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7"/>
  </p:notesMasterIdLst>
  <p:handoutMasterIdLst>
    <p:handoutMasterId r:id="rId38"/>
  </p:handoutMasterIdLst>
  <p:sldIdLst>
    <p:sldId id="256" r:id="rId5"/>
    <p:sldId id="575" r:id="rId6"/>
    <p:sldId id="576" r:id="rId7"/>
    <p:sldId id="577" r:id="rId8"/>
    <p:sldId id="578" r:id="rId9"/>
    <p:sldId id="579" r:id="rId10"/>
    <p:sldId id="580" r:id="rId11"/>
    <p:sldId id="581" r:id="rId12"/>
    <p:sldId id="582" r:id="rId13"/>
    <p:sldId id="583" r:id="rId14"/>
    <p:sldId id="621" r:id="rId15"/>
    <p:sldId id="622" r:id="rId16"/>
    <p:sldId id="584" r:id="rId17"/>
    <p:sldId id="585" r:id="rId18"/>
    <p:sldId id="586" r:id="rId19"/>
    <p:sldId id="587" r:id="rId20"/>
    <p:sldId id="588" r:id="rId21"/>
    <p:sldId id="589" r:id="rId22"/>
    <p:sldId id="590" r:id="rId23"/>
    <p:sldId id="591" r:id="rId24"/>
    <p:sldId id="592" r:id="rId25"/>
    <p:sldId id="593" r:id="rId26"/>
    <p:sldId id="594" r:id="rId27"/>
    <p:sldId id="595" r:id="rId28"/>
    <p:sldId id="596" r:id="rId29"/>
    <p:sldId id="597" r:id="rId30"/>
    <p:sldId id="598" r:id="rId31"/>
    <p:sldId id="599" r:id="rId32"/>
    <p:sldId id="600" r:id="rId33"/>
    <p:sldId id="601" r:id="rId34"/>
    <p:sldId id="602" r:id="rId35"/>
    <p:sldId id="625" r:id="rId36"/>
  </p:sldIdLst>
  <p:sldSz cx="9144000" cy="6858000" type="screen4x3"/>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7"/>
    <p:restoredTop sz="47981" autoAdjust="0"/>
  </p:normalViewPr>
  <p:slideViewPr>
    <p:cSldViewPr>
      <p:cViewPr varScale="1">
        <p:scale>
          <a:sx n="62" d="100"/>
          <a:sy n="62" d="100"/>
        </p:scale>
        <p:origin x="2448" y="200"/>
      </p:cViewPr>
      <p:guideLst>
        <p:guide orient="horz" pos="2160"/>
        <p:guide pos="2880"/>
      </p:guideLst>
    </p:cSldViewPr>
  </p:slideViewPr>
  <p:notesTextViewPr>
    <p:cViewPr>
      <p:scale>
        <a:sx n="3" d="2"/>
        <a:sy n="3" d="2"/>
      </p:scale>
      <p:origin x="0" y="0"/>
    </p:cViewPr>
  </p:notesTextViewPr>
  <p:sorterViewPr>
    <p:cViewPr>
      <p:scale>
        <a:sx n="120" d="100"/>
        <a:sy n="120" d="100"/>
      </p:scale>
      <p:origin x="0" y="-21504"/>
    </p:cViewPr>
  </p:sorterViewPr>
  <p:notesViewPr>
    <p:cSldViewPr>
      <p:cViewPr varScale="1">
        <p:scale>
          <a:sx n="53" d="100"/>
          <a:sy n="53" d="100"/>
        </p:scale>
        <p:origin x="17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tags" Target="tags/tag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02BC-678A-4932-B82B-1499DA207151}" type="datetimeFigureOut">
              <a:rPr lang="en-US" smtClean="0"/>
              <a:pPr/>
              <a:t>10/4/16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1209-4D24-4E6B-B850-B0D789831E21}" type="slidenum">
              <a:rPr lang="en-US" smtClean="0"/>
              <a:pPr/>
              <a:t>‹#›</a:t>
            </a:fld>
            <a:endParaRPr lang="en-US"/>
          </a:p>
        </p:txBody>
      </p:sp>
    </p:spTree>
    <p:extLst>
      <p:ext uri="{BB962C8B-B14F-4D97-AF65-F5344CB8AC3E}">
        <p14:creationId xmlns:p14="http://schemas.microsoft.com/office/powerpoint/2010/main" val="37230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766E1-CEEA-41BF-A457-E538D89CB544}" type="datetimeFigureOut">
              <a:rPr lang="en-US" smtClean="0"/>
              <a:pPr/>
              <a:t>10/4/16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6C6A2-84B9-4F4B-9D29-2CFB53138DBA}" type="slidenum">
              <a:rPr lang="en-US" smtClean="0"/>
              <a:pPr/>
              <a:t>‹#›</a:t>
            </a:fld>
            <a:endParaRPr lang="en-US"/>
          </a:p>
        </p:txBody>
      </p:sp>
    </p:spTree>
    <p:extLst>
      <p:ext uri="{BB962C8B-B14F-4D97-AF65-F5344CB8AC3E}">
        <p14:creationId xmlns:p14="http://schemas.microsoft.com/office/powerpoint/2010/main" val="3382813602"/>
      </p:ext>
    </p:extLst>
  </p:cSld>
  <p:clrMap bg1="lt1" tx1="dk1" bg2="lt2" tx2="dk2" accent1="accent1" accent2="accent2" accent3="accent3" accent4="accent4" accent5="accent5" accent6="accent6" hlink="hlink" folHlink="folHlink"/>
  <p:notesStyle>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hangingPunct="1">
              <a:spcBef>
                <a:spcPct val="0"/>
              </a:spcBef>
              <a:spcAft>
                <a:spcPct val="30000"/>
              </a:spcAft>
            </a:pPr>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1788367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Here is North Carolina’s Comprehensive Strategy</a:t>
            </a:r>
            <a:r>
              <a:rPr lang="en-US" baseline="0" dirty="0" smtClean="0"/>
              <a:t> for dealing with at-risk, delinquent, and undisciplined youth.</a:t>
            </a:r>
          </a:p>
          <a:p>
            <a:endParaRPr lang="en-US" baseline="0" dirty="0" smtClean="0"/>
          </a:p>
          <a:p>
            <a:r>
              <a:rPr lang="en-US" baseline="0" dirty="0" smtClean="0"/>
              <a:t>As you see in both sides of the chart, the first bullet is about family.  That’s were it all starts.</a:t>
            </a:r>
          </a:p>
          <a:p>
            <a:endParaRPr lang="en-US" baseline="0" dirty="0" smtClean="0"/>
          </a:p>
          <a:p>
            <a:r>
              <a:rPr lang="en-US" baseline="0" dirty="0" smtClean="0"/>
              <a:t>Unfortunately, the youth typically do not </a:t>
            </a:r>
            <a:r>
              <a:rPr lang="en-US" u="sng" baseline="0" dirty="0" smtClean="0"/>
              <a:t>choose</a:t>
            </a:r>
            <a:r>
              <a:rPr lang="en-US" baseline="0" dirty="0" smtClean="0"/>
              <a:t> their family.</a:t>
            </a:r>
          </a:p>
          <a:p>
            <a:endParaRPr lang="en-US" baseline="0" dirty="0" smtClean="0"/>
          </a:p>
          <a:p>
            <a:r>
              <a:rPr lang="en-US" baseline="0" dirty="0" smtClean="0"/>
              <a:t>And the last bullet on each side is about making healthy lifestyle choices.</a:t>
            </a:r>
          </a:p>
          <a:p>
            <a:endParaRPr lang="en-US" baseline="0" dirty="0" smtClean="0"/>
          </a:p>
          <a:p>
            <a:r>
              <a:rPr lang="en-US" baseline="0" dirty="0" smtClean="0"/>
              <a:t>We can help get the youth in the right place with the right people, -- but in the end --  it comes down </a:t>
            </a:r>
            <a:r>
              <a:rPr lang="en-US" u="sng" baseline="0" dirty="0" smtClean="0"/>
              <a:t>to their own personal decision</a:t>
            </a:r>
            <a:r>
              <a:rPr lang="en-US" baseline="0" dirty="0" smtClean="0"/>
              <a:t> to make a healthy lifestyle choice.</a:t>
            </a:r>
          </a:p>
          <a:p>
            <a:endParaRPr lang="en-US" baseline="0" dirty="0" smtClean="0"/>
          </a:p>
          <a:p>
            <a:endParaRPr lang="en-US" dirty="0" smtClean="0"/>
          </a:p>
          <a:p>
            <a:r>
              <a:rPr lang="en-US" dirty="0" smtClean="0"/>
              <a:t>=======</a:t>
            </a:r>
          </a:p>
          <a:p>
            <a:r>
              <a:rPr lang="en-US" dirty="0" smtClean="0"/>
              <a:t>http://</a:t>
            </a:r>
            <a:r>
              <a:rPr lang="en-US" dirty="0" err="1" smtClean="0"/>
              <a:t>www.ncdps.gov</a:t>
            </a:r>
            <a:r>
              <a:rPr lang="en-US" dirty="0" smtClean="0"/>
              <a:t>/juvenile%20justice%20overview</a:t>
            </a:r>
          </a:p>
          <a:p>
            <a:r>
              <a:rPr lang="en-US" dirty="0" smtClean="0"/>
              <a:t>https://ncdps.s3.amazonaws.com/s3fs-public/Comp%20Strat.pdf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195245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hard to define “normal” when we are talking about youth and their families.</a:t>
            </a:r>
          </a:p>
          <a:p>
            <a:endParaRPr lang="en-US" dirty="0" smtClean="0"/>
          </a:p>
          <a:p>
            <a:r>
              <a:rPr lang="en-US" dirty="0" smtClean="0"/>
              <a:t>I thought my family was normal until I grew up -- and started meeting other families.</a:t>
            </a:r>
          </a:p>
          <a:p>
            <a:endParaRPr lang="en-US" dirty="0" smtClean="0"/>
          </a:p>
          <a:p>
            <a:endParaRPr lang="en-US" dirty="0" smtClean="0"/>
          </a:p>
          <a:p>
            <a:endParaRPr lang="en-US" dirty="0" smtClean="0"/>
          </a:p>
          <a:p>
            <a:r>
              <a:rPr lang="en-US" dirty="0" smtClean="0"/>
              <a:t>=====</a:t>
            </a:r>
          </a:p>
          <a:p>
            <a:r>
              <a:rPr lang="en-US" dirty="0" smtClean="0"/>
              <a:t>http://</a:t>
            </a:r>
            <a:r>
              <a:rPr lang="en-US" dirty="0" err="1" smtClean="0"/>
              <a:t>www.toddlittleton.net</a:t>
            </a:r>
            <a:r>
              <a:rPr lang="en-US" dirty="0" smtClean="0"/>
              <a:t>/</a:t>
            </a:r>
            <a:r>
              <a:rPr lang="en-US" dirty="0" err="1" smtClean="0"/>
              <a:t>wp</a:t>
            </a:r>
            <a:r>
              <a:rPr lang="en-US" dirty="0" smtClean="0"/>
              <a:t>-content/uploads/2008/05/</a:t>
            </a:r>
            <a:r>
              <a:rPr lang="en-US" dirty="0" err="1" smtClean="0"/>
              <a:t>what_is_normal_poster_front.jpg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141424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a:t>
            </a:r>
            <a:r>
              <a:rPr lang="en-US" baseline="0" dirty="0" smtClean="0"/>
              <a:t> how your job would be if </a:t>
            </a:r>
            <a:r>
              <a:rPr lang="en-US" u="sng" baseline="0" dirty="0" smtClean="0"/>
              <a:t>all</a:t>
            </a:r>
            <a:r>
              <a:rPr lang="en-US" baseline="0" dirty="0" smtClean="0"/>
              <a:t> of the youth were normal?  </a:t>
            </a:r>
          </a:p>
          <a:p>
            <a:endParaRPr lang="en-US" baseline="0" dirty="0" smtClean="0"/>
          </a:p>
          <a:p>
            <a:r>
              <a:rPr lang="en-US" baseline="0" dirty="0" smtClean="0"/>
              <a:t>Fun for a while, -- until you realized it was quite boring.</a:t>
            </a:r>
          </a:p>
          <a:p>
            <a:endParaRPr lang="en-US" baseline="0" dirty="0" smtClean="0"/>
          </a:p>
          <a:p>
            <a:r>
              <a:rPr lang="en-US" baseline="0" dirty="0" smtClean="0"/>
              <a:t>We did not get into this business to work with normal kids.</a:t>
            </a:r>
          </a:p>
          <a:p>
            <a:endParaRPr lang="en-US" baseline="0" dirty="0" smtClean="0"/>
          </a:p>
          <a:p>
            <a:r>
              <a:rPr lang="en-US" baseline="0" dirty="0" smtClean="0"/>
              <a:t>We just take kids where they are --  and try to get them to where they need to be.</a:t>
            </a:r>
          </a:p>
          <a:p>
            <a:endParaRPr lang="en-US" baseline="0" dirty="0" smtClean="0"/>
          </a:p>
          <a:p>
            <a:r>
              <a:rPr lang="en-US" baseline="0" dirty="0" smtClean="0"/>
              <a:t>==========</a:t>
            </a:r>
          </a:p>
          <a:p>
            <a:r>
              <a:rPr lang="en-US" dirty="0" smtClean="0"/>
              <a:t>http://</a:t>
            </a:r>
            <a:r>
              <a:rPr lang="en-US" dirty="0" err="1" smtClean="0"/>
              <a:t>www.lovethispic.com</a:t>
            </a:r>
            <a:r>
              <a:rPr lang="en-US" dirty="0" smtClean="0"/>
              <a:t>/</a:t>
            </a:r>
            <a:r>
              <a:rPr lang="en-US" dirty="0" err="1" smtClean="0"/>
              <a:t>uploaded_images</a:t>
            </a:r>
            <a:r>
              <a:rPr lang="en-US" dirty="0" smtClean="0"/>
              <a:t>/54815-Normal-Is-Boring.jpg</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2142142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official definitions.</a:t>
            </a:r>
          </a:p>
          <a:p>
            <a:endParaRPr lang="en-US" dirty="0" smtClean="0"/>
          </a:p>
          <a:p>
            <a:r>
              <a:rPr lang="en-US" dirty="0" smtClean="0"/>
              <a:t>Delinquent -- means they have actually broken a law.</a:t>
            </a:r>
          </a:p>
          <a:p>
            <a:endParaRPr lang="en-US" dirty="0" smtClean="0"/>
          </a:p>
          <a:p>
            <a:endParaRPr lang="en-US" dirty="0" smtClean="0"/>
          </a:p>
          <a:p>
            <a:r>
              <a:rPr lang="en-US" dirty="0" smtClean="0"/>
              <a:t>Undisciplined -- means they could be heading that direction.</a:t>
            </a:r>
          </a:p>
          <a:p>
            <a:endParaRPr lang="en-US" dirty="0" smtClean="0"/>
          </a:p>
          <a:p>
            <a:endParaRPr lang="en-US" dirty="0" smtClean="0"/>
          </a:p>
          <a:p>
            <a:r>
              <a:rPr lang="en-US" dirty="0" smtClean="0"/>
              <a:t>=======</a:t>
            </a:r>
          </a:p>
          <a:p>
            <a:r>
              <a:rPr lang="en-US" dirty="0" smtClean="0"/>
              <a:t>http://</a:t>
            </a:r>
            <a:r>
              <a:rPr lang="en-US" dirty="0" err="1" smtClean="0"/>
              <a:t>www.ncdps.gov</a:t>
            </a:r>
            <a:r>
              <a:rPr lang="en-US" dirty="0" smtClean="0"/>
              <a:t>/Juvenile-Justice/About-Juvenile-Justice/Terminology</a:t>
            </a:r>
          </a:p>
          <a:p>
            <a:endParaRPr lang="en-US" dirty="0" smtClean="0"/>
          </a:p>
          <a:p>
            <a:r>
              <a:rPr lang="en-US" dirty="0" smtClean="0"/>
              <a:t>A Guide to Juvenile Court for Youth &amp; Parents in North Carolina</a:t>
            </a:r>
          </a:p>
          <a:p>
            <a:r>
              <a:rPr lang="en-US" dirty="0" smtClean="0"/>
              <a:t>http://</a:t>
            </a:r>
            <a:r>
              <a:rPr lang="en-US" dirty="0" err="1" smtClean="0"/>
              <a:t>dconc.gov</a:t>
            </a:r>
            <a:r>
              <a:rPr lang="en-US" dirty="0" smtClean="0"/>
              <a:t>/home/</a:t>
            </a:r>
            <a:r>
              <a:rPr lang="en-US" dirty="0" err="1" smtClean="0"/>
              <a:t>showdocument?id</a:t>
            </a:r>
            <a:r>
              <a:rPr lang="en-US" dirty="0" smtClean="0"/>
              <a:t>=11955</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208436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 North Carolina, Juvenile Delinquents</a:t>
            </a:r>
            <a:r>
              <a:rPr lang="en-US" baseline="0" dirty="0" smtClean="0"/>
              <a:t> are between the ages of 6 and 16.</a:t>
            </a:r>
          </a:p>
          <a:p>
            <a:endParaRPr lang="en-US" baseline="0" dirty="0" smtClean="0"/>
          </a:p>
          <a:p>
            <a:endParaRPr lang="en-US" baseline="0" dirty="0" smtClean="0"/>
          </a:p>
          <a:p>
            <a:r>
              <a:rPr lang="en-US" dirty="0" smtClean="0"/>
              <a:t>So what about the</a:t>
            </a:r>
            <a:r>
              <a:rPr lang="en-US" baseline="0" dirty="0" smtClean="0"/>
              <a:t> youth who are 16 years or older.  ---- </a:t>
            </a:r>
          </a:p>
          <a:p>
            <a:endParaRPr lang="en-US" baseline="0" dirty="0" smtClean="0"/>
          </a:p>
          <a:p>
            <a:r>
              <a:rPr lang="en-US" baseline="0" dirty="0" smtClean="0"/>
              <a:t>They are treated as an adult, -- even though they may not look or act like one.</a:t>
            </a:r>
          </a:p>
          <a:p>
            <a:endParaRPr lang="en-US" baseline="0" dirty="0" smtClean="0"/>
          </a:p>
          <a:p>
            <a:endParaRPr lang="en-US" baseline="0" dirty="0" smtClean="0"/>
          </a:p>
          <a:p>
            <a:endParaRPr lang="en-US" baseline="0" dirty="0" smtClean="0"/>
          </a:p>
          <a:p>
            <a:r>
              <a:rPr lang="en-US" dirty="0" smtClean="0"/>
              <a:t>=======</a:t>
            </a:r>
          </a:p>
          <a:p>
            <a:r>
              <a:rPr lang="en-US" dirty="0" smtClean="0"/>
              <a:t>http://</a:t>
            </a:r>
            <a:r>
              <a:rPr lang="en-US" dirty="0" err="1" smtClean="0"/>
              <a:t>www.ncdps.gov</a:t>
            </a:r>
            <a:r>
              <a:rPr lang="en-US" dirty="0" smtClean="0"/>
              <a:t>/Juvenile-Justice/About-Juvenile-Justice/Terminology</a:t>
            </a:r>
          </a:p>
          <a:p>
            <a:endParaRPr lang="en-US" dirty="0" smtClean="0"/>
          </a:p>
          <a:p>
            <a:r>
              <a:rPr lang="en-US" dirty="0" smtClean="0"/>
              <a:t>A Guide to Juvenile Court for Youth &amp; Parents in North Carolina</a:t>
            </a:r>
          </a:p>
          <a:p>
            <a:r>
              <a:rPr lang="en-US" dirty="0" smtClean="0"/>
              <a:t>http://</a:t>
            </a:r>
            <a:r>
              <a:rPr lang="en-US" dirty="0" err="1" smtClean="0"/>
              <a:t>dconc.gov</a:t>
            </a:r>
            <a:r>
              <a:rPr lang="en-US" dirty="0" smtClean="0"/>
              <a:t>/home/</a:t>
            </a:r>
            <a:r>
              <a:rPr lang="en-US" dirty="0" err="1" smtClean="0"/>
              <a:t>showdocument?id</a:t>
            </a:r>
            <a:r>
              <a:rPr lang="en-US" dirty="0" smtClean="0"/>
              <a:t>=11955</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280794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 the state we have: </a:t>
            </a:r>
          </a:p>
          <a:p>
            <a:r>
              <a:rPr lang="en-US" dirty="0" smtClean="0"/>
              <a:t>-- 4 youth development centers, </a:t>
            </a:r>
          </a:p>
          <a:p>
            <a:r>
              <a:rPr lang="en-US" dirty="0" smtClean="0"/>
              <a:t>-- 6 state detention centers, and </a:t>
            </a:r>
          </a:p>
          <a:p>
            <a:r>
              <a:rPr lang="en-US" dirty="0" smtClean="0"/>
              <a:t>-- 2 county detention</a:t>
            </a:r>
            <a:r>
              <a:rPr lang="en-US" baseline="0" dirty="0" smtClean="0"/>
              <a:t> centers</a:t>
            </a:r>
          </a:p>
          <a:p>
            <a:endParaRPr lang="en-US" baseline="0" dirty="0" smtClean="0"/>
          </a:p>
          <a:p>
            <a:r>
              <a:rPr lang="en-US" baseline="0" dirty="0" smtClean="0"/>
              <a:t>All designed to take our Juvenile </a:t>
            </a:r>
            <a:r>
              <a:rPr lang="en-US" dirty="0" smtClean="0"/>
              <a:t>Delinquents</a:t>
            </a:r>
            <a:r>
              <a:rPr lang="en-US" baseline="0" dirty="0" smtClean="0"/>
              <a:t> out of society for a while.</a:t>
            </a:r>
          </a:p>
          <a:p>
            <a:endParaRPr lang="en-US" baseline="0" dirty="0" smtClean="0"/>
          </a:p>
          <a:p>
            <a:r>
              <a:rPr lang="en-US" baseline="0" dirty="0" smtClean="0"/>
              <a:t>But what happens when they return to society?</a:t>
            </a:r>
          </a:p>
          <a:p>
            <a:endParaRPr lang="en-US" baseline="0" dirty="0" smtClean="0"/>
          </a:p>
          <a:p>
            <a:r>
              <a:rPr lang="en-US" baseline="0" dirty="0" smtClean="0"/>
              <a:t>What are the Short-term and long-term effects of detention?</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737575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This is why we are here.  -- to </a:t>
            </a:r>
            <a:r>
              <a:rPr lang="en-US" u="sng" dirty="0" smtClean="0"/>
              <a:t>divert</a:t>
            </a:r>
            <a:r>
              <a:rPr lang="en-US" dirty="0" smtClean="0"/>
              <a:t> the youth</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u="sng" dirty="0" smtClean="0"/>
              <a:t>Diversion</a:t>
            </a:r>
            <a:r>
              <a:rPr lang="en-US" dirty="0" smtClean="0"/>
              <a:t>” is an official North Carolina justice</a:t>
            </a:r>
            <a:r>
              <a:rPr lang="en-US" baseline="0" dirty="0" smtClean="0"/>
              <a:t> </a:t>
            </a:r>
            <a:r>
              <a:rPr lang="en-US" dirty="0" smtClean="0"/>
              <a:t>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we can all play a part in diverting the youth, -- to get them back on the right path.</a:t>
            </a:r>
          </a:p>
          <a:p>
            <a:endParaRPr lang="en-US" dirty="0" smtClean="0"/>
          </a:p>
          <a:p>
            <a:endParaRPr lang="en-US" dirty="0" smtClean="0"/>
          </a:p>
          <a:p>
            <a:endParaRPr lang="en-US" dirty="0" smtClean="0"/>
          </a:p>
          <a:p>
            <a:endParaRPr lang="en-US" dirty="0" smtClean="0"/>
          </a:p>
          <a:p>
            <a:r>
              <a:rPr lang="en-US" dirty="0" smtClean="0"/>
              <a:t>====</a:t>
            </a:r>
          </a:p>
          <a:p>
            <a:r>
              <a:rPr lang="en-US" dirty="0" smtClean="0"/>
              <a:t>https://</a:t>
            </a:r>
            <a:r>
              <a:rPr lang="en-US" dirty="0" err="1" smtClean="0"/>
              <a:t>www.nccrimecontrol.org</a:t>
            </a:r>
            <a:r>
              <a:rPr lang="en-US" dirty="0" smtClean="0"/>
              <a:t>/div/JJ/DJJ-</a:t>
            </a:r>
            <a:r>
              <a:rPr lang="en-US" dirty="0" err="1" smtClean="0"/>
              <a:t>DiversionReport</a:t>
            </a:r>
            <a:r>
              <a:rPr lang="en-US" dirty="0" smtClean="0"/>
              <a:t>-final-</a:t>
            </a:r>
            <a:r>
              <a:rPr lang="en-US" dirty="0" err="1" smtClean="0"/>
              <a:t>web.pdf</a:t>
            </a:r>
            <a:endParaRPr lang="en-US" dirty="0" smtClean="0"/>
          </a:p>
          <a:p>
            <a:endParaRPr lang="en-US" dirty="0" smtClean="0"/>
          </a:p>
          <a:p>
            <a:endParaRPr lang="en-US" dirty="0" smtClean="0"/>
          </a:p>
          <a:p>
            <a:r>
              <a:rPr lang="en-US" dirty="0" smtClean="0"/>
              <a:t>https://</a:t>
            </a:r>
            <a:r>
              <a:rPr lang="en-US" dirty="0" err="1" smtClean="0"/>
              <a:t>www.nccrimecontrol.org</a:t>
            </a:r>
            <a:r>
              <a:rPr lang="en-US" dirty="0" smtClean="0"/>
              <a:t>/Index2.cfm?a=000003,002476</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118471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crimes are severe enough to keep the youth </a:t>
            </a:r>
            <a:r>
              <a:rPr lang="en-US" u="sng" dirty="0" smtClean="0"/>
              <a:t>out</a:t>
            </a:r>
            <a:r>
              <a:rPr lang="en-US" dirty="0" smtClean="0"/>
              <a:t> of</a:t>
            </a:r>
            <a:r>
              <a:rPr lang="en-US" baseline="0" dirty="0" smtClean="0"/>
              <a:t> the Diversion program.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1878620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a diversion team is assembled to help the youth.</a:t>
            </a:r>
          </a:p>
          <a:p>
            <a:endParaRPr lang="en-US" dirty="0" smtClean="0"/>
          </a:p>
          <a:p>
            <a:r>
              <a:rPr lang="en-US" dirty="0" smtClean="0"/>
              <a:t>And hopefully -- the youth will see the error in his/her ways --  and want to change their life.</a:t>
            </a:r>
          </a:p>
          <a:p>
            <a:endParaRPr lang="en-US" dirty="0" smtClean="0"/>
          </a:p>
          <a:p>
            <a:r>
              <a:rPr lang="en-US" dirty="0" smtClean="0"/>
              <a:t>They have to want to change.</a:t>
            </a:r>
            <a:endParaRPr lang="en-US" dirty="0"/>
          </a:p>
        </p:txBody>
      </p:sp>
      <p:sp>
        <p:nvSpPr>
          <p:cNvPr id="4" name="Slide Number Placeholder 3"/>
          <p:cNvSpPr>
            <a:spLocks noGrp="1"/>
          </p:cNvSpPr>
          <p:nvPr>
            <p:ph type="sldNum" sz="quarter" idx="10"/>
          </p:nvPr>
        </p:nvSpPr>
        <p:spPr/>
        <p:txBody>
          <a:bodyPr/>
          <a:lstStyle/>
          <a:p>
            <a:fld id="{6233CE73-5550-4A92-BE15-712010F81E8D}" type="slidenum">
              <a:rPr lang="en-US" smtClean="0"/>
              <a:t>18</a:t>
            </a:fld>
            <a:endParaRPr lang="en-US"/>
          </a:p>
        </p:txBody>
      </p:sp>
    </p:spTree>
    <p:extLst>
      <p:ext uri="{BB962C8B-B14F-4D97-AF65-F5344CB8AC3E}">
        <p14:creationId xmlns:p14="http://schemas.microsoft.com/office/powerpoint/2010/main" val="1667153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 has evolved over time with some great successes.</a:t>
            </a:r>
          </a:p>
          <a:p>
            <a:endParaRPr lang="en-US" dirty="0" smtClean="0"/>
          </a:p>
          <a:p>
            <a:r>
              <a:rPr lang="en-US" dirty="0" smtClean="0"/>
              <a:t>“Comprehensive”</a:t>
            </a:r>
            <a:r>
              <a:rPr lang="en-US" baseline="0" dirty="0" smtClean="0"/>
              <a:t> in this case is the same as “Holistic” and involves the whole youth, family and community.</a:t>
            </a:r>
          </a:p>
          <a:p>
            <a:endParaRPr lang="en-US" baseline="0" dirty="0" smtClean="0"/>
          </a:p>
          <a:p>
            <a:r>
              <a:rPr lang="en-US" baseline="0" dirty="0" smtClean="0"/>
              <a:t>Rehabilitation efforts are targeted at the elements that placed the youth at risk.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204224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these heads have in common?</a:t>
            </a:r>
          </a:p>
          <a:p>
            <a:endParaRPr lang="en-US" dirty="0" smtClean="0"/>
          </a:p>
          <a:p>
            <a:endParaRPr lang="en-US" dirty="0" smtClean="0"/>
          </a:p>
          <a:p>
            <a:r>
              <a:rPr lang="en-US" dirty="0" smtClean="0"/>
              <a:t>=======</a:t>
            </a:r>
          </a:p>
          <a:p>
            <a:r>
              <a:rPr lang="en-US" dirty="0" smtClean="0"/>
              <a:t>http://</a:t>
            </a:r>
            <a:r>
              <a:rPr lang="en-US" dirty="0" err="1" smtClean="0"/>
              <a:t>www.skillet.com</a:t>
            </a:r>
            <a:r>
              <a:rPr lang="en-US" dirty="0" smtClean="0"/>
              <a:t>/become-a-member</a:t>
            </a:r>
          </a:p>
          <a:p>
            <a:r>
              <a:rPr lang="en-US" dirty="0" smtClean="0"/>
              <a:t>http://</a:t>
            </a:r>
            <a:r>
              <a:rPr lang="en-US" dirty="0" err="1" smtClean="0"/>
              <a:t>whitewolf.wikia.com</a:t>
            </a:r>
            <a:r>
              <a:rPr lang="en-US" dirty="0" smtClean="0"/>
              <a:t>/wiki/Shovelhead</a:t>
            </a:r>
          </a:p>
          <a:p>
            <a:r>
              <a:rPr lang="en-US" dirty="0" smtClean="0"/>
              <a:t>http://</a:t>
            </a:r>
            <a:r>
              <a:rPr lang="en-US" dirty="0" err="1" smtClean="0"/>
              <a:t>www.urbandictionary.com</a:t>
            </a:r>
            <a:r>
              <a:rPr lang="en-US" dirty="0" smtClean="0"/>
              <a:t>/</a:t>
            </a:r>
            <a:r>
              <a:rPr lang="en-US" dirty="0" err="1" smtClean="0"/>
              <a:t>define.php?term</a:t>
            </a:r>
            <a:r>
              <a:rPr lang="en-US" dirty="0" smtClean="0"/>
              <a:t>=knucklehead</a:t>
            </a:r>
          </a:p>
          <a:p>
            <a:r>
              <a:rPr lang="en-US" dirty="0" smtClean="0"/>
              <a:t>http://</a:t>
            </a:r>
            <a:r>
              <a:rPr lang="en-US" dirty="0" err="1" smtClean="0"/>
              <a:t>www.merriam-webster.com</a:t>
            </a:r>
            <a:r>
              <a:rPr lang="en-US" dirty="0" smtClean="0"/>
              <a:t>/dictionary/knucklehead</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1420041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develops a plan that works</a:t>
            </a:r>
            <a:r>
              <a:rPr lang="en-US" baseline="0" dirty="0" smtClean="0"/>
              <a:t> for that particular youth -- in that particular situation.</a:t>
            </a:r>
          </a:p>
          <a:p>
            <a:endParaRPr lang="en-US" dirty="0" smtClean="0"/>
          </a:p>
          <a:p>
            <a:r>
              <a:rPr lang="en-US" dirty="0" smtClean="0"/>
              <a:t>Usually the court-designed programs </a:t>
            </a:r>
            <a:r>
              <a:rPr lang="en-US" baseline="0" dirty="0" smtClean="0"/>
              <a:t>last six months -- </a:t>
            </a:r>
          </a:p>
          <a:p>
            <a:r>
              <a:rPr lang="en-US" baseline="0" dirty="0" smtClean="0"/>
              <a:t>but need years of follow-up with a trained mentor.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960273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at-risk youth need more structure in their lives. </a:t>
            </a:r>
          </a:p>
          <a:p>
            <a:r>
              <a:rPr lang="en-US" dirty="0" smtClean="0"/>
              <a:t/>
            </a:r>
            <a:br>
              <a:rPr lang="en-US" dirty="0" smtClean="0"/>
            </a:br>
            <a:r>
              <a:rPr lang="en-US" dirty="0" smtClean="0"/>
              <a:t>They all need a mentor. Someone on their side who is looking for the warning signs -- and offering guidance</a:t>
            </a:r>
            <a:r>
              <a:rPr lang="en-US" baseline="0" dirty="0" smtClean="0"/>
              <a:t> along the way.</a:t>
            </a:r>
          </a:p>
          <a:p>
            <a:endParaRPr lang="en-US" baseline="0" dirty="0" smtClean="0"/>
          </a:p>
          <a:p>
            <a:r>
              <a:rPr lang="en-US" baseline="0" dirty="0" smtClean="0"/>
              <a:t>The best place to train someone to become a contributing member of the community -- is to work with them </a:t>
            </a:r>
            <a:r>
              <a:rPr lang="en-US" u="sng" baseline="0" dirty="0" smtClean="0"/>
              <a:t>in</a:t>
            </a:r>
            <a:r>
              <a:rPr lang="en-US" baseline="0" dirty="0" smtClean="0"/>
              <a:t> the community.</a:t>
            </a:r>
          </a:p>
          <a:p>
            <a:endParaRPr lang="en-US" baseline="0" dirty="0" smtClean="0"/>
          </a:p>
          <a:p>
            <a:r>
              <a:rPr lang="en-US" baseline="0" dirty="0" smtClean="0"/>
              <a:t>The program needs to be long enough and have a good follow-up program in order to keep the youth from returning to their former habits.</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706127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lots of options, which is great -- since the youth are all different -- and all have different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1458085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Here are some more programs.</a:t>
            </a:r>
          </a:p>
          <a:p>
            <a:endParaRPr lang="en-US" dirty="0" smtClean="0"/>
          </a:p>
          <a:p>
            <a:r>
              <a:rPr lang="en-US" dirty="0" smtClean="0"/>
              <a:t>Programs</a:t>
            </a:r>
            <a:r>
              <a:rPr lang="en-US" baseline="0" dirty="0" smtClean="0"/>
              <a:t> in your area might be run by faith communities or other non-profits.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do you decide which program is best for a particular youth?</a:t>
            </a:r>
          </a:p>
          <a:p>
            <a:endParaRPr lang="en-US" baseline="0" dirty="0" smtClean="0"/>
          </a:p>
          <a:p>
            <a:r>
              <a:rPr lang="en-US" baseline="0" dirty="0" smtClean="0"/>
              <a:t>Sometimes transportation is the limiting factor.  </a:t>
            </a:r>
          </a:p>
          <a:p>
            <a:r>
              <a:rPr lang="en-US" baseline="0" dirty="0" smtClean="0"/>
              <a:t>Or cost.  </a:t>
            </a:r>
          </a:p>
          <a:p>
            <a:endParaRPr lang="en-US" baseline="0" dirty="0" smtClean="0"/>
          </a:p>
          <a:p>
            <a:r>
              <a:rPr lang="en-US" baseline="0" dirty="0" smtClean="0"/>
              <a:t>Each program will have folks on staff who can help determine if their program is a good match for a particular youth.</a:t>
            </a:r>
          </a:p>
          <a:p>
            <a:endParaRPr lang="en-US" baseline="0" dirty="0" smtClean="0"/>
          </a:p>
          <a:p>
            <a:r>
              <a:rPr lang="en-US" baseline="0" dirty="0" smtClean="0"/>
              <a:t>And sometimes you just have to try a program and see if it helps.</a:t>
            </a:r>
          </a:p>
          <a:p>
            <a:endParaRPr lang="en-US" dirty="0" smtClean="0"/>
          </a:p>
          <a:p>
            <a:r>
              <a:rPr lang="en-US" dirty="0" smtClean="0"/>
              <a:t>=======</a:t>
            </a:r>
          </a:p>
          <a:p>
            <a:r>
              <a:rPr lang="en-US" dirty="0" smtClean="0"/>
              <a:t>Alternative to youth https://www.ncdps.gov/div/JJ/DPS_DJJ_Alternatives_to_Commitment_Report_2013-03-20.pdf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1167502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components to a successful program –</a:t>
            </a:r>
          </a:p>
          <a:p>
            <a:endParaRPr lang="en-US" dirty="0" smtClean="0"/>
          </a:p>
          <a:p>
            <a:r>
              <a:rPr lang="en-US" dirty="0" smtClean="0"/>
              <a:t>You’ve heard the saying – “It takes</a:t>
            </a:r>
            <a:r>
              <a:rPr lang="en-US" baseline="0" dirty="0" smtClean="0"/>
              <a:t> a village to raise a child.”</a:t>
            </a:r>
          </a:p>
          <a:p>
            <a:endParaRPr lang="en-US" baseline="0" dirty="0" smtClean="0"/>
          </a:p>
          <a:p>
            <a:r>
              <a:rPr lang="en-US" baseline="0" dirty="0" smtClean="0"/>
              <a:t>In this case it talks the whole village to turn the youth around.</a:t>
            </a:r>
            <a:endParaRPr lang="en-US" dirty="0" smtClean="0"/>
          </a:p>
          <a:p>
            <a:endParaRPr lang="en-US" dirty="0" smtClean="0"/>
          </a:p>
          <a:p>
            <a:r>
              <a:rPr lang="en-US" dirty="0" smtClean="0"/>
              <a:t>It takes Intrinsic motivation.</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a:p>
        </p:txBody>
      </p:sp>
    </p:spTree>
    <p:extLst>
      <p:ext uri="{BB962C8B-B14F-4D97-AF65-F5344CB8AC3E}">
        <p14:creationId xmlns:p14="http://schemas.microsoft.com/office/powerpoint/2010/main" val="894392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One key is early intervention. </a:t>
            </a:r>
          </a:p>
          <a:p>
            <a:r>
              <a:rPr lang="en-US" dirty="0" smtClean="0"/>
              <a:t>It is hard to predict the future, but sometimes we might</a:t>
            </a:r>
            <a:r>
              <a:rPr lang="en-US" baseline="0" dirty="0" smtClean="0"/>
              <a:t> be lucky enough to catch a few warning signs.</a:t>
            </a:r>
          </a:p>
          <a:p>
            <a:endParaRPr lang="en-US" baseline="0" dirty="0" smtClean="0"/>
          </a:p>
          <a:p>
            <a:r>
              <a:rPr lang="en-US" baseline="0" dirty="0" smtClean="0"/>
              <a:t>It’s too easy to blame it on the family. </a:t>
            </a:r>
          </a:p>
          <a:p>
            <a:r>
              <a:rPr lang="en-US" baseline="0" dirty="0" smtClean="0"/>
              <a:t>In most cases the family is not </a:t>
            </a:r>
            <a:r>
              <a:rPr lang="en-US" u="sng" baseline="0" dirty="0" smtClean="0"/>
              <a:t>trying</a:t>
            </a:r>
            <a:r>
              <a:rPr lang="en-US" baseline="0" dirty="0" smtClean="0"/>
              <a:t> to lead their child down a path towards the dark side of the force.</a:t>
            </a:r>
          </a:p>
          <a:p>
            <a:r>
              <a:rPr lang="en-US" baseline="0" dirty="0" smtClean="0"/>
              <a:t>They usually don’t now what is going on.</a:t>
            </a:r>
          </a:p>
          <a:p>
            <a:endParaRPr lang="en-US" baseline="0" dirty="0" smtClean="0"/>
          </a:p>
          <a:p>
            <a:r>
              <a:rPr lang="en-US" baseline="0" dirty="0" smtClean="0"/>
              <a:t>Friends can be a problem. </a:t>
            </a:r>
          </a:p>
          <a:p>
            <a:r>
              <a:rPr lang="en-US" baseline="0" dirty="0" smtClean="0"/>
              <a:t>I hung out with some unsavory folks in high school. </a:t>
            </a:r>
          </a:p>
          <a:p>
            <a:r>
              <a:rPr lang="en-US" baseline="0" dirty="0" smtClean="0"/>
              <a:t>Fortunately, I had several different circles of friends with whom I hung out, not just one. </a:t>
            </a:r>
          </a:p>
          <a:p>
            <a:r>
              <a:rPr lang="en-US" baseline="0" dirty="0" smtClean="0"/>
              <a:t>I could see where I could get some benefits from some of the friendships without succumbing to their unlawful ways.</a:t>
            </a:r>
          </a:p>
          <a:p>
            <a:endParaRPr lang="en-US" baseline="0" dirty="0" smtClean="0"/>
          </a:p>
          <a:p>
            <a:r>
              <a:rPr lang="en-US" baseline="0" dirty="0" smtClean="0"/>
              <a:t>Sometimes getting the youth involved with Boys and Girls Clubs; Boy or Girl Scouts; 4H; a school youth program like FFA, or Future Business Leaders of America; or an athletic program might help get the at-risk youth with other youth who are moving </a:t>
            </a:r>
            <a:r>
              <a:rPr lang="en-US" u="sng" baseline="0" dirty="0" smtClean="0"/>
              <a:t>forward</a:t>
            </a:r>
            <a:r>
              <a:rPr lang="en-US" baseline="0" dirty="0" smtClean="0"/>
              <a:t>.</a:t>
            </a:r>
            <a:endParaRPr lang="en-US" dirty="0" smtClean="0"/>
          </a:p>
          <a:p>
            <a:endParaRPr lang="en-US" dirty="0" smtClean="0"/>
          </a:p>
          <a:p>
            <a:r>
              <a:rPr lang="en-US" dirty="0" smtClean="0"/>
              <a:t>Getting youth with </a:t>
            </a:r>
            <a:r>
              <a:rPr lang="en-US" u="sng" dirty="0" smtClean="0"/>
              <a:t>no</a:t>
            </a:r>
            <a:r>
              <a:rPr lang="en-US" dirty="0" smtClean="0"/>
              <a:t> direction in life -- together with kids who </a:t>
            </a:r>
            <a:r>
              <a:rPr lang="en-US" u="sng" dirty="0" smtClean="0"/>
              <a:t>have</a:t>
            </a:r>
            <a:r>
              <a:rPr lang="en-US" dirty="0" smtClean="0"/>
              <a:t> a direction -- should help.</a:t>
            </a:r>
          </a:p>
          <a:p>
            <a:endParaRPr lang="en-US" dirty="0" smtClean="0"/>
          </a:p>
          <a:p>
            <a:r>
              <a:rPr lang="en-US" dirty="0" smtClean="0"/>
              <a:t>Positive peer pressure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1007601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educate the parents without directly telling</a:t>
            </a:r>
            <a:r>
              <a:rPr lang="en-US" baseline="0" dirty="0" smtClean="0"/>
              <a:t> them that they are doing it wrong?</a:t>
            </a:r>
          </a:p>
          <a:p>
            <a:endParaRPr lang="en-US" baseline="0" dirty="0" smtClean="0"/>
          </a:p>
          <a:p>
            <a:r>
              <a:rPr lang="en-US" baseline="0" dirty="0" smtClean="0"/>
              <a:t>Nobody </a:t>
            </a:r>
            <a:r>
              <a:rPr lang="en-US" baseline="0" dirty="0" smtClean="0"/>
              <a:t>is going to self label themselves as dysfunctional.  </a:t>
            </a:r>
          </a:p>
          <a:p>
            <a:r>
              <a:rPr lang="en-US" baseline="0" dirty="0" smtClean="0"/>
              <a:t>It takes an outsider to notice.</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a:p>
        </p:txBody>
      </p:sp>
    </p:spTree>
    <p:extLst>
      <p:ext uri="{BB962C8B-B14F-4D97-AF65-F5344CB8AC3E}">
        <p14:creationId xmlns:p14="http://schemas.microsoft.com/office/powerpoint/2010/main" val="1759503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get families</a:t>
            </a:r>
            <a:r>
              <a:rPr lang="en-US" baseline="0" dirty="0" smtClean="0"/>
              <a:t> to be less socially deprived?  And what exactly is social depravity?</a:t>
            </a:r>
          </a:p>
          <a:p>
            <a:endParaRPr lang="en-US" baseline="0" dirty="0" smtClean="0"/>
          </a:p>
          <a:p>
            <a:r>
              <a:rPr lang="en-US" baseline="0" dirty="0" smtClean="0"/>
              <a:t>Growing up in middle class America I experienced many social situations that some folks never experience.</a:t>
            </a:r>
          </a:p>
          <a:p>
            <a:endParaRPr lang="en-US" baseline="0" dirty="0" smtClean="0"/>
          </a:p>
          <a:p>
            <a:r>
              <a:rPr lang="en-US" baseline="0" dirty="0" smtClean="0"/>
              <a:t>Some youth do not know the expected behavior at the symphony or a nice restaurant. Simple things I take for granted.</a:t>
            </a:r>
          </a:p>
          <a:p>
            <a:endParaRPr lang="en-US" baseline="0" dirty="0" smtClean="0"/>
          </a:p>
          <a:p>
            <a:r>
              <a:rPr lang="en-US" baseline="0" dirty="0" smtClean="0"/>
              <a:t>How to accept and deal with people who come from a different social class.</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27</a:t>
            </a:fld>
            <a:endParaRPr lang="en-US"/>
          </a:p>
        </p:txBody>
      </p:sp>
    </p:spTree>
    <p:extLst>
      <p:ext uri="{BB962C8B-B14F-4D97-AF65-F5344CB8AC3E}">
        <p14:creationId xmlns:p14="http://schemas.microsoft.com/office/powerpoint/2010/main" val="83016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the country right, we have to get the family right.</a:t>
            </a:r>
          </a:p>
          <a:p>
            <a:endParaRPr lang="en-US" dirty="0" smtClean="0"/>
          </a:p>
          <a:p>
            <a:r>
              <a:rPr lang="en-US" dirty="0" smtClean="0"/>
              <a:t>$$$</a:t>
            </a:r>
          </a:p>
          <a:p>
            <a:endParaRPr lang="en-US" dirty="0" smtClean="0"/>
          </a:p>
          <a:p>
            <a:r>
              <a:rPr lang="en-US" dirty="0" smtClean="0"/>
              <a:t>((internet article))</a:t>
            </a:r>
          </a:p>
          <a:p>
            <a:endParaRPr lang="en-US" dirty="0" smtClean="0"/>
          </a:p>
          <a:p>
            <a:r>
              <a:rPr lang="en-US" dirty="0" smtClean="0"/>
              <a:t>======</a:t>
            </a:r>
          </a:p>
          <a:p>
            <a:endParaRPr lang="en-US" dirty="0" smtClean="0"/>
          </a:p>
          <a:p>
            <a:r>
              <a:rPr lang="en-US" dirty="0" smtClean="0"/>
              <a:t>http://www.msn.com/en-us/news/us/millions-of-young-americans-are-floundering-study-shows/ar-BBtrdFC?li=BBnb4R7&amp;OCID=HPDHP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28</a:t>
            </a:fld>
            <a:endParaRPr lang="en-US"/>
          </a:p>
        </p:txBody>
      </p:sp>
    </p:spTree>
    <p:extLst>
      <p:ext uri="{BB962C8B-B14F-4D97-AF65-F5344CB8AC3E}">
        <p14:creationId xmlns:p14="http://schemas.microsoft.com/office/powerpoint/2010/main" val="1773045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 though my family was normal.</a:t>
            </a:r>
          </a:p>
          <a:p>
            <a:endParaRPr lang="en-US" dirty="0" smtClean="0"/>
          </a:p>
          <a:p>
            <a:r>
              <a:rPr lang="en-US" dirty="0" smtClean="0"/>
              <a:t>And in many respects we were.</a:t>
            </a:r>
          </a:p>
          <a:p>
            <a:endParaRPr lang="en-US" dirty="0" smtClean="0"/>
          </a:p>
          <a:p>
            <a:r>
              <a:rPr lang="en-US" dirty="0" smtClean="0"/>
              <a:t>We certainly do not want ALL families to succumb to some ideological sense of normality.</a:t>
            </a:r>
            <a:r>
              <a:rPr lang="en-US" baseline="0" dirty="0" smtClean="0"/>
              <a:t> </a:t>
            </a:r>
          </a:p>
          <a:p>
            <a:r>
              <a:rPr lang="en-US" baseline="0" dirty="0" smtClean="0"/>
              <a:t>We would end up with a boring world.</a:t>
            </a:r>
          </a:p>
          <a:p>
            <a:endParaRPr lang="en-US" baseline="0" dirty="0" smtClean="0"/>
          </a:p>
          <a:p>
            <a:r>
              <a:rPr lang="en-US" baseline="0" dirty="0" smtClean="0"/>
              <a:t>But there are </a:t>
            </a:r>
            <a:r>
              <a:rPr lang="en-US" u="sng" baseline="0" dirty="0" smtClean="0"/>
              <a:t>some</a:t>
            </a:r>
            <a:r>
              <a:rPr lang="en-US" baseline="0" dirty="0" smtClean="0"/>
              <a:t> things that society agrees are </a:t>
            </a:r>
            <a:r>
              <a:rPr lang="en-US" u="sng" baseline="0" dirty="0" smtClean="0"/>
              <a:t>necessary</a:t>
            </a:r>
            <a:r>
              <a:rPr lang="en-US" baseline="0" dirty="0" smtClean="0"/>
              <a:t> to create an </a:t>
            </a:r>
            <a:r>
              <a:rPr lang="en-US" u="sng" baseline="0" dirty="0" smtClean="0"/>
              <a:t>ordered</a:t>
            </a:r>
            <a:r>
              <a:rPr lang="en-US" baseline="0" dirty="0" smtClean="0"/>
              <a:t> civilization.  </a:t>
            </a:r>
          </a:p>
          <a:p>
            <a:endParaRPr lang="en-US" baseline="0" dirty="0" smtClean="0"/>
          </a:p>
          <a:p>
            <a:r>
              <a:rPr lang="en-US" baseline="0" dirty="0" smtClean="0"/>
              <a:t>And we are discussing the rules and laws that </a:t>
            </a:r>
            <a:r>
              <a:rPr lang="en-US" u="sng" baseline="0" dirty="0" smtClean="0"/>
              <a:t>society</a:t>
            </a:r>
            <a:r>
              <a:rPr lang="en-US" baseline="0" dirty="0" smtClean="0"/>
              <a:t> has created -- that we </a:t>
            </a:r>
            <a:r>
              <a:rPr lang="en-US" u="sng" baseline="0" dirty="0" smtClean="0"/>
              <a:t>all</a:t>
            </a:r>
            <a:r>
              <a:rPr lang="en-US" baseline="0" dirty="0" smtClean="0"/>
              <a:t> must follow.</a:t>
            </a:r>
          </a:p>
          <a:p>
            <a:endParaRPr lang="en-US" baseline="0" dirty="0" smtClean="0"/>
          </a:p>
          <a:p>
            <a:r>
              <a:rPr lang="en-US" baseline="0" dirty="0" smtClean="0"/>
              <a:t>Celebrate Diversity</a:t>
            </a:r>
          </a:p>
          <a:p>
            <a:endParaRPr lang="en-US" baseline="0" dirty="0" smtClean="0"/>
          </a:p>
          <a:p>
            <a:r>
              <a:rPr lang="en-US" baseline="0" dirty="0" smtClean="0"/>
              <a:t>Contributing to society.</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29</a:t>
            </a:fld>
            <a:endParaRPr lang="en-US"/>
          </a:p>
        </p:txBody>
      </p:sp>
    </p:spTree>
    <p:extLst>
      <p:ext uri="{BB962C8B-B14F-4D97-AF65-F5344CB8AC3E}">
        <p14:creationId xmlns:p14="http://schemas.microsoft.com/office/powerpoint/2010/main" val="161802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think all motorcycles look</a:t>
            </a:r>
            <a:r>
              <a:rPr lang="en-US" baseline="0" dirty="0" smtClean="0"/>
              <a:t> alike, but the purists know the difference between a Flathead, a </a:t>
            </a:r>
            <a:r>
              <a:rPr lang="en-US" baseline="0" dirty="0" err="1" smtClean="0"/>
              <a:t>Panhead</a:t>
            </a:r>
            <a:r>
              <a:rPr lang="en-US" baseline="0" dirty="0" smtClean="0"/>
              <a:t>, a Shovelhead, and a Knucklehead.  </a:t>
            </a:r>
          </a:p>
          <a:p>
            <a:endParaRPr lang="en-US" baseline="0" dirty="0" smtClean="0"/>
          </a:p>
          <a:p>
            <a:r>
              <a:rPr lang="en-US" baseline="0" dirty="0" smtClean="0"/>
              <a:t>That is one way to describe the difference between four different kinds of Harley-Davidson motorcycles.</a:t>
            </a:r>
          </a:p>
          <a:p>
            <a:endParaRPr lang="en-US" baseline="0" dirty="0" smtClean="0"/>
          </a:p>
          <a:p>
            <a:r>
              <a:rPr lang="en-US" baseline="0" dirty="0" smtClean="0"/>
              <a:t>The motors are all unique in design, yet they are all motorcycles, -- and all made right here in the USA.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1349144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For many it is just getting away from the family and experiencing other families.  </a:t>
            </a:r>
          </a:p>
          <a:p>
            <a:r>
              <a:rPr lang="en-US" dirty="0" smtClean="0"/>
              <a:t>Getting out of the neighborhood and experiencing others. </a:t>
            </a:r>
          </a:p>
          <a:p>
            <a:r>
              <a:rPr lang="en-US" dirty="0" smtClean="0"/>
              <a:t>Even visiting other countries.</a:t>
            </a:r>
          </a:p>
          <a:p>
            <a:endParaRPr lang="en-US" dirty="0" smtClean="0"/>
          </a:p>
          <a:p>
            <a:r>
              <a:rPr lang="en-US" dirty="0" smtClean="0"/>
              <a:t>I told you about how I could</a:t>
            </a:r>
            <a:r>
              <a:rPr lang="en-US" baseline="0" dirty="0" smtClean="0"/>
              <a:t> take other family’s children to a restaurant. </a:t>
            </a:r>
          </a:p>
          <a:p>
            <a:r>
              <a:rPr lang="en-US" baseline="0" dirty="0" smtClean="0"/>
              <a:t>I did not have to tell them that I was different from their parents, I was just trying to present an example of what could be.  </a:t>
            </a:r>
          </a:p>
          <a:p>
            <a:r>
              <a:rPr lang="en-US" baseline="0" dirty="0" smtClean="0"/>
              <a:t>I just wanted to expand their horizon. </a:t>
            </a:r>
          </a:p>
          <a:p>
            <a:r>
              <a:rPr lang="en-US" baseline="0" dirty="0" smtClean="0"/>
              <a:t>In the end, -- it is up to them to make their own decisions.</a:t>
            </a:r>
            <a:endParaRPr lang="en-US" dirty="0" smtClean="0"/>
          </a:p>
          <a:p>
            <a:endParaRPr lang="en-US" dirty="0" smtClean="0"/>
          </a:p>
          <a:p>
            <a:r>
              <a:rPr lang="en-US" dirty="0" smtClean="0"/>
              <a:t>Being mature enough to compare and contrast their own sense of normal</a:t>
            </a:r>
            <a:r>
              <a:rPr lang="en-US" baseline="0" dirty="0" smtClean="0"/>
              <a:t> with others. </a:t>
            </a:r>
          </a:p>
          <a:p>
            <a:endParaRPr lang="en-US" baseline="0" dirty="0" smtClean="0"/>
          </a:p>
          <a:p>
            <a:r>
              <a:rPr lang="en-US" baseline="0" dirty="0" smtClean="0"/>
              <a:t>Remember those “compare and contrast “papers you had to write in English class. </a:t>
            </a:r>
          </a:p>
          <a:p>
            <a:r>
              <a:rPr lang="en-US" baseline="0" dirty="0" smtClean="0"/>
              <a:t>Here is a practical use for them.</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30</a:t>
            </a:fld>
            <a:endParaRPr lang="en-US"/>
          </a:p>
        </p:txBody>
      </p:sp>
    </p:spTree>
    <p:extLst>
      <p:ext uri="{BB962C8B-B14F-4D97-AF65-F5344CB8AC3E}">
        <p14:creationId xmlns:p14="http://schemas.microsoft.com/office/powerpoint/2010/main" val="1762628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normal is not your</a:t>
            </a:r>
            <a:r>
              <a:rPr lang="en-US" baseline="0" dirty="0" smtClean="0"/>
              <a:t> normal.</a:t>
            </a:r>
          </a:p>
          <a:p>
            <a:endParaRPr lang="en-US" baseline="0" dirty="0" smtClean="0"/>
          </a:p>
          <a:p>
            <a:r>
              <a:rPr lang="en-US" baseline="0" dirty="0" smtClean="0"/>
              <a:t>Kids depend on their family to be the </a:t>
            </a:r>
            <a:r>
              <a:rPr lang="en-US" u="sng" baseline="0" dirty="0" smtClean="0"/>
              <a:t>rock</a:t>
            </a:r>
            <a:r>
              <a:rPr lang="en-US" baseline="0" dirty="0" smtClean="0"/>
              <a:t> upon which their life exists. They know that no mater how bad life gets, they can always count on their family for support.</a:t>
            </a:r>
          </a:p>
          <a:p>
            <a:endParaRPr lang="en-US" baseline="0" dirty="0" smtClean="0"/>
          </a:p>
          <a:p>
            <a:r>
              <a:rPr lang="en-US" baseline="0" dirty="0" smtClean="0"/>
              <a:t>It’s a slow process to admit that your family is </a:t>
            </a:r>
            <a:r>
              <a:rPr lang="en-US" u="sng" baseline="0" dirty="0" smtClean="0"/>
              <a:t>not normal</a:t>
            </a:r>
            <a:r>
              <a:rPr lang="en-US" baseline="0" dirty="0" smtClean="0"/>
              <a:t>, and in some cases, -- </a:t>
            </a:r>
            <a:r>
              <a:rPr lang="en-US" u="sng" baseline="0" dirty="0" smtClean="0"/>
              <a:t>unhealthy</a:t>
            </a:r>
            <a:r>
              <a:rPr lang="en-US" baseline="0" dirty="0" smtClean="0"/>
              <a:t>. </a:t>
            </a:r>
          </a:p>
          <a:p>
            <a:endParaRPr lang="en-US" baseline="0" dirty="0" smtClean="0"/>
          </a:p>
          <a:p>
            <a:r>
              <a:rPr lang="en-US" baseline="0" dirty="0" smtClean="0"/>
              <a:t>The notion of wanting to </a:t>
            </a:r>
            <a:r>
              <a:rPr lang="en-US" u="sng" baseline="0" dirty="0" smtClean="0"/>
              <a:t>abandon</a:t>
            </a:r>
            <a:r>
              <a:rPr lang="en-US" baseline="0" dirty="0" smtClean="0"/>
              <a:t> what has become your </a:t>
            </a:r>
            <a:r>
              <a:rPr lang="en-US" u="sng" baseline="0" dirty="0" smtClean="0"/>
              <a:t>safe place </a:t>
            </a:r>
            <a:r>
              <a:rPr lang="en-US" baseline="0" dirty="0" smtClean="0"/>
              <a:t>is quite unnerving.</a:t>
            </a:r>
          </a:p>
          <a:p>
            <a:endParaRPr lang="en-US" baseline="0" dirty="0" smtClean="0"/>
          </a:p>
          <a:p>
            <a:r>
              <a:rPr lang="en-US" baseline="0" dirty="0" smtClean="0"/>
              <a:t>Getting the youth to experience life outside their comfort zone is important to them beginning the adult-process of making decisions that will impact their life.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31</a:t>
            </a:fld>
            <a:endParaRPr lang="en-US"/>
          </a:p>
        </p:txBody>
      </p:sp>
    </p:spTree>
    <p:extLst>
      <p:ext uri="{BB962C8B-B14F-4D97-AF65-F5344CB8AC3E}">
        <p14:creationId xmlns:p14="http://schemas.microsoft.com/office/powerpoint/2010/main" val="649209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would be really easy if there was a simple checklist, but we all know that</a:t>
            </a:r>
            <a:r>
              <a:rPr lang="en-US" baseline="0" dirty="0" smtClean="0"/>
              <a:t> is not possible.</a:t>
            </a:r>
          </a:p>
          <a:p>
            <a:endParaRPr lang="en-US" baseline="0" dirty="0" smtClean="0"/>
          </a:p>
          <a:p>
            <a:r>
              <a:rPr lang="en-US" baseline="0" dirty="0" smtClean="0"/>
              <a:t>Working together, and learning from each other, we can take great strides to keeping our youth on the right path – heading towards their own personal victory.  </a:t>
            </a:r>
          </a:p>
          <a:p>
            <a:endParaRPr lang="en-US" baseline="0" dirty="0" smtClean="0"/>
          </a:p>
          <a:p>
            <a:r>
              <a:rPr lang="en-US" baseline="0" dirty="0" smtClean="0"/>
              <a:t>Turning them </a:t>
            </a:r>
            <a:r>
              <a:rPr lang="en-US" u="sng" baseline="0" dirty="0" smtClean="0"/>
              <a:t>all</a:t>
            </a:r>
            <a:r>
              <a:rPr lang="en-US" baseline="0" dirty="0" smtClean="0"/>
              <a:t> -- into productive, contributing members of society.</a:t>
            </a:r>
          </a:p>
          <a:p>
            <a:endParaRPr lang="en-US" dirty="0" smtClean="0"/>
          </a:p>
          <a:p>
            <a:endParaRPr lang="en-US" dirty="0" smtClean="0"/>
          </a:p>
          <a:p>
            <a:r>
              <a:rPr lang="en-US" dirty="0" smtClean="0"/>
              <a:t>=======</a:t>
            </a:r>
          </a:p>
          <a:p>
            <a:r>
              <a:rPr lang="en-US" dirty="0" smtClean="0"/>
              <a:t>http://</a:t>
            </a:r>
            <a:r>
              <a:rPr lang="en-US" dirty="0" err="1" smtClean="0"/>
              <a:t>www.ncdps.gov</a:t>
            </a:r>
            <a:r>
              <a:rPr lang="en-US" dirty="0" smtClean="0"/>
              <a:t>/juvenile%20justice%20overview</a:t>
            </a:r>
          </a:p>
          <a:p>
            <a:r>
              <a:rPr lang="en-US" dirty="0" smtClean="0"/>
              <a:t>https://ncdps.s3.amazonaws.com/s3fs-public/Comp%20Strat.pdf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32</a:t>
            </a:fld>
            <a:endParaRPr lang="en-US"/>
          </a:p>
        </p:txBody>
      </p:sp>
    </p:spTree>
    <p:extLst>
      <p:ext uri="{BB962C8B-B14F-4D97-AF65-F5344CB8AC3E}">
        <p14:creationId xmlns:p14="http://schemas.microsoft.com/office/powerpoint/2010/main" val="6345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youth are different,</a:t>
            </a:r>
            <a:r>
              <a:rPr lang="en-US" baseline="0" dirty="0" smtClean="0"/>
              <a:t> yet similar, -- and often known by other names.</a:t>
            </a:r>
          </a:p>
          <a:p>
            <a:endParaRPr lang="en-US" baseline="0" dirty="0" smtClean="0"/>
          </a:p>
          <a:p>
            <a:r>
              <a:rPr lang="en-US" baseline="0" dirty="0" smtClean="0"/>
              <a:t>And they all have a head on their shoulders, --  but they are </a:t>
            </a:r>
            <a:r>
              <a:rPr lang="en-US" u="sng" baseline="0" dirty="0" smtClean="0"/>
              <a:t>not</a:t>
            </a:r>
            <a:r>
              <a:rPr lang="en-US" baseline="0" dirty="0" smtClean="0"/>
              <a:t> motorcycles.</a:t>
            </a:r>
          </a:p>
          <a:p>
            <a:endParaRPr lang="en-US" dirty="0" smtClean="0"/>
          </a:p>
          <a:p>
            <a:endParaRPr lang="en-US" dirty="0" smtClean="0"/>
          </a:p>
          <a:p>
            <a:endParaRPr lang="en-US" dirty="0" smtClean="0"/>
          </a:p>
          <a:p>
            <a:r>
              <a:rPr lang="en-US" dirty="0" smtClean="0"/>
              <a:t>====</a:t>
            </a:r>
          </a:p>
          <a:p>
            <a:r>
              <a:rPr lang="en-US" dirty="0" smtClean="0"/>
              <a:t>http://</a:t>
            </a:r>
            <a:r>
              <a:rPr lang="en-US" dirty="0" err="1" smtClean="0"/>
              <a:t>www.zinkuz.com</a:t>
            </a:r>
            <a:r>
              <a:rPr lang="en-US" dirty="0" smtClean="0"/>
              <a:t>/</a:t>
            </a:r>
            <a:r>
              <a:rPr lang="en-US" dirty="0" err="1" smtClean="0"/>
              <a:t>wp</a:t>
            </a:r>
            <a:r>
              <a:rPr lang="en-US" dirty="0" smtClean="0"/>
              <a:t>-content/uploads/2014/09/teens1.jpg</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130128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how can you tell the good kids from the bad kids?  </a:t>
            </a:r>
          </a:p>
          <a:p>
            <a:endParaRPr lang="en-US" dirty="0" smtClean="0"/>
          </a:p>
          <a:p>
            <a:r>
              <a:rPr lang="en-US" dirty="0" smtClean="0"/>
              <a:t>How do you spot the kid who is on the verge of turning bad?</a:t>
            </a:r>
          </a:p>
          <a:p>
            <a:endParaRPr lang="en-US" dirty="0" smtClean="0"/>
          </a:p>
          <a:p>
            <a:endParaRPr lang="en-US" dirty="0" smtClean="0"/>
          </a:p>
          <a:p>
            <a:r>
              <a:rPr lang="en-US" dirty="0" smtClean="0"/>
              <a:t>=====</a:t>
            </a:r>
          </a:p>
          <a:p>
            <a:r>
              <a:rPr lang="en-US" dirty="0" smtClean="0"/>
              <a:t>http://</a:t>
            </a:r>
            <a:r>
              <a:rPr lang="en-US" dirty="0" err="1" smtClean="0"/>
              <a:t>www.lifed.com</a:t>
            </a:r>
            <a:r>
              <a:rPr lang="en-US" dirty="0" smtClean="0"/>
              <a:t>/14-quotes-about-teens-that-make-us-glad-were-not-them</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156779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to call them </a:t>
            </a:r>
            <a:r>
              <a:rPr lang="en-US" u="sng" dirty="0" smtClean="0"/>
              <a:t>all</a:t>
            </a:r>
            <a:r>
              <a:rPr lang="en-US" dirty="0" smtClean="0"/>
              <a:t> Juvenile</a:t>
            </a:r>
            <a:r>
              <a:rPr lang="en-US" baseline="0" dirty="0" smtClean="0"/>
              <a:t> Delinquents, -- and we accepted that -- and did little to try to change their ways.</a:t>
            </a:r>
          </a:p>
          <a:p>
            <a:endParaRPr lang="en-US" baseline="0" dirty="0" smtClean="0"/>
          </a:p>
          <a:p>
            <a:r>
              <a:rPr lang="en-US" baseline="0" dirty="0" smtClean="0"/>
              <a:t>We just locked them up.</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1741826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official guide to identifying a juvenile delinquent.</a:t>
            </a:r>
            <a:r>
              <a:rPr lang="en-US" baseline="0" dirty="0" smtClean="0"/>
              <a:t> </a:t>
            </a:r>
          </a:p>
          <a:p>
            <a:endParaRPr lang="en-US" baseline="0" dirty="0" smtClean="0"/>
          </a:p>
          <a:p>
            <a:r>
              <a:rPr lang="en-US" baseline="0" dirty="0" smtClean="0"/>
              <a:t>- - - -</a:t>
            </a:r>
          </a:p>
          <a:p>
            <a:r>
              <a:rPr lang="en-US" baseline="0" dirty="0" smtClean="0"/>
              <a:t>If it were only that easy, we wouldn’t be here for the next three months discussing our at-risk youth.</a:t>
            </a:r>
          </a:p>
          <a:p>
            <a:endParaRPr lang="en-US" baseline="0" dirty="0" smtClean="0"/>
          </a:p>
          <a:p>
            <a:endParaRPr lang="en-US" dirty="0" smtClean="0"/>
          </a:p>
          <a:p>
            <a:r>
              <a:rPr lang="en-US" dirty="0" smtClean="0"/>
              <a:t>=====</a:t>
            </a:r>
          </a:p>
          <a:p>
            <a:r>
              <a:rPr lang="en-US" dirty="0" smtClean="0"/>
              <a:t>https://</a:t>
            </a:r>
            <a:r>
              <a:rPr lang="en-US" dirty="0" err="1" smtClean="0"/>
              <a:t>queermobilities.wordpress.com</a:t>
            </a:r>
            <a:r>
              <a:rPr lang="en-US" dirty="0" smtClean="0"/>
              <a:t>/2011/06/09/the-visual-coding-of-delinquency-you-say-youre-a-citizen-stay-out-of-my-neighborhood-want-to-come-to-america-dont-touch-the-border/</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62906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just as possible that </a:t>
            </a:r>
            <a:r>
              <a:rPr lang="en-US" u="sng" dirty="0" smtClean="0"/>
              <a:t>these</a:t>
            </a:r>
            <a:r>
              <a:rPr lang="en-US" dirty="0" smtClean="0"/>
              <a:t> youth are delinquents. </a:t>
            </a:r>
          </a:p>
          <a:p>
            <a:endParaRPr lang="en-US" dirty="0" smtClean="0"/>
          </a:p>
          <a:p>
            <a:r>
              <a:rPr lang="en-US" dirty="0" smtClean="0"/>
              <a:t>It is hard to tell by just looking.</a:t>
            </a:r>
          </a:p>
          <a:p>
            <a:endParaRPr lang="en-US" dirty="0" smtClean="0"/>
          </a:p>
          <a:p>
            <a:r>
              <a:rPr lang="en-US" dirty="0" smtClean="0"/>
              <a:t>Youth come in all shapes and sizes.</a:t>
            </a:r>
          </a:p>
          <a:p>
            <a:endParaRPr lang="en-US" dirty="0" smtClean="0"/>
          </a:p>
          <a:p>
            <a:r>
              <a:rPr lang="en-US" dirty="0" smtClean="0"/>
              <a:t>=====</a:t>
            </a:r>
          </a:p>
          <a:p>
            <a:r>
              <a:rPr lang="en-US" dirty="0" smtClean="0"/>
              <a:t>http://</a:t>
            </a:r>
            <a:r>
              <a:rPr lang="en-US" dirty="0" err="1" smtClean="0"/>
              <a:t>www.ca-ilg.org</a:t>
            </a:r>
            <a:r>
              <a:rPr lang="en-US" dirty="0" smtClean="0"/>
              <a:t>/engaging-youth</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188500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we just locked them up, -- </a:t>
            </a:r>
          </a:p>
          <a:p>
            <a:r>
              <a:rPr lang="en-US" dirty="0" smtClean="0"/>
              <a:t>but now</a:t>
            </a:r>
            <a:r>
              <a:rPr lang="en-US" baseline="0" dirty="0" smtClean="0"/>
              <a:t> </a:t>
            </a:r>
            <a:r>
              <a:rPr lang="en-US" dirty="0" smtClean="0"/>
              <a:t>we are </a:t>
            </a:r>
            <a:r>
              <a:rPr lang="en-US" u="sng" dirty="0" smtClean="0"/>
              <a:t>working</a:t>
            </a:r>
            <a:r>
              <a:rPr lang="en-US" dirty="0" smtClean="0"/>
              <a:t> with our</a:t>
            </a:r>
            <a:r>
              <a:rPr lang="en-US" baseline="0" dirty="0" smtClean="0"/>
              <a:t> </a:t>
            </a:r>
            <a:r>
              <a:rPr lang="en-US" dirty="0" smtClean="0"/>
              <a:t>“At Risk” youth.</a:t>
            </a:r>
          </a:p>
          <a:p>
            <a:endParaRPr lang="en-US" dirty="0" smtClean="0"/>
          </a:p>
          <a:p>
            <a:r>
              <a:rPr lang="en-US" u="sng" dirty="0" smtClean="0"/>
              <a:t>This</a:t>
            </a:r>
            <a:r>
              <a:rPr lang="en-US" dirty="0" smtClean="0"/>
              <a:t> is why we are here today.</a:t>
            </a:r>
          </a:p>
          <a:p>
            <a:endParaRPr lang="en-US" dirty="0" smtClean="0"/>
          </a:p>
          <a:p>
            <a:r>
              <a:rPr lang="en-US" dirty="0" smtClean="0"/>
              <a:t>(what is risk)</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111665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FE69EF-6784-4225-89AA-E6C06863EC96}" type="datetime1">
              <a:rPr lang="en-US" smtClean="0"/>
              <a:pPr/>
              <a:t>10/4/16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B1EC54-034C-46DC-8500-E99EB784E404}" type="datetime1">
              <a:rPr lang="en-US" smtClean="0"/>
              <a:pPr/>
              <a:t>10/4/16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B33C96-DA9D-4C8D-A443-56B68AA6C52B}" type="datetime1">
              <a:rPr lang="en-US" smtClean="0"/>
              <a:pPr/>
              <a:t>10/4/16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934200" y="6492875"/>
            <a:ext cx="2133600" cy="365125"/>
          </a:xfrm>
        </p:spPr>
        <p:txBody>
          <a:bodyPr/>
          <a:lstStyle/>
          <a:p>
            <a:fld id="{9B007EB5-E551-4081-B1D4-5458D7644D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31CE040-2E79-4EF6-B110-590348DE69FC}" type="datetime1">
              <a:rPr lang="en-US" smtClean="0"/>
              <a:pPr/>
              <a:t>10/4/16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F2DE26E-BECB-4060-9299-C96746AEAA62}" type="datetime1">
              <a:rPr lang="en-US" smtClean="0"/>
              <a:pPr/>
              <a:t>10/4/16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77CFC23-99AF-4883-881F-A6DD366A843C}" type="datetime1">
              <a:rPr lang="en-US" smtClean="0"/>
              <a:pPr/>
              <a:t>10/4/16</a:t>
            </a:fld>
            <a:endParaRPr lang="en-US"/>
          </a:p>
        </p:txBody>
      </p:sp>
      <p:sp>
        <p:nvSpPr>
          <p:cNvPr id="9" name="Slide Number Placeholder 8"/>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26B7775-0FB7-4EC8-BCB2-C596B636DF03}" type="datetime1">
              <a:rPr lang="en-US" smtClean="0"/>
              <a:pPr/>
              <a:t>10/4/16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B2B3495-C270-42FA-BEA2-29A2E18E9D6B}" type="datetime1">
              <a:rPr lang="en-US" smtClean="0"/>
              <a:pPr/>
              <a:t>10/4/16</a:t>
            </a:fld>
            <a:endParaRPr lang="en-US"/>
          </a:p>
        </p:txBody>
      </p:sp>
      <p:sp>
        <p:nvSpPr>
          <p:cNvPr id="4" name="Slide Number Placeholder 3"/>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A9BB50-6DD7-4EEF-8CC7-AC3030BD2D49}" type="datetime1">
              <a:rPr lang="en-US" smtClean="0"/>
              <a:pPr/>
              <a:t>10/4/16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C8AB168-0F9A-485B-99C3-0E1B6524C3BC}" type="datetime1">
              <a:rPr lang="en-US" smtClean="0"/>
              <a:pPr/>
              <a:t>10/4/16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28600"/>
            <a:ext cx="6096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8580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pPr/>
              <a:t>‹#›</a:t>
            </a:fld>
            <a:endParaRPr lang="en-US" dirty="0"/>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reclaimingfutures.org/model/model-how-it-work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fontScale="90000"/>
          </a:bodyPr>
          <a:lstStyle/>
          <a:p>
            <a:r>
              <a:rPr lang="en-US" sz="4800" dirty="0">
                <a:effectLst>
                  <a:outerShdw blurRad="38100" dist="38100" dir="2700000" algn="tl">
                    <a:srgbClr val="DDDDDD"/>
                  </a:outerShdw>
                </a:effectLst>
                <a:latin typeface="Arial" charset="0"/>
                <a:ea typeface="ヒラギノ角ゴ Pro W3" charset="0"/>
                <a:cs typeface="ヒラギノ角ゴ Pro W3" charset="0"/>
              </a:rPr>
              <a:t>When Little People Get Into Big Trouble</a:t>
            </a:r>
            <a:endParaRPr lang="en-US" sz="4800"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2" name="Subtitle 1"/>
          <p:cNvSpPr>
            <a:spLocks noGrp="1"/>
          </p:cNvSpPr>
          <p:nvPr>
            <p:ph type="subTitle" idx="1"/>
          </p:nvPr>
        </p:nvSpPr>
        <p:spPr/>
        <p:txBody>
          <a:bodyPr>
            <a:normAutofit fontScale="85000" lnSpcReduction="20000"/>
          </a:bodyPr>
          <a:lstStyle/>
          <a:p>
            <a:pPr algn="l"/>
            <a:r>
              <a:rPr lang="en-US" dirty="0"/>
              <a:t>Tony </a:t>
            </a:r>
            <a:r>
              <a:rPr lang="en-US" dirty="0" err="1"/>
              <a:t>Reggi</a:t>
            </a:r>
            <a:endParaRPr lang="en-US" dirty="0"/>
          </a:p>
          <a:p>
            <a:pPr algn="l"/>
            <a:r>
              <a:rPr lang="en-US" dirty="0"/>
              <a:t>CTE Coordinator</a:t>
            </a:r>
          </a:p>
          <a:p>
            <a:pPr algn="l"/>
            <a:r>
              <a:rPr lang="en-US" dirty="0"/>
              <a:t>NC Community Colleges</a:t>
            </a:r>
          </a:p>
          <a:p>
            <a:pPr algn="l"/>
            <a:r>
              <a:rPr lang="en-US" dirty="0" err="1"/>
              <a:t>ReggiA@NCCommunityColleges.edu</a:t>
            </a:r>
            <a:endParaRPr lang="en-US" dirty="0"/>
          </a:p>
          <a:p>
            <a:pPr algn="l"/>
            <a:endParaRPr lang="en-US" dirty="0"/>
          </a:p>
        </p:txBody>
      </p:sp>
    </p:spTree>
    <p:extLst>
      <p:ext uri="{BB962C8B-B14F-4D97-AF65-F5344CB8AC3E}">
        <p14:creationId xmlns:p14="http://schemas.microsoft.com/office/powerpoint/2010/main" val="28761814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10</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014" t="10001" r="6987" b="25555"/>
          <a:stretch/>
        </p:blipFill>
        <p:spPr>
          <a:xfrm>
            <a:off x="-90652" y="1066800"/>
            <a:ext cx="9234652" cy="5410200"/>
          </a:xfrm>
          <a:prstGeom prst="rect">
            <a:avLst/>
          </a:prstGeom>
        </p:spPr>
      </p:pic>
      <p:sp>
        <p:nvSpPr>
          <p:cNvPr id="5" name="Title 1"/>
          <p:cNvSpPr txBox="1">
            <a:spLocks/>
          </p:cNvSpPr>
          <p:nvPr/>
        </p:nvSpPr>
        <p:spPr>
          <a:xfrm>
            <a:off x="2819400" y="228600"/>
            <a:ext cx="6096000" cy="9445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NC </a:t>
            </a:r>
            <a:r>
              <a:rPr lang="en-US" sz="3600" dirty="0"/>
              <a:t>Comprehensive </a:t>
            </a:r>
            <a:r>
              <a:rPr lang="en-US" sz="3600" dirty="0" smtClean="0"/>
              <a:t>Strategy</a:t>
            </a:r>
            <a:endParaRPr lang="en-US" sz="3600" dirty="0"/>
          </a:p>
        </p:txBody>
      </p:sp>
    </p:spTree>
    <p:extLst>
      <p:ext uri="{BB962C8B-B14F-4D97-AF65-F5344CB8AC3E}">
        <p14:creationId xmlns:p14="http://schemas.microsoft.com/office/powerpoint/2010/main" val="130189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540" y="0"/>
            <a:ext cx="7964860" cy="6899562"/>
          </a:xfrm>
        </p:spPr>
      </p:pic>
      <p:sp>
        <p:nvSpPr>
          <p:cNvPr id="5" name="Slide Number Placeholder 4"/>
          <p:cNvSpPr>
            <a:spLocks noGrp="1"/>
          </p:cNvSpPr>
          <p:nvPr>
            <p:ph type="sldNum" sz="quarter" idx="12"/>
          </p:nvPr>
        </p:nvSpPr>
        <p:spPr/>
        <p:txBody>
          <a:bodyPr/>
          <a:lstStyle/>
          <a:p>
            <a:fld id="{9B007EB5-E551-4081-B1D4-5458D7644D4F}" type="slidenum">
              <a:rPr lang="en-US" smtClean="0"/>
              <a:pPr/>
              <a:t>11</a:t>
            </a:fld>
            <a:endParaRPr lang="en-US" dirty="0"/>
          </a:p>
        </p:txBody>
      </p:sp>
    </p:spTree>
    <p:extLst>
      <p:ext uri="{BB962C8B-B14F-4D97-AF65-F5344CB8AC3E}">
        <p14:creationId xmlns:p14="http://schemas.microsoft.com/office/powerpoint/2010/main" val="1817244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B007EB5-E551-4081-B1D4-5458D7644D4F}" type="slidenum">
              <a:rPr lang="en-US" smtClean="0"/>
              <a:pPr/>
              <a:t>12</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02" t="1111" r="-1" b="2461"/>
          <a:stretch/>
        </p:blipFill>
        <p:spPr>
          <a:xfrm>
            <a:off x="1524000" y="353022"/>
            <a:ext cx="6172200" cy="5971578"/>
          </a:xfrm>
          <a:prstGeom prst="rect">
            <a:avLst/>
          </a:prstGeom>
        </p:spPr>
      </p:pic>
    </p:spTree>
    <p:extLst>
      <p:ext uri="{BB962C8B-B14F-4D97-AF65-F5344CB8AC3E}">
        <p14:creationId xmlns:p14="http://schemas.microsoft.com/office/powerpoint/2010/main" val="1468909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Differences</a:t>
            </a:r>
            <a:endParaRPr lang="en-US" dirty="0"/>
          </a:p>
        </p:txBody>
      </p:sp>
      <p:sp>
        <p:nvSpPr>
          <p:cNvPr id="3" name="Content Placeholder 2"/>
          <p:cNvSpPr>
            <a:spLocks noGrp="1"/>
          </p:cNvSpPr>
          <p:nvPr>
            <p:ph idx="1"/>
          </p:nvPr>
        </p:nvSpPr>
        <p:spPr/>
        <p:txBody>
          <a:bodyPr/>
          <a:lstStyle/>
          <a:p>
            <a:r>
              <a:rPr lang="en-US" b="1" u="sng" dirty="0" smtClean="0"/>
              <a:t>Delinquent</a:t>
            </a:r>
            <a:r>
              <a:rPr lang="en-US" dirty="0" smtClean="0"/>
              <a:t> – Juvenile under age 16 who commits a crime or infraction, or violates motor vehicle laws.</a:t>
            </a:r>
          </a:p>
          <a:p>
            <a:r>
              <a:rPr lang="en-US" b="1" u="sng" dirty="0" smtClean="0"/>
              <a:t>Undisciplined</a:t>
            </a:r>
            <a:r>
              <a:rPr lang="en-US" dirty="0" smtClean="0"/>
              <a:t> -- Juveniles 18 and under, and commit acts such as truancy, running away, ungovernable etc.</a:t>
            </a:r>
            <a:endParaRPr lang="en-US" dirty="0"/>
          </a:p>
        </p:txBody>
      </p:sp>
    </p:spTree>
    <p:extLst>
      <p:ext uri="{BB962C8B-B14F-4D97-AF65-F5344CB8AC3E}">
        <p14:creationId xmlns:p14="http://schemas.microsoft.com/office/powerpoint/2010/main" val="1380202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NC Process</a:t>
            </a:r>
            <a:endParaRPr lang="en-US" dirty="0"/>
          </a:p>
        </p:txBody>
      </p:sp>
      <p:sp>
        <p:nvSpPr>
          <p:cNvPr id="3" name="Content Placeholder 2"/>
          <p:cNvSpPr>
            <a:spLocks noGrp="1"/>
          </p:cNvSpPr>
          <p:nvPr>
            <p:ph idx="1"/>
          </p:nvPr>
        </p:nvSpPr>
        <p:spPr/>
        <p:txBody>
          <a:bodyPr/>
          <a:lstStyle/>
          <a:p>
            <a:r>
              <a:rPr lang="en-US" smtClean="0"/>
              <a:t>In North Carolina, if a youth is between 6 and 16 years old and commits a crime, he or she will become involved with the Juvenile Justice section of the N.C. Department of Public Safety, Division of Adult Correction and Juvenile Justice.</a:t>
            </a:r>
            <a:endParaRPr lang="en-US" dirty="0"/>
          </a:p>
        </p:txBody>
      </p:sp>
    </p:spTree>
    <p:extLst>
      <p:ext uri="{BB962C8B-B14F-4D97-AF65-F5344CB8AC3E}">
        <p14:creationId xmlns:p14="http://schemas.microsoft.com/office/powerpoint/2010/main" val="2106178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Choices</a:t>
            </a:r>
            <a:endParaRPr lang="en-US" dirty="0"/>
          </a:p>
        </p:txBody>
      </p:sp>
      <p:sp>
        <p:nvSpPr>
          <p:cNvPr id="3" name="Content Placeholder 2"/>
          <p:cNvSpPr>
            <a:spLocks noGrp="1"/>
          </p:cNvSpPr>
          <p:nvPr>
            <p:ph idx="1"/>
          </p:nvPr>
        </p:nvSpPr>
        <p:spPr/>
        <p:txBody>
          <a:bodyPr/>
          <a:lstStyle/>
          <a:p>
            <a:r>
              <a:rPr lang="en-US" dirty="0" err="1" smtClean="0"/>
              <a:t>Juvy</a:t>
            </a:r>
            <a:r>
              <a:rPr lang="en-US" dirty="0" smtClean="0"/>
              <a:t> Hall for all!  -  However …</a:t>
            </a:r>
          </a:p>
          <a:p>
            <a:pPr lvl="2"/>
            <a:r>
              <a:rPr lang="en-US" dirty="0" smtClean="0"/>
              <a:t>Detention for minor offenses will </a:t>
            </a:r>
          </a:p>
          <a:p>
            <a:pPr lvl="3"/>
            <a:r>
              <a:rPr lang="en-US" dirty="0" smtClean="0"/>
              <a:t>Label</a:t>
            </a:r>
          </a:p>
          <a:p>
            <a:pPr lvl="3"/>
            <a:r>
              <a:rPr lang="en-US" dirty="0" smtClean="0"/>
              <a:t>Stigmatize</a:t>
            </a:r>
          </a:p>
          <a:p>
            <a:pPr lvl="3"/>
            <a:r>
              <a:rPr lang="en-US" dirty="0" smtClean="0"/>
              <a:t>Create an atmosphere that will make the youth more susceptible to committing more delinquent acts in the future</a:t>
            </a:r>
          </a:p>
          <a:p>
            <a:pPr lvl="3"/>
            <a:r>
              <a:rPr lang="en-US" dirty="0" smtClean="0"/>
              <a:t>And having a juvenile record is a high risk indicator for adult offenders (Juvenile Diversion in NC DJJ 2013)</a:t>
            </a:r>
          </a:p>
        </p:txBody>
      </p:sp>
      <p:pic>
        <p:nvPicPr>
          <p:cNvPr id="4" name="Picture 3"/>
          <p:cNvPicPr>
            <a:picLocks noChangeAspect="1"/>
          </p:cNvPicPr>
          <p:nvPr/>
        </p:nvPicPr>
        <p:blipFill>
          <a:blip r:embed="rId3"/>
          <a:stretch>
            <a:fillRect/>
          </a:stretch>
        </p:blipFill>
        <p:spPr>
          <a:xfrm>
            <a:off x="5037431" y="5029201"/>
            <a:ext cx="4106569" cy="1862138"/>
          </a:xfrm>
          <a:prstGeom prst="rect">
            <a:avLst/>
          </a:prstGeom>
        </p:spPr>
      </p:pic>
    </p:spTree>
    <p:extLst>
      <p:ext uri="{BB962C8B-B14F-4D97-AF65-F5344CB8AC3E}">
        <p14:creationId xmlns:p14="http://schemas.microsoft.com/office/powerpoint/2010/main" val="1561432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Other Choice</a:t>
            </a:r>
            <a:endParaRPr lang="en-US" dirty="0"/>
          </a:p>
        </p:txBody>
      </p:sp>
      <p:sp>
        <p:nvSpPr>
          <p:cNvPr id="3" name="Content Placeholder 2"/>
          <p:cNvSpPr>
            <a:spLocks noGrp="1"/>
          </p:cNvSpPr>
          <p:nvPr>
            <p:ph idx="1"/>
          </p:nvPr>
        </p:nvSpPr>
        <p:spPr/>
        <p:txBody>
          <a:bodyPr/>
          <a:lstStyle/>
          <a:p>
            <a:pPr marL="0" indent="0">
              <a:buNone/>
            </a:pPr>
            <a:r>
              <a:rPr lang="en-US" dirty="0" smtClean="0"/>
              <a:t>Diversion</a:t>
            </a:r>
          </a:p>
          <a:p>
            <a:pPr lvl="1"/>
            <a:r>
              <a:rPr lang="en-US" dirty="0" smtClean="0"/>
              <a:t>	“The idea of diversion is to intervene early and give the juvenile who has allegedly committed an illegal act an appropriate consequence and allow the juvenile to prove that, given the opportunity and the resources, the juvenile can develop into a stable and productive member of society.” (Juvenile Diversion in NC DJJ 2013)</a:t>
            </a:r>
            <a:endParaRPr lang="en-US" dirty="0"/>
          </a:p>
        </p:txBody>
      </p:sp>
      <p:pic>
        <p:nvPicPr>
          <p:cNvPr id="4" name="Picture 3"/>
          <p:cNvPicPr>
            <a:picLocks noChangeAspect="1"/>
          </p:cNvPicPr>
          <p:nvPr/>
        </p:nvPicPr>
        <p:blipFill>
          <a:blip r:embed="rId3"/>
          <a:stretch>
            <a:fillRect/>
          </a:stretch>
        </p:blipFill>
        <p:spPr>
          <a:xfrm>
            <a:off x="5486400" y="5252683"/>
            <a:ext cx="2743200" cy="1719618"/>
          </a:xfrm>
          <a:prstGeom prst="rect">
            <a:avLst/>
          </a:prstGeom>
        </p:spPr>
      </p:pic>
    </p:spTree>
    <p:extLst>
      <p:ext uri="{BB962C8B-B14F-4D97-AF65-F5344CB8AC3E}">
        <p14:creationId xmlns:p14="http://schemas.microsoft.com/office/powerpoint/2010/main" val="1152607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be Diverted?</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0" indent="0">
              <a:buNone/>
            </a:pPr>
            <a:r>
              <a:rPr lang="en-US" dirty="0" smtClean="0"/>
              <a:t>GS 7B-1701</a:t>
            </a:r>
          </a:p>
          <a:p>
            <a:r>
              <a:rPr lang="en-US" dirty="0" smtClean="0"/>
              <a:t>Court:</a:t>
            </a:r>
          </a:p>
          <a:p>
            <a:pPr lvl="1"/>
            <a:r>
              <a:rPr lang="en-US" dirty="0" smtClean="0"/>
              <a:t>Counselors cannot divert youth convicted of </a:t>
            </a:r>
          </a:p>
          <a:p>
            <a:pPr lvl="2"/>
            <a:r>
              <a:rPr lang="en-US" dirty="0" smtClean="0"/>
              <a:t>Murder</a:t>
            </a:r>
          </a:p>
          <a:p>
            <a:pPr lvl="2"/>
            <a:r>
              <a:rPr lang="en-US" dirty="0" smtClean="0"/>
              <a:t>1</a:t>
            </a:r>
            <a:r>
              <a:rPr lang="en-US" baseline="30000" dirty="0" smtClean="0"/>
              <a:t>st</a:t>
            </a:r>
            <a:r>
              <a:rPr lang="en-US" dirty="0" smtClean="0"/>
              <a:t> or 2</a:t>
            </a:r>
            <a:r>
              <a:rPr lang="en-US" baseline="30000" dirty="0" smtClean="0"/>
              <a:t>nd</a:t>
            </a:r>
            <a:r>
              <a:rPr lang="en-US" dirty="0" smtClean="0"/>
              <a:t> degree rape</a:t>
            </a:r>
          </a:p>
          <a:p>
            <a:pPr lvl="2"/>
            <a:r>
              <a:rPr lang="en-US" dirty="0" smtClean="0"/>
              <a:t>1</a:t>
            </a:r>
            <a:r>
              <a:rPr lang="en-US" baseline="30000" dirty="0" smtClean="0"/>
              <a:t>st</a:t>
            </a:r>
            <a:r>
              <a:rPr lang="en-US" dirty="0" smtClean="0"/>
              <a:t> or 2</a:t>
            </a:r>
            <a:r>
              <a:rPr lang="en-US" baseline="30000" dirty="0" smtClean="0"/>
              <a:t>nd</a:t>
            </a:r>
            <a:r>
              <a:rPr lang="en-US" dirty="0" smtClean="0"/>
              <a:t>  degree sexual offense</a:t>
            </a:r>
          </a:p>
          <a:p>
            <a:pPr lvl="2"/>
            <a:r>
              <a:rPr lang="en-US" dirty="0" smtClean="0"/>
              <a:t>Arson</a:t>
            </a:r>
          </a:p>
          <a:p>
            <a:pPr lvl="2"/>
            <a:r>
              <a:rPr lang="en-US" dirty="0" smtClean="0"/>
              <a:t>Drug offenses that would be criminal if an adult</a:t>
            </a:r>
          </a:p>
          <a:p>
            <a:pPr lvl="2"/>
            <a:r>
              <a:rPr lang="en-US" dirty="0" smtClean="0"/>
              <a:t>1</a:t>
            </a:r>
            <a:r>
              <a:rPr lang="en-US" baseline="30000" dirty="0" smtClean="0"/>
              <a:t>st</a:t>
            </a:r>
            <a:r>
              <a:rPr lang="en-US" dirty="0" smtClean="0"/>
              <a:t> degree burglary</a:t>
            </a:r>
          </a:p>
          <a:p>
            <a:pPr lvl="2"/>
            <a:r>
              <a:rPr lang="en-US" dirty="0" smtClean="0"/>
              <a:t>Crime against nature </a:t>
            </a:r>
          </a:p>
          <a:p>
            <a:pPr lvl="2"/>
            <a:r>
              <a:rPr lang="en-US" dirty="0" smtClean="0"/>
              <a:t>Willful infliction of bodily injury</a:t>
            </a:r>
          </a:p>
          <a:p>
            <a:pPr lvl="2"/>
            <a:endParaRPr lang="en-US" dirty="0"/>
          </a:p>
        </p:txBody>
      </p:sp>
    </p:spTree>
    <p:extLst>
      <p:ext uri="{BB962C8B-B14F-4D97-AF65-F5344CB8AC3E}">
        <p14:creationId xmlns:p14="http://schemas.microsoft.com/office/powerpoint/2010/main" val="1578126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All involved</a:t>
            </a:r>
            <a:endParaRPr lang="en-US" dirty="0"/>
          </a:p>
        </p:txBody>
      </p:sp>
      <p:sp>
        <p:nvSpPr>
          <p:cNvPr id="3" name="Content Placeholder 2"/>
          <p:cNvSpPr>
            <a:spLocks noGrp="1"/>
          </p:cNvSpPr>
          <p:nvPr>
            <p:ph idx="1"/>
          </p:nvPr>
        </p:nvSpPr>
        <p:spPr/>
        <p:txBody>
          <a:bodyPr/>
          <a:lstStyle/>
          <a:p>
            <a:pPr marL="457200" lvl="1" indent="0">
              <a:buNone/>
            </a:pPr>
            <a:r>
              <a:rPr lang="en-US" dirty="0" smtClean="0"/>
              <a:t>The Juvenile Justice Section approaches all involved in juvenile delinquency by effective interventions:</a:t>
            </a:r>
          </a:p>
          <a:p>
            <a:pPr lvl="1"/>
            <a:r>
              <a:rPr lang="en-US" dirty="0" smtClean="0"/>
              <a:t>education and treatment of youth</a:t>
            </a:r>
          </a:p>
          <a:p>
            <a:pPr lvl="1"/>
            <a:r>
              <a:rPr lang="en-US" dirty="0" smtClean="0"/>
              <a:t>strengthen families</a:t>
            </a:r>
          </a:p>
          <a:p>
            <a:pPr lvl="1"/>
            <a:r>
              <a:rPr lang="en-US" dirty="0" smtClean="0"/>
              <a:t>and increase public safety.</a:t>
            </a:r>
            <a:endParaRPr lang="en-US" dirty="0"/>
          </a:p>
        </p:txBody>
      </p:sp>
      <p:pic>
        <p:nvPicPr>
          <p:cNvPr id="4" name="Picture 3"/>
          <p:cNvPicPr>
            <a:picLocks noChangeAspect="1"/>
          </p:cNvPicPr>
          <p:nvPr/>
        </p:nvPicPr>
        <p:blipFill>
          <a:blip r:embed="rId3"/>
          <a:stretch>
            <a:fillRect/>
          </a:stretch>
        </p:blipFill>
        <p:spPr>
          <a:xfrm>
            <a:off x="5870510" y="3581399"/>
            <a:ext cx="2282890" cy="3167015"/>
          </a:xfrm>
          <a:prstGeom prst="rect">
            <a:avLst/>
          </a:prstGeom>
        </p:spPr>
      </p:pic>
    </p:spTree>
    <p:extLst>
      <p:ext uri="{BB962C8B-B14F-4D97-AF65-F5344CB8AC3E}">
        <p14:creationId xmlns:p14="http://schemas.microsoft.com/office/powerpoint/2010/main" val="99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it is done</a:t>
            </a:r>
            <a:endParaRPr lang="en-US" dirty="0"/>
          </a:p>
        </p:txBody>
      </p:sp>
      <p:sp>
        <p:nvSpPr>
          <p:cNvPr id="3" name="Content Placeholder 2"/>
          <p:cNvSpPr>
            <a:spLocks noGrp="1"/>
          </p:cNvSpPr>
          <p:nvPr>
            <p:ph idx="1"/>
          </p:nvPr>
        </p:nvSpPr>
        <p:spPr/>
        <p:txBody>
          <a:bodyPr/>
          <a:lstStyle/>
          <a:p>
            <a:r>
              <a:rPr lang="en-US" smtClean="0"/>
              <a:t>The Juvenile Justice section's philosophy is called the Comprehensive Strategy</a:t>
            </a:r>
          </a:p>
          <a:p>
            <a:pPr lvl="1"/>
            <a:r>
              <a:rPr lang="en-US" smtClean="0"/>
              <a:t> use of evidence-based: </a:t>
            </a:r>
          </a:p>
          <a:p>
            <a:pPr lvl="2"/>
            <a:r>
              <a:rPr lang="en-US" smtClean="0"/>
              <a:t>treatment, education and accountability-based sanctions</a:t>
            </a:r>
          </a:p>
          <a:p>
            <a:pPr lvl="2"/>
            <a:r>
              <a:rPr lang="en-US" smtClean="0"/>
              <a:t>graduated levels guided by professional, strategic leadership through a collaboration of local and state partnerships</a:t>
            </a:r>
            <a:endParaRPr lang="en-US" dirty="0"/>
          </a:p>
        </p:txBody>
      </p:sp>
      <p:pic>
        <p:nvPicPr>
          <p:cNvPr id="5" name="Picture 4"/>
          <p:cNvPicPr>
            <a:picLocks noChangeAspect="1"/>
          </p:cNvPicPr>
          <p:nvPr/>
        </p:nvPicPr>
        <p:blipFill>
          <a:blip r:embed="rId3"/>
          <a:stretch>
            <a:fillRect/>
          </a:stretch>
        </p:blipFill>
        <p:spPr>
          <a:xfrm>
            <a:off x="5428735" y="4800601"/>
            <a:ext cx="2800865" cy="1905000"/>
          </a:xfrm>
          <a:prstGeom prst="rect">
            <a:avLst/>
          </a:prstGeom>
        </p:spPr>
      </p:pic>
    </p:spTree>
    <p:extLst>
      <p:ext uri="{BB962C8B-B14F-4D97-AF65-F5344CB8AC3E}">
        <p14:creationId xmlns:p14="http://schemas.microsoft.com/office/powerpoint/2010/main" val="1630706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Head Names</a:t>
            </a:r>
            <a:endParaRPr lang="en-US" dirty="0"/>
          </a:p>
        </p:txBody>
      </p:sp>
      <p:sp>
        <p:nvSpPr>
          <p:cNvPr id="3" name="Content Placeholder 2"/>
          <p:cNvSpPr>
            <a:spLocks noGrp="1"/>
          </p:cNvSpPr>
          <p:nvPr>
            <p:ph idx="1"/>
          </p:nvPr>
        </p:nvSpPr>
        <p:spPr/>
        <p:txBody>
          <a:bodyPr/>
          <a:lstStyle/>
          <a:p>
            <a:r>
              <a:rPr lang="en-US" smtClean="0"/>
              <a:t>Flathead</a:t>
            </a:r>
          </a:p>
          <a:p>
            <a:pPr lvl="1"/>
            <a:r>
              <a:rPr lang="en-US" smtClean="0"/>
              <a:t>Species of fish found near Australia</a:t>
            </a:r>
          </a:p>
          <a:p>
            <a:r>
              <a:rPr lang="en-US" smtClean="0"/>
              <a:t>Panhead</a:t>
            </a:r>
          </a:p>
          <a:p>
            <a:pPr lvl="1"/>
            <a:r>
              <a:rPr lang="en-US" smtClean="0"/>
              <a:t>Hard-core fan of the rock band Skillet</a:t>
            </a:r>
          </a:p>
          <a:p>
            <a:r>
              <a:rPr lang="en-US" smtClean="0"/>
              <a:t>Shovelhead</a:t>
            </a:r>
          </a:p>
          <a:p>
            <a:pPr lvl="1"/>
            <a:r>
              <a:rPr lang="en-US" smtClean="0"/>
              <a:t>Special kind of vampire</a:t>
            </a:r>
          </a:p>
          <a:p>
            <a:r>
              <a:rPr lang="en-US" smtClean="0"/>
              <a:t>Knucklehead</a:t>
            </a:r>
          </a:p>
          <a:p>
            <a:pPr lvl="1"/>
            <a:r>
              <a:rPr lang="en-US" smtClean="0"/>
              <a:t>Person of questionable intelligence</a:t>
            </a:r>
            <a:endParaRPr lang="en-US" dirty="0" smtClean="0"/>
          </a:p>
        </p:txBody>
      </p:sp>
    </p:spTree>
    <p:extLst>
      <p:ext uri="{BB962C8B-B14F-4D97-AF65-F5344CB8AC3E}">
        <p14:creationId xmlns:p14="http://schemas.microsoft.com/office/powerpoint/2010/main" val="1155537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plan</a:t>
            </a:r>
            <a:endParaRPr lang="en-US" dirty="0"/>
          </a:p>
        </p:txBody>
      </p:sp>
      <p:sp>
        <p:nvSpPr>
          <p:cNvPr id="3" name="Content Placeholder 2"/>
          <p:cNvSpPr>
            <a:spLocks noGrp="1"/>
          </p:cNvSpPr>
          <p:nvPr>
            <p:ph idx="1"/>
          </p:nvPr>
        </p:nvSpPr>
        <p:spPr/>
        <p:txBody>
          <a:bodyPr/>
          <a:lstStyle/>
          <a:p>
            <a:r>
              <a:rPr lang="en-US" dirty="0" smtClean="0"/>
              <a:t>A diversion plan is an agreement between court counselor, the juvenile and parent or guardian and often requires participation in a rehabilitative plan.</a:t>
            </a:r>
          </a:p>
          <a:p>
            <a:r>
              <a:rPr lang="en-US" dirty="0" smtClean="0"/>
              <a:t>Usually lasts 6 months after diversion is agreed upon.</a:t>
            </a:r>
          </a:p>
          <a:p>
            <a:r>
              <a:rPr lang="en-US" dirty="0" smtClean="0"/>
              <a:t>Follow up</a:t>
            </a:r>
            <a:endParaRPr lang="en-US" dirty="0"/>
          </a:p>
        </p:txBody>
      </p:sp>
    </p:spTree>
    <p:extLst>
      <p:ext uri="{BB962C8B-B14F-4D97-AF65-F5344CB8AC3E}">
        <p14:creationId xmlns:p14="http://schemas.microsoft.com/office/powerpoint/2010/main" val="1104514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Marks of a good program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Are highly structured and use a cognitive-behavioral approach</a:t>
            </a:r>
          </a:p>
          <a:p>
            <a:r>
              <a:rPr lang="en-US" dirty="0" smtClean="0"/>
              <a:t>Are based on a rehabilitative or therapeutic philosophy</a:t>
            </a:r>
          </a:p>
          <a:p>
            <a:r>
              <a:rPr lang="en-US" dirty="0" smtClean="0"/>
              <a:t>Employ frequent evaluation, well-trained staff, and adherence to the program model</a:t>
            </a:r>
          </a:p>
          <a:p>
            <a:r>
              <a:rPr lang="en-US" dirty="0" smtClean="0"/>
              <a:t>Are delivered in the community rather than in an institutional setting </a:t>
            </a:r>
          </a:p>
          <a:p>
            <a:r>
              <a:rPr lang="en-US" dirty="0" smtClean="0"/>
              <a:t>Are of sufficient duration and intensity </a:t>
            </a:r>
          </a:p>
          <a:p>
            <a:r>
              <a:rPr lang="en-US" dirty="0" smtClean="0"/>
              <a:t>Observe general principles of effective correctional intervention.</a:t>
            </a:r>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21</a:t>
            </a:fld>
            <a:endParaRPr lang="en-US"/>
          </a:p>
        </p:txBody>
      </p:sp>
    </p:spTree>
    <p:extLst>
      <p:ext uri="{BB962C8B-B14F-4D97-AF65-F5344CB8AC3E}">
        <p14:creationId xmlns:p14="http://schemas.microsoft.com/office/powerpoint/2010/main" val="732691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NC Tarheel ChalleNGe.</a:t>
            </a:r>
          </a:p>
          <a:p>
            <a:pPr marL="457200" lvl="1" indent="0">
              <a:buNone/>
            </a:pPr>
            <a:r>
              <a:rPr lang="en-US" sz="1800" dirty="0" smtClean="0"/>
              <a:t> </a:t>
            </a:r>
            <a:r>
              <a:rPr lang="en-US" sz="1800" dirty="0"/>
              <a:t>The Tarheel ChalleNGe Academy is a quasi-military style program for at risk school dropouts, and is sponsored by the North Carolina National Guard. The mission of the Academy is to redirect the efforts of young adults who have had trouble succeeding in the normal high school environment, and give them the skills and attitude to become productive citizens in their communities.</a:t>
            </a:r>
            <a:r>
              <a:rPr lang="en-US" sz="1800" dirty="0" smtClean="0"/>
              <a:t> </a:t>
            </a:r>
            <a:endParaRPr lang="en-US" sz="2400" dirty="0" smtClean="0"/>
          </a:p>
          <a:p>
            <a:pPr marL="0" indent="0">
              <a:buNone/>
            </a:pPr>
            <a:r>
              <a:rPr lang="en-US" sz="2400" dirty="0" smtClean="0"/>
              <a:t>Haven House Raleigh NC</a:t>
            </a:r>
          </a:p>
          <a:p>
            <a:pPr marL="457200" indent="0">
              <a:buNone/>
            </a:pPr>
            <a:r>
              <a:rPr lang="en-US" sz="1800" dirty="0" smtClean="0"/>
              <a:t>provide community-based services to at-risk youth and their families in Wake County.</a:t>
            </a:r>
          </a:p>
          <a:p>
            <a:pPr marL="0" indent="0">
              <a:buNone/>
            </a:pPr>
            <a:r>
              <a:rPr lang="en-US" sz="2400" dirty="0" smtClean="0"/>
              <a:t>Families </a:t>
            </a:r>
            <a:r>
              <a:rPr lang="en-US" sz="2400" dirty="0"/>
              <a:t>Supporting Families of Halifax </a:t>
            </a:r>
            <a:r>
              <a:rPr lang="en-US" sz="2400" dirty="0" smtClean="0"/>
              <a:t>County</a:t>
            </a:r>
          </a:p>
          <a:p>
            <a:pPr marL="457200" indent="0">
              <a:buNone/>
            </a:pPr>
            <a:r>
              <a:rPr lang="en-US" sz="1800" dirty="0" smtClean="0"/>
              <a:t>create </a:t>
            </a:r>
            <a:r>
              <a:rPr lang="en-US" sz="1800" dirty="0"/>
              <a:t>social, economic, and educational opportunities for </a:t>
            </a:r>
            <a:r>
              <a:rPr lang="en-US" sz="1800" dirty="0" smtClean="0"/>
              <a:t>children/adolescents with </a:t>
            </a:r>
            <a:r>
              <a:rPr lang="en-US" sz="1800" dirty="0"/>
              <a:t>mental, emotional, and behavioral health care needs and their families by </a:t>
            </a:r>
            <a:r>
              <a:rPr lang="en-US" sz="1800" dirty="0" smtClean="0"/>
              <a:t>providing </a:t>
            </a:r>
            <a:r>
              <a:rPr lang="en-US" sz="1800" dirty="0"/>
              <a:t>a network of community </a:t>
            </a:r>
            <a:endParaRPr lang="en-US" sz="1800" dirty="0" smtClean="0"/>
          </a:p>
          <a:p>
            <a:pPr marL="0" indent="0">
              <a:buNone/>
            </a:pPr>
            <a:r>
              <a:rPr lang="en-US" sz="2000" dirty="0" smtClean="0"/>
              <a:t>Family Table Orange County NC</a:t>
            </a:r>
          </a:p>
          <a:p>
            <a:pPr marL="457200" indent="0">
              <a:buNone/>
            </a:pPr>
            <a:r>
              <a:rPr lang="en-US" sz="1800" dirty="0" smtClean="0"/>
              <a:t>12 week Program where family interacts in social venues.</a:t>
            </a:r>
          </a:p>
          <a:p>
            <a:pPr marL="0" indent="0">
              <a:buNone/>
            </a:pPr>
            <a:endParaRPr lang="en-US" sz="2000" dirty="0"/>
          </a:p>
          <a:p>
            <a:pPr marL="0" indent="0">
              <a:buNone/>
            </a:pPr>
            <a:endParaRPr lang="en-US" sz="2400" dirty="0" smtClean="0"/>
          </a:p>
        </p:txBody>
      </p:sp>
      <p:sp>
        <p:nvSpPr>
          <p:cNvPr id="5" name="Slide Number Placeholder 4"/>
          <p:cNvSpPr>
            <a:spLocks noGrp="1"/>
          </p:cNvSpPr>
          <p:nvPr>
            <p:ph type="sldNum" sz="quarter" idx="12"/>
          </p:nvPr>
        </p:nvSpPr>
        <p:spPr/>
        <p:txBody>
          <a:bodyPr/>
          <a:lstStyle/>
          <a:p>
            <a:fld id="{9B007EB5-E551-4081-B1D4-5458D7644D4F}" type="slidenum">
              <a:rPr lang="en-US" smtClean="0"/>
              <a:pPr/>
              <a:t>22</a:t>
            </a:fld>
            <a:endParaRPr lang="en-US"/>
          </a:p>
        </p:txBody>
      </p:sp>
    </p:spTree>
    <p:extLst>
      <p:ext uri="{BB962C8B-B14F-4D97-AF65-F5344CB8AC3E}">
        <p14:creationId xmlns:p14="http://schemas.microsoft.com/office/powerpoint/2010/main" val="672909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Models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Juvenile Crime Prevention Council (JCPC) Programs. These partnerships produce almost 600 programs that create a local continuum of needed sanctions and services to address the issues of delinquent juveniles</a:t>
            </a:r>
          </a:p>
          <a:p>
            <a:endParaRPr lang="en-US" dirty="0" smtClean="0"/>
          </a:p>
          <a:p>
            <a:r>
              <a:rPr lang="en-US" dirty="0" smtClean="0"/>
              <a:t>Alternative to Commitment Projects.  These 8 projects delivered intensive case management services that “wrapped services around” the juvenile and family.</a:t>
            </a:r>
          </a:p>
          <a:p>
            <a:endParaRPr lang="en-US" dirty="0" smtClean="0"/>
          </a:p>
          <a:p>
            <a:r>
              <a:rPr lang="en-US" dirty="0" smtClean="0"/>
              <a:t>Reclaiming Futures. The model maps the path youth take through the juvenile justice system  and the services they need along the way – and breaks it all down into six steps. Process and outcome measures are attached to each step, to help communities gauge their progress. </a:t>
            </a:r>
            <a:r>
              <a:rPr lang="en-US" dirty="0" smtClean="0">
                <a:hlinkClick r:id="rId3"/>
              </a:rPr>
              <a:t>http://reclaimingfutures.org/model/model-how-it-works</a:t>
            </a:r>
            <a:r>
              <a:rPr lang="en-US" dirty="0" smtClean="0"/>
              <a:t> </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23</a:t>
            </a:fld>
            <a:endParaRPr lang="en-US"/>
          </a:p>
        </p:txBody>
      </p:sp>
    </p:spTree>
    <p:extLst>
      <p:ext uri="{BB962C8B-B14F-4D97-AF65-F5344CB8AC3E}">
        <p14:creationId xmlns:p14="http://schemas.microsoft.com/office/powerpoint/2010/main" val="939585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components</a:t>
            </a:r>
            <a:endParaRPr lang="en-US" dirty="0"/>
          </a:p>
        </p:txBody>
      </p:sp>
      <p:sp>
        <p:nvSpPr>
          <p:cNvPr id="3" name="Content Placeholder 2"/>
          <p:cNvSpPr>
            <a:spLocks noGrp="1"/>
          </p:cNvSpPr>
          <p:nvPr>
            <p:ph idx="1"/>
          </p:nvPr>
        </p:nvSpPr>
        <p:spPr/>
        <p:txBody>
          <a:bodyPr/>
          <a:lstStyle/>
          <a:p>
            <a:r>
              <a:rPr lang="en-US" dirty="0" smtClean="0"/>
              <a:t>Work with the </a:t>
            </a:r>
            <a:r>
              <a:rPr lang="en-US" u="sng" dirty="0" smtClean="0"/>
              <a:t>Family</a:t>
            </a:r>
          </a:p>
          <a:p>
            <a:r>
              <a:rPr lang="en-US" dirty="0" smtClean="0"/>
              <a:t>Work with the </a:t>
            </a:r>
            <a:r>
              <a:rPr lang="en-US" u="sng" dirty="0" smtClean="0"/>
              <a:t>Community</a:t>
            </a:r>
          </a:p>
          <a:p>
            <a:r>
              <a:rPr lang="en-US" dirty="0" smtClean="0"/>
              <a:t>Work with the </a:t>
            </a:r>
            <a:r>
              <a:rPr lang="en-US" u="sng" dirty="0" smtClean="0"/>
              <a:t>Youth</a:t>
            </a:r>
            <a:endParaRPr lang="en-US" u="sng" dirty="0"/>
          </a:p>
        </p:txBody>
      </p:sp>
      <p:sp>
        <p:nvSpPr>
          <p:cNvPr id="5" name="Slide Number Placeholder 4"/>
          <p:cNvSpPr>
            <a:spLocks noGrp="1"/>
          </p:cNvSpPr>
          <p:nvPr>
            <p:ph type="sldNum" sz="quarter" idx="12"/>
          </p:nvPr>
        </p:nvSpPr>
        <p:spPr/>
        <p:txBody>
          <a:bodyPr/>
          <a:lstStyle/>
          <a:p>
            <a:fld id="{9B007EB5-E551-4081-B1D4-5458D7644D4F}" type="slidenum">
              <a:rPr lang="en-US" smtClean="0"/>
              <a:pPr/>
              <a:t>24</a:t>
            </a:fld>
            <a:endParaRPr lang="en-US"/>
          </a:p>
        </p:txBody>
      </p:sp>
    </p:spTree>
    <p:extLst>
      <p:ext uri="{BB962C8B-B14F-4D97-AF65-F5344CB8AC3E}">
        <p14:creationId xmlns:p14="http://schemas.microsoft.com/office/powerpoint/2010/main" val="658686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Nip it in the Bud</a:t>
            </a:r>
          </a:p>
        </p:txBody>
      </p:sp>
      <p:sp>
        <p:nvSpPr>
          <p:cNvPr id="18435" name="Content Placeholder 2"/>
          <p:cNvSpPr>
            <a:spLocks noGrp="1"/>
          </p:cNvSpPr>
          <p:nvPr>
            <p:ph idx="1"/>
          </p:nvPr>
        </p:nvSpPr>
        <p:spPr/>
        <p:txBody>
          <a:bodyPr>
            <a:normAutofit fontScale="92500" lnSpcReduction="10000"/>
          </a:bodyPr>
          <a:lstStyle/>
          <a:p>
            <a:r>
              <a:rPr lang="en-US" altLang="en-US" dirty="0" smtClean="0"/>
              <a:t>Lack of social ties (ages 12 to 14) </a:t>
            </a:r>
          </a:p>
          <a:p>
            <a:r>
              <a:rPr lang="en-US" altLang="en-US" dirty="0" smtClean="0"/>
              <a:t>Negative peer associations (ages 12 to 14)</a:t>
            </a:r>
          </a:p>
          <a:p>
            <a:r>
              <a:rPr lang="en-US" altLang="en-US" dirty="0" smtClean="0"/>
              <a:t>Poor parental management/Family problems</a:t>
            </a:r>
          </a:p>
          <a:p>
            <a:r>
              <a:rPr lang="en-US" altLang="en-US" dirty="0" smtClean="0"/>
              <a:t>Antisocial/pro-criminal attitudes</a:t>
            </a:r>
          </a:p>
          <a:p>
            <a:r>
              <a:rPr lang="en-US" altLang="en-US" dirty="0" smtClean="0"/>
              <a:t>Hyperactivity/impulsivity/attention problems</a:t>
            </a:r>
          </a:p>
          <a:p>
            <a:r>
              <a:rPr lang="en-US" altLang="en-US" dirty="0" smtClean="0"/>
              <a:t>Poor school performance/behavior problems at school</a:t>
            </a:r>
          </a:p>
          <a:p>
            <a:r>
              <a:rPr lang="en-US" altLang="en-US" dirty="0" smtClean="0"/>
              <a:t>Community disorganization/</a:t>
            </a:r>
            <a:br>
              <a:rPr lang="en-US" altLang="en-US" dirty="0" smtClean="0"/>
            </a:br>
            <a:r>
              <a:rPr lang="en-US" altLang="en-US" dirty="0" smtClean="0"/>
              <a:t>neighborhood criminality</a:t>
            </a:r>
          </a:p>
          <a:p>
            <a:endParaRPr lang="en-US" altLang="en-US" dirty="0" smtClean="0"/>
          </a:p>
          <a:p>
            <a:endParaRPr lang="en-US" altLang="en-US" dirty="0" smtClean="0"/>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076" y="4572000"/>
            <a:ext cx="343524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91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Roots of Risk</a:t>
            </a:r>
            <a:endParaRPr lang="en-US" dirty="0"/>
          </a:p>
        </p:txBody>
      </p:sp>
      <p:sp>
        <p:nvSpPr>
          <p:cNvPr id="3" name="Content Placeholder 2"/>
          <p:cNvSpPr>
            <a:spLocks noGrp="1"/>
          </p:cNvSpPr>
          <p:nvPr>
            <p:ph idx="1"/>
          </p:nvPr>
        </p:nvSpPr>
        <p:spPr/>
        <p:txBody>
          <a:bodyPr/>
          <a:lstStyle/>
          <a:p>
            <a:r>
              <a:rPr lang="en-US" dirty="0" smtClean="0"/>
              <a:t>Dysfunctional Family -- poor family parental guidance and other family issues.</a:t>
            </a:r>
          </a:p>
          <a:p>
            <a:r>
              <a:rPr lang="en-US" dirty="0" smtClean="0"/>
              <a:t>Not knowing what normal is, the parents may think all is ok. </a:t>
            </a:r>
          </a:p>
          <a:p>
            <a:r>
              <a:rPr lang="en-US" dirty="0" smtClean="0"/>
              <a:t>Dysfunctional family is considered the root of most risk factors.</a:t>
            </a:r>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571" y="4267200"/>
            <a:ext cx="4626429"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974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Higher Risk</a:t>
            </a:r>
            <a:endParaRPr lang="en-US" dirty="0"/>
          </a:p>
        </p:txBody>
      </p:sp>
      <p:sp>
        <p:nvSpPr>
          <p:cNvPr id="3" name="Content Placeholder 2"/>
          <p:cNvSpPr>
            <a:spLocks noGrp="1"/>
          </p:cNvSpPr>
          <p:nvPr>
            <p:ph idx="1"/>
          </p:nvPr>
        </p:nvSpPr>
        <p:spPr/>
        <p:txBody>
          <a:bodyPr/>
          <a:lstStyle/>
          <a:p>
            <a:r>
              <a:rPr lang="en-US" smtClean="0"/>
              <a:t>Many research studies have found that children raised by socially deprived families are at higher risk of chronic, severe delinquency and drug use.</a:t>
            </a:r>
            <a:endParaRPr lang="en-US" dirty="0"/>
          </a:p>
        </p:txBody>
      </p:sp>
      <p:pic>
        <p:nvPicPr>
          <p:cNvPr id="1028" name="Picture 4" descr="Image result for socially deprived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57600"/>
            <a:ext cx="427269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45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Critical Issue</a:t>
            </a:r>
            <a:endParaRPr lang="en-US" dirty="0"/>
          </a:p>
        </p:txBody>
      </p:sp>
      <p:sp>
        <p:nvSpPr>
          <p:cNvPr id="3" name="Content Placeholder 2"/>
          <p:cNvSpPr>
            <a:spLocks noGrp="1"/>
          </p:cNvSpPr>
          <p:nvPr>
            <p:ph idx="1"/>
          </p:nvPr>
        </p:nvSpPr>
        <p:spPr/>
        <p:txBody>
          <a:bodyPr/>
          <a:lstStyle/>
          <a:p>
            <a:r>
              <a:rPr lang="en-US" smtClean="0"/>
              <a:t>Strengthening high-risk and dysfunctional families to raise children successfully is one of the most critical social issues in America</a:t>
            </a:r>
          </a:p>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67263"/>
            <a:ext cx="4267200" cy="330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878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Causes of the risk</a:t>
            </a:r>
            <a:endParaRPr lang="en-US" dirty="0"/>
          </a:p>
        </p:txBody>
      </p:sp>
      <p:sp>
        <p:nvSpPr>
          <p:cNvPr id="3" name="Content Placeholder 2"/>
          <p:cNvSpPr>
            <a:spLocks noGrp="1"/>
          </p:cNvSpPr>
          <p:nvPr>
            <p:ph idx="1"/>
          </p:nvPr>
        </p:nvSpPr>
        <p:spPr/>
        <p:txBody>
          <a:bodyPr/>
          <a:lstStyle/>
          <a:p>
            <a:r>
              <a:rPr lang="en-US" smtClean="0"/>
              <a:t>Because they don't know what normal is, a dysfunctional family is participating in the pretense that they are a normal family bringing up children within the range of what is normal. </a:t>
            </a:r>
            <a:endParaRPr lang="en-US" dirty="0"/>
          </a:p>
        </p:txBody>
      </p:sp>
      <p:sp>
        <p:nvSpPr>
          <p:cNvPr id="4" name="AutoShape 2" descr="Image result for three pat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886199" y="3657600"/>
            <a:ext cx="5135105" cy="3200400"/>
          </a:xfrm>
          <a:prstGeom prst="rect">
            <a:avLst/>
          </a:prstGeom>
        </p:spPr>
      </p:pic>
    </p:spTree>
    <p:extLst>
      <p:ext uri="{BB962C8B-B14F-4D97-AF65-F5344CB8AC3E}">
        <p14:creationId xmlns:p14="http://schemas.microsoft.com/office/powerpoint/2010/main" val="1667611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…Nothin’ like a Harley</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54162"/>
            <a:ext cx="3657600" cy="273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62793"/>
            <a:ext cx="3657600" cy="261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339869"/>
            <a:ext cx="3657600" cy="243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6"/>
          <a:stretch>
            <a:fillRect/>
          </a:stretch>
        </p:blipFill>
        <p:spPr>
          <a:xfrm>
            <a:off x="457200" y="1600200"/>
            <a:ext cx="3657600" cy="2516555"/>
          </a:xfrm>
          <a:prstGeom prst="rect">
            <a:avLst/>
          </a:prstGeom>
        </p:spPr>
      </p:pic>
    </p:spTree>
    <p:extLst>
      <p:ext uri="{BB962C8B-B14F-4D97-AF65-F5344CB8AC3E}">
        <p14:creationId xmlns:p14="http://schemas.microsoft.com/office/powerpoint/2010/main" val="1656276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Expanding Horizons</a:t>
            </a:r>
            <a:endParaRPr lang="en-US" dirty="0"/>
          </a:p>
        </p:txBody>
      </p:sp>
      <p:sp>
        <p:nvSpPr>
          <p:cNvPr id="3" name="Content Placeholder 2"/>
          <p:cNvSpPr>
            <a:spLocks noGrp="1"/>
          </p:cNvSpPr>
          <p:nvPr>
            <p:ph idx="1"/>
          </p:nvPr>
        </p:nvSpPr>
        <p:spPr/>
        <p:txBody>
          <a:bodyPr/>
          <a:lstStyle/>
          <a:p>
            <a:r>
              <a:rPr lang="en-US" smtClean="0"/>
              <a:t>They begin to understand that things can be different than what they have experienced in their own families. </a:t>
            </a:r>
          </a:p>
          <a:p>
            <a:pPr lvl="2"/>
            <a:r>
              <a:rPr lang="en-US" smtClean="0"/>
              <a:t>When kids have spent a considerable amount of time with the families of friends, </a:t>
            </a:r>
          </a:p>
          <a:p>
            <a:pPr lvl="2"/>
            <a:r>
              <a:rPr lang="en-US" smtClean="0"/>
              <a:t>By that time, they have spent all of their formative years in an abnormal situation, developing abnormal ideas about love, loyalty, interdependence, functioning and roles</a:t>
            </a:r>
            <a:endParaRPr lang="en-US" dirty="0"/>
          </a:p>
        </p:txBody>
      </p:sp>
    </p:spTree>
    <p:extLst>
      <p:ext uri="{BB962C8B-B14F-4D97-AF65-F5344CB8AC3E}">
        <p14:creationId xmlns:p14="http://schemas.microsoft.com/office/powerpoint/2010/main" val="742882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Realizing and Rehab</a:t>
            </a:r>
            <a:endParaRPr lang="en-US" dirty="0"/>
          </a:p>
        </p:txBody>
      </p:sp>
      <p:sp>
        <p:nvSpPr>
          <p:cNvPr id="3" name="Content Placeholder 2"/>
          <p:cNvSpPr>
            <a:spLocks noGrp="1"/>
          </p:cNvSpPr>
          <p:nvPr>
            <p:ph idx="1"/>
          </p:nvPr>
        </p:nvSpPr>
        <p:spPr/>
        <p:txBody>
          <a:bodyPr/>
          <a:lstStyle/>
          <a:p>
            <a:r>
              <a:rPr lang="en-US" dirty="0" smtClean="0"/>
              <a:t>Usually Kids are in their teens before they realize their family has issues.</a:t>
            </a:r>
          </a:p>
          <a:p>
            <a:r>
              <a:rPr lang="en-US" dirty="0" smtClean="0"/>
              <a:t>Thus they have already developed abnormal ideas about, love, loyalty, friendship, independency, and roles.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67200"/>
            <a:ext cx="4114800" cy="2762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82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32</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014" t="10001" r="6987" b="25555"/>
          <a:stretch/>
        </p:blipFill>
        <p:spPr>
          <a:xfrm>
            <a:off x="-90652" y="1066800"/>
            <a:ext cx="9234652" cy="5410200"/>
          </a:xfrm>
          <a:prstGeom prst="rect">
            <a:avLst/>
          </a:prstGeom>
        </p:spPr>
      </p:pic>
      <p:sp>
        <p:nvSpPr>
          <p:cNvPr id="5" name="Title 1"/>
          <p:cNvSpPr txBox="1">
            <a:spLocks/>
          </p:cNvSpPr>
          <p:nvPr/>
        </p:nvSpPr>
        <p:spPr>
          <a:xfrm>
            <a:off x="2819400" y="228600"/>
            <a:ext cx="6096000" cy="9445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NC </a:t>
            </a:r>
            <a:r>
              <a:rPr lang="en-US" sz="3600" dirty="0"/>
              <a:t>Comprehensive </a:t>
            </a:r>
            <a:r>
              <a:rPr lang="en-US" sz="3600" dirty="0" smtClean="0"/>
              <a:t>Strategy</a:t>
            </a:r>
            <a:endParaRPr lang="en-US" sz="3600" dirty="0"/>
          </a:p>
        </p:txBody>
      </p:sp>
    </p:spTree>
    <p:extLst>
      <p:ext uri="{BB962C8B-B14F-4D97-AF65-F5344CB8AC3E}">
        <p14:creationId xmlns:p14="http://schemas.microsoft.com/office/powerpoint/2010/main" val="997656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50838"/>
            <a:ext cx="6096000" cy="944562"/>
          </a:xfrm>
        </p:spPr>
        <p:txBody>
          <a:bodyPr>
            <a:normAutofit fontScale="90000"/>
          </a:bodyPr>
          <a:lstStyle/>
          <a:p>
            <a:r>
              <a:rPr lang="en-US" dirty="0" smtClean="0"/>
              <a:t>All youth are different, </a:t>
            </a:r>
            <a:br>
              <a:rPr lang="en-US" dirty="0" smtClean="0"/>
            </a:br>
            <a:r>
              <a:rPr lang="en-US" dirty="0" smtClean="0"/>
              <a:t>yet similar</a:t>
            </a:r>
            <a:endParaRPr lang="en-US" dirty="0"/>
          </a:p>
        </p:txBody>
      </p:sp>
      <p:sp>
        <p:nvSpPr>
          <p:cNvPr id="4" name="Slide Number Placeholder 3"/>
          <p:cNvSpPr>
            <a:spLocks noGrp="1"/>
          </p:cNvSpPr>
          <p:nvPr>
            <p:ph type="sldNum" sz="quarter" idx="12"/>
          </p:nvPr>
        </p:nvSpPr>
        <p:spPr/>
        <p:txBody>
          <a:bodyPr/>
          <a:lstStyle/>
          <a:p>
            <a:fld id="{9B007EB5-E551-4081-B1D4-5458D7644D4F}" type="slidenum">
              <a:rPr lang="en-US" smtClean="0"/>
              <a:pPr/>
              <a:t>4</a:t>
            </a:fld>
            <a:endParaRPr lang="en-US"/>
          </a:p>
        </p:txBody>
      </p:sp>
      <p:pic>
        <p:nvPicPr>
          <p:cNvPr id="6" name="Picture 5"/>
          <p:cNvPicPr>
            <a:picLocks noChangeAspect="1"/>
          </p:cNvPicPr>
          <p:nvPr/>
        </p:nvPicPr>
        <p:blipFill>
          <a:blip r:embed="rId3"/>
          <a:stretch>
            <a:fillRect/>
          </a:stretch>
        </p:blipFill>
        <p:spPr>
          <a:xfrm>
            <a:off x="762000" y="1942940"/>
            <a:ext cx="7104158" cy="4878189"/>
          </a:xfrm>
          <a:prstGeom prst="rect">
            <a:avLst/>
          </a:prstGeom>
        </p:spPr>
      </p:pic>
    </p:spTree>
    <p:extLst>
      <p:ext uri="{BB962C8B-B14F-4D97-AF65-F5344CB8AC3E}">
        <p14:creationId xmlns:p14="http://schemas.microsoft.com/office/powerpoint/2010/main" val="1947468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vs Bad</a:t>
            </a:r>
            <a:endParaRPr lang="en-US" dirty="0"/>
          </a:p>
        </p:txBody>
      </p:sp>
      <p:sp>
        <p:nvSpPr>
          <p:cNvPr id="3" name="Date Placeholder 2"/>
          <p:cNvSpPr>
            <a:spLocks noGrp="1"/>
          </p:cNvSpPr>
          <p:nvPr>
            <p:ph type="dt" sz="half" idx="10"/>
          </p:nvPr>
        </p:nvSpPr>
        <p:spPr/>
        <p:txBody>
          <a:bodyPr/>
          <a:lstStyle/>
          <a:p>
            <a:fld id="{426B7775-0FB7-4EC8-BCB2-C596B636DF03}" type="datetime1">
              <a:rPr lang="en-US" smtClean="0"/>
              <a:pPr/>
              <a:t>10/4/16</a:t>
            </a:fld>
            <a:endParaRPr lang="en-US"/>
          </a:p>
        </p:txBody>
      </p:sp>
      <p:sp>
        <p:nvSpPr>
          <p:cNvPr id="4" name="Slide Number Placeholder 3"/>
          <p:cNvSpPr>
            <a:spLocks noGrp="1"/>
          </p:cNvSpPr>
          <p:nvPr>
            <p:ph type="sldNum" sz="quarter" idx="12"/>
          </p:nvPr>
        </p:nvSpPr>
        <p:spPr/>
        <p:txBody>
          <a:bodyPr/>
          <a:lstStyle/>
          <a:p>
            <a:fld id="{9B007EB5-E551-4081-B1D4-5458D7644D4F}" type="slidenum">
              <a:rPr lang="en-US" smtClean="0"/>
              <a:pPr/>
              <a:t>5</a:t>
            </a:fld>
            <a:endParaRPr lang="en-US"/>
          </a:p>
        </p:txBody>
      </p:sp>
      <p:pic>
        <p:nvPicPr>
          <p:cNvPr id="5" name="Picture 4"/>
          <p:cNvPicPr>
            <a:picLocks noChangeAspect="1"/>
          </p:cNvPicPr>
          <p:nvPr/>
        </p:nvPicPr>
        <p:blipFill>
          <a:blip r:embed="rId3"/>
          <a:stretch>
            <a:fillRect/>
          </a:stretch>
        </p:blipFill>
        <p:spPr>
          <a:xfrm>
            <a:off x="471948" y="1995846"/>
            <a:ext cx="8001000" cy="4762500"/>
          </a:xfrm>
          <a:prstGeom prst="rect">
            <a:avLst/>
          </a:prstGeom>
        </p:spPr>
      </p:pic>
    </p:spTree>
    <p:extLst>
      <p:ext uri="{BB962C8B-B14F-4D97-AF65-F5344CB8AC3E}">
        <p14:creationId xmlns:p14="http://schemas.microsoft.com/office/powerpoint/2010/main" val="742072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smtClean="0"/>
              <a:t>Used to be Juvenile Delinquent … and that was it</a:t>
            </a:r>
            <a:endParaRPr lang="en-US" sz="3700" dirty="0"/>
          </a:p>
        </p:txBody>
      </p:sp>
      <p:sp>
        <p:nvSpPr>
          <p:cNvPr id="3" name="Content Placeholder 2"/>
          <p:cNvSpPr>
            <a:spLocks noGrp="1"/>
          </p:cNvSpPr>
          <p:nvPr>
            <p:ph idx="1"/>
          </p:nvPr>
        </p:nvSpPr>
        <p:spPr/>
        <p:txBody>
          <a:bodyPr/>
          <a:lstStyle/>
          <a:p>
            <a:r>
              <a:rPr lang="en-US"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9011"/>
            <a:ext cx="3657600" cy="292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141402"/>
            <a:ext cx="3657600" cy="267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426941"/>
            <a:ext cx="3657600" cy="251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38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7</a:t>
            </a:fld>
            <a:endParaRPr lang="en-US"/>
          </a:p>
        </p:txBody>
      </p:sp>
      <p:pic>
        <p:nvPicPr>
          <p:cNvPr id="4" name="Picture 3"/>
          <p:cNvPicPr>
            <a:picLocks noChangeAspect="1"/>
          </p:cNvPicPr>
          <p:nvPr/>
        </p:nvPicPr>
        <p:blipFill>
          <a:blip r:embed="rId3"/>
          <a:stretch>
            <a:fillRect/>
          </a:stretch>
        </p:blipFill>
        <p:spPr>
          <a:xfrm>
            <a:off x="1981200" y="0"/>
            <a:ext cx="5179758" cy="6858000"/>
          </a:xfrm>
          <a:prstGeom prst="rect">
            <a:avLst/>
          </a:prstGeom>
        </p:spPr>
      </p:pic>
    </p:spTree>
    <p:extLst>
      <p:ext uri="{BB962C8B-B14F-4D97-AF65-F5344CB8AC3E}">
        <p14:creationId xmlns:p14="http://schemas.microsoft.com/office/powerpoint/2010/main" val="382590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B007EB5-E551-4081-B1D4-5458D7644D4F}" type="slidenum">
              <a:rPr lang="en-US" smtClean="0"/>
              <a:pPr/>
              <a:t>8</a:t>
            </a:fld>
            <a:endParaRPr lang="en-US"/>
          </a:p>
        </p:txBody>
      </p:sp>
      <p:pic>
        <p:nvPicPr>
          <p:cNvPr id="5" name="Picture 4"/>
          <p:cNvPicPr>
            <a:picLocks noChangeAspect="1"/>
          </p:cNvPicPr>
          <p:nvPr/>
        </p:nvPicPr>
        <p:blipFill>
          <a:blip r:embed="rId3"/>
          <a:stretch>
            <a:fillRect/>
          </a:stretch>
        </p:blipFill>
        <p:spPr>
          <a:xfrm>
            <a:off x="19074" y="96941"/>
            <a:ext cx="9124926" cy="6608659"/>
          </a:xfrm>
          <a:prstGeom prst="rect">
            <a:avLst/>
          </a:prstGeom>
        </p:spPr>
      </p:pic>
    </p:spTree>
    <p:extLst>
      <p:ext uri="{BB962C8B-B14F-4D97-AF65-F5344CB8AC3E}">
        <p14:creationId xmlns:p14="http://schemas.microsoft.com/office/powerpoint/2010/main" val="646133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now . . . </a:t>
            </a:r>
            <a:endParaRPr lang="en-US" dirty="0"/>
          </a:p>
        </p:txBody>
      </p:sp>
      <p:sp>
        <p:nvSpPr>
          <p:cNvPr id="3" name="Content Placeholder 2"/>
          <p:cNvSpPr>
            <a:spLocks noGrp="1"/>
          </p:cNvSpPr>
          <p:nvPr>
            <p:ph idx="1"/>
          </p:nvPr>
        </p:nvSpPr>
        <p:spPr/>
        <p:txBody>
          <a:bodyPr/>
          <a:lstStyle/>
          <a:p>
            <a:r>
              <a:rPr lang="en-US" dirty="0" smtClean="0"/>
              <a:t>At-Risk Youth who are either undisciplined or delinquent</a:t>
            </a:r>
          </a:p>
          <a:p>
            <a:r>
              <a:rPr lang="en-US" dirty="0" smtClean="0"/>
              <a:t>But what are they at risk of?</a:t>
            </a:r>
          </a:p>
          <a:p>
            <a:r>
              <a:rPr lang="en-US" dirty="0" smtClean="0"/>
              <a:t>Poor life outcomes in areas of family, school, social connections/values, and/or involvement with the legal system.</a:t>
            </a:r>
          </a:p>
          <a:p>
            <a:r>
              <a:rPr lang="en-US" dirty="0" smtClean="0"/>
              <a:t>And like the Harley, each risk factor has a different design.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771" y="5478462"/>
            <a:ext cx="3635829" cy="1512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1731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f6adc5d79a94e37ab7ec9b9c483552f xmlns="f46e81e7-297d-417f-b698-00dff3f07a0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fc194862-fd4a-42aa-9550-b5fd9ecd1cff</TermId>
        </TermInfo>
      </Terms>
    </mf6adc5d79a94e37ab7ec9b9c483552f>
    <Departments xmlns="88203bfa-d4ac-462e-8616-0292cc28843a">Marketing and Public Affairs</Departments>
    <PublishingExpirationDate xmlns="http://schemas.microsoft.com/sharepoint/v3" xsi:nil="true"/>
    <PublishingStartDate xmlns="http://schemas.microsoft.com/sharepoint/v3" xsi:nil="true"/>
    <TaxCatchAll xmlns="88203bfa-d4ac-462e-8616-0292cc28843a">
      <Value>38</Value>
      <Value>34</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FB5CEF851A894EBF7DD1FB22F51352" ma:contentTypeVersion="20" ma:contentTypeDescription="Create a new document." ma:contentTypeScope="" ma:versionID="8f3af701f3df8a9c9048a907c74c0ac2">
  <xsd:schema xmlns:xsd="http://www.w3.org/2001/XMLSchema" xmlns:xs="http://www.w3.org/2001/XMLSchema" xmlns:p="http://schemas.microsoft.com/office/2006/metadata/properties" xmlns:ns1="http://schemas.microsoft.com/sharepoint/v3" xmlns:ns2="88203bfa-d4ac-462e-8616-0292cc28843a" xmlns:ns3="f46e81e7-297d-417f-b698-00dff3f07a0e" targetNamespace="http://schemas.microsoft.com/office/2006/metadata/properties" ma:root="true" ma:fieldsID="369e50db597ab9061d2b510d58b9a267" ns1:_="" ns2:_="" ns3:_="">
    <xsd:import namespace="http://schemas.microsoft.com/sharepoint/v3"/>
    <xsd:import namespace="88203bfa-d4ac-462e-8616-0292cc28843a"/>
    <xsd:import namespace="f46e81e7-297d-417f-b698-00dff3f07a0e"/>
    <xsd:element name="properties">
      <xsd:complexType>
        <xsd:sequence>
          <xsd:element name="documentManagement">
            <xsd:complexType>
              <xsd:all>
                <xsd:element ref="ns1:PublishingStartDate" minOccurs="0"/>
                <xsd:element ref="ns1:PublishingExpirationDate" minOccurs="0"/>
                <xsd:element ref="ns2:Departments"/>
                <xsd:element ref="ns2:TaxCatchAll" minOccurs="0"/>
                <xsd:element ref="ns3:mf6adc5d79a94e37ab7ec9b9c48355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03bfa-d4ac-462e-8616-0292cc28843a" elementFormDefault="qualified">
    <xsd:import namespace="http://schemas.microsoft.com/office/2006/documentManagement/types"/>
    <xsd:import namespace="http://schemas.microsoft.com/office/infopath/2007/PartnerControls"/>
    <xsd:element name="Departments" ma:index="10" ma:displayName="Departments" ma:description="Select the department associated with this document or file. Department selections are based on this organization&#10;http://www.nccommunitycolleges.edu/Personnel/NCCCS_Directory.htm" ma:format="Dropdown" ma:internalName="Departments">
      <xsd:simpleType>
        <xsd:restriction base="dms:Choice">
          <xsd:enumeration value="Administrative and Facility Services"/>
          <xsd:enumeration value="Budgeting and Accounting and State-Level Accounting"/>
          <xsd:enumeration value="Contracts and Grants"/>
          <xsd:enumeration value="Human Resources"/>
          <xsd:enumeration value="Information Services"/>
          <xsd:enumeration value="Legal Affairs"/>
          <xsd:enumeration value="Marketing and Public Affairs"/>
          <xsd:enumeration value="Travel"/>
        </xsd:restriction>
      </xsd:simpleType>
    </xsd:element>
    <xsd:element name="TaxCatchAll" ma:index="11" nillable="true" ma:displayName="Taxonomy Catch All Column" ma:hidden="true" ma:list="{c4007c1c-46bb-42fa-88e6-4247e554f2f5}" ma:internalName="TaxCatchAll" ma:showField="CatchAllData" ma:web="88203bfa-d4ac-462e-8616-0292cc2884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e81e7-297d-417f-b698-00dff3f07a0e" elementFormDefault="qualified">
    <xsd:import namespace="http://schemas.microsoft.com/office/2006/documentManagement/types"/>
    <xsd:import namespace="http://schemas.microsoft.com/office/infopath/2007/PartnerControls"/>
    <xsd:element name="mf6adc5d79a94e37ab7ec9b9c483552f" ma:index="13" ma:taxonomy="true" ma:internalName="mf6adc5d79a94e37ab7ec9b9c483552f" ma:taxonomyFieldName="Types" ma:displayName="Document Type" ma:indexed="true" ma:readOnly="false" ma:default="" ma:fieldId="{6f6adc5d-79a9-4e37-ab7e-c9b9c483552f}" ma:sspId="ff2c0a30-6022-4a53-931e-4e94d75a6b78" ma:termSetId="e83798e3-13ef-49a2-860b-1634b308a9c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9EDD1A-F66B-4A90-8803-6512E3CBFB2F}">
  <ds:schemaRefs>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88203bfa-d4ac-462e-8616-0292cc28843a"/>
    <ds:schemaRef ds:uri="f46e81e7-297d-417f-b698-00dff3f07a0e"/>
    <ds:schemaRef ds:uri="http://schemas.microsoft.com/sharepoint/v3"/>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A2B2E925-8E2E-4675-A322-811AC5A54530}">
  <ds:schemaRefs>
    <ds:schemaRef ds:uri="http://schemas.microsoft.com/sharepoint/v3/contenttype/forms"/>
  </ds:schemaRefs>
</ds:datastoreItem>
</file>

<file path=customXml/itemProps3.xml><?xml version="1.0" encoding="utf-8"?>
<ds:datastoreItem xmlns:ds="http://schemas.openxmlformats.org/officeDocument/2006/customXml" ds:itemID="{F4C27CC1-3EE5-40B7-B2E3-EB81E1651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203bfa-d4ac-462e-8616-0292cc28843a"/>
    <ds:schemaRef ds:uri="f46e81e7-297d-417f-b698-00dff3f07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4146</TotalTime>
  <Words>2772</Words>
  <Application>Microsoft Macintosh PowerPoint</Application>
  <PresentationFormat>On-screen Show (4:3)</PresentationFormat>
  <Paragraphs>434</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Franklin Gothic Medium</vt:lpstr>
      <vt:lpstr>ヒラギノ角ゴ Pro W3</vt:lpstr>
      <vt:lpstr>Arial</vt:lpstr>
      <vt:lpstr>Office Theme</vt:lpstr>
      <vt:lpstr>When Little People Get Into Big Trouble</vt:lpstr>
      <vt:lpstr>Head Names</vt:lpstr>
      <vt:lpstr>…Nothin’ like a Harley</vt:lpstr>
      <vt:lpstr>All youth are different,  yet similar</vt:lpstr>
      <vt:lpstr>Good vs Bad</vt:lpstr>
      <vt:lpstr>Used to be Juvenile Delinquent … and that was it</vt:lpstr>
      <vt:lpstr>PowerPoint Presentation</vt:lpstr>
      <vt:lpstr>PowerPoint Presentation</vt:lpstr>
      <vt:lpstr>But now . . . </vt:lpstr>
      <vt:lpstr>PowerPoint Presentation</vt:lpstr>
      <vt:lpstr>PowerPoint Presentation</vt:lpstr>
      <vt:lpstr>PowerPoint Presentation</vt:lpstr>
      <vt:lpstr>Differences</vt:lpstr>
      <vt:lpstr>The NC Process</vt:lpstr>
      <vt:lpstr>Choices</vt:lpstr>
      <vt:lpstr>The Other Choice</vt:lpstr>
      <vt:lpstr>Who can be Diverted?</vt:lpstr>
      <vt:lpstr>All involved</vt:lpstr>
      <vt:lpstr>How it is done</vt:lpstr>
      <vt:lpstr>The plan</vt:lpstr>
      <vt:lpstr>Marks of a good program</vt:lpstr>
      <vt:lpstr>Models</vt:lpstr>
      <vt:lpstr>More Models</vt:lpstr>
      <vt:lpstr>Three components</vt:lpstr>
      <vt:lpstr>Nip it in the Bud</vt:lpstr>
      <vt:lpstr>The Roots of Risk</vt:lpstr>
      <vt:lpstr>Higher Risk</vt:lpstr>
      <vt:lpstr>Critical Issue</vt:lpstr>
      <vt:lpstr>Causes of the risk</vt:lpstr>
      <vt:lpstr>Expanding Horizons</vt:lpstr>
      <vt:lpstr>Realizing and Rehab</vt:lpstr>
      <vt:lpstr>PowerPoint Presentation</vt:lpstr>
    </vt:vector>
  </TitlesOfParts>
  <Company>NCCCS</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Droessler</dc:title>
  <dc:creator>Chris Droessler</dc:creator>
  <cp:lastModifiedBy>Microsoft Office User</cp:lastModifiedBy>
  <cp:revision>428</cp:revision>
  <dcterms:created xsi:type="dcterms:W3CDTF">2009-10-29T12:13:41Z</dcterms:created>
  <dcterms:modified xsi:type="dcterms:W3CDTF">2016-10-04T16:01:53Z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0x010100D3FB5CEF851A894EBF7DD1FB22F51352</vt:lpwstr>
  </property>
  <property fmtid="{D5CDD505-2E9C-101B-9397-08002B2CF9AE}" pid="3" name="Descriptors">
    <vt:lpwstr/>
  </property>
  <property fmtid="{D5CDD505-2E9C-101B-9397-08002B2CF9AE}" pid="4" name="Functions">
    <vt:lpwstr>34;#Branding|6e354d85-bdd8-4cc8-a485-4803f6fdee24</vt:lpwstr>
  </property>
  <property fmtid="{D5CDD505-2E9C-101B-9397-08002B2CF9AE}" pid="5" name="Types">
    <vt:lpwstr>38;#Template|fc194862-fd4a-42aa-9550-b5fd9ecd1cff</vt:lpwstr>
  </property>
  <property fmtid="{D5CDD505-2E9C-101B-9397-08002B2CF9AE}" pid="6" name="Objects">
    <vt:lpwstr/>
  </property>
  <property fmtid="{D5CDD505-2E9C-101B-9397-08002B2CF9AE}" pid="7" name="da5133d6118044a3aaacc66dd229ac83">
    <vt:lpwstr>Branding|6e354d85-bdd8-4cc8-a485-4803f6fdee24</vt:lpwstr>
  </property>
</Properties>
</file>