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handoutMasterIdLst>
    <p:handoutMasterId r:id="rId53"/>
  </p:handoutMasterIdLst>
  <p:sldIdLst>
    <p:sldId id="534" r:id="rId5"/>
    <p:sldId id="1797" r:id="rId6"/>
    <p:sldId id="257" r:id="rId7"/>
    <p:sldId id="358" r:id="rId8"/>
    <p:sldId id="1789" r:id="rId9"/>
    <p:sldId id="1783" r:id="rId10"/>
    <p:sldId id="1816" r:id="rId11"/>
    <p:sldId id="359" r:id="rId12"/>
    <p:sldId id="1795" r:id="rId13"/>
    <p:sldId id="1800" r:id="rId14"/>
    <p:sldId id="1190" r:id="rId15"/>
    <p:sldId id="1191" r:id="rId16"/>
    <p:sldId id="1198" r:id="rId17"/>
    <p:sldId id="1182" r:id="rId18"/>
    <p:sldId id="1827" r:id="rId19"/>
    <p:sldId id="1817" r:id="rId20"/>
    <p:sldId id="377" r:id="rId21"/>
    <p:sldId id="1638" r:id="rId22"/>
    <p:sldId id="1801" r:id="rId23"/>
    <p:sldId id="1192" r:id="rId24"/>
    <p:sldId id="1791" r:id="rId25"/>
    <p:sldId id="1553" r:id="rId26"/>
    <p:sldId id="1792" r:id="rId27"/>
    <p:sldId id="1825" r:id="rId28"/>
    <p:sldId id="1790" r:id="rId29"/>
    <p:sldId id="1820" r:id="rId30"/>
    <p:sldId id="1821" r:id="rId31"/>
    <p:sldId id="1822" r:id="rId32"/>
    <p:sldId id="1823" r:id="rId33"/>
    <p:sldId id="1802" r:id="rId34"/>
    <p:sldId id="1803" r:id="rId35"/>
    <p:sldId id="1639" r:id="rId36"/>
    <p:sldId id="1193" r:id="rId37"/>
    <p:sldId id="1194" r:id="rId38"/>
    <p:sldId id="1202" r:id="rId39"/>
    <p:sldId id="1796" r:id="rId40"/>
    <p:sldId id="1195" r:id="rId41"/>
    <p:sldId id="1204" r:id="rId42"/>
    <p:sldId id="712" r:id="rId43"/>
    <p:sldId id="1201" r:id="rId44"/>
    <p:sldId id="1200" r:id="rId45"/>
    <p:sldId id="1206" r:id="rId46"/>
    <p:sldId id="1728" r:id="rId47"/>
    <p:sldId id="1175" r:id="rId48"/>
    <p:sldId id="772" r:id="rId49"/>
    <p:sldId id="1205" r:id="rId50"/>
    <p:sldId id="1729" r:id="rId51"/>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1FF"/>
    <a:srgbClr val="EEB111"/>
    <a:srgbClr val="1F4E79"/>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E8D825-71E6-1FFA-30DC-85F25564FFA4}" v="10" dt="2025-01-28T15:26:20.872"/>
    <p1510:client id="{DA15AD45-10B0-4AD9-3AFC-29BF1CCBB185}" v="1" dt="2025-01-28T18:57:49.8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496" autoAdjust="0"/>
    <p:restoredTop sz="90082"/>
  </p:normalViewPr>
  <p:slideViewPr>
    <p:cSldViewPr snapToGrid="0">
      <p:cViewPr varScale="1">
        <p:scale>
          <a:sx n="184" d="100"/>
          <a:sy n="184" d="100"/>
        </p:scale>
        <p:origin x="954" y="1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70" d="100"/>
        <a:sy n="170" d="100"/>
      </p:scale>
      <p:origin x="0" y="-10002"/>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hony Reggi" userId="S::reggia@nccommunitycolleges.edu::4d938954-54e3-4682-a492-d07c743c5c2f" providerId="AD" clId="Web-{DA15AD45-10B0-4AD9-3AFC-29BF1CCBB185}"/>
    <pc:docChg chg="delSld">
      <pc:chgData name="Anthony Reggi" userId="S::reggia@nccommunitycolleges.edu::4d938954-54e3-4682-a492-d07c743c5c2f" providerId="AD" clId="Web-{DA15AD45-10B0-4AD9-3AFC-29BF1CCBB185}" dt="2025-01-28T18:57:49.825" v="0"/>
      <pc:docMkLst>
        <pc:docMk/>
      </pc:docMkLst>
      <pc:sldChg chg="del">
        <pc:chgData name="Anthony Reggi" userId="S::reggia@nccommunitycolleges.edu::4d938954-54e3-4682-a492-d07c743c5c2f" providerId="AD" clId="Web-{DA15AD45-10B0-4AD9-3AFC-29BF1CCBB185}" dt="2025-01-28T18:57:49.825" v="0"/>
        <pc:sldMkLst>
          <pc:docMk/>
          <pc:sldMk cId="233983249" sldId="1826"/>
        </pc:sldMkLst>
      </pc:sldChg>
    </pc:docChg>
  </pc:docChgLst>
  <pc:docChgLst>
    <pc:chgData name="Anthony Reggi" userId="S::reggia@nccommunitycolleges.edu::4d938954-54e3-4682-a492-d07c743c5c2f" providerId="AD" clId="Web-{29E8D825-71E6-1FFA-30DC-85F25564FFA4}"/>
    <pc:docChg chg="addSld delSld modSld">
      <pc:chgData name="Anthony Reggi" userId="S::reggia@nccommunitycolleges.edu::4d938954-54e3-4682-a492-d07c743c5c2f" providerId="AD" clId="Web-{29E8D825-71E6-1FFA-30DC-85F25564FFA4}" dt="2025-01-28T15:26:20.872" v="8"/>
      <pc:docMkLst>
        <pc:docMk/>
      </pc:docMkLst>
      <pc:sldChg chg="del">
        <pc:chgData name="Anthony Reggi" userId="S::reggia@nccommunitycolleges.edu::4d938954-54e3-4682-a492-d07c743c5c2f" providerId="AD" clId="Web-{29E8D825-71E6-1FFA-30DC-85F25564FFA4}" dt="2025-01-28T15:26:20.872" v="8"/>
        <pc:sldMkLst>
          <pc:docMk/>
          <pc:sldMk cId="3574743877" sldId="1196"/>
        </pc:sldMkLst>
      </pc:sldChg>
      <pc:sldChg chg="addSp delSp modSp new mod modClrScheme chgLayout">
        <pc:chgData name="Anthony Reggi" userId="S::reggia@nccommunitycolleges.edu::4d938954-54e3-4682-a492-d07c743c5c2f" providerId="AD" clId="Web-{29E8D825-71E6-1FFA-30DC-85F25564FFA4}" dt="2025-01-28T15:25:59.340" v="7" actId="20577"/>
        <pc:sldMkLst>
          <pc:docMk/>
          <pc:sldMk cId="3909515820" sldId="1827"/>
        </pc:sldMkLst>
        <pc:spChg chg="mod ord">
          <ac:chgData name="Anthony Reggi" userId="S::reggia@nccommunitycolleges.edu::4d938954-54e3-4682-a492-d07c743c5c2f" providerId="AD" clId="Web-{29E8D825-71E6-1FFA-30DC-85F25564FFA4}" dt="2025-01-28T15:25:59.340" v="7" actId="20577"/>
          <ac:spMkLst>
            <pc:docMk/>
            <pc:sldMk cId="3909515820" sldId="1827"/>
            <ac:spMk id="2" creationId="{9954E14A-7BC5-A1C7-8F54-EFA3E7936A68}"/>
          </ac:spMkLst>
        </pc:spChg>
        <pc:spChg chg="del mod ord">
          <ac:chgData name="Anthony Reggi" userId="S::reggia@nccommunitycolleges.edu::4d938954-54e3-4682-a492-d07c743c5c2f" providerId="AD" clId="Web-{29E8D825-71E6-1FFA-30DC-85F25564FFA4}" dt="2025-01-28T15:25:10.934" v="2"/>
          <ac:spMkLst>
            <pc:docMk/>
            <pc:sldMk cId="3909515820" sldId="1827"/>
            <ac:spMk id="3" creationId="{3BE37957-AE18-4664-653C-7BC97104431F}"/>
          </ac:spMkLst>
        </pc:spChg>
        <pc:spChg chg="del">
          <ac:chgData name="Anthony Reggi" userId="S::reggia@nccommunitycolleges.edu::4d938954-54e3-4682-a492-d07c743c5c2f" providerId="AD" clId="Web-{29E8D825-71E6-1FFA-30DC-85F25564FFA4}" dt="2025-01-28T15:24:59.152" v="1"/>
          <ac:spMkLst>
            <pc:docMk/>
            <pc:sldMk cId="3909515820" sldId="1827"/>
            <ac:spMk id="4" creationId="{5028A782-34A9-46C0-487B-F51EEF73447C}"/>
          </ac:spMkLst>
        </pc:spChg>
        <pc:picChg chg="add mod ord">
          <ac:chgData name="Anthony Reggi" userId="S::reggia@nccommunitycolleges.edu::4d938954-54e3-4682-a492-d07c743c5c2f" providerId="AD" clId="Web-{29E8D825-71E6-1FFA-30DC-85F25564FFA4}" dt="2025-01-28T15:25:10.934" v="2"/>
          <ac:picMkLst>
            <pc:docMk/>
            <pc:sldMk cId="3909515820" sldId="1827"/>
            <ac:picMk id="5" creationId="{2CF43AD7-CBBE-64AF-7D24-93AC8A241CB3}"/>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image" Target="../media/image8.JPG"/><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diagrams/_rels/data3.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image" Target="../media/image8.JPG"/><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B94E0-6142-4D42-A25A-B1596C2BF751}"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US"/>
        </a:p>
      </dgm:t>
    </dgm:pt>
    <dgm:pt modelId="{52D41CC0-F150-4E37-81CD-6FAC9303347E}">
      <dgm:prSet phldrT="[Text]"/>
      <dgm:spPr/>
      <dgm:t>
        <a:bodyPr/>
        <a:lstStyle/>
        <a:p>
          <a:r>
            <a:rPr lang="en-US" dirty="0"/>
            <a:t>Bob Witchger</a:t>
          </a:r>
        </a:p>
      </dgm:t>
    </dgm:pt>
    <dgm:pt modelId="{9DAFB2A7-5FB5-4F09-A7FF-EBF9FDD7192A}" type="parTrans" cxnId="{396620E0-28FD-4D88-8DB0-849E54B9D3A1}">
      <dgm:prSet/>
      <dgm:spPr/>
      <dgm:t>
        <a:bodyPr/>
        <a:lstStyle/>
        <a:p>
          <a:endParaRPr lang="en-US"/>
        </a:p>
      </dgm:t>
    </dgm:pt>
    <dgm:pt modelId="{6B32DB71-E2D6-46DF-AE49-CF5C32744BE2}" type="sibTrans" cxnId="{396620E0-28FD-4D88-8DB0-849E54B9D3A1}">
      <dgm:prSet/>
      <dgm:spPr/>
      <dgm:t>
        <a:bodyPr/>
        <a:lstStyle/>
        <a:p>
          <a:endParaRPr lang="en-US"/>
        </a:p>
      </dgm:t>
    </dgm:pt>
    <dgm:pt modelId="{F971C0E7-F877-4636-BEBA-D30CDC7746C5}">
      <dgm:prSet phldrT="[Text]"/>
      <dgm:spPr/>
      <dgm:t>
        <a:bodyPr/>
        <a:lstStyle/>
        <a:p>
          <a:r>
            <a:rPr lang="en-US" dirty="0"/>
            <a:t>Tony Reggi</a:t>
          </a:r>
        </a:p>
      </dgm:t>
    </dgm:pt>
    <dgm:pt modelId="{152EB26E-5108-4F37-9BE9-C3D7C92DF248}" type="parTrans" cxnId="{36FA1F3D-9EFA-47A7-B87D-D3261E4D53D0}">
      <dgm:prSet/>
      <dgm:spPr/>
      <dgm:t>
        <a:bodyPr/>
        <a:lstStyle/>
        <a:p>
          <a:endParaRPr lang="en-US"/>
        </a:p>
      </dgm:t>
    </dgm:pt>
    <dgm:pt modelId="{35A27956-206F-4CD5-85D3-7E8F83158435}" type="sibTrans" cxnId="{36FA1F3D-9EFA-47A7-B87D-D3261E4D53D0}">
      <dgm:prSet/>
      <dgm:spPr/>
      <dgm:t>
        <a:bodyPr/>
        <a:lstStyle/>
        <a:p>
          <a:endParaRPr lang="en-US"/>
        </a:p>
      </dgm:t>
    </dgm:pt>
    <dgm:pt modelId="{802C5A5E-268D-4C44-B1CB-528B5141253C}">
      <dgm:prSet phldrT="[Text]"/>
      <dgm:spPr/>
      <dgm:t>
        <a:bodyPr/>
        <a:lstStyle/>
        <a:p>
          <a:r>
            <a:rPr lang="en-US" dirty="0"/>
            <a:t>Patti Coultas</a:t>
          </a:r>
        </a:p>
      </dgm:t>
    </dgm:pt>
    <dgm:pt modelId="{8BBE0DFC-471B-491F-ABDE-3237D40D57BF}" type="parTrans" cxnId="{32504AC5-8308-4DCD-8747-61EB973876DA}">
      <dgm:prSet/>
      <dgm:spPr/>
      <dgm:t>
        <a:bodyPr/>
        <a:lstStyle/>
        <a:p>
          <a:endParaRPr lang="en-US"/>
        </a:p>
      </dgm:t>
    </dgm:pt>
    <dgm:pt modelId="{5ED36A2C-A23D-475F-B013-6BADCA0411E9}" type="sibTrans" cxnId="{32504AC5-8308-4DCD-8747-61EB973876DA}">
      <dgm:prSet/>
      <dgm:spPr/>
      <dgm:t>
        <a:bodyPr/>
        <a:lstStyle/>
        <a:p>
          <a:endParaRPr lang="en-US"/>
        </a:p>
      </dgm:t>
    </dgm:pt>
    <dgm:pt modelId="{D1D8622C-E34C-47D5-ACE6-36634023FEF1}">
      <dgm:prSet/>
      <dgm:spPr/>
      <dgm:t>
        <a:bodyPr/>
        <a:lstStyle/>
        <a:p>
          <a:r>
            <a:rPr lang="en-US" dirty="0"/>
            <a:t>Mary Olvera</a:t>
          </a:r>
        </a:p>
      </dgm:t>
    </dgm:pt>
    <dgm:pt modelId="{E1D66426-6FD0-49BA-8D34-DDEE330291F8}" type="parTrans" cxnId="{5571A2D0-DE44-44C6-8E2A-7CFC68A18808}">
      <dgm:prSet/>
      <dgm:spPr/>
      <dgm:t>
        <a:bodyPr/>
        <a:lstStyle/>
        <a:p>
          <a:endParaRPr lang="en-US"/>
        </a:p>
      </dgm:t>
    </dgm:pt>
    <dgm:pt modelId="{B83D9F7A-9BA3-4681-BB5C-6C4D10EF11C7}" type="sibTrans" cxnId="{5571A2D0-DE44-44C6-8E2A-7CFC68A18808}">
      <dgm:prSet/>
      <dgm:spPr/>
      <dgm:t>
        <a:bodyPr/>
        <a:lstStyle/>
        <a:p>
          <a:endParaRPr lang="en-US"/>
        </a:p>
      </dgm:t>
    </dgm:pt>
    <dgm:pt modelId="{B782E1AC-E3E0-48F7-8127-40611DCBD550}">
      <dgm:prSet/>
      <dgm:spPr/>
      <dgm:t>
        <a:bodyPr/>
        <a:lstStyle/>
        <a:p>
          <a:r>
            <a:rPr lang="en-US" dirty="0"/>
            <a:t>Stefanie Schroeder</a:t>
          </a:r>
        </a:p>
      </dgm:t>
    </dgm:pt>
    <dgm:pt modelId="{BD77985F-5C44-4332-A88D-A084307EED5D}" type="parTrans" cxnId="{F457A5DF-5D77-4778-868C-60A069A72517}">
      <dgm:prSet/>
      <dgm:spPr/>
      <dgm:t>
        <a:bodyPr/>
        <a:lstStyle/>
        <a:p>
          <a:endParaRPr lang="en-US"/>
        </a:p>
      </dgm:t>
    </dgm:pt>
    <dgm:pt modelId="{FB46BE91-76AB-4830-A9C2-3431E497F567}" type="sibTrans" cxnId="{F457A5DF-5D77-4778-868C-60A069A72517}">
      <dgm:prSet/>
      <dgm:spPr/>
      <dgm:t>
        <a:bodyPr/>
        <a:lstStyle/>
        <a:p>
          <a:endParaRPr lang="en-US"/>
        </a:p>
      </dgm:t>
    </dgm:pt>
    <dgm:pt modelId="{2D82CAB0-23F6-4755-8E50-2C47A34D7695}">
      <dgm:prSet/>
      <dgm:spPr/>
      <dgm:t>
        <a:bodyPr/>
        <a:lstStyle/>
        <a:p>
          <a:r>
            <a:rPr lang="en-US" dirty="0"/>
            <a:t>Darice McDougald</a:t>
          </a:r>
        </a:p>
      </dgm:t>
    </dgm:pt>
    <dgm:pt modelId="{949D640C-65C1-400D-985B-97B6A330B6A5}" type="parTrans" cxnId="{2B73CD8E-AF6E-49DA-A2D9-E89F8829A30D}">
      <dgm:prSet/>
      <dgm:spPr/>
      <dgm:t>
        <a:bodyPr/>
        <a:lstStyle/>
        <a:p>
          <a:endParaRPr lang="en-US"/>
        </a:p>
      </dgm:t>
    </dgm:pt>
    <dgm:pt modelId="{7D51842E-720F-4BB1-87A8-E277DBB027CC}" type="sibTrans" cxnId="{2B73CD8E-AF6E-49DA-A2D9-E89F8829A30D}">
      <dgm:prSet/>
      <dgm:spPr/>
      <dgm:t>
        <a:bodyPr/>
        <a:lstStyle/>
        <a:p>
          <a:endParaRPr lang="en-US"/>
        </a:p>
      </dgm:t>
    </dgm:pt>
    <dgm:pt modelId="{F2727D7F-93FB-4DE6-AA32-52E7A96A13A9}" type="pres">
      <dgm:prSet presAssocID="{7FBB94E0-6142-4D42-A25A-B1596C2BF751}" presName="Name0" presStyleCnt="0">
        <dgm:presLayoutVars>
          <dgm:dir/>
          <dgm:resizeHandles val="exact"/>
        </dgm:presLayoutVars>
      </dgm:prSet>
      <dgm:spPr/>
    </dgm:pt>
    <dgm:pt modelId="{BD537E27-7F35-40AE-8F46-9CA6762F5832}" type="pres">
      <dgm:prSet presAssocID="{52D41CC0-F150-4E37-81CD-6FAC9303347E}" presName="composite" presStyleCnt="0"/>
      <dgm:spPr/>
    </dgm:pt>
    <dgm:pt modelId="{369C2B1C-A1DC-4D93-A814-FCE722422A8C}" type="pres">
      <dgm:prSet presAssocID="{52D41CC0-F150-4E37-81CD-6FAC9303347E}" presName="rect1" presStyleLbl="b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t="-13000" b="-13000"/>
          </a:stretch>
        </a:blipFill>
      </dgm:spPr>
    </dgm:pt>
    <dgm:pt modelId="{E035FDE3-DD7C-4EC9-9BE2-FB9171A9C20C}" type="pres">
      <dgm:prSet presAssocID="{52D41CC0-F150-4E37-81CD-6FAC9303347E}" presName="wedgeRectCallout1" presStyleLbl="node1" presStyleIdx="0" presStyleCnt="6">
        <dgm:presLayoutVars>
          <dgm:bulletEnabled val="1"/>
        </dgm:presLayoutVars>
      </dgm:prSet>
      <dgm:spPr/>
    </dgm:pt>
    <dgm:pt modelId="{44CA1024-10F3-41FE-8001-B3872F132AAC}" type="pres">
      <dgm:prSet presAssocID="{6B32DB71-E2D6-46DF-AE49-CF5C32744BE2}" presName="sibTrans" presStyleCnt="0"/>
      <dgm:spPr/>
    </dgm:pt>
    <dgm:pt modelId="{5FA3948C-CCBE-408F-A842-E14A387BA3C6}" type="pres">
      <dgm:prSet presAssocID="{F971C0E7-F877-4636-BEBA-D30CDC7746C5}" presName="composite" presStyleCnt="0"/>
      <dgm:spPr/>
    </dgm:pt>
    <dgm:pt modelId="{8CD83F31-2381-453B-ACA6-2912988DB06F}" type="pres">
      <dgm:prSet presAssocID="{F971C0E7-F877-4636-BEBA-D30CDC7746C5}" presName="rect1" presStyleLbl="bgImgPlace1" presStyleIdx="1" presStyleCnt="6"/>
      <dgm:spPr>
        <a:blipFill>
          <a:blip xmlns:r="http://schemas.openxmlformats.org/officeDocument/2006/relationships" r:embed="rId2"/>
          <a:srcRect/>
          <a:stretch>
            <a:fillRect l="-1000" r="-1000"/>
          </a:stretch>
        </a:blipFill>
      </dgm:spPr>
      <dgm:extLst>
        <a:ext uri="{E40237B7-FDA0-4F09-8148-C483321AD2D9}">
          <dgm14:cNvPr xmlns:dgm14="http://schemas.microsoft.com/office/drawing/2010/diagram" id="0" name="" descr="Photo of Tony Reggi"/>
        </a:ext>
      </dgm:extLst>
    </dgm:pt>
    <dgm:pt modelId="{F909DEB2-C496-4520-8611-20AB9838DAF4}" type="pres">
      <dgm:prSet presAssocID="{F971C0E7-F877-4636-BEBA-D30CDC7746C5}" presName="wedgeRectCallout1" presStyleLbl="node1" presStyleIdx="1" presStyleCnt="6">
        <dgm:presLayoutVars>
          <dgm:bulletEnabled val="1"/>
        </dgm:presLayoutVars>
      </dgm:prSet>
      <dgm:spPr/>
    </dgm:pt>
    <dgm:pt modelId="{C610AD8C-5BA2-474C-9B7B-D9A7246B5AD0}" type="pres">
      <dgm:prSet presAssocID="{35A27956-206F-4CD5-85D3-7E8F83158435}" presName="sibTrans" presStyleCnt="0"/>
      <dgm:spPr/>
    </dgm:pt>
    <dgm:pt modelId="{02C97A1A-C14A-40DF-B44E-9646CAAEEC08}" type="pres">
      <dgm:prSet presAssocID="{802C5A5E-268D-4C44-B1CB-528B5141253C}" presName="composite" presStyleCnt="0"/>
      <dgm:spPr/>
    </dgm:pt>
    <dgm:pt modelId="{D2590E33-1BEC-4B8E-ABBB-5C2737C3F154}" type="pres">
      <dgm:prSet presAssocID="{802C5A5E-268D-4C44-B1CB-528B5141253C}" presName="rect1" presStyleLbl="bgImgPlace1" presStyleIdx="2" presStyleCnt="6"/>
      <dgm:spPr>
        <a:blipFill>
          <a:blip xmlns:r="http://schemas.openxmlformats.org/officeDocument/2006/relationships" r:embed="rId3"/>
          <a:srcRect/>
          <a:stretch>
            <a:fillRect t="-7000" b="-7000"/>
          </a:stretch>
        </a:blipFill>
      </dgm:spPr>
      <dgm:extLst>
        <a:ext uri="{E40237B7-FDA0-4F09-8148-C483321AD2D9}">
          <dgm14:cNvPr xmlns:dgm14="http://schemas.microsoft.com/office/drawing/2010/diagram" id="0" name="" descr="Photo of Patti Coultas"/>
        </a:ext>
      </dgm:extLst>
    </dgm:pt>
    <dgm:pt modelId="{A4DE3437-0929-45FC-B65B-097B6799677E}" type="pres">
      <dgm:prSet presAssocID="{802C5A5E-268D-4C44-B1CB-528B5141253C}" presName="wedgeRectCallout1" presStyleLbl="node1" presStyleIdx="2" presStyleCnt="6">
        <dgm:presLayoutVars>
          <dgm:bulletEnabled val="1"/>
        </dgm:presLayoutVars>
      </dgm:prSet>
      <dgm:spPr/>
    </dgm:pt>
    <dgm:pt modelId="{DA8DB6EA-372E-43C1-96D5-5A44B972ED16}" type="pres">
      <dgm:prSet presAssocID="{5ED36A2C-A23D-475F-B013-6BADCA0411E9}" presName="sibTrans" presStyleCnt="0"/>
      <dgm:spPr/>
    </dgm:pt>
    <dgm:pt modelId="{E3746054-4A9D-4DAC-BB8A-ADFA84AE7A84}" type="pres">
      <dgm:prSet presAssocID="{D1D8622C-E34C-47D5-ACE6-36634023FEF1}" presName="composite" presStyleCnt="0"/>
      <dgm:spPr/>
    </dgm:pt>
    <dgm:pt modelId="{ED8B02B9-0833-4572-A582-AC3CE9B9965F}" type="pres">
      <dgm:prSet presAssocID="{D1D8622C-E34C-47D5-ACE6-36634023FEF1}" presName="rect1" presStyleLbl="bgImgPlace1" presStyleIdx="3" presStyleCnt="6"/>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99" t="-3654" r="-899" b="-14346"/>
          </a:stretch>
        </a:blipFill>
      </dgm:spPr>
      <dgm:extLst>
        <a:ext uri="{E40237B7-FDA0-4F09-8148-C483321AD2D9}">
          <dgm14:cNvPr xmlns:dgm14="http://schemas.microsoft.com/office/drawing/2010/diagram" id="0" name="" descr="Photo of Mary Olvera"/>
        </a:ext>
      </dgm:extLst>
    </dgm:pt>
    <dgm:pt modelId="{5E562F88-71BE-425F-B4C8-C5F30BEE9644}" type="pres">
      <dgm:prSet presAssocID="{D1D8622C-E34C-47D5-ACE6-36634023FEF1}" presName="wedgeRectCallout1" presStyleLbl="node1" presStyleIdx="3" presStyleCnt="6">
        <dgm:presLayoutVars>
          <dgm:bulletEnabled val="1"/>
        </dgm:presLayoutVars>
      </dgm:prSet>
      <dgm:spPr/>
    </dgm:pt>
    <dgm:pt modelId="{E4D91319-44FB-4192-8D1E-86168C532F35}" type="pres">
      <dgm:prSet presAssocID="{B83D9F7A-9BA3-4681-BB5C-6C4D10EF11C7}" presName="sibTrans" presStyleCnt="0"/>
      <dgm:spPr/>
    </dgm:pt>
    <dgm:pt modelId="{0E52C320-BE21-4EDD-9316-91950E44C5A6}" type="pres">
      <dgm:prSet presAssocID="{B782E1AC-E3E0-48F7-8127-40611DCBD550}" presName="composite" presStyleCnt="0"/>
      <dgm:spPr/>
    </dgm:pt>
    <dgm:pt modelId="{01ACC801-DAA0-4794-B9BE-70AB3EA32713}" type="pres">
      <dgm:prSet presAssocID="{B782E1AC-E3E0-48F7-8127-40611DCBD550}" presName="rect1" presStyleLbl="b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t="-13000" b="-13000"/>
          </a:stretch>
        </a:blipFill>
        <a:ln>
          <a:solidFill>
            <a:srgbClr val="003768"/>
          </a:solidFill>
        </a:ln>
      </dgm:spPr>
      <dgm:extLst>
        <a:ext uri="{E40237B7-FDA0-4F09-8148-C483321AD2D9}">
          <dgm14:cNvPr xmlns:dgm14="http://schemas.microsoft.com/office/drawing/2010/diagram" id="0" name="" descr="Photo of Stefanie Schroeder"/>
        </a:ext>
      </dgm:extLst>
    </dgm:pt>
    <dgm:pt modelId="{B7B0CCF7-D647-4781-BAA6-1B21C9181D10}" type="pres">
      <dgm:prSet presAssocID="{B782E1AC-E3E0-48F7-8127-40611DCBD550}" presName="wedgeRectCallout1" presStyleLbl="node1" presStyleIdx="4" presStyleCnt="6">
        <dgm:presLayoutVars>
          <dgm:bulletEnabled val="1"/>
        </dgm:presLayoutVars>
      </dgm:prSet>
      <dgm:spPr/>
    </dgm:pt>
    <dgm:pt modelId="{1A53D6B7-FB73-4CE0-A0F2-B948565C2F87}" type="pres">
      <dgm:prSet presAssocID="{FB46BE91-76AB-4830-A9C2-3431E497F567}" presName="sibTrans" presStyleCnt="0"/>
      <dgm:spPr/>
    </dgm:pt>
    <dgm:pt modelId="{A524C09B-B55A-46D5-8D9F-753C91B28FE5}" type="pres">
      <dgm:prSet presAssocID="{2D82CAB0-23F6-4755-8E50-2C47A34D7695}" presName="composite" presStyleCnt="0"/>
      <dgm:spPr/>
    </dgm:pt>
    <dgm:pt modelId="{0812515D-69BB-4AFE-A675-A67D49D41966}" type="pres">
      <dgm:prSet presAssocID="{2D82CAB0-23F6-4755-8E50-2C47A34D7695}" presName="rect1" presStyleLbl="b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t="-9000" b="-9000"/>
          </a:stretch>
        </a:blipFill>
      </dgm:spPr>
      <dgm:extLst>
        <a:ext uri="{E40237B7-FDA0-4F09-8148-C483321AD2D9}">
          <dgm14:cNvPr xmlns:dgm14="http://schemas.microsoft.com/office/drawing/2010/diagram" id="0" name="" descr="Photo of Darice McDougald"/>
        </a:ext>
      </dgm:extLst>
    </dgm:pt>
    <dgm:pt modelId="{10E6ECBD-0F75-421E-B1DF-7D296F7912AC}" type="pres">
      <dgm:prSet presAssocID="{2D82CAB0-23F6-4755-8E50-2C47A34D7695}" presName="wedgeRectCallout1" presStyleLbl="node1" presStyleIdx="5" presStyleCnt="6">
        <dgm:presLayoutVars>
          <dgm:bulletEnabled val="1"/>
        </dgm:presLayoutVars>
      </dgm:prSet>
      <dgm:spPr/>
    </dgm:pt>
  </dgm:ptLst>
  <dgm:cxnLst>
    <dgm:cxn modelId="{388E9E07-5EC0-4045-A723-BB7E287BBA36}" type="presOf" srcId="{802C5A5E-268D-4C44-B1CB-528B5141253C}" destId="{A4DE3437-0929-45FC-B65B-097B6799677E}" srcOrd="0" destOrd="0" presId="urn:microsoft.com/office/officeart/2008/layout/BendingPictureCaptionList"/>
    <dgm:cxn modelId="{42425522-FB21-4687-9944-397880106BE4}" type="presOf" srcId="{B782E1AC-E3E0-48F7-8127-40611DCBD550}" destId="{B7B0CCF7-D647-4781-BAA6-1B21C9181D10}" srcOrd="0" destOrd="0" presId="urn:microsoft.com/office/officeart/2008/layout/BendingPictureCaptionList"/>
    <dgm:cxn modelId="{136B5937-FC6C-465F-B7BF-D87DCADDDF44}" type="presOf" srcId="{52D41CC0-F150-4E37-81CD-6FAC9303347E}" destId="{E035FDE3-DD7C-4EC9-9BE2-FB9171A9C20C}" srcOrd="0" destOrd="0" presId="urn:microsoft.com/office/officeart/2008/layout/BendingPictureCaptionList"/>
    <dgm:cxn modelId="{36FA1F3D-9EFA-47A7-B87D-D3261E4D53D0}" srcId="{7FBB94E0-6142-4D42-A25A-B1596C2BF751}" destId="{F971C0E7-F877-4636-BEBA-D30CDC7746C5}" srcOrd="1" destOrd="0" parTransId="{152EB26E-5108-4F37-9BE9-C3D7C92DF248}" sibTransId="{35A27956-206F-4CD5-85D3-7E8F83158435}"/>
    <dgm:cxn modelId="{39EADF3F-B644-49F5-ACD6-99887412B483}" type="presOf" srcId="{7FBB94E0-6142-4D42-A25A-B1596C2BF751}" destId="{F2727D7F-93FB-4DE6-AA32-52E7A96A13A9}" srcOrd="0" destOrd="0" presId="urn:microsoft.com/office/officeart/2008/layout/BendingPictureCaptionList"/>
    <dgm:cxn modelId="{2B73CD8E-AF6E-49DA-A2D9-E89F8829A30D}" srcId="{7FBB94E0-6142-4D42-A25A-B1596C2BF751}" destId="{2D82CAB0-23F6-4755-8E50-2C47A34D7695}" srcOrd="5" destOrd="0" parTransId="{949D640C-65C1-400D-985B-97B6A330B6A5}" sibTransId="{7D51842E-720F-4BB1-87A8-E277DBB027CC}"/>
    <dgm:cxn modelId="{11CA3E95-3A22-46F4-A6EE-97752037405C}" type="presOf" srcId="{2D82CAB0-23F6-4755-8E50-2C47A34D7695}" destId="{10E6ECBD-0F75-421E-B1DF-7D296F7912AC}" srcOrd="0" destOrd="0" presId="urn:microsoft.com/office/officeart/2008/layout/BendingPictureCaptionList"/>
    <dgm:cxn modelId="{32504AC5-8308-4DCD-8747-61EB973876DA}" srcId="{7FBB94E0-6142-4D42-A25A-B1596C2BF751}" destId="{802C5A5E-268D-4C44-B1CB-528B5141253C}" srcOrd="2" destOrd="0" parTransId="{8BBE0DFC-471B-491F-ABDE-3237D40D57BF}" sibTransId="{5ED36A2C-A23D-475F-B013-6BADCA0411E9}"/>
    <dgm:cxn modelId="{875143C6-1BF3-4C85-A4AC-5DAE64987A03}" type="presOf" srcId="{D1D8622C-E34C-47D5-ACE6-36634023FEF1}" destId="{5E562F88-71BE-425F-B4C8-C5F30BEE9644}" srcOrd="0" destOrd="0" presId="urn:microsoft.com/office/officeart/2008/layout/BendingPictureCaptionList"/>
    <dgm:cxn modelId="{5571A2D0-DE44-44C6-8E2A-7CFC68A18808}" srcId="{7FBB94E0-6142-4D42-A25A-B1596C2BF751}" destId="{D1D8622C-E34C-47D5-ACE6-36634023FEF1}" srcOrd="3" destOrd="0" parTransId="{E1D66426-6FD0-49BA-8D34-DDEE330291F8}" sibTransId="{B83D9F7A-9BA3-4681-BB5C-6C4D10EF11C7}"/>
    <dgm:cxn modelId="{79B2A4DC-B919-418C-8317-8C5C3F556591}" type="presOf" srcId="{F971C0E7-F877-4636-BEBA-D30CDC7746C5}" destId="{F909DEB2-C496-4520-8611-20AB9838DAF4}" srcOrd="0" destOrd="0" presId="urn:microsoft.com/office/officeart/2008/layout/BendingPictureCaptionList"/>
    <dgm:cxn modelId="{F457A5DF-5D77-4778-868C-60A069A72517}" srcId="{7FBB94E0-6142-4D42-A25A-B1596C2BF751}" destId="{B782E1AC-E3E0-48F7-8127-40611DCBD550}" srcOrd="4" destOrd="0" parTransId="{BD77985F-5C44-4332-A88D-A084307EED5D}" sibTransId="{FB46BE91-76AB-4830-A9C2-3431E497F567}"/>
    <dgm:cxn modelId="{396620E0-28FD-4D88-8DB0-849E54B9D3A1}" srcId="{7FBB94E0-6142-4D42-A25A-B1596C2BF751}" destId="{52D41CC0-F150-4E37-81CD-6FAC9303347E}" srcOrd="0" destOrd="0" parTransId="{9DAFB2A7-5FB5-4F09-A7FF-EBF9FDD7192A}" sibTransId="{6B32DB71-E2D6-46DF-AE49-CF5C32744BE2}"/>
    <dgm:cxn modelId="{BC8585CD-8F37-4DD2-AF0E-226D959E5CE1}" type="presParOf" srcId="{F2727D7F-93FB-4DE6-AA32-52E7A96A13A9}" destId="{BD537E27-7F35-40AE-8F46-9CA6762F5832}" srcOrd="0" destOrd="0" presId="urn:microsoft.com/office/officeart/2008/layout/BendingPictureCaptionList"/>
    <dgm:cxn modelId="{7B8622E3-1715-4474-8F37-4C7D82D14354}" type="presParOf" srcId="{BD537E27-7F35-40AE-8F46-9CA6762F5832}" destId="{369C2B1C-A1DC-4D93-A814-FCE722422A8C}" srcOrd="0" destOrd="0" presId="urn:microsoft.com/office/officeart/2008/layout/BendingPictureCaptionList"/>
    <dgm:cxn modelId="{FC721A70-4B96-4344-A330-D62F4B618887}" type="presParOf" srcId="{BD537E27-7F35-40AE-8F46-9CA6762F5832}" destId="{E035FDE3-DD7C-4EC9-9BE2-FB9171A9C20C}" srcOrd="1" destOrd="0" presId="urn:microsoft.com/office/officeart/2008/layout/BendingPictureCaptionList"/>
    <dgm:cxn modelId="{860EF3EE-34DC-4685-9705-DD4B1DDB5C60}" type="presParOf" srcId="{F2727D7F-93FB-4DE6-AA32-52E7A96A13A9}" destId="{44CA1024-10F3-41FE-8001-B3872F132AAC}" srcOrd="1" destOrd="0" presId="urn:microsoft.com/office/officeart/2008/layout/BendingPictureCaptionList"/>
    <dgm:cxn modelId="{4E01C344-F7F5-4118-B2AE-468F2AF37775}" type="presParOf" srcId="{F2727D7F-93FB-4DE6-AA32-52E7A96A13A9}" destId="{5FA3948C-CCBE-408F-A842-E14A387BA3C6}" srcOrd="2" destOrd="0" presId="urn:microsoft.com/office/officeart/2008/layout/BendingPictureCaptionList"/>
    <dgm:cxn modelId="{D2251F55-381C-44EB-B6ED-F829E8224B1E}" type="presParOf" srcId="{5FA3948C-CCBE-408F-A842-E14A387BA3C6}" destId="{8CD83F31-2381-453B-ACA6-2912988DB06F}" srcOrd="0" destOrd="0" presId="urn:microsoft.com/office/officeart/2008/layout/BendingPictureCaptionList"/>
    <dgm:cxn modelId="{3ECBA3FC-0B0A-4F54-BBD2-0A2A1A29D6A5}" type="presParOf" srcId="{5FA3948C-CCBE-408F-A842-E14A387BA3C6}" destId="{F909DEB2-C496-4520-8611-20AB9838DAF4}" srcOrd="1" destOrd="0" presId="urn:microsoft.com/office/officeart/2008/layout/BendingPictureCaptionList"/>
    <dgm:cxn modelId="{AC6B0011-E8BB-4A30-ADC1-8A32D0E72528}" type="presParOf" srcId="{F2727D7F-93FB-4DE6-AA32-52E7A96A13A9}" destId="{C610AD8C-5BA2-474C-9B7B-D9A7246B5AD0}" srcOrd="3" destOrd="0" presId="urn:microsoft.com/office/officeart/2008/layout/BendingPictureCaptionList"/>
    <dgm:cxn modelId="{5D4F02BC-8610-437E-83B7-00B3D111E4AA}" type="presParOf" srcId="{F2727D7F-93FB-4DE6-AA32-52E7A96A13A9}" destId="{02C97A1A-C14A-40DF-B44E-9646CAAEEC08}" srcOrd="4" destOrd="0" presId="urn:microsoft.com/office/officeart/2008/layout/BendingPictureCaptionList"/>
    <dgm:cxn modelId="{65135F22-A7FD-4BDC-BD89-4F1C5C33506D}" type="presParOf" srcId="{02C97A1A-C14A-40DF-B44E-9646CAAEEC08}" destId="{D2590E33-1BEC-4B8E-ABBB-5C2737C3F154}" srcOrd="0" destOrd="0" presId="urn:microsoft.com/office/officeart/2008/layout/BendingPictureCaptionList"/>
    <dgm:cxn modelId="{F88BEC50-1E56-42C3-BDAD-8C7073E98CC7}" type="presParOf" srcId="{02C97A1A-C14A-40DF-B44E-9646CAAEEC08}" destId="{A4DE3437-0929-45FC-B65B-097B6799677E}" srcOrd="1" destOrd="0" presId="urn:microsoft.com/office/officeart/2008/layout/BendingPictureCaptionList"/>
    <dgm:cxn modelId="{A7415834-2B53-4D95-B470-9D76CBCF5711}" type="presParOf" srcId="{F2727D7F-93FB-4DE6-AA32-52E7A96A13A9}" destId="{DA8DB6EA-372E-43C1-96D5-5A44B972ED16}" srcOrd="5" destOrd="0" presId="urn:microsoft.com/office/officeart/2008/layout/BendingPictureCaptionList"/>
    <dgm:cxn modelId="{171E5CF6-1D20-478B-AA5D-C67676D3FA6D}" type="presParOf" srcId="{F2727D7F-93FB-4DE6-AA32-52E7A96A13A9}" destId="{E3746054-4A9D-4DAC-BB8A-ADFA84AE7A84}" srcOrd="6" destOrd="0" presId="urn:microsoft.com/office/officeart/2008/layout/BendingPictureCaptionList"/>
    <dgm:cxn modelId="{C962A088-53D2-4760-8CDB-017E88C63BA4}" type="presParOf" srcId="{E3746054-4A9D-4DAC-BB8A-ADFA84AE7A84}" destId="{ED8B02B9-0833-4572-A582-AC3CE9B9965F}" srcOrd="0" destOrd="0" presId="urn:microsoft.com/office/officeart/2008/layout/BendingPictureCaptionList"/>
    <dgm:cxn modelId="{E14A3DD1-57AE-4B13-9C6C-E9D27E7FE3C5}" type="presParOf" srcId="{E3746054-4A9D-4DAC-BB8A-ADFA84AE7A84}" destId="{5E562F88-71BE-425F-B4C8-C5F30BEE9644}" srcOrd="1" destOrd="0" presId="urn:microsoft.com/office/officeart/2008/layout/BendingPictureCaptionList"/>
    <dgm:cxn modelId="{A27E84B2-583B-4E50-8178-F884D29A5597}" type="presParOf" srcId="{F2727D7F-93FB-4DE6-AA32-52E7A96A13A9}" destId="{E4D91319-44FB-4192-8D1E-86168C532F35}" srcOrd="7" destOrd="0" presId="urn:microsoft.com/office/officeart/2008/layout/BendingPictureCaptionList"/>
    <dgm:cxn modelId="{D60D9C7C-193A-4FE2-AED6-EA152D2E8602}" type="presParOf" srcId="{F2727D7F-93FB-4DE6-AA32-52E7A96A13A9}" destId="{0E52C320-BE21-4EDD-9316-91950E44C5A6}" srcOrd="8" destOrd="0" presId="urn:microsoft.com/office/officeart/2008/layout/BendingPictureCaptionList"/>
    <dgm:cxn modelId="{9E460F78-D37B-4F50-A3DE-D73397D6A96E}" type="presParOf" srcId="{0E52C320-BE21-4EDD-9316-91950E44C5A6}" destId="{01ACC801-DAA0-4794-B9BE-70AB3EA32713}" srcOrd="0" destOrd="0" presId="urn:microsoft.com/office/officeart/2008/layout/BendingPictureCaptionList"/>
    <dgm:cxn modelId="{6D2E1CF4-E619-479B-863E-DF943E4BB12F}" type="presParOf" srcId="{0E52C320-BE21-4EDD-9316-91950E44C5A6}" destId="{B7B0CCF7-D647-4781-BAA6-1B21C9181D10}" srcOrd="1" destOrd="0" presId="urn:microsoft.com/office/officeart/2008/layout/BendingPictureCaptionList"/>
    <dgm:cxn modelId="{3923789B-E5CF-4143-95C7-C74FD6D6C93E}" type="presParOf" srcId="{F2727D7F-93FB-4DE6-AA32-52E7A96A13A9}" destId="{1A53D6B7-FB73-4CE0-A0F2-B948565C2F87}" srcOrd="9" destOrd="0" presId="urn:microsoft.com/office/officeart/2008/layout/BendingPictureCaptionList"/>
    <dgm:cxn modelId="{DC0AE7B0-676E-4113-BD82-0C765E6F165C}" type="presParOf" srcId="{F2727D7F-93FB-4DE6-AA32-52E7A96A13A9}" destId="{A524C09B-B55A-46D5-8D9F-753C91B28FE5}" srcOrd="10" destOrd="0" presId="urn:microsoft.com/office/officeart/2008/layout/BendingPictureCaptionList"/>
    <dgm:cxn modelId="{B4E62807-A9D8-48C6-BA6E-6F51FA8C8341}" type="presParOf" srcId="{A524C09B-B55A-46D5-8D9F-753C91B28FE5}" destId="{0812515D-69BB-4AFE-A675-A67D49D41966}" srcOrd="0" destOrd="0" presId="urn:microsoft.com/office/officeart/2008/layout/BendingPictureCaptionList"/>
    <dgm:cxn modelId="{E6F9D4AE-AEE3-4AE2-ADC0-BE7C5239C875}" type="presParOf" srcId="{A524C09B-B55A-46D5-8D9F-753C91B28FE5}" destId="{10E6ECBD-0F75-421E-B1DF-7D296F7912AC}" srcOrd="1" destOrd="0" presId="urn:microsoft.com/office/officeart/2008/layout/BendingPictureCaptionLis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1212DD-912C-401E-8D06-DC721FD03D94}" type="doc">
      <dgm:prSet loTypeId="urn:microsoft.com/office/officeart/2005/8/layout/hProcess9" loCatId="process" qsTypeId="urn:microsoft.com/office/officeart/2005/8/quickstyle/3d3" qsCatId="3D" csTypeId="urn:microsoft.com/office/officeart/2005/8/colors/colorful5" csCatId="colorful" phldr="1"/>
      <dgm:spPr/>
      <dgm:t>
        <a:bodyPr/>
        <a:lstStyle/>
        <a:p>
          <a:endParaRPr lang="en-US"/>
        </a:p>
      </dgm:t>
    </dgm:pt>
    <dgm:pt modelId="{089BC497-7DAF-4503-BADC-C7E2FF615168}">
      <dgm:prSet/>
      <dgm:spPr/>
      <dgm:t>
        <a:bodyPr/>
        <a:lstStyle/>
        <a:p>
          <a:r>
            <a:rPr lang="en-US" dirty="0"/>
            <a:t>Determine &amp; address program gaps &amp; needs with stakeholders via a CLNA</a:t>
          </a:r>
        </a:p>
      </dgm:t>
    </dgm:pt>
    <dgm:pt modelId="{157BEBF7-DC2E-4D23-9F45-C7E854560843}" type="parTrans" cxnId="{E38116D0-39BE-41E6-8985-EDE9180383D3}">
      <dgm:prSet/>
      <dgm:spPr/>
      <dgm:t>
        <a:bodyPr/>
        <a:lstStyle/>
        <a:p>
          <a:endParaRPr lang="en-US"/>
        </a:p>
      </dgm:t>
    </dgm:pt>
    <dgm:pt modelId="{CDE91AEC-9FD7-4AEF-9AB3-EBA426558DAD}" type="sibTrans" cxnId="{E38116D0-39BE-41E6-8985-EDE9180383D3}">
      <dgm:prSet phldrT="01" phldr="0"/>
      <dgm:spPr/>
      <dgm:t>
        <a:bodyPr/>
        <a:lstStyle/>
        <a:p>
          <a:endParaRPr lang="en-US"/>
        </a:p>
      </dgm:t>
    </dgm:pt>
    <dgm:pt modelId="{D918F9D3-DE31-44DC-ABA3-FB1617A81CCF}">
      <dgm:prSet/>
      <dgm:spPr/>
      <dgm:t>
        <a:bodyPr/>
        <a:lstStyle/>
        <a:p>
          <a:r>
            <a:rPr lang="en-US" dirty="0"/>
            <a:t>Support Perkins special populations enrolled in CTE Programs of Study</a:t>
          </a:r>
        </a:p>
      </dgm:t>
    </dgm:pt>
    <dgm:pt modelId="{189D5A4B-874D-4B08-AA92-A72FED9C9E18}" type="parTrans" cxnId="{BF4F06CA-68C5-48E6-A434-4352B1D4D065}">
      <dgm:prSet/>
      <dgm:spPr/>
      <dgm:t>
        <a:bodyPr/>
        <a:lstStyle/>
        <a:p>
          <a:endParaRPr lang="en-US"/>
        </a:p>
      </dgm:t>
    </dgm:pt>
    <dgm:pt modelId="{535E51A2-1889-4541-92D0-501146B16DDD}" type="sibTrans" cxnId="{BF4F06CA-68C5-48E6-A434-4352B1D4D065}">
      <dgm:prSet phldrT="02" phldr="0"/>
      <dgm:spPr/>
      <dgm:t>
        <a:bodyPr/>
        <a:lstStyle/>
        <a:p>
          <a:endParaRPr lang="en-US"/>
        </a:p>
      </dgm:t>
    </dgm:pt>
    <dgm:pt modelId="{F4C0ADB2-6BB5-4DD9-8444-48E4295B04DB}">
      <dgm:prSet/>
      <dgm:spPr/>
      <dgm:t>
        <a:bodyPr/>
        <a:lstStyle/>
        <a:p>
          <a:r>
            <a:rPr lang="en-US" dirty="0"/>
            <a:t>Continuous improvement of Perkins Performance Indicators</a:t>
          </a:r>
        </a:p>
      </dgm:t>
    </dgm:pt>
    <dgm:pt modelId="{DC5AFAB1-AC93-4944-91C0-DB948424D9C7}" type="parTrans" cxnId="{514E1566-51CD-42DB-9F98-E1E409012FF9}">
      <dgm:prSet/>
      <dgm:spPr/>
      <dgm:t>
        <a:bodyPr/>
        <a:lstStyle/>
        <a:p>
          <a:endParaRPr lang="en-US"/>
        </a:p>
      </dgm:t>
    </dgm:pt>
    <dgm:pt modelId="{40DAB0EE-0EFD-4FDB-8B25-D8BDD5C4DA89}" type="sibTrans" cxnId="{514E1566-51CD-42DB-9F98-E1E409012FF9}">
      <dgm:prSet phldrT="03" phldr="0"/>
      <dgm:spPr/>
      <dgm:t>
        <a:bodyPr/>
        <a:lstStyle/>
        <a:p>
          <a:endParaRPr lang="en-US"/>
        </a:p>
      </dgm:t>
    </dgm:pt>
    <dgm:pt modelId="{B281D326-4C37-4639-A877-E6D87CCA84FE}">
      <dgm:prSet/>
      <dgm:spPr/>
      <dgm:t>
        <a:bodyPr/>
        <a:lstStyle/>
        <a:p>
          <a:r>
            <a:rPr lang="en-US" dirty="0"/>
            <a:t>Promote CTE certificates, diplomas and AAS degrees</a:t>
          </a:r>
        </a:p>
      </dgm:t>
    </dgm:pt>
    <dgm:pt modelId="{1AAF049C-CFFB-4F5E-8B4A-C512016AA553}" type="parTrans" cxnId="{19D93200-23E3-413A-8488-CB3039B7E6B4}">
      <dgm:prSet/>
      <dgm:spPr/>
      <dgm:t>
        <a:bodyPr/>
        <a:lstStyle/>
        <a:p>
          <a:endParaRPr lang="en-US"/>
        </a:p>
      </dgm:t>
    </dgm:pt>
    <dgm:pt modelId="{028D607F-66F2-4244-B203-3CA2F7891F91}" type="sibTrans" cxnId="{19D93200-23E3-413A-8488-CB3039B7E6B4}">
      <dgm:prSet phldrT="04" phldr="0"/>
      <dgm:spPr/>
      <dgm:t>
        <a:bodyPr/>
        <a:lstStyle/>
        <a:p>
          <a:endParaRPr lang="en-US"/>
        </a:p>
      </dgm:t>
    </dgm:pt>
    <dgm:pt modelId="{AE1786C2-2BEE-4C0C-920D-0AA3B305F365}">
      <dgm:prSet/>
      <dgm:spPr/>
      <dgm:t>
        <a:bodyPr/>
        <a:lstStyle/>
        <a:p>
          <a:r>
            <a:rPr lang="en-US" dirty="0"/>
            <a:t>Listen to and engage employers and be an active part of the greater workforce system</a:t>
          </a:r>
        </a:p>
      </dgm:t>
    </dgm:pt>
    <dgm:pt modelId="{3D348D85-5F03-4CB3-B7BD-B84C80E6920C}" type="parTrans" cxnId="{6590F408-09E3-48FC-9CB4-B8B4FA155D5D}">
      <dgm:prSet/>
      <dgm:spPr/>
      <dgm:t>
        <a:bodyPr/>
        <a:lstStyle/>
        <a:p>
          <a:endParaRPr lang="en-US"/>
        </a:p>
      </dgm:t>
    </dgm:pt>
    <dgm:pt modelId="{F131AB32-A158-4E2D-8B7A-A063CCC20264}" type="sibTrans" cxnId="{6590F408-09E3-48FC-9CB4-B8B4FA155D5D}">
      <dgm:prSet phldrT="05" phldr="0"/>
      <dgm:spPr/>
      <dgm:t>
        <a:bodyPr/>
        <a:lstStyle/>
        <a:p>
          <a:endParaRPr lang="en-US"/>
        </a:p>
      </dgm:t>
    </dgm:pt>
    <dgm:pt modelId="{D6C5FABC-E09B-4ADF-B1FB-C86FF40C039A}">
      <dgm:prSet/>
      <dgm:spPr/>
      <dgm:t>
        <a:bodyPr/>
        <a:lstStyle/>
        <a:p>
          <a:r>
            <a:rPr lang="en-US" dirty="0"/>
            <a:t>CTE Faculty &amp; Staff recruitment, retention, and support, including professional development</a:t>
          </a:r>
        </a:p>
      </dgm:t>
    </dgm:pt>
    <dgm:pt modelId="{D0E3BA14-8BF6-4D06-AA8E-F3FA1B5DE338}" type="parTrans" cxnId="{4881D778-4E40-432C-96FC-E55C09C1F8EE}">
      <dgm:prSet/>
      <dgm:spPr/>
      <dgm:t>
        <a:bodyPr/>
        <a:lstStyle/>
        <a:p>
          <a:endParaRPr lang="en-US"/>
        </a:p>
      </dgm:t>
    </dgm:pt>
    <dgm:pt modelId="{47D8C6C9-1A00-43D3-8DBC-760EBBD6DA32}" type="sibTrans" cxnId="{4881D778-4E40-432C-96FC-E55C09C1F8EE}">
      <dgm:prSet phldrT="06" phldr="0"/>
      <dgm:spPr/>
      <dgm:t>
        <a:bodyPr/>
        <a:lstStyle/>
        <a:p>
          <a:endParaRPr lang="en-US"/>
        </a:p>
      </dgm:t>
    </dgm:pt>
    <dgm:pt modelId="{77E361B9-8457-4C43-939A-898B24DDC517}" type="pres">
      <dgm:prSet presAssocID="{981212DD-912C-401E-8D06-DC721FD03D94}" presName="CompostProcess" presStyleCnt="0">
        <dgm:presLayoutVars>
          <dgm:dir/>
          <dgm:resizeHandles val="exact"/>
        </dgm:presLayoutVars>
      </dgm:prSet>
      <dgm:spPr/>
    </dgm:pt>
    <dgm:pt modelId="{261405E0-5934-4F6E-9804-B85E44910B66}" type="pres">
      <dgm:prSet presAssocID="{981212DD-912C-401E-8D06-DC721FD03D94}" presName="arrow" presStyleLbl="bgShp" presStyleIdx="0" presStyleCnt="1"/>
      <dgm:spPr>
        <a:noFill/>
        <a:ln>
          <a:noFill/>
        </a:ln>
      </dgm:spPr>
    </dgm:pt>
    <dgm:pt modelId="{62DC405B-49DB-462A-ACAA-F93A08E86228}" type="pres">
      <dgm:prSet presAssocID="{981212DD-912C-401E-8D06-DC721FD03D94}" presName="linearProcess" presStyleCnt="0"/>
      <dgm:spPr/>
    </dgm:pt>
    <dgm:pt modelId="{04BEC678-AAE1-4242-9DB5-8B1C98ADE77C}" type="pres">
      <dgm:prSet presAssocID="{089BC497-7DAF-4503-BADC-C7E2FF615168}" presName="textNode" presStyleLbl="node1" presStyleIdx="0" presStyleCnt="6">
        <dgm:presLayoutVars>
          <dgm:bulletEnabled val="1"/>
        </dgm:presLayoutVars>
      </dgm:prSet>
      <dgm:spPr/>
    </dgm:pt>
    <dgm:pt modelId="{E6A2E7F7-ED1D-44B2-9EEF-C2F633B3FBA3}" type="pres">
      <dgm:prSet presAssocID="{CDE91AEC-9FD7-4AEF-9AB3-EBA426558DAD}" presName="sibTrans" presStyleCnt="0"/>
      <dgm:spPr/>
    </dgm:pt>
    <dgm:pt modelId="{B61D1AE1-CB37-4B02-9AB0-75BD474E4325}" type="pres">
      <dgm:prSet presAssocID="{D918F9D3-DE31-44DC-ABA3-FB1617A81CCF}" presName="textNode" presStyleLbl="node1" presStyleIdx="1" presStyleCnt="6">
        <dgm:presLayoutVars>
          <dgm:bulletEnabled val="1"/>
        </dgm:presLayoutVars>
      </dgm:prSet>
      <dgm:spPr/>
    </dgm:pt>
    <dgm:pt modelId="{EDB2ECD1-0A77-4124-9038-0658F1F9BCAF}" type="pres">
      <dgm:prSet presAssocID="{535E51A2-1889-4541-92D0-501146B16DDD}" presName="sibTrans" presStyleCnt="0"/>
      <dgm:spPr/>
    </dgm:pt>
    <dgm:pt modelId="{6E6E164B-A50D-4562-BC68-CAB14AA048E1}" type="pres">
      <dgm:prSet presAssocID="{F4C0ADB2-6BB5-4DD9-8444-48E4295B04DB}" presName="textNode" presStyleLbl="node1" presStyleIdx="2" presStyleCnt="6">
        <dgm:presLayoutVars>
          <dgm:bulletEnabled val="1"/>
        </dgm:presLayoutVars>
      </dgm:prSet>
      <dgm:spPr/>
    </dgm:pt>
    <dgm:pt modelId="{3071A849-1A1A-4632-960A-E978DF07EE4E}" type="pres">
      <dgm:prSet presAssocID="{40DAB0EE-0EFD-4FDB-8B25-D8BDD5C4DA89}" presName="sibTrans" presStyleCnt="0"/>
      <dgm:spPr/>
    </dgm:pt>
    <dgm:pt modelId="{2D28F06D-136F-4909-B1AB-0B57956F19D8}" type="pres">
      <dgm:prSet presAssocID="{B281D326-4C37-4639-A877-E6D87CCA84FE}" presName="textNode" presStyleLbl="node1" presStyleIdx="3" presStyleCnt="6">
        <dgm:presLayoutVars>
          <dgm:bulletEnabled val="1"/>
        </dgm:presLayoutVars>
      </dgm:prSet>
      <dgm:spPr/>
    </dgm:pt>
    <dgm:pt modelId="{711157AD-8C36-43F6-B60C-E65550DBD5BC}" type="pres">
      <dgm:prSet presAssocID="{028D607F-66F2-4244-B203-3CA2F7891F91}" presName="sibTrans" presStyleCnt="0"/>
      <dgm:spPr/>
    </dgm:pt>
    <dgm:pt modelId="{89EE2F96-E60C-4636-9C33-728DC94D206B}" type="pres">
      <dgm:prSet presAssocID="{AE1786C2-2BEE-4C0C-920D-0AA3B305F365}" presName="textNode" presStyleLbl="node1" presStyleIdx="4" presStyleCnt="6">
        <dgm:presLayoutVars>
          <dgm:bulletEnabled val="1"/>
        </dgm:presLayoutVars>
      </dgm:prSet>
      <dgm:spPr/>
    </dgm:pt>
    <dgm:pt modelId="{8D9E473C-22B3-4730-AF9E-AED4A9F59741}" type="pres">
      <dgm:prSet presAssocID="{F131AB32-A158-4E2D-8B7A-A063CCC20264}" presName="sibTrans" presStyleCnt="0"/>
      <dgm:spPr/>
    </dgm:pt>
    <dgm:pt modelId="{6A892FA8-5FA4-4112-8A36-A38C47BBF6F5}" type="pres">
      <dgm:prSet presAssocID="{D6C5FABC-E09B-4ADF-B1FB-C86FF40C039A}" presName="textNode" presStyleLbl="node1" presStyleIdx="5" presStyleCnt="6">
        <dgm:presLayoutVars>
          <dgm:bulletEnabled val="1"/>
        </dgm:presLayoutVars>
      </dgm:prSet>
      <dgm:spPr/>
    </dgm:pt>
  </dgm:ptLst>
  <dgm:cxnLst>
    <dgm:cxn modelId="{19D93200-23E3-413A-8488-CB3039B7E6B4}" srcId="{981212DD-912C-401E-8D06-DC721FD03D94}" destId="{B281D326-4C37-4639-A877-E6D87CCA84FE}" srcOrd="3" destOrd="0" parTransId="{1AAF049C-CFFB-4F5E-8B4A-C512016AA553}" sibTransId="{028D607F-66F2-4244-B203-3CA2F7891F91}"/>
    <dgm:cxn modelId="{0ED37301-B37D-4A8D-B17A-3F40E26DAB1B}" type="presOf" srcId="{089BC497-7DAF-4503-BADC-C7E2FF615168}" destId="{04BEC678-AAE1-4242-9DB5-8B1C98ADE77C}" srcOrd="0" destOrd="0" presId="urn:microsoft.com/office/officeart/2005/8/layout/hProcess9"/>
    <dgm:cxn modelId="{6590F408-09E3-48FC-9CB4-B8B4FA155D5D}" srcId="{981212DD-912C-401E-8D06-DC721FD03D94}" destId="{AE1786C2-2BEE-4C0C-920D-0AA3B305F365}" srcOrd="4" destOrd="0" parTransId="{3D348D85-5F03-4CB3-B7BD-B84C80E6920C}" sibTransId="{F131AB32-A158-4E2D-8B7A-A063CCC20264}"/>
    <dgm:cxn modelId="{ED4D9E28-B967-436C-8740-478C0D012DFE}" type="presOf" srcId="{981212DD-912C-401E-8D06-DC721FD03D94}" destId="{77E361B9-8457-4C43-939A-898B24DDC517}" srcOrd="0" destOrd="0" presId="urn:microsoft.com/office/officeart/2005/8/layout/hProcess9"/>
    <dgm:cxn modelId="{9C49EE2E-E040-4981-88B2-5D08235948BD}" type="presOf" srcId="{B281D326-4C37-4639-A877-E6D87CCA84FE}" destId="{2D28F06D-136F-4909-B1AB-0B57956F19D8}" srcOrd="0" destOrd="0" presId="urn:microsoft.com/office/officeart/2005/8/layout/hProcess9"/>
    <dgm:cxn modelId="{514E1566-51CD-42DB-9F98-E1E409012FF9}" srcId="{981212DD-912C-401E-8D06-DC721FD03D94}" destId="{F4C0ADB2-6BB5-4DD9-8444-48E4295B04DB}" srcOrd="2" destOrd="0" parTransId="{DC5AFAB1-AC93-4944-91C0-DB948424D9C7}" sibTransId="{40DAB0EE-0EFD-4FDB-8B25-D8BDD5C4DA89}"/>
    <dgm:cxn modelId="{4881D778-4E40-432C-96FC-E55C09C1F8EE}" srcId="{981212DD-912C-401E-8D06-DC721FD03D94}" destId="{D6C5FABC-E09B-4ADF-B1FB-C86FF40C039A}" srcOrd="5" destOrd="0" parTransId="{D0E3BA14-8BF6-4D06-AA8E-F3FA1B5DE338}" sibTransId="{47D8C6C9-1A00-43D3-8DBC-760EBBD6DA32}"/>
    <dgm:cxn modelId="{75A9D779-06B8-492E-958F-1AF6E7A216B5}" type="presOf" srcId="{D918F9D3-DE31-44DC-ABA3-FB1617A81CCF}" destId="{B61D1AE1-CB37-4B02-9AB0-75BD474E4325}" srcOrd="0" destOrd="0" presId="urn:microsoft.com/office/officeart/2005/8/layout/hProcess9"/>
    <dgm:cxn modelId="{CFF6C1A0-78AB-4191-97D5-62D4D4F7AD95}" type="presOf" srcId="{AE1786C2-2BEE-4C0C-920D-0AA3B305F365}" destId="{89EE2F96-E60C-4636-9C33-728DC94D206B}" srcOrd="0" destOrd="0" presId="urn:microsoft.com/office/officeart/2005/8/layout/hProcess9"/>
    <dgm:cxn modelId="{B09AEFBE-2280-4145-9741-90825B82B4FF}" type="presOf" srcId="{D6C5FABC-E09B-4ADF-B1FB-C86FF40C039A}" destId="{6A892FA8-5FA4-4112-8A36-A38C47BBF6F5}" srcOrd="0" destOrd="0" presId="urn:microsoft.com/office/officeart/2005/8/layout/hProcess9"/>
    <dgm:cxn modelId="{BF4F06CA-68C5-48E6-A434-4352B1D4D065}" srcId="{981212DD-912C-401E-8D06-DC721FD03D94}" destId="{D918F9D3-DE31-44DC-ABA3-FB1617A81CCF}" srcOrd="1" destOrd="0" parTransId="{189D5A4B-874D-4B08-AA92-A72FED9C9E18}" sibTransId="{535E51A2-1889-4541-92D0-501146B16DDD}"/>
    <dgm:cxn modelId="{E38116D0-39BE-41E6-8985-EDE9180383D3}" srcId="{981212DD-912C-401E-8D06-DC721FD03D94}" destId="{089BC497-7DAF-4503-BADC-C7E2FF615168}" srcOrd="0" destOrd="0" parTransId="{157BEBF7-DC2E-4D23-9F45-C7E854560843}" sibTransId="{CDE91AEC-9FD7-4AEF-9AB3-EBA426558DAD}"/>
    <dgm:cxn modelId="{4EEAC6D5-25F3-4511-BF31-D44DCC7B1740}" type="presOf" srcId="{F4C0ADB2-6BB5-4DD9-8444-48E4295B04DB}" destId="{6E6E164B-A50D-4562-BC68-CAB14AA048E1}" srcOrd="0" destOrd="0" presId="urn:microsoft.com/office/officeart/2005/8/layout/hProcess9"/>
    <dgm:cxn modelId="{E01760BF-87EF-43E6-B472-D60B41C7AF7B}" type="presParOf" srcId="{77E361B9-8457-4C43-939A-898B24DDC517}" destId="{261405E0-5934-4F6E-9804-B85E44910B66}" srcOrd="0" destOrd="0" presId="urn:microsoft.com/office/officeart/2005/8/layout/hProcess9"/>
    <dgm:cxn modelId="{286E4024-D7A7-437F-8DD9-4556EF383681}" type="presParOf" srcId="{77E361B9-8457-4C43-939A-898B24DDC517}" destId="{62DC405B-49DB-462A-ACAA-F93A08E86228}" srcOrd="1" destOrd="0" presId="urn:microsoft.com/office/officeart/2005/8/layout/hProcess9"/>
    <dgm:cxn modelId="{D68D49CB-C10A-488E-AFA7-BEAF179BCDAF}" type="presParOf" srcId="{62DC405B-49DB-462A-ACAA-F93A08E86228}" destId="{04BEC678-AAE1-4242-9DB5-8B1C98ADE77C}" srcOrd="0" destOrd="0" presId="urn:microsoft.com/office/officeart/2005/8/layout/hProcess9"/>
    <dgm:cxn modelId="{4397F7B1-29BE-44B6-8FFF-EA10F3E7A0D5}" type="presParOf" srcId="{62DC405B-49DB-462A-ACAA-F93A08E86228}" destId="{E6A2E7F7-ED1D-44B2-9EEF-C2F633B3FBA3}" srcOrd="1" destOrd="0" presId="urn:microsoft.com/office/officeart/2005/8/layout/hProcess9"/>
    <dgm:cxn modelId="{E62B6690-5E07-48E0-B775-15DAA0203650}" type="presParOf" srcId="{62DC405B-49DB-462A-ACAA-F93A08E86228}" destId="{B61D1AE1-CB37-4B02-9AB0-75BD474E4325}" srcOrd="2" destOrd="0" presId="urn:microsoft.com/office/officeart/2005/8/layout/hProcess9"/>
    <dgm:cxn modelId="{C067DCBF-DD1D-4610-BDD2-70FA3D6F9E29}" type="presParOf" srcId="{62DC405B-49DB-462A-ACAA-F93A08E86228}" destId="{EDB2ECD1-0A77-4124-9038-0658F1F9BCAF}" srcOrd="3" destOrd="0" presId="urn:microsoft.com/office/officeart/2005/8/layout/hProcess9"/>
    <dgm:cxn modelId="{4175E8A3-F9B5-4BF5-93F5-13DF87D4AD72}" type="presParOf" srcId="{62DC405B-49DB-462A-ACAA-F93A08E86228}" destId="{6E6E164B-A50D-4562-BC68-CAB14AA048E1}" srcOrd="4" destOrd="0" presId="urn:microsoft.com/office/officeart/2005/8/layout/hProcess9"/>
    <dgm:cxn modelId="{854D21C9-E2A5-4665-A9C1-81718AA564E9}" type="presParOf" srcId="{62DC405B-49DB-462A-ACAA-F93A08E86228}" destId="{3071A849-1A1A-4632-960A-E978DF07EE4E}" srcOrd="5" destOrd="0" presId="urn:microsoft.com/office/officeart/2005/8/layout/hProcess9"/>
    <dgm:cxn modelId="{7D9306A1-D53E-4458-B8B6-0FFAEBE9B110}" type="presParOf" srcId="{62DC405B-49DB-462A-ACAA-F93A08E86228}" destId="{2D28F06D-136F-4909-B1AB-0B57956F19D8}" srcOrd="6" destOrd="0" presId="urn:microsoft.com/office/officeart/2005/8/layout/hProcess9"/>
    <dgm:cxn modelId="{98ABBA3E-CF06-45B0-851B-9EAA13EA25A2}" type="presParOf" srcId="{62DC405B-49DB-462A-ACAA-F93A08E86228}" destId="{711157AD-8C36-43F6-B60C-E65550DBD5BC}" srcOrd="7" destOrd="0" presId="urn:microsoft.com/office/officeart/2005/8/layout/hProcess9"/>
    <dgm:cxn modelId="{B4DAFD0B-E41D-4852-B556-6214BC401C9F}" type="presParOf" srcId="{62DC405B-49DB-462A-ACAA-F93A08E86228}" destId="{89EE2F96-E60C-4636-9C33-728DC94D206B}" srcOrd="8" destOrd="0" presId="urn:microsoft.com/office/officeart/2005/8/layout/hProcess9"/>
    <dgm:cxn modelId="{B7BFB035-AFDF-4727-90EB-A341B04228D0}" type="presParOf" srcId="{62DC405B-49DB-462A-ACAA-F93A08E86228}" destId="{8D9E473C-22B3-4730-AF9E-AED4A9F59741}" srcOrd="9" destOrd="0" presId="urn:microsoft.com/office/officeart/2005/8/layout/hProcess9"/>
    <dgm:cxn modelId="{13705485-7195-4899-8148-AF2AB11D1C4F}" type="presParOf" srcId="{62DC405B-49DB-462A-ACAA-F93A08E86228}" destId="{6A892FA8-5FA4-4112-8A36-A38C47BBF6F5}"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1E748D6-E45C-4D04-9A16-24F16482F3BC}"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26C64148-1547-4B3C-A99B-1CB54813340B}">
      <dgm:prSet phldrT="[Text]"/>
      <dgm:spPr/>
      <dgm:t>
        <a:bodyPr/>
        <a:lstStyle/>
        <a:p>
          <a:r>
            <a:rPr lang="en-US" dirty="0"/>
            <a:t>.</a:t>
          </a:r>
        </a:p>
      </dgm:t>
    </dgm:pt>
    <dgm:pt modelId="{C46DE447-19CA-4AD7-87A3-692D17E0BF2A}" type="parTrans" cxnId="{0424A8F6-08A6-4F65-9FB7-94AEB8B070A9}">
      <dgm:prSet/>
      <dgm:spPr/>
      <dgm:t>
        <a:bodyPr/>
        <a:lstStyle/>
        <a:p>
          <a:endParaRPr lang="en-US"/>
        </a:p>
      </dgm:t>
    </dgm:pt>
    <dgm:pt modelId="{18617830-8079-4940-9AAB-4A97C20A95CF}" type="sibTrans" cxnId="{0424A8F6-08A6-4F65-9FB7-94AEB8B070A9}">
      <dgm:prSet/>
      <dgm:spPr/>
      <dgm:t>
        <a:bodyPr/>
        <a:lstStyle/>
        <a:p>
          <a:endParaRPr lang="en-US"/>
        </a:p>
      </dgm:t>
    </dgm:pt>
    <dgm:pt modelId="{38B48883-BEDF-4495-9F64-F82643011485}">
      <dgm:prSet phldrT="[Text]"/>
      <dgm:spPr/>
      <dgm:t>
        <a:bodyPr/>
        <a:lstStyle/>
        <a:p>
          <a:endParaRPr lang="en-US" dirty="0"/>
        </a:p>
      </dgm:t>
    </dgm:pt>
    <dgm:pt modelId="{EF1ED156-9A80-43A1-B8AD-012A00A03EF3}" type="parTrans" cxnId="{9079D99E-4175-4E73-9937-F295DA7D272D}">
      <dgm:prSet/>
      <dgm:spPr/>
      <dgm:t>
        <a:bodyPr/>
        <a:lstStyle/>
        <a:p>
          <a:endParaRPr lang="en-US"/>
        </a:p>
      </dgm:t>
    </dgm:pt>
    <dgm:pt modelId="{EB00EB84-35BA-4912-9C44-716810DB0EA7}" type="sibTrans" cxnId="{9079D99E-4175-4E73-9937-F295DA7D272D}">
      <dgm:prSet/>
      <dgm:spPr/>
      <dgm:t>
        <a:bodyPr/>
        <a:lstStyle/>
        <a:p>
          <a:endParaRPr lang="en-US"/>
        </a:p>
      </dgm:t>
    </dgm:pt>
    <dgm:pt modelId="{D3E18236-1CC3-42F2-A896-377511245E5A}">
      <dgm:prSet phldrT="[Text]"/>
      <dgm:spPr/>
      <dgm:t>
        <a:bodyPr/>
        <a:lstStyle/>
        <a:p>
          <a:r>
            <a:rPr lang="en-US" dirty="0"/>
            <a:t>.</a:t>
          </a:r>
        </a:p>
      </dgm:t>
    </dgm:pt>
    <dgm:pt modelId="{5F26C5A2-9949-4822-AAB3-CA71BAA7D949}" type="parTrans" cxnId="{90EBE2C2-1BBF-4401-A401-8CD7AA973EA1}">
      <dgm:prSet/>
      <dgm:spPr/>
      <dgm:t>
        <a:bodyPr/>
        <a:lstStyle/>
        <a:p>
          <a:endParaRPr lang="en-US"/>
        </a:p>
      </dgm:t>
    </dgm:pt>
    <dgm:pt modelId="{04270A07-5EA6-4353-A983-62DD4F022094}" type="sibTrans" cxnId="{90EBE2C2-1BBF-4401-A401-8CD7AA973EA1}">
      <dgm:prSet/>
      <dgm:spPr/>
      <dgm:t>
        <a:bodyPr/>
        <a:lstStyle/>
        <a:p>
          <a:endParaRPr lang="en-US"/>
        </a:p>
      </dgm:t>
    </dgm:pt>
    <dgm:pt modelId="{96379456-FC6E-4175-8837-C3F3A994ED7E}">
      <dgm:prSet custT="1"/>
      <dgm:spPr/>
      <dgm:t>
        <a:bodyPr/>
        <a:lstStyle/>
        <a:p>
          <a:pPr marL="0" indent="0">
            <a:buFont typeface="Arial" panose="020B0604020202020204" pitchFamily="34" charset="0"/>
            <a:buNone/>
          </a:pPr>
          <a:r>
            <a:rPr lang="en-US" sz="1400" b="0" i="0" dirty="0">
              <a:solidFill>
                <a:srgbClr val="000000"/>
              </a:solidFill>
              <a:effectLst/>
              <a:latin typeface="Calibri" panose="020F0502020204030204" pitchFamily="34" charset="0"/>
            </a:rPr>
            <a:t>Student performance, including analysis of performance indicators disaggregated by special population</a:t>
          </a:r>
          <a:endParaRPr lang="en-US" sz="1400" dirty="0"/>
        </a:p>
      </dgm:t>
    </dgm:pt>
    <dgm:pt modelId="{D3EA4B05-8122-4B2F-93BF-F7C71FCF9FAD}" type="parTrans" cxnId="{9197622F-701F-4199-875F-D183C2FAA214}">
      <dgm:prSet/>
      <dgm:spPr/>
      <dgm:t>
        <a:bodyPr/>
        <a:lstStyle/>
        <a:p>
          <a:endParaRPr lang="en-US"/>
        </a:p>
      </dgm:t>
    </dgm:pt>
    <dgm:pt modelId="{620872BC-FA55-4EC4-B22A-83769B41CECE}" type="sibTrans" cxnId="{9197622F-701F-4199-875F-D183C2FAA214}">
      <dgm:prSet/>
      <dgm:spPr/>
      <dgm:t>
        <a:bodyPr/>
        <a:lstStyle/>
        <a:p>
          <a:endParaRPr lang="en-US"/>
        </a:p>
      </dgm:t>
    </dgm:pt>
    <dgm:pt modelId="{43FB6AEC-D3F9-4F0F-8FE6-2843C42F6A16}">
      <dgm:prSet custT="1"/>
      <dgm:spPr/>
      <dgm:t>
        <a:bodyPr/>
        <a:lstStyle/>
        <a:p>
          <a:pPr marL="0" indent="0">
            <a:buFont typeface="Arial" panose="020B0604020202020204" pitchFamily="34" charset="0"/>
            <a:buNone/>
          </a:pPr>
          <a:r>
            <a:rPr lang="en-US" sz="1400" b="0" i="0" dirty="0">
              <a:solidFill>
                <a:srgbClr val="000000"/>
              </a:solidFill>
              <a:effectLst/>
              <a:latin typeface="Calibri" panose="020F0502020204030204" pitchFamily="34" charset="0"/>
            </a:rPr>
            <a:t>Program size, scope, and quality in meeting local labor market needs  </a:t>
          </a:r>
          <a:endParaRPr lang="en-US" sz="1400" dirty="0"/>
        </a:p>
      </dgm:t>
    </dgm:pt>
    <dgm:pt modelId="{A4A70B84-1E03-4E9A-B95D-E9652246329F}" type="parTrans" cxnId="{DE85D53A-A4C6-49E3-8D43-799944874AF0}">
      <dgm:prSet/>
      <dgm:spPr/>
      <dgm:t>
        <a:bodyPr/>
        <a:lstStyle/>
        <a:p>
          <a:endParaRPr lang="en-US"/>
        </a:p>
      </dgm:t>
    </dgm:pt>
    <dgm:pt modelId="{844BF03D-6FDB-439E-AAF2-624422A5A9B2}" type="sibTrans" cxnId="{DE85D53A-A4C6-49E3-8D43-799944874AF0}">
      <dgm:prSet/>
      <dgm:spPr/>
      <dgm:t>
        <a:bodyPr/>
        <a:lstStyle/>
        <a:p>
          <a:endParaRPr lang="en-US"/>
        </a:p>
      </dgm:t>
    </dgm:pt>
    <dgm:pt modelId="{1481CB8C-5A27-4E65-9093-F744D8A86107}">
      <dgm:prSet custT="1"/>
      <dgm:spPr/>
      <dgm:t>
        <a:bodyPr/>
        <a:lstStyle/>
        <a:p>
          <a:pPr marL="0" indent="0">
            <a:buNone/>
          </a:pPr>
          <a:r>
            <a:rPr lang="en-US" sz="1400" b="0" i="0" dirty="0">
              <a:solidFill>
                <a:srgbClr val="000000"/>
              </a:solidFill>
              <a:effectLst/>
              <a:latin typeface="Calibri" panose="020F0502020204030204" pitchFamily="34" charset="0"/>
            </a:rPr>
            <a:t>Implementation of 9-14 CTE   pathways, including articulation, CCP, and traditional matriculation. Clear communication of pathways</a:t>
          </a:r>
          <a:endParaRPr lang="en-US" sz="1400" dirty="0"/>
        </a:p>
      </dgm:t>
    </dgm:pt>
    <dgm:pt modelId="{7B0FE0D1-067C-4DE7-8A4F-DAF3CA9BD49D}" type="parTrans" cxnId="{BAD4A4A9-2A93-4B02-BD55-07EFDBE1ABBB}">
      <dgm:prSet/>
      <dgm:spPr/>
      <dgm:t>
        <a:bodyPr/>
        <a:lstStyle/>
        <a:p>
          <a:endParaRPr lang="en-US"/>
        </a:p>
      </dgm:t>
    </dgm:pt>
    <dgm:pt modelId="{1DBA4832-CD9A-4D64-B00B-376BE643E1E2}" type="sibTrans" cxnId="{BAD4A4A9-2A93-4B02-BD55-07EFDBE1ABBB}">
      <dgm:prSet/>
      <dgm:spPr/>
      <dgm:t>
        <a:bodyPr/>
        <a:lstStyle/>
        <a:p>
          <a:endParaRPr lang="en-US"/>
        </a:p>
      </dgm:t>
    </dgm:pt>
    <dgm:pt modelId="{BA90ED8E-0899-421F-B8D8-4A13E38B3598}">
      <dgm:prSet custT="1"/>
      <dgm:spPr/>
      <dgm:t>
        <a:bodyPr/>
        <a:lstStyle/>
        <a:p>
          <a:pPr marL="0" indent="0">
            <a:buFont typeface="Arial" panose="020B0604020202020204" pitchFamily="34" charset="0"/>
            <a:buNone/>
          </a:pPr>
          <a:r>
            <a:rPr lang="en-US" sz="1400" b="0" i="0" dirty="0">
              <a:solidFill>
                <a:srgbClr val="000000"/>
              </a:solidFill>
              <a:effectLst/>
              <a:latin typeface="Calibri" panose="020F0502020204030204" pitchFamily="34" charset="0"/>
            </a:rPr>
            <a:t>Recruitment, retention, and training of faculty and staff in program delivery </a:t>
          </a:r>
          <a:endParaRPr lang="en-US" sz="1400" dirty="0"/>
        </a:p>
      </dgm:t>
    </dgm:pt>
    <dgm:pt modelId="{3C72BDCB-BA7D-4E4B-AF78-E61472F8DFBB}" type="parTrans" cxnId="{DA526FA7-9926-4411-9C28-D0541FDFF904}">
      <dgm:prSet/>
      <dgm:spPr/>
      <dgm:t>
        <a:bodyPr/>
        <a:lstStyle/>
        <a:p>
          <a:endParaRPr lang="en-US"/>
        </a:p>
      </dgm:t>
    </dgm:pt>
    <dgm:pt modelId="{D30D96E1-90BD-4D42-BB9E-67E45702959A}" type="sibTrans" cxnId="{DA526FA7-9926-4411-9C28-D0541FDFF904}">
      <dgm:prSet/>
      <dgm:spPr/>
      <dgm:t>
        <a:bodyPr/>
        <a:lstStyle/>
        <a:p>
          <a:endParaRPr lang="en-US"/>
        </a:p>
      </dgm:t>
    </dgm:pt>
    <dgm:pt modelId="{B466E5C8-5AFC-4F69-B577-B0BFFD1FE590}">
      <dgm:prSet custT="1"/>
      <dgm:spPr/>
      <dgm:t>
        <a:bodyPr/>
        <a:lstStyle/>
        <a:p>
          <a:pPr marL="0" indent="0">
            <a:buFont typeface="Arial" panose="020B0604020202020204" pitchFamily="34" charset="0"/>
            <a:buNone/>
          </a:pPr>
          <a:r>
            <a:rPr lang="en-US" sz="1400" b="0" i="0" dirty="0">
              <a:solidFill>
                <a:srgbClr val="000000"/>
              </a:solidFill>
              <a:effectLst/>
              <a:latin typeface="Calibri" panose="020F0502020204030204" pitchFamily="34" charset="0"/>
            </a:rPr>
            <a:t>Equal access to high quality CTE programs for all students – </a:t>
          </a:r>
          <a:br>
            <a:rPr lang="en-US" sz="1400" b="0" i="0" dirty="0">
              <a:solidFill>
                <a:srgbClr val="000000"/>
              </a:solidFill>
              <a:effectLst/>
              <a:latin typeface="WordVisiCarriageReturn_MSFontService"/>
            </a:rPr>
          </a:br>
          <a:r>
            <a:rPr lang="en-US" sz="1400" b="0" i="0" dirty="0">
              <a:solidFill>
                <a:srgbClr val="000000"/>
              </a:solidFill>
              <a:effectLst/>
              <a:latin typeface="WordVisiCarriageReturn_MSFontService"/>
            </a:rPr>
            <a:t>special populations and sub-groups </a:t>
          </a:r>
          <a:endParaRPr lang="en-US" sz="1400" dirty="0"/>
        </a:p>
      </dgm:t>
    </dgm:pt>
    <dgm:pt modelId="{965475BD-361C-4E36-B2A9-8919B6B0BE1A}" type="parTrans" cxnId="{7E878CA8-F87A-469E-A9BB-866571267567}">
      <dgm:prSet/>
      <dgm:spPr/>
      <dgm:t>
        <a:bodyPr/>
        <a:lstStyle/>
        <a:p>
          <a:endParaRPr lang="en-US"/>
        </a:p>
      </dgm:t>
    </dgm:pt>
    <dgm:pt modelId="{F3A3E538-8C8B-4807-B022-16D3C27DA1CF}" type="sibTrans" cxnId="{7E878CA8-F87A-469E-A9BB-866571267567}">
      <dgm:prSet/>
      <dgm:spPr/>
      <dgm:t>
        <a:bodyPr/>
        <a:lstStyle/>
        <a:p>
          <a:endParaRPr lang="en-US"/>
        </a:p>
      </dgm:t>
    </dgm:pt>
    <dgm:pt modelId="{5008A81E-49B2-462F-802B-2E51F818051F}">
      <dgm:prSet phldrT="[Text]"/>
      <dgm:spPr/>
      <dgm:t>
        <a:bodyPr/>
        <a:lstStyle/>
        <a:p>
          <a:r>
            <a:rPr lang="en-US" dirty="0"/>
            <a:t>.</a:t>
          </a:r>
        </a:p>
      </dgm:t>
    </dgm:pt>
    <dgm:pt modelId="{AF55A1E5-E7C2-4D16-80A3-85436CA3A484}" type="sibTrans" cxnId="{C5B1515D-14EE-4F0F-A25F-18CE2ECE7714}">
      <dgm:prSet/>
      <dgm:spPr/>
      <dgm:t>
        <a:bodyPr/>
        <a:lstStyle/>
        <a:p>
          <a:endParaRPr lang="en-US"/>
        </a:p>
      </dgm:t>
    </dgm:pt>
    <dgm:pt modelId="{8371801B-70DF-4E56-A7D7-D9815E436BAD}" type="parTrans" cxnId="{C5B1515D-14EE-4F0F-A25F-18CE2ECE7714}">
      <dgm:prSet/>
      <dgm:spPr/>
      <dgm:t>
        <a:bodyPr/>
        <a:lstStyle/>
        <a:p>
          <a:endParaRPr lang="en-US"/>
        </a:p>
      </dgm:t>
    </dgm:pt>
    <dgm:pt modelId="{C4961430-3D0B-4F08-A44F-1DA8AD72439C}">
      <dgm:prSet phldrT="[Text]"/>
      <dgm:spPr/>
      <dgm:t>
        <a:bodyPr/>
        <a:lstStyle/>
        <a:p>
          <a:r>
            <a:rPr lang="en-US" dirty="0"/>
            <a:t>.</a:t>
          </a:r>
        </a:p>
      </dgm:t>
    </dgm:pt>
    <dgm:pt modelId="{9D628676-C3FD-47CF-BA52-6173C1FABEA4}" type="sibTrans" cxnId="{FEFFC9FF-0B26-4B4E-9338-5C3B7DEB3CDB}">
      <dgm:prSet/>
      <dgm:spPr/>
      <dgm:t>
        <a:bodyPr/>
        <a:lstStyle/>
        <a:p>
          <a:endParaRPr lang="en-US"/>
        </a:p>
      </dgm:t>
    </dgm:pt>
    <dgm:pt modelId="{3AA451C5-EAFB-491E-938C-B006F590D851}" type="parTrans" cxnId="{FEFFC9FF-0B26-4B4E-9338-5C3B7DEB3CDB}">
      <dgm:prSet/>
      <dgm:spPr/>
      <dgm:t>
        <a:bodyPr/>
        <a:lstStyle/>
        <a:p>
          <a:endParaRPr lang="en-US"/>
        </a:p>
      </dgm:t>
    </dgm:pt>
    <dgm:pt modelId="{E8D655D7-16B6-4284-A703-B282AC34CBB7}" type="pres">
      <dgm:prSet presAssocID="{D1E748D6-E45C-4D04-9A16-24F16482F3BC}" presName="linearFlow" presStyleCnt="0">
        <dgm:presLayoutVars>
          <dgm:dir/>
          <dgm:animLvl val="lvl"/>
          <dgm:resizeHandles/>
        </dgm:presLayoutVars>
      </dgm:prSet>
      <dgm:spPr/>
    </dgm:pt>
    <dgm:pt modelId="{0542A926-F163-43C4-9160-D032FA7E40D3}" type="pres">
      <dgm:prSet presAssocID="{C4961430-3D0B-4F08-A44F-1DA8AD72439C}" presName="compositeNode" presStyleCnt="0">
        <dgm:presLayoutVars>
          <dgm:bulletEnabled val="1"/>
        </dgm:presLayoutVars>
      </dgm:prSet>
      <dgm:spPr/>
    </dgm:pt>
    <dgm:pt modelId="{B68938B4-D940-4106-8C83-CC2F1DCA623D}" type="pres">
      <dgm:prSet presAssocID="{C4961430-3D0B-4F08-A44F-1DA8AD72439C}" presName="image" presStyleLbl="fgImgPlace1" presStyleIdx="0" presStyleCnt="5"/>
      <dgm:spPr>
        <a:blipFill>
          <a:blip xmlns:r="http://schemas.openxmlformats.org/officeDocument/2006/relationships" r:embed="rId1"/>
          <a:srcRect/>
          <a:stretch>
            <a:fillRect/>
          </a:stretch>
        </a:blipFill>
        <a:ln>
          <a:noFill/>
        </a:ln>
      </dgm:spPr>
    </dgm:pt>
    <dgm:pt modelId="{8C2DE84D-0DBA-4BF3-9F11-678C670AD98D}" type="pres">
      <dgm:prSet presAssocID="{C4961430-3D0B-4F08-A44F-1DA8AD72439C}" presName="childNode" presStyleLbl="node1" presStyleIdx="0" presStyleCnt="5" custScaleX="115471">
        <dgm:presLayoutVars>
          <dgm:bulletEnabled val="1"/>
        </dgm:presLayoutVars>
      </dgm:prSet>
      <dgm:spPr/>
    </dgm:pt>
    <dgm:pt modelId="{9E606EFC-B818-40DE-A993-9F2CC3603692}" type="pres">
      <dgm:prSet presAssocID="{C4961430-3D0B-4F08-A44F-1DA8AD72439C}" presName="parentNode" presStyleLbl="revTx" presStyleIdx="0" presStyleCnt="5">
        <dgm:presLayoutVars>
          <dgm:chMax val="0"/>
          <dgm:bulletEnabled val="1"/>
        </dgm:presLayoutVars>
      </dgm:prSet>
      <dgm:spPr/>
    </dgm:pt>
    <dgm:pt modelId="{09D510F7-BCB1-4289-A616-5E1D40B390AD}" type="pres">
      <dgm:prSet presAssocID="{9D628676-C3FD-47CF-BA52-6173C1FABEA4}" presName="sibTrans" presStyleCnt="0"/>
      <dgm:spPr/>
    </dgm:pt>
    <dgm:pt modelId="{61C4C9A9-C282-401B-AEE2-65A0D6B8D0D6}" type="pres">
      <dgm:prSet presAssocID="{38B48883-BEDF-4495-9F64-F82643011485}" presName="compositeNode" presStyleCnt="0">
        <dgm:presLayoutVars>
          <dgm:bulletEnabled val="1"/>
        </dgm:presLayoutVars>
      </dgm:prSet>
      <dgm:spPr/>
    </dgm:pt>
    <dgm:pt modelId="{91738D51-A0D8-44D1-B64F-AC9897E21F06}" type="pres">
      <dgm:prSet presAssocID="{38B48883-BEDF-4495-9F64-F82643011485}" presName="image" presStyleLbl="fgImgPlace1" presStyleIdx="1"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pt>
    <dgm:pt modelId="{2A10B4D8-A4CF-4AEE-BF85-7CD3EC132360}" type="pres">
      <dgm:prSet presAssocID="{38B48883-BEDF-4495-9F64-F82643011485}" presName="childNode" presStyleLbl="node1" presStyleIdx="1" presStyleCnt="5" custScaleX="115471">
        <dgm:presLayoutVars>
          <dgm:bulletEnabled val="1"/>
        </dgm:presLayoutVars>
      </dgm:prSet>
      <dgm:spPr/>
    </dgm:pt>
    <dgm:pt modelId="{8AE03D30-2895-4A5D-A629-E12DFDEBD64E}" type="pres">
      <dgm:prSet presAssocID="{38B48883-BEDF-4495-9F64-F82643011485}" presName="parentNode" presStyleLbl="revTx" presStyleIdx="1" presStyleCnt="5">
        <dgm:presLayoutVars>
          <dgm:chMax val="0"/>
          <dgm:bulletEnabled val="1"/>
        </dgm:presLayoutVars>
      </dgm:prSet>
      <dgm:spPr/>
    </dgm:pt>
    <dgm:pt modelId="{E7E6D946-F35D-4D20-83F0-3EA5410221AD}" type="pres">
      <dgm:prSet presAssocID="{EB00EB84-35BA-4912-9C44-716810DB0EA7}" presName="sibTrans" presStyleCnt="0"/>
      <dgm:spPr/>
    </dgm:pt>
    <dgm:pt modelId="{C1D51573-1C6D-46AE-A19E-E57762975103}" type="pres">
      <dgm:prSet presAssocID="{26C64148-1547-4B3C-A99B-1CB54813340B}" presName="compositeNode" presStyleCnt="0">
        <dgm:presLayoutVars>
          <dgm:bulletEnabled val="1"/>
        </dgm:presLayoutVars>
      </dgm:prSet>
      <dgm:spPr/>
    </dgm:pt>
    <dgm:pt modelId="{AB147E68-555A-4D86-8A5B-50EA5AA38DDC}" type="pres">
      <dgm:prSet presAssocID="{26C64148-1547-4B3C-A99B-1CB54813340B}" presName="image" presStyleLbl="fgImgPlace1" presStyleIdx="2"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pt>
    <dgm:pt modelId="{A5C526A5-7840-4C96-B425-A8A9D2BF3BAA}" type="pres">
      <dgm:prSet presAssocID="{26C64148-1547-4B3C-A99B-1CB54813340B}" presName="childNode" presStyleLbl="node1" presStyleIdx="2" presStyleCnt="5" custScaleX="115471">
        <dgm:presLayoutVars>
          <dgm:bulletEnabled val="1"/>
        </dgm:presLayoutVars>
      </dgm:prSet>
      <dgm:spPr/>
    </dgm:pt>
    <dgm:pt modelId="{CDF264E2-8646-4D84-AA45-5A91420D520F}" type="pres">
      <dgm:prSet presAssocID="{26C64148-1547-4B3C-A99B-1CB54813340B}" presName="parentNode" presStyleLbl="revTx" presStyleIdx="2" presStyleCnt="5">
        <dgm:presLayoutVars>
          <dgm:chMax val="0"/>
          <dgm:bulletEnabled val="1"/>
        </dgm:presLayoutVars>
      </dgm:prSet>
      <dgm:spPr/>
    </dgm:pt>
    <dgm:pt modelId="{75B6C4C2-CF7F-46AC-A52D-B464F6074B45}" type="pres">
      <dgm:prSet presAssocID="{18617830-8079-4940-9AAB-4A97C20A95CF}" presName="sibTrans" presStyleCnt="0"/>
      <dgm:spPr/>
    </dgm:pt>
    <dgm:pt modelId="{9E1CD976-3074-4A32-8478-149FC3805A83}" type="pres">
      <dgm:prSet presAssocID="{D3E18236-1CC3-42F2-A896-377511245E5A}" presName="compositeNode" presStyleCnt="0">
        <dgm:presLayoutVars>
          <dgm:bulletEnabled val="1"/>
        </dgm:presLayoutVars>
      </dgm:prSet>
      <dgm:spPr/>
    </dgm:pt>
    <dgm:pt modelId="{F100323A-44C9-4579-AEEA-84750A7A38E6}" type="pres">
      <dgm:prSet presAssocID="{D3E18236-1CC3-42F2-A896-377511245E5A}" presName="image" presStyleLbl="fgImgPlace1" presStyleIdx="3" presStyleCnt="5"/>
      <dgm:spPr>
        <a:blipFill>
          <a:blip xmlns:r="http://schemas.openxmlformats.org/officeDocument/2006/relationships" r:embed="rId1"/>
          <a:srcRect/>
          <a:stretch>
            <a:fillRect/>
          </a:stretch>
        </a:blipFill>
        <a:ln>
          <a:noFill/>
        </a:ln>
      </dgm:spPr>
    </dgm:pt>
    <dgm:pt modelId="{58216297-A6DB-483F-9D21-C285AAE34EEB}" type="pres">
      <dgm:prSet presAssocID="{D3E18236-1CC3-42F2-A896-377511245E5A}" presName="childNode" presStyleLbl="node1" presStyleIdx="3" presStyleCnt="5" custScaleX="115471">
        <dgm:presLayoutVars>
          <dgm:bulletEnabled val="1"/>
        </dgm:presLayoutVars>
      </dgm:prSet>
      <dgm:spPr/>
    </dgm:pt>
    <dgm:pt modelId="{4E79A815-804E-4559-8705-B8E92DD77330}" type="pres">
      <dgm:prSet presAssocID="{D3E18236-1CC3-42F2-A896-377511245E5A}" presName="parentNode" presStyleLbl="revTx" presStyleIdx="3" presStyleCnt="5">
        <dgm:presLayoutVars>
          <dgm:chMax val="0"/>
          <dgm:bulletEnabled val="1"/>
        </dgm:presLayoutVars>
      </dgm:prSet>
      <dgm:spPr/>
    </dgm:pt>
    <dgm:pt modelId="{4CE57D20-AE79-4EAF-9970-F083114807A4}" type="pres">
      <dgm:prSet presAssocID="{04270A07-5EA6-4353-A983-62DD4F022094}" presName="sibTrans" presStyleCnt="0"/>
      <dgm:spPr/>
    </dgm:pt>
    <dgm:pt modelId="{E7D305DA-5298-4A6E-A9F5-0F50DAD5A6A7}" type="pres">
      <dgm:prSet presAssocID="{5008A81E-49B2-462F-802B-2E51F818051F}" presName="compositeNode" presStyleCnt="0">
        <dgm:presLayoutVars>
          <dgm:bulletEnabled val="1"/>
        </dgm:presLayoutVars>
      </dgm:prSet>
      <dgm:spPr/>
    </dgm:pt>
    <dgm:pt modelId="{84FFB1EE-5628-4BF1-A10B-29C46C4024BE}" type="pres">
      <dgm:prSet presAssocID="{5008A81E-49B2-462F-802B-2E51F818051F}" presName="image" presStyleLbl="fgImgPlace1" presStyleIdx="4"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pt>
    <dgm:pt modelId="{31A3BCCB-8D2B-4459-8E80-6EC64F902224}" type="pres">
      <dgm:prSet presAssocID="{5008A81E-49B2-462F-802B-2E51F818051F}" presName="childNode" presStyleLbl="node1" presStyleIdx="4" presStyleCnt="5" custScaleX="115471">
        <dgm:presLayoutVars>
          <dgm:bulletEnabled val="1"/>
        </dgm:presLayoutVars>
      </dgm:prSet>
      <dgm:spPr/>
    </dgm:pt>
    <dgm:pt modelId="{B06C8CB0-5A17-44D1-880E-3DEF4E32F301}" type="pres">
      <dgm:prSet presAssocID="{5008A81E-49B2-462F-802B-2E51F818051F}" presName="parentNode" presStyleLbl="revTx" presStyleIdx="4" presStyleCnt="5">
        <dgm:presLayoutVars>
          <dgm:chMax val="0"/>
          <dgm:bulletEnabled val="1"/>
        </dgm:presLayoutVars>
      </dgm:prSet>
      <dgm:spPr/>
    </dgm:pt>
  </dgm:ptLst>
  <dgm:cxnLst>
    <dgm:cxn modelId="{DAC85C11-7EF8-4F7D-BA27-5CA66F370749}" type="presOf" srcId="{38B48883-BEDF-4495-9F64-F82643011485}" destId="{8AE03D30-2895-4A5D-A629-E12DFDEBD64E}" srcOrd="0" destOrd="0" presId="urn:microsoft.com/office/officeart/2005/8/layout/hList2"/>
    <dgm:cxn modelId="{9197622F-701F-4199-875F-D183C2FAA214}" srcId="{C4961430-3D0B-4F08-A44F-1DA8AD72439C}" destId="{96379456-FC6E-4175-8837-C3F3A994ED7E}" srcOrd="0" destOrd="0" parTransId="{D3EA4B05-8122-4B2F-93BF-F7C71FCF9FAD}" sibTransId="{620872BC-FA55-4EC4-B22A-83769B41CECE}"/>
    <dgm:cxn modelId="{DE85D53A-A4C6-49E3-8D43-799944874AF0}" srcId="{38B48883-BEDF-4495-9F64-F82643011485}" destId="{43FB6AEC-D3F9-4F0F-8FE6-2843C42F6A16}" srcOrd="0" destOrd="0" parTransId="{A4A70B84-1E03-4E9A-B95D-E9652246329F}" sibTransId="{844BF03D-6FDB-439E-AAF2-624422A5A9B2}"/>
    <dgm:cxn modelId="{C5B1515D-14EE-4F0F-A25F-18CE2ECE7714}" srcId="{D1E748D6-E45C-4D04-9A16-24F16482F3BC}" destId="{5008A81E-49B2-462F-802B-2E51F818051F}" srcOrd="4" destOrd="0" parTransId="{8371801B-70DF-4E56-A7D7-D9815E436BAD}" sibTransId="{AF55A1E5-E7C2-4D16-80A3-85436CA3A484}"/>
    <dgm:cxn modelId="{6BD57960-8FDE-4DD2-8ED0-4CDC03790732}" type="presOf" srcId="{D1E748D6-E45C-4D04-9A16-24F16482F3BC}" destId="{E8D655D7-16B6-4284-A703-B282AC34CBB7}" srcOrd="0" destOrd="0" presId="urn:microsoft.com/office/officeart/2005/8/layout/hList2"/>
    <dgm:cxn modelId="{216A5A6F-2FBD-453B-8D7C-B2F0647ECA89}" type="presOf" srcId="{D3E18236-1CC3-42F2-A896-377511245E5A}" destId="{4E79A815-804E-4559-8705-B8E92DD77330}" srcOrd="0" destOrd="0" presId="urn:microsoft.com/office/officeart/2005/8/layout/hList2"/>
    <dgm:cxn modelId="{6440D181-D596-4F25-92FF-F6244C3E9E0C}" type="presOf" srcId="{43FB6AEC-D3F9-4F0F-8FE6-2843C42F6A16}" destId="{2A10B4D8-A4CF-4AEE-BF85-7CD3EC132360}" srcOrd="0" destOrd="0" presId="urn:microsoft.com/office/officeart/2005/8/layout/hList2"/>
    <dgm:cxn modelId="{FB8AFA84-76F6-4E34-AF18-C28D6C4E1601}" type="presOf" srcId="{96379456-FC6E-4175-8837-C3F3A994ED7E}" destId="{8C2DE84D-0DBA-4BF3-9F11-678C670AD98D}" srcOrd="0" destOrd="0" presId="urn:microsoft.com/office/officeart/2005/8/layout/hList2"/>
    <dgm:cxn modelId="{18A0DE99-3BCD-403D-AADC-7B919CF81AB7}" type="presOf" srcId="{B466E5C8-5AFC-4F69-B577-B0BFFD1FE590}" destId="{31A3BCCB-8D2B-4459-8E80-6EC64F902224}" srcOrd="0" destOrd="0" presId="urn:microsoft.com/office/officeart/2005/8/layout/hList2"/>
    <dgm:cxn modelId="{9079D99E-4175-4E73-9937-F295DA7D272D}" srcId="{D1E748D6-E45C-4D04-9A16-24F16482F3BC}" destId="{38B48883-BEDF-4495-9F64-F82643011485}" srcOrd="1" destOrd="0" parTransId="{EF1ED156-9A80-43A1-B8AD-012A00A03EF3}" sibTransId="{EB00EB84-35BA-4912-9C44-716810DB0EA7}"/>
    <dgm:cxn modelId="{DA526FA7-9926-4411-9C28-D0541FDFF904}" srcId="{D3E18236-1CC3-42F2-A896-377511245E5A}" destId="{BA90ED8E-0899-421F-B8D8-4A13E38B3598}" srcOrd="0" destOrd="0" parTransId="{3C72BDCB-BA7D-4E4B-AF78-E61472F8DFBB}" sibTransId="{D30D96E1-90BD-4D42-BB9E-67E45702959A}"/>
    <dgm:cxn modelId="{7E878CA8-F87A-469E-A9BB-866571267567}" srcId="{5008A81E-49B2-462F-802B-2E51F818051F}" destId="{B466E5C8-5AFC-4F69-B577-B0BFFD1FE590}" srcOrd="0" destOrd="0" parTransId="{965475BD-361C-4E36-B2A9-8919B6B0BE1A}" sibTransId="{F3A3E538-8C8B-4807-B022-16D3C27DA1CF}"/>
    <dgm:cxn modelId="{BAD4A4A9-2A93-4B02-BD55-07EFDBE1ABBB}" srcId="{26C64148-1547-4B3C-A99B-1CB54813340B}" destId="{1481CB8C-5A27-4E65-9093-F744D8A86107}" srcOrd="0" destOrd="0" parTransId="{7B0FE0D1-067C-4DE7-8A4F-DAF3CA9BD49D}" sibTransId="{1DBA4832-CD9A-4D64-B00B-376BE643E1E2}"/>
    <dgm:cxn modelId="{90EBE2C2-1BBF-4401-A401-8CD7AA973EA1}" srcId="{D1E748D6-E45C-4D04-9A16-24F16482F3BC}" destId="{D3E18236-1CC3-42F2-A896-377511245E5A}" srcOrd="3" destOrd="0" parTransId="{5F26C5A2-9949-4822-AAB3-CA71BAA7D949}" sibTransId="{04270A07-5EA6-4353-A983-62DD4F022094}"/>
    <dgm:cxn modelId="{39F0B7D4-2045-471B-A7DD-64A1ECD3AF1A}" type="presOf" srcId="{C4961430-3D0B-4F08-A44F-1DA8AD72439C}" destId="{9E606EFC-B818-40DE-A993-9F2CC3603692}" srcOrd="0" destOrd="0" presId="urn:microsoft.com/office/officeart/2005/8/layout/hList2"/>
    <dgm:cxn modelId="{718418D7-77CF-4E21-84EC-A3C777F412A1}" type="presOf" srcId="{1481CB8C-5A27-4E65-9093-F744D8A86107}" destId="{A5C526A5-7840-4C96-B425-A8A9D2BF3BAA}" srcOrd="0" destOrd="0" presId="urn:microsoft.com/office/officeart/2005/8/layout/hList2"/>
    <dgm:cxn modelId="{94A038E4-0670-4AE1-BF81-62C94AF00795}" type="presOf" srcId="{BA90ED8E-0899-421F-B8D8-4A13E38B3598}" destId="{58216297-A6DB-483F-9D21-C285AAE34EEB}" srcOrd="0" destOrd="0" presId="urn:microsoft.com/office/officeart/2005/8/layout/hList2"/>
    <dgm:cxn modelId="{B6B927EC-9EE1-43B9-ADBE-42E0E7198BD0}" type="presOf" srcId="{5008A81E-49B2-462F-802B-2E51F818051F}" destId="{B06C8CB0-5A17-44D1-880E-3DEF4E32F301}" srcOrd="0" destOrd="0" presId="urn:microsoft.com/office/officeart/2005/8/layout/hList2"/>
    <dgm:cxn modelId="{D5301BF0-DF1E-4723-9CB6-85990C3FC04A}" type="presOf" srcId="{26C64148-1547-4B3C-A99B-1CB54813340B}" destId="{CDF264E2-8646-4D84-AA45-5A91420D520F}" srcOrd="0" destOrd="0" presId="urn:microsoft.com/office/officeart/2005/8/layout/hList2"/>
    <dgm:cxn modelId="{0424A8F6-08A6-4F65-9FB7-94AEB8B070A9}" srcId="{D1E748D6-E45C-4D04-9A16-24F16482F3BC}" destId="{26C64148-1547-4B3C-A99B-1CB54813340B}" srcOrd="2" destOrd="0" parTransId="{C46DE447-19CA-4AD7-87A3-692D17E0BF2A}" sibTransId="{18617830-8079-4940-9AAB-4A97C20A95CF}"/>
    <dgm:cxn modelId="{FEFFC9FF-0B26-4B4E-9338-5C3B7DEB3CDB}" srcId="{D1E748D6-E45C-4D04-9A16-24F16482F3BC}" destId="{C4961430-3D0B-4F08-A44F-1DA8AD72439C}" srcOrd="0" destOrd="0" parTransId="{3AA451C5-EAFB-491E-938C-B006F590D851}" sibTransId="{9D628676-C3FD-47CF-BA52-6173C1FABEA4}"/>
    <dgm:cxn modelId="{20E13CDF-B994-474F-B87F-38A2BA8D21A3}" type="presParOf" srcId="{E8D655D7-16B6-4284-A703-B282AC34CBB7}" destId="{0542A926-F163-43C4-9160-D032FA7E40D3}" srcOrd="0" destOrd="0" presId="urn:microsoft.com/office/officeart/2005/8/layout/hList2"/>
    <dgm:cxn modelId="{C4CC97E4-747D-415F-80B8-2C6D414F3B64}" type="presParOf" srcId="{0542A926-F163-43C4-9160-D032FA7E40D3}" destId="{B68938B4-D940-4106-8C83-CC2F1DCA623D}" srcOrd="0" destOrd="0" presId="urn:microsoft.com/office/officeart/2005/8/layout/hList2"/>
    <dgm:cxn modelId="{41961C0A-FA73-45BC-BC54-84896657790C}" type="presParOf" srcId="{0542A926-F163-43C4-9160-D032FA7E40D3}" destId="{8C2DE84D-0DBA-4BF3-9F11-678C670AD98D}" srcOrd="1" destOrd="0" presId="urn:microsoft.com/office/officeart/2005/8/layout/hList2"/>
    <dgm:cxn modelId="{1FBA8550-5FE7-4994-9568-64065EFA91EB}" type="presParOf" srcId="{0542A926-F163-43C4-9160-D032FA7E40D3}" destId="{9E606EFC-B818-40DE-A993-9F2CC3603692}" srcOrd="2" destOrd="0" presId="urn:microsoft.com/office/officeart/2005/8/layout/hList2"/>
    <dgm:cxn modelId="{041C6B81-D687-4A8A-AB4C-14E6491A1FC6}" type="presParOf" srcId="{E8D655D7-16B6-4284-A703-B282AC34CBB7}" destId="{09D510F7-BCB1-4289-A616-5E1D40B390AD}" srcOrd="1" destOrd="0" presId="urn:microsoft.com/office/officeart/2005/8/layout/hList2"/>
    <dgm:cxn modelId="{66C253A1-9FF9-4ABA-B9E8-132D85705210}" type="presParOf" srcId="{E8D655D7-16B6-4284-A703-B282AC34CBB7}" destId="{61C4C9A9-C282-401B-AEE2-65A0D6B8D0D6}" srcOrd="2" destOrd="0" presId="urn:microsoft.com/office/officeart/2005/8/layout/hList2"/>
    <dgm:cxn modelId="{BA0EF1FB-F44B-4107-8041-298BC6D05B62}" type="presParOf" srcId="{61C4C9A9-C282-401B-AEE2-65A0D6B8D0D6}" destId="{91738D51-A0D8-44D1-B64F-AC9897E21F06}" srcOrd="0" destOrd="0" presId="urn:microsoft.com/office/officeart/2005/8/layout/hList2"/>
    <dgm:cxn modelId="{A1FDC933-3E9B-4963-8D4C-3BB2768AAF0F}" type="presParOf" srcId="{61C4C9A9-C282-401B-AEE2-65A0D6B8D0D6}" destId="{2A10B4D8-A4CF-4AEE-BF85-7CD3EC132360}" srcOrd="1" destOrd="0" presId="urn:microsoft.com/office/officeart/2005/8/layout/hList2"/>
    <dgm:cxn modelId="{9F331EDD-E2DE-4FDC-855E-FBA3EA700D3C}" type="presParOf" srcId="{61C4C9A9-C282-401B-AEE2-65A0D6B8D0D6}" destId="{8AE03D30-2895-4A5D-A629-E12DFDEBD64E}" srcOrd="2" destOrd="0" presId="urn:microsoft.com/office/officeart/2005/8/layout/hList2"/>
    <dgm:cxn modelId="{109AE3D2-F85F-4F86-B52A-F6E912796A14}" type="presParOf" srcId="{E8D655D7-16B6-4284-A703-B282AC34CBB7}" destId="{E7E6D946-F35D-4D20-83F0-3EA5410221AD}" srcOrd="3" destOrd="0" presId="urn:microsoft.com/office/officeart/2005/8/layout/hList2"/>
    <dgm:cxn modelId="{8FB8B64F-148F-4FEE-A0CD-999DC0A2DE26}" type="presParOf" srcId="{E8D655D7-16B6-4284-A703-B282AC34CBB7}" destId="{C1D51573-1C6D-46AE-A19E-E57762975103}" srcOrd="4" destOrd="0" presId="urn:microsoft.com/office/officeart/2005/8/layout/hList2"/>
    <dgm:cxn modelId="{19A10406-7507-4632-8037-332F4F49FDDB}" type="presParOf" srcId="{C1D51573-1C6D-46AE-A19E-E57762975103}" destId="{AB147E68-555A-4D86-8A5B-50EA5AA38DDC}" srcOrd="0" destOrd="0" presId="urn:microsoft.com/office/officeart/2005/8/layout/hList2"/>
    <dgm:cxn modelId="{23AF83C7-5580-4DE7-8F85-95E159F9B4A6}" type="presParOf" srcId="{C1D51573-1C6D-46AE-A19E-E57762975103}" destId="{A5C526A5-7840-4C96-B425-A8A9D2BF3BAA}" srcOrd="1" destOrd="0" presId="urn:microsoft.com/office/officeart/2005/8/layout/hList2"/>
    <dgm:cxn modelId="{3C192BED-E28D-42F7-9A2B-C5B20E87DF64}" type="presParOf" srcId="{C1D51573-1C6D-46AE-A19E-E57762975103}" destId="{CDF264E2-8646-4D84-AA45-5A91420D520F}" srcOrd="2" destOrd="0" presId="urn:microsoft.com/office/officeart/2005/8/layout/hList2"/>
    <dgm:cxn modelId="{2DE12CC7-0647-48BA-9631-0F07D80CFF0D}" type="presParOf" srcId="{E8D655D7-16B6-4284-A703-B282AC34CBB7}" destId="{75B6C4C2-CF7F-46AC-A52D-B464F6074B45}" srcOrd="5" destOrd="0" presId="urn:microsoft.com/office/officeart/2005/8/layout/hList2"/>
    <dgm:cxn modelId="{D16A4169-321A-4FA6-B7FE-74863ADA8E01}" type="presParOf" srcId="{E8D655D7-16B6-4284-A703-B282AC34CBB7}" destId="{9E1CD976-3074-4A32-8478-149FC3805A83}" srcOrd="6" destOrd="0" presId="urn:microsoft.com/office/officeart/2005/8/layout/hList2"/>
    <dgm:cxn modelId="{F31D2399-DECD-4D5E-8949-A475B9082975}" type="presParOf" srcId="{9E1CD976-3074-4A32-8478-149FC3805A83}" destId="{F100323A-44C9-4579-AEEA-84750A7A38E6}" srcOrd="0" destOrd="0" presId="urn:microsoft.com/office/officeart/2005/8/layout/hList2"/>
    <dgm:cxn modelId="{C68E83AA-3D8B-4F14-88CD-ADEC00179794}" type="presParOf" srcId="{9E1CD976-3074-4A32-8478-149FC3805A83}" destId="{58216297-A6DB-483F-9D21-C285AAE34EEB}" srcOrd="1" destOrd="0" presId="urn:microsoft.com/office/officeart/2005/8/layout/hList2"/>
    <dgm:cxn modelId="{7D87A3A7-E2B5-4D3D-A02C-AE6413EEEC19}" type="presParOf" srcId="{9E1CD976-3074-4A32-8478-149FC3805A83}" destId="{4E79A815-804E-4559-8705-B8E92DD77330}" srcOrd="2" destOrd="0" presId="urn:microsoft.com/office/officeart/2005/8/layout/hList2"/>
    <dgm:cxn modelId="{B19D4A27-696B-435E-BBFF-9893AB76E3A1}" type="presParOf" srcId="{E8D655D7-16B6-4284-A703-B282AC34CBB7}" destId="{4CE57D20-AE79-4EAF-9970-F083114807A4}" srcOrd="7" destOrd="0" presId="urn:microsoft.com/office/officeart/2005/8/layout/hList2"/>
    <dgm:cxn modelId="{A6595D8C-9726-4332-9F42-41E43433CEA7}" type="presParOf" srcId="{E8D655D7-16B6-4284-A703-B282AC34CBB7}" destId="{E7D305DA-5298-4A6E-A9F5-0F50DAD5A6A7}" srcOrd="8" destOrd="0" presId="urn:microsoft.com/office/officeart/2005/8/layout/hList2"/>
    <dgm:cxn modelId="{5983ADA1-3267-4C97-95DF-90566656E02A}" type="presParOf" srcId="{E7D305DA-5298-4A6E-A9F5-0F50DAD5A6A7}" destId="{84FFB1EE-5628-4BF1-A10B-29C46C4024BE}" srcOrd="0" destOrd="0" presId="urn:microsoft.com/office/officeart/2005/8/layout/hList2"/>
    <dgm:cxn modelId="{485302A1-61C9-4844-B2B5-8EEABD40E8C1}" type="presParOf" srcId="{E7D305DA-5298-4A6E-A9F5-0F50DAD5A6A7}" destId="{31A3BCCB-8D2B-4459-8E80-6EC64F902224}" srcOrd="1" destOrd="0" presId="urn:microsoft.com/office/officeart/2005/8/layout/hList2"/>
    <dgm:cxn modelId="{2DA40BEC-64F2-4BB5-B9AA-8E307FDA943A}" type="presParOf" srcId="{E7D305DA-5298-4A6E-A9F5-0F50DAD5A6A7}" destId="{B06C8CB0-5A17-44D1-880E-3DEF4E32F301}"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C2B1C-A1DC-4D93-A814-FCE722422A8C}">
      <dsp:nvSpPr>
        <dsp:cNvPr id="0" name=""/>
        <dsp:cNvSpPr/>
      </dsp:nvSpPr>
      <dsp:spPr>
        <a:xfrm>
          <a:off x="0" y="282530"/>
          <a:ext cx="1382436" cy="110594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35FDE3-DD7C-4EC9-9BE2-FB9171A9C20C}">
      <dsp:nvSpPr>
        <dsp:cNvPr id="0" name=""/>
        <dsp:cNvSpPr/>
      </dsp:nvSpPr>
      <dsp:spPr>
        <a:xfrm>
          <a:off x="124419" y="1277884"/>
          <a:ext cx="1230368" cy="387082"/>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Bob Witchger</a:t>
          </a:r>
        </a:p>
      </dsp:txBody>
      <dsp:txXfrm>
        <a:off x="124419" y="1277884"/>
        <a:ext cx="1230368" cy="387082"/>
      </dsp:txXfrm>
    </dsp:sp>
    <dsp:sp modelId="{8CD83F31-2381-453B-ACA6-2912988DB06F}">
      <dsp:nvSpPr>
        <dsp:cNvPr id="0" name=""/>
        <dsp:cNvSpPr/>
      </dsp:nvSpPr>
      <dsp:spPr>
        <a:xfrm>
          <a:off x="1520680" y="282530"/>
          <a:ext cx="1382436" cy="1105949"/>
        </a:xfrm>
        <a:prstGeom prst="rect">
          <a:avLst/>
        </a:prstGeom>
        <a:blipFill>
          <a:blip xmlns:r="http://schemas.openxmlformats.org/officeDocument/2006/relationships" r:embed="rId2"/>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09DEB2-C496-4520-8611-20AB9838DAF4}">
      <dsp:nvSpPr>
        <dsp:cNvPr id="0" name=""/>
        <dsp:cNvSpPr/>
      </dsp:nvSpPr>
      <dsp:spPr>
        <a:xfrm>
          <a:off x="1645099" y="1277884"/>
          <a:ext cx="1230368" cy="387082"/>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Tony Reggi</a:t>
          </a:r>
        </a:p>
      </dsp:txBody>
      <dsp:txXfrm>
        <a:off x="1645099" y="1277884"/>
        <a:ext cx="1230368" cy="387082"/>
      </dsp:txXfrm>
    </dsp:sp>
    <dsp:sp modelId="{D2590E33-1BEC-4B8E-ABBB-5C2737C3F154}">
      <dsp:nvSpPr>
        <dsp:cNvPr id="0" name=""/>
        <dsp:cNvSpPr/>
      </dsp:nvSpPr>
      <dsp:spPr>
        <a:xfrm>
          <a:off x="3041360" y="282530"/>
          <a:ext cx="1382436" cy="1105949"/>
        </a:xfrm>
        <a:prstGeom prst="rect">
          <a:avLst/>
        </a:prstGeom>
        <a:blipFill>
          <a:blip xmlns:r="http://schemas.openxmlformats.org/officeDocument/2006/relationships" r:embed="rId3"/>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DE3437-0929-45FC-B65B-097B6799677E}">
      <dsp:nvSpPr>
        <dsp:cNvPr id="0" name=""/>
        <dsp:cNvSpPr/>
      </dsp:nvSpPr>
      <dsp:spPr>
        <a:xfrm>
          <a:off x="3165779" y="1277884"/>
          <a:ext cx="1230368" cy="387082"/>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Patti Coultas</a:t>
          </a:r>
        </a:p>
      </dsp:txBody>
      <dsp:txXfrm>
        <a:off x="3165779" y="1277884"/>
        <a:ext cx="1230368" cy="387082"/>
      </dsp:txXfrm>
    </dsp:sp>
    <dsp:sp modelId="{ED8B02B9-0833-4572-A582-AC3CE9B9965F}">
      <dsp:nvSpPr>
        <dsp:cNvPr id="0" name=""/>
        <dsp:cNvSpPr/>
      </dsp:nvSpPr>
      <dsp:spPr>
        <a:xfrm>
          <a:off x="0" y="1803210"/>
          <a:ext cx="1382436" cy="1105949"/>
        </a:xfrm>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99" t="-3654" r="-899" b="-1434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562F88-71BE-425F-B4C8-C5F30BEE9644}">
      <dsp:nvSpPr>
        <dsp:cNvPr id="0" name=""/>
        <dsp:cNvSpPr/>
      </dsp:nvSpPr>
      <dsp:spPr>
        <a:xfrm>
          <a:off x="124419" y="2798564"/>
          <a:ext cx="1230368" cy="387082"/>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Mary Olvera</a:t>
          </a:r>
        </a:p>
      </dsp:txBody>
      <dsp:txXfrm>
        <a:off x="124419" y="2798564"/>
        <a:ext cx="1230368" cy="387082"/>
      </dsp:txXfrm>
    </dsp:sp>
    <dsp:sp modelId="{01ACC801-DAA0-4794-B9BE-70AB3EA32713}">
      <dsp:nvSpPr>
        <dsp:cNvPr id="0" name=""/>
        <dsp:cNvSpPr/>
      </dsp:nvSpPr>
      <dsp:spPr>
        <a:xfrm>
          <a:off x="1520680" y="1803210"/>
          <a:ext cx="1382436" cy="1105949"/>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3000" b="-13000"/>
          </a:stretch>
        </a:blipFill>
        <a:ln w="12700" cap="flat" cmpd="sng" algn="ctr">
          <a:solidFill>
            <a:srgbClr val="003768"/>
          </a:solidFill>
          <a:prstDash val="solid"/>
          <a:miter lim="800000"/>
        </a:ln>
        <a:effectLst/>
      </dsp:spPr>
      <dsp:style>
        <a:lnRef idx="2">
          <a:scrgbClr r="0" g="0" b="0"/>
        </a:lnRef>
        <a:fillRef idx="1">
          <a:scrgbClr r="0" g="0" b="0"/>
        </a:fillRef>
        <a:effectRef idx="0">
          <a:scrgbClr r="0" g="0" b="0"/>
        </a:effectRef>
        <a:fontRef idx="minor"/>
      </dsp:style>
    </dsp:sp>
    <dsp:sp modelId="{B7B0CCF7-D647-4781-BAA6-1B21C9181D10}">
      <dsp:nvSpPr>
        <dsp:cNvPr id="0" name=""/>
        <dsp:cNvSpPr/>
      </dsp:nvSpPr>
      <dsp:spPr>
        <a:xfrm>
          <a:off x="1645099" y="2798564"/>
          <a:ext cx="1230368" cy="387082"/>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Stefanie Schroeder</a:t>
          </a:r>
        </a:p>
      </dsp:txBody>
      <dsp:txXfrm>
        <a:off x="1645099" y="2798564"/>
        <a:ext cx="1230368" cy="387082"/>
      </dsp:txXfrm>
    </dsp:sp>
    <dsp:sp modelId="{0812515D-69BB-4AFE-A675-A67D49D41966}">
      <dsp:nvSpPr>
        <dsp:cNvPr id="0" name=""/>
        <dsp:cNvSpPr/>
      </dsp:nvSpPr>
      <dsp:spPr>
        <a:xfrm>
          <a:off x="3041360" y="1803210"/>
          <a:ext cx="1382436" cy="1105949"/>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E6ECBD-0F75-421E-B1DF-7D296F7912AC}">
      <dsp:nvSpPr>
        <dsp:cNvPr id="0" name=""/>
        <dsp:cNvSpPr/>
      </dsp:nvSpPr>
      <dsp:spPr>
        <a:xfrm>
          <a:off x="3165779" y="2798564"/>
          <a:ext cx="1230368" cy="387082"/>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Darice McDougald</a:t>
          </a:r>
        </a:p>
      </dsp:txBody>
      <dsp:txXfrm>
        <a:off x="3165779" y="2798564"/>
        <a:ext cx="1230368" cy="3870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405E0-5934-4F6E-9804-B85E44910B66}">
      <dsp:nvSpPr>
        <dsp:cNvPr id="0" name=""/>
        <dsp:cNvSpPr/>
      </dsp:nvSpPr>
      <dsp:spPr>
        <a:xfrm>
          <a:off x="591502" y="0"/>
          <a:ext cx="6703695" cy="5633357"/>
        </a:xfrm>
        <a:prstGeom prst="rightArrow">
          <a:avLst/>
        </a:prstGeom>
        <a:noFill/>
        <a:ln w="6350" cap="flat" cmpd="sng" algn="ctr">
          <a:no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04BEC678-AAE1-4242-9DB5-8B1C98ADE77C}">
      <dsp:nvSpPr>
        <dsp:cNvPr id="0" name=""/>
        <dsp:cNvSpPr/>
      </dsp:nvSpPr>
      <dsp:spPr>
        <a:xfrm>
          <a:off x="2166" y="1690007"/>
          <a:ext cx="1261178" cy="2253342"/>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Determine &amp; address program gaps &amp; needs with stakeholders via a CLNA</a:t>
          </a:r>
        </a:p>
      </dsp:txBody>
      <dsp:txXfrm>
        <a:off x="63732" y="1751573"/>
        <a:ext cx="1138046" cy="2130210"/>
      </dsp:txXfrm>
    </dsp:sp>
    <dsp:sp modelId="{B61D1AE1-CB37-4B02-9AB0-75BD474E4325}">
      <dsp:nvSpPr>
        <dsp:cNvPr id="0" name=""/>
        <dsp:cNvSpPr/>
      </dsp:nvSpPr>
      <dsp:spPr>
        <a:xfrm>
          <a:off x="1326403" y="1690007"/>
          <a:ext cx="1261178" cy="2253342"/>
        </a:xfrm>
        <a:prstGeom prst="roundRect">
          <a:avLst/>
        </a:prstGeom>
        <a:solidFill>
          <a:schemeClr val="accent5">
            <a:hueOff val="-1470669"/>
            <a:satOff val="-2046"/>
            <a:lumOff val="-78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Support Perkins special populations enrolled in CTE Programs of Study</a:t>
          </a:r>
        </a:p>
      </dsp:txBody>
      <dsp:txXfrm>
        <a:off x="1387969" y="1751573"/>
        <a:ext cx="1138046" cy="2130210"/>
      </dsp:txXfrm>
    </dsp:sp>
    <dsp:sp modelId="{6E6E164B-A50D-4562-BC68-CAB14AA048E1}">
      <dsp:nvSpPr>
        <dsp:cNvPr id="0" name=""/>
        <dsp:cNvSpPr/>
      </dsp:nvSpPr>
      <dsp:spPr>
        <a:xfrm>
          <a:off x="2650641" y="1690007"/>
          <a:ext cx="1261178" cy="2253342"/>
        </a:xfrm>
        <a:prstGeom prst="roundRect">
          <a:avLst/>
        </a:prstGeom>
        <a:solidFill>
          <a:schemeClr val="accent5">
            <a:hueOff val="-2941338"/>
            <a:satOff val="-4091"/>
            <a:lumOff val="-156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Continuous improvement of Perkins Performance Indicators</a:t>
          </a:r>
        </a:p>
      </dsp:txBody>
      <dsp:txXfrm>
        <a:off x="2712207" y="1751573"/>
        <a:ext cx="1138046" cy="2130210"/>
      </dsp:txXfrm>
    </dsp:sp>
    <dsp:sp modelId="{2D28F06D-136F-4909-B1AB-0B57956F19D8}">
      <dsp:nvSpPr>
        <dsp:cNvPr id="0" name=""/>
        <dsp:cNvSpPr/>
      </dsp:nvSpPr>
      <dsp:spPr>
        <a:xfrm>
          <a:off x="3974879" y="1690007"/>
          <a:ext cx="1261178" cy="2253342"/>
        </a:xfrm>
        <a:prstGeom prst="roundRect">
          <a:avLst/>
        </a:prstGeom>
        <a:solidFill>
          <a:schemeClr val="accent5">
            <a:hueOff val="-4412007"/>
            <a:satOff val="-6137"/>
            <a:lumOff val="-2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Promote CTE certificates, diplomas and AAS degrees</a:t>
          </a:r>
        </a:p>
      </dsp:txBody>
      <dsp:txXfrm>
        <a:off x="4036445" y="1751573"/>
        <a:ext cx="1138046" cy="2130210"/>
      </dsp:txXfrm>
    </dsp:sp>
    <dsp:sp modelId="{89EE2F96-E60C-4636-9C33-728DC94D206B}">
      <dsp:nvSpPr>
        <dsp:cNvPr id="0" name=""/>
        <dsp:cNvSpPr/>
      </dsp:nvSpPr>
      <dsp:spPr>
        <a:xfrm>
          <a:off x="5299117" y="1690007"/>
          <a:ext cx="1261178" cy="2253342"/>
        </a:xfrm>
        <a:prstGeom prst="roundRect">
          <a:avLst/>
        </a:prstGeom>
        <a:solidFill>
          <a:schemeClr val="accent5">
            <a:hueOff val="-5882676"/>
            <a:satOff val="-8182"/>
            <a:lumOff val="-313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Listen to and engage employers and be an active part of the greater workforce system</a:t>
          </a:r>
        </a:p>
      </dsp:txBody>
      <dsp:txXfrm>
        <a:off x="5360683" y="1751573"/>
        <a:ext cx="1138046" cy="2130210"/>
      </dsp:txXfrm>
    </dsp:sp>
    <dsp:sp modelId="{6A892FA8-5FA4-4112-8A36-A38C47BBF6F5}">
      <dsp:nvSpPr>
        <dsp:cNvPr id="0" name=""/>
        <dsp:cNvSpPr/>
      </dsp:nvSpPr>
      <dsp:spPr>
        <a:xfrm>
          <a:off x="6623355" y="1690007"/>
          <a:ext cx="1261178" cy="2253342"/>
        </a:xfrm>
        <a:prstGeom prst="roundRect">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CTE Faculty &amp; Staff recruitment, retention, and support, including professional development</a:t>
          </a:r>
        </a:p>
      </dsp:txBody>
      <dsp:txXfrm>
        <a:off x="6684921" y="1751573"/>
        <a:ext cx="1138046" cy="21302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06EFC-B818-40DE-A993-9F2CC3603692}">
      <dsp:nvSpPr>
        <dsp:cNvPr id="0" name=""/>
        <dsp:cNvSpPr/>
      </dsp:nvSpPr>
      <dsp:spPr>
        <a:xfrm rot="16200000">
          <a:off x="-1099301" y="1732591"/>
          <a:ext cx="2642779" cy="240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12229" bIns="0" numCol="1" spcCol="1270" anchor="t" anchorCtr="0">
          <a:noAutofit/>
        </a:bodyPr>
        <a:lstStyle/>
        <a:p>
          <a:pPr marL="0" lvl="0" indent="0" algn="r" defTabSz="755650">
            <a:lnSpc>
              <a:spcPct val="90000"/>
            </a:lnSpc>
            <a:spcBef>
              <a:spcPct val="0"/>
            </a:spcBef>
            <a:spcAft>
              <a:spcPct val="35000"/>
            </a:spcAft>
            <a:buNone/>
          </a:pPr>
          <a:r>
            <a:rPr lang="en-US" sz="1700" kern="1200" dirty="0"/>
            <a:t>.</a:t>
          </a:r>
        </a:p>
      </dsp:txBody>
      <dsp:txXfrm>
        <a:off x="-1099301" y="1732591"/>
        <a:ext cx="2642779" cy="240637"/>
      </dsp:txXfrm>
    </dsp:sp>
    <dsp:sp modelId="{8C2DE84D-0DBA-4BF3-9F11-678C670AD98D}">
      <dsp:nvSpPr>
        <dsp:cNvPr id="0" name=""/>
        <dsp:cNvSpPr/>
      </dsp:nvSpPr>
      <dsp:spPr>
        <a:xfrm>
          <a:off x="249686" y="531520"/>
          <a:ext cx="1384071" cy="2642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12229" rIns="99568" bIns="99568" numCol="1" spcCol="1270" anchor="t" anchorCtr="0">
          <a:noAutofit/>
        </a:bodyPr>
        <a:lstStyle/>
        <a:p>
          <a:pPr marL="0" lvl="1" indent="0" algn="l" defTabSz="622300">
            <a:lnSpc>
              <a:spcPct val="90000"/>
            </a:lnSpc>
            <a:spcBef>
              <a:spcPct val="0"/>
            </a:spcBef>
            <a:spcAft>
              <a:spcPct val="15000"/>
            </a:spcAft>
            <a:buFont typeface="Arial" panose="020B0604020202020204" pitchFamily="34" charset="0"/>
            <a:buNone/>
          </a:pPr>
          <a:r>
            <a:rPr lang="en-US" sz="1400" b="0" i="0" kern="1200" dirty="0">
              <a:solidFill>
                <a:srgbClr val="000000"/>
              </a:solidFill>
              <a:effectLst/>
              <a:latin typeface="Calibri" panose="020F0502020204030204" pitchFamily="34" charset="0"/>
            </a:rPr>
            <a:t>Student performance, including analysis of performance indicators disaggregated by special population</a:t>
          </a:r>
          <a:endParaRPr lang="en-US" sz="1400" kern="1200" dirty="0"/>
        </a:p>
      </dsp:txBody>
      <dsp:txXfrm>
        <a:off x="249686" y="531520"/>
        <a:ext cx="1384071" cy="2642779"/>
      </dsp:txXfrm>
    </dsp:sp>
    <dsp:sp modelId="{B68938B4-D940-4106-8C83-CC2F1DCA623D}">
      <dsp:nvSpPr>
        <dsp:cNvPr id="0" name=""/>
        <dsp:cNvSpPr/>
      </dsp:nvSpPr>
      <dsp:spPr>
        <a:xfrm>
          <a:off x="101768" y="213878"/>
          <a:ext cx="481275" cy="481275"/>
        </a:xfrm>
        <a:prstGeom prst="rect">
          <a:avLst/>
        </a:prstGeom>
        <a:blipFill>
          <a:blip xmlns:r="http://schemas.openxmlformats.org/officeDocument/2006/relationships" r:embed="rId1"/>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AE03D30-2895-4A5D-A629-E12DFDEBD64E}">
      <dsp:nvSpPr>
        <dsp:cNvPr id="0" name=""/>
        <dsp:cNvSpPr/>
      </dsp:nvSpPr>
      <dsp:spPr>
        <a:xfrm rot="16200000">
          <a:off x="752816" y="1732591"/>
          <a:ext cx="2642779" cy="240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12229" bIns="0" numCol="1" spcCol="1270" anchor="t" anchorCtr="0">
          <a:noAutofit/>
        </a:bodyPr>
        <a:lstStyle/>
        <a:p>
          <a:pPr marL="0" lvl="0" indent="0" algn="r" defTabSz="755650">
            <a:lnSpc>
              <a:spcPct val="90000"/>
            </a:lnSpc>
            <a:spcBef>
              <a:spcPct val="0"/>
            </a:spcBef>
            <a:spcAft>
              <a:spcPct val="35000"/>
            </a:spcAft>
            <a:buNone/>
          </a:pPr>
          <a:endParaRPr lang="en-US" sz="1700" kern="1200" dirty="0"/>
        </a:p>
      </dsp:txBody>
      <dsp:txXfrm>
        <a:off x="752816" y="1732591"/>
        <a:ext cx="2642779" cy="240637"/>
      </dsp:txXfrm>
    </dsp:sp>
    <dsp:sp modelId="{2A10B4D8-A4CF-4AEE-BF85-7CD3EC132360}">
      <dsp:nvSpPr>
        <dsp:cNvPr id="0" name=""/>
        <dsp:cNvSpPr/>
      </dsp:nvSpPr>
      <dsp:spPr>
        <a:xfrm>
          <a:off x="2101804" y="531520"/>
          <a:ext cx="1384071" cy="2642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12229" rIns="99568" bIns="99568" numCol="1" spcCol="1270" anchor="t" anchorCtr="0">
          <a:noAutofit/>
        </a:bodyPr>
        <a:lstStyle/>
        <a:p>
          <a:pPr marL="0" lvl="1" indent="0" algn="l" defTabSz="622300">
            <a:lnSpc>
              <a:spcPct val="90000"/>
            </a:lnSpc>
            <a:spcBef>
              <a:spcPct val="0"/>
            </a:spcBef>
            <a:spcAft>
              <a:spcPct val="15000"/>
            </a:spcAft>
            <a:buFont typeface="Arial" panose="020B0604020202020204" pitchFamily="34" charset="0"/>
            <a:buNone/>
          </a:pPr>
          <a:r>
            <a:rPr lang="en-US" sz="1400" b="0" i="0" kern="1200" dirty="0">
              <a:solidFill>
                <a:srgbClr val="000000"/>
              </a:solidFill>
              <a:effectLst/>
              <a:latin typeface="Calibri" panose="020F0502020204030204" pitchFamily="34" charset="0"/>
            </a:rPr>
            <a:t>Program size, scope, and quality in meeting local labor market needs  </a:t>
          </a:r>
          <a:endParaRPr lang="en-US" sz="1400" kern="1200" dirty="0"/>
        </a:p>
      </dsp:txBody>
      <dsp:txXfrm>
        <a:off x="2101804" y="531520"/>
        <a:ext cx="1384071" cy="2642779"/>
      </dsp:txXfrm>
    </dsp:sp>
    <dsp:sp modelId="{91738D51-A0D8-44D1-B64F-AC9897E21F06}">
      <dsp:nvSpPr>
        <dsp:cNvPr id="0" name=""/>
        <dsp:cNvSpPr/>
      </dsp:nvSpPr>
      <dsp:spPr>
        <a:xfrm>
          <a:off x="1953887" y="213878"/>
          <a:ext cx="481275" cy="48127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DF264E2-8646-4D84-AA45-5A91420D520F}">
      <dsp:nvSpPr>
        <dsp:cNvPr id="0" name=""/>
        <dsp:cNvSpPr/>
      </dsp:nvSpPr>
      <dsp:spPr>
        <a:xfrm rot="16200000">
          <a:off x="2604934" y="1732591"/>
          <a:ext cx="2642779" cy="240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12229" bIns="0" numCol="1" spcCol="1270" anchor="t" anchorCtr="0">
          <a:noAutofit/>
        </a:bodyPr>
        <a:lstStyle/>
        <a:p>
          <a:pPr marL="0" lvl="0" indent="0" algn="r" defTabSz="755650">
            <a:lnSpc>
              <a:spcPct val="90000"/>
            </a:lnSpc>
            <a:spcBef>
              <a:spcPct val="0"/>
            </a:spcBef>
            <a:spcAft>
              <a:spcPct val="35000"/>
            </a:spcAft>
            <a:buNone/>
          </a:pPr>
          <a:r>
            <a:rPr lang="en-US" sz="1700" kern="1200" dirty="0"/>
            <a:t>.</a:t>
          </a:r>
        </a:p>
      </dsp:txBody>
      <dsp:txXfrm>
        <a:off x="2604934" y="1732591"/>
        <a:ext cx="2642779" cy="240637"/>
      </dsp:txXfrm>
    </dsp:sp>
    <dsp:sp modelId="{A5C526A5-7840-4C96-B425-A8A9D2BF3BAA}">
      <dsp:nvSpPr>
        <dsp:cNvPr id="0" name=""/>
        <dsp:cNvSpPr/>
      </dsp:nvSpPr>
      <dsp:spPr>
        <a:xfrm>
          <a:off x="3953922" y="531520"/>
          <a:ext cx="1384071" cy="2642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12229" rIns="99568" bIns="99568" numCol="1" spcCol="1270" anchor="t" anchorCtr="0">
          <a:noAutofit/>
        </a:bodyPr>
        <a:lstStyle/>
        <a:p>
          <a:pPr marL="0" lvl="1" indent="0" algn="l" defTabSz="622300">
            <a:lnSpc>
              <a:spcPct val="90000"/>
            </a:lnSpc>
            <a:spcBef>
              <a:spcPct val="0"/>
            </a:spcBef>
            <a:spcAft>
              <a:spcPct val="15000"/>
            </a:spcAft>
            <a:buNone/>
          </a:pPr>
          <a:r>
            <a:rPr lang="en-US" sz="1400" b="0" i="0" kern="1200" dirty="0">
              <a:solidFill>
                <a:srgbClr val="000000"/>
              </a:solidFill>
              <a:effectLst/>
              <a:latin typeface="Calibri" panose="020F0502020204030204" pitchFamily="34" charset="0"/>
            </a:rPr>
            <a:t>Implementation of 9-14 CTE   pathways, including articulation, CCP, and traditional matriculation. Clear communication of pathways</a:t>
          </a:r>
          <a:endParaRPr lang="en-US" sz="1400" kern="1200" dirty="0"/>
        </a:p>
      </dsp:txBody>
      <dsp:txXfrm>
        <a:off x="3953922" y="531520"/>
        <a:ext cx="1384071" cy="2642779"/>
      </dsp:txXfrm>
    </dsp:sp>
    <dsp:sp modelId="{AB147E68-555A-4D86-8A5B-50EA5AA38DDC}">
      <dsp:nvSpPr>
        <dsp:cNvPr id="0" name=""/>
        <dsp:cNvSpPr/>
      </dsp:nvSpPr>
      <dsp:spPr>
        <a:xfrm>
          <a:off x="3806005" y="213878"/>
          <a:ext cx="481275" cy="48127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E79A815-804E-4559-8705-B8E92DD77330}">
      <dsp:nvSpPr>
        <dsp:cNvPr id="0" name=""/>
        <dsp:cNvSpPr/>
      </dsp:nvSpPr>
      <dsp:spPr>
        <a:xfrm rot="16200000">
          <a:off x="4457052" y="1732591"/>
          <a:ext cx="2642779" cy="240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12229" bIns="0" numCol="1" spcCol="1270" anchor="t" anchorCtr="0">
          <a:noAutofit/>
        </a:bodyPr>
        <a:lstStyle/>
        <a:p>
          <a:pPr marL="0" lvl="0" indent="0" algn="r" defTabSz="755650">
            <a:lnSpc>
              <a:spcPct val="90000"/>
            </a:lnSpc>
            <a:spcBef>
              <a:spcPct val="0"/>
            </a:spcBef>
            <a:spcAft>
              <a:spcPct val="35000"/>
            </a:spcAft>
            <a:buNone/>
          </a:pPr>
          <a:r>
            <a:rPr lang="en-US" sz="1700" kern="1200" dirty="0"/>
            <a:t>.</a:t>
          </a:r>
        </a:p>
      </dsp:txBody>
      <dsp:txXfrm>
        <a:off x="4457052" y="1732591"/>
        <a:ext cx="2642779" cy="240637"/>
      </dsp:txXfrm>
    </dsp:sp>
    <dsp:sp modelId="{58216297-A6DB-483F-9D21-C285AAE34EEB}">
      <dsp:nvSpPr>
        <dsp:cNvPr id="0" name=""/>
        <dsp:cNvSpPr/>
      </dsp:nvSpPr>
      <dsp:spPr>
        <a:xfrm>
          <a:off x="5806040" y="531520"/>
          <a:ext cx="1384071" cy="2642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12229" rIns="99568" bIns="99568" numCol="1" spcCol="1270" anchor="t" anchorCtr="0">
          <a:noAutofit/>
        </a:bodyPr>
        <a:lstStyle/>
        <a:p>
          <a:pPr marL="0" lvl="1" indent="0" algn="l" defTabSz="622300">
            <a:lnSpc>
              <a:spcPct val="90000"/>
            </a:lnSpc>
            <a:spcBef>
              <a:spcPct val="0"/>
            </a:spcBef>
            <a:spcAft>
              <a:spcPct val="15000"/>
            </a:spcAft>
            <a:buFont typeface="Arial" panose="020B0604020202020204" pitchFamily="34" charset="0"/>
            <a:buNone/>
          </a:pPr>
          <a:r>
            <a:rPr lang="en-US" sz="1400" b="0" i="0" kern="1200" dirty="0">
              <a:solidFill>
                <a:srgbClr val="000000"/>
              </a:solidFill>
              <a:effectLst/>
              <a:latin typeface="Calibri" panose="020F0502020204030204" pitchFamily="34" charset="0"/>
            </a:rPr>
            <a:t>Recruitment, retention, and training of faculty and staff in program delivery </a:t>
          </a:r>
          <a:endParaRPr lang="en-US" sz="1400" kern="1200" dirty="0"/>
        </a:p>
      </dsp:txBody>
      <dsp:txXfrm>
        <a:off x="5806040" y="531520"/>
        <a:ext cx="1384071" cy="2642779"/>
      </dsp:txXfrm>
    </dsp:sp>
    <dsp:sp modelId="{F100323A-44C9-4579-AEEA-84750A7A38E6}">
      <dsp:nvSpPr>
        <dsp:cNvPr id="0" name=""/>
        <dsp:cNvSpPr/>
      </dsp:nvSpPr>
      <dsp:spPr>
        <a:xfrm>
          <a:off x="5658123" y="213878"/>
          <a:ext cx="481275" cy="481275"/>
        </a:xfrm>
        <a:prstGeom prst="rect">
          <a:avLst/>
        </a:prstGeom>
        <a:blipFill>
          <a:blip xmlns:r="http://schemas.openxmlformats.org/officeDocument/2006/relationships" r:embed="rId1"/>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06C8CB0-5A17-44D1-880E-3DEF4E32F301}">
      <dsp:nvSpPr>
        <dsp:cNvPr id="0" name=""/>
        <dsp:cNvSpPr/>
      </dsp:nvSpPr>
      <dsp:spPr>
        <a:xfrm rot="16200000">
          <a:off x="6309170" y="1732591"/>
          <a:ext cx="2642779" cy="240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12229" bIns="0" numCol="1" spcCol="1270" anchor="t" anchorCtr="0">
          <a:noAutofit/>
        </a:bodyPr>
        <a:lstStyle/>
        <a:p>
          <a:pPr marL="0" lvl="0" indent="0" algn="r" defTabSz="755650">
            <a:lnSpc>
              <a:spcPct val="90000"/>
            </a:lnSpc>
            <a:spcBef>
              <a:spcPct val="0"/>
            </a:spcBef>
            <a:spcAft>
              <a:spcPct val="35000"/>
            </a:spcAft>
            <a:buNone/>
          </a:pPr>
          <a:r>
            <a:rPr lang="en-US" sz="1700" kern="1200" dirty="0"/>
            <a:t>.</a:t>
          </a:r>
        </a:p>
      </dsp:txBody>
      <dsp:txXfrm>
        <a:off x="6309170" y="1732591"/>
        <a:ext cx="2642779" cy="240637"/>
      </dsp:txXfrm>
    </dsp:sp>
    <dsp:sp modelId="{31A3BCCB-8D2B-4459-8E80-6EC64F902224}">
      <dsp:nvSpPr>
        <dsp:cNvPr id="0" name=""/>
        <dsp:cNvSpPr/>
      </dsp:nvSpPr>
      <dsp:spPr>
        <a:xfrm>
          <a:off x="7658158" y="531520"/>
          <a:ext cx="1384071" cy="26427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12229" rIns="99568" bIns="99568" numCol="1" spcCol="1270" anchor="t" anchorCtr="0">
          <a:noAutofit/>
        </a:bodyPr>
        <a:lstStyle/>
        <a:p>
          <a:pPr marL="0" lvl="1" indent="0" algn="l" defTabSz="622300">
            <a:lnSpc>
              <a:spcPct val="90000"/>
            </a:lnSpc>
            <a:spcBef>
              <a:spcPct val="0"/>
            </a:spcBef>
            <a:spcAft>
              <a:spcPct val="15000"/>
            </a:spcAft>
            <a:buFont typeface="Arial" panose="020B0604020202020204" pitchFamily="34" charset="0"/>
            <a:buNone/>
          </a:pPr>
          <a:r>
            <a:rPr lang="en-US" sz="1400" b="0" i="0" kern="1200" dirty="0">
              <a:solidFill>
                <a:srgbClr val="000000"/>
              </a:solidFill>
              <a:effectLst/>
              <a:latin typeface="Calibri" panose="020F0502020204030204" pitchFamily="34" charset="0"/>
            </a:rPr>
            <a:t>Equal access to high quality CTE programs for all students – </a:t>
          </a:r>
          <a:br>
            <a:rPr lang="en-US" sz="1400" b="0" i="0" kern="1200" dirty="0">
              <a:solidFill>
                <a:srgbClr val="000000"/>
              </a:solidFill>
              <a:effectLst/>
              <a:latin typeface="WordVisiCarriageReturn_MSFontService"/>
            </a:rPr>
          </a:br>
          <a:r>
            <a:rPr lang="en-US" sz="1400" b="0" i="0" kern="1200" dirty="0">
              <a:solidFill>
                <a:srgbClr val="000000"/>
              </a:solidFill>
              <a:effectLst/>
              <a:latin typeface="WordVisiCarriageReturn_MSFontService"/>
            </a:rPr>
            <a:t>special populations and sub-groups </a:t>
          </a:r>
          <a:endParaRPr lang="en-US" sz="1400" kern="1200" dirty="0"/>
        </a:p>
      </dsp:txBody>
      <dsp:txXfrm>
        <a:off x="7658158" y="531520"/>
        <a:ext cx="1384071" cy="2642779"/>
      </dsp:txXfrm>
    </dsp:sp>
    <dsp:sp modelId="{84FFB1EE-5628-4BF1-A10B-29C46C4024BE}">
      <dsp:nvSpPr>
        <dsp:cNvPr id="0" name=""/>
        <dsp:cNvSpPr/>
      </dsp:nvSpPr>
      <dsp:spPr>
        <a:xfrm>
          <a:off x="7510241" y="213878"/>
          <a:ext cx="481275" cy="48127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37840" cy="466434"/>
          </a:xfrm>
          <a:prstGeom prst="rect">
            <a:avLst/>
          </a:prstGeom>
        </p:spPr>
        <p:txBody>
          <a:bodyPr vert="horz" lIns="93122" tIns="46562" rIns="93122" bIns="46562" rtlCol="0"/>
          <a:lstStyle>
            <a:lvl1pPr algn="l">
              <a:defRPr sz="1200"/>
            </a:lvl1pPr>
          </a:lstStyle>
          <a:p>
            <a:endParaRPr lang="en-US"/>
          </a:p>
        </p:txBody>
      </p:sp>
      <p:sp>
        <p:nvSpPr>
          <p:cNvPr id="3" name="Date Placeholder 2"/>
          <p:cNvSpPr>
            <a:spLocks noGrp="1"/>
          </p:cNvSpPr>
          <p:nvPr>
            <p:ph type="dt" sz="quarter" idx="1"/>
          </p:nvPr>
        </p:nvSpPr>
        <p:spPr>
          <a:xfrm>
            <a:off x="3970938" y="4"/>
            <a:ext cx="3037840" cy="466434"/>
          </a:xfrm>
          <a:prstGeom prst="rect">
            <a:avLst/>
          </a:prstGeom>
        </p:spPr>
        <p:txBody>
          <a:bodyPr vert="horz" lIns="93122" tIns="46562" rIns="93122" bIns="46562" rtlCol="0"/>
          <a:lstStyle>
            <a:lvl1pPr algn="r">
              <a:defRPr sz="1200"/>
            </a:lvl1pPr>
          </a:lstStyle>
          <a:p>
            <a:r>
              <a:rPr lang="en-US"/>
              <a:t>11/18/2024</a:t>
            </a:r>
          </a:p>
        </p:txBody>
      </p:sp>
      <p:sp>
        <p:nvSpPr>
          <p:cNvPr id="4" name="Footer Placeholder 3"/>
          <p:cNvSpPr>
            <a:spLocks noGrp="1"/>
          </p:cNvSpPr>
          <p:nvPr>
            <p:ph type="ftr" sz="quarter" idx="2"/>
          </p:nvPr>
        </p:nvSpPr>
        <p:spPr>
          <a:xfrm>
            <a:off x="0" y="8829968"/>
            <a:ext cx="3037840" cy="466433"/>
          </a:xfrm>
          <a:prstGeom prst="rect">
            <a:avLst/>
          </a:prstGeom>
        </p:spPr>
        <p:txBody>
          <a:bodyPr vert="horz" lIns="93122" tIns="46562" rIns="93122" bIns="4656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22" tIns="46562" rIns="93122" bIns="46562"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37840" cy="466434"/>
          </a:xfrm>
          <a:prstGeom prst="rect">
            <a:avLst/>
          </a:prstGeom>
        </p:spPr>
        <p:txBody>
          <a:bodyPr vert="horz" lIns="93122" tIns="46562" rIns="93122" bIns="46562" rtlCol="0"/>
          <a:lstStyle>
            <a:lvl1pPr algn="l">
              <a:defRPr sz="1200"/>
            </a:lvl1pPr>
          </a:lstStyle>
          <a:p>
            <a:endParaRPr lang="en-US"/>
          </a:p>
        </p:txBody>
      </p:sp>
      <p:sp>
        <p:nvSpPr>
          <p:cNvPr id="3" name="Date Placeholder 2"/>
          <p:cNvSpPr>
            <a:spLocks noGrp="1"/>
          </p:cNvSpPr>
          <p:nvPr>
            <p:ph type="dt" idx="1"/>
          </p:nvPr>
        </p:nvSpPr>
        <p:spPr>
          <a:xfrm>
            <a:off x="3970938" y="4"/>
            <a:ext cx="3037840" cy="466434"/>
          </a:xfrm>
          <a:prstGeom prst="rect">
            <a:avLst/>
          </a:prstGeom>
        </p:spPr>
        <p:txBody>
          <a:bodyPr vert="horz" lIns="93122" tIns="46562" rIns="93122" bIns="46562" rtlCol="0"/>
          <a:lstStyle>
            <a:lvl1pPr algn="r">
              <a:defRPr sz="1200"/>
            </a:lvl1pPr>
          </a:lstStyle>
          <a:p>
            <a:r>
              <a:rPr lang="en-US"/>
              <a:t>11/18/2024</a:t>
            </a: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22" tIns="46562" rIns="93122" bIns="46562" rtlCol="0" anchor="ctr"/>
          <a:lstStyle/>
          <a:p>
            <a:endParaRPr lang="en-US"/>
          </a:p>
        </p:txBody>
      </p:sp>
      <p:sp>
        <p:nvSpPr>
          <p:cNvPr id="5" name="Notes Placeholder 4"/>
          <p:cNvSpPr>
            <a:spLocks noGrp="1"/>
          </p:cNvSpPr>
          <p:nvPr>
            <p:ph type="body" sz="quarter" idx="3"/>
          </p:nvPr>
        </p:nvSpPr>
        <p:spPr>
          <a:xfrm>
            <a:off x="701040" y="4473899"/>
            <a:ext cx="5608320" cy="3660458"/>
          </a:xfrm>
          <a:prstGeom prst="rect">
            <a:avLst/>
          </a:prstGeom>
        </p:spPr>
        <p:txBody>
          <a:bodyPr vert="horz" lIns="93122" tIns="46562" rIns="93122" bIns="46562"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22" tIns="46562" rIns="93122" bIns="4656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22" tIns="46562" rIns="93122" bIns="46562"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a:t>
            </a:fld>
            <a:endParaRPr lang="en-US"/>
          </a:p>
        </p:txBody>
      </p:sp>
      <p:sp>
        <p:nvSpPr>
          <p:cNvPr id="5" name="Date Placeholder 4">
            <a:extLst>
              <a:ext uri="{FF2B5EF4-FFF2-40B4-BE49-F238E27FC236}">
                <a16:creationId xmlns:a16="http://schemas.microsoft.com/office/drawing/2014/main" id="{8520829C-08DE-FE2E-9641-AB1E19986E55}"/>
              </a:ext>
            </a:extLst>
          </p:cNvPr>
          <p:cNvSpPr>
            <a:spLocks noGrp="1"/>
          </p:cNvSpPr>
          <p:nvPr>
            <p:ph type="dt" idx="1"/>
          </p:nvPr>
        </p:nvSpPr>
        <p:spPr/>
        <p:txBody>
          <a:bodyPr/>
          <a:lstStyle/>
          <a:p>
            <a:r>
              <a:rPr lang="en-US"/>
              <a:t>11/18/2024</a:t>
            </a:r>
          </a:p>
        </p:txBody>
      </p:sp>
      <p:sp>
        <p:nvSpPr>
          <p:cNvPr id="7" name="Footer Placeholder 6">
            <a:extLst>
              <a:ext uri="{FF2B5EF4-FFF2-40B4-BE49-F238E27FC236}">
                <a16:creationId xmlns:a16="http://schemas.microsoft.com/office/drawing/2014/main" id="{4EB7DDD8-A2E9-50BC-C22A-17DEDFB39CF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388808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 icons created by Pixel perfect – </a:t>
            </a:r>
            <a:r>
              <a:rPr lang="en-US" dirty="0" err="1"/>
              <a:t>Flaticon</a:t>
            </a:r>
            <a:r>
              <a:rPr lang="en-US" dirty="0"/>
              <a:t> from https://www.flaticon.com/free-icons/star</a:t>
            </a:r>
          </a:p>
        </p:txBody>
      </p:sp>
      <p:sp>
        <p:nvSpPr>
          <p:cNvPr id="4" name="Date Placeholder 3"/>
          <p:cNvSpPr>
            <a:spLocks noGrp="1"/>
          </p:cNvSpPr>
          <p:nvPr>
            <p:ph type="dt" idx="1"/>
          </p:nvPr>
        </p:nvSpPr>
        <p:spPr/>
        <p:txBody>
          <a:bodyPr/>
          <a:lstStyle/>
          <a:p>
            <a:r>
              <a:rPr lang="en-US"/>
              <a:t>11/18/2024</a:t>
            </a:r>
          </a:p>
        </p:txBody>
      </p:sp>
      <p:sp>
        <p:nvSpPr>
          <p:cNvPr id="5" name="Slide Number Placeholder 4"/>
          <p:cNvSpPr>
            <a:spLocks noGrp="1"/>
          </p:cNvSpPr>
          <p:nvPr>
            <p:ph type="sldNum" sz="quarter" idx="5"/>
          </p:nvPr>
        </p:nvSpPr>
        <p:spPr/>
        <p:txBody>
          <a:bodyPr/>
          <a:lstStyle/>
          <a:p>
            <a:fld id="{3D52D8DC-3CCA-4826-966D-69131461ECBB}" type="slidenum">
              <a:rPr lang="en-US" smtClean="0"/>
              <a:t>21</a:t>
            </a:fld>
            <a:endParaRPr lang="en-US"/>
          </a:p>
        </p:txBody>
      </p:sp>
      <p:sp>
        <p:nvSpPr>
          <p:cNvPr id="7" name="Footer Placeholder 6">
            <a:extLst>
              <a:ext uri="{FF2B5EF4-FFF2-40B4-BE49-F238E27FC236}">
                <a16:creationId xmlns:a16="http://schemas.microsoft.com/office/drawing/2014/main" id="{5EA8E8BB-5823-B05A-BE95-5FAACA1F309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204072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https://app.powerbi.com/home?ctid=616f6b2a-f8af-4525-b6c8-f74c6a2b182d&amp;experience=power-bi</a:t>
            </a:r>
          </a:p>
        </p:txBody>
      </p:sp>
      <p:sp>
        <p:nvSpPr>
          <p:cNvPr id="4" name="Date Placeholder 3"/>
          <p:cNvSpPr>
            <a:spLocks noGrp="1"/>
          </p:cNvSpPr>
          <p:nvPr>
            <p:ph type="dt" idx="1"/>
          </p:nvPr>
        </p:nvSpPr>
        <p:spPr/>
        <p:txBody>
          <a:bodyPr/>
          <a:lstStyle/>
          <a:p>
            <a:r>
              <a:rPr lang="en-US"/>
              <a:t>11/18/2024</a:t>
            </a:r>
          </a:p>
        </p:txBody>
      </p:sp>
      <p:sp>
        <p:nvSpPr>
          <p:cNvPr id="5" name="Slide Number Placeholder 4"/>
          <p:cNvSpPr>
            <a:spLocks noGrp="1"/>
          </p:cNvSpPr>
          <p:nvPr>
            <p:ph type="sldNum" sz="quarter" idx="5"/>
          </p:nvPr>
        </p:nvSpPr>
        <p:spPr/>
        <p:txBody>
          <a:bodyPr/>
          <a:lstStyle/>
          <a:p>
            <a:fld id="{3D52D8DC-3CCA-4826-966D-69131461ECBB}" type="slidenum">
              <a:rPr lang="en-US" smtClean="0"/>
              <a:t>25</a:t>
            </a:fld>
            <a:endParaRPr lang="en-US"/>
          </a:p>
        </p:txBody>
      </p:sp>
      <p:sp>
        <p:nvSpPr>
          <p:cNvPr id="7" name="Footer Placeholder 6">
            <a:extLst>
              <a:ext uri="{FF2B5EF4-FFF2-40B4-BE49-F238E27FC236}">
                <a16:creationId xmlns:a16="http://schemas.microsoft.com/office/drawing/2014/main" id="{04B9D2BE-12CF-9CF0-8FCA-9BCED5E5D17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592914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39</a:t>
            </a:fld>
            <a:endParaRPr lang="en-US"/>
          </a:p>
        </p:txBody>
      </p:sp>
      <p:sp>
        <p:nvSpPr>
          <p:cNvPr id="5" name="Date Placeholder 4">
            <a:extLst>
              <a:ext uri="{FF2B5EF4-FFF2-40B4-BE49-F238E27FC236}">
                <a16:creationId xmlns:a16="http://schemas.microsoft.com/office/drawing/2014/main" id="{4BD7BCC7-288B-B091-20B9-60A569760FC4}"/>
              </a:ext>
            </a:extLst>
          </p:cNvPr>
          <p:cNvSpPr>
            <a:spLocks noGrp="1"/>
          </p:cNvSpPr>
          <p:nvPr>
            <p:ph type="dt" idx="1"/>
          </p:nvPr>
        </p:nvSpPr>
        <p:spPr/>
        <p:txBody>
          <a:bodyPr/>
          <a:lstStyle/>
          <a:p>
            <a:r>
              <a:rPr lang="en-US"/>
              <a:t>11/18/2024</a:t>
            </a:r>
          </a:p>
        </p:txBody>
      </p:sp>
      <p:sp>
        <p:nvSpPr>
          <p:cNvPr id="7" name="Footer Placeholder 6">
            <a:extLst>
              <a:ext uri="{FF2B5EF4-FFF2-40B4-BE49-F238E27FC236}">
                <a16:creationId xmlns:a16="http://schemas.microsoft.com/office/drawing/2014/main" id="{973AAF4D-3B1E-64BC-4F67-4B5B414374B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887929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42</a:t>
            </a:fld>
            <a:endParaRPr lang="en-US"/>
          </a:p>
        </p:txBody>
      </p:sp>
      <p:sp>
        <p:nvSpPr>
          <p:cNvPr id="5" name="Date Placeholder 4">
            <a:extLst>
              <a:ext uri="{FF2B5EF4-FFF2-40B4-BE49-F238E27FC236}">
                <a16:creationId xmlns:a16="http://schemas.microsoft.com/office/drawing/2014/main" id="{43406E25-1E03-DE1A-B218-554BA4799ECE}"/>
              </a:ext>
            </a:extLst>
          </p:cNvPr>
          <p:cNvSpPr>
            <a:spLocks noGrp="1"/>
          </p:cNvSpPr>
          <p:nvPr>
            <p:ph type="dt" idx="1"/>
          </p:nvPr>
        </p:nvSpPr>
        <p:spPr/>
        <p:txBody>
          <a:bodyPr/>
          <a:lstStyle/>
          <a:p>
            <a:r>
              <a:rPr lang="en-US"/>
              <a:t>11/18/2024</a:t>
            </a:r>
          </a:p>
        </p:txBody>
      </p:sp>
      <p:sp>
        <p:nvSpPr>
          <p:cNvPr id="7" name="Footer Placeholder 6">
            <a:extLst>
              <a:ext uri="{FF2B5EF4-FFF2-40B4-BE49-F238E27FC236}">
                <a16:creationId xmlns:a16="http://schemas.microsoft.com/office/drawing/2014/main" id="{52F715E5-ED29-BFE0-25D1-2C9F47021CD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144087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864">
              <a:defRPr/>
            </a:pPr>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44</a:t>
            </a:fld>
            <a:endParaRPr lang="en-US"/>
          </a:p>
        </p:txBody>
      </p:sp>
      <p:sp>
        <p:nvSpPr>
          <p:cNvPr id="5" name="Date Placeholder 4">
            <a:extLst>
              <a:ext uri="{FF2B5EF4-FFF2-40B4-BE49-F238E27FC236}">
                <a16:creationId xmlns:a16="http://schemas.microsoft.com/office/drawing/2014/main" id="{3C38AFE3-9DFA-D618-BCE0-B471098DE2B7}"/>
              </a:ext>
            </a:extLst>
          </p:cNvPr>
          <p:cNvSpPr>
            <a:spLocks noGrp="1"/>
          </p:cNvSpPr>
          <p:nvPr>
            <p:ph type="dt" idx="1"/>
          </p:nvPr>
        </p:nvSpPr>
        <p:spPr/>
        <p:txBody>
          <a:bodyPr/>
          <a:lstStyle/>
          <a:p>
            <a:r>
              <a:rPr lang="en-US"/>
              <a:t>11/18/2024</a:t>
            </a:r>
          </a:p>
        </p:txBody>
      </p:sp>
      <p:sp>
        <p:nvSpPr>
          <p:cNvPr id="7" name="Footer Placeholder 6">
            <a:extLst>
              <a:ext uri="{FF2B5EF4-FFF2-40B4-BE49-F238E27FC236}">
                <a16:creationId xmlns:a16="http://schemas.microsoft.com/office/drawing/2014/main" id="{B49F3111-E4F5-9F56-488A-DD30535A3FDF}"/>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751720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2513" y="1541463"/>
            <a:ext cx="7391401" cy="4159250"/>
          </a:xfrm>
        </p:spPr>
      </p:sp>
      <p:sp>
        <p:nvSpPr>
          <p:cNvPr id="3" name="Notes Placeholder 2"/>
          <p:cNvSpPr>
            <a:spLocks noGrp="1"/>
          </p:cNvSpPr>
          <p:nvPr>
            <p:ph type="body" idx="1"/>
          </p:nvPr>
        </p:nvSpPr>
        <p:spPr/>
        <p:txBody>
          <a:bodyPr/>
          <a:lstStyle/>
          <a:p>
            <a:r>
              <a:rPr lang="en-US" dirty="0"/>
              <a:t>Register now and let the system remind you.</a:t>
            </a:r>
          </a:p>
        </p:txBody>
      </p:sp>
      <p:sp>
        <p:nvSpPr>
          <p:cNvPr id="4" name="Slide Number Placeholder 3"/>
          <p:cNvSpPr>
            <a:spLocks noGrp="1"/>
          </p:cNvSpPr>
          <p:nvPr>
            <p:ph type="sldNum" sz="quarter" idx="10"/>
          </p:nvPr>
        </p:nvSpPr>
        <p:spPr/>
        <p:txBody>
          <a:bodyPr/>
          <a:lstStyle/>
          <a:p>
            <a:fld id="{3D52D8DC-3CCA-4826-966D-69131461ECBB}" type="slidenum">
              <a:rPr lang="en-US" smtClean="0"/>
              <a:t>45</a:t>
            </a:fld>
            <a:endParaRPr lang="en-US"/>
          </a:p>
        </p:txBody>
      </p:sp>
      <p:sp>
        <p:nvSpPr>
          <p:cNvPr id="6" name="Footer Placeholder 5">
            <a:extLst>
              <a:ext uri="{FF2B5EF4-FFF2-40B4-BE49-F238E27FC236}">
                <a16:creationId xmlns:a16="http://schemas.microsoft.com/office/drawing/2014/main" id="{B82CA56C-6258-19E6-F730-7E2EE7DE8D1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86068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a:t>
            </a:fld>
            <a:endParaRPr lang="en-US"/>
          </a:p>
        </p:txBody>
      </p:sp>
      <p:sp>
        <p:nvSpPr>
          <p:cNvPr id="6" name="Footer Placeholder 5">
            <a:extLst>
              <a:ext uri="{FF2B5EF4-FFF2-40B4-BE49-F238E27FC236}">
                <a16:creationId xmlns:a16="http://schemas.microsoft.com/office/drawing/2014/main" id="{2AD9F09F-4974-803A-F64B-860DF677ADD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773417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3</a:t>
            </a:fld>
            <a:endParaRPr lang="en-US"/>
          </a:p>
        </p:txBody>
      </p:sp>
      <p:sp>
        <p:nvSpPr>
          <p:cNvPr id="5" name="Date Placeholder 4">
            <a:extLst>
              <a:ext uri="{FF2B5EF4-FFF2-40B4-BE49-F238E27FC236}">
                <a16:creationId xmlns:a16="http://schemas.microsoft.com/office/drawing/2014/main" id="{67E144D0-3FE0-58FE-984B-AFFD4A15EBA8}"/>
              </a:ext>
            </a:extLst>
          </p:cNvPr>
          <p:cNvSpPr>
            <a:spLocks noGrp="1"/>
          </p:cNvSpPr>
          <p:nvPr>
            <p:ph type="dt" idx="1"/>
          </p:nvPr>
        </p:nvSpPr>
        <p:spPr/>
        <p:txBody>
          <a:bodyPr/>
          <a:lstStyle/>
          <a:p>
            <a:r>
              <a:rPr lang="en-US"/>
              <a:t>11/18/2024</a:t>
            </a:r>
          </a:p>
        </p:txBody>
      </p:sp>
      <p:sp>
        <p:nvSpPr>
          <p:cNvPr id="7" name="Footer Placeholder 6">
            <a:extLst>
              <a:ext uri="{FF2B5EF4-FFF2-40B4-BE49-F238E27FC236}">
                <a16:creationId xmlns:a16="http://schemas.microsoft.com/office/drawing/2014/main" id="{F0C1B5A5-121B-6606-C8E3-1C28A7FA037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26405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4</a:t>
            </a:fld>
            <a:endParaRPr lang="en-US"/>
          </a:p>
        </p:txBody>
      </p:sp>
      <p:sp>
        <p:nvSpPr>
          <p:cNvPr id="5" name="Date Placeholder 4">
            <a:extLst>
              <a:ext uri="{FF2B5EF4-FFF2-40B4-BE49-F238E27FC236}">
                <a16:creationId xmlns:a16="http://schemas.microsoft.com/office/drawing/2014/main" id="{678F6A10-9B24-C17E-23F1-4F639320D922}"/>
              </a:ext>
            </a:extLst>
          </p:cNvPr>
          <p:cNvSpPr>
            <a:spLocks noGrp="1"/>
          </p:cNvSpPr>
          <p:nvPr>
            <p:ph type="dt" idx="1"/>
          </p:nvPr>
        </p:nvSpPr>
        <p:spPr/>
        <p:txBody>
          <a:bodyPr/>
          <a:lstStyle/>
          <a:p>
            <a:r>
              <a:rPr lang="en-US"/>
              <a:t>11/18/2024</a:t>
            </a:r>
          </a:p>
        </p:txBody>
      </p:sp>
      <p:sp>
        <p:nvSpPr>
          <p:cNvPr id="7" name="Footer Placeholder 6">
            <a:extLst>
              <a:ext uri="{FF2B5EF4-FFF2-40B4-BE49-F238E27FC236}">
                <a16:creationId xmlns:a16="http://schemas.microsoft.com/office/drawing/2014/main" id="{9C9D6150-3CF9-F5B5-3F1A-B371CC020D7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599373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9</a:t>
            </a:fld>
            <a:endParaRPr lang="en-US"/>
          </a:p>
        </p:txBody>
      </p:sp>
      <p:sp>
        <p:nvSpPr>
          <p:cNvPr id="5" name="Date Placeholder 4">
            <a:extLst>
              <a:ext uri="{FF2B5EF4-FFF2-40B4-BE49-F238E27FC236}">
                <a16:creationId xmlns:a16="http://schemas.microsoft.com/office/drawing/2014/main" id="{E4CD8C62-63D9-4F37-D6D3-F6D98A0BCC81}"/>
              </a:ext>
            </a:extLst>
          </p:cNvPr>
          <p:cNvSpPr>
            <a:spLocks noGrp="1"/>
          </p:cNvSpPr>
          <p:nvPr>
            <p:ph type="dt" idx="1"/>
          </p:nvPr>
        </p:nvSpPr>
        <p:spPr/>
        <p:txBody>
          <a:bodyPr/>
          <a:lstStyle/>
          <a:p>
            <a:r>
              <a:rPr lang="en-US"/>
              <a:t>11/18/2024</a:t>
            </a:r>
          </a:p>
        </p:txBody>
      </p:sp>
      <p:sp>
        <p:nvSpPr>
          <p:cNvPr id="7" name="Footer Placeholder 6">
            <a:extLst>
              <a:ext uri="{FF2B5EF4-FFF2-40B4-BE49-F238E27FC236}">
                <a16:creationId xmlns:a16="http://schemas.microsoft.com/office/drawing/2014/main" id="{5BAE8BD8-2A09-1FBD-913E-6FD790CB436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444429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11/18/2024</a:t>
            </a:r>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3D52D8DC-3CCA-4826-966D-69131461ECBB}" type="slidenum">
              <a:rPr lang="en-US" smtClean="0"/>
              <a:t>10</a:t>
            </a:fld>
            <a:endParaRPr lang="en-US"/>
          </a:p>
        </p:txBody>
      </p:sp>
    </p:spTree>
    <p:extLst>
      <p:ext uri="{BB962C8B-B14F-4D97-AF65-F5344CB8AC3E}">
        <p14:creationId xmlns:p14="http://schemas.microsoft.com/office/powerpoint/2010/main" val="3816246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14</a:t>
            </a:fld>
            <a:endParaRPr lang="en-US"/>
          </a:p>
        </p:txBody>
      </p:sp>
      <p:sp>
        <p:nvSpPr>
          <p:cNvPr id="5" name="Date Placeholder 4">
            <a:extLst>
              <a:ext uri="{FF2B5EF4-FFF2-40B4-BE49-F238E27FC236}">
                <a16:creationId xmlns:a16="http://schemas.microsoft.com/office/drawing/2014/main" id="{3BE160C6-1DC1-B4C2-DF3A-DD0B246D536B}"/>
              </a:ext>
            </a:extLst>
          </p:cNvPr>
          <p:cNvSpPr>
            <a:spLocks noGrp="1"/>
          </p:cNvSpPr>
          <p:nvPr>
            <p:ph type="dt" idx="1"/>
          </p:nvPr>
        </p:nvSpPr>
        <p:spPr/>
        <p:txBody>
          <a:bodyPr/>
          <a:lstStyle/>
          <a:p>
            <a:r>
              <a:rPr lang="en-US"/>
              <a:t>11/18/2024</a:t>
            </a:r>
          </a:p>
        </p:txBody>
      </p:sp>
      <p:sp>
        <p:nvSpPr>
          <p:cNvPr id="7" name="Footer Placeholder 6">
            <a:extLst>
              <a:ext uri="{FF2B5EF4-FFF2-40B4-BE49-F238E27FC236}">
                <a16:creationId xmlns:a16="http://schemas.microsoft.com/office/drawing/2014/main" id="{B9ABEC9C-3A40-DB96-6B63-33301D7A4AEF}"/>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896823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18</a:t>
            </a:fld>
            <a:endParaRPr lang="en-US"/>
          </a:p>
        </p:txBody>
      </p:sp>
      <p:sp>
        <p:nvSpPr>
          <p:cNvPr id="5" name="Date Placeholder 4">
            <a:extLst>
              <a:ext uri="{FF2B5EF4-FFF2-40B4-BE49-F238E27FC236}">
                <a16:creationId xmlns:a16="http://schemas.microsoft.com/office/drawing/2014/main" id="{A584259F-437F-9DFB-07E6-3FC73BA425BA}"/>
              </a:ext>
            </a:extLst>
          </p:cNvPr>
          <p:cNvSpPr>
            <a:spLocks noGrp="1"/>
          </p:cNvSpPr>
          <p:nvPr>
            <p:ph type="dt" idx="1"/>
          </p:nvPr>
        </p:nvSpPr>
        <p:spPr/>
        <p:txBody>
          <a:bodyPr/>
          <a:lstStyle/>
          <a:p>
            <a:r>
              <a:rPr lang="en-US"/>
              <a:t>11/18/2024</a:t>
            </a:r>
          </a:p>
        </p:txBody>
      </p:sp>
      <p:sp>
        <p:nvSpPr>
          <p:cNvPr id="7" name="Footer Placeholder 6">
            <a:extLst>
              <a:ext uri="{FF2B5EF4-FFF2-40B4-BE49-F238E27FC236}">
                <a16:creationId xmlns:a16="http://schemas.microsoft.com/office/drawing/2014/main" id="{6203FA34-0CDD-E1DA-CFEB-450B571E1C7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999941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881261">
              <a:defRPr/>
            </a:pPr>
            <a:fld id="{3D52D8DC-3CCA-4826-966D-69131461ECBB}" type="slidenum">
              <a:rPr lang="en-US">
                <a:solidFill>
                  <a:prstClr val="black"/>
                </a:solidFill>
                <a:latin typeface="Calibri" panose="020F0502020204030204"/>
              </a:rPr>
              <a:pPr defTabSz="881261">
                <a:defRPr/>
              </a:pPr>
              <a:t>19</a:t>
            </a:fld>
            <a:endParaRPr lang="en-US">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2F834172-7E89-2F8F-ADB4-64B6B952FB2F}"/>
              </a:ext>
            </a:extLst>
          </p:cNvPr>
          <p:cNvSpPr>
            <a:spLocks noGrp="1"/>
          </p:cNvSpPr>
          <p:nvPr>
            <p:ph type="dt" idx="1"/>
          </p:nvPr>
        </p:nvSpPr>
        <p:spPr/>
        <p:txBody>
          <a:bodyPr/>
          <a:lstStyle/>
          <a:p>
            <a:r>
              <a:rPr lang="en-US"/>
              <a:t>11/18/2024</a:t>
            </a:r>
          </a:p>
        </p:txBody>
      </p:sp>
      <p:sp>
        <p:nvSpPr>
          <p:cNvPr id="7" name="Footer Placeholder 6">
            <a:extLst>
              <a:ext uri="{FF2B5EF4-FFF2-40B4-BE49-F238E27FC236}">
                <a16:creationId xmlns:a16="http://schemas.microsoft.com/office/drawing/2014/main" id="{C7E5816E-CA3F-FD5A-1DC2-DFEDD19C67A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759665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1/28/2025</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1/28/2025</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1/28/2025</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1/28/2025</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4767263"/>
            <a:ext cx="2133600" cy="27384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141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1/28/2025</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1/28/2025</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1/28/2025</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1/28/2025</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49" r:id="rId7"/>
    <p:sldLayoutId id="2147483650" r:id="rId8"/>
    <p:sldLayoutId id="2147483651" r:id="rId9"/>
    <p:sldLayoutId id="2147483652" r:id="rId10"/>
    <p:sldLayoutId id="2147483653" r:id="rId11"/>
    <p:sldLayoutId id="2147483654" r:id="rId12"/>
    <p:sldLayoutId id="2147483655" r:id="rId13"/>
    <p:sldLayoutId id="2147483668" r:id="rId14"/>
    <p:sldLayoutId id="2147483669" r:id="rId15"/>
    <p:sldLayoutId id="2147483670" r:id="rId16"/>
    <p:sldLayoutId id="2147483671" r:id="rId17"/>
    <p:sldLayoutId id="2147483660" r:id="rId18"/>
    <p:sldLayoutId id="2147483656" r:id="rId19"/>
    <p:sldLayoutId id="2147483657" r:id="rId20"/>
    <p:sldLayoutId id="2147483658" r:id="rId21"/>
    <p:sldLayoutId id="2147483659" r:id="rId22"/>
    <p:sldLayoutId id="2147483661"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nc-net.info/"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8333" y="1854777"/>
            <a:ext cx="7336465" cy="1001143"/>
          </a:xfrm>
        </p:spPr>
        <p:txBody>
          <a:bodyPr>
            <a:normAutofit/>
          </a:bodyPr>
          <a:lstStyle/>
          <a:p>
            <a:r>
              <a:rPr lang="en-US" dirty="0"/>
              <a:t>Perkins V Overview</a:t>
            </a:r>
            <a:br>
              <a:rPr lang="en-US" dirty="0">
                <a:ln w="0">
                  <a:solidFill>
                    <a:srgbClr val="5B9BD5"/>
                  </a:solidFill>
                </a:ln>
                <a:ea typeface="Calibri"/>
                <a:cs typeface="Calibri"/>
              </a:rPr>
            </a:br>
            <a:endParaRPr lang="en-US" dirty="0"/>
          </a:p>
        </p:txBody>
      </p:sp>
      <p:sp>
        <p:nvSpPr>
          <p:cNvPr id="3" name="Subtitle 2"/>
          <p:cNvSpPr>
            <a:spLocks noGrp="1"/>
          </p:cNvSpPr>
          <p:nvPr>
            <p:ph type="subTitle" idx="1"/>
          </p:nvPr>
        </p:nvSpPr>
        <p:spPr>
          <a:xfrm>
            <a:off x="900461" y="2924689"/>
            <a:ext cx="7336465" cy="720724"/>
          </a:xfrm>
        </p:spPr>
        <p:txBody>
          <a:bodyPr vert="horz" lIns="91440" tIns="45720" rIns="91440" bIns="45720" rtlCol="0" anchor="t">
            <a:normAutofit/>
          </a:bodyPr>
          <a:lstStyle/>
          <a:p>
            <a:r>
              <a:rPr lang="en-US" dirty="0">
                <a:latin typeface="Times New Roman"/>
                <a:cs typeface="Times New Roman"/>
              </a:rPr>
              <a:t>February 3, 2025</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1675" y="3714182"/>
            <a:ext cx="4030762" cy="1270525"/>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FA987B-64BC-8269-4B0A-E5FDBF1AB629}"/>
              </a:ext>
            </a:extLst>
          </p:cNvPr>
          <p:cNvSpPr>
            <a:spLocks noGrp="1"/>
          </p:cNvSpPr>
          <p:nvPr>
            <p:ph idx="1"/>
          </p:nvPr>
        </p:nvSpPr>
        <p:spPr>
          <a:xfrm>
            <a:off x="628650" y="1407968"/>
            <a:ext cx="7886700" cy="3461689"/>
          </a:xfrm>
        </p:spPr>
        <p:txBody>
          <a:bodyPr>
            <a:normAutofit/>
          </a:bodyPr>
          <a:lstStyle/>
          <a:p>
            <a:pPr algn="l" rtl="0" fontAlgn="base">
              <a:buFont typeface="Arial" panose="020B0604020202020204" pitchFamily="34" charset="0"/>
              <a:buChar char="•"/>
            </a:pPr>
            <a:r>
              <a:rPr lang="en-US" sz="2400" b="0" i="0" u="none" strike="noStrike" dirty="0">
                <a:solidFill>
                  <a:srgbClr val="000000"/>
                </a:solidFill>
                <a:effectLst/>
                <a:latin typeface="+mn-lt"/>
              </a:rPr>
              <a:t>When a college does not expend all of its allocated amount, those funds are “returned” to the state</a:t>
            </a:r>
            <a:r>
              <a:rPr lang="en-US" sz="2400" b="0" i="0" dirty="0">
                <a:solidFill>
                  <a:srgbClr val="000000"/>
                </a:solidFill>
                <a:effectLst/>
                <a:latin typeface="+mn-lt"/>
              </a:rPr>
              <a:t>​ (NCCCS)</a:t>
            </a:r>
          </a:p>
          <a:p>
            <a:pPr algn="l" rtl="0" fontAlgn="base">
              <a:buFont typeface="Arial" panose="020B0604020202020204" pitchFamily="34" charset="0"/>
              <a:buChar char="•"/>
            </a:pPr>
            <a:endParaRPr lang="en-US" sz="2400" b="0" i="0" dirty="0">
              <a:solidFill>
                <a:srgbClr val="000000"/>
              </a:solidFill>
              <a:effectLst/>
              <a:latin typeface="+mn-lt"/>
            </a:endParaRPr>
          </a:p>
          <a:p>
            <a:pPr algn="l" rtl="0" fontAlgn="base">
              <a:buFont typeface="Arial" panose="020B0604020202020204" pitchFamily="34" charset="0"/>
              <a:buChar char="•"/>
            </a:pPr>
            <a:r>
              <a:rPr lang="en-US" sz="2400" b="0" i="0" u="none" strike="noStrike" dirty="0">
                <a:solidFill>
                  <a:srgbClr val="000000"/>
                </a:solidFill>
                <a:effectLst/>
                <a:latin typeface="+mn-lt"/>
              </a:rPr>
              <a:t>The state retains such amounts for distribution as carry over funds to all colleges in the following academic year. These are distributed using the same formula as the basic grant.</a:t>
            </a:r>
            <a:r>
              <a:rPr lang="en-US" sz="2400" b="0" i="0" dirty="0">
                <a:solidFill>
                  <a:srgbClr val="000000"/>
                </a:solidFill>
                <a:effectLst/>
                <a:latin typeface="+mn-lt"/>
              </a:rPr>
              <a:t>​</a:t>
            </a:r>
          </a:p>
        </p:txBody>
      </p:sp>
      <p:sp>
        <p:nvSpPr>
          <p:cNvPr id="3" name="Title 2">
            <a:extLst>
              <a:ext uri="{FF2B5EF4-FFF2-40B4-BE49-F238E27FC236}">
                <a16:creationId xmlns:a16="http://schemas.microsoft.com/office/drawing/2014/main" id="{0F847C6F-89F3-2318-1AA2-AEAA63DB9FBD}"/>
              </a:ext>
            </a:extLst>
          </p:cNvPr>
          <p:cNvSpPr>
            <a:spLocks noGrp="1"/>
          </p:cNvSpPr>
          <p:nvPr>
            <p:ph type="title"/>
          </p:nvPr>
        </p:nvSpPr>
        <p:spPr/>
        <p:txBody>
          <a:bodyPr>
            <a:normAutofit/>
          </a:bodyPr>
          <a:lstStyle/>
          <a:p>
            <a:r>
              <a:rPr lang="en-US" b="1" i="0" u="none" strike="noStrike" dirty="0">
                <a:solidFill>
                  <a:srgbClr val="000000"/>
                </a:solidFill>
                <a:effectLst/>
                <a:latin typeface="Calibri Light" panose="020F0302020204030204" pitchFamily="34" charset="0"/>
              </a:rPr>
              <a:t>Redistribution of Unspent Funds - Section 133</a:t>
            </a:r>
            <a:endParaRPr lang="en-US" dirty="0"/>
          </a:p>
        </p:txBody>
      </p:sp>
    </p:spTree>
    <p:extLst>
      <p:ext uri="{BB962C8B-B14F-4D97-AF65-F5344CB8AC3E}">
        <p14:creationId xmlns:p14="http://schemas.microsoft.com/office/powerpoint/2010/main" val="71563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23ED0D-D0E8-4F1F-BC20-5BF4CEA2D329}"/>
              </a:ext>
            </a:extLst>
          </p:cNvPr>
          <p:cNvSpPr>
            <a:spLocks noGrp="1"/>
          </p:cNvSpPr>
          <p:nvPr>
            <p:ph idx="1"/>
          </p:nvPr>
        </p:nvSpPr>
        <p:spPr/>
        <p:txBody>
          <a:bodyPr>
            <a:normAutofit/>
          </a:bodyPr>
          <a:lstStyle/>
          <a:p>
            <a:pPr algn="l" rtl="0" fontAlgn="base">
              <a:buFont typeface="Arial" panose="020B0604020202020204" pitchFamily="34" charset="0"/>
              <a:buChar char="•"/>
            </a:pPr>
            <a:r>
              <a:rPr lang="en-US" sz="2000" b="0" i="0" dirty="0">
                <a:solidFill>
                  <a:srgbClr val="000000"/>
                </a:solidFill>
                <a:effectLst/>
                <a:latin typeface="Calibri" panose="020F0502020204030204" pitchFamily="34" charset="0"/>
              </a:rPr>
              <a:t>Secondary and Postsecondary partnerships</a:t>
            </a:r>
          </a:p>
          <a:p>
            <a:pPr algn="l" rtl="0" fontAlgn="base">
              <a:buFont typeface="Arial" panose="020B0604020202020204" pitchFamily="34" charset="0"/>
              <a:buChar char="•"/>
            </a:pPr>
            <a:r>
              <a:rPr lang="en-US" sz="2000" b="0" i="0" u="sng" dirty="0">
                <a:solidFill>
                  <a:srgbClr val="000000"/>
                </a:solidFill>
                <a:effectLst/>
                <a:latin typeface="Calibri" panose="020F0502020204030204" pitchFamily="34" charset="0"/>
              </a:rPr>
              <a:t>All</a:t>
            </a:r>
            <a:r>
              <a:rPr lang="en-US" sz="2000" b="0" i="0" dirty="0">
                <a:solidFill>
                  <a:srgbClr val="000000"/>
                </a:solidFill>
                <a:effectLst/>
                <a:latin typeface="Calibri" panose="020F0502020204030204" pitchFamily="34" charset="0"/>
              </a:rPr>
              <a:t> students participating in CTE 9-14 programs of study  </a:t>
            </a:r>
          </a:p>
          <a:p>
            <a:pPr algn="l" rtl="0" fontAlgn="base">
              <a:buFont typeface="Arial" panose="020B0604020202020204" pitchFamily="34" charset="0"/>
              <a:buChar char="•"/>
            </a:pPr>
            <a:r>
              <a:rPr lang="en-US" sz="2000" b="0" i="0" dirty="0">
                <a:solidFill>
                  <a:srgbClr val="000000"/>
                </a:solidFill>
                <a:effectLst/>
                <a:latin typeface="Calibri" panose="020F0502020204030204" pitchFamily="34" charset="0"/>
              </a:rPr>
              <a:t>Career exploration, guidance, and advisement for students  </a:t>
            </a:r>
          </a:p>
          <a:p>
            <a:pPr algn="l" rtl="0" fontAlgn="base">
              <a:buFont typeface="Arial" panose="020B0604020202020204" pitchFamily="34" charset="0"/>
              <a:buChar char="•"/>
            </a:pPr>
            <a:r>
              <a:rPr lang="en-US" sz="2000" b="0" i="0" dirty="0">
                <a:solidFill>
                  <a:srgbClr val="000000"/>
                </a:solidFill>
                <a:effectLst/>
                <a:latin typeface="Calibri" panose="020F0502020204030204" pitchFamily="34" charset="0"/>
              </a:rPr>
              <a:t>Creation and implementation of new, innovative programs of study to meet the needs of the present and future workforce  </a:t>
            </a:r>
          </a:p>
          <a:p>
            <a:pPr algn="l" rtl="0" fontAlgn="base">
              <a:buFont typeface="Arial" panose="020B0604020202020204" pitchFamily="34" charset="0"/>
              <a:buChar char="•"/>
            </a:pPr>
            <a:r>
              <a:rPr lang="en-US" sz="2000" b="0" i="0" dirty="0">
                <a:solidFill>
                  <a:srgbClr val="000000"/>
                </a:solidFill>
                <a:effectLst/>
                <a:latin typeface="Calibri" panose="020F0502020204030204" pitchFamily="34" charset="0"/>
              </a:rPr>
              <a:t>Continuous improvement of existing 9-14 programs of study  </a:t>
            </a:r>
          </a:p>
          <a:p>
            <a:pPr algn="l" rtl="0" fontAlgn="base">
              <a:buFont typeface="Arial" panose="020B0604020202020204" pitchFamily="34" charset="0"/>
              <a:buChar char="•"/>
            </a:pPr>
            <a:r>
              <a:rPr lang="en-US" sz="2000" b="0" i="0" dirty="0">
                <a:solidFill>
                  <a:srgbClr val="000000"/>
                </a:solidFill>
                <a:effectLst/>
                <a:latin typeface="Calibri" panose="020F0502020204030204" pitchFamily="34" charset="0"/>
              </a:rPr>
              <a:t>Professional development and technical assistance in teaching and learning </a:t>
            </a:r>
          </a:p>
          <a:p>
            <a:pPr algn="l" rtl="0" fontAlgn="base">
              <a:buFont typeface="Arial" panose="020B0604020202020204" pitchFamily="34" charset="0"/>
              <a:buChar char="•"/>
            </a:pPr>
            <a:r>
              <a:rPr lang="en-US" sz="2000" b="0" i="0" dirty="0">
                <a:solidFill>
                  <a:srgbClr val="000000"/>
                </a:solidFill>
                <a:effectLst/>
                <a:latin typeface="Calibri" panose="020F0502020204030204" pitchFamily="34" charset="0"/>
              </a:rPr>
              <a:t>Data collection and analysis, including program and plan evaluation and monitoring  </a:t>
            </a:r>
          </a:p>
        </p:txBody>
      </p:sp>
      <p:sp>
        <p:nvSpPr>
          <p:cNvPr id="3" name="Title 2">
            <a:extLst>
              <a:ext uri="{FF2B5EF4-FFF2-40B4-BE49-F238E27FC236}">
                <a16:creationId xmlns:a16="http://schemas.microsoft.com/office/drawing/2014/main" id="{1CE66D59-8C57-4CC7-BE27-54BA1DB28FA8}"/>
              </a:ext>
            </a:extLst>
          </p:cNvPr>
          <p:cNvSpPr>
            <a:spLocks noGrp="1"/>
          </p:cNvSpPr>
          <p:nvPr>
            <p:ph type="title"/>
          </p:nvPr>
        </p:nvSpPr>
        <p:spPr/>
        <p:txBody>
          <a:bodyPr/>
          <a:lstStyle/>
          <a:p>
            <a:r>
              <a:rPr lang="en-US" dirty="0"/>
              <a:t>Perkins encourages and supports</a:t>
            </a:r>
          </a:p>
        </p:txBody>
      </p:sp>
    </p:spTree>
    <p:extLst>
      <p:ext uri="{BB962C8B-B14F-4D97-AF65-F5344CB8AC3E}">
        <p14:creationId xmlns:p14="http://schemas.microsoft.com/office/powerpoint/2010/main" val="303106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C765E8-91B8-4B3C-AFFE-7547876E5654}"/>
              </a:ext>
            </a:extLst>
          </p:cNvPr>
          <p:cNvSpPr>
            <a:spLocks noGrp="1"/>
          </p:cNvSpPr>
          <p:nvPr>
            <p:ph idx="1"/>
          </p:nvPr>
        </p:nvSpPr>
        <p:spPr>
          <a:xfrm>
            <a:off x="468173" y="1258214"/>
            <a:ext cx="8273491" cy="3758919"/>
          </a:xfrm>
        </p:spPr>
        <p:txBody>
          <a:bodyPr>
            <a:noAutofit/>
          </a:bodyPr>
          <a:lstStyle/>
          <a:p>
            <a:pPr marL="342900" marR="0" lvl="0" indent="-342900">
              <a:lnSpc>
                <a:spcPct val="107000"/>
              </a:lnSpc>
              <a:spcBef>
                <a:spcPts val="0"/>
              </a:spcBef>
              <a:spcAft>
                <a:spcPts val="0"/>
              </a:spcAft>
              <a:buFont typeface="+mj-lt"/>
              <a:buAutoNum type="alphaUcParenBoth"/>
            </a:pPr>
            <a:r>
              <a:rPr lang="en-US" sz="1600" dirty="0">
                <a:effectLst/>
                <a:latin typeface="Calibri" panose="020F0502020204030204" pitchFamily="34" charset="0"/>
                <a:ea typeface="Times New Roman" panose="02020603050405020304" pitchFamily="18" charset="0"/>
                <a:cs typeface="Arial" panose="020B0604020202020204" pitchFamily="34" charset="0"/>
              </a:rPr>
              <a:t>Individuals with disabilities;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lphaUcParenBoth"/>
            </a:pPr>
            <a:r>
              <a:rPr lang="en-US" sz="1600" dirty="0">
                <a:effectLst/>
                <a:latin typeface="Calibri" panose="020F0502020204030204" pitchFamily="34" charset="0"/>
                <a:ea typeface="Times New Roman" panose="02020603050405020304" pitchFamily="18" charset="0"/>
                <a:cs typeface="Arial" panose="020B0604020202020204" pitchFamily="34" charset="0"/>
              </a:rPr>
              <a:t>Individuals from economically disadvantaged families, including low-income youth and adults;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lphaUcParenBoth"/>
            </a:pPr>
            <a:r>
              <a:rPr lang="en-US" sz="1600" dirty="0">
                <a:effectLst/>
                <a:latin typeface="Calibri" panose="020F0502020204030204" pitchFamily="34" charset="0"/>
                <a:ea typeface="Times New Roman" panose="02020603050405020304" pitchFamily="18" charset="0"/>
                <a:cs typeface="Arial" panose="020B0604020202020204" pitchFamily="34" charset="0"/>
              </a:rPr>
              <a:t>Individuals preparing for non-traditional fields;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lphaUcParenBoth"/>
            </a:pPr>
            <a:r>
              <a:rPr lang="en-US" sz="1600" dirty="0">
                <a:effectLst/>
                <a:latin typeface="Calibri" panose="020F0502020204030204" pitchFamily="34" charset="0"/>
                <a:ea typeface="Times New Roman" panose="02020603050405020304" pitchFamily="18" charset="0"/>
                <a:cs typeface="Arial" panose="020B0604020202020204" pitchFamily="34" charset="0"/>
              </a:rPr>
              <a:t>Single-parents, including single pregnant women;</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lphaUcParenBoth"/>
            </a:pPr>
            <a:r>
              <a:rPr lang="en-US" sz="1600" dirty="0">
                <a:effectLst/>
                <a:latin typeface="Calibri" panose="020F0502020204030204" pitchFamily="34" charset="0"/>
                <a:ea typeface="Times New Roman" panose="02020603050405020304" pitchFamily="18" charset="0"/>
                <a:cs typeface="Arial" panose="020B0604020202020204" pitchFamily="34" charset="0"/>
              </a:rPr>
              <a:t>Out-of-workforce individuals;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lphaUcParenBoth"/>
            </a:pPr>
            <a:r>
              <a:rPr lang="en-US" sz="1600" dirty="0">
                <a:effectLst/>
                <a:latin typeface="Calibri" panose="020F0502020204030204" pitchFamily="34" charset="0"/>
                <a:ea typeface="Times New Roman" panose="02020603050405020304" pitchFamily="18" charset="0"/>
                <a:cs typeface="Arial" panose="020B0604020202020204" pitchFamily="34" charset="0"/>
              </a:rPr>
              <a:t>English learners;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lphaUcParenBoth"/>
            </a:pPr>
            <a:r>
              <a:rPr lang="en-US" sz="1600" dirty="0">
                <a:effectLst/>
                <a:latin typeface="Calibri" panose="020F0502020204030204" pitchFamily="34" charset="0"/>
                <a:ea typeface="Times New Roman" panose="02020603050405020304" pitchFamily="18" charset="0"/>
                <a:cs typeface="Arial" panose="020B0604020202020204" pitchFamily="34" charset="0"/>
              </a:rPr>
              <a:t>Homeless individuals described in section 725 of the McKinney-Vento Homeless Assistance Act (42 U.S.C. 11434a);</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lphaUcParenBoth"/>
            </a:pPr>
            <a:r>
              <a:rPr lang="en-US" sz="1600" dirty="0">
                <a:effectLst/>
                <a:latin typeface="Calibri" panose="020F0502020204030204" pitchFamily="34" charset="0"/>
                <a:ea typeface="Times New Roman" panose="02020603050405020304" pitchFamily="18" charset="0"/>
                <a:cs typeface="Arial" panose="020B0604020202020204" pitchFamily="34" charset="0"/>
              </a:rPr>
              <a:t>Youth who are in, or have aged out of, the foster care system; and</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lphaUcParenBoth"/>
            </a:pPr>
            <a:r>
              <a:rPr lang="en-US" sz="1600" dirty="0">
                <a:effectLst/>
                <a:latin typeface="Calibri" panose="020F0502020204030204" pitchFamily="34" charset="0"/>
                <a:ea typeface="Times New Roman" panose="02020603050405020304" pitchFamily="18" charset="0"/>
                <a:cs typeface="Arial" panose="020B0604020202020204" pitchFamily="34" charset="0"/>
              </a:rPr>
              <a:t>Youth with a parent who –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mj-lt"/>
              <a:buAutoNum type="romanLcPeriod"/>
            </a:pPr>
            <a:r>
              <a:rPr lang="en-US" sz="1600" dirty="0">
                <a:effectLst/>
                <a:latin typeface="Calibri" panose="020F0502020204030204" pitchFamily="34" charset="0"/>
                <a:ea typeface="Times New Roman" panose="02020603050405020304" pitchFamily="18" charset="0"/>
                <a:cs typeface="Arial" panose="020B0604020202020204" pitchFamily="34" charset="0"/>
              </a:rPr>
              <a:t>Is a member of the armed forces (as such term is defined in section 101(a)(4) of title 10, U.S.C.); and</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mj-lt"/>
              <a:buAutoNum type="romanLcPeriod"/>
            </a:pPr>
            <a:r>
              <a:rPr lang="en-US" sz="1600" dirty="0">
                <a:effectLst/>
                <a:latin typeface="Calibri" panose="020F0502020204030204" pitchFamily="34" charset="0"/>
                <a:ea typeface="Times New Roman" panose="02020603050405020304" pitchFamily="18" charset="0"/>
                <a:cs typeface="Arial" panose="020B0604020202020204" pitchFamily="34" charset="0"/>
              </a:rPr>
              <a:t>Is on active duty (as such term is defined in section 101(d)(10 of such title).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1600" dirty="0"/>
          </a:p>
        </p:txBody>
      </p:sp>
      <p:sp>
        <p:nvSpPr>
          <p:cNvPr id="3" name="Title 2">
            <a:extLst>
              <a:ext uri="{FF2B5EF4-FFF2-40B4-BE49-F238E27FC236}">
                <a16:creationId xmlns:a16="http://schemas.microsoft.com/office/drawing/2014/main" id="{E731ABA0-47A9-41E5-8124-D526FB7736BC}"/>
              </a:ext>
            </a:extLst>
          </p:cNvPr>
          <p:cNvSpPr>
            <a:spLocks noGrp="1"/>
          </p:cNvSpPr>
          <p:nvPr>
            <p:ph type="title"/>
          </p:nvPr>
        </p:nvSpPr>
        <p:spPr/>
        <p:txBody>
          <a:bodyPr/>
          <a:lstStyle/>
          <a:p>
            <a:r>
              <a:rPr lang="en-US" dirty="0"/>
              <a:t>Special Populations as defined by Perkins V</a:t>
            </a:r>
          </a:p>
        </p:txBody>
      </p:sp>
    </p:spTree>
    <p:extLst>
      <p:ext uri="{BB962C8B-B14F-4D97-AF65-F5344CB8AC3E}">
        <p14:creationId xmlns:p14="http://schemas.microsoft.com/office/powerpoint/2010/main" val="20185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4E44EB-1DDC-45EB-990D-4A088A867C60}"/>
              </a:ext>
            </a:extLst>
          </p:cNvPr>
          <p:cNvSpPr>
            <a:spLocks noGrp="1"/>
          </p:cNvSpPr>
          <p:nvPr>
            <p:ph idx="1"/>
          </p:nvPr>
        </p:nvSpPr>
        <p:spPr>
          <a:xfrm>
            <a:off x="628650" y="1298959"/>
            <a:ext cx="7886700" cy="1970936"/>
          </a:xfrm>
        </p:spPr>
        <p:txBody>
          <a:bodyPr>
            <a:normAutofit/>
          </a:bodyPr>
          <a:lstStyle/>
          <a:p>
            <a:pPr marL="228600" marR="0" indent="0">
              <a:lnSpc>
                <a:spcPct val="107000"/>
              </a:lnSpc>
              <a:spcBef>
                <a:spcPts val="0"/>
              </a:spcBef>
              <a:spcAft>
                <a:spcPts val="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(A)	Economically disadvantaged students;  </a:t>
            </a:r>
          </a:p>
          <a:p>
            <a:pPr marL="228600" marR="0" indent="0">
              <a:lnSpc>
                <a:spcPct val="107000"/>
              </a:lnSpc>
              <a:spcBef>
                <a:spcPts val="0"/>
              </a:spcBef>
              <a:spcAft>
                <a:spcPts val="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(B) 	Students from major racial and ethnic groups;  </a:t>
            </a:r>
          </a:p>
          <a:p>
            <a:pPr marL="228600" marR="0" indent="0">
              <a:lnSpc>
                <a:spcPct val="107000"/>
              </a:lnSpc>
              <a:spcBef>
                <a:spcPts val="0"/>
              </a:spcBef>
              <a:spcAft>
                <a:spcPts val="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(C) 	Children with disabilities; and  </a:t>
            </a:r>
          </a:p>
          <a:p>
            <a:pPr marL="228600" marR="0" indent="0">
              <a:lnSpc>
                <a:spcPct val="107000"/>
              </a:lnSpc>
              <a:spcBef>
                <a:spcPts val="0"/>
              </a:spcBef>
              <a:spcAft>
                <a:spcPts val="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(D) 	English language learners. </a:t>
            </a:r>
            <a:endParaRPr lang="en-US" sz="1600" dirty="0"/>
          </a:p>
        </p:txBody>
      </p:sp>
      <p:sp>
        <p:nvSpPr>
          <p:cNvPr id="3" name="Title 2">
            <a:extLst>
              <a:ext uri="{FF2B5EF4-FFF2-40B4-BE49-F238E27FC236}">
                <a16:creationId xmlns:a16="http://schemas.microsoft.com/office/drawing/2014/main" id="{1D22C6F9-7802-45CC-BB95-2DD24620FBC0}"/>
              </a:ext>
            </a:extLst>
          </p:cNvPr>
          <p:cNvSpPr>
            <a:spLocks noGrp="1"/>
          </p:cNvSpPr>
          <p:nvPr>
            <p:ph type="title"/>
          </p:nvPr>
        </p:nvSpPr>
        <p:spPr/>
        <p:txBody>
          <a:bodyPr/>
          <a:lstStyle/>
          <a:p>
            <a:r>
              <a:rPr lang="en-US" dirty="0"/>
              <a:t>ESEA Sub-groups of Students</a:t>
            </a:r>
          </a:p>
        </p:txBody>
      </p:sp>
      <p:sp>
        <p:nvSpPr>
          <p:cNvPr id="4" name="TextBox 3">
            <a:extLst>
              <a:ext uri="{FF2B5EF4-FFF2-40B4-BE49-F238E27FC236}">
                <a16:creationId xmlns:a16="http://schemas.microsoft.com/office/drawing/2014/main" id="{1C8E921A-95DA-475F-976C-751EE504D99F}"/>
              </a:ext>
            </a:extLst>
          </p:cNvPr>
          <p:cNvSpPr txBox="1"/>
          <p:nvPr/>
        </p:nvSpPr>
        <p:spPr>
          <a:xfrm>
            <a:off x="1297858" y="3781958"/>
            <a:ext cx="6602557" cy="584775"/>
          </a:xfrm>
          <a:prstGeom prst="rect">
            <a:avLst/>
          </a:prstGeom>
          <a:noFill/>
        </p:spPr>
        <p:txBody>
          <a:bodyPr wrap="square" rtlCol="0">
            <a:spAutoFit/>
          </a:bodyPr>
          <a:lstStyle/>
          <a:p>
            <a:r>
              <a:rPr lang="en-US" sz="1600" dirty="0"/>
              <a:t>Elementary &amp; Secondary Education Act of 1965, Section </a:t>
            </a:r>
            <a:r>
              <a:rPr lang="en-US" sz="1600" dirty="0">
                <a:effectLst/>
                <a:ea typeface="Calibri" panose="020F0502020204030204" pitchFamily="34" charset="0"/>
                <a:cs typeface="Times New Roman" panose="02020603050405020304" pitchFamily="18" charset="0"/>
              </a:rPr>
              <a:t>1111(c)(2)(B) </a:t>
            </a:r>
          </a:p>
          <a:p>
            <a:r>
              <a:rPr lang="en-US" sz="1600" dirty="0">
                <a:ea typeface="Calibri" panose="020F0502020204030204" pitchFamily="34" charset="0"/>
                <a:cs typeface="Times New Roman" panose="02020603050405020304" pitchFamily="18" charset="0"/>
              </a:rPr>
              <a:t>Referenced in </a:t>
            </a:r>
            <a:r>
              <a:rPr lang="en-US" sz="1600" dirty="0">
                <a:effectLst/>
                <a:ea typeface="Calibri" panose="020F0502020204030204" pitchFamily="34" charset="0"/>
                <a:cs typeface="Times New Roman" panose="02020603050405020304" pitchFamily="18" charset="0"/>
              </a:rPr>
              <a:t>Perkins Section 114(e)(8)(B)(i)</a:t>
            </a:r>
            <a:endParaRPr lang="en-US" sz="1600" dirty="0"/>
          </a:p>
        </p:txBody>
      </p:sp>
      <p:sp>
        <p:nvSpPr>
          <p:cNvPr id="5" name="Arrow: Left 4">
            <a:extLst>
              <a:ext uri="{FF2B5EF4-FFF2-40B4-BE49-F238E27FC236}">
                <a16:creationId xmlns:a16="http://schemas.microsoft.com/office/drawing/2014/main" id="{D9978C6C-ACCA-49F8-AFA0-F9285A97C074}"/>
              </a:ext>
            </a:extLst>
          </p:cNvPr>
          <p:cNvSpPr/>
          <p:nvPr/>
        </p:nvSpPr>
        <p:spPr>
          <a:xfrm>
            <a:off x="5383988" y="1515559"/>
            <a:ext cx="1689811" cy="475488"/>
          </a:xfrm>
          <a:prstGeom prst="leftArrow">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accent6">
                    <a:lumMod val="50000"/>
                  </a:schemeClr>
                </a:solidFill>
                <a:effectLst>
                  <a:outerShdw blurRad="38100" dist="19050" dir="2700000" algn="tl" rotWithShape="0">
                    <a:schemeClr val="dk1">
                      <a:alpha val="40000"/>
                    </a:schemeClr>
                  </a:outerShdw>
                </a:effectLst>
              </a:rPr>
              <a:t>Additional group</a:t>
            </a:r>
          </a:p>
        </p:txBody>
      </p:sp>
    </p:spTree>
    <p:extLst>
      <p:ext uri="{BB962C8B-B14F-4D97-AF65-F5344CB8AC3E}">
        <p14:creationId xmlns:p14="http://schemas.microsoft.com/office/powerpoint/2010/main" val="66361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CCE1EC-FDCB-7A4A-95B9-F6E35269A8C1}"/>
              </a:ext>
            </a:extLst>
          </p:cNvPr>
          <p:cNvSpPr>
            <a:spLocks noGrp="1"/>
          </p:cNvSpPr>
          <p:nvPr>
            <p:ph idx="1"/>
          </p:nvPr>
        </p:nvSpPr>
        <p:spPr>
          <a:xfrm>
            <a:off x="628650" y="1378054"/>
            <a:ext cx="7886700" cy="3548753"/>
          </a:xfrm>
        </p:spPr>
        <p:txBody>
          <a:bodyPr/>
          <a:lstStyle/>
          <a:p>
            <a:pPr marL="0" lvl="1" indent="0">
              <a:spcAft>
                <a:spcPts val="600"/>
              </a:spcAft>
              <a:buNone/>
            </a:pPr>
            <a:r>
              <a:rPr lang="en-US" sz="2000" dirty="0"/>
              <a:t>1P1 – Post-program Placement</a:t>
            </a:r>
          </a:p>
          <a:p>
            <a:pPr marL="457200" lvl="3" indent="0">
              <a:spcAft>
                <a:spcPts val="600"/>
              </a:spcAft>
              <a:buNone/>
            </a:pPr>
            <a:r>
              <a:rPr lang="en-US" sz="1700" b="0" i="0" dirty="0">
                <a:solidFill>
                  <a:srgbClr val="000000"/>
                </a:solidFill>
                <a:effectLst/>
                <a:latin typeface="Times New Roman" panose="02020603050405020304" pitchFamily="18" charset="0"/>
              </a:rPr>
              <a:t>CTE graduates who remain enrolled in postsecondary education, are in military service, or are employed.</a:t>
            </a:r>
          </a:p>
          <a:p>
            <a:pPr marL="388144" lvl="3" indent="0">
              <a:spcAft>
                <a:spcPts val="600"/>
              </a:spcAft>
              <a:buNone/>
            </a:pPr>
            <a:endParaRPr lang="en-US" sz="1700" dirty="0"/>
          </a:p>
          <a:p>
            <a:pPr marL="0" lvl="1" indent="0">
              <a:spcAft>
                <a:spcPts val="600"/>
              </a:spcAft>
              <a:buNone/>
            </a:pPr>
            <a:r>
              <a:rPr lang="en-US" sz="2000" dirty="0"/>
              <a:t>2P1 - Earned Recognized Postsecondary Credential</a:t>
            </a:r>
          </a:p>
          <a:p>
            <a:pPr marL="457200" lvl="3" indent="0">
              <a:spcAft>
                <a:spcPts val="600"/>
              </a:spcAft>
              <a:buNone/>
            </a:pPr>
            <a:r>
              <a:rPr lang="en-US" sz="1700" b="0" i="0" dirty="0">
                <a:solidFill>
                  <a:srgbClr val="000000"/>
                </a:solidFill>
                <a:effectLst/>
                <a:latin typeface="Times New Roman" panose="02020603050405020304" pitchFamily="18" charset="0"/>
              </a:rPr>
              <a:t>Student attainment of a curriculum certificate, diploma, or degree.</a:t>
            </a:r>
          </a:p>
          <a:p>
            <a:pPr marL="388144" lvl="3" indent="0">
              <a:spcAft>
                <a:spcPts val="600"/>
              </a:spcAft>
              <a:buNone/>
            </a:pPr>
            <a:endParaRPr lang="en-US" sz="1700" dirty="0"/>
          </a:p>
          <a:p>
            <a:pPr marL="0" lvl="1" indent="0">
              <a:spcAft>
                <a:spcPts val="600"/>
              </a:spcAft>
              <a:buNone/>
            </a:pPr>
            <a:r>
              <a:rPr lang="en-US" sz="2000" dirty="0"/>
              <a:t>3P1 - Nontraditional Program Concentration</a:t>
            </a:r>
          </a:p>
          <a:p>
            <a:pPr marL="457200" lvl="2" indent="0">
              <a:buNone/>
            </a:pPr>
            <a:r>
              <a:rPr lang="en-US" b="0" i="0" dirty="0">
                <a:solidFill>
                  <a:srgbClr val="000000"/>
                </a:solidFill>
                <a:effectLst/>
                <a:latin typeface="Times New Roman" panose="02020603050405020304" pitchFamily="18" charset="0"/>
              </a:rPr>
              <a:t>CTE concentrators in programs and that lead to occupations that are nontraditional for their gender.</a:t>
            </a:r>
            <a:endParaRPr lang="en-US" dirty="0"/>
          </a:p>
          <a:p>
            <a:endParaRPr lang="en-US" dirty="0"/>
          </a:p>
        </p:txBody>
      </p:sp>
      <p:sp>
        <p:nvSpPr>
          <p:cNvPr id="3" name="Title 2">
            <a:extLst>
              <a:ext uri="{FF2B5EF4-FFF2-40B4-BE49-F238E27FC236}">
                <a16:creationId xmlns:a16="http://schemas.microsoft.com/office/drawing/2014/main" id="{8E172FDE-D34B-044C-A5CD-4AE923BDE1AE}"/>
              </a:ext>
            </a:extLst>
          </p:cNvPr>
          <p:cNvSpPr>
            <a:spLocks noGrp="1"/>
          </p:cNvSpPr>
          <p:nvPr>
            <p:ph type="title"/>
          </p:nvPr>
        </p:nvSpPr>
        <p:spPr/>
        <p:txBody>
          <a:bodyPr/>
          <a:lstStyle/>
          <a:p>
            <a:r>
              <a:rPr lang="en-US" sz="3200" dirty="0"/>
              <a:t>Perkins requires continuous improvement on 3 postsecondary Performance Indicators</a:t>
            </a:r>
            <a:endParaRPr lang="en-US" dirty="0"/>
          </a:p>
        </p:txBody>
      </p:sp>
    </p:spTree>
    <p:extLst>
      <p:ext uri="{BB962C8B-B14F-4D97-AF65-F5344CB8AC3E}">
        <p14:creationId xmlns:p14="http://schemas.microsoft.com/office/powerpoint/2010/main" val="362831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CF43AD7-CBBE-64AF-7D24-93AC8A241CB3}"/>
              </a:ext>
            </a:extLst>
          </p:cNvPr>
          <p:cNvPicPr>
            <a:picLocks noGrp="1" noChangeAspect="1"/>
          </p:cNvPicPr>
          <p:nvPr>
            <p:ph idx="1"/>
          </p:nvPr>
        </p:nvPicPr>
        <p:blipFill>
          <a:blip r:embed="rId2"/>
          <a:stretch>
            <a:fillRect/>
          </a:stretch>
        </p:blipFill>
        <p:spPr>
          <a:xfrm>
            <a:off x="628650" y="2183587"/>
            <a:ext cx="7886700" cy="1823387"/>
          </a:xfrm>
        </p:spPr>
      </p:pic>
      <p:sp>
        <p:nvSpPr>
          <p:cNvPr id="2" name="Title 1">
            <a:extLst>
              <a:ext uri="{FF2B5EF4-FFF2-40B4-BE49-F238E27FC236}">
                <a16:creationId xmlns:a16="http://schemas.microsoft.com/office/drawing/2014/main" id="{9954E14A-7BC5-A1C7-8F54-EFA3E7936A68}"/>
              </a:ext>
            </a:extLst>
          </p:cNvPr>
          <p:cNvSpPr>
            <a:spLocks noGrp="1"/>
          </p:cNvSpPr>
          <p:nvPr>
            <p:ph type="title"/>
          </p:nvPr>
        </p:nvSpPr>
        <p:spPr/>
        <p:txBody>
          <a:bodyPr/>
          <a:lstStyle/>
          <a:p>
            <a:r>
              <a:rPr lang="en-US" dirty="0">
                <a:ln w="0">
                  <a:solidFill>
                    <a:srgbClr val="5B9BD5"/>
                  </a:solidFill>
                </a:ln>
                <a:ea typeface="Calibri Light"/>
                <a:cs typeface="Calibri Light"/>
              </a:rPr>
              <a:t>2024-2027 Performance Indicators</a:t>
            </a:r>
            <a:endParaRPr lang="en-US" b="0" dirty="0">
              <a:ln w="0">
                <a:solidFill>
                  <a:srgbClr val="5B9BD5"/>
                </a:solidFill>
              </a:ln>
              <a:ea typeface="Calibri Light"/>
              <a:cs typeface="Calibri Light"/>
            </a:endParaRPr>
          </a:p>
          <a:p>
            <a:endParaRPr lang="en-US" dirty="0">
              <a:ln w="0">
                <a:solidFill>
                  <a:srgbClr val="5B9BD5"/>
                </a:solidFill>
              </a:ln>
              <a:ea typeface="Calibri Light"/>
              <a:cs typeface="Calibri Light"/>
            </a:endParaRPr>
          </a:p>
        </p:txBody>
      </p:sp>
    </p:spTree>
    <p:extLst>
      <p:ext uri="{BB962C8B-B14F-4D97-AF65-F5344CB8AC3E}">
        <p14:creationId xmlns:p14="http://schemas.microsoft.com/office/powerpoint/2010/main" val="390951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E14E6C-84E0-4B72-7BC6-C01F70CA6C30}"/>
              </a:ext>
            </a:extLst>
          </p:cNvPr>
          <p:cNvSpPr>
            <a:spLocks noGrp="1"/>
          </p:cNvSpPr>
          <p:nvPr>
            <p:ph idx="1"/>
          </p:nvPr>
        </p:nvSpPr>
        <p:spPr>
          <a:xfrm>
            <a:off x="433504" y="1171124"/>
            <a:ext cx="8423352" cy="3925105"/>
          </a:xfrm>
        </p:spPr>
        <p:txBody>
          <a:bodyPr vert="horz" lIns="91440" tIns="45720" rIns="91440" bIns="45720" rtlCol="0" anchor="t">
            <a:noAutofit/>
          </a:bodyPr>
          <a:lstStyle/>
          <a:p>
            <a:pPr marL="0" indent="-174625">
              <a:spcBef>
                <a:spcPts val="0"/>
              </a:spcBef>
              <a:spcAft>
                <a:spcPts val="600"/>
              </a:spcAft>
              <a:buNone/>
            </a:pPr>
            <a:r>
              <a:rPr lang="en-US" sz="1900" dirty="0">
                <a:latin typeface="Calibri"/>
                <a:cs typeface="Times New Roman"/>
              </a:rPr>
              <a:t>With the college’s administration, the Perkins Manager forms a Perkins Team that has knowledge of CTE programs, grant management, and federal compliance.</a:t>
            </a:r>
          </a:p>
          <a:p>
            <a:pPr marL="0" indent="-174625">
              <a:spcBef>
                <a:spcPts val="0"/>
              </a:spcBef>
              <a:spcAft>
                <a:spcPts val="600"/>
              </a:spcAft>
              <a:buNone/>
            </a:pPr>
            <a:r>
              <a:rPr lang="en-US" sz="1900" dirty="0">
                <a:latin typeface="Calibri"/>
                <a:cs typeface="Times New Roman"/>
              </a:rPr>
              <a:t>The Team plays a pivotal role in the successful implementation and management, of Perkins V Funding at their Community College. Under Perkins V, this team is important in strengthening your CLNA and ensuring compliance with federal and state regulations.</a:t>
            </a:r>
          </a:p>
          <a:p>
            <a:pPr marL="0" indent="-174625">
              <a:spcBef>
                <a:spcPts val="0"/>
              </a:spcBef>
              <a:spcAft>
                <a:spcPts val="600"/>
              </a:spcAft>
              <a:buNone/>
            </a:pPr>
            <a:r>
              <a:rPr lang="en-US" sz="1900" dirty="0">
                <a:latin typeface="Calibri"/>
                <a:cs typeface="Times New Roman"/>
              </a:rPr>
              <a:t>The Perkins Team contributes to the success of CTE programs and the achievement of educational and workforce development objectives at their college.</a:t>
            </a:r>
          </a:p>
          <a:p>
            <a:pPr marL="344170" lvl="2">
              <a:spcBef>
                <a:spcPts val="0"/>
              </a:spcBef>
              <a:spcAft>
                <a:spcPts val="600"/>
              </a:spcAft>
              <a:buFont typeface="Wingdings"/>
              <a:buChar char="§"/>
            </a:pPr>
            <a:r>
              <a:rPr lang="en-US" sz="1900" dirty="0">
                <a:latin typeface="Calibri"/>
                <a:cs typeface="Times New Roman"/>
              </a:rPr>
              <a:t>Grant Management and Compliance</a:t>
            </a:r>
          </a:p>
          <a:p>
            <a:pPr marL="344170" lvl="2">
              <a:spcBef>
                <a:spcPts val="0"/>
              </a:spcBef>
              <a:spcAft>
                <a:spcPts val="600"/>
              </a:spcAft>
              <a:buFont typeface="Wingdings"/>
              <a:buChar char="§"/>
            </a:pPr>
            <a:r>
              <a:rPr lang="en-US" sz="1900" dirty="0">
                <a:latin typeface="Calibri"/>
                <a:cs typeface="Times New Roman"/>
              </a:rPr>
              <a:t>Administrative Duties</a:t>
            </a:r>
          </a:p>
          <a:p>
            <a:pPr marL="344170" lvl="2">
              <a:spcBef>
                <a:spcPts val="0"/>
              </a:spcBef>
              <a:spcAft>
                <a:spcPts val="600"/>
              </a:spcAft>
              <a:buFont typeface="Wingdings"/>
              <a:buChar char="§"/>
            </a:pPr>
            <a:r>
              <a:rPr lang="en-US" sz="1900" dirty="0">
                <a:latin typeface="Calibri"/>
                <a:cs typeface="Times New Roman"/>
              </a:rPr>
              <a:t>Strategic Planning and Assessment</a:t>
            </a:r>
          </a:p>
          <a:p>
            <a:pPr marL="344170" lvl="2">
              <a:spcBef>
                <a:spcPts val="0"/>
              </a:spcBef>
              <a:spcAft>
                <a:spcPts val="600"/>
              </a:spcAft>
              <a:buFont typeface="Wingdings"/>
              <a:buChar char="§"/>
            </a:pPr>
            <a:r>
              <a:rPr lang="en-US" sz="1900" dirty="0">
                <a:latin typeface="Calibri"/>
                <a:cs typeface="Times New Roman"/>
              </a:rPr>
              <a:t>Stakeholder Collaboration</a:t>
            </a:r>
          </a:p>
        </p:txBody>
      </p:sp>
      <p:sp>
        <p:nvSpPr>
          <p:cNvPr id="3" name="Title 2">
            <a:extLst>
              <a:ext uri="{FF2B5EF4-FFF2-40B4-BE49-F238E27FC236}">
                <a16:creationId xmlns:a16="http://schemas.microsoft.com/office/drawing/2014/main" id="{19EBF4A7-3980-C6DA-FC3A-0C5B1BBD3158}"/>
              </a:ext>
            </a:extLst>
          </p:cNvPr>
          <p:cNvSpPr>
            <a:spLocks noGrp="1"/>
          </p:cNvSpPr>
          <p:nvPr>
            <p:ph type="title"/>
          </p:nvPr>
        </p:nvSpPr>
        <p:spPr/>
        <p:txBody>
          <a:bodyPr/>
          <a:lstStyle/>
          <a:p>
            <a:r>
              <a:rPr lang="en-US"/>
              <a:t>Managing the Perkins Grant</a:t>
            </a:r>
          </a:p>
        </p:txBody>
      </p:sp>
    </p:spTree>
    <p:extLst>
      <p:ext uri="{BB962C8B-B14F-4D97-AF65-F5344CB8AC3E}">
        <p14:creationId xmlns:p14="http://schemas.microsoft.com/office/powerpoint/2010/main" val="296785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xfrm>
            <a:off x="1297859" y="126367"/>
            <a:ext cx="7364361" cy="994172"/>
          </a:xfrm>
        </p:spPr>
        <p:txBody>
          <a:bodyPr anchor="ctr">
            <a:normAutofit/>
          </a:bodyPr>
          <a:lstStyle/>
          <a:p>
            <a:pPr lvl="0"/>
            <a:r>
              <a:rPr lang="en-US" dirty="0"/>
              <a:t>Perkins V – Local program overview</a:t>
            </a:r>
          </a:p>
        </p:txBody>
      </p:sp>
      <p:graphicFrame>
        <p:nvGraphicFramePr>
          <p:cNvPr id="88" name="Shape 86">
            <a:extLst>
              <a:ext uri="{FF2B5EF4-FFF2-40B4-BE49-F238E27FC236}">
                <a16:creationId xmlns:a16="http://schemas.microsoft.com/office/drawing/2014/main" id="{7FFBEB24-FA5F-1B32-2BEC-38543893CDBD}"/>
              </a:ext>
            </a:extLst>
          </p:cNvPr>
          <p:cNvGraphicFramePr>
            <a:graphicFrameLocks noGrp="1"/>
          </p:cNvGraphicFramePr>
          <p:nvPr>
            <p:ph idx="1"/>
            <p:extLst>
              <p:ext uri="{D42A27DB-BD31-4B8C-83A1-F6EECF244321}">
                <p14:modId xmlns:p14="http://schemas.microsoft.com/office/powerpoint/2010/main" val="931781568"/>
              </p:ext>
            </p:extLst>
          </p:nvPr>
        </p:nvGraphicFramePr>
        <p:xfrm>
          <a:off x="628650" y="302079"/>
          <a:ext cx="7886700" cy="5633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383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28A30A-F82F-46A3-B832-7CC50BCFC289}"/>
              </a:ext>
            </a:extLst>
          </p:cNvPr>
          <p:cNvSpPr>
            <a:spLocks noGrp="1"/>
          </p:cNvSpPr>
          <p:nvPr>
            <p:ph type="title"/>
          </p:nvPr>
        </p:nvSpPr>
        <p:spPr/>
        <p:txBody>
          <a:bodyPr/>
          <a:lstStyle/>
          <a:p>
            <a:r>
              <a:rPr lang="en-US" dirty="0"/>
              <a:t>Perkins Emphasizes AAS Curriculum Programs -</a:t>
            </a:r>
            <a:br>
              <a:rPr lang="en-US" dirty="0"/>
            </a:br>
            <a:r>
              <a:rPr lang="en-US" dirty="0"/>
              <a:t>NCCCS CTE Program Areas:</a:t>
            </a:r>
          </a:p>
        </p:txBody>
      </p:sp>
      <p:sp>
        <p:nvSpPr>
          <p:cNvPr id="4" name="Content Placeholder 3">
            <a:extLst>
              <a:ext uri="{FF2B5EF4-FFF2-40B4-BE49-F238E27FC236}">
                <a16:creationId xmlns:a16="http://schemas.microsoft.com/office/drawing/2014/main" id="{EB9FF4D3-653E-49D8-B328-7005B373D14F}"/>
              </a:ext>
            </a:extLst>
          </p:cNvPr>
          <p:cNvSpPr>
            <a:spLocks noGrp="1"/>
          </p:cNvSpPr>
          <p:nvPr>
            <p:ph sz="half" idx="2"/>
          </p:nvPr>
        </p:nvSpPr>
        <p:spPr>
          <a:xfrm>
            <a:off x="1297859" y="1252104"/>
            <a:ext cx="6478199" cy="3891395"/>
          </a:xfrm>
        </p:spPr>
        <p:txBody>
          <a:bodyPr>
            <a:noAutofit/>
          </a:bodyPr>
          <a:lstStyle/>
          <a:p>
            <a:pPr marL="0" indent="0" defTabSz="457200">
              <a:spcBef>
                <a:spcPts val="0"/>
              </a:spcBef>
              <a:spcAft>
                <a:spcPts val="600"/>
              </a:spcAft>
              <a:buNone/>
            </a:pPr>
            <a:r>
              <a:rPr lang="en-US" sz="2000" dirty="0">
                <a:latin typeface="+mn-lt"/>
              </a:rPr>
              <a:t>15	Agricultural and Natural Resources Technologies</a:t>
            </a:r>
          </a:p>
          <a:p>
            <a:pPr marL="0" indent="0" defTabSz="457200">
              <a:spcBef>
                <a:spcPts val="0"/>
              </a:spcBef>
              <a:spcAft>
                <a:spcPts val="600"/>
              </a:spcAft>
              <a:buNone/>
            </a:pPr>
            <a:r>
              <a:rPr lang="en-US" sz="2000" dirty="0">
                <a:latin typeface="+mn-lt"/>
              </a:rPr>
              <a:t>20	Biological and Chemical Technologies</a:t>
            </a:r>
          </a:p>
          <a:p>
            <a:pPr marL="0" indent="0" defTabSz="457200">
              <a:spcBef>
                <a:spcPts val="0"/>
              </a:spcBef>
              <a:spcAft>
                <a:spcPts val="600"/>
              </a:spcAft>
              <a:buNone/>
            </a:pPr>
            <a:r>
              <a:rPr lang="en-US" sz="2000" dirty="0">
                <a:latin typeface="+mn-lt"/>
              </a:rPr>
              <a:t>25	Business Technologies</a:t>
            </a:r>
          </a:p>
          <a:p>
            <a:pPr marL="0" indent="0" defTabSz="457200">
              <a:spcBef>
                <a:spcPts val="0"/>
              </a:spcBef>
              <a:spcAft>
                <a:spcPts val="600"/>
              </a:spcAft>
              <a:buNone/>
            </a:pPr>
            <a:r>
              <a:rPr lang="en-US" sz="2000" dirty="0">
                <a:latin typeface="+mn-lt"/>
              </a:rPr>
              <a:t>30	Commercial and Artistic Production Technologies</a:t>
            </a:r>
          </a:p>
          <a:p>
            <a:pPr marL="0" indent="0" defTabSz="457200">
              <a:spcBef>
                <a:spcPts val="0"/>
              </a:spcBef>
              <a:spcAft>
                <a:spcPts val="600"/>
              </a:spcAft>
              <a:buNone/>
            </a:pPr>
            <a:r>
              <a:rPr lang="en-US" sz="2000" dirty="0">
                <a:latin typeface="+mn-lt"/>
              </a:rPr>
              <a:t>35	Construction Technologies</a:t>
            </a:r>
          </a:p>
          <a:p>
            <a:pPr marL="0" indent="0" defTabSz="457200">
              <a:spcBef>
                <a:spcPts val="0"/>
              </a:spcBef>
              <a:spcAft>
                <a:spcPts val="600"/>
              </a:spcAft>
              <a:buNone/>
            </a:pPr>
            <a:r>
              <a:rPr lang="en-US" sz="2000" dirty="0">
                <a:latin typeface="+mn-lt"/>
              </a:rPr>
              <a:t>40	Engineering Technologies</a:t>
            </a:r>
          </a:p>
          <a:p>
            <a:pPr marL="0" indent="0" defTabSz="457200">
              <a:spcBef>
                <a:spcPts val="0"/>
              </a:spcBef>
              <a:spcAft>
                <a:spcPts val="600"/>
              </a:spcAft>
              <a:buNone/>
            </a:pPr>
            <a:r>
              <a:rPr lang="en-US" sz="2000" dirty="0">
                <a:latin typeface="+mn-lt"/>
              </a:rPr>
              <a:t>45	Health Sciences</a:t>
            </a:r>
          </a:p>
          <a:p>
            <a:pPr marL="0" indent="0" defTabSz="457200">
              <a:spcBef>
                <a:spcPts val="0"/>
              </a:spcBef>
              <a:spcAft>
                <a:spcPts val="600"/>
              </a:spcAft>
              <a:buNone/>
            </a:pPr>
            <a:r>
              <a:rPr lang="en-US" sz="2000" dirty="0">
                <a:latin typeface="+mn-lt"/>
              </a:rPr>
              <a:t>50	Industrial Technologies</a:t>
            </a:r>
          </a:p>
          <a:p>
            <a:pPr marL="0" indent="0" defTabSz="457200">
              <a:spcBef>
                <a:spcPts val="0"/>
              </a:spcBef>
              <a:spcAft>
                <a:spcPts val="600"/>
              </a:spcAft>
              <a:buNone/>
            </a:pPr>
            <a:r>
              <a:rPr lang="en-US" sz="2000" dirty="0">
                <a:latin typeface="+mn-lt"/>
              </a:rPr>
              <a:t>55	Public Service Technologies</a:t>
            </a:r>
          </a:p>
          <a:p>
            <a:pPr marL="0" indent="0" defTabSz="457200">
              <a:spcBef>
                <a:spcPts val="0"/>
              </a:spcBef>
              <a:spcAft>
                <a:spcPts val="600"/>
              </a:spcAft>
              <a:buNone/>
            </a:pPr>
            <a:r>
              <a:rPr lang="en-US" sz="2000" dirty="0">
                <a:latin typeface="+mn-lt"/>
              </a:rPr>
              <a:t>60	Transportation Systems Technologies </a:t>
            </a:r>
          </a:p>
        </p:txBody>
      </p:sp>
    </p:spTree>
    <p:extLst>
      <p:ext uri="{BB962C8B-B14F-4D97-AF65-F5344CB8AC3E}">
        <p14:creationId xmlns:p14="http://schemas.microsoft.com/office/powerpoint/2010/main" val="75888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219511-4FA0-9C85-F450-21DBE81584FD}"/>
              </a:ext>
            </a:extLst>
          </p:cNvPr>
          <p:cNvSpPr>
            <a:spLocks noGrp="1"/>
          </p:cNvSpPr>
          <p:nvPr>
            <p:ph type="title"/>
          </p:nvPr>
        </p:nvSpPr>
        <p:spPr>
          <a:xfrm>
            <a:off x="1297859" y="126367"/>
            <a:ext cx="7364361" cy="994172"/>
          </a:xfrm>
        </p:spPr>
        <p:txBody>
          <a:bodyPr anchor="ctr">
            <a:normAutofit/>
          </a:bodyPr>
          <a:lstStyle/>
          <a:p>
            <a:r>
              <a:rPr lang="en-US" dirty="0"/>
              <a:t>May colleges spend Perkins on Teacher Education or Teacher Preparation Programs?</a:t>
            </a:r>
          </a:p>
        </p:txBody>
      </p:sp>
      <p:sp>
        <p:nvSpPr>
          <p:cNvPr id="8" name="Content Placeholder 2">
            <a:extLst>
              <a:ext uri="{FF2B5EF4-FFF2-40B4-BE49-F238E27FC236}">
                <a16:creationId xmlns:a16="http://schemas.microsoft.com/office/drawing/2014/main" id="{F6BB74FC-42D2-4805-8D4E-02122E204200}"/>
              </a:ext>
            </a:extLst>
          </p:cNvPr>
          <p:cNvSpPr>
            <a:spLocks noGrp="1"/>
          </p:cNvSpPr>
          <p:nvPr>
            <p:ph sz="half" idx="1"/>
          </p:nvPr>
        </p:nvSpPr>
        <p:spPr>
          <a:xfrm>
            <a:off x="628650" y="1369219"/>
            <a:ext cx="3886200" cy="3449762"/>
          </a:xfrm>
        </p:spPr>
        <p:txBody>
          <a:bodyPr>
            <a:normAutofit/>
          </a:bodyPr>
          <a:lstStyle/>
          <a:p>
            <a:pPr marL="0" indent="0">
              <a:buNone/>
            </a:pPr>
            <a:r>
              <a:rPr lang="en-US" sz="2000" u="sng" dirty="0">
                <a:solidFill>
                  <a:srgbClr val="31B039"/>
                </a:solidFill>
              </a:rPr>
              <a:t>You MAY spend Perkins on: </a:t>
            </a:r>
          </a:p>
          <a:p>
            <a:r>
              <a:rPr lang="en-US" sz="2000" dirty="0"/>
              <a:t>Early Childhood Education A55220</a:t>
            </a:r>
          </a:p>
          <a:p>
            <a:r>
              <a:rPr lang="en-US" sz="2000" dirty="0"/>
              <a:t>Elementary Education Residency Licensure C55490</a:t>
            </a:r>
          </a:p>
          <a:p>
            <a:r>
              <a:rPr lang="en-US" sz="2000" dirty="0"/>
              <a:t>Courses with an EDU prefix</a:t>
            </a:r>
          </a:p>
        </p:txBody>
      </p:sp>
      <p:sp>
        <p:nvSpPr>
          <p:cNvPr id="10" name="Content Placeholder 3">
            <a:extLst>
              <a:ext uri="{FF2B5EF4-FFF2-40B4-BE49-F238E27FC236}">
                <a16:creationId xmlns:a16="http://schemas.microsoft.com/office/drawing/2014/main" id="{1B895BD6-701E-99BB-7161-79CD284B8714}"/>
              </a:ext>
            </a:extLst>
          </p:cNvPr>
          <p:cNvSpPr>
            <a:spLocks noGrp="1"/>
          </p:cNvSpPr>
          <p:nvPr>
            <p:ph sz="half" idx="2"/>
          </p:nvPr>
        </p:nvSpPr>
        <p:spPr>
          <a:xfrm>
            <a:off x="4629150" y="1369219"/>
            <a:ext cx="3886200" cy="3449762"/>
          </a:xfrm>
        </p:spPr>
        <p:txBody>
          <a:bodyPr>
            <a:normAutofit/>
          </a:bodyPr>
          <a:lstStyle/>
          <a:p>
            <a:pPr marL="0" indent="0">
              <a:buNone/>
            </a:pPr>
            <a:r>
              <a:rPr lang="en-US" sz="2000" u="sng" dirty="0">
                <a:solidFill>
                  <a:srgbClr val="CC0F23"/>
                </a:solidFill>
              </a:rPr>
              <a:t>You MAY NOT spend Perkins on:</a:t>
            </a:r>
          </a:p>
          <a:p>
            <a:r>
              <a:rPr lang="en-US" sz="2000" dirty="0"/>
              <a:t>Assoc. in Arts in Teacher Prep. A1010T  *Except EDU Courses</a:t>
            </a:r>
          </a:p>
          <a:p>
            <a:r>
              <a:rPr lang="en-US" sz="2000" dirty="0"/>
              <a:t>Assoc. Science in Teacher Prep. A1040T  *Except EDU Courses</a:t>
            </a:r>
          </a:p>
          <a:p>
            <a:r>
              <a:rPr lang="en-US" sz="2000" dirty="0" err="1"/>
              <a:t>edTPA</a:t>
            </a:r>
            <a:r>
              <a:rPr lang="en-US" sz="2000" dirty="0"/>
              <a:t> Success Coach (or other similar title)</a:t>
            </a:r>
          </a:p>
        </p:txBody>
      </p:sp>
      <p:pic>
        <p:nvPicPr>
          <p:cNvPr id="5" name="Picture 4">
            <a:extLst>
              <a:ext uri="{FF2B5EF4-FFF2-40B4-BE49-F238E27FC236}">
                <a16:creationId xmlns:a16="http://schemas.microsoft.com/office/drawing/2014/main" id="{64B88FDF-BDB1-5B3C-C394-CEC812D046F4}"/>
              </a:ext>
            </a:extLst>
          </p:cNvPr>
          <p:cNvPicPr>
            <a:picLocks noChangeAspect="1"/>
          </p:cNvPicPr>
          <p:nvPr/>
        </p:nvPicPr>
        <p:blipFill rotWithShape="1">
          <a:blip r:embed="rId2"/>
          <a:srcRect l="48463"/>
          <a:stretch/>
        </p:blipFill>
        <p:spPr>
          <a:xfrm>
            <a:off x="5731423" y="3771900"/>
            <a:ext cx="1352771" cy="1371600"/>
          </a:xfrm>
          <a:prstGeom prst="rect">
            <a:avLst/>
          </a:prstGeom>
        </p:spPr>
      </p:pic>
      <p:pic>
        <p:nvPicPr>
          <p:cNvPr id="7" name="Picture 6">
            <a:extLst>
              <a:ext uri="{FF2B5EF4-FFF2-40B4-BE49-F238E27FC236}">
                <a16:creationId xmlns:a16="http://schemas.microsoft.com/office/drawing/2014/main" id="{0263A962-A190-9563-003E-53DD7A7B9FA8}"/>
              </a:ext>
            </a:extLst>
          </p:cNvPr>
          <p:cNvPicPr preferRelativeResize="0">
            <a:picLocks noChangeAspect="1"/>
          </p:cNvPicPr>
          <p:nvPr/>
        </p:nvPicPr>
        <p:blipFill rotWithShape="1">
          <a:blip r:embed="rId2"/>
          <a:srcRect r="52084"/>
          <a:stretch/>
        </p:blipFill>
        <p:spPr>
          <a:xfrm>
            <a:off x="1467451" y="3771900"/>
            <a:ext cx="1351026" cy="1371600"/>
          </a:xfrm>
          <a:prstGeom prst="rect">
            <a:avLst/>
          </a:prstGeom>
        </p:spPr>
      </p:pic>
    </p:spTree>
    <p:extLst>
      <p:ext uri="{BB962C8B-B14F-4D97-AF65-F5344CB8AC3E}">
        <p14:creationId xmlns:p14="http://schemas.microsoft.com/office/powerpoint/2010/main" val="301292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36FA8E6-6262-FC27-0DF0-86BEBA0C8224}"/>
              </a:ext>
            </a:extLst>
          </p:cNvPr>
          <p:cNvGraphicFramePr>
            <a:graphicFrameLocks noGrp="1"/>
          </p:cNvGraphicFramePr>
          <p:nvPr>
            <p:ph idx="1"/>
          </p:nvPr>
        </p:nvGraphicFramePr>
        <p:xfrm>
          <a:off x="148203" y="1289802"/>
          <a:ext cx="4423797" cy="34681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9CEEB788-4F3E-E06A-51A5-46BAEA554DE5}"/>
              </a:ext>
            </a:extLst>
          </p:cNvPr>
          <p:cNvSpPr>
            <a:spLocks noGrp="1"/>
          </p:cNvSpPr>
          <p:nvPr>
            <p:ph type="title"/>
          </p:nvPr>
        </p:nvSpPr>
        <p:spPr>
          <a:xfrm>
            <a:off x="1297859" y="126367"/>
            <a:ext cx="7685992" cy="994172"/>
          </a:xfrm>
        </p:spPr>
        <p:txBody>
          <a:bodyPr/>
          <a:lstStyle/>
          <a:p>
            <a:r>
              <a:rPr lang="en-US" dirty="0"/>
              <a:t>Perkins Career &amp; Technical Education (CTE) Team</a:t>
            </a:r>
          </a:p>
        </p:txBody>
      </p:sp>
      <p:sp>
        <p:nvSpPr>
          <p:cNvPr id="2" name="TextBox 1">
            <a:extLst>
              <a:ext uri="{FF2B5EF4-FFF2-40B4-BE49-F238E27FC236}">
                <a16:creationId xmlns:a16="http://schemas.microsoft.com/office/drawing/2014/main" id="{1105C1F6-B2D1-4F4D-74E4-CE047C3AEE8D}"/>
              </a:ext>
            </a:extLst>
          </p:cNvPr>
          <p:cNvSpPr txBox="1"/>
          <p:nvPr/>
        </p:nvSpPr>
        <p:spPr>
          <a:xfrm>
            <a:off x="4572000" y="1315626"/>
            <a:ext cx="4504841" cy="3442353"/>
          </a:xfrm>
          <a:prstGeom prst="rect">
            <a:avLst/>
          </a:prstGeom>
          <a:noFill/>
        </p:spPr>
        <p:txBody>
          <a:bodyPr wrap="square" rtlCol="0">
            <a:spAutoFit/>
          </a:bodyPr>
          <a:lstStyle/>
          <a:p>
            <a:pPr marL="1430338" indent="-1373188">
              <a:lnSpc>
                <a:spcPct val="107000"/>
              </a:lnSpc>
              <a:spcAft>
                <a:spcPts val="900"/>
              </a:spcAft>
              <a:tabLst>
                <a:tab pos="1430338" algn="l"/>
              </a:tabLst>
            </a:pPr>
            <a:r>
              <a:rPr lang="en-US" sz="1300" b="1" kern="100" dirty="0">
                <a:solidFill>
                  <a:srgbClr val="000000"/>
                </a:solidFill>
                <a:ea typeface="Aptos" panose="020B0004020202020204" pitchFamily="34" charset="0"/>
                <a:cs typeface="Times New Roman" panose="02020603050405020304" pitchFamily="18" charset="0"/>
              </a:rPr>
              <a:t>Dr. Bob Witchger	</a:t>
            </a:r>
            <a:r>
              <a:rPr lang="en-US" sz="1300" kern="100" dirty="0">
                <a:solidFill>
                  <a:srgbClr val="000000"/>
                </a:solidFill>
                <a:ea typeface="Aptos" panose="020B0004020202020204" pitchFamily="34" charset="0"/>
                <a:cs typeface="Times New Roman" panose="02020603050405020304" pitchFamily="18" charset="0"/>
              </a:rPr>
              <a:t>Executive Director of Perkins CTE</a:t>
            </a:r>
            <a:br>
              <a:rPr lang="en-US" sz="1300" kern="100" dirty="0">
                <a:solidFill>
                  <a:srgbClr val="000000"/>
                </a:solidFill>
                <a:ea typeface="Aptos" panose="020B0004020202020204" pitchFamily="34" charset="0"/>
                <a:cs typeface="Times New Roman" panose="02020603050405020304" pitchFamily="18" charset="0"/>
              </a:rPr>
            </a:br>
            <a:r>
              <a:rPr lang="en-US" sz="1300" kern="100" dirty="0">
                <a:solidFill>
                  <a:srgbClr val="000000"/>
                </a:solidFill>
                <a:ea typeface="Aptos" panose="020B0004020202020204" pitchFamily="34" charset="0"/>
                <a:cs typeface="Times New Roman" panose="02020603050405020304" pitchFamily="18" charset="0"/>
              </a:rPr>
              <a:t>witchgerb@nccommunitycolleges.edu</a:t>
            </a:r>
            <a:endParaRPr lang="en-US" sz="1300" b="1" kern="100" dirty="0">
              <a:solidFill>
                <a:srgbClr val="000000"/>
              </a:solidFill>
              <a:effectLst/>
              <a:ea typeface="Aptos" panose="020B0004020202020204" pitchFamily="34" charset="0"/>
              <a:cs typeface="Times New Roman" panose="02020603050405020304" pitchFamily="18" charset="0"/>
            </a:endParaRPr>
          </a:p>
          <a:p>
            <a:pPr marL="1430338" marR="0" indent="-1373188">
              <a:lnSpc>
                <a:spcPct val="107000"/>
              </a:lnSpc>
              <a:spcAft>
                <a:spcPts val="900"/>
              </a:spcAft>
              <a:tabLst>
                <a:tab pos="1430338" algn="l"/>
              </a:tabLst>
            </a:pPr>
            <a:r>
              <a:rPr lang="en-US" sz="1300" b="1" kern="100" dirty="0">
                <a:solidFill>
                  <a:srgbClr val="000000"/>
                </a:solidFill>
                <a:effectLst/>
                <a:ea typeface="Aptos" panose="020B0004020202020204" pitchFamily="34" charset="0"/>
                <a:cs typeface="Times New Roman" panose="02020603050405020304" pitchFamily="18" charset="0"/>
              </a:rPr>
              <a:t>Dr. Tony Reggi	</a:t>
            </a:r>
            <a:r>
              <a:rPr lang="en-US" sz="1300" kern="100" dirty="0">
                <a:solidFill>
                  <a:srgbClr val="000000"/>
                </a:solidFill>
                <a:effectLst/>
                <a:ea typeface="Aptos" panose="020B0004020202020204" pitchFamily="34" charset="0"/>
                <a:cs typeface="Times New Roman" panose="02020603050405020304" pitchFamily="18" charset="0"/>
              </a:rPr>
              <a:t>Associate Director of Perkins CTE</a:t>
            </a:r>
            <a:br>
              <a:rPr lang="en-US" sz="1300" kern="100" dirty="0">
                <a:solidFill>
                  <a:srgbClr val="000000"/>
                </a:solidFill>
                <a:effectLst/>
                <a:ea typeface="Aptos" panose="020B0004020202020204" pitchFamily="34" charset="0"/>
                <a:cs typeface="Times New Roman" panose="02020603050405020304" pitchFamily="18" charset="0"/>
              </a:rPr>
            </a:br>
            <a:r>
              <a:rPr lang="en-US" sz="1300" kern="100" dirty="0">
                <a:solidFill>
                  <a:srgbClr val="000000"/>
                </a:solidFill>
                <a:effectLst/>
                <a:ea typeface="Aptos" panose="020B0004020202020204" pitchFamily="34" charset="0"/>
                <a:cs typeface="Times New Roman" panose="02020603050405020304" pitchFamily="18" charset="0"/>
              </a:rPr>
              <a:t>reggia@nccommunitycolleges.edu</a:t>
            </a:r>
            <a:endParaRPr lang="en-US" sz="1300" kern="100" dirty="0">
              <a:effectLst/>
              <a:ea typeface="Aptos" panose="020B0004020202020204" pitchFamily="34" charset="0"/>
              <a:cs typeface="Times New Roman" panose="02020603050405020304" pitchFamily="18" charset="0"/>
            </a:endParaRPr>
          </a:p>
          <a:p>
            <a:pPr marL="1430338" marR="0" indent="-1373188">
              <a:lnSpc>
                <a:spcPct val="107000"/>
              </a:lnSpc>
              <a:spcAft>
                <a:spcPts val="900"/>
              </a:spcAft>
              <a:tabLst>
                <a:tab pos="1430338" algn="l"/>
              </a:tabLst>
            </a:pPr>
            <a:r>
              <a:rPr lang="en-US" sz="1300" b="1" kern="100" dirty="0">
                <a:solidFill>
                  <a:srgbClr val="000000"/>
                </a:solidFill>
                <a:effectLst/>
                <a:ea typeface="Aptos" panose="020B0004020202020204" pitchFamily="34" charset="0"/>
                <a:cs typeface="Times New Roman" panose="02020603050405020304" pitchFamily="18" charset="0"/>
              </a:rPr>
              <a:t>Patti Coultas	</a:t>
            </a:r>
            <a:r>
              <a:rPr lang="en-US" sz="1300" kern="100" dirty="0">
                <a:solidFill>
                  <a:srgbClr val="000000"/>
                </a:solidFill>
                <a:effectLst/>
                <a:ea typeface="Aptos" panose="020B0004020202020204" pitchFamily="34" charset="0"/>
                <a:cs typeface="Times New Roman" panose="02020603050405020304" pitchFamily="18" charset="0"/>
              </a:rPr>
              <a:t>Assistant Director of Perkins CTE - East   </a:t>
            </a:r>
            <a:r>
              <a:rPr lang="en-US" sz="1300" b="1" kern="100" dirty="0">
                <a:solidFill>
                  <a:srgbClr val="000000"/>
                </a:solidFill>
                <a:effectLst/>
                <a:ea typeface="Aptos" panose="020B0004020202020204" pitchFamily="34" charset="0"/>
                <a:cs typeface="Times New Roman" panose="02020603050405020304" pitchFamily="18" charset="0"/>
              </a:rPr>
              <a:t>    </a:t>
            </a:r>
            <a:r>
              <a:rPr lang="en-US" sz="1300" kern="100" dirty="0">
                <a:solidFill>
                  <a:srgbClr val="000000"/>
                </a:solidFill>
                <a:effectLst/>
                <a:ea typeface="Aptos" panose="020B0004020202020204" pitchFamily="34" charset="0"/>
                <a:cs typeface="Times New Roman" panose="02020603050405020304" pitchFamily="18" charset="0"/>
              </a:rPr>
              <a:t> </a:t>
            </a:r>
            <a:br>
              <a:rPr lang="en-US" sz="1300" b="1" kern="100" dirty="0">
                <a:solidFill>
                  <a:srgbClr val="000000"/>
                </a:solidFill>
                <a:effectLst/>
                <a:ea typeface="Aptos" panose="020B0004020202020204" pitchFamily="34" charset="0"/>
                <a:cs typeface="Times New Roman" panose="02020603050405020304" pitchFamily="18" charset="0"/>
              </a:rPr>
            </a:br>
            <a:r>
              <a:rPr lang="en-US" sz="1300" kern="100" dirty="0">
                <a:solidFill>
                  <a:srgbClr val="000000"/>
                </a:solidFill>
                <a:effectLst/>
                <a:ea typeface="Aptos" panose="020B0004020202020204" pitchFamily="34" charset="0"/>
                <a:cs typeface="Times New Roman" panose="02020603050405020304" pitchFamily="18" charset="0"/>
              </a:rPr>
              <a:t>coultasp@nccommunitycolleges.edu  </a:t>
            </a:r>
            <a:endParaRPr lang="en-US" sz="1300" kern="100" dirty="0">
              <a:effectLst/>
              <a:ea typeface="Aptos" panose="020B0004020202020204" pitchFamily="34" charset="0"/>
              <a:cs typeface="Times New Roman" panose="02020603050405020304" pitchFamily="18" charset="0"/>
            </a:endParaRPr>
          </a:p>
          <a:p>
            <a:pPr marL="1430338" marR="0" indent="-1373188">
              <a:lnSpc>
                <a:spcPct val="107000"/>
              </a:lnSpc>
              <a:spcAft>
                <a:spcPts val="900"/>
              </a:spcAft>
              <a:tabLst>
                <a:tab pos="1430338" algn="l"/>
              </a:tabLst>
            </a:pPr>
            <a:r>
              <a:rPr lang="en-US" sz="1300" b="1" kern="100" dirty="0">
                <a:solidFill>
                  <a:srgbClr val="000000"/>
                </a:solidFill>
                <a:effectLst/>
                <a:ea typeface="Aptos" panose="020B0004020202020204" pitchFamily="34" charset="0"/>
                <a:cs typeface="Times New Roman" panose="02020603050405020304" pitchFamily="18" charset="0"/>
              </a:rPr>
              <a:t>Dr. Mary Olvera	</a:t>
            </a:r>
            <a:r>
              <a:rPr lang="en-US" sz="1300" kern="100" dirty="0">
                <a:solidFill>
                  <a:srgbClr val="000000"/>
                </a:solidFill>
                <a:effectLst/>
                <a:ea typeface="Aptos" panose="020B0004020202020204" pitchFamily="34" charset="0"/>
                <a:cs typeface="Times New Roman" panose="02020603050405020304" pitchFamily="18" charset="0"/>
              </a:rPr>
              <a:t>State Director of Teacher Education, Public Services, and Perkins Special Populations</a:t>
            </a:r>
            <a:br>
              <a:rPr lang="en-US" sz="1300" kern="100" dirty="0">
                <a:solidFill>
                  <a:srgbClr val="000000"/>
                </a:solidFill>
                <a:effectLst/>
                <a:ea typeface="Aptos" panose="020B0004020202020204" pitchFamily="34" charset="0"/>
                <a:cs typeface="Times New Roman" panose="02020603050405020304" pitchFamily="18" charset="0"/>
              </a:rPr>
            </a:br>
            <a:r>
              <a:rPr lang="en-US" sz="1300" kern="100" dirty="0">
                <a:solidFill>
                  <a:srgbClr val="000000"/>
                </a:solidFill>
                <a:effectLst/>
                <a:ea typeface="Aptos" panose="020B0004020202020204" pitchFamily="34" charset="0"/>
                <a:cs typeface="Times New Roman" panose="02020603050405020304" pitchFamily="18" charset="0"/>
              </a:rPr>
              <a:t>olveram@nccommunitycolleges.edu</a:t>
            </a:r>
            <a:endParaRPr lang="en-US" sz="1300" kern="100" dirty="0">
              <a:effectLst/>
              <a:ea typeface="Aptos" panose="020B0004020202020204" pitchFamily="34" charset="0"/>
              <a:cs typeface="Times New Roman" panose="02020603050405020304" pitchFamily="18" charset="0"/>
            </a:endParaRPr>
          </a:p>
          <a:p>
            <a:pPr marL="1430338" marR="0" indent="-1373188">
              <a:lnSpc>
                <a:spcPct val="107000"/>
              </a:lnSpc>
              <a:spcAft>
                <a:spcPts val="900"/>
              </a:spcAft>
              <a:tabLst>
                <a:tab pos="1430338" algn="l"/>
              </a:tabLst>
            </a:pPr>
            <a:r>
              <a:rPr lang="en-US" sz="1300" b="1" kern="100" dirty="0">
                <a:solidFill>
                  <a:srgbClr val="000000"/>
                </a:solidFill>
                <a:effectLst/>
                <a:ea typeface="Aptos" panose="020B0004020202020204" pitchFamily="34" charset="0"/>
                <a:cs typeface="Times New Roman" panose="02020603050405020304" pitchFamily="18" charset="0"/>
              </a:rPr>
              <a:t>Stefanie Schroeder	</a:t>
            </a:r>
            <a:r>
              <a:rPr lang="en-US" sz="1300" kern="100" dirty="0">
                <a:solidFill>
                  <a:srgbClr val="000000"/>
                </a:solidFill>
                <a:effectLst/>
                <a:ea typeface="Aptos" panose="020B0004020202020204" pitchFamily="34" charset="0"/>
                <a:cs typeface="Times New Roman" panose="02020603050405020304" pitchFamily="18" charset="0"/>
              </a:rPr>
              <a:t>Assistant Director of Perkins CTE - West</a:t>
            </a:r>
            <a:br>
              <a:rPr lang="en-US" sz="1300" kern="100" dirty="0">
                <a:solidFill>
                  <a:srgbClr val="000000"/>
                </a:solidFill>
                <a:effectLst/>
                <a:ea typeface="Aptos" panose="020B0004020202020204" pitchFamily="34" charset="0"/>
                <a:cs typeface="Times New Roman" panose="02020603050405020304" pitchFamily="18" charset="0"/>
              </a:rPr>
            </a:br>
            <a:r>
              <a:rPr lang="en-US" sz="1300" kern="100" dirty="0">
                <a:solidFill>
                  <a:srgbClr val="000000"/>
                </a:solidFill>
                <a:effectLst/>
                <a:ea typeface="Aptos" panose="020B0004020202020204" pitchFamily="34" charset="0"/>
                <a:cs typeface="Times New Roman" panose="02020603050405020304" pitchFamily="18" charset="0"/>
              </a:rPr>
              <a:t>schroeders@nccommunitycolleges.edu</a:t>
            </a:r>
            <a:endParaRPr lang="en-US" sz="1300" kern="100" dirty="0">
              <a:effectLst/>
              <a:ea typeface="Aptos" panose="020B0004020202020204" pitchFamily="34" charset="0"/>
              <a:cs typeface="Times New Roman" panose="02020603050405020304" pitchFamily="18" charset="0"/>
            </a:endParaRPr>
          </a:p>
          <a:p>
            <a:pPr marL="1430338" marR="0" indent="-1373188">
              <a:lnSpc>
                <a:spcPct val="107000"/>
              </a:lnSpc>
              <a:spcAft>
                <a:spcPts val="900"/>
              </a:spcAft>
              <a:tabLst>
                <a:tab pos="1430338" algn="l"/>
              </a:tabLst>
            </a:pPr>
            <a:r>
              <a:rPr lang="en-US" sz="1300" b="1" kern="100" dirty="0">
                <a:solidFill>
                  <a:srgbClr val="000000"/>
                </a:solidFill>
                <a:effectLst/>
                <a:ea typeface="Aptos" panose="020B0004020202020204" pitchFamily="34" charset="0"/>
                <a:cs typeface="Times New Roman" panose="02020603050405020304" pitchFamily="18" charset="0"/>
              </a:rPr>
              <a:t>Darice McDougald	</a:t>
            </a:r>
            <a:r>
              <a:rPr lang="en-US" sz="1300" kern="100" dirty="0">
                <a:solidFill>
                  <a:srgbClr val="000000"/>
                </a:solidFill>
                <a:effectLst/>
                <a:ea typeface="Aptos" panose="020B0004020202020204" pitchFamily="34" charset="0"/>
                <a:cs typeface="Times New Roman" panose="02020603050405020304" pitchFamily="18" charset="0"/>
              </a:rPr>
              <a:t>Perkins Program Specialist</a:t>
            </a:r>
            <a:br>
              <a:rPr lang="en-US" sz="1300" kern="100" dirty="0">
                <a:solidFill>
                  <a:srgbClr val="000000"/>
                </a:solidFill>
                <a:effectLst/>
                <a:ea typeface="Aptos" panose="020B0004020202020204" pitchFamily="34" charset="0"/>
                <a:cs typeface="Times New Roman" panose="02020603050405020304" pitchFamily="18" charset="0"/>
              </a:rPr>
            </a:br>
            <a:r>
              <a:rPr lang="en-US" sz="1300" kern="100" dirty="0">
                <a:solidFill>
                  <a:srgbClr val="000000"/>
                </a:solidFill>
                <a:effectLst/>
                <a:ea typeface="Aptos" panose="020B0004020202020204" pitchFamily="34" charset="0"/>
                <a:cs typeface="Times New Roman" panose="02020603050405020304" pitchFamily="18" charset="0"/>
              </a:rPr>
              <a:t>mcdougaldd@nccommunitycolleges.edu</a:t>
            </a:r>
            <a:endParaRPr lang="en-US" sz="13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19013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B18F4D-A844-4F1E-8BAF-804743482008}"/>
              </a:ext>
            </a:extLst>
          </p:cNvPr>
          <p:cNvSpPr>
            <a:spLocks noGrp="1"/>
          </p:cNvSpPr>
          <p:nvPr>
            <p:ph idx="1"/>
          </p:nvPr>
        </p:nvSpPr>
        <p:spPr>
          <a:xfrm>
            <a:off x="481693" y="1221451"/>
            <a:ext cx="8417378" cy="919076"/>
          </a:xfrm>
        </p:spPr>
        <p:txBody>
          <a:bodyPr>
            <a:normAutofit/>
          </a:bodyPr>
          <a:lstStyle/>
          <a:p>
            <a:pPr marL="0" indent="0" algn="l" rtl="0" fontAlgn="base">
              <a:buNone/>
            </a:pPr>
            <a:r>
              <a:rPr lang="en-US" sz="1800" b="1" i="0" dirty="0">
                <a:solidFill>
                  <a:srgbClr val="000000"/>
                </a:solidFill>
                <a:effectLst/>
                <a:latin typeface="Calibri" panose="020F0502020204030204" pitchFamily="34" charset="0"/>
              </a:rPr>
              <a:t>Perkins is guided by a Comprehensive Local Needs Assessment (CLNA)</a:t>
            </a:r>
            <a:r>
              <a:rPr lang="en-US" sz="1800" b="0" i="0" dirty="0">
                <a:solidFill>
                  <a:srgbClr val="000000"/>
                </a:solidFill>
                <a:effectLst/>
                <a:latin typeface="Calibri" panose="020F0502020204030204" pitchFamily="34" charset="0"/>
              </a:rPr>
              <a:t> </a:t>
            </a:r>
            <a:r>
              <a:rPr lang="en-US" sz="1800" b="0" i="1" dirty="0">
                <a:solidFill>
                  <a:srgbClr val="000000"/>
                </a:solidFill>
                <a:effectLst/>
                <a:latin typeface="Calibri" panose="020F0502020204030204" pitchFamily="34" charset="0"/>
              </a:rPr>
              <a:t>that, with local stakeholders’ input, seeks to identify gaps/needs in student performance and CTE programs and then collaboratively implement solutions in the areas of</a:t>
            </a:r>
            <a:r>
              <a:rPr lang="en-US" sz="1800" b="0" i="0" dirty="0">
                <a:solidFill>
                  <a:srgbClr val="000000"/>
                </a:solidFill>
                <a:effectLst/>
                <a:latin typeface="Calibri" panose="020F0502020204030204" pitchFamily="34" charset="0"/>
              </a:rPr>
              <a:t> </a:t>
            </a:r>
          </a:p>
        </p:txBody>
      </p:sp>
      <p:sp>
        <p:nvSpPr>
          <p:cNvPr id="3" name="Title 2">
            <a:extLst>
              <a:ext uri="{FF2B5EF4-FFF2-40B4-BE49-F238E27FC236}">
                <a16:creationId xmlns:a16="http://schemas.microsoft.com/office/drawing/2014/main" id="{42D03AAB-6EDD-4B69-AAA3-36B60E6969BD}"/>
              </a:ext>
            </a:extLst>
          </p:cNvPr>
          <p:cNvSpPr>
            <a:spLocks noGrp="1"/>
          </p:cNvSpPr>
          <p:nvPr>
            <p:ph type="title"/>
          </p:nvPr>
        </p:nvSpPr>
        <p:spPr/>
        <p:txBody>
          <a:bodyPr/>
          <a:lstStyle/>
          <a:p>
            <a:r>
              <a:rPr lang="en-US" dirty="0"/>
              <a:t>Comprehensive Local Needs Assessment</a:t>
            </a:r>
          </a:p>
        </p:txBody>
      </p:sp>
      <p:graphicFrame>
        <p:nvGraphicFramePr>
          <p:cNvPr id="6" name="Diagram 5">
            <a:extLst>
              <a:ext uri="{FF2B5EF4-FFF2-40B4-BE49-F238E27FC236}">
                <a16:creationId xmlns:a16="http://schemas.microsoft.com/office/drawing/2014/main" id="{1C380C81-CFE0-25BB-1B69-F26299AAC9BE}"/>
              </a:ext>
            </a:extLst>
          </p:cNvPr>
          <p:cNvGraphicFramePr/>
          <p:nvPr>
            <p:extLst>
              <p:ext uri="{D42A27DB-BD31-4B8C-83A1-F6EECF244321}">
                <p14:modId xmlns:p14="http://schemas.microsoft.com/office/powerpoint/2010/main" val="1628736957"/>
              </p:ext>
            </p:extLst>
          </p:nvPr>
        </p:nvGraphicFramePr>
        <p:xfrm>
          <a:off x="0" y="1861457"/>
          <a:ext cx="9143999" cy="33881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442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251751-0EC1-BF1A-B423-C54862589E7C}"/>
              </a:ext>
            </a:extLst>
          </p:cNvPr>
          <p:cNvSpPr>
            <a:spLocks noGrp="1"/>
          </p:cNvSpPr>
          <p:nvPr>
            <p:ph idx="1"/>
          </p:nvPr>
        </p:nvSpPr>
        <p:spPr>
          <a:xfrm>
            <a:off x="374073" y="1290699"/>
            <a:ext cx="8666018" cy="3795651"/>
          </a:xfrm>
        </p:spPr>
        <p:txBody>
          <a:bodyPr>
            <a:noAutofit/>
          </a:bodyPr>
          <a:lstStyle/>
          <a:p>
            <a:pPr marL="0" indent="0">
              <a:buNone/>
            </a:pPr>
            <a:r>
              <a:rPr lang="en-US" sz="2400" dirty="0">
                <a:latin typeface="+mn-lt"/>
              </a:rPr>
              <a:t>CLNAs are designed to help colleges evaluate the performance of their CTE programs align with workforce &amp; economic needs and identify opportunities for improvement.</a:t>
            </a:r>
          </a:p>
          <a:p>
            <a:pPr marL="0" indent="0">
              <a:buNone/>
            </a:pPr>
            <a:r>
              <a:rPr lang="en-US" sz="2400" dirty="0">
                <a:latin typeface="+mn-lt"/>
              </a:rPr>
              <a:t>Currently:</a:t>
            </a:r>
          </a:p>
          <a:p>
            <a:pPr marL="342900" indent="-342900"/>
            <a:r>
              <a:rPr lang="en-US" sz="2400" dirty="0">
                <a:latin typeface="+mn-lt"/>
              </a:rPr>
              <a:t>By individual Program Area or Program</a:t>
            </a:r>
          </a:p>
          <a:p>
            <a:pPr marL="342900" indent="-342900"/>
            <a:r>
              <a:rPr lang="en-US" sz="2400" dirty="0">
                <a:latin typeface="+mn-lt"/>
              </a:rPr>
              <a:t>All CTE Programs</a:t>
            </a:r>
          </a:p>
          <a:p>
            <a:pPr marL="0" indent="0">
              <a:buNone/>
            </a:pPr>
            <a:endParaRPr lang="en-US" sz="2400" dirty="0">
              <a:latin typeface="+mn-lt"/>
            </a:endParaRPr>
          </a:p>
          <a:p>
            <a:pPr marL="0" indent="0">
              <a:buNone/>
            </a:pPr>
            <a:r>
              <a:rPr lang="en-US" sz="2400" dirty="0">
                <a:latin typeface="+mn-lt"/>
              </a:rPr>
              <a:t>Going forward the only CLNA submitted will be for </a:t>
            </a:r>
            <a:r>
              <a:rPr lang="en-US" sz="2400" b="1" u="sng" dirty="0">
                <a:latin typeface="+mn-lt"/>
              </a:rPr>
              <a:t>All CTE Programs</a:t>
            </a:r>
          </a:p>
        </p:txBody>
      </p:sp>
      <p:sp>
        <p:nvSpPr>
          <p:cNvPr id="3" name="Title 2">
            <a:extLst>
              <a:ext uri="{FF2B5EF4-FFF2-40B4-BE49-F238E27FC236}">
                <a16:creationId xmlns:a16="http://schemas.microsoft.com/office/drawing/2014/main" id="{2FF3B96A-C943-CE5D-FB09-ABFF5DF97C4B}"/>
              </a:ext>
            </a:extLst>
          </p:cNvPr>
          <p:cNvSpPr>
            <a:spLocks noGrp="1"/>
          </p:cNvSpPr>
          <p:nvPr>
            <p:ph type="title"/>
          </p:nvPr>
        </p:nvSpPr>
        <p:spPr/>
        <p:txBody>
          <a:bodyPr/>
          <a:lstStyle/>
          <a:p>
            <a:r>
              <a:rPr lang="en-US" dirty="0"/>
              <a:t>Types of CLNAs</a:t>
            </a:r>
          </a:p>
        </p:txBody>
      </p:sp>
    </p:spTree>
    <p:extLst>
      <p:ext uri="{BB962C8B-B14F-4D97-AF65-F5344CB8AC3E}">
        <p14:creationId xmlns:p14="http://schemas.microsoft.com/office/powerpoint/2010/main" val="416158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EC61FA-F305-4AB4-A3B8-E1F5815EE9A5}"/>
              </a:ext>
            </a:extLst>
          </p:cNvPr>
          <p:cNvSpPr>
            <a:spLocks noGrp="1"/>
          </p:cNvSpPr>
          <p:nvPr>
            <p:ph idx="1"/>
          </p:nvPr>
        </p:nvSpPr>
        <p:spPr>
          <a:xfrm>
            <a:off x="238760" y="1320904"/>
            <a:ext cx="8681720" cy="3822596"/>
          </a:xfrm>
        </p:spPr>
        <p:txBody>
          <a:bodyPr vert="horz" lIns="91440" tIns="45720" rIns="91440" bIns="45720" rtlCol="0" anchor="t">
            <a:noAutofit/>
          </a:bodyPr>
          <a:lstStyle/>
          <a:p>
            <a:pPr marL="174621" indent="-174621">
              <a:spcBef>
                <a:spcPts val="0"/>
              </a:spcBef>
              <a:spcAft>
                <a:spcPts val="600"/>
              </a:spcAft>
            </a:pPr>
            <a:r>
              <a:rPr lang="en-US" sz="1600" dirty="0">
                <a:latin typeface="Times New Roman"/>
                <a:cs typeface="Times New Roman"/>
              </a:rPr>
              <a:t>CTE program representatives at the secondary level including District CTE Director, Secondary CTE teachers, Career Development Coordinators and others</a:t>
            </a:r>
          </a:p>
          <a:p>
            <a:pPr marL="174621" indent="-174621">
              <a:spcBef>
                <a:spcPts val="0"/>
              </a:spcBef>
              <a:spcAft>
                <a:spcPts val="600"/>
              </a:spcAft>
            </a:pPr>
            <a:r>
              <a:rPr lang="en-US" sz="1600" dirty="0">
                <a:latin typeface="Times New Roman"/>
                <a:cs typeface="Times New Roman"/>
              </a:rPr>
              <a:t>CTE program representatives at the secondary level including CTE faculty, CTE administrators, Chief Academic Officer</a:t>
            </a:r>
          </a:p>
          <a:p>
            <a:pPr marL="174621" indent="-174621">
              <a:spcBef>
                <a:spcPts val="0"/>
              </a:spcBef>
              <a:spcAft>
                <a:spcPts val="600"/>
              </a:spcAft>
            </a:pPr>
            <a:r>
              <a:rPr lang="en-US" sz="1600" dirty="0">
                <a:latin typeface="Times New Roman"/>
                <a:cs typeface="Times New Roman"/>
              </a:rPr>
              <a:t>Regional Workforce Development Board Director and/or </a:t>
            </a:r>
            <a:r>
              <a:rPr lang="en-US" sz="1600" dirty="0" err="1">
                <a:latin typeface="Times New Roman"/>
                <a:cs typeface="Times New Roman"/>
              </a:rPr>
              <a:t>NCWorks</a:t>
            </a:r>
            <a:r>
              <a:rPr lang="en-US" sz="1600" dirty="0">
                <a:latin typeface="Times New Roman"/>
                <a:cs typeface="Times New Roman"/>
              </a:rPr>
              <a:t> representatives, chambers of commerce, economic development representatives </a:t>
            </a:r>
          </a:p>
          <a:p>
            <a:pPr marL="174621" indent="-174621">
              <a:spcBef>
                <a:spcPts val="0"/>
              </a:spcBef>
              <a:spcAft>
                <a:spcPts val="600"/>
              </a:spcAft>
            </a:pPr>
            <a:r>
              <a:rPr lang="en-US" sz="1600" dirty="0">
                <a:latin typeface="Times New Roman"/>
                <a:cs typeface="Times New Roman"/>
              </a:rPr>
              <a:t>Representatives from a range of local businesses and industries, as well as non-profit agencies</a:t>
            </a:r>
          </a:p>
          <a:p>
            <a:pPr marL="174621" indent="-174621">
              <a:spcBef>
                <a:spcPts val="0"/>
              </a:spcBef>
              <a:spcAft>
                <a:spcPts val="600"/>
              </a:spcAft>
            </a:pPr>
            <a:r>
              <a:rPr lang="en-US" sz="1600" dirty="0">
                <a:latin typeface="Times New Roman"/>
                <a:cs typeface="Times New Roman"/>
              </a:rPr>
              <a:t>Parents and students</a:t>
            </a:r>
          </a:p>
          <a:p>
            <a:pPr marL="174621" indent="-174621">
              <a:spcBef>
                <a:spcPts val="0"/>
              </a:spcBef>
              <a:spcAft>
                <a:spcPts val="600"/>
              </a:spcAft>
            </a:pPr>
            <a:r>
              <a:rPr lang="en-US" sz="1600" dirty="0">
                <a:latin typeface="Times New Roman"/>
                <a:cs typeface="Times New Roman"/>
              </a:rPr>
              <a:t>Representatives of special populations: College Disability Services, Student Services, Financial Aid; Vocational Rehabilitation; Dept of Social Services Director; and other support services representatives</a:t>
            </a:r>
          </a:p>
          <a:p>
            <a:pPr marL="174621" indent="-174621">
              <a:spcBef>
                <a:spcPts val="0"/>
              </a:spcBef>
              <a:spcAft>
                <a:spcPts val="600"/>
              </a:spcAft>
            </a:pPr>
            <a:r>
              <a:rPr lang="en-US" sz="1600" dirty="0">
                <a:latin typeface="Times New Roman"/>
                <a:cs typeface="Times New Roman"/>
              </a:rPr>
              <a:t>Representatives from agencies serving at-risk, homeless, and out-of-school youth</a:t>
            </a:r>
          </a:p>
          <a:p>
            <a:pPr marL="174621" indent="-174621">
              <a:spcBef>
                <a:spcPts val="0"/>
              </a:spcBef>
              <a:spcAft>
                <a:spcPts val="600"/>
              </a:spcAft>
            </a:pPr>
            <a:r>
              <a:rPr lang="en-US" sz="1600" dirty="0">
                <a:latin typeface="Times New Roman"/>
                <a:cs typeface="Times New Roman"/>
              </a:rPr>
              <a:t>Representatives from Indian Tribes or Tribal organizations, where applicable</a:t>
            </a:r>
          </a:p>
        </p:txBody>
      </p:sp>
      <p:sp>
        <p:nvSpPr>
          <p:cNvPr id="3" name="Title 2">
            <a:extLst>
              <a:ext uri="{FF2B5EF4-FFF2-40B4-BE49-F238E27FC236}">
                <a16:creationId xmlns:a16="http://schemas.microsoft.com/office/drawing/2014/main" id="{50A0051C-B864-4493-BA4C-B103B4F406E3}"/>
              </a:ext>
            </a:extLst>
          </p:cNvPr>
          <p:cNvSpPr>
            <a:spLocks noGrp="1"/>
          </p:cNvSpPr>
          <p:nvPr>
            <p:ph type="title"/>
          </p:nvPr>
        </p:nvSpPr>
        <p:spPr/>
        <p:txBody>
          <a:bodyPr/>
          <a:lstStyle/>
          <a:p>
            <a:r>
              <a:rPr lang="en-US" dirty="0">
                <a:ln w="0">
                  <a:solidFill>
                    <a:srgbClr val="5B9BD5"/>
                  </a:solidFill>
                </a:ln>
                <a:cs typeface="Calibri Light"/>
              </a:rPr>
              <a:t>Required to engage a diverse group of Stakeholders in CLNA process</a:t>
            </a:r>
            <a:endParaRPr lang="en-US" dirty="0"/>
          </a:p>
        </p:txBody>
      </p:sp>
    </p:spTree>
    <p:extLst>
      <p:ext uri="{BB962C8B-B14F-4D97-AF65-F5344CB8AC3E}">
        <p14:creationId xmlns:p14="http://schemas.microsoft.com/office/powerpoint/2010/main" val="32379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F1C975-1107-78F3-66F7-1CA615A9E40B}"/>
              </a:ext>
            </a:extLst>
          </p:cNvPr>
          <p:cNvSpPr>
            <a:spLocks noGrp="1"/>
          </p:cNvSpPr>
          <p:nvPr>
            <p:ph idx="1"/>
          </p:nvPr>
        </p:nvSpPr>
        <p:spPr>
          <a:xfrm>
            <a:off x="628650" y="1268950"/>
            <a:ext cx="7886700" cy="3822596"/>
          </a:xfrm>
        </p:spPr>
        <p:txBody>
          <a:bodyPr>
            <a:normAutofit/>
          </a:bodyPr>
          <a:lstStyle/>
          <a:p>
            <a:r>
              <a:rPr lang="en-US" dirty="0"/>
              <a:t>Data by indicator disaggregated by special population</a:t>
            </a:r>
          </a:p>
          <a:p>
            <a:r>
              <a:rPr lang="en-US" dirty="0"/>
              <a:t>Advisory committee feedback</a:t>
            </a:r>
          </a:p>
          <a:p>
            <a:r>
              <a:rPr lang="en-US" dirty="0"/>
              <a:t>Employment rates</a:t>
            </a:r>
          </a:p>
          <a:p>
            <a:r>
              <a:rPr lang="en-US" dirty="0"/>
              <a:t>Alignment of learner outcomes to labor market needs</a:t>
            </a:r>
          </a:p>
          <a:p>
            <a:r>
              <a:rPr lang="en-US" dirty="0"/>
              <a:t>Surveys of alumni</a:t>
            </a:r>
          </a:p>
          <a:p>
            <a:r>
              <a:rPr lang="en-US" dirty="0"/>
              <a:t>Survey current students, especially feedback from special populations</a:t>
            </a:r>
          </a:p>
          <a:p>
            <a:r>
              <a:rPr lang="en-US" dirty="0"/>
              <a:t>Pathway evaluation, including CCP, articulation agreements, matriculation rates</a:t>
            </a:r>
          </a:p>
          <a:p>
            <a:r>
              <a:rPr lang="en-US" dirty="0"/>
              <a:t>Evaluate recruitment strategies</a:t>
            </a:r>
          </a:p>
          <a:p>
            <a:r>
              <a:rPr lang="en-US" dirty="0"/>
              <a:t>Who enrolls, who completes programs</a:t>
            </a:r>
          </a:p>
          <a:p>
            <a:endParaRPr lang="en-US" dirty="0"/>
          </a:p>
        </p:txBody>
      </p:sp>
      <p:sp>
        <p:nvSpPr>
          <p:cNvPr id="3" name="Title 2">
            <a:extLst>
              <a:ext uri="{FF2B5EF4-FFF2-40B4-BE49-F238E27FC236}">
                <a16:creationId xmlns:a16="http://schemas.microsoft.com/office/drawing/2014/main" id="{050CBBCD-F189-54FB-50FB-476CE17BB0D5}"/>
              </a:ext>
            </a:extLst>
          </p:cNvPr>
          <p:cNvSpPr>
            <a:spLocks noGrp="1"/>
          </p:cNvSpPr>
          <p:nvPr>
            <p:ph type="title"/>
          </p:nvPr>
        </p:nvSpPr>
        <p:spPr/>
        <p:txBody>
          <a:bodyPr/>
          <a:lstStyle/>
          <a:p>
            <a:r>
              <a:rPr lang="en-US" dirty="0"/>
              <a:t>Examples of evidence for CLNA analysis</a:t>
            </a:r>
          </a:p>
        </p:txBody>
      </p:sp>
    </p:spTree>
    <p:extLst>
      <p:ext uri="{BB962C8B-B14F-4D97-AF65-F5344CB8AC3E}">
        <p14:creationId xmlns:p14="http://schemas.microsoft.com/office/powerpoint/2010/main" val="304240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0DAB9D-D28B-4EA6-BD46-C27CEED8F628}"/>
              </a:ext>
            </a:extLst>
          </p:cNvPr>
          <p:cNvSpPr>
            <a:spLocks noGrp="1"/>
          </p:cNvSpPr>
          <p:nvPr>
            <p:ph idx="1"/>
          </p:nvPr>
        </p:nvSpPr>
        <p:spPr/>
        <p:txBody>
          <a:bodyPr vert="horz" lIns="91440" tIns="45720" rIns="91440" bIns="45720" rtlCol="0" anchor="t">
            <a:normAutofit fontScale="92500" lnSpcReduction="20000"/>
          </a:bodyPr>
          <a:lstStyle/>
          <a:p>
            <a:pPr marL="0" marR="0" lvl="0" indent="0">
              <a:spcBef>
                <a:spcPts val="0"/>
              </a:spcBef>
              <a:spcAft>
                <a:spcPts val="1200"/>
              </a:spcAft>
              <a:buSzPts val="1000"/>
              <a:buNone/>
              <a:tabLst>
                <a:tab pos="457200" algn="l"/>
              </a:tabLst>
            </a:pPr>
            <a:r>
              <a:rPr lang="en-US" sz="2800" kern="100">
                <a:solidFill>
                  <a:srgbClr val="31B039"/>
                </a:solidFill>
                <a:effectLst/>
                <a:latin typeface="+mn-lt"/>
                <a:ea typeface="Calibri" panose="020F0502020204030204" pitchFamily="34" charset="0"/>
                <a:cs typeface="Calibri" panose="020F0502020204030204" pitchFamily="34" charset="0"/>
              </a:rPr>
              <a:t>Objective</a:t>
            </a:r>
            <a:r>
              <a:rPr lang="en-US" sz="2800" kern="100">
                <a:effectLst/>
                <a:latin typeface="+mn-lt"/>
                <a:ea typeface="Calibri" panose="020F0502020204030204" pitchFamily="34" charset="0"/>
                <a:cs typeface="Calibri" panose="020F0502020204030204" pitchFamily="34" charset="0"/>
              </a:rPr>
              <a:t> </a:t>
            </a:r>
          </a:p>
          <a:p>
            <a:pPr marL="0" marR="0" lvl="0" indent="0">
              <a:spcBef>
                <a:spcPts val="0"/>
              </a:spcBef>
              <a:spcAft>
                <a:spcPts val="1200"/>
              </a:spcAft>
              <a:buSzPts val="1000"/>
              <a:buNone/>
              <a:tabLst>
                <a:tab pos="457200" algn="l"/>
              </a:tabLst>
            </a:pPr>
            <a:r>
              <a:rPr lang="en-US" sz="2800" kern="100">
                <a:effectLst/>
                <a:latin typeface="+mn-lt"/>
                <a:ea typeface="Calibri" panose="020F0502020204030204" pitchFamily="34" charset="0"/>
                <a:cs typeface="Calibri" panose="020F0502020204030204" pitchFamily="34" charset="0"/>
              </a:rPr>
              <a:t>Evaluate student performance against state and local levels, with a particular focus on special populations and subgroups.</a:t>
            </a:r>
          </a:p>
          <a:p>
            <a:pPr marL="0" marR="0" lvl="0" indent="0">
              <a:spcBef>
                <a:spcPts val="0"/>
              </a:spcBef>
              <a:spcAft>
                <a:spcPts val="1200"/>
              </a:spcAft>
              <a:buSzPts val="1000"/>
              <a:buNone/>
              <a:tabLst>
                <a:tab pos="457200" algn="l"/>
              </a:tabLst>
            </a:pPr>
            <a:r>
              <a:rPr lang="en-US" sz="2800" kern="100">
                <a:solidFill>
                  <a:srgbClr val="31B039"/>
                </a:solidFill>
                <a:effectLst/>
                <a:latin typeface="+mn-lt"/>
                <a:ea typeface="Calibri" panose="020F0502020204030204" pitchFamily="34" charset="0"/>
                <a:cs typeface="Calibri" panose="020F0502020204030204" pitchFamily="34" charset="0"/>
              </a:rPr>
              <a:t>Topics</a:t>
            </a:r>
            <a:endParaRPr lang="en-US" sz="2800" kern="100">
              <a:effectLst/>
              <a:latin typeface="+mn-lt"/>
              <a:ea typeface="Calibri" panose="020F0502020204030204" pitchFamily="34" charset="0"/>
              <a:cs typeface="Calibri" panose="020F0502020204030204" pitchFamily="34" charset="0"/>
            </a:endParaRPr>
          </a:p>
          <a:p>
            <a:pPr marL="174625" indent="-174625">
              <a:spcBef>
                <a:spcPts val="0"/>
              </a:spcBef>
              <a:spcAft>
                <a:spcPts val="1200"/>
              </a:spcAft>
            </a:pPr>
            <a:r>
              <a:rPr lang="en-US" sz="2800">
                <a:latin typeface="+mn-lt"/>
              </a:rPr>
              <a:t>Disaggregating student performance data </a:t>
            </a:r>
          </a:p>
          <a:p>
            <a:pPr marL="174625" indent="-174625">
              <a:spcBef>
                <a:spcPts val="0"/>
              </a:spcBef>
              <a:spcAft>
                <a:spcPts val="1200"/>
              </a:spcAft>
            </a:pPr>
            <a:r>
              <a:rPr lang="en-US" sz="2800">
                <a:latin typeface="+mn-lt"/>
              </a:rPr>
              <a:t>Using Power BI and Public Dashboards for analysis</a:t>
            </a:r>
          </a:p>
          <a:p>
            <a:pPr marL="174625" indent="-174625">
              <a:spcBef>
                <a:spcPts val="0"/>
              </a:spcBef>
              <a:spcAft>
                <a:spcPts val="1200"/>
              </a:spcAft>
            </a:pPr>
            <a:r>
              <a:rPr lang="en-US" sz="2800">
                <a:latin typeface="+mn-lt"/>
                <a:cs typeface="Times New Roman"/>
              </a:rPr>
              <a:t>Determine Gaps in student performance </a:t>
            </a:r>
            <a:endParaRPr lang="en-US" sz="2800">
              <a:latin typeface="+mn-lt"/>
            </a:endParaRPr>
          </a:p>
        </p:txBody>
      </p:sp>
      <p:sp>
        <p:nvSpPr>
          <p:cNvPr id="3" name="Title 2">
            <a:extLst>
              <a:ext uri="{FF2B5EF4-FFF2-40B4-BE49-F238E27FC236}">
                <a16:creationId xmlns:a16="http://schemas.microsoft.com/office/drawing/2014/main" id="{BA1DA632-7794-55D5-B1E8-597A18126560}"/>
              </a:ext>
            </a:extLst>
          </p:cNvPr>
          <p:cNvSpPr>
            <a:spLocks noGrp="1"/>
          </p:cNvSpPr>
          <p:nvPr>
            <p:ph type="title"/>
          </p:nvPr>
        </p:nvSpPr>
        <p:spPr/>
        <p:txBody>
          <a:bodyPr/>
          <a:lstStyle/>
          <a:p>
            <a:r>
              <a:rPr lang="en-US"/>
              <a:t>Student Performance</a:t>
            </a:r>
          </a:p>
        </p:txBody>
      </p:sp>
    </p:spTree>
    <p:extLst>
      <p:ext uri="{BB962C8B-B14F-4D97-AF65-F5344CB8AC3E}">
        <p14:creationId xmlns:p14="http://schemas.microsoft.com/office/powerpoint/2010/main" val="140805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0AF111-F8E5-E799-980D-97A487DA09E5}"/>
              </a:ext>
            </a:extLst>
          </p:cNvPr>
          <p:cNvSpPr>
            <a:spLocks noGrp="1"/>
          </p:cNvSpPr>
          <p:nvPr>
            <p:ph idx="1"/>
          </p:nvPr>
        </p:nvSpPr>
        <p:spPr/>
        <p:txBody>
          <a:bodyPr>
            <a:normAutofit/>
          </a:bodyPr>
          <a:lstStyle/>
          <a:p>
            <a:pPr marL="0" indent="0">
              <a:spcBef>
                <a:spcPts val="0"/>
              </a:spcBef>
              <a:spcAft>
                <a:spcPts val="1200"/>
              </a:spcAft>
              <a:buNone/>
            </a:pPr>
            <a:r>
              <a:rPr lang="en-US" dirty="0"/>
              <a:t>Public Facing from www.nccommunitycolleges.edu</a:t>
            </a:r>
          </a:p>
          <a:p>
            <a:pPr marL="571500" indent="-174625">
              <a:spcBef>
                <a:spcPts val="0"/>
              </a:spcBef>
              <a:spcAft>
                <a:spcPts val="1200"/>
              </a:spcAft>
            </a:pPr>
            <a:r>
              <a:rPr lang="en-US" dirty="0"/>
              <a:t>Numbers suppressed under 20</a:t>
            </a:r>
          </a:p>
          <a:p>
            <a:pPr marL="571500" indent="-174625">
              <a:spcBef>
                <a:spcPts val="0"/>
              </a:spcBef>
              <a:spcAft>
                <a:spcPts val="1200"/>
              </a:spcAft>
            </a:pPr>
            <a:r>
              <a:rPr lang="en-US" dirty="0"/>
              <a:t>Cannot disaggregate all the special populations</a:t>
            </a:r>
          </a:p>
          <a:p>
            <a:pPr marL="0" indent="0">
              <a:spcBef>
                <a:spcPts val="0"/>
              </a:spcBef>
              <a:spcAft>
                <a:spcPts val="1200"/>
              </a:spcAft>
              <a:buNone/>
            </a:pPr>
            <a:r>
              <a:rPr lang="en-US" dirty="0"/>
              <a:t>Password protected</a:t>
            </a:r>
          </a:p>
          <a:p>
            <a:pPr marL="571500" indent="-174625">
              <a:spcBef>
                <a:spcPts val="0"/>
              </a:spcBef>
              <a:spcAft>
                <a:spcPts val="1200"/>
              </a:spcAft>
            </a:pPr>
            <a:r>
              <a:rPr lang="en-US" dirty="0"/>
              <a:t>Power BI</a:t>
            </a:r>
          </a:p>
          <a:p>
            <a:pPr marL="571500" indent="-174625">
              <a:spcBef>
                <a:spcPts val="0"/>
              </a:spcBef>
              <a:spcAft>
                <a:spcPts val="1200"/>
              </a:spcAft>
            </a:pPr>
            <a:r>
              <a:rPr lang="en-US" dirty="0"/>
              <a:t>Shows data for all students. Do not share!</a:t>
            </a:r>
          </a:p>
          <a:p>
            <a:pPr marL="571500" indent="-174625">
              <a:spcBef>
                <a:spcPts val="0"/>
              </a:spcBef>
              <a:spcAft>
                <a:spcPts val="1200"/>
              </a:spcAft>
            </a:pPr>
            <a:r>
              <a:rPr lang="en-US" dirty="0"/>
              <a:t>Can disaggregate by special population and other categories </a:t>
            </a:r>
          </a:p>
          <a:p>
            <a:endParaRPr lang="en-US" dirty="0"/>
          </a:p>
        </p:txBody>
      </p:sp>
      <p:sp>
        <p:nvSpPr>
          <p:cNvPr id="3" name="Title 2">
            <a:extLst>
              <a:ext uri="{FF2B5EF4-FFF2-40B4-BE49-F238E27FC236}">
                <a16:creationId xmlns:a16="http://schemas.microsoft.com/office/drawing/2014/main" id="{F4D81172-FC94-341C-F925-9E8FBBE34FA1}"/>
              </a:ext>
            </a:extLst>
          </p:cNvPr>
          <p:cNvSpPr>
            <a:spLocks noGrp="1"/>
          </p:cNvSpPr>
          <p:nvPr>
            <p:ph type="title"/>
          </p:nvPr>
        </p:nvSpPr>
        <p:spPr/>
        <p:txBody>
          <a:bodyPr/>
          <a:lstStyle/>
          <a:p>
            <a:r>
              <a:rPr lang="en-US" dirty="0"/>
              <a:t>Student Performance Data Dashboards</a:t>
            </a:r>
          </a:p>
        </p:txBody>
      </p:sp>
    </p:spTree>
    <p:extLst>
      <p:ext uri="{BB962C8B-B14F-4D97-AF65-F5344CB8AC3E}">
        <p14:creationId xmlns:p14="http://schemas.microsoft.com/office/powerpoint/2010/main" val="166564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0DAB9D-D28B-4EA6-BD46-C27CEED8F628}"/>
              </a:ext>
            </a:extLst>
          </p:cNvPr>
          <p:cNvSpPr>
            <a:spLocks noGrp="1"/>
          </p:cNvSpPr>
          <p:nvPr>
            <p:ph idx="1"/>
          </p:nvPr>
        </p:nvSpPr>
        <p:spPr>
          <a:xfrm>
            <a:off x="351295" y="1341569"/>
            <a:ext cx="8441410" cy="3548753"/>
          </a:xfrm>
        </p:spPr>
        <p:txBody>
          <a:bodyPr vert="horz" lIns="91440" tIns="45720" rIns="91440" bIns="45720" rtlCol="0" anchor="t">
            <a:normAutofit lnSpcReduction="10000"/>
          </a:bodyPr>
          <a:lstStyle/>
          <a:p>
            <a:pPr marL="0" marR="0" lvl="0" indent="0">
              <a:spcBef>
                <a:spcPts val="0"/>
              </a:spcBef>
              <a:spcAft>
                <a:spcPts val="1200"/>
              </a:spcAft>
              <a:buSzPts val="1000"/>
              <a:buNone/>
              <a:tabLst>
                <a:tab pos="457200" algn="l"/>
              </a:tabLst>
            </a:pPr>
            <a:r>
              <a:rPr lang="en-US" sz="2800" kern="100">
                <a:solidFill>
                  <a:srgbClr val="31B039"/>
                </a:solidFill>
                <a:effectLst/>
                <a:latin typeface="+mn-lt"/>
                <a:ea typeface="Calibri" panose="020F0502020204030204" pitchFamily="34" charset="0"/>
                <a:cs typeface="Calibri" panose="020F0502020204030204" pitchFamily="34" charset="0"/>
              </a:rPr>
              <a:t>Objective</a:t>
            </a:r>
            <a:r>
              <a:rPr lang="en-US" sz="2800" kern="100">
                <a:effectLst/>
                <a:latin typeface="+mn-lt"/>
                <a:ea typeface="Calibri" panose="020F0502020204030204" pitchFamily="34" charset="0"/>
                <a:cs typeface="Calibri" panose="020F0502020204030204" pitchFamily="34" charset="0"/>
              </a:rPr>
              <a:t> </a:t>
            </a:r>
          </a:p>
          <a:p>
            <a:pPr marL="0" marR="0" lvl="0" indent="0">
              <a:spcBef>
                <a:spcPts val="0"/>
              </a:spcBef>
              <a:spcAft>
                <a:spcPts val="1200"/>
              </a:spcAft>
              <a:buSzPts val="1000"/>
              <a:buNone/>
              <a:tabLst>
                <a:tab pos="457200" algn="l"/>
              </a:tabLst>
            </a:pPr>
            <a:r>
              <a:rPr lang="en-US" sz="2800">
                <a:effectLst/>
                <a:latin typeface="Calibri" panose="020F0502020204030204" pitchFamily="34" charset="0"/>
                <a:ea typeface="Calibri" panose="020F0502020204030204" pitchFamily="34" charset="0"/>
                <a:cs typeface="Calibri" panose="020F0502020204030204" pitchFamily="34" charset="0"/>
              </a:rPr>
              <a:t>Ensure CTE programs of study are sufficient in size, scope, and quality and are aligned with the labor market.</a:t>
            </a:r>
          </a:p>
          <a:p>
            <a:pPr marL="0" marR="0" lvl="0" indent="0">
              <a:spcBef>
                <a:spcPts val="0"/>
              </a:spcBef>
              <a:spcAft>
                <a:spcPts val="1200"/>
              </a:spcAft>
              <a:buSzPts val="1000"/>
              <a:buNone/>
              <a:tabLst>
                <a:tab pos="457200" algn="l"/>
              </a:tabLst>
            </a:pPr>
            <a:r>
              <a:rPr lang="en-US" sz="2800" kern="100">
                <a:solidFill>
                  <a:srgbClr val="31B039"/>
                </a:solidFill>
                <a:effectLst/>
                <a:latin typeface="+mn-lt"/>
                <a:ea typeface="Calibri" panose="020F0502020204030204" pitchFamily="34" charset="0"/>
                <a:cs typeface="Calibri" panose="020F0502020204030204" pitchFamily="34" charset="0"/>
              </a:rPr>
              <a:t>Topics</a:t>
            </a:r>
            <a:endParaRPr lang="en-US" sz="2800" kern="100">
              <a:effectLst/>
              <a:latin typeface="+mn-lt"/>
              <a:ea typeface="Calibri" panose="020F0502020204030204" pitchFamily="34" charset="0"/>
              <a:cs typeface="Calibri" panose="020F0502020204030204" pitchFamily="34" charset="0"/>
            </a:endParaRPr>
          </a:p>
          <a:p>
            <a:pPr marL="174625" indent="-174625">
              <a:spcBef>
                <a:spcPts val="0"/>
              </a:spcBef>
              <a:spcAft>
                <a:spcPts val="1200"/>
              </a:spcAft>
            </a:pPr>
            <a:r>
              <a:rPr lang="en-US" sz="2800">
                <a:latin typeface="+mn-lt"/>
              </a:rPr>
              <a:t>Definitions of Size, Scope, and Quality</a:t>
            </a:r>
          </a:p>
          <a:p>
            <a:pPr marL="174625" indent="-174625">
              <a:spcBef>
                <a:spcPts val="0"/>
              </a:spcBef>
              <a:spcAft>
                <a:spcPts val="1200"/>
              </a:spcAft>
            </a:pPr>
            <a:r>
              <a:rPr lang="en-US" sz="2800">
                <a:latin typeface="+mn-lt"/>
                <a:cs typeface="Times New Roman"/>
              </a:rPr>
              <a:t>Collecting evidence of program gaps and needs</a:t>
            </a:r>
          </a:p>
          <a:p>
            <a:pPr marL="174625" indent="-174625">
              <a:spcBef>
                <a:spcPts val="0"/>
              </a:spcBef>
              <a:spcAft>
                <a:spcPts val="1200"/>
              </a:spcAft>
            </a:pPr>
            <a:r>
              <a:rPr lang="en-US" sz="2800">
                <a:latin typeface="+mn-lt"/>
              </a:rPr>
              <a:t>Assessing labor market information </a:t>
            </a:r>
          </a:p>
        </p:txBody>
      </p:sp>
      <p:sp>
        <p:nvSpPr>
          <p:cNvPr id="3" name="Title 2">
            <a:extLst>
              <a:ext uri="{FF2B5EF4-FFF2-40B4-BE49-F238E27FC236}">
                <a16:creationId xmlns:a16="http://schemas.microsoft.com/office/drawing/2014/main" id="{BA1DA632-7794-55D5-B1E8-597A18126560}"/>
              </a:ext>
            </a:extLst>
          </p:cNvPr>
          <p:cNvSpPr>
            <a:spLocks noGrp="1"/>
          </p:cNvSpPr>
          <p:nvPr>
            <p:ph type="title"/>
          </p:nvPr>
        </p:nvSpPr>
        <p:spPr/>
        <p:txBody>
          <a:bodyPr/>
          <a:lstStyle/>
          <a:p>
            <a:r>
              <a:rPr lang="en-US"/>
              <a:t>Size, Scope, Quality &amp; Labor Market Alignment</a:t>
            </a:r>
          </a:p>
        </p:txBody>
      </p:sp>
    </p:spTree>
    <p:extLst>
      <p:ext uri="{BB962C8B-B14F-4D97-AF65-F5344CB8AC3E}">
        <p14:creationId xmlns:p14="http://schemas.microsoft.com/office/powerpoint/2010/main" val="165566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0DAB9D-D28B-4EA6-BD46-C27CEED8F628}"/>
              </a:ext>
            </a:extLst>
          </p:cNvPr>
          <p:cNvSpPr>
            <a:spLocks noGrp="1"/>
          </p:cNvSpPr>
          <p:nvPr>
            <p:ph idx="1"/>
          </p:nvPr>
        </p:nvSpPr>
        <p:spPr>
          <a:xfrm>
            <a:off x="351295" y="1341569"/>
            <a:ext cx="8441410" cy="3548753"/>
          </a:xfrm>
        </p:spPr>
        <p:txBody>
          <a:bodyPr vert="horz" lIns="91440" tIns="45720" rIns="91440" bIns="45720" rtlCol="0" anchor="t">
            <a:normAutofit fontScale="70000" lnSpcReduction="20000"/>
          </a:bodyPr>
          <a:lstStyle/>
          <a:p>
            <a:pPr marL="0" marR="0" lvl="0" indent="0">
              <a:spcBef>
                <a:spcPts val="0"/>
              </a:spcBef>
              <a:spcAft>
                <a:spcPts val="1200"/>
              </a:spcAft>
              <a:buSzPts val="1000"/>
              <a:buNone/>
              <a:tabLst>
                <a:tab pos="457200" algn="l"/>
              </a:tabLst>
            </a:pPr>
            <a:r>
              <a:rPr lang="en-US" sz="2800" kern="100">
                <a:solidFill>
                  <a:srgbClr val="31B039"/>
                </a:solidFill>
                <a:effectLst/>
                <a:latin typeface="+mn-lt"/>
                <a:ea typeface="Calibri" panose="020F0502020204030204" pitchFamily="34" charset="0"/>
                <a:cs typeface="Calibri" panose="020F0502020204030204" pitchFamily="34" charset="0"/>
              </a:rPr>
              <a:t>Objective</a:t>
            </a:r>
            <a:r>
              <a:rPr lang="en-US" sz="2800" kern="100">
                <a:effectLst/>
                <a:latin typeface="+mn-lt"/>
                <a:ea typeface="Calibri" panose="020F0502020204030204" pitchFamily="34" charset="0"/>
                <a:cs typeface="Calibri" panose="020F0502020204030204" pitchFamily="34" charset="0"/>
              </a:rPr>
              <a:t> </a:t>
            </a:r>
          </a:p>
          <a:p>
            <a:pPr marL="0" indent="0">
              <a:lnSpc>
                <a:spcPct val="107000"/>
              </a:lnSpc>
              <a:spcBef>
                <a:spcPts val="0"/>
              </a:spcBef>
              <a:spcAft>
                <a:spcPts val="800"/>
              </a:spcAft>
              <a:buSzPts val="1000"/>
              <a:buNone/>
              <a:tabLst>
                <a:tab pos="457200" algn="l"/>
              </a:tabLst>
            </a:pPr>
            <a:r>
              <a:rPr lang="en-US" sz="2800" kern="100">
                <a:effectLst/>
                <a:latin typeface="Calibri"/>
                <a:ea typeface="Calibri"/>
                <a:cs typeface="Calibri"/>
              </a:rPr>
              <a:t>Ensure alignment between secondary and postsecondary </a:t>
            </a:r>
            <a:r>
              <a:rPr lang="en-US" sz="2800" kern="100">
                <a:latin typeface="Calibri"/>
                <a:ea typeface="Calibri"/>
                <a:cs typeface="Calibri"/>
              </a:rPr>
              <a:t>CTE programs of study </a:t>
            </a:r>
            <a:r>
              <a:rPr lang="en-US" sz="2800" kern="100">
                <a:effectLst/>
                <a:latin typeface="Calibri"/>
                <a:ea typeface="Calibri"/>
                <a:cs typeface="Calibri"/>
              </a:rPr>
              <a:t>to eliminate barriers, provide seamless transitions for students, and offer credentials that provide economic value.</a:t>
            </a:r>
          </a:p>
          <a:p>
            <a:pPr marL="0" marR="0" lvl="0" indent="0">
              <a:spcBef>
                <a:spcPts val="0"/>
              </a:spcBef>
              <a:spcAft>
                <a:spcPts val="1200"/>
              </a:spcAft>
              <a:buSzPts val="1000"/>
              <a:buNone/>
              <a:tabLst>
                <a:tab pos="457200" algn="l"/>
              </a:tabLst>
            </a:pPr>
            <a:r>
              <a:rPr lang="en-US" sz="2800" kern="100">
                <a:solidFill>
                  <a:srgbClr val="31B039"/>
                </a:solidFill>
                <a:effectLst/>
                <a:latin typeface="+mn-lt"/>
                <a:ea typeface="Calibri" panose="020F0502020204030204" pitchFamily="34" charset="0"/>
                <a:cs typeface="Calibri" panose="020F0502020204030204" pitchFamily="34" charset="0"/>
              </a:rPr>
              <a:t>Topics</a:t>
            </a:r>
            <a:endParaRPr lang="en-US" sz="2800" kern="100">
              <a:effectLst/>
              <a:latin typeface="+mn-lt"/>
              <a:ea typeface="Calibri" panose="020F0502020204030204" pitchFamily="34" charset="0"/>
              <a:cs typeface="Calibri" panose="020F0502020204030204" pitchFamily="34" charset="0"/>
            </a:endParaRPr>
          </a:p>
          <a:p>
            <a:pPr marL="228600" indent="-174625">
              <a:lnSpc>
                <a:spcPct val="107000"/>
              </a:lnSpc>
              <a:spcBef>
                <a:spcPts val="0"/>
              </a:spcBef>
              <a:spcAft>
                <a:spcPts val="800"/>
              </a:spcAft>
            </a:pPr>
            <a:r>
              <a:rPr lang="en-US" sz="2800" kern="100">
                <a:latin typeface="Calibri"/>
                <a:ea typeface="Calibri"/>
                <a:cs typeface="Calibri"/>
              </a:rPr>
              <a:t>Funded Perkins Programs have</a:t>
            </a:r>
            <a:r>
              <a:rPr lang="en-US" sz="2800" kern="100">
                <a:effectLst/>
                <a:latin typeface="Calibri"/>
                <a:ea typeface="Calibri"/>
                <a:cs typeface="Calibri"/>
              </a:rPr>
              <a:t> </a:t>
            </a:r>
            <a:r>
              <a:rPr lang="en-US" sz="2800" kern="100">
                <a:latin typeface="Calibri"/>
                <a:ea typeface="Calibri"/>
                <a:cs typeface="Calibri"/>
              </a:rPr>
              <a:t>an identified </a:t>
            </a:r>
            <a:r>
              <a:rPr lang="en-US" sz="2800" kern="100">
                <a:effectLst/>
                <a:latin typeface="Calibri"/>
                <a:ea typeface="Calibri"/>
                <a:cs typeface="Calibri"/>
              </a:rPr>
              <a:t> career pathway</a:t>
            </a:r>
            <a:r>
              <a:rPr lang="en-US" sz="2800" kern="100">
                <a:latin typeface="Calibri"/>
                <a:ea typeface="Calibri"/>
                <a:cs typeface="Calibri"/>
              </a:rPr>
              <a:t> framework</a:t>
            </a:r>
            <a:endParaRPr lang="en-US" sz="2800" kern="100">
              <a:effectLst/>
              <a:latin typeface="Calibri"/>
              <a:ea typeface="Calibri"/>
              <a:cs typeface="Calibri"/>
            </a:endParaRPr>
          </a:p>
          <a:p>
            <a:pPr marL="228600" marR="0" indent="-174625">
              <a:lnSpc>
                <a:spcPct val="107000"/>
              </a:lnSpc>
              <a:spcBef>
                <a:spcPts val="0"/>
              </a:spcBef>
              <a:spcAft>
                <a:spcPts val="800"/>
              </a:spcAft>
            </a:pPr>
            <a:r>
              <a:rPr lang="en-US" sz="2800" kern="100">
                <a:effectLst/>
                <a:latin typeface="Calibri"/>
                <a:ea typeface="Calibri"/>
                <a:cs typeface="Calibri"/>
              </a:rPr>
              <a:t>Alignment of support systems across educational levels.</a:t>
            </a:r>
          </a:p>
          <a:p>
            <a:pPr marL="228600" marR="0" indent="-174625">
              <a:lnSpc>
                <a:spcPct val="107000"/>
              </a:lnSpc>
              <a:spcBef>
                <a:spcPts val="0"/>
              </a:spcBef>
              <a:spcAft>
                <a:spcPts val="800"/>
              </a:spcAft>
            </a:pPr>
            <a:r>
              <a:rPr lang="en-US" sz="2800" kern="100">
                <a:effectLst/>
                <a:latin typeface="Calibri"/>
                <a:ea typeface="Calibri"/>
                <a:cs typeface="Calibri"/>
              </a:rPr>
              <a:t>Opportunities for postsecondary credit through dual/concurrent enrollment or early college high schools, articulated credit, and credit for prior learning.</a:t>
            </a:r>
          </a:p>
          <a:p>
            <a:pPr marL="228600" indent="-174625">
              <a:lnSpc>
                <a:spcPct val="107000"/>
              </a:lnSpc>
              <a:spcBef>
                <a:spcPts val="0"/>
              </a:spcBef>
              <a:spcAft>
                <a:spcPts val="800"/>
              </a:spcAft>
            </a:pPr>
            <a:r>
              <a:rPr lang="en-US" sz="2800" kern="100">
                <a:effectLst/>
                <a:latin typeface="Calibri"/>
                <a:ea typeface="Calibri"/>
                <a:cs typeface="Calibri"/>
              </a:rPr>
              <a:t>Inclusion of </a:t>
            </a:r>
            <a:r>
              <a:rPr lang="en-US" sz="2800" kern="100">
                <a:latin typeface="Calibri"/>
                <a:ea typeface="Calibri"/>
                <a:cs typeface="Calibri"/>
              </a:rPr>
              <a:t>career development &amp; </a:t>
            </a:r>
            <a:r>
              <a:rPr lang="en-US" sz="2800" kern="100">
                <a:effectLst/>
                <a:latin typeface="Calibri"/>
                <a:ea typeface="Calibri"/>
                <a:cs typeface="Calibri"/>
              </a:rPr>
              <a:t>work-based learning in the pathway.</a:t>
            </a:r>
          </a:p>
        </p:txBody>
      </p:sp>
      <p:sp>
        <p:nvSpPr>
          <p:cNvPr id="3" name="Title 2">
            <a:extLst>
              <a:ext uri="{FF2B5EF4-FFF2-40B4-BE49-F238E27FC236}">
                <a16:creationId xmlns:a16="http://schemas.microsoft.com/office/drawing/2014/main" id="{BA1DA632-7794-55D5-B1E8-597A18126560}"/>
              </a:ext>
            </a:extLst>
          </p:cNvPr>
          <p:cNvSpPr>
            <a:spLocks noGrp="1"/>
          </p:cNvSpPr>
          <p:nvPr>
            <p:ph type="title"/>
          </p:nvPr>
        </p:nvSpPr>
        <p:spPr/>
        <p:txBody>
          <a:bodyPr/>
          <a:lstStyle/>
          <a:p>
            <a:r>
              <a:rPr lang="en-US" dirty="0"/>
              <a:t>Progress in Implementing CTE Pathways</a:t>
            </a:r>
          </a:p>
        </p:txBody>
      </p:sp>
    </p:spTree>
    <p:extLst>
      <p:ext uri="{BB962C8B-B14F-4D97-AF65-F5344CB8AC3E}">
        <p14:creationId xmlns:p14="http://schemas.microsoft.com/office/powerpoint/2010/main" val="900121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0DAB9D-D28B-4EA6-BD46-C27CEED8F628}"/>
              </a:ext>
            </a:extLst>
          </p:cNvPr>
          <p:cNvSpPr>
            <a:spLocks noGrp="1"/>
          </p:cNvSpPr>
          <p:nvPr>
            <p:ph idx="1"/>
          </p:nvPr>
        </p:nvSpPr>
        <p:spPr/>
        <p:txBody>
          <a:bodyPr vert="horz" lIns="91440" tIns="45720" rIns="91440" bIns="45720" rtlCol="0" anchor="t">
            <a:normAutofit fontScale="77500" lnSpcReduction="20000"/>
          </a:bodyPr>
          <a:lstStyle/>
          <a:p>
            <a:pPr marL="0" marR="0" lvl="0" indent="0">
              <a:spcBef>
                <a:spcPts val="0"/>
              </a:spcBef>
              <a:spcAft>
                <a:spcPts val="1200"/>
              </a:spcAft>
              <a:buSzPts val="1000"/>
              <a:buNone/>
              <a:tabLst>
                <a:tab pos="457200" algn="l"/>
              </a:tabLst>
            </a:pPr>
            <a:r>
              <a:rPr lang="en-US" sz="2800" kern="100" dirty="0">
                <a:solidFill>
                  <a:srgbClr val="31B039"/>
                </a:solidFill>
                <a:effectLst/>
                <a:latin typeface="+mn-lt"/>
                <a:ea typeface="Calibri"/>
                <a:cs typeface="Calibri"/>
              </a:rPr>
              <a:t>Objective</a:t>
            </a:r>
            <a:r>
              <a:rPr lang="en-US" sz="2800" kern="100" dirty="0">
                <a:effectLst/>
                <a:latin typeface="+mn-lt"/>
                <a:ea typeface="Calibri"/>
                <a:cs typeface="Calibri"/>
              </a:rPr>
              <a:t> </a:t>
            </a:r>
          </a:p>
          <a:p>
            <a:pPr marL="0" marR="0" lvl="0" indent="0">
              <a:lnSpc>
                <a:spcPct val="107000"/>
              </a:lnSpc>
              <a:spcBef>
                <a:spcPts val="0"/>
              </a:spcBef>
              <a:spcAft>
                <a:spcPts val="800"/>
              </a:spcAft>
              <a:buSzPts val="1000"/>
              <a:buNone/>
              <a:tabLst>
                <a:tab pos="457200" algn="l"/>
              </a:tabLst>
            </a:pPr>
            <a:r>
              <a:rPr lang="en-US" sz="2800" kern="100" dirty="0">
                <a:effectLst/>
                <a:latin typeface="Calibri"/>
                <a:ea typeface="Calibri"/>
                <a:cs typeface="Calibri"/>
              </a:rPr>
              <a:t>Improve recruitment and retention of faculty and staff and provide comprehensive professional development.</a:t>
            </a:r>
          </a:p>
          <a:p>
            <a:pPr marL="0" marR="0" lvl="0" indent="0">
              <a:spcBef>
                <a:spcPts val="0"/>
              </a:spcBef>
              <a:spcAft>
                <a:spcPts val="1200"/>
              </a:spcAft>
              <a:buSzPts val="1000"/>
              <a:buNone/>
              <a:tabLst>
                <a:tab pos="457200" algn="l"/>
              </a:tabLst>
            </a:pPr>
            <a:r>
              <a:rPr lang="en-US" sz="2800" kern="100" dirty="0">
                <a:solidFill>
                  <a:srgbClr val="31B039"/>
                </a:solidFill>
                <a:effectLst/>
                <a:latin typeface="+mn-lt"/>
                <a:ea typeface="Calibri"/>
                <a:cs typeface="Calibri"/>
              </a:rPr>
              <a:t>Topics</a:t>
            </a:r>
            <a:endParaRPr lang="en-US" sz="2800" kern="100">
              <a:effectLst/>
              <a:latin typeface="+mn-lt"/>
              <a:ea typeface="Calibri"/>
              <a:cs typeface="Calibri"/>
            </a:endParaRPr>
          </a:p>
          <a:p>
            <a:pPr marL="174625" marR="0" indent="-174625">
              <a:lnSpc>
                <a:spcPct val="107000"/>
              </a:lnSpc>
              <a:spcBef>
                <a:spcPts val="0"/>
              </a:spcBef>
              <a:spcAft>
                <a:spcPts val="800"/>
              </a:spcAft>
            </a:pPr>
            <a:r>
              <a:rPr lang="en-US" sz="3000" kern="100" dirty="0">
                <a:effectLst/>
                <a:latin typeface="Calibri"/>
                <a:ea typeface="Calibri"/>
                <a:cs typeface="Calibri"/>
              </a:rPr>
              <a:t>Meeting certification and licensure requirements.</a:t>
            </a:r>
          </a:p>
          <a:p>
            <a:pPr marL="174625" marR="0" indent="-174625">
              <a:lnSpc>
                <a:spcPct val="107000"/>
              </a:lnSpc>
              <a:spcBef>
                <a:spcPts val="0"/>
              </a:spcBef>
              <a:spcAft>
                <a:spcPts val="800"/>
              </a:spcAft>
            </a:pPr>
            <a:r>
              <a:rPr lang="en-US" sz="3000" kern="100" dirty="0">
                <a:effectLst/>
                <a:latin typeface="Calibri"/>
                <a:ea typeface="Calibri"/>
                <a:cs typeface="Calibri"/>
              </a:rPr>
              <a:t>Increasing representation of underrepresented groups in the teaching profession.</a:t>
            </a:r>
          </a:p>
          <a:p>
            <a:pPr marL="174625" indent="-174625">
              <a:lnSpc>
                <a:spcPct val="107000"/>
              </a:lnSpc>
              <a:spcBef>
                <a:spcPts val="0"/>
              </a:spcBef>
              <a:spcAft>
                <a:spcPts val="800"/>
              </a:spcAft>
            </a:pPr>
            <a:r>
              <a:rPr lang="en-US" sz="3000" kern="100" dirty="0">
                <a:latin typeface="Calibri"/>
                <a:ea typeface="Calibri"/>
                <a:cs typeface="Calibri"/>
              </a:rPr>
              <a:t>Increase retention of CTE Faculty </a:t>
            </a:r>
          </a:p>
          <a:p>
            <a:pPr marL="174625" indent="-174625">
              <a:lnSpc>
                <a:spcPct val="107000"/>
              </a:lnSpc>
              <a:spcBef>
                <a:spcPts val="0"/>
              </a:spcBef>
              <a:spcAft>
                <a:spcPts val="800"/>
              </a:spcAft>
            </a:pPr>
            <a:r>
              <a:rPr lang="en-US" sz="3000" kern="100" dirty="0">
                <a:latin typeface="Calibri"/>
                <a:ea typeface="Calibri"/>
                <a:cs typeface="Calibri"/>
              </a:rPr>
              <a:t>Support College</a:t>
            </a:r>
            <a:r>
              <a:rPr lang="en-US" sz="3000" kern="100" dirty="0">
                <a:effectLst/>
                <a:latin typeface="Calibri"/>
                <a:ea typeface="Calibri"/>
                <a:cs typeface="Calibri"/>
              </a:rPr>
              <a:t> professional development</a:t>
            </a:r>
            <a:r>
              <a:rPr lang="en-US" sz="3000" kern="100" dirty="0">
                <a:latin typeface="Calibri"/>
                <a:ea typeface="Calibri"/>
                <a:cs typeface="Calibri"/>
              </a:rPr>
              <a:t> plan</a:t>
            </a:r>
            <a:r>
              <a:rPr lang="en-US" sz="3000" kern="100" dirty="0">
                <a:effectLst/>
                <a:latin typeface="Calibri"/>
                <a:ea typeface="Calibri"/>
                <a:cs typeface="Calibri"/>
              </a:rPr>
              <a:t>.</a:t>
            </a:r>
            <a:endParaRPr lang="en-US"/>
          </a:p>
        </p:txBody>
      </p:sp>
      <p:sp>
        <p:nvSpPr>
          <p:cNvPr id="3" name="Title 2">
            <a:extLst>
              <a:ext uri="{FF2B5EF4-FFF2-40B4-BE49-F238E27FC236}">
                <a16:creationId xmlns:a16="http://schemas.microsoft.com/office/drawing/2014/main" id="{BA1DA632-7794-55D5-B1E8-597A18126560}"/>
              </a:ext>
            </a:extLst>
          </p:cNvPr>
          <p:cNvSpPr>
            <a:spLocks noGrp="1"/>
          </p:cNvSpPr>
          <p:nvPr>
            <p:ph type="title"/>
          </p:nvPr>
        </p:nvSpPr>
        <p:spPr/>
        <p:txBody>
          <a:bodyPr/>
          <a:lstStyle/>
          <a:p>
            <a:r>
              <a:rPr lang="en-US" dirty="0"/>
              <a:t>CTE Educator Recruitment &amp; Retention and Professional Development</a:t>
            </a:r>
          </a:p>
        </p:txBody>
      </p:sp>
    </p:spTree>
    <p:extLst>
      <p:ext uri="{BB962C8B-B14F-4D97-AF65-F5344CB8AC3E}">
        <p14:creationId xmlns:p14="http://schemas.microsoft.com/office/powerpoint/2010/main" val="147936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0DAB9D-D28B-4EA6-BD46-C27CEED8F628}"/>
              </a:ext>
            </a:extLst>
          </p:cNvPr>
          <p:cNvSpPr>
            <a:spLocks noGrp="1"/>
          </p:cNvSpPr>
          <p:nvPr>
            <p:ph idx="1"/>
          </p:nvPr>
        </p:nvSpPr>
        <p:spPr/>
        <p:txBody>
          <a:bodyPr>
            <a:normAutofit fontScale="92500" lnSpcReduction="20000"/>
          </a:bodyPr>
          <a:lstStyle/>
          <a:p>
            <a:pPr marL="0" marR="0" lvl="0" indent="0">
              <a:spcBef>
                <a:spcPts val="0"/>
              </a:spcBef>
              <a:spcAft>
                <a:spcPts val="1200"/>
              </a:spcAft>
              <a:buSzPts val="1000"/>
              <a:buNone/>
              <a:tabLst>
                <a:tab pos="457200" algn="l"/>
              </a:tabLst>
            </a:pPr>
            <a:r>
              <a:rPr lang="en-US" sz="2800" kern="100">
                <a:solidFill>
                  <a:srgbClr val="31B039"/>
                </a:solidFill>
                <a:effectLst/>
                <a:latin typeface="+mn-lt"/>
                <a:ea typeface="Calibri" panose="020F0502020204030204" pitchFamily="34" charset="0"/>
                <a:cs typeface="Calibri" panose="020F0502020204030204" pitchFamily="34" charset="0"/>
              </a:rPr>
              <a:t>Objective</a:t>
            </a:r>
            <a:r>
              <a:rPr lang="en-US" sz="2800" kern="100">
                <a:effectLst/>
                <a:latin typeface="+mn-lt"/>
                <a:ea typeface="Calibri" panose="020F0502020204030204" pitchFamily="34" charset="0"/>
                <a:cs typeface="Calibri" panose="020F0502020204030204" pitchFamily="34" charset="0"/>
              </a:rPr>
              <a:t> </a:t>
            </a:r>
          </a:p>
          <a:p>
            <a:pPr marL="0" marR="0" lvl="0" indent="0">
              <a:lnSpc>
                <a:spcPct val="107000"/>
              </a:lnSpc>
              <a:spcBef>
                <a:spcPts val="0"/>
              </a:spcBef>
              <a:spcAft>
                <a:spcPts val="800"/>
              </a:spcAft>
              <a:buSzPts val="1000"/>
              <a:buNone/>
              <a:tabLst>
                <a:tab pos="457200" algn="l"/>
              </a:tabLst>
            </a:pPr>
            <a:r>
              <a:rPr lang="en-US" sz="3000">
                <a:effectLst/>
                <a:latin typeface="Calibri" panose="020F0502020204030204" pitchFamily="34" charset="0"/>
                <a:ea typeface="Calibri" panose="020F0502020204030204" pitchFamily="34" charset="0"/>
                <a:cs typeface="Calibri" panose="020F0502020204030204" pitchFamily="34" charset="0"/>
              </a:rPr>
              <a:t>Remove barriers and close performance gaps for special populations.</a:t>
            </a:r>
          </a:p>
          <a:p>
            <a:pPr marL="0" marR="0" lvl="0" indent="0">
              <a:lnSpc>
                <a:spcPct val="107000"/>
              </a:lnSpc>
              <a:spcBef>
                <a:spcPts val="0"/>
              </a:spcBef>
              <a:spcAft>
                <a:spcPts val="800"/>
              </a:spcAft>
              <a:buSzPts val="1000"/>
              <a:buNone/>
              <a:tabLst>
                <a:tab pos="457200" algn="l"/>
              </a:tabLst>
            </a:pPr>
            <a:r>
              <a:rPr lang="en-US" sz="2800" kern="100">
                <a:solidFill>
                  <a:srgbClr val="31B039"/>
                </a:solidFill>
                <a:effectLst/>
                <a:latin typeface="+mn-lt"/>
                <a:ea typeface="Calibri" panose="020F0502020204030204" pitchFamily="34" charset="0"/>
                <a:cs typeface="Calibri" panose="020F0502020204030204" pitchFamily="34" charset="0"/>
              </a:rPr>
              <a:t>Topics</a:t>
            </a:r>
            <a:endParaRPr lang="en-US" sz="2800" kern="100">
              <a:effectLst/>
              <a:latin typeface="+mn-lt"/>
              <a:ea typeface="Calibri" panose="020F0502020204030204" pitchFamily="34" charset="0"/>
              <a:cs typeface="Calibri" panose="020F0502020204030204" pitchFamily="34" charset="0"/>
            </a:endParaRPr>
          </a:p>
          <a:p>
            <a:pPr marL="174625" marR="0" indent="-174625">
              <a:lnSpc>
                <a:spcPct val="107000"/>
              </a:lnSpc>
              <a:spcBef>
                <a:spcPts val="0"/>
              </a:spcBef>
              <a:spcAft>
                <a:spcPts val="800"/>
              </a:spcAft>
            </a:pPr>
            <a:r>
              <a:rPr lang="en-US" sz="2800" kern="100">
                <a:effectLst/>
                <a:latin typeface="Calibri" panose="020F0502020204030204" pitchFamily="34" charset="0"/>
                <a:ea typeface="Calibri" panose="020F0502020204030204" pitchFamily="34" charset="0"/>
                <a:cs typeface="Calibri" panose="020F0502020204030204" pitchFamily="34" charset="0"/>
              </a:rPr>
              <a:t>Addressing performance gaps and disparities in access.</a:t>
            </a:r>
          </a:p>
          <a:p>
            <a:pPr marL="174625" marR="0" indent="-174625">
              <a:lnSpc>
                <a:spcPct val="107000"/>
              </a:lnSpc>
              <a:spcBef>
                <a:spcPts val="0"/>
              </a:spcBef>
              <a:spcAft>
                <a:spcPts val="800"/>
              </a:spcAft>
            </a:pPr>
            <a:r>
              <a:rPr lang="en-US" sz="2800" kern="100">
                <a:effectLst/>
                <a:latin typeface="Calibri" panose="020F0502020204030204" pitchFamily="34" charset="0"/>
                <a:ea typeface="Calibri" panose="020F0502020204030204" pitchFamily="34" charset="0"/>
                <a:cs typeface="Calibri" panose="020F0502020204030204" pitchFamily="34" charset="0"/>
              </a:rPr>
              <a:t>Preparing special populations for high-skill, high-wage or in-demand occupations.</a:t>
            </a:r>
          </a:p>
          <a:p>
            <a:pPr marL="174625" marR="0" indent="-174625">
              <a:lnSpc>
                <a:spcPct val="107000"/>
              </a:lnSpc>
              <a:spcBef>
                <a:spcPts val="0"/>
              </a:spcBef>
              <a:spcAft>
                <a:spcPts val="800"/>
              </a:spcAft>
            </a:pPr>
            <a:r>
              <a:rPr lang="en-US" sz="2800" kern="100">
                <a:effectLst/>
                <a:latin typeface="Calibri" panose="020F0502020204030204" pitchFamily="34" charset="0"/>
                <a:ea typeface="Calibri" panose="020F0502020204030204" pitchFamily="34" charset="0"/>
                <a:cs typeface="Calibri" panose="020F0502020204030204" pitchFamily="34" charset="0"/>
              </a:rPr>
              <a:t>Ensuring equal access to CTE programs for all students.</a:t>
            </a:r>
          </a:p>
        </p:txBody>
      </p:sp>
      <p:sp>
        <p:nvSpPr>
          <p:cNvPr id="3" name="Title 2">
            <a:extLst>
              <a:ext uri="{FF2B5EF4-FFF2-40B4-BE49-F238E27FC236}">
                <a16:creationId xmlns:a16="http://schemas.microsoft.com/office/drawing/2014/main" id="{BA1DA632-7794-55D5-B1E8-597A18126560}"/>
              </a:ext>
            </a:extLst>
          </p:cNvPr>
          <p:cNvSpPr>
            <a:spLocks noGrp="1"/>
          </p:cNvSpPr>
          <p:nvPr>
            <p:ph type="title"/>
          </p:nvPr>
        </p:nvSpPr>
        <p:spPr/>
        <p:txBody>
          <a:bodyPr/>
          <a:lstStyle/>
          <a:p>
            <a:r>
              <a:rPr lang="en-US" dirty="0"/>
              <a:t>Advancing Equity and Access for Special Populations</a:t>
            </a:r>
          </a:p>
        </p:txBody>
      </p:sp>
    </p:spTree>
    <p:extLst>
      <p:ext uri="{BB962C8B-B14F-4D97-AF65-F5344CB8AC3E}">
        <p14:creationId xmlns:p14="http://schemas.microsoft.com/office/powerpoint/2010/main" val="421718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map of the state of north carolina&#10;&#10;Description automatically generated">
            <a:extLst>
              <a:ext uri="{FF2B5EF4-FFF2-40B4-BE49-F238E27FC236}">
                <a16:creationId xmlns:a16="http://schemas.microsoft.com/office/drawing/2014/main" id="{6F0D7992-0B8D-5A0E-57E5-4D844CD5A6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8" y="1283510"/>
            <a:ext cx="9144000" cy="36671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C74D553-0B80-DBAC-124F-96A3D9051FCE}"/>
              </a:ext>
            </a:extLst>
          </p:cNvPr>
          <p:cNvSpPr>
            <a:spLocks noGrp="1"/>
          </p:cNvSpPr>
          <p:nvPr>
            <p:ph type="title"/>
          </p:nvPr>
        </p:nvSpPr>
        <p:spPr>
          <a:xfrm>
            <a:off x="1297859" y="126367"/>
            <a:ext cx="7364361" cy="994172"/>
          </a:xfrm>
        </p:spPr>
        <p:txBody>
          <a:bodyPr anchor="ct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dirty="0"/>
              <a:t>Colleges by CTE Coordinator</a:t>
            </a:r>
          </a:p>
        </p:txBody>
      </p:sp>
      <p:sp>
        <p:nvSpPr>
          <p:cNvPr id="13" name="TextBox 12">
            <a:extLst>
              <a:ext uri="{FF2B5EF4-FFF2-40B4-BE49-F238E27FC236}">
                <a16:creationId xmlns:a16="http://schemas.microsoft.com/office/drawing/2014/main" id="{F959E1B5-EB5F-93D2-D467-FE61A6AB26C9}"/>
              </a:ext>
            </a:extLst>
          </p:cNvPr>
          <p:cNvSpPr txBox="1"/>
          <p:nvPr/>
        </p:nvSpPr>
        <p:spPr>
          <a:xfrm>
            <a:off x="410177" y="3719940"/>
            <a:ext cx="3979902" cy="1127488"/>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nSpc>
                <a:spcPct val="107000"/>
              </a:lnSpc>
              <a:spcAft>
                <a:spcPts val="800"/>
              </a:spcAft>
            </a:pPr>
            <a:r>
              <a:rPr lang="en-US" sz="1600" b="1" u="sng" dirty="0">
                <a:latin typeface="Calibri" panose="020F0502020204030204" pitchFamily="34" charset="0"/>
                <a:ea typeface="Calibri" panose="020F0502020204030204" pitchFamily="34" charset="0"/>
                <a:cs typeface="Times New Roman" panose="02020603050405020304" pitchFamily="18" charset="0"/>
              </a:rPr>
              <a:t>CTE COORDINATOR – MAIN CONTACT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indent="457189">
              <a:lnSpc>
                <a:spcPct val="107000"/>
              </a:lnSpc>
              <a:spcAft>
                <a:spcPts val="1200"/>
              </a:spcAft>
            </a:pPr>
            <a:r>
              <a:rPr lang="en-US" sz="1600" dirty="0">
                <a:latin typeface="Calibri" panose="020F0502020204030204" pitchFamily="34" charset="0"/>
                <a:ea typeface="Calibri" panose="020F0502020204030204" pitchFamily="34" charset="0"/>
                <a:cs typeface="Times New Roman" panose="02020603050405020304" pitchFamily="18" charset="0"/>
              </a:rPr>
              <a:t>Stefanie Schroeder	</a:t>
            </a:r>
          </a:p>
          <a:p>
            <a:pPr indent="457189">
              <a:lnSpc>
                <a:spcPct val="107000"/>
              </a:lnSpc>
              <a:spcAft>
                <a:spcPts val="1200"/>
              </a:spcAft>
            </a:pPr>
            <a:r>
              <a:rPr lang="en-US" sz="1600" dirty="0">
                <a:latin typeface="Calibri" panose="020F0502020204030204" pitchFamily="34" charset="0"/>
                <a:ea typeface="Calibri" panose="020F0502020204030204" pitchFamily="34" charset="0"/>
                <a:cs typeface="Times New Roman" panose="02020603050405020304" pitchFamily="18" charset="0"/>
              </a:rPr>
              <a:t>Patti Coultas</a:t>
            </a:r>
          </a:p>
        </p:txBody>
      </p:sp>
      <p:sp>
        <p:nvSpPr>
          <p:cNvPr id="14" name="Oval 13">
            <a:extLst>
              <a:ext uri="{FF2B5EF4-FFF2-40B4-BE49-F238E27FC236}">
                <a16:creationId xmlns:a16="http://schemas.microsoft.com/office/drawing/2014/main" id="{63CEAE36-C907-D52F-027E-25C29F2EDD9D}"/>
              </a:ext>
            </a:extLst>
          </p:cNvPr>
          <p:cNvSpPr/>
          <p:nvPr/>
        </p:nvSpPr>
        <p:spPr>
          <a:xfrm>
            <a:off x="468223" y="4085718"/>
            <a:ext cx="320843" cy="320040"/>
          </a:xfrm>
          <a:prstGeom prst="ellipse">
            <a:avLst/>
          </a:prstGeom>
          <a:solidFill>
            <a:srgbClr val="F33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a:p>
        </p:txBody>
      </p:sp>
      <p:sp>
        <p:nvSpPr>
          <p:cNvPr id="15" name="Rectangle 14">
            <a:extLst>
              <a:ext uri="{FF2B5EF4-FFF2-40B4-BE49-F238E27FC236}">
                <a16:creationId xmlns:a16="http://schemas.microsoft.com/office/drawing/2014/main" id="{ECB342F2-D626-E31B-D21C-43B0C60D343B}"/>
              </a:ext>
            </a:extLst>
          </p:cNvPr>
          <p:cNvSpPr/>
          <p:nvPr/>
        </p:nvSpPr>
        <p:spPr>
          <a:xfrm rot="2591184">
            <a:off x="560063" y="4169004"/>
            <a:ext cx="137160"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a:p>
        </p:txBody>
      </p:sp>
      <p:sp>
        <p:nvSpPr>
          <p:cNvPr id="17" name="Teardrop 16">
            <a:extLst>
              <a:ext uri="{FF2B5EF4-FFF2-40B4-BE49-F238E27FC236}">
                <a16:creationId xmlns:a16="http://schemas.microsoft.com/office/drawing/2014/main" id="{5CA8890B-8997-32F0-ECC9-7235D461EFB6}"/>
              </a:ext>
            </a:extLst>
          </p:cNvPr>
          <p:cNvSpPr>
            <a:spLocks noChangeAspect="1"/>
          </p:cNvSpPr>
          <p:nvPr/>
        </p:nvSpPr>
        <p:spPr>
          <a:xfrm rot="8214605">
            <a:off x="494121" y="4526714"/>
            <a:ext cx="269044" cy="271744"/>
          </a:xfrm>
          <a:prstGeom prst="teardrop">
            <a:avLst/>
          </a:prstGeom>
          <a:solidFill>
            <a:srgbClr val="9B0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a:p>
        </p:txBody>
      </p:sp>
      <p:sp>
        <p:nvSpPr>
          <p:cNvPr id="18" name="Oval 17">
            <a:extLst>
              <a:ext uri="{FF2B5EF4-FFF2-40B4-BE49-F238E27FC236}">
                <a16:creationId xmlns:a16="http://schemas.microsoft.com/office/drawing/2014/main" id="{5BDF3EA5-7D1D-EE8B-A632-5EAD3EC0131F}"/>
              </a:ext>
            </a:extLst>
          </p:cNvPr>
          <p:cNvSpPr/>
          <p:nvPr/>
        </p:nvSpPr>
        <p:spPr>
          <a:xfrm>
            <a:off x="560063" y="4615227"/>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US"/>
          </a:p>
        </p:txBody>
      </p:sp>
    </p:spTree>
    <p:extLst>
      <p:ext uri="{BB962C8B-B14F-4D97-AF65-F5344CB8AC3E}">
        <p14:creationId xmlns:p14="http://schemas.microsoft.com/office/powerpoint/2010/main" val="323306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43337E-EB96-B00E-BF37-A33A8E52DF94}"/>
              </a:ext>
            </a:extLst>
          </p:cNvPr>
          <p:cNvSpPr>
            <a:spLocks noGrp="1"/>
          </p:cNvSpPr>
          <p:nvPr>
            <p:ph idx="1"/>
          </p:nvPr>
        </p:nvSpPr>
        <p:spPr>
          <a:xfrm>
            <a:off x="859847" y="1336490"/>
            <a:ext cx="7424305" cy="3548753"/>
          </a:xfrm>
        </p:spPr>
        <p:txBody>
          <a:bodyPr>
            <a:normAutofit/>
          </a:bodyPr>
          <a:lstStyle/>
          <a:p>
            <a:pPr>
              <a:spcBef>
                <a:spcPts val="0"/>
              </a:spcBef>
              <a:spcAft>
                <a:spcPts val="1200"/>
              </a:spcAft>
            </a:pPr>
            <a:r>
              <a:rPr lang="en-US" sz="2400" dirty="0"/>
              <a:t>Assesses local needs</a:t>
            </a:r>
          </a:p>
          <a:p>
            <a:pPr>
              <a:spcBef>
                <a:spcPts val="0"/>
              </a:spcBef>
              <a:spcAft>
                <a:spcPts val="1200"/>
              </a:spcAft>
            </a:pPr>
            <a:r>
              <a:rPr lang="en-US" sz="2400" dirty="0"/>
              <a:t>Evaluates current CTE curriculum programs</a:t>
            </a:r>
          </a:p>
          <a:p>
            <a:pPr>
              <a:spcBef>
                <a:spcPts val="0"/>
              </a:spcBef>
              <a:spcAft>
                <a:spcPts val="1200"/>
              </a:spcAft>
            </a:pPr>
            <a:r>
              <a:rPr lang="en-US" sz="2400" dirty="0"/>
              <a:t>Identifies gaps and opportunities </a:t>
            </a:r>
          </a:p>
          <a:p>
            <a:pPr>
              <a:spcBef>
                <a:spcPts val="0"/>
              </a:spcBef>
              <a:spcAft>
                <a:spcPts val="1200"/>
              </a:spcAft>
            </a:pPr>
            <a:r>
              <a:rPr lang="en-US" sz="2400" dirty="0"/>
              <a:t>Provides opportunity to create a plan to address identified gaps</a:t>
            </a:r>
          </a:p>
          <a:p>
            <a:pPr>
              <a:spcBef>
                <a:spcPts val="0"/>
              </a:spcBef>
              <a:spcAft>
                <a:spcPts val="1200"/>
              </a:spcAft>
            </a:pPr>
            <a:r>
              <a:rPr lang="en-US" sz="2400" dirty="0"/>
              <a:t>Enhances program offerings</a:t>
            </a:r>
          </a:p>
          <a:p>
            <a:pPr>
              <a:spcBef>
                <a:spcPts val="0"/>
              </a:spcBef>
              <a:spcAft>
                <a:spcPts val="1200"/>
              </a:spcAft>
            </a:pPr>
            <a:r>
              <a:rPr lang="en-US" sz="2400" dirty="0"/>
              <a:t>Improves outcomes for ALL students</a:t>
            </a:r>
          </a:p>
        </p:txBody>
      </p:sp>
      <p:sp>
        <p:nvSpPr>
          <p:cNvPr id="3" name="Title 2">
            <a:extLst>
              <a:ext uri="{FF2B5EF4-FFF2-40B4-BE49-F238E27FC236}">
                <a16:creationId xmlns:a16="http://schemas.microsoft.com/office/drawing/2014/main" id="{12DB9423-C432-A9F7-2075-7212F17961B8}"/>
              </a:ext>
            </a:extLst>
          </p:cNvPr>
          <p:cNvSpPr>
            <a:spLocks noGrp="1"/>
          </p:cNvSpPr>
          <p:nvPr>
            <p:ph type="title"/>
          </p:nvPr>
        </p:nvSpPr>
        <p:spPr/>
        <p:txBody>
          <a:bodyPr/>
          <a:lstStyle/>
          <a:p>
            <a:r>
              <a:rPr lang="en-US" dirty="0"/>
              <a:t>In summary, the CLNA …</a:t>
            </a:r>
          </a:p>
        </p:txBody>
      </p:sp>
    </p:spTree>
    <p:extLst>
      <p:ext uri="{BB962C8B-B14F-4D97-AF65-F5344CB8AC3E}">
        <p14:creationId xmlns:p14="http://schemas.microsoft.com/office/powerpoint/2010/main" val="32847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0C3E73-F9BF-AFEE-0F91-10FC38276D20}"/>
              </a:ext>
            </a:extLst>
          </p:cNvPr>
          <p:cNvPicPr>
            <a:picLocks noChangeAspect="1"/>
          </p:cNvPicPr>
          <p:nvPr/>
        </p:nvPicPr>
        <p:blipFill>
          <a:blip r:embed="rId2"/>
          <a:stretch>
            <a:fillRect/>
          </a:stretch>
        </p:blipFill>
        <p:spPr>
          <a:xfrm rot="20163338">
            <a:off x="3678529" y="2961613"/>
            <a:ext cx="3322863" cy="1679043"/>
          </a:xfrm>
          <a:prstGeom prst="rect">
            <a:avLst/>
          </a:prstGeom>
        </p:spPr>
      </p:pic>
      <p:sp>
        <p:nvSpPr>
          <p:cNvPr id="2" name="Content Placeholder 1">
            <a:extLst>
              <a:ext uri="{FF2B5EF4-FFF2-40B4-BE49-F238E27FC236}">
                <a16:creationId xmlns:a16="http://schemas.microsoft.com/office/drawing/2014/main" id="{0EF50521-7CD1-AA43-F6C6-0D66E4AA2771}"/>
              </a:ext>
            </a:extLst>
          </p:cNvPr>
          <p:cNvSpPr>
            <a:spLocks noGrp="1"/>
          </p:cNvSpPr>
          <p:nvPr>
            <p:ph idx="1"/>
          </p:nvPr>
        </p:nvSpPr>
        <p:spPr>
          <a:xfrm>
            <a:off x="889819" y="1466193"/>
            <a:ext cx="7364362" cy="1786759"/>
          </a:xfrm>
        </p:spPr>
        <p:txBody>
          <a:bodyPr>
            <a:normAutofit/>
          </a:bodyPr>
          <a:lstStyle/>
          <a:p>
            <a:pPr marL="0" indent="0">
              <a:buNone/>
            </a:pPr>
            <a:r>
              <a:rPr lang="en-US" sz="2400" dirty="0"/>
              <a:t>Written every 4 years (revised as needed), the application is based on the CLNA and ensures Perkins Grant funds. </a:t>
            </a:r>
          </a:p>
          <a:p>
            <a:pPr marL="0" indent="0">
              <a:buNone/>
            </a:pPr>
            <a:r>
              <a:rPr lang="en-US" sz="2400" dirty="0"/>
              <a:t>The application is strategically used to drive CTE program quality and equity at the local level </a:t>
            </a:r>
          </a:p>
        </p:txBody>
      </p:sp>
      <p:sp>
        <p:nvSpPr>
          <p:cNvPr id="3" name="Title 2">
            <a:extLst>
              <a:ext uri="{FF2B5EF4-FFF2-40B4-BE49-F238E27FC236}">
                <a16:creationId xmlns:a16="http://schemas.microsoft.com/office/drawing/2014/main" id="{8D629766-AD6C-55CD-F4E8-BB5D5F768CC2}"/>
              </a:ext>
            </a:extLst>
          </p:cNvPr>
          <p:cNvSpPr>
            <a:spLocks noGrp="1"/>
          </p:cNvSpPr>
          <p:nvPr>
            <p:ph type="title"/>
          </p:nvPr>
        </p:nvSpPr>
        <p:spPr/>
        <p:txBody>
          <a:bodyPr/>
          <a:lstStyle/>
          <a:p>
            <a:r>
              <a:rPr lang="en-US" dirty="0"/>
              <a:t>Perkins Application </a:t>
            </a:r>
          </a:p>
        </p:txBody>
      </p:sp>
    </p:spTree>
    <p:extLst>
      <p:ext uri="{BB962C8B-B14F-4D97-AF65-F5344CB8AC3E}">
        <p14:creationId xmlns:p14="http://schemas.microsoft.com/office/powerpoint/2010/main" val="250312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CF9D54-1758-0F1F-2AF1-A306FE25A301}"/>
              </a:ext>
            </a:extLst>
          </p:cNvPr>
          <p:cNvSpPr>
            <a:spLocks noGrp="1"/>
          </p:cNvSpPr>
          <p:nvPr>
            <p:ph idx="1"/>
          </p:nvPr>
        </p:nvSpPr>
        <p:spPr>
          <a:xfrm>
            <a:off x="471948" y="1370057"/>
            <a:ext cx="8190272" cy="3647076"/>
          </a:xfrm>
        </p:spPr>
        <p:txBody>
          <a:bodyPr>
            <a:noAutofit/>
          </a:bodyPr>
          <a:lstStyle/>
          <a:p>
            <a:pPr marL="0" indent="0">
              <a:buNone/>
            </a:pPr>
            <a:r>
              <a:rPr lang="en-US" sz="2400" dirty="0"/>
              <a:t>Perkins V </a:t>
            </a:r>
            <a:r>
              <a:rPr lang="en-US" sz="2400" dirty="0">
                <a:latin typeface="Arial" panose="020B0604020202020204" pitchFamily="34" charset="0"/>
                <a:cs typeface="Arial" panose="020B0604020202020204" pitchFamily="34" charset="0"/>
              </a:rPr>
              <a:t>§135</a:t>
            </a:r>
          </a:p>
          <a:p>
            <a:pPr marL="457200" indent="-457200">
              <a:buAutoNum type="alphaLcParenBoth"/>
            </a:pPr>
            <a:r>
              <a:rPr lang="en-US" sz="2400" dirty="0"/>
              <a:t>Meet the needs identified in the CLNA</a:t>
            </a:r>
          </a:p>
          <a:p>
            <a:pPr marL="457200" indent="-457200">
              <a:buAutoNum type="alphaLcParenBoth"/>
            </a:pPr>
            <a:r>
              <a:rPr lang="en-US" sz="2400" dirty="0"/>
              <a:t>Used to support CTE programs that are sufficient size, scope, and quality to be effective and that</a:t>
            </a:r>
            <a:r>
              <a:rPr lang="en-US" sz="1800" dirty="0">
                <a:solidFill>
                  <a:schemeClr val="accent1"/>
                </a:solidFill>
              </a:rPr>
              <a:t>…(on following pages)</a:t>
            </a:r>
          </a:p>
          <a:p>
            <a:pPr marL="0" indent="0">
              <a:buNone/>
            </a:pPr>
            <a:endParaRPr lang="en-US" sz="2400" dirty="0"/>
          </a:p>
          <a:p>
            <a:pPr marL="0" indent="0">
              <a:buNone/>
            </a:pPr>
            <a:endParaRPr lang="en-US" sz="2400" dirty="0"/>
          </a:p>
          <a:p>
            <a:pPr marL="0" indent="0">
              <a:buNone/>
            </a:pPr>
            <a:r>
              <a:rPr lang="en-US" sz="2000" i="1" dirty="0">
                <a:solidFill>
                  <a:srgbClr val="FF0000"/>
                </a:solidFill>
              </a:rPr>
              <a:t>Important! The college must be doing an activity in each required area; however, Perkins funds do not have to be spent on them. Activities must be listed on the annual local plan. </a:t>
            </a:r>
          </a:p>
          <a:p>
            <a:pPr marL="0" indent="0">
              <a:buNone/>
            </a:pPr>
            <a:endParaRPr lang="en-US" sz="2400" dirty="0"/>
          </a:p>
          <a:p>
            <a:pPr marL="0" indent="0">
              <a:buNone/>
            </a:pPr>
            <a:endParaRPr lang="en-US" sz="2400" dirty="0"/>
          </a:p>
        </p:txBody>
      </p:sp>
      <p:sp>
        <p:nvSpPr>
          <p:cNvPr id="3" name="Title 2">
            <a:extLst>
              <a:ext uri="{FF2B5EF4-FFF2-40B4-BE49-F238E27FC236}">
                <a16:creationId xmlns:a16="http://schemas.microsoft.com/office/drawing/2014/main" id="{FA4D4F39-1A47-857C-02F1-88F71A839FFF}"/>
              </a:ext>
            </a:extLst>
          </p:cNvPr>
          <p:cNvSpPr>
            <a:spLocks noGrp="1"/>
          </p:cNvSpPr>
          <p:nvPr>
            <p:ph type="title"/>
          </p:nvPr>
        </p:nvSpPr>
        <p:spPr/>
        <p:txBody>
          <a:bodyPr/>
          <a:lstStyle/>
          <a:p>
            <a:r>
              <a:rPr lang="en-US" dirty="0"/>
              <a:t>Perkins V annual local plan requirements</a:t>
            </a:r>
          </a:p>
        </p:txBody>
      </p:sp>
    </p:spTree>
    <p:extLst>
      <p:ext uri="{BB962C8B-B14F-4D97-AF65-F5344CB8AC3E}">
        <p14:creationId xmlns:p14="http://schemas.microsoft.com/office/powerpoint/2010/main" val="352090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DB1950-C4E5-4FDB-9DC1-87D3E38721CE}"/>
              </a:ext>
            </a:extLst>
          </p:cNvPr>
          <p:cNvSpPr>
            <a:spLocks noGrp="1"/>
          </p:cNvSpPr>
          <p:nvPr>
            <p:ph idx="1"/>
          </p:nvPr>
        </p:nvSpPr>
        <p:spPr/>
        <p:txBody>
          <a:bodyPr>
            <a:normAutofit fontScale="92500" lnSpcReduction="10000"/>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(1) provide </a:t>
            </a:r>
            <a:r>
              <a:rPr lang="en-US" sz="1800" b="1" dirty="0">
                <a:effectLst/>
                <a:latin typeface="Calibri" panose="020F0502020204030204" pitchFamily="34" charset="0"/>
                <a:ea typeface="Calibri" panose="020F0502020204030204" pitchFamily="34" charset="0"/>
                <a:cs typeface="Arial" panose="020B0604020202020204" pitchFamily="34" charset="0"/>
              </a:rPr>
              <a:t>career exploration </a:t>
            </a:r>
            <a:r>
              <a:rPr lang="en-US" sz="1800" dirty="0">
                <a:effectLst/>
                <a:latin typeface="Calibri" panose="020F0502020204030204" pitchFamily="34" charset="0"/>
                <a:ea typeface="Calibri" panose="020F0502020204030204" pitchFamily="34" charset="0"/>
                <a:cs typeface="Arial" panose="020B0604020202020204" pitchFamily="34" charset="0"/>
              </a:rPr>
              <a:t>and career development activities through an organized, systematic framework designed to aid students, including in the middle grades, before enrolling and while participating in a career and technical education program, in making informed plans and decisions about future education and career opportunities and programs of study. For information on specific activities, see pages 202-205 of Perkins V- The Official Guide (</a:t>
            </a:r>
            <a:r>
              <a:rPr lang="en-US" sz="1800" dirty="0" err="1">
                <a:effectLst/>
                <a:latin typeface="Calibri" panose="020F0502020204030204" pitchFamily="34" charset="0"/>
                <a:ea typeface="Calibri" panose="020F0502020204030204" pitchFamily="34" charset="0"/>
                <a:cs typeface="Arial" panose="020B0604020202020204" pitchFamily="34" charset="0"/>
              </a:rPr>
              <a:t>Hyslop</a:t>
            </a:r>
            <a:r>
              <a:rPr lang="en-US" sz="1800" dirty="0">
                <a:effectLst/>
                <a:latin typeface="Calibri" panose="020F0502020204030204" pitchFamily="34" charset="0"/>
                <a:ea typeface="Calibri" panose="020F0502020204030204" pitchFamily="34" charset="0"/>
                <a:cs typeface="Arial" panose="020B0604020202020204" pitchFamily="34" charset="0"/>
              </a:rPr>
              <a:t>) – </a:t>
            </a:r>
            <a:r>
              <a:rPr lang="en-US" sz="1800" dirty="0" err="1">
                <a:solidFill>
                  <a:srgbClr val="00B050"/>
                </a:solidFill>
                <a:effectLst/>
                <a:latin typeface="Calibri" panose="020F0502020204030204" pitchFamily="34" charset="0"/>
                <a:ea typeface="Calibri" panose="020F0502020204030204" pitchFamily="34" charset="0"/>
                <a:cs typeface="Arial" panose="020B0604020202020204" pitchFamily="34" charset="0"/>
              </a:rPr>
              <a:t>Voc</a:t>
            </a:r>
            <a:r>
              <a:rPr lang="en-US" sz="18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Code 11</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(2) provide </a:t>
            </a:r>
            <a:r>
              <a:rPr lang="en-US" sz="1800" b="1" dirty="0">
                <a:effectLst/>
                <a:latin typeface="Calibri" panose="020F0502020204030204" pitchFamily="34" charset="0"/>
                <a:ea typeface="Calibri" panose="020F0502020204030204" pitchFamily="34" charset="0"/>
                <a:cs typeface="Arial" panose="020B0604020202020204" pitchFamily="34" charset="0"/>
              </a:rPr>
              <a:t>professional development </a:t>
            </a:r>
            <a:r>
              <a:rPr lang="en-US" sz="1800" dirty="0">
                <a:effectLst/>
                <a:latin typeface="Calibri" panose="020F0502020204030204" pitchFamily="34" charset="0"/>
                <a:ea typeface="Calibri" panose="020F0502020204030204" pitchFamily="34" charset="0"/>
                <a:cs typeface="Arial" panose="020B0604020202020204" pitchFamily="34" charset="0"/>
              </a:rPr>
              <a:t>for teachers, faculty, school leaders, administrators, specialized instructional support personnel, career guidance and academic counselors, or paraprofessionals. For specific details on allowable professional development, see page 203 of Perkins V- The Official Guide.</a:t>
            </a:r>
            <a:r>
              <a:rPr lang="en-US" sz="18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a:t>
            </a:r>
            <a:r>
              <a:rPr lang="en-US" sz="1800" dirty="0" err="1">
                <a:solidFill>
                  <a:srgbClr val="00B050"/>
                </a:solidFill>
                <a:effectLst/>
                <a:latin typeface="Calibri" panose="020F0502020204030204" pitchFamily="34" charset="0"/>
                <a:ea typeface="Calibri" panose="020F0502020204030204" pitchFamily="34" charset="0"/>
                <a:cs typeface="Arial" panose="020B0604020202020204" pitchFamily="34" charset="0"/>
              </a:rPr>
              <a:t>Voc</a:t>
            </a:r>
            <a:r>
              <a:rPr lang="en-US" sz="18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Code 12</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(3) provide within career and technical education the </a:t>
            </a:r>
            <a:r>
              <a:rPr lang="en-US" sz="1800" b="1" dirty="0">
                <a:effectLst/>
                <a:latin typeface="Calibri" panose="020F0502020204030204" pitchFamily="34" charset="0"/>
                <a:ea typeface="Calibri" panose="020F0502020204030204" pitchFamily="34" charset="0"/>
                <a:cs typeface="Arial" panose="020B0604020202020204" pitchFamily="34" charset="0"/>
              </a:rPr>
              <a:t>skills</a:t>
            </a:r>
            <a:r>
              <a:rPr lang="en-US" sz="1800" dirty="0">
                <a:effectLst/>
                <a:latin typeface="Calibri" panose="020F0502020204030204" pitchFamily="34" charset="0"/>
                <a:ea typeface="Calibri" panose="020F0502020204030204" pitchFamily="34" charset="0"/>
                <a:cs typeface="Arial" panose="020B0604020202020204" pitchFamily="34" charset="0"/>
              </a:rPr>
              <a:t> necessary to pursue careers in high-skill, high-wage, or in-demand industry sectors or occupations; </a:t>
            </a:r>
            <a:r>
              <a:rPr lang="en-US" sz="1800" dirty="0" err="1">
                <a:solidFill>
                  <a:srgbClr val="00B050"/>
                </a:solidFill>
                <a:effectLst/>
                <a:latin typeface="Calibri" panose="020F0502020204030204" pitchFamily="34" charset="0"/>
                <a:ea typeface="Calibri" panose="020F0502020204030204" pitchFamily="34" charset="0"/>
                <a:cs typeface="Arial" panose="020B0604020202020204" pitchFamily="34" charset="0"/>
              </a:rPr>
              <a:t>Voc</a:t>
            </a:r>
            <a:r>
              <a:rPr lang="en-US" sz="18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Code 13</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Title 2">
            <a:extLst>
              <a:ext uri="{FF2B5EF4-FFF2-40B4-BE49-F238E27FC236}">
                <a16:creationId xmlns:a16="http://schemas.microsoft.com/office/drawing/2014/main" id="{B912E6AD-E240-4E82-BFEB-02157D51699F}"/>
              </a:ext>
            </a:extLst>
          </p:cNvPr>
          <p:cNvSpPr>
            <a:spLocks noGrp="1"/>
          </p:cNvSpPr>
          <p:nvPr>
            <p:ph type="title"/>
          </p:nvPr>
        </p:nvSpPr>
        <p:spPr/>
        <p:txBody>
          <a:bodyPr/>
          <a:lstStyle/>
          <a:p>
            <a:r>
              <a:rPr lang="en-US" dirty="0"/>
              <a:t>Required Activities</a:t>
            </a:r>
          </a:p>
        </p:txBody>
      </p:sp>
    </p:spTree>
    <p:extLst>
      <p:ext uri="{BB962C8B-B14F-4D97-AF65-F5344CB8AC3E}">
        <p14:creationId xmlns:p14="http://schemas.microsoft.com/office/powerpoint/2010/main" val="29506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62F604-C470-49FC-9D86-A297CC077FE8}"/>
              </a:ext>
            </a:extLst>
          </p:cNvPr>
          <p:cNvSpPr>
            <a:spLocks noGrp="1"/>
          </p:cNvSpPr>
          <p:nvPr>
            <p:ph idx="1"/>
          </p:nvPr>
        </p:nvSpPr>
        <p:spPr>
          <a:xfrm>
            <a:off x="628650" y="1320904"/>
            <a:ext cx="7886700" cy="3631486"/>
          </a:xfrm>
        </p:spPr>
        <p:txBody>
          <a:bodyPr>
            <a:normAutofit fontScale="85000" lnSpcReduction="10000"/>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(4) support </a:t>
            </a:r>
            <a:r>
              <a:rPr lang="en-US" sz="1800" b="1" dirty="0">
                <a:effectLst/>
                <a:latin typeface="Calibri" panose="020F0502020204030204" pitchFamily="34" charset="0"/>
                <a:ea typeface="Calibri" panose="020F0502020204030204" pitchFamily="34" charset="0"/>
                <a:cs typeface="Arial" panose="020B0604020202020204" pitchFamily="34" charset="0"/>
              </a:rPr>
              <a:t>integration of academic skills </a:t>
            </a:r>
            <a:r>
              <a:rPr lang="en-US" sz="1800" dirty="0">
                <a:effectLst/>
                <a:latin typeface="Calibri" panose="020F0502020204030204" pitchFamily="34" charset="0"/>
                <a:ea typeface="Calibri" panose="020F0502020204030204" pitchFamily="34" charset="0"/>
                <a:cs typeface="Arial" panose="020B0604020202020204" pitchFamily="34" charset="0"/>
              </a:rPr>
              <a:t>into career and technical education programs and programs of study to support: </a:t>
            </a:r>
            <a:r>
              <a:rPr lang="en-US" sz="1800" dirty="0" err="1">
                <a:solidFill>
                  <a:srgbClr val="00B050"/>
                </a:solidFill>
                <a:effectLst/>
                <a:latin typeface="Calibri" panose="020F0502020204030204" pitchFamily="34" charset="0"/>
                <a:ea typeface="Calibri" panose="020F0502020204030204" pitchFamily="34" charset="0"/>
                <a:cs typeface="Arial" panose="020B0604020202020204" pitchFamily="34" charset="0"/>
              </a:rPr>
              <a:t>Voc</a:t>
            </a:r>
            <a:r>
              <a:rPr lang="en-US" sz="18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Code 14</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2178"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 CTE participants at the secondary school level in meeting the challenging academic standard adopted under ESEA by the state</a:t>
            </a:r>
          </a:p>
          <a:p>
            <a:pPr marL="282178"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 CTE participants at the postsecondary level in achieving academic skills</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(5) plan and carry out elements that support the implementation of career and technical education programs and programs of study and that result in increasing </a:t>
            </a:r>
            <a:r>
              <a:rPr lang="en-US" sz="1800" b="1" dirty="0">
                <a:effectLst/>
                <a:latin typeface="Calibri" panose="020F0502020204030204" pitchFamily="34" charset="0"/>
                <a:ea typeface="Calibri" panose="020F0502020204030204" pitchFamily="34" charset="0"/>
                <a:cs typeface="Arial" panose="020B0604020202020204" pitchFamily="34" charset="0"/>
              </a:rPr>
              <a:t>student achievement </a:t>
            </a:r>
            <a:r>
              <a:rPr lang="en-US" sz="1800" dirty="0">
                <a:effectLst/>
                <a:latin typeface="Calibri" panose="020F0502020204030204" pitchFamily="34" charset="0"/>
                <a:ea typeface="Calibri" panose="020F0502020204030204" pitchFamily="34" charset="0"/>
                <a:cs typeface="Arial" panose="020B0604020202020204" pitchFamily="34" charset="0"/>
              </a:rPr>
              <a:t>of the local levels of performance established under section 113. For specific elements, see pages 204-205 in the Perkins V- The Official Guide.</a:t>
            </a:r>
            <a:r>
              <a:rPr lang="en-US" sz="18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a:t>
            </a:r>
            <a:r>
              <a:rPr lang="en-US" sz="1800" dirty="0" err="1">
                <a:solidFill>
                  <a:srgbClr val="00B050"/>
                </a:solidFill>
                <a:effectLst/>
                <a:latin typeface="Calibri" panose="020F0502020204030204" pitchFamily="34" charset="0"/>
                <a:ea typeface="Calibri" panose="020F0502020204030204" pitchFamily="34" charset="0"/>
                <a:cs typeface="Arial" panose="020B0604020202020204" pitchFamily="34" charset="0"/>
              </a:rPr>
              <a:t>Voc</a:t>
            </a:r>
            <a:r>
              <a:rPr lang="en-US" sz="18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Code 15</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6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(6) develop and implement </a:t>
            </a:r>
            <a:r>
              <a:rPr lang="en-US" sz="1800" b="1" dirty="0">
                <a:effectLst/>
                <a:latin typeface="Calibri" panose="020F0502020204030204" pitchFamily="34" charset="0"/>
                <a:ea typeface="Calibri" panose="020F0502020204030204" pitchFamily="34" charset="0"/>
                <a:cs typeface="Arial" panose="020B0604020202020204" pitchFamily="34" charset="0"/>
              </a:rPr>
              <a:t>evaluations of the activities </a:t>
            </a:r>
            <a:r>
              <a:rPr lang="en-US" sz="1800" dirty="0">
                <a:effectLst/>
                <a:latin typeface="Calibri" panose="020F0502020204030204" pitchFamily="34" charset="0"/>
                <a:ea typeface="Calibri" panose="020F0502020204030204" pitchFamily="34" charset="0"/>
                <a:cs typeface="Arial" panose="020B0604020202020204" pitchFamily="34" charset="0"/>
              </a:rPr>
              <a:t>carried out with funds under this part, including evaluations necessary to complete the comprehensive needs assessment required under section 134(c) and the local report required under section 113(b)(4)(B).</a:t>
            </a:r>
            <a:r>
              <a:rPr lang="en-US" sz="18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a:t>
            </a:r>
            <a:r>
              <a:rPr lang="en-US" sz="1800" dirty="0" err="1">
                <a:solidFill>
                  <a:srgbClr val="00B050"/>
                </a:solidFill>
                <a:effectLst/>
                <a:latin typeface="Calibri" panose="020F0502020204030204" pitchFamily="34" charset="0"/>
                <a:ea typeface="Calibri" panose="020F0502020204030204" pitchFamily="34" charset="0"/>
                <a:cs typeface="Arial" panose="020B0604020202020204" pitchFamily="34" charset="0"/>
              </a:rPr>
              <a:t>Voc</a:t>
            </a:r>
            <a:r>
              <a:rPr lang="en-US" sz="18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Code 16</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Title 2">
            <a:extLst>
              <a:ext uri="{FF2B5EF4-FFF2-40B4-BE49-F238E27FC236}">
                <a16:creationId xmlns:a16="http://schemas.microsoft.com/office/drawing/2014/main" id="{D50DC095-CE83-47B6-859E-8AF2B32C3198}"/>
              </a:ext>
            </a:extLst>
          </p:cNvPr>
          <p:cNvSpPr>
            <a:spLocks noGrp="1"/>
          </p:cNvSpPr>
          <p:nvPr>
            <p:ph type="title"/>
          </p:nvPr>
        </p:nvSpPr>
        <p:spPr/>
        <p:txBody>
          <a:bodyPr/>
          <a:lstStyle/>
          <a:p>
            <a:r>
              <a:rPr lang="en-US" dirty="0"/>
              <a:t>Required uses continued</a:t>
            </a:r>
          </a:p>
        </p:txBody>
      </p:sp>
    </p:spTree>
    <p:extLst>
      <p:ext uri="{BB962C8B-B14F-4D97-AF65-F5344CB8AC3E}">
        <p14:creationId xmlns:p14="http://schemas.microsoft.com/office/powerpoint/2010/main" val="273849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92A9A9-C78B-4F6B-B741-305FDA022341}"/>
              </a:ext>
            </a:extLst>
          </p:cNvPr>
          <p:cNvSpPr>
            <a:spLocks noGrp="1"/>
          </p:cNvSpPr>
          <p:nvPr>
            <p:ph idx="1"/>
          </p:nvPr>
        </p:nvSpPr>
        <p:spPr>
          <a:xfrm>
            <a:off x="628650" y="1485824"/>
            <a:ext cx="7886700" cy="3450508"/>
          </a:xfrm>
        </p:spPr>
        <p:txBody>
          <a:bodyPr>
            <a:normAutofit lnSpcReduction="10000"/>
          </a:bodyPr>
          <a:lstStyle/>
          <a:p>
            <a:pPr>
              <a:spcBef>
                <a:spcPts val="0"/>
              </a:spcBef>
              <a:spcAft>
                <a:spcPts val="1200"/>
              </a:spcAft>
            </a:pPr>
            <a:r>
              <a:rPr lang="en-US" sz="2400" dirty="0" err="1">
                <a:solidFill>
                  <a:srgbClr val="00B050"/>
                </a:solidFill>
                <a:effectLst/>
                <a:latin typeface="Calibri" panose="020F0502020204030204" pitchFamily="34" charset="0"/>
                <a:ea typeface="Calibri" panose="020F0502020204030204" pitchFamily="34" charset="0"/>
                <a:cs typeface="Arial" panose="020B0604020202020204" pitchFamily="34" charset="0"/>
              </a:rPr>
              <a:t>Voc</a:t>
            </a:r>
            <a:r>
              <a:rPr lang="en-US" sz="24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Code 10 </a:t>
            </a:r>
            <a:r>
              <a:rPr lang="en-US" sz="2400" dirty="0">
                <a:effectLst/>
                <a:latin typeface="Calibri" panose="020F0502020204030204" pitchFamily="34" charset="0"/>
                <a:ea typeface="Calibri" panose="020F0502020204030204" pitchFamily="34" charset="0"/>
                <a:cs typeface="Arial" panose="020B0604020202020204" pitchFamily="34" charset="0"/>
              </a:rPr>
              <a:t>– Administration of the Grant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spcBef>
                <a:spcPts val="0"/>
              </a:spcBef>
              <a:spcAft>
                <a:spcPts val="1200"/>
              </a:spcAft>
            </a:pPr>
            <a:r>
              <a:rPr lang="en-US" sz="2400" dirty="0" err="1">
                <a:solidFill>
                  <a:srgbClr val="00B050"/>
                </a:solidFill>
                <a:effectLst/>
                <a:latin typeface="Calibri" panose="020F0502020204030204" pitchFamily="34" charset="0"/>
                <a:ea typeface="Calibri" panose="020F0502020204030204" pitchFamily="34" charset="0"/>
                <a:cs typeface="Arial" panose="020B0604020202020204" pitchFamily="34" charset="0"/>
              </a:rPr>
              <a:t>Voc</a:t>
            </a:r>
            <a:r>
              <a:rPr lang="en-US" sz="24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Code 17 </a:t>
            </a:r>
            <a:r>
              <a:rPr lang="en-US" sz="2400" dirty="0">
                <a:effectLst/>
                <a:latin typeface="Calibri" panose="020F0502020204030204" pitchFamily="34" charset="0"/>
                <a:ea typeface="Calibri" panose="020F0502020204030204" pitchFamily="34" charset="0"/>
                <a:cs typeface="Arial" panose="020B0604020202020204" pitchFamily="34" charset="0"/>
              </a:rPr>
              <a:t>– Equipment – capitalized, typically over $5,000</a:t>
            </a:r>
          </a:p>
          <a:p>
            <a:pPr>
              <a:spcBef>
                <a:spcPts val="0"/>
              </a:spcBef>
              <a:spcAft>
                <a:spcPts val="1200"/>
              </a:spcAft>
            </a:pPr>
            <a:r>
              <a:rPr lang="en-US" sz="2400" dirty="0" err="1">
                <a:solidFill>
                  <a:srgbClr val="00B050"/>
                </a:solidFill>
                <a:effectLst/>
                <a:latin typeface="Calibri" panose="020F0502020204030204" pitchFamily="34" charset="0"/>
                <a:ea typeface="Calibri" panose="020F0502020204030204" pitchFamily="34" charset="0"/>
                <a:cs typeface="Arial" panose="020B0604020202020204" pitchFamily="34" charset="0"/>
              </a:rPr>
              <a:t>Voc</a:t>
            </a:r>
            <a:r>
              <a:rPr lang="en-US" sz="24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Code 18 </a:t>
            </a:r>
            <a:r>
              <a:rPr lang="en-US" sz="2400" dirty="0">
                <a:effectLst/>
                <a:latin typeface="Calibri" panose="020F0502020204030204" pitchFamily="34" charset="0"/>
                <a:ea typeface="Calibri" panose="020F0502020204030204" pitchFamily="34" charset="0"/>
                <a:cs typeface="Arial" panose="020B0604020202020204" pitchFamily="34" charset="0"/>
              </a:rPr>
              <a:t>– Employees paid via Payroll, including extra-duty contacts </a:t>
            </a:r>
          </a:p>
          <a:p>
            <a:pPr>
              <a:spcBef>
                <a:spcPts val="0"/>
              </a:spcBef>
              <a:spcAft>
                <a:spcPts val="1200"/>
              </a:spcAft>
            </a:pPr>
            <a:r>
              <a:rPr lang="en-US" sz="2400" dirty="0" err="1">
                <a:solidFill>
                  <a:srgbClr val="00B050"/>
                </a:solidFill>
                <a:latin typeface="Calibri" panose="020F0502020204030204" pitchFamily="34" charset="0"/>
                <a:cs typeface="Arial" panose="020B0604020202020204" pitchFamily="34" charset="0"/>
              </a:rPr>
              <a:t>Voc</a:t>
            </a:r>
            <a:r>
              <a:rPr lang="en-US" sz="2400" dirty="0">
                <a:solidFill>
                  <a:srgbClr val="00B050"/>
                </a:solidFill>
                <a:latin typeface="Calibri" panose="020F0502020204030204" pitchFamily="34" charset="0"/>
                <a:cs typeface="Arial" panose="020B0604020202020204" pitchFamily="34" charset="0"/>
              </a:rPr>
              <a:t> Code 19 </a:t>
            </a:r>
            <a:r>
              <a:rPr lang="en-US" sz="2400" dirty="0">
                <a:latin typeface="Calibri" panose="020F0502020204030204" pitchFamily="34" charset="0"/>
                <a:cs typeface="Arial" panose="020B0604020202020204" pitchFamily="34" charset="0"/>
              </a:rPr>
              <a:t>– CTSOs – only SkillsUSA or FBLA-PBL</a:t>
            </a:r>
            <a:br>
              <a:rPr lang="en-US" sz="2400" dirty="0">
                <a:latin typeface="Calibri" panose="020F0502020204030204" pitchFamily="34" charset="0"/>
                <a:cs typeface="Arial" panose="020B0604020202020204" pitchFamily="34" charset="0"/>
              </a:rPr>
            </a:br>
            <a:r>
              <a:rPr lang="en-US" sz="1400" dirty="0">
                <a:latin typeface="Calibri" panose="020F0502020204030204" pitchFamily="34" charset="0"/>
                <a:cs typeface="Arial" panose="020B0604020202020204" pitchFamily="34" charset="0"/>
              </a:rPr>
              <a:t>Other conferences, clubs, and organization expenditures would go in Skill Attainment or Increase Student Achievement</a:t>
            </a:r>
          </a:p>
          <a:p>
            <a:pPr>
              <a:spcBef>
                <a:spcPts val="0"/>
              </a:spcBef>
              <a:spcAft>
                <a:spcPts val="1200"/>
              </a:spcAft>
            </a:pPr>
            <a:r>
              <a:rPr lang="en-US" sz="2400" dirty="0" err="1">
                <a:solidFill>
                  <a:srgbClr val="00B050"/>
                </a:solidFill>
                <a:latin typeface="Calibri" panose="020F0502020204030204" pitchFamily="34" charset="0"/>
                <a:cs typeface="Arial" panose="020B0604020202020204" pitchFamily="34" charset="0"/>
              </a:rPr>
              <a:t>Voc</a:t>
            </a:r>
            <a:r>
              <a:rPr lang="en-US" sz="2400" dirty="0">
                <a:solidFill>
                  <a:srgbClr val="00B050"/>
                </a:solidFill>
                <a:latin typeface="Calibri" panose="020F0502020204030204" pitchFamily="34" charset="0"/>
                <a:cs typeface="Arial" panose="020B0604020202020204" pitchFamily="34" charset="0"/>
              </a:rPr>
              <a:t> Code 28 </a:t>
            </a:r>
            <a:r>
              <a:rPr lang="en-US" sz="2400" dirty="0">
                <a:latin typeface="Calibri" panose="020F0502020204030204" pitchFamily="34" charset="0"/>
                <a:cs typeface="Arial" panose="020B0604020202020204" pitchFamily="34" charset="0"/>
              </a:rPr>
              <a:t>– Reserve Fund or other special funding</a:t>
            </a:r>
            <a:br>
              <a:rPr lang="en-US" sz="2400" dirty="0">
                <a:latin typeface="Calibri" panose="020F0502020204030204" pitchFamily="34" charset="0"/>
                <a:cs typeface="Arial" panose="020B0604020202020204" pitchFamily="34" charset="0"/>
              </a:rPr>
            </a:br>
            <a:r>
              <a:rPr lang="en-US" sz="1500" dirty="0">
                <a:latin typeface="Calibri" panose="020F0502020204030204" pitchFamily="34" charset="0"/>
                <a:cs typeface="Arial" panose="020B0604020202020204" pitchFamily="34" charset="0"/>
              </a:rPr>
              <a:t>Not currently used</a:t>
            </a:r>
          </a:p>
        </p:txBody>
      </p:sp>
      <p:sp>
        <p:nvSpPr>
          <p:cNvPr id="3" name="Title 2">
            <a:extLst>
              <a:ext uri="{FF2B5EF4-FFF2-40B4-BE49-F238E27FC236}">
                <a16:creationId xmlns:a16="http://schemas.microsoft.com/office/drawing/2014/main" id="{F778494F-F9C2-4AC4-9138-A8344E0A5471}"/>
              </a:ext>
            </a:extLst>
          </p:cNvPr>
          <p:cNvSpPr>
            <a:spLocks noGrp="1"/>
          </p:cNvSpPr>
          <p:nvPr>
            <p:ph type="title"/>
          </p:nvPr>
        </p:nvSpPr>
        <p:spPr/>
        <p:txBody>
          <a:bodyPr/>
          <a:lstStyle/>
          <a:p>
            <a:r>
              <a:rPr lang="en-US" dirty="0"/>
              <a:t>Additional </a:t>
            </a:r>
            <a:r>
              <a:rPr lang="en-US" dirty="0" err="1"/>
              <a:t>Voc</a:t>
            </a:r>
            <a:r>
              <a:rPr lang="en-US" dirty="0"/>
              <a:t> Codes  </a:t>
            </a:r>
          </a:p>
        </p:txBody>
      </p:sp>
    </p:spTree>
    <p:extLst>
      <p:ext uri="{BB962C8B-B14F-4D97-AF65-F5344CB8AC3E}">
        <p14:creationId xmlns:p14="http://schemas.microsoft.com/office/powerpoint/2010/main" val="31090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75A6F9-D2D3-EA78-495E-11D33D3C71FC}"/>
              </a:ext>
            </a:extLst>
          </p:cNvPr>
          <p:cNvSpPr>
            <a:spLocks noGrp="1"/>
          </p:cNvSpPr>
          <p:nvPr>
            <p:ph idx="1"/>
          </p:nvPr>
        </p:nvSpPr>
        <p:spPr>
          <a:xfrm>
            <a:off x="238125" y="1378054"/>
            <a:ext cx="8763000" cy="3765446"/>
          </a:xfrm>
        </p:spPr>
        <p:txBody>
          <a:bodyPr>
            <a:normAutofit lnSpcReduction="10000"/>
          </a:bodyPr>
          <a:lstStyle/>
          <a:p>
            <a:pPr marL="0" indent="0" algn="l" rtl="0" fontAlgn="base">
              <a:buNone/>
            </a:pPr>
            <a:r>
              <a:rPr lang="en-US" sz="1500" b="0" i="0" dirty="0">
                <a:effectLst/>
                <a:latin typeface="+mn-lt"/>
                <a:cs typeface="Times New Roman" panose="02020603050405020304" pitchFamily="18" charset="0"/>
              </a:rPr>
              <a:t>As stipulated by Perkins V section 135(d), a college shall use not more than 5% of its allotment for </a:t>
            </a:r>
            <a:r>
              <a:rPr lang="en-US" sz="1500" b="1" i="0" dirty="0">
                <a:effectLst/>
                <a:latin typeface="+mn-lt"/>
                <a:cs typeface="Times New Roman" panose="02020603050405020304" pitchFamily="18" charset="0"/>
              </a:rPr>
              <a:t>administrative expenses</a:t>
            </a:r>
            <a:r>
              <a:rPr lang="en-US" sz="1500" b="0" i="0" dirty="0">
                <a:effectLst/>
                <a:latin typeface="+mn-lt"/>
                <a:cs typeface="Times New Roman" panose="02020603050405020304" pitchFamily="18" charset="0"/>
              </a:rPr>
              <a:t>. Administrative activities are those activities necessary for the effective and efficient performance of the eligible college’s duties under Perkins V, including the supervision of such activities. Any cost that supports the management of the Perkins V program is administrative. </a:t>
            </a:r>
          </a:p>
          <a:p>
            <a:pPr marL="0" indent="0" algn="l" rtl="0" fontAlgn="base">
              <a:buNone/>
            </a:pPr>
            <a:r>
              <a:rPr lang="en-US" sz="1500" b="0" i="0" dirty="0">
                <a:effectLst/>
                <a:latin typeface="+mn-lt"/>
                <a:cs typeface="Times New Roman" panose="02020603050405020304" pitchFamily="18" charset="0"/>
              </a:rPr>
              <a:t>The college’s 5% maximum administrative expenses are reduced by the Workforce Innovation and Opportunity Act (WIOA) sec. 121(h), which requires all required partner programs of the one-stop delivery system to contribute to the infrastructure costs (non-personnel) of this system based on proportionate use and relative benefit received. </a:t>
            </a:r>
          </a:p>
          <a:p>
            <a:pPr marL="0" indent="0" algn="l" rtl="0" fontAlgn="base">
              <a:buNone/>
            </a:pPr>
            <a:r>
              <a:rPr lang="en-US" sz="1500" b="0" i="0" dirty="0">
                <a:effectLst/>
                <a:latin typeface="+mn-lt"/>
                <a:cs typeface="Times New Roman" panose="02020603050405020304" pitchFamily="18" charset="0"/>
              </a:rPr>
              <a:t>The total allotment approved by the State Board will be reduced by this amount, </a:t>
            </a:r>
            <a:r>
              <a:rPr lang="en-US" sz="1500" b="1" i="0" dirty="0">
                <a:effectLst/>
                <a:latin typeface="+mn-lt"/>
                <a:cs typeface="Times New Roman" panose="02020603050405020304" pitchFamily="18" charset="0"/>
              </a:rPr>
              <a:t>therefore the infrastructure contribution should not be in the local plan and budget</a:t>
            </a:r>
            <a:r>
              <a:rPr lang="en-US" sz="1500" b="0" i="0" dirty="0">
                <a:effectLst/>
                <a:latin typeface="+mn-lt"/>
                <a:cs typeface="Times New Roman" panose="02020603050405020304" pitchFamily="18" charset="0"/>
              </a:rPr>
              <a:t>. Colleges must pay attention to the total amount they can budget for administration as listed on the State Board item as “Admin Costs Available). </a:t>
            </a:r>
            <a:br>
              <a:rPr lang="en-US" sz="1500" b="0" i="0" dirty="0">
                <a:effectLst/>
                <a:latin typeface="+mn-lt"/>
                <a:cs typeface="Times New Roman" panose="02020603050405020304" pitchFamily="18" charset="0"/>
              </a:rPr>
            </a:br>
            <a:endParaRPr lang="en-US" sz="1500" b="0" i="0" dirty="0">
              <a:solidFill>
                <a:srgbClr val="FF0000"/>
              </a:solidFill>
              <a:effectLst/>
              <a:latin typeface="+mn-lt"/>
              <a:cs typeface="Times New Roman" panose="02020603050405020304" pitchFamily="18" charset="0"/>
            </a:endParaRPr>
          </a:p>
          <a:p>
            <a:pPr marL="0" indent="0" algn="l" rtl="0" fontAlgn="base">
              <a:buNone/>
            </a:pPr>
            <a:endParaRPr lang="en-US" sz="1500" b="0" i="0" dirty="0">
              <a:solidFill>
                <a:srgbClr val="FF0000"/>
              </a:solidFill>
              <a:effectLst/>
              <a:latin typeface="+mn-lt"/>
              <a:cs typeface="Times New Roman" panose="02020603050405020304" pitchFamily="18" charset="0"/>
            </a:endParaRPr>
          </a:p>
          <a:p>
            <a:pPr marL="0" indent="0" algn="l" rtl="0" fontAlgn="base">
              <a:buNone/>
            </a:pPr>
            <a:r>
              <a:rPr lang="en-US" sz="1500" b="1" i="0" dirty="0">
                <a:solidFill>
                  <a:srgbClr val="0531FF"/>
                </a:solidFill>
                <a:effectLst/>
                <a:latin typeface="+mn-lt"/>
                <a:cs typeface="Times New Roman" panose="02020603050405020304" pitchFamily="18" charset="0"/>
              </a:rPr>
              <a:t>It is important to note</a:t>
            </a:r>
            <a:r>
              <a:rPr lang="en-US" sz="1500" b="0" i="0" dirty="0">
                <a:solidFill>
                  <a:srgbClr val="0531FF"/>
                </a:solidFill>
                <a:effectLst/>
                <a:latin typeface="+mn-lt"/>
                <a:cs typeface="Times New Roman" panose="02020603050405020304" pitchFamily="18" charset="0"/>
              </a:rPr>
              <a:t> that administrative expenses may be used only in proportion to the grant expenditure. For example, if after the first quarter, 25 percent of the grant has been spent, then 25 percent of the administrative funds may be billed to the grant. </a:t>
            </a:r>
            <a:r>
              <a:rPr lang="en-US" sz="1500" b="0" i="0" dirty="0">
                <a:effectLst/>
                <a:latin typeface="+mn-lt"/>
                <a:cs typeface="Times New Roman" panose="02020603050405020304" pitchFamily="18" charset="0"/>
              </a:rPr>
              <a:t>(See EDGAR, CFR Part 76.707) </a:t>
            </a:r>
          </a:p>
        </p:txBody>
      </p:sp>
      <p:sp>
        <p:nvSpPr>
          <p:cNvPr id="3" name="Title 2">
            <a:extLst>
              <a:ext uri="{FF2B5EF4-FFF2-40B4-BE49-F238E27FC236}">
                <a16:creationId xmlns:a16="http://schemas.microsoft.com/office/drawing/2014/main" id="{D77F038E-D501-B987-6F9A-7B6C4F42BFE3}"/>
              </a:ext>
            </a:extLst>
          </p:cNvPr>
          <p:cNvSpPr>
            <a:spLocks noGrp="1"/>
          </p:cNvSpPr>
          <p:nvPr>
            <p:ph type="title"/>
          </p:nvPr>
        </p:nvSpPr>
        <p:spPr/>
        <p:txBody>
          <a:bodyPr/>
          <a:lstStyle/>
          <a:p>
            <a:r>
              <a:rPr lang="en-US" dirty="0" err="1"/>
              <a:t>Voc</a:t>
            </a:r>
            <a:r>
              <a:rPr lang="en-US" dirty="0"/>
              <a:t> Code 10: Administration</a:t>
            </a:r>
          </a:p>
        </p:txBody>
      </p:sp>
    </p:spTree>
    <p:extLst>
      <p:ext uri="{BB962C8B-B14F-4D97-AF65-F5344CB8AC3E}">
        <p14:creationId xmlns:p14="http://schemas.microsoft.com/office/powerpoint/2010/main" val="378267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1DB5E6-7393-4E76-8E63-18B54CF04B23}"/>
              </a:ext>
            </a:extLst>
          </p:cNvPr>
          <p:cNvSpPr>
            <a:spLocks noGrp="1"/>
          </p:cNvSpPr>
          <p:nvPr>
            <p:ph idx="1"/>
          </p:nvPr>
        </p:nvSpPr>
        <p:spPr/>
        <p:txBody>
          <a:bodyPr/>
          <a:lstStyle/>
          <a:p>
            <a:pPr marL="0" indent="0">
              <a:buNone/>
            </a:pPr>
            <a:r>
              <a:rPr lang="en-US" dirty="0"/>
              <a:t>Expenditures in </a:t>
            </a:r>
            <a:r>
              <a:rPr lang="en-US" dirty="0" err="1"/>
              <a:t>Voc</a:t>
            </a:r>
            <a:r>
              <a:rPr lang="en-US" dirty="0"/>
              <a:t> Code 19 only for</a:t>
            </a:r>
          </a:p>
          <a:p>
            <a:pPr marL="0" indent="0">
              <a:buNone/>
            </a:pPr>
            <a:endParaRPr lang="en-US" dirty="0"/>
          </a:p>
          <a:p>
            <a:pPr marL="511969" lvl="1" indent="-342900">
              <a:lnSpc>
                <a:spcPct val="107000"/>
              </a:lnSpc>
              <a:spcBef>
                <a:spcPts val="0"/>
              </a:spcBef>
              <a:buClr>
                <a:srgbClr val="000000"/>
              </a:buClr>
              <a:buFont typeface="+mj-lt"/>
              <a:buAutoNum type="arabicParenR"/>
            </a:pPr>
            <a:r>
              <a:rPr lang="en-US" sz="21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DECA</a:t>
            </a:r>
            <a:r>
              <a:rPr lang="en-US" sz="2100" dirty="0">
                <a:effectLst/>
                <a:latin typeface="Calibri" panose="020F0502020204030204" pitchFamily="34" charset="0"/>
                <a:ea typeface="Times New Roman" panose="02020603050405020304" pitchFamily="18" charset="0"/>
                <a:cs typeface="Arial" panose="020B0604020202020204" pitchFamily="34" charset="0"/>
              </a:rPr>
              <a:t> – for marketing students</a:t>
            </a:r>
            <a:endParaRPr lang="en-US" sz="2100" dirty="0">
              <a:effectLst/>
              <a:latin typeface="Calibri" panose="020F0502020204030204" pitchFamily="34" charset="0"/>
              <a:ea typeface="Calibri" panose="020F0502020204030204" pitchFamily="34" charset="0"/>
              <a:cs typeface="Arial" panose="020B0604020202020204" pitchFamily="34" charset="0"/>
            </a:endParaRPr>
          </a:p>
          <a:p>
            <a:pPr marL="511969" lvl="1" indent="-342900">
              <a:lnSpc>
                <a:spcPct val="107000"/>
              </a:lnSpc>
              <a:spcBef>
                <a:spcPts val="0"/>
              </a:spcBef>
              <a:buClr>
                <a:srgbClr val="000000"/>
              </a:buClr>
              <a:buFont typeface="+mj-lt"/>
              <a:buAutoNum type="arabicParenR"/>
            </a:pPr>
            <a:r>
              <a:rPr lang="en-US" sz="2100" dirty="0">
                <a:effectLst/>
                <a:latin typeface="Calibri" panose="020F0502020204030204" pitchFamily="34" charset="0"/>
                <a:ea typeface="Times New Roman" panose="02020603050405020304" pitchFamily="18" charset="0"/>
                <a:cs typeface="Arial" panose="020B0604020202020204" pitchFamily="34" charset="0"/>
              </a:rPr>
              <a:t>Future Business Leaders of America-</a:t>
            </a:r>
            <a:r>
              <a:rPr lang="en-US" sz="21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Phi Beta Lambda</a:t>
            </a:r>
            <a:r>
              <a:rPr lang="en-US" sz="2100" dirty="0">
                <a:effectLst/>
                <a:latin typeface="Calibri" panose="020F0502020204030204" pitchFamily="34" charset="0"/>
                <a:ea typeface="Times New Roman" panose="02020603050405020304" pitchFamily="18" charset="0"/>
                <a:cs typeface="Arial" panose="020B0604020202020204" pitchFamily="34" charset="0"/>
              </a:rPr>
              <a:t> (FBLA-PBL) </a:t>
            </a:r>
            <a:r>
              <a:rPr lang="en-US" sz="2400" dirty="0"/>
              <a:t>https://www.ncpbl.org/</a:t>
            </a:r>
            <a:endParaRPr lang="en-US" sz="2100" dirty="0">
              <a:effectLst/>
              <a:latin typeface="Calibri" panose="020F0502020204030204" pitchFamily="34" charset="0"/>
              <a:ea typeface="Calibri" panose="020F0502020204030204" pitchFamily="34" charset="0"/>
              <a:cs typeface="Arial" panose="020B0604020202020204" pitchFamily="34" charset="0"/>
            </a:endParaRPr>
          </a:p>
          <a:p>
            <a:pPr marL="511969" lvl="1" indent="-342900">
              <a:lnSpc>
                <a:spcPct val="107000"/>
              </a:lnSpc>
              <a:spcBef>
                <a:spcPts val="0"/>
              </a:spcBef>
              <a:buClr>
                <a:srgbClr val="000000"/>
              </a:buClr>
              <a:buFont typeface="+mj-lt"/>
              <a:buAutoNum type="arabicParenR"/>
            </a:pPr>
            <a:r>
              <a:rPr lang="en-US" sz="21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HOSA</a:t>
            </a:r>
            <a:r>
              <a:rPr lang="en-US" sz="2100" dirty="0">
                <a:effectLst/>
                <a:latin typeface="Calibri" panose="020F0502020204030204" pitchFamily="34" charset="0"/>
                <a:ea typeface="Times New Roman" panose="02020603050405020304" pitchFamily="18" charset="0"/>
                <a:cs typeface="Arial" panose="020B0604020202020204" pitchFamily="34" charset="0"/>
              </a:rPr>
              <a:t> – Future Health Professionals </a:t>
            </a:r>
            <a:endParaRPr lang="en-US" sz="2100" dirty="0">
              <a:effectLst/>
              <a:latin typeface="Calibri" panose="020F0502020204030204" pitchFamily="34" charset="0"/>
              <a:ea typeface="Calibri" panose="020F0502020204030204" pitchFamily="34" charset="0"/>
              <a:cs typeface="Arial" panose="020B0604020202020204" pitchFamily="34" charset="0"/>
            </a:endParaRPr>
          </a:p>
          <a:p>
            <a:pPr marL="511969" lvl="1" indent="-342900">
              <a:lnSpc>
                <a:spcPct val="107000"/>
              </a:lnSpc>
              <a:spcBef>
                <a:spcPts val="0"/>
              </a:spcBef>
              <a:buClr>
                <a:srgbClr val="000000"/>
              </a:buClr>
              <a:buFont typeface="+mj-lt"/>
              <a:buAutoNum type="arabicParenR"/>
            </a:pPr>
            <a:r>
              <a:rPr lang="en-US" sz="2100" dirty="0">
                <a:effectLst/>
                <a:latin typeface="Calibri" panose="020F0502020204030204" pitchFamily="34" charset="0"/>
                <a:ea typeface="Times New Roman" panose="02020603050405020304" pitchFamily="18" charset="0"/>
                <a:cs typeface="Arial" panose="020B0604020202020204" pitchFamily="34" charset="0"/>
              </a:rPr>
              <a:t>National </a:t>
            </a:r>
            <a:r>
              <a:rPr lang="en-US" sz="21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FFA</a:t>
            </a:r>
            <a:r>
              <a:rPr lang="en-US" sz="2100" dirty="0">
                <a:effectLst/>
                <a:latin typeface="Calibri" panose="020F0502020204030204" pitchFamily="34" charset="0"/>
                <a:ea typeface="Times New Roman" panose="02020603050405020304" pitchFamily="18" charset="0"/>
                <a:cs typeface="Arial" panose="020B0604020202020204" pitchFamily="34" charset="0"/>
              </a:rPr>
              <a:t> Organization for agriculture students</a:t>
            </a:r>
            <a:endParaRPr lang="en-US" sz="2100" dirty="0">
              <a:effectLst/>
              <a:latin typeface="Calibri" panose="020F0502020204030204" pitchFamily="34" charset="0"/>
              <a:ea typeface="Calibri" panose="020F0502020204030204" pitchFamily="34" charset="0"/>
              <a:cs typeface="Arial" panose="020B0604020202020204" pitchFamily="34" charset="0"/>
            </a:endParaRPr>
          </a:p>
          <a:p>
            <a:pPr marL="511969" lvl="1" indent="-342900">
              <a:lnSpc>
                <a:spcPct val="107000"/>
              </a:lnSpc>
              <a:spcBef>
                <a:spcPts val="0"/>
              </a:spcBef>
              <a:buClr>
                <a:srgbClr val="000000"/>
              </a:buClr>
              <a:buFont typeface="+mj-lt"/>
              <a:buAutoNum type="arabicParenR"/>
            </a:pPr>
            <a:r>
              <a:rPr lang="en-US" sz="2100" b="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SkillsUSA</a:t>
            </a:r>
            <a:r>
              <a:rPr lang="en-US" sz="2100" b="1" dirty="0">
                <a:effectLst/>
                <a:latin typeface="Calibri" panose="020F0502020204030204" pitchFamily="34" charset="0"/>
                <a:ea typeface="Times New Roman" panose="02020603050405020304" pitchFamily="18" charset="0"/>
                <a:cs typeface="Arial" panose="020B0604020202020204" pitchFamily="34" charset="0"/>
              </a:rPr>
              <a:t> </a:t>
            </a:r>
            <a:r>
              <a:rPr lang="en-US" sz="2400" dirty="0">
                <a:latin typeface="+mn-lt"/>
              </a:rPr>
              <a:t>https://www.skillsusanc.org/</a:t>
            </a:r>
          </a:p>
          <a:p>
            <a:pPr marL="169069" lvl="1" indent="0">
              <a:lnSpc>
                <a:spcPct val="107000"/>
              </a:lnSpc>
              <a:spcBef>
                <a:spcPts val="0"/>
              </a:spcBef>
              <a:buClr>
                <a:srgbClr val="000000"/>
              </a:buClr>
              <a:buNone/>
            </a:pPr>
            <a:endParaRPr lang="en-US" sz="21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
        <p:nvSpPr>
          <p:cNvPr id="3" name="Title 2">
            <a:extLst>
              <a:ext uri="{FF2B5EF4-FFF2-40B4-BE49-F238E27FC236}">
                <a16:creationId xmlns:a16="http://schemas.microsoft.com/office/drawing/2014/main" id="{9AC5935D-03BA-4CA9-A47A-42BB503969B7}"/>
              </a:ext>
            </a:extLst>
          </p:cNvPr>
          <p:cNvSpPr>
            <a:spLocks noGrp="1"/>
          </p:cNvSpPr>
          <p:nvPr>
            <p:ph type="title"/>
          </p:nvPr>
        </p:nvSpPr>
        <p:spPr/>
        <p:txBody>
          <a:bodyPr/>
          <a:lstStyle/>
          <a:p>
            <a:r>
              <a:rPr lang="en-US" dirty="0"/>
              <a:t>Career and Technical Student Organizations</a:t>
            </a:r>
          </a:p>
        </p:txBody>
      </p:sp>
      <p:pic>
        <p:nvPicPr>
          <p:cNvPr id="4" name="Picture 3" descr="NC Phi Beta Lambda logo">
            <a:extLst>
              <a:ext uri="{FF2B5EF4-FFF2-40B4-BE49-F238E27FC236}">
                <a16:creationId xmlns:a16="http://schemas.microsoft.com/office/drawing/2014/main" id="{DDD7FD79-C553-DE35-C900-A3764224576B}"/>
              </a:ext>
            </a:extLst>
          </p:cNvPr>
          <p:cNvPicPr>
            <a:picLocks noChangeAspect="1"/>
          </p:cNvPicPr>
          <p:nvPr/>
        </p:nvPicPr>
        <p:blipFill rotWithShape="1">
          <a:blip r:embed="rId2">
            <a:extLst>
              <a:ext uri="{28A0092B-C50C-407E-A947-70E740481C1C}">
                <a14:useLocalDpi xmlns:a14="http://schemas.microsoft.com/office/drawing/2010/main" val="0"/>
              </a:ext>
            </a:extLst>
          </a:blip>
          <a:srcRect t="19414" b="22519"/>
          <a:stretch/>
        </p:blipFill>
        <p:spPr>
          <a:xfrm>
            <a:off x="6516603" y="1745673"/>
            <a:ext cx="2465878" cy="685800"/>
          </a:xfrm>
          <a:prstGeom prst="rect">
            <a:avLst/>
          </a:prstGeom>
        </p:spPr>
      </p:pic>
      <p:pic>
        <p:nvPicPr>
          <p:cNvPr id="5" name="Picture 6" descr="SkillsUSA NC Logo">
            <a:extLst>
              <a:ext uri="{FF2B5EF4-FFF2-40B4-BE49-F238E27FC236}">
                <a16:creationId xmlns:a16="http://schemas.microsoft.com/office/drawing/2014/main" id="{41BC58FD-FDF1-29F1-D038-1CCC697D61F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17400" y="3839441"/>
            <a:ext cx="1898530" cy="1126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76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F8D618-F415-4617-BB76-A72918024EEC}"/>
              </a:ext>
            </a:extLst>
          </p:cNvPr>
          <p:cNvSpPr>
            <a:spLocks noGrp="1"/>
          </p:cNvSpPr>
          <p:nvPr>
            <p:ph idx="1"/>
          </p:nvPr>
        </p:nvSpPr>
        <p:spPr>
          <a:xfrm>
            <a:off x="628650" y="1254760"/>
            <a:ext cx="7835036" cy="3762373"/>
          </a:xfrm>
        </p:spPr>
        <p:txBody>
          <a:bodyPr>
            <a:noAutofit/>
          </a:bodyPr>
          <a:lstStyle/>
          <a:p>
            <a:pPr marL="0" indent="0">
              <a:buNone/>
            </a:pPr>
            <a:r>
              <a:rPr lang="en-US" sz="1750" dirty="0"/>
              <a:t>In accordance with Perkins V, Title II, Part A, Section 211(a), funds made available </a:t>
            </a:r>
            <a:br>
              <a:rPr lang="en-US" sz="1750" dirty="0"/>
            </a:br>
            <a:r>
              <a:rPr lang="en-US" sz="1750" dirty="0"/>
              <a:t>under the Act must supplement and not supplant non‐federal funds expended to carry out CTE activities. In other words, federal Perkins funds are to be used to enhance career and technical education programs and activities and cannot be used when non‐Perkins funds are available or have previously supported these CTE programs or activities.   </a:t>
            </a:r>
          </a:p>
          <a:p>
            <a:pPr marL="0" indent="0">
              <a:buNone/>
            </a:pPr>
            <a:r>
              <a:rPr lang="en-US" sz="1750" dirty="0"/>
              <a:t>It will be presumed that supplanting has occurred where:   </a:t>
            </a:r>
          </a:p>
          <a:p>
            <a:pPr marL="626269" lvl="1" indent="-457200">
              <a:buFont typeface="+mj-lt"/>
              <a:buAutoNum type="alphaLcPeriod"/>
            </a:pPr>
            <a:r>
              <a:rPr lang="en-US" sz="1750" dirty="0"/>
              <a:t>Colleges use Perkins funds to provide services that the college is required to </a:t>
            </a:r>
            <a:br>
              <a:rPr lang="en-US" sz="1750" dirty="0"/>
            </a:br>
            <a:r>
              <a:rPr lang="en-US" sz="1750" dirty="0"/>
              <a:t>make available under another federal, state, or local law; or   </a:t>
            </a:r>
          </a:p>
          <a:p>
            <a:pPr marL="626269" lvl="1" indent="-457200">
              <a:buFont typeface="+mj-lt"/>
              <a:buAutoNum type="alphaLcPeriod"/>
            </a:pPr>
            <a:r>
              <a:rPr lang="en-US" sz="1750" dirty="0"/>
              <a:t>Colleges use Perkins funds to provide services that the college provided with </a:t>
            </a:r>
            <a:br>
              <a:rPr lang="en-US" sz="1750" dirty="0"/>
            </a:br>
            <a:r>
              <a:rPr lang="en-US" sz="1750" dirty="0"/>
              <a:t>non-Perkins funds in the prior year  </a:t>
            </a:r>
          </a:p>
          <a:p>
            <a:pPr marL="626269" lvl="1" indent="-457200">
              <a:buFont typeface="+mj-lt"/>
              <a:buAutoNum type="alphaLcPeriod"/>
            </a:pPr>
            <a:r>
              <a:rPr lang="en-US" sz="1750" dirty="0"/>
              <a:t>College provides services for non‐CTE programs with non‐federal funds and </a:t>
            </a:r>
            <a:br>
              <a:rPr lang="en-US" sz="1750" dirty="0"/>
            </a:br>
            <a:r>
              <a:rPr lang="en-US" sz="1750" dirty="0"/>
              <a:t>provides the same services to CTE programs using Perkins funds. </a:t>
            </a:r>
          </a:p>
        </p:txBody>
      </p:sp>
      <p:sp>
        <p:nvSpPr>
          <p:cNvPr id="3" name="Title 2">
            <a:extLst>
              <a:ext uri="{FF2B5EF4-FFF2-40B4-BE49-F238E27FC236}">
                <a16:creationId xmlns:a16="http://schemas.microsoft.com/office/drawing/2014/main" id="{AF9AFFF4-FA3E-4444-AD8C-C7B50CD54680}"/>
              </a:ext>
            </a:extLst>
          </p:cNvPr>
          <p:cNvSpPr>
            <a:spLocks noGrp="1"/>
          </p:cNvSpPr>
          <p:nvPr>
            <p:ph type="title"/>
          </p:nvPr>
        </p:nvSpPr>
        <p:spPr/>
        <p:txBody>
          <a:bodyPr/>
          <a:lstStyle/>
          <a:p>
            <a:r>
              <a:rPr lang="en-US" dirty="0"/>
              <a:t>Supplementing Versus Supplanting</a:t>
            </a:r>
          </a:p>
        </p:txBody>
      </p:sp>
    </p:spTree>
    <p:extLst>
      <p:ext uri="{BB962C8B-B14F-4D97-AF65-F5344CB8AC3E}">
        <p14:creationId xmlns:p14="http://schemas.microsoft.com/office/powerpoint/2010/main" val="347282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7F31F-5EAE-3646-870E-530F462A6867}"/>
              </a:ext>
            </a:extLst>
          </p:cNvPr>
          <p:cNvSpPr>
            <a:spLocks noGrp="1"/>
          </p:cNvSpPr>
          <p:nvPr>
            <p:ph type="title"/>
          </p:nvPr>
        </p:nvSpPr>
        <p:spPr>
          <a:xfrm>
            <a:off x="999101" y="126367"/>
            <a:ext cx="7873050" cy="751438"/>
          </a:xfrm>
        </p:spPr>
        <p:txBody>
          <a:bodyPr/>
          <a:lstStyle/>
          <a:p>
            <a:r>
              <a:rPr lang="en-US" dirty="0"/>
              <a:t>Plan Template connects activities to CLNA needs</a:t>
            </a:r>
          </a:p>
        </p:txBody>
      </p:sp>
      <p:pic>
        <p:nvPicPr>
          <p:cNvPr id="4" name="Content Placeholder 3">
            <a:extLst>
              <a:ext uri="{FF2B5EF4-FFF2-40B4-BE49-F238E27FC236}">
                <a16:creationId xmlns:a16="http://schemas.microsoft.com/office/drawing/2014/main" id="{9EFBAC38-6327-4519-A470-726DE9A3BDD5}"/>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999100" y="840966"/>
            <a:ext cx="7547371" cy="4091237"/>
          </a:xfrm>
        </p:spPr>
      </p:pic>
      <p:sp>
        <p:nvSpPr>
          <p:cNvPr id="5" name="Arrow: Down 4">
            <a:extLst>
              <a:ext uri="{FF2B5EF4-FFF2-40B4-BE49-F238E27FC236}">
                <a16:creationId xmlns:a16="http://schemas.microsoft.com/office/drawing/2014/main" id="{4D584D20-1A6C-4A28-87CD-4A72EC9BF110}"/>
              </a:ext>
            </a:extLst>
          </p:cNvPr>
          <p:cNvSpPr/>
          <p:nvPr/>
        </p:nvSpPr>
        <p:spPr>
          <a:xfrm>
            <a:off x="2853788" y="794614"/>
            <a:ext cx="488887" cy="751438"/>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rgbClr val="FF0000"/>
              </a:solidFill>
            </a:endParaRPr>
          </a:p>
        </p:txBody>
      </p:sp>
    </p:spTree>
    <p:extLst>
      <p:ext uri="{BB962C8B-B14F-4D97-AF65-F5344CB8AC3E}">
        <p14:creationId xmlns:p14="http://schemas.microsoft.com/office/powerpoint/2010/main" val="3331261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idx="1"/>
          </p:nvPr>
        </p:nvSpPr>
        <p:spPr>
          <a:xfrm>
            <a:off x="628650" y="1583871"/>
            <a:ext cx="7886700" cy="3285786"/>
          </a:xfrm>
        </p:spPr>
        <p:txBody>
          <a:bodyPr vert="horz" lIns="91440" tIns="45720" rIns="91440" bIns="45720" rtlCol="0" anchor="t">
            <a:normAutofit/>
          </a:bodyPr>
          <a:lstStyle/>
          <a:p>
            <a:pPr marL="174625" indent="-174625">
              <a:spcBef>
                <a:spcPts val="0"/>
              </a:spcBef>
              <a:spcAft>
                <a:spcPts val="1500"/>
              </a:spcAft>
            </a:pPr>
            <a:r>
              <a:rPr lang="en-US" dirty="0">
                <a:latin typeface="Times New Roman"/>
                <a:cs typeface="Times New Roman"/>
              </a:rPr>
              <a:t>It’s a federal grant program meant to improve and enhance CTE curriculum programs.</a:t>
            </a:r>
          </a:p>
          <a:p>
            <a:pPr marL="174625" lvl="0" indent="-174625">
              <a:spcBef>
                <a:spcPts val="0"/>
              </a:spcBef>
              <a:spcAft>
                <a:spcPts val="1500"/>
              </a:spcAft>
            </a:pPr>
            <a:r>
              <a:rPr lang="en-US" dirty="0">
                <a:latin typeface="Times New Roman"/>
                <a:cs typeface="Times New Roman"/>
              </a:rPr>
              <a:t>The Perkins Act was originally authorized in 1984; the most recent authorization is </a:t>
            </a:r>
            <a:r>
              <a:rPr lang="en-US" b="1" dirty="0">
                <a:latin typeface="Times New Roman"/>
                <a:cs typeface="Times New Roman"/>
              </a:rPr>
              <a:t>Perkins V</a:t>
            </a:r>
            <a:r>
              <a:rPr lang="en-US" dirty="0">
                <a:latin typeface="Times New Roman"/>
                <a:cs typeface="Times New Roman"/>
              </a:rPr>
              <a:t> in 2018</a:t>
            </a:r>
          </a:p>
          <a:p>
            <a:pPr marL="174625" lvl="0" indent="-174625">
              <a:spcBef>
                <a:spcPts val="0"/>
              </a:spcBef>
              <a:spcAft>
                <a:spcPts val="1500"/>
              </a:spcAft>
            </a:pPr>
            <a:r>
              <a:rPr lang="en-US" dirty="0">
                <a:latin typeface="Times New Roman"/>
                <a:cs typeface="Times New Roman"/>
              </a:rPr>
              <a:t>Postsecondary funding allocations to colleges are based on CTE concentrators receiving Pell grants or grants recognized by BIA</a:t>
            </a:r>
          </a:p>
          <a:p>
            <a:pPr marL="174625" indent="-174625">
              <a:spcBef>
                <a:spcPts val="0"/>
              </a:spcBef>
              <a:spcAft>
                <a:spcPts val="1500"/>
              </a:spcAft>
            </a:pPr>
            <a:r>
              <a:rPr lang="en-US" dirty="0">
                <a:latin typeface="Times New Roman"/>
                <a:cs typeface="Times New Roman"/>
              </a:rPr>
              <a:t>Perkins is federal money – The state and local grantees must follow Perkins V grant guidelines and EDGAR </a:t>
            </a:r>
            <a:endParaRPr lang="en-US" dirty="0"/>
          </a:p>
        </p:txBody>
      </p:sp>
      <p:sp>
        <p:nvSpPr>
          <p:cNvPr id="131" name="Shape 131"/>
          <p:cNvSpPr>
            <a:spLocks noGrp="1"/>
          </p:cNvSpPr>
          <p:nvPr>
            <p:ph type="title"/>
          </p:nvPr>
        </p:nvSpPr>
        <p:spPr/>
        <p:txBody>
          <a:bodyPr>
            <a:normAutofit/>
          </a:bodyPr>
          <a:lstStyle>
            <a:lvl1pPr defTabSz="850349">
              <a:defRPr sz="3348"/>
            </a:lvl1pPr>
          </a:lstStyle>
          <a:p>
            <a:pPr lvl="0"/>
            <a:r>
              <a:rPr lang="en-US" sz="3000" dirty="0"/>
              <a:t>What is Perkins?</a:t>
            </a:r>
          </a:p>
        </p:txBody>
      </p:sp>
    </p:spTree>
    <p:extLst>
      <p:ext uri="{BB962C8B-B14F-4D97-AF65-F5344CB8AC3E}">
        <p14:creationId xmlns:p14="http://schemas.microsoft.com/office/powerpoint/2010/main" val="236523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2D8AD9-967A-4F5C-8093-9F7C9D479203}"/>
              </a:ext>
            </a:extLst>
          </p:cNvPr>
          <p:cNvSpPr>
            <a:spLocks noGrp="1"/>
          </p:cNvSpPr>
          <p:nvPr>
            <p:ph idx="1"/>
          </p:nvPr>
        </p:nvSpPr>
        <p:spPr/>
        <p:txBody>
          <a:bodyPr/>
          <a:lstStyle/>
          <a:p>
            <a:pPr marL="0" indent="0">
              <a:buNone/>
            </a:pPr>
            <a:r>
              <a:rPr lang="en-US" dirty="0"/>
              <a:t>EVERYONE who is paid via Payroll using Perkins funds must have a job description or extra-duty-pay/contact description uploaded. Please ensure all employee titles are the same on the description and the plan’s salary tab</a:t>
            </a:r>
          </a:p>
        </p:txBody>
      </p:sp>
      <p:sp>
        <p:nvSpPr>
          <p:cNvPr id="3" name="Title 2">
            <a:extLst>
              <a:ext uri="{FF2B5EF4-FFF2-40B4-BE49-F238E27FC236}">
                <a16:creationId xmlns:a16="http://schemas.microsoft.com/office/drawing/2014/main" id="{19B6F95D-1D7E-4B54-9207-3E02456397FC}"/>
              </a:ext>
            </a:extLst>
          </p:cNvPr>
          <p:cNvSpPr>
            <a:spLocks noGrp="1"/>
          </p:cNvSpPr>
          <p:nvPr>
            <p:ph type="title"/>
          </p:nvPr>
        </p:nvSpPr>
        <p:spPr/>
        <p:txBody>
          <a:bodyPr/>
          <a:lstStyle/>
          <a:p>
            <a:r>
              <a:rPr lang="en-US" dirty="0"/>
              <a:t>Paying someone via Payroll?</a:t>
            </a:r>
          </a:p>
        </p:txBody>
      </p:sp>
      <p:pic>
        <p:nvPicPr>
          <p:cNvPr id="5" name="Picture 4">
            <a:extLst>
              <a:ext uri="{FF2B5EF4-FFF2-40B4-BE49-F238E27FC236}">
                <a16:creationId xmlns:a16="http://schemas.microsoft.com/office/drawing/2014/main" id="{D967B5CA-738D-4DE8-9870-D48A72C3C03A}"/>
              </a:ext>
            </a:extLst>
          </p:cNvPr>
          <p:cNvPicPr>
            <a:picLocks noChangeAspect="1"/>
          </p:cNvPicPr>
          <p:nvPr/>
        </p:nvPicPr>
        <p:blipFill>
          <a:blip r:embed="rId2"/>
          <a:stretch>
            <a:fillRect/>
          </a:stretch>
        </p:blipFill>
        <p:spPr>
          <a:xfrm>
            <a:off x="1014412" y="3095280"/>
            <a:ext cx="7115175" cy="1266825"/>
          </a:xfrm>
          <a:custGeom>
            <a:avLst/>
            <a:gdLst>
              <a:gd name="connsiteX0" fmla="*/ 0 w 7115175"/>
              <a:gd name="connsiteY0" fmla="*/ 0 h 1266825"/>
              <a:gd name="connsiteX1" fmla="*/ 664083 w 7115175"/>
              <a:gd name="connsiteY1" fmla="*/ 0 h 1266825"/>
              <a:gd name="connsiteX2" fmla="*/ 1185863 w 7115175"/>
              <a:gd name="connsiteY2" fmla="*/ 0 h 1266825"/>
              <a:gd name="connsiteX3" fmla="*/ 1778794 w 7115175"/>
              <a:gd name="connsiteY3" fmla="*/ 0 h 1266825"/>
              <a:gd name="connsiteX4" fmla="*/ 2158270 w 7115175"/>
              <a:gd name="connsiteY4" fmla="*/ 0 h 1266825"/>
              <a:gd name="connsiteX5" fmla="*/ 2751201 w 7115175"/>
              <a:gd name="connsiteY5" fmla="*/ 0 h 1266825"/>
              <a:gd name="connsiteX6" fmla="*/ 3415284 w 7115175"/>
              <a:gd name="connsiteY6" fmla="*/ 0 h 1266825"/>
              <a:gd name="connsiteX7" fmla="*/ 4079367 w 7115175"/>
              <a:gd name="connsiteY7" fmla="*/ 0 h 1266825"/>
              <a:gd name="connsiteX8" fmla="*/ 4672298 w 7115175"/>
              <a:gd name="connsiteY8" fmla="*/ 0 h 1266825"/>
              <a:gd name="connsiteX9" fmla="*/ 5122926 w 7115175"/>
              <a:gd name="connsiteY9" fmla="*/ 0 h 1266825"/>
              <a:gd name="connsiteX10" fmla="*/ 5715857 w 7115175"/>
              <a:gd name="connsiteY10" fmla="*/ 0 h 1266825"/>
              <a:gd name="connsiteX11" fmla="*/ 6166485 w 7115175"/>
              <a:gd name="connsiteY11" fmla="*/ 0 h 1266825"/>
              <a:gd name="connsiteX12" fmla="*/ 7115175 w 7115175"/>
              <a:gd name="connsiteY12" fmla="*/ 0 h 1266825"/>
              <a:gd name="connsiteX13" fmla="*/ 7115175 w 7115175"/>
              <a:gd name="connsiteY13" fmla="*/ 384270 h 1266825"/>
              <a:gd name="connsiteX14" fmla="*/ 7115175 w 7115175"/>
              <a:gd name="connsiteY14" fmla="*/ 793877 h 1266825"/>
              <a:gd name="connsiteX15" fmla="*/ 7115175 w 7115175"/>
              <a:gd name="connsiteY15" fmla="*/ 1266825 h 1266825"/>
              <a:gd name="connsiteX16" fmla="*/ 6593396 w 7115175"/>
              <a:gd name="connsiteY16" fmla="*/ 1266825 h 1266825"/>
              <a:gd name="connsiteX17" fmla="*/ 5858161 w 7115175"/>
              <a:gd name="connsiteY17" fmla="*/ 1266825 h 1266825"/>
              <a:gd name="connsiteX18" fmla="*/ 5478685 w 7115175"/>
              <a:gd name="connsiteY18" fmla="*/ 1266825 h 1266825"/>
              <a:gd name="connsiteX19" fmla="*/ 5028057 w 7115175"/>
              <a:gd name="connsiteY19" fmla="*/ 1266825 h 1266825"/>
              <a:gd name="connsiteX20" fmla="*/ 4577429 w 7115175"/>
              <a:gd name="connsiteY20" fmla="*/ 1266825 h 1266825"/>
              <a:gd name="connsiteX21" fmla="*/ 4126801 w 7115175"/>
              <a:gd name="connsiteY21" fmla="*/ 1266825 h 1266825"/>
              <a:gd name="connsiteX22" fmla="*/ 3747325 w 7115175"/>
              <a:gd name="connsiteY22" fmla="*/ 1266825 h 1266825"/>
              <a:gd name="connsiteX23" fmla="*/ 3083243 w 7115175"/>
              <a:gd name="connsiteY23" fmla="*/ 1266825 h 1266825"/>
              <a:gd name="connsiteX24" fmla="*/ 2703767 w 7115175"/>
              <a:gd name="connsiteY24" fmla="*/ 1266825 h 1266825"/>
              <a:gd name="connsiteX25" fmla="*/ 2253139 w 7115175"/>
              <a:gd name="connsiteY25" fmla="*/ 1266825 h 1266825"/>
              <a:gd name="connsiteX26" fmla="*/ 1731359 w 7115175"/>
              <a:gd name="connsiteY26" fmla="*/ 1266825 h 1266825"/>
              <a:gd name="connsiteX27" fmla="*/ 1209580 w 7115175"/>
              <a:gd name="connsiteY27" fmla="*/ 1266825 h 1266825"/>
              <a:gd name="connsiteX28" fmla="*/ 0 w 7115175"/>
              <a:gd name="connsiteY28" fmla="*/ 1266825 h 1266825"/>
              <a:gd name="connsiteX29" fmla="*/ 0 w 7115175"/>
              <a:gd name="connsiteY29" fmla="*/ 844550 h 1266825"/>
              <a:gd name="connsiteX30" fmla="*/ 0 w 7115175"/>
              <a:gd name="connsiteY30" fmla="*/ 409607 h 1266825"/>
              <a:gd name="connsiteX31" fmla="*/ 0 w 7115175"/>
              <a:gd name="connsiteY31" fmla="*/ 0 h 126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15175" h="1266825" fill="none" extrusionOk="0">
                <a:moveTo>
                  <a:pt x="0" y="0"/>
                </a:moveTo>
                <a:cubicBezTo>
                  <a:pt x="251994" y="-73448"/>
                  <a:pt x="423062" y="33128"/>
                  <a:pt x="664083" y="0"/>
                </a:cubicBezTo>
                <a:cubicBezTo>
                  <a:pt x="905104" y="-33128"/>
                  <a:pt x="990024" y="2219"/>
                  <a:pt x="1185863" y="0"/>
                </a:cubicBezTo>
                <a:cubicBezTo>
                  <a:pt x="1381702" y="-2219"/>
                  <a:pt x="1518563" y="59204"/>
                  <a:pt x="1778794" y="0"/>
                </a:cubicBezTo>
                <a:cubicBezTo>
                  <a:pt x="2039025" y="-59204"/>
                  <a:pt x="2077186" y="26881"/>
                  <a:pt x="2158270" y="0"/>
                </a:cubicBezTo>
                <a:cubicBezTo>
                  <a:pt x="2239354" y="-26881"/>
                  <a:pt x="2548033" y="23576"/>
                  <a:pt x="2751201" y="0"/>
                </a:cubicBezTo>
                <a:cubicBezTo>
                  <a:pt x="2954369" y="-23576"/>
                  <a:pt x="3165760" y="11528"/>
                  <a:pt x="3415284" y="0"/>
                </a:cubicBezTo>
                <a:cubicBezTo>
                  <a:pt x="3664808" y="-11528"/>
                  <a:pt x="3808222" y="42180"/>
                  <a:pt x="4079367" y="0"/>
                </a:cubicBezTo>
                <a:cubicBezTo>
                  <a:pt x="4350512" y="-42180"/>
                  <a:pt x="4510406" y="17273"/>
                  <a:pt x="4672298" y="0"/>
                </a:cubicBezTo>
                <a:cubicBezTo>
                  <a:pt x="4834190" y="-17273"/>
                  <a:pt x="5027338" y="41006"/>
                  <a:pt x="5122926" y="0"/>
                </a:cubicBezTo>
                <a:cubicBezTo>
                  <a:pt x="5218514" y="-41006"/>
                  <a:pt x="5495387" y="13071"/>
                  <a:pt x="5715857" y="0"/>
                </a:cubicBezTo>
                <a:cubicBezTo>
                  <a:pt x="5936327" y="-13071"/>
                  <a:pt x="6052708" y="49628"/>
                  <a:pt x="6166485" y="0"/>
                </a:cubicBezTo>
                <a:cubicBezTo>
                  <a:pt x="6280262" y="-49628"/>
                  <a:pt x="6884414" y="12055"/>
                  <a:pt x="7115175" y="0"/>
                </a:cubicBezTo>
                <a:cubicBezTo>
                  <a:pt x="7148621" y="76948"/>
                  <a:pt x="7070973" y="200616"/>
                  <a:pt x="7115175" y="384270"/>
                </a:cubicBezTo>
                <a:cubicBezTo>
                  <a:pt x="7159377" y="567924"/>
                  <a:pt x="7080423" y="613440"/>
                  <a:pt x="7115175" y="793877"/>
                </a:cubicBezTo>
                <a:cubicBezTo>
                  <a:pt x="7149927" y="974314"/>
                  <a:pt x="7099072" y="1066776"/>
                  <a:pt x="7115175" y="1266825"/>
                </a:cubicBezTo>
                <a:cubicBezTo>
                  <a:pt x="6946086" y="1269255"/>
                  <a:pt x="6850154" y="1225136"/>
                  <a:pt x="6593396" y="1266825"/>
                </a:cubicBezTo>
                <a:cubicBezTo>
                  <a:pt x="6336638" y="1308514"/>
                  <a:pt x="6107477" y="1243141"/>
                  <a:pt x="5858161" y="1266825"/>
                </a:cubicBezTo>
                <a:cubicBezTo>
                  <a:pt x="5608846" y="1290509"/>
                  <a:pt x="5631550" y="1226424"/>
                  <a:pt x="5478685" y="1266825"/>
                </a:cubicBezTo>
                <a:cubicBezTo>
                  <a:pt x="5325820" y="1307226"/>
                  <a:pt x="5181844" y="1256363"/>
                  <a:pt x="5028057" y="1266825"/>
                </a:cubicBezTo>
                <a:cubicBezTo>
                  <a:pt x="4874270" y="1277287"/>
                  <a:pt x="4777893" y="1255454"/>
                  <a:pt x="4577429" y="1266825"/>
                </a:cubicBezTo>
                <a:cubicBezTo>
                  <a:pt x="4376965" y="1278196"/>
                  <a:pt x="4222993" y="1222031"/>
                  <a:pt x="4126801" y="1266825"/>
                </a:cubicBezTo>
                <a:cubicBezTo>
                  <a:pt x="4030609" y="1311619"/>
                  <a:pt x="3928015" y="1253480"/>
                  <a:pt x="3747325" y="1266825"/>
                </a:cubicBezTo>
                <a:cubicBezTo>
                  <a:pt x="3566635" y="1280170"/>
                  <a:pt x="3316401" y="1227300"/>
                  <a:pt x="3083243" y="1266825"/>
                </a:cubicBezTo>
                <a:cubicBezTo>
                  <a:pt x="2850085" y="1306350"/>
                  <a:pt x="2870475" y="1264405"/>
                  <a:pt x="2703767" y="1266825"/>
                </a:cubicBezTo>
                <a:cubicBezTo>
                  <a:pt x="2537059" y="1269245"/>
                  <a:pt x="2458103" y="1251739"/>
                  <a:pt x="2253139" y="1266825"/>
                </a:cubicBezTo>
                <a:cubicBezTo>
                  <a:pt x="2048175" y="1281911"/>
                  <a:pt x="1867081" y="1226060"/>
                  <a:pt x="1731359" y="1266825"/>
                </a:cubicBezTo>
                <a:cubicBezTo>
                  <a:pt x="1595637" y="1307590"/>
                  <a:pt x="1334077" y="1216208"/>
                  <a:pt x="1209580" y="1266825"/>
                </a:cubicBezTo>
                <a:cubicBezTo>
                  <a:pt x="1085083" y="1317442"/>
                  <a:pt x="466210" y="1146833"/>
                  <a:pt x="0" y="1266825"/>
                </a:cubicBezTo>
                <a:cubicBezTo>
                  <a:pt x="-35333" y="1112838"/>
                  <a:pt x="773" y="1038901"/>
                  <a:pt x="0" y="844550"/>
                </a:cubicBezTo>
                <a:cubicBezTo>
                  <a:pt x="-773" y="650199"/>
                  <a:pt x="30839" y="529778"/>
                  <a:pt x="0" y="409607"/>
                </a:cubicBezTo>
                <a:cubicBezTo>
                  <a:pt x="-30839" y="289436"/>
                  <a:pt x="19075" y="164093"/>
                  <a:pt x="0" y="0"/>
                </a:cubicBezTo>
                <a:close/>
              </a:path>
              <a:path w="7115175" h="1266825" stroke="0" extrusionOk="0">
                <a:moveTo>
                  <a:pt x="0" y="0"/>
                </a:moveTo>
                <a:cubicBezTo>
                  <a:pt x="133241" y="-60216"/>
                  <a:pt x="373541" y="17003"/>
                  <a:pt x="521780" y="0"/>
                </a:cubicBezTo>
                <a:cubicBezTo>
                  <a:pt x="670019" y="-17003"/>
                  <a:pt x="860696" y="27994"/>
                  <a:pt x="972407" y="0"/>
                </a:cubicBezTo>
                <a:cubicBezTo>
                  <a:pt x="1084118" y="-27994"/>
                  <a:pt x="1206049" y="3830"/>
                  <a:pt x="1423035" y="0"/>
                </a:cubicBezTo>
                <a:cubicBezTo>
                  <a:pt x="1640021" y="-3830"/>
                  <a:pt x="1806249" y="61913"/>
                  <a:pt x="1944815" y="0"/>
                </a:cubicBezTo>
                <a:cubicBezTo>
                  <a:pt x="2083381" y="-61913"/>
                  <a:pt x="2307888" y="58416"/>
                  <a:pt x="2466594" y="0"/>
                </a:cubicBezTo>
                <a:cubicBezTo>
                  <a:pt x="2625300" y="-58416"/>
                  <a:pt x="2879627" y="40030"/>
                  <a:pt x="2988374" y="0"/>
                </a:cubicBezTo>
                <a:cubicBezTo>
                  <a:pt x="3097121" y="-40030"/>
                  <a:pt x="3285258" y="3758"/>
                  <a:pt x="3510153" y="0"/>
                </a:cubicBezTo>
                <a:cubicBezTo>
                  <a:pt x="3735048" y="-3758"/>
                  <a:pt x="3781723" y="34270"/>
                  <a:pt x="4031933" y="0"/>
                </a:cubicBezTo>
                <a:cubicBezTo>
                  <a:pt x="4282143" y="-34270"/>
                  <a:pt x="4351749" y="44264"/>
                  <a:pt x="4553712" y="0"/>
                </a:cubicBezTo>
                <a:cubicBezTo>
                  <a:pt x="4755675" y="-44264"/>
                  <a:pt x="4779284" y="35529"/>
                  <a:pt x="4933188" y="0"/>
                </a:cubicBezTo>
                <a:cubicBezTo>
                  <a:pt x="5087092" y="-35529"/>
                  <a:pt x="5364247" y="11908"/>
                  <a:pt x="5526119" y="0"/>
                </a:cubicBezTo>
                <a:cubicBezTo>
                  <a:pt x="5687991" y="-11908"/>
                  <a:pt x="5905635" y="47074"/>
                  <a:pt x="6047899" y="0"/>
                </a:cubicBezTo>
                <a:cubicBezTo>
                  <a:pt x="6190163" y="-47074"/>
                  <a:pt x="6811019" y="94094"/>
                  <a:pt x="7115175" y="0"/>
                </a:cubicBezTo>
                <a:cubicBezTo>
                  <a:pt x="7131004" y="95594"/>
                  <a:pt x="7097024" y="269157"/>
                  <a:pt x="7115175" y="384270"/>
                </a:cubicBezTo>
                <a:cubicBezTo>
                  <a:pt x="7133326" y="499383"/>
                  <a:pt x="7097024" y="676881"/>
                  <a:pt x="7115175" y="781209"/>
                </a:cubicBezTo>
                <a:cubicBezTo>
                  <a:pt x="7133326" y="885537"/>
                  <a:pt x="7066379" y="1046168"/>
                  <a:pt x="7115175" y="1266825"/>
                </a:cubicBezTo>
                <a:cubicBezTo>
                  <a:pt x="6934563" y="1269323"/>
                  <a:pt x="6886725" y="1252475"/>
                  <a:pt x="6735699" y="1266825"/>
                </a:cubicBezTo>
                <a:cubicBezTo>
                  <a:pt x="6584673" y="1281175"/>
                  <a:pt x="6326887" y="1191712"/>
                  <a:pt x="6071616" y="1266825"/>
                </a:cubicBezTo>
                <a:cubicBezTo>
                  <a:pt x="5816345" y="1341938"/>
                  <a:pt x="5761268" y="1245018"/>
                  <a:pt x="5549837" y="1266825"/>
                </a:cubicBezTo>
                <a:cubicBezTo>
                  <a:pt x="5338406" y="1288632"/>
                  <a:pt x="5225987" y="1247914"/>
                  <a:pt x="5099209" y="1266825"/>
                </a:cubicBezTo>
                <a:cubicBezTo>
                  <a:pt x="4972431" y="1285736"/>
                  <a:pt x="4723095" y="1209221"/>
                  <a:pt x="4435126" y="1266825"/>
                </a:cubicBezTo>
                <a:cubicBezTo>
                  <a:pt x="4147157" y="1324429"/>
                  <a:pt x="3997434" y="1218052"/>
                  <a:pt x="3842195" y="1266825"/>
                </a:cubicBezTo>
                <a:cubicBezTo>
                  <a:pt x="3686956" y="1315598"/>
                  <a:pt x="3488319" y="1234264"/>
                  <a:pt x="3320415" y="1266825"/>
                </a:cubicBezTo>
                <a:cubicBezTo>
                  <a:pt x="3152511" y="1299386"/>
                  <a:pt x="3022910" y="1258361"/>
                  <a:pt x="2869787" y="1266825"/>
                </a:cubicBezTo>
                <a:cubicBezTo>
                  <a:pt x="2716664" y="1275289"/>
                  <a:pt x="2322228" y="1213219"/>
                  <a:pt x="2134553" y="1266825"/>
                </a:cubicBezTo>
                <a:cubicBezTo>
                  <a:pt x="1946878" y="1320431"/>
                  <a:pt x="1740904" y="1251029"/>
                  <a:pt x="1541621" y="1266825"/>
                </a:cubicBezTo>
                <a:cubicBezTo>
                  <a:pt x="1342338" y="1282621"/>
                  <a:pt x="1054591" y="1266086"/>
                  <a:pt x="877538" y="1266825"/>
                </a:cubicBezTo>
                <a:cubicBezTo>
                  <a:pt x="700485" y="1267564"/>
                  <a:pt x="373438" y="1165773"/>
                  <a:pt x="0" y="1266825"/>
                </a:cubicBezTo>
                <a:cubicBezTo>
                  <a:pt x="-10102" y="1159818"/>
                  <a:pt x="1634" y="1061417"/>
                  <a:pt x="0" y="857218"/>
                </a:cubicBezTo>
                <a:cubicBezTo>
                  <a:pt x="-1634" y="653019"/>
                  <a:pt x="2852" y="579512"/>
                  <a:pt x="0" y="472948"/>
                </a:cubicBezTo>
                <a:cubicBezTo>
                  <a:pt x="-2852" y="366384"/>
                  <a:pt x="45438" y="188558"/>
                  <a:pt x="0" y="0"/>
                </a:cubicBezTo>
                <a:close/>
              </a:path>
            </a:pathLst>
          </a:custGeom>
          <a:ln w="28575">
            <a:solidFill>
              <a:srgbClr val="003768"/>
            </a:solidFill>
            <a:extLst>
              <a:ext uri="{C807C97D-BFC1-408E-A445-0C87EB9F89A2}">
                <ask:lineSketchStyleProps xmlns:ask="http://schemas.microsoft.com/office/drawing/2018/sketchyshapes" sd="779078795">
                  <a:prstGeom prst="rect">
                    <a:avLst/>
                  </a:prstGeom>
                  <ask:type>
                    <ask:lineSketchScribble/>
                  </ask:type>
                </ask:lineSketchStyleProps>
              </a:ext>
            </a:extLst>
          </a:ln>
        </p:spPr>
      </p:pic>
    </p:spTree>
    <p:extLst>
      <p:ext uri="{BB962C8B-B14F-4D97-AF65-F5344CB8AC3E}">
        <p14:creationId xmlns:p14="http://schemas.microsoft.com/office/powerpoint/2010/main" val="110980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9FA008-4541-4A12-A558-521FA293E495}"/>
              </a:ext>
            </a:extLst>
          </p:cNvPr>
          <p:cNvSpPr>
            <a:spLocks noGrp="1"/>
          </p:cNvSpPr>
          <p:nvPr>
            <p:ph idx="1"/>
          </p:nvPr>
        </p:nvSpPr>
        <p:spPr>
          <a:xfrm>
            <a:off x="628650" y="1617045"/>
            <a:ext cx="7886700" cy="3074451"/>
          </a:xfrm>
        </p:spPr>
        <p:txBody>
          <a:bodyPr wrap="square">
            <a:noAutofit/>
          </a:bodyPr>
          <a:lstStyle/>
          <a:p>
            <a:pPr marL="457200" indent="-457200">
              <a:spcBef>
                <a:spcPts val="0"/>
              </a:spcBef>
              <a:spcAft>
                <a:spcPts val="1200"/>
              </a:spcAft>
              <a:buFont typeface="+mj-lt"/>
              <a:buAutoNum type="arabicPeriod"/>
            </a:pPr>
            <a:r>
              <a:rPr lang="en-US" sz="1800" dirty="0"/>
              <a:t>Semi‐annual certifications are required for personnel whose compensation is </a:t>
            </a:r>
            <a:br>
              <a:rPr lang="en-US" sz="1800" dirty="0"/>
            </a:br>
            <a:r>
              <a:rPr lang="en-US" sz="1800" dirty="0"/>
              <a:t>funded solely from  the Perkins grant. These certifications document that the </a:t>
            </a:r>
            <a:br>
              <a:rPr lang="en-US" sz="1800" dirty="0"/>
            </a:br>
            <a:r>
              <a:rPr lang="en-US" sz="1800" dirty="0"/>
              <a:t>employee has been working solely in activities supported by the Perkins grant</a:t>
            </a:r>
          </a:p>
          <a:p>
            <a:pPr marL="457200" indent="-457200">
              <a:spcBef>
                <a:spcPts val="0"/>
              </a:spcBef>
              <a:spcAft>
                <a:spcPts val="1200"/>
              </a:spcAft>
              <a:buFont typeface="+mj-lt"/>
              <a:buAutoNum type="arabicPeriod"/>
            </a:pPr>
            <a:r>
              <a:rPr lang="en-US" sz="1800" dirty="0"/>
              <a:t>Semi‐annual certifications are required for personnel whose time is spent </a:t>
            </a:r>
            <a:br>
              <a:rPr lang="en-US" sz="1800" dirty="0"/>
            </a:br>
            <a:r>
              <a:rPr lang="en-US" sz="1800" dirty="0"/>
              <a:t>solely on Perkins Act allowable activities but is paid in part from Perkins and </a:t>
            </a:r>
            <a:br>
              <a:rPr lang="en-US" sz="1800" dirty="0"/>
            </a:br>
            <a:r>
              <a:rPr lang="en-US" sz="1800" dirty="0"/>
              <a:t>in part from other sources.  </a:t>
            </a:r>
          </a:p>
          <a:p>
            <a:pPr marL="457200" indent="-457200">
              <a:spcBef>
                <a:spcPts val="0"/>
              </a:spcBef>
              <a:spcAft>
                <a:spcPts val="1200"/>
              </a:spcAft>
              <a:buFont typeface="+mj-lt"/>
              <a:buAutoNum type="arabicPeriod"/>
            </a:pPr>
            <a:r>
              <a:rPr lang="en-US" sz="1800" dirty="0"/>
              <a:t>Monthly certifications are required for personnel whose time is split between </a:t>
            </a:r>
            <a:br>
              <a:rPr lang="en-US" sz="1800" dirty="0"/>
            </a:br>
            <a:r>
              <a:rPr lang="en-US" sz="1800" dirty="0"/>
              <a:t>Perkins allowable  activities and non‐allowable activities and is charged in part to Perkins and in part to other sources (split‐funded staff).</a:t>
            </a:r>
          </a:p>
        </p:txBody>
      </p:sp>
      <p:sp>
        <p:nvSpPr>
          <p:cNvPr id="3" name="Title 2">
            <a:extLst>
              <a:ext uri="{FF2B5EF4-FFF2-40B4-BE49-F238E27FC236}">
                <a16:creationId xmlns:a16="http://schemas.microsoft.com/office/drawing/2014/main" id="{563FDFD5-2735-417C-AEA0-05ED564C9087}"/>
              </a:ext>
            </a:extLst>
          </p:cNvPr>
          <p:cNvSpPr>
            <a:spLocks noGrp="1"/>
          </p:cNvSpPr>
          <p:nvPr>
            <p:ph type="title"/>
          </p:nvPr>
        </p:nvSpPr>
        <p:spPr/>
        <p:txBody>
          <a:bodyPr/>
          <a:lstStyle/>
          <a:p>
            <a:r>
              <a:rPr lang="en-US" dirty="0"/>
              <a:t>Three categories of Employees</a:t>
            </a:r>
          </a:p>
        </p:txBody>
      </p:sp>
    </p:spTree>
    <p:extLst>
      <p:ext uri="{BB962C8B-B14F-4D97-AF65-F5344CB8AC3E}">
        <p14:creationId xmlns:p14="http://schemas.microsoft.com/office/powerpoint/2010/main" val="371022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463233-197F-403F-A280-ADE11FFB790E}"/>
              </a:ext>
            </a:extLst>
          </p:cNvPr>
          <p:cNvSpPr>
            <a:spLocks noGrp="1"/>
          </p:cNvSpPr>
          <p:nvPr>
            <p:ph type="title"/>
          </p:nvPr>
        </p:nvSpPr>
        <p:spPr>
          <a:xfrm>
            <a:off x="1297859" y="126367"/>
            <a:ext cx="7364361" cy="994172"/>
          </a:xfrm>
        </p:spPr>
        <p:txBody>
          <a:bodyPr anchor="ctr">
            <a:normAutofit/>
          </a:bodyPr>
          <a:lstStyle/>
          <a:p>
            <a:r>
              <a:rPr lang="en-US" dirty="0"/>
              <a:t>Semi-Annual Time Certification</a:t>
            </a:r>
          </a:p>
        </p:txBody>
      </p:sp>
      <p:sp>
        <p:nvSpPr>
          <p:cNvPr id="10" name="Content Placeholder 2">
            <a:extLst>
              <a:ext uri="{FF2B5EF4-FFF2-40B4-BE49-F238E27FC236}">
                <a16:creationId xmlns:a16="http://schemas.microsoft.com/office/drawing/2014/main" id="{EC7E843B-38C4-4BCB-9C00-A68B5FDA4AF5}"/>
              </a:ext>
            </a:extLst>
          </p:cNvPr>
          <p:cNvSpPr>
            <a:spLocks noGrp="1"/>
          </p:cNvSpPr>
          <p:nvPr>
            <p:ph sz="half" idx="1"/>
          </p:nvPr>
        </p:nvSpPr>
        <p:spPr>
          <a:xfrm>
            <a:off x="628650" y="1369219"/>
            <a:ext cx="3886200" cy="3449762"/>
          </a:xfrm>
        </p:spPr>
        <p:txBody>
          <a:bodyPr/>
          <a:lstStyle/>
          <a:p>
            <a:pPr marL="0" indent="0">
              <a:buNone/>
            </a:pPr>
            <a:r>
              <a:rPr lang="en-US" dirty="0"/>
              <a:t>Use this form for 100% CTE Perkins approved activities paid 100% through Perkins</a:t>
            </a:r>
          </a:p>
          <a:p>
            <a:pPr marL="173038" indent="-173038"/>
            <a:r>
              <a:rPr lang="en-US" dirty="0"/>
              <a:t>Complete in January for previous July-December </a:t>
            </a:r>
          </a:p>
          <a:p>
            <a:pPr marL="173038" indent="-173038"/>
            <a:r>
              <a:rPr lang="en-US" dirty="0"/>
              <a:t>Complete in July for previous January – June</a:t>
            </a:r>
          </a:p>
          <a:p>
            <a:pPr marL="0" indent="0">
              <a:buNone/>
            </a:pPr>
            <a:endParaRPr lang="en-US" dirty="0"/>
          </a:p>
          <a:p>
            <a:pPr marL="0" indent="0">
              <a:buNone/>
            </a:pPr>
            <a:r>
              <a:rPr lang="en-US" dirty="0"/>
              <a:t>Upload to NCPerkins.org when received. </a:t>
            </a:r>
          </a:p>
        </p:txBody>
      </p:sp>
      <p:pic>
        <p:nvPicPr>
          <p:cNvPr id="5" name="Content Placeholder 4">
            <a:extLst>
              <a:ext uri="{FF2B5EF4-FFF2-40B4-BE49-F238E27FC236}">
                <a16:creationId xmlns:a16="http://schemas.microsoft.com/office/drawing/2014/main" id="{55676379-0457-4306-929E-DB59B7D8C953}"/>
              </a:ext>
            </a:extLst>
          </p:cNvPr>
          <p:cNvPicPr>
            <a:picLocks noGrp="1" noChangeAspect="1"/>
          </p:cNvPicPr>
          <p:nvPr>
            <p:ph sz="half" idx="2"/>
          </p:nvPr>
        </p:nvPicPr>
        <p:blipFill>
          <a:blip r:embed="rId3"/>
          <a:stretch>
            <a:fillRect/>
          </a:stretch>
        </p:blipFill>
        <p:spPr>
          <a:xfrm>
            <a:off x="5050043" y="1369219"/>
            <a:ext cx="3044414" cy="3449762"/>
          </a:xfrm>
          <a:noFill/>
        </p:spPr>
      </p:pic>
    </p:spTree>
    <p:extLst>
      <p:ext uri="{BB962C8B-B14F-4D97-AF65-F5344CB8AC3E}">
        <p14:creationId xmlns:p14="http://schemas.microsoft.com/office/powerpoint/2010/main" val="37537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7BFE21-95A0-5A59-138A-2D28B1131894}"/>
              </a:ext>
            </a:extLst>
          </p:cNvPr>
          <p:cNvSpPr>
            <a:spLocks noGrp="1"/>
          </p:cNvSpPr>
          <p:nvPr>
            <p:ph idx="1"/>
          </p:nvPr>
        </p:nvSpPr>
        <p:spPr/>
        <p:txBody>
          <a:bodyPr/>
          <a:lstStyle/>
          <a:p>
            <a:r>
              <a:rPr lang="en-US" dirty="0"/>
              <a:t>Career Exploration and Development</a:t>
            </a:r>
          </a:p>
          <a:p>
            <a:r>
              <a:rPr lang="en-US" dirty="0"/>
              <a:t>Career Coaching</a:t>
            </a:r>
          </a:p>
          <a:p>
            <a:r>
              <a:rPr lang="en-US" dirty="0"/>
              <a:t>Academic Advising with a CTE Focus</a:t>
            </a:r>
          </a:p>
          <a:p>
            <a:r>
              <a:rPr lang="en-US" dirty="0"/>
              <a:t>Coordinating Work-based Learning Opportunities</a:t>
            </a:r>
          </a:p>
          <a:p>
            <a:endParaRPr lang="en-US" dirty="0"/>
          </a:p>
        </p:txBody>
      </p:sp>
      <p:sp>
        <p:nvSpPr>
          <p:cNvPr id="3" name="Title 2">
            <a:extLst>
              <a:ext uri="{FF2B5EF4-FFF2-40B4-BE49-F238E27FC236}">
                <a16:creationId xmlns:a16="http://schemas.microsoft.com/office/drawing/2014/main" id="{67F42997-23D0-C41A-8B23-F347CA654157}"/>
              </a:ext>
            </a:extLst>
          </p:cNvPr>
          <p:cNvSpPr>
            <a:spLocks noGrp="1"/>
          </p:cNvSpPr>
          <p:nvPr>
            <p:ph type="title"/>
          </p:nvPr>
        </p:nvSpPr>
        <p:spPr/>
        <p:txBody>
          <a:bodyPr/>
          <a:lstStyle/>
          <a:p>
            <a:r>
              <a:rPr lang="en-US" dirty="0"/>
              <a:t>Student Support Services</a:t>
            </a:r>
          </a:p>
        </p:txBody>
      </p:sp>
      <p:pic>
        <p:nvPicPr>
          <p:cNvPr id="1026" name="Picture 2">
            <a:extLst>
              <a:ext uri="{FF2B5EF4-FFF2-40B4-BE49-F238E27FC236}">
                <a16:creationId xmlns:a16="http://schemas.microsoft.com/office/drawing/2014/main" id="{8A393D61-DB65-52F4-FDB6-6999E9098E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61808">
            <a:off x="6210592" y="1722383"/>
            <a:ext cx="2339659" cy="30129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eer Exploration - Lessons - Blendspace">
            <a:extLst>
              <a:ext uri="{FF2B5EF4-FFF2-40B4-BE49-F238E27FC236}">
                <a16:creationId xmlns:a16="http://schemas.microsoft.com/office/drawing/2014/main" id="{95C6E696-9DB5-E099-CD61-562969ECF8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647" y="2992437"/>
            <a:ext cx="4049392" cy="202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01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87CE57-6A2A-8D4A-A233-28CC94C12377}"/>
              </a:ext>
            </a:extLst>
          </p:cNvPr>
          <p:cNvSpPr>
            <a:spLocks noGrp="1"/>
          </p:cNvSpPr>
          <p:nvPr>
            <p:ph type="title"/>
          </p:nvPr>
        </p:nvSpPr>
        <p:spPr>
          <a:xfrm>
            <a:off x="1297859" y="126367"/>
            <a:ext cx="7364361" cy="994172"/>
          </a:xfrm>
        </p:spPr>
        <p:txBody>
          <a:bodyPr anchor="ctr">
            <a:normAutofit/>
          </a:bodyPr>
          <a:lstStyle/>
          <a:p>
            <a:r>
              <a:rPr lang="en-US" dirty="0"/>
              <a:t>Professional Development Resource</a:t>
            </a:r>
          </a:p>
        </p:txBody>
      </p:sp>
      <p:sp>
        <p:nvSpPr>
          <p:cNvPr id="2" name="Content Placeholder 1">
            <a:extLst>
              <a:ext uri="{FF2B5EF4-FFF2-40B4-BE49-F238E27FC236}">
                <a16:creationId xmlns:a16="http://schemas.microsoft.com/office/drawing/2014/main" id="{D8549E6F-35EA-344C-A321-390CDDB669A9}"/>
              </a:ext>
            </a:extLst>
          </p:cNvPr>
          <p:cNvSpPr>
            <a:spLocks noGrp="1"/>
          </p:cNvSpPr>
          <p:nvPr>
            <p:ph sz="half" idx="1"/>
          </p:nvPr>
        </p:nvSpPr>
        <p:spPr>
          <a:xfrm>
            <a:off x="628650" y="1369219"/>
            <a:ext cx="3886200" cy="3449762"/>
          </a:xfrm>
        </p:spPr>
        <p:txBody>
          <a:bodyPr>
            <a:normAutofit/>
          </a:bodyPr>
          <a:lstStyle/>
          <a:p>
            <a:r>
              <a:rPr lang="en-US" dirty="0"/>
              <a:t>Partnership with Center for Occupational Research and Development (CORD)</a:t>
            </a:r>
          </a:p>
          <a:p>
            <a:r>
              <a:rPr lang="en-US" dirty="0">
                <a:hlinkClick r:id="rId3"/>
              </a:rPr>
              <a:t>https://www.nc-net.info/</a:t>
            </a:r>
            <a:r>
              <a:rPr lang="en-US" dirty="0"/>
              <a:t> </a:t>
            </a:r>
          </a:p>
          <a:p>
            <a:endParaRPr lang="en-US" dirty="0"/>
          </a:p>
          <a:p>
            <a:endParaRPr lang="en-US" dirty="0"/>
          </a:p>
        </p:txBody>
      </p:sp>
      <p:pic>
        <p:nvPicPr>
          <p:cNvPr id="4" name="Picture 3">
            <a:extLst>
              <a:ext uri="{FF2B5EF4-FFF2-40B4-BE49-F238E27FC236}">
                <a16:creationId xmlns:a16="http://schemas.microsoft.com/office/drawing/2014/main" id="{F71B3D71-10E7-46B2-9BB7-F0F26E68183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538" r="5" b="5"/>
          <a:stretch/>
        </p:blipFill>
        <p:spPr>
          <a:xfrm>
            <a:off x="4629150" y="1369219"/>
            <a:ext cx="3886200" cy="3449762"/>
          </a:xfrm>
          <a:prstGeom prst="rect">
            <a:avLst/>
          </a:prstGeom>
          <a:noFill/>
        </p:spPr>
      </p:pic>
    </p:spTree>
    <p:extLst>
      <p:ext uri="{BB962C8B-B14F-4D97-AF65-F5344CB8AC3E}">
        <p14:creationId xmlns:p14="http://schemas.microsoft.com/office/powerpoint/2010/main" val="291480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026ACD-B92E-C041-8CDF-1A1E842B77D4}"/>
              </a:ext>
            </a:extLst>
          </p:cNvPr>
          <p:cNvSpPr>
            <a:spLocks noGrp="1"/>
          </p:cNvSpPr>
          <p:nvPr>
            <p:ph type="title"/>
          </p:nvPr>
        </p:nvSpPr>
        <p:spPr/>
        <p:txBody>
          <a:bodyPr/>
          <a:lstStyle/>
          <a:p>
            <a:r>
              <a:rPr lang="en-US" dirty="0"/>
              <a:t>Perkins Monthly Updates 2024-25 </a:t>
            </a:r>
            <a:br>
              <a:rPr lang="en-US" dirty="0"/>
            </a:br>
            <a:r>
              <a:rPr lang="en-US" dirty="0"/>
              <a:t>2</a:t>
            </a:r>
            <a:r>
              <a:rPr lang="en-US" baseline="30000" dirty="0"/>
              <a:t>nd</a:t>
            </a:r>
            <a:r>
              <a:rPr lang="en-US" dirty="0"/>
              <a:t> Tuesday of each month</a:t>
            </a:r>
          </a:p>
        </p:txBody>
      </p:sp>
      <p:sp>
        <p:nvSpPr>
          <p:cNvPr id="5" name="Star: 5 Points 4">
            <a:extLst>
              <a:ext uri="{FF2B5EF4-FFF2-40B4-BE49-F238E27FC236}">
                <a16:creationId xmlns:a16="http://schemas.microsoft.com/office/drawing/2014/main" id="{7EEE0F8A-2708-4F12-AB69-F3E065BBE6EF}"/>
              </a:ext>
            </a:extLst>
          </p:cNvPr>
          <p:cNvSpPr>
            <a:spLocks noChangeAspect="1"/>
          </p:cNvSpPr>
          <p:nvPr/>
        </p:nvSpPr>
        <p:spPr>
          <a:xfrm>
            <a:off x="362511" y="2976455"/>
            <a:ext cx="365760" cy="365760"/>
          </a:xfrm>
          <a:prstGeom prst="star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TextBox 5">
            <a:extLst>
              <a:ext uri="{FF2B5EF4-FFF2-40B4-BE49-F238E27FC236}">
                <a16:creationId xmlns:a16="http://schemas.microsoft.com/office/drawing/2014/main" id="{D93CFF1F-1808-4FC3-86FF-3344F2A97162}"/>
              </a:ext>
            </a:extLst>
          </p:cNvPr>
          <p:cNvSpPr txBox="1"/>
          <p:nvPr/>
        </p:nvSpPr>
        <p:spPr>
          <a:xfrm>
            <a:off x="728271" y="2836170"/>
            <a:ext cx="8254729" cy="646331"/>
          </a:xfrm>
          <a:prstGeom prst="rect">
            <a:avLst/>
          </a:prstGeom>
          <a:solidFill>
            <a:schemeClr val="bg1"/>
          </a:solidFill>
        </p:spPr>
        <p:txBody>
          <a:bodyPr wrap="square" rtlCol="0">
            <a:spAutoFit/>
          </a:bodyPr>
          <a:lstStyle/>
          <a:p>
            <a:r>
              <a:rPr lang="en-US" dirty="0">
                <a:cs typeface="Times New Roman" panose="02020603050405020304" pitchFamily="18" charset="0"/>
              </a:rPr>
              <a:t>Attendance (or viewing the recording within 30 days) is recorded on the monitoring rubric. Recording may be accessed at the same link as the registration.</a:t>
            </a:r>
          </a:p>
        </p:txBody>
      </p:sp>
      <p:pic>
        <p:nvPicPr>
          <p:cNvPr id="8" name="Picture 8" descr="Graphic of a person on a multi-person virtual meeting">
            <a:extLst>
              <a:ext uri="{FF2B5EF4-FFF2-40B4-BE49-F238E27FC236}">
                <a16:creationId xmlns:a16="http://schemas.microsoft.com/office/drawing/2014/main" id="{E16D3CBE-9EA0-F605-B21A-67538FBA619C}"/>
              </a:ext>
            </a:extLst>
          </p:cNvPr>
          <p:cNvPicPr>
            <a:picLocks noChangeAspect="1"/>
          </p:cNvPicPr>
          <p:nvPr/>
        </p:nvPicPr>
        <p:blipFill>
          <a:blip r:embed="rId3"/>
          <a:stretch>
            <a:fillRect/>
          </a:stretch>
        </p:blipFill>
        <p:spPr>
          <a:xfrm>
            <a:off x="362511" y="3709762"/>
            <a:ext cx="2409341" cy="1308283"/>
          </a:xfrm>
          <a:prstGeom prst="rect">
            <a:avLst/>
          </a:prstGeom>
        </p:spPr>
      </p:pic>
      <p:sp>
        <p:nvSpPr>
          <p:cNvPr id="10" name="Content Placeholder 9">
            <a:extLst>
              <a:ext uri="{FF2B5EF4-FFF2-40B4-BE49-F238E27FC236}">
                <a16:creationId xmlns:a16="http://schemas.microsoft.com/office/drawing/2014/main" id="{890BA6BA-B0B5-C2DD-1969-FD6CADFE105D}"/>
              </a:ext>
            </a:extLst>
          </p:cNvPr>
          <p:cNvSpPr>
            <a:spLocks noGrp="1"/>
          </p:cNvSpPr>
          <p:nvPr>
            <p:ph idx="1"/>
          </p:nvPr>
        </p:nvSpPr>
        <p:spPr>
          <a:xfrm>
            <a:off x="1297859" y="1333307"/>
            <a:ext cx="6492622" cy="1311179"/>
          </a:xfrm>
        </p:spPr>
        <p:txBody>
          <a:bodyPr numCol="2">
            <a:normAutofit/>
          </a:bodyPr>
          <a:lstStyle/>
          <a:p>
            <a:r>
              <a:rPr lang="en-US" dirty="0">
                <a:latin typeface="+mn-lt"/>
              </a:rPr>
              <a:t>2/11/2025</a:t>
            </a:r>
          </a:p>
          <a:p>
            <a:r>
              <a:rPr lang="en-US" dirty="0">
                <a:latin typeface="+mn-lt"/>
              </a:rPr>
              <a:t>3/11/2025</a:t>
            </a:r>
          </a:p>
          <a:p>
            <a:r>
              <a:rPr lang="en-US" dirty="0">
                <a:latin typeface="+mn-lt"/>
              </a:rPr>
              <a:t>4/8/2025</a:t>
            </a:r>
          </a:p>
          <a:p>
            <a:r>
              <a:rPr lang="en-US" dirty="0">
                <a:latin typeface="+mn-lt"/>
              </a:rPr>
              <a:t>5/13/2025</a:t>
            </a:r>
          </a:p>
          <a:p>
            <a:r>
              <a:rPr lang="en-US" dirty="0">
                <a:latin typeface="+mn-lt"/>
              </a:rPr>
              <a:t>6/10/2025</a:t>
            </a:r>
          </a:p>
        </p:txBody>
      </p:sp>
      <p:sp>
        <p:nvSpPr>
          <p:cNvPr id="2" name="TextBox 1">
            <a:extLst>
              <a:ext uri="{FF2B5EF4-FFF2-40B4-BE49-F238E27FC236}">
                <a16:creationId xmlns:a16="http://schemas.microsoft.com/office/drawing/2014/main" id="{60EC4330-FF05-0C10-4BC9-294DFC4289E6}"/>
              </a:ext>
            </a:extLst>
          </p:cNvPr>
          <p:cNvSpPr txBox="1"/>
          <p:nvPr/>
        </p:nvSpPr>
        <p:spPr>
          <a:xfrm>
            <a:off x="4261382" y="3856072"/>
            <a:ext cx="3793859" cy="1015663"/>
          </a:xfrm>
          <a:custGeom>
            <a:avLst/>
            <a:gdLst>
              <a:gd name="connsiteX0" fmla="*/ 0 w 3793859"/>
              <a:gd name="connsiteY0" fmla="*/ 0 h 1015663"/>
              <a:gd name="connsiteX1" fmla="*/ 504041 w 3793859"/>
              <a:gd name="connsiteY1" fmla="*/ 0 h 1015663"/>
              <a:gd name="connsiteX2" fmla="*/ 932205 w 3793859"/>
              <a:gd name="connsiteY2" fmla="*/ 0 h 1015663"/>
              <a:gd name="connsiteX3" fmla="*/ 1550062 w 3793859"/>
              <a:gd name="connsiteY3" fmla="*/ 0 h 1015663"/>
              <a:gd name="connsiteX4" fmla="*/ 2054104 w 3793859"/>
              <a:gd name="connsiteY4" fmla="*/ 0 h 1015663"/>
              <a:gd name="connsiteX5" fmla="*/ 2558145 w 3793859"/>
              <a:gd name="connsiteY5" fmla="*/ 0 h 1015663"/>
              <a:gd name="connsiteX6" fmla="*/ 3176002 w 3793859"/>
              <a:gd name="connsiteY6" fmla="*/ 0 h 1015663"/>
              <a:gd name="connsiteX7" fmla="*/ 3793859 w 3793859"/>
              <a:gd name="connsiteY7" fmla="*/ 0 h 1015663"/>
              <a:gd name="connsiteX8" fmla="*/ 3793859 w 3793859"/>
              <a:gd name="connsiteY8" fmla="*/ 528145 h 1015663"/>
              <a:gd name="connsiteX9" fmla="*/ 3793859 w 3793859"/>
              <a:gd name="connsiteY9" fmla="*/ 1015663 h 1015663"/>
              <a:gd name="connsiteX10" fmla="*/ 3327756 w 3793859"/>
              <a:gd name="connsiteY10" fmla="*/ 1015663 h 1015663"/>
              <a:gd name="connsiteX11" fmla="*/ 2785776 w 3793859"/>
              <a:gd name="connsiteY11" fmla="*/ 1015663 h 1015663"/>
              <a:gd name="connsiteX12" fmla="*/ 2281735 w 3793859"/>
              <a:gd name="connsiteY12" fmla="*/ 1015663 h 1015663"/>
              <a:gd name="connsiteX13" fmla="*/ 1663878 w 3793859"/>
              <a:gd name="connsiteY13" fmla="*/ 1015663 h 1015663"/>
              <a:gd name="connsiteX14" fmla="*/ 1046021 w 3793859"/>
              <a:gd name="connsiteY14" fmla="*/ 1015663 h 1015663"/>
              <a:gd name="connsiteX15" fmla="*/ 579918 w 3793859"/>
              <a:gd name="connsiteY15" fmla="*/ 1015663 h 1015663"/>
              <a:gd name="connsiteX16" fmla="*/ 0 w 3793859"/>
              <a:gd name="connsiteY16" fmla="*/ 1015663 h 1015663"/>
              <a:gd name="connsiteX17" fmla="*/ 0 w 3793859"/>
              <a:gd name="connsiteY17" fmla="*/ 487518 h 1015663"/>
              <a:gd name="connsiteX18" fmla="*/ 0 w 3793859"/>
              <a:gd name="connsiteY18"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93859" h="1015663" extrusionOk="0">
                <a:moveTo>
                  <a:pt x="0" y="0"/>
                </a:moveTo>
                <a:cubicBezTo>
                  <a:pt x="188515" y="-47592"/>
                  <a:pt x="313296" y="32899"/>
                  <a:pt x="504041" y="0"/>
                </a:cubicBezTo>
                <a:cubicBezTo>
                  <a:pt x="694786" y="-32899"/>
                  <a:pt x="731132" y="30348"/>
                  <a:pt x="932205" y="0"/>
                </a:cubicBezTo>
                <a:cubicBezTo>
                  <a:pt x="1133278" y="-30348"/>
                  <a:pt x="1269344" y="33920"/>
                  <a:pt x="1550062" y="0"/>
                </a:cubicBezTo>
                <a:cubicBezTo>
                  <a:pt x="1830780" y="-33920"/>
                  <a:pt x="1863166" y="44446"/>
                  <a:pt x="2054104" y="0"/>
                </a:cubicBezTo>
                <a:cubicBezTo>
                  <a:pt x="2245042" y="-44446"/>
                  <a:pt x="2389016" y="9738"/>
                  <a:pt x="2558145" y="0"/>
                </a:cubicBezTo>
                <a:cubicBezTo>
                  <a:pt x="2727274" y="-9738"/>
                  <a:pt x="3026137" y="25154"/>
                  <a:pt x="3176002" y="0"/>
                </a:cubicBezTo>
                <a:cubicBezTo>
                  <a:pt x="3325867" y="-25154"/>
                  <a:pt x="3652300" y="49245"/>
                  <a:pt x="3793859" y="0"/>
                </a:cubicBezTo>
                <a:cubicBezTo>
                  <a:pt x="3844917" y="225982"/>
                  <a:pt x="3773006" y="344324"/>
                  <a:pt x="3793859" y="528145"/>
                </a:cubicBezTo>
                <a:cubicBezTo>
                  <a:pt x="3814712" y="711966"/>
                  <a:pt x="3767609" y="866069"/>
                  <a:pt x="3793859" y="1015663"/>
                </a:cubicBezTo>
                <a:cubicBezTo>
                  <a:pt x="3694701" y="1061831"/>
                  <a:pt x="3506503" y="999331"/>
                  <a:pt x="3327756" y="1015663"/>
                </a:cubicBezTo>
                <a:cubicBezTo>
                  <a:pt x="3149009" y="1031995"/>
                  <a:pt x="2930082" y="1001141"/>
                  <a:pt x="2785776" y="1015663"/>
                </a:cubicBezTo>
                <a:cubicBezTo>
                  <a:pt x="2641470" y="1030185"/>
                  <a:pt x="2433329" y="991203"/>
                  <a:pt x="2281735" y="1015663"/>
                </a:cubicBezTo>
                <a:cubicBezTo>
                  <a:pt x="2130141" y="1040123"/>
                  <a:pt x="1827134" y="957189"/>
                  <a:pt x="1663878" y="1015663"/>
                </a:cubicBezTo>
                <a:cubicBezTo>
                  <a:pt x="1500622" y="1074137"/>
                  <a:pt x="1296479" y="954408"/>
                  <a:pt x="1046021" y="1015663"/>
                </a:cubicBezTo>
                <a:cubicBezTo>
                  <a:pt x="795563" y="1076918"/>
                  <a:pt x="810298" y="996601"/>
                  <a:pt x="579918" y="1015663"/>
                </a:cubicBezTo>
                <a:cubicBezTo>
                  <a:pt x="349538" y="1034725"/>
                  <a:pt x="117237" y="991705"/>
                  <a:pt x="0" y="1015663"/>
                </a:cubicBezTo>
                <a:cubicBezTo>
                  <a:pt x="-57105" y="861023"/>
                  <a:pt x="7791" y="714501"/>
                  <a:pt x="0" y="487518"/>
                </a:cubicBezTo>
                <a:cubicBezTo>
                  <a:pt x="-7791" y="260536"/>
                  <a:pt x="17956" y="221055"/>
                  <a:pt x="0" y="0"/>
                </a:cubicBezTo>
                <a:close/>
              </a:path>
            </a:pathLst>
          </a:custGeom>
          <a:noFill/>
          <a:ln w="12700" cmpd="thinThick">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lang="en-US" sz="2000" dirty="0">
                <a:solidFill>
                  <a:srgbClr val="FF0000"/>
                </a:solidFill>
              </a:rPr>
              <a:t>You can register for these now at </a:t>
            </a:r>
          </a:p>
          <a:p>
            <a:r>
              <a:rPr lang="en-US" sz="2000" dirty="0">
                <a:solidFill>
                  <a:srgbClr val="FF0000"/>
                </a:solidFill>
              </a:rPr>
              <a:t>www.ncperkins.org/presentations </a:t>
            </a:r>
          </a:p>
          <a:p>
            <a:r>
              <a:rPr lang="en-US" sz="2000" dirty="0">
                <a:solidFill>
                  <a:srgbClr val="FF0000"/>
                </a:solidFill>
              </a:rPr>
              <a:t>and put them on your calendar</a:t>
            </a:r>
          </a:p>
        </p:txBody>
      </p:sp>
    </p:spTree>
    <p:extLst>
      <p:ext uri="{BB962C8B-B14F-4D97-AF65-F5344CB8AC3E}">
        <p14:creationId xmlns:p14="http://schemas.microsoft.com/office/powerpoint/2010/main" val="9823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7AF260-F8CA-40AA-A5E7-8C70182D8B60}"/>
              </a:ext>
            </a:extLst>
          </p:cNvPr>
          <p:cNvSpPr>
            <a:spLocks noGrp="1"/>
          </p:cNvSpPr>
          <p:nvPr>
            <p:ph idx="1"/>
          </p:nvPr>
        </p:nvSpPr>
        <p:spPr>
          <a:xfrm>
            <a:off x="1297858" y="1320904"/>
            <a:ext cx="7217491" cy="3822596"/>
          </a:xfrm>
        </p:spPr>
        <p:txBody>
          <a:bodyPr>
            <a:normAutofit fontScale="92500" lnSpcReduction="10000"/>
          </a:bodyPr>
          <a:lstStyle/>
          <a:p>
            <a:r>
              <a:rPr lang="en-US" dirty="0"/>
              <a:t>Not an official audit, but a program monitoring</a:t>
            </a:r>
          </a:p>
          <a:p>
            <a:r>
              <a:rPr lang="en-US" dirty="0"/>
              <a:t>Three categories:</a:t>
            </a:r>
          </a:p>
          <a:p>
            <a:pPr lvl="1"/>
            <a:r>
              <a:rPr lang="en-US" dirty="0"/>
              <a:t>Split Time and Effort Employee time documentation</a:t>
            </a:r>
          </a:p>
          <a:p>
            <a:pPr lvl="1"/>
            <a:r>
              <a:rPr lang="en-US" dirty="0"/>
              <a:t>Equipment (for those who spend a large percentage on equipment)</a:t>
            </a:r>
          </a:p>
          <a:p>
            <a:pPr lvl="1"/>
            <a:r>
              <a:rPr lang="en-US" dirty="0"/>
              <a:t>On-Site</a:t>
            </a:r>
          </a:p>
          <a:p>
            <a:r>
              <a:rPr lang="en-US" dirty="0"/>
              <a:t>Calculating Risk for on-site monitoring</a:t>
            </a:r>
          </a:p>
          <a:p>
            <a:pPr lvl="1"/>
            <a:r>
              <a:rPr lang="en-US" dirty="0"/>
              <a:t>Meeting attendance (identified by a blue star in NCPerkins)</a:t>
            </a:r>
          </a:p>
          <a:p>
            <a:pPr lvl="1"/>
            <a:r>
              <a:rPr lang="en-US" dirty="0"/>
              <a:t>New Perkins Coordinator</a:t>
            </a:r>
          </a:p>
          <a:p>
            <a:pPr lvl="1"/>
            <a:r>
              <a:rPr lang="en-US" dirty="0"/>
              <a:t>Employees paid by Perkins</a:t>
            </a:r>
          </a:p>
          <a:p>
            <a:pPr lvl="1"/>
            <a:r>
              <a:rPr lang="en-US" dirty="0"/>
              <a:t>All contacts listed</a:t>
            </a:r>
          </a:p>
          <a:p>
            <a:pPr lvl="1"/>
            <a:r>
              <a:rPr lang="en-US" dirty="0"/>
              <a:t>Large Grants (more than $500,000)</a:t>
            </a:r>
          </a:p>
          <a:p>
            <a:pPr lvl="1"/>
            <a:r>
              <a:rPr lang="en-US" dirty="0"/>
              <a:t>Submitted documents in NCPerkins</a:t>
            </a:r>
          </a:p>
          <a:p>
            <a:pPr lvl="1"/>
            <a:r>
              <a:rPr lang="en-US" dirty="0"/>
              <a:t>Have not been monitored in 5 years</a:t>
            </a:r>
          </a:p>
        </p:txBody>
      </p:sp>
      <p:sp>
        <p:nvSpPr>
          <p:cNvPr id="3" name="Title 2">
            <a:extLst>
              <a:ext uri="{FF2B5EF4-FFF2-40B4-BE49-F238E27FC236}">
                <a16:creationId xmlns:a16="http://schemas.microsoft.com/office/drawing/2014/main" id="{23CD15FB-73A2-489D-A8F9-11D3A07D8894}"/>
              </a:ext>
            </a:extLst>
          </p:cNvPr>
          <p:cNvSpPr>
            <a:spLocks noGrp="1"/>
          </p:cNvSpPr>
          <p:nvPr>
            <p:ph type="title"/>
          </p:nvPr>
        </p:nvSpPr>
        <p:spPr/>
        <p:txBody>
          <a:bodyPr/>
          <a:lstStyle/>
          <a:p>
            <a:r>
              <a:rPr lang="en-US" dirty="0"/>
              <a:t>Being Monitored by NCCCS</a:t>
            </a:r>
          </a:p>
        </p:txBody>
      </p:sp>
    </p:spTree>
    <p:extLst>
      <p:ext uri="{BB962C8B-B14F-4D97-AF65-F5344CB8AC3E}">
        <p14:creationId xmlns:p14="http://schemas.microsoft.com/office/powerpoint/2010/main" val="395969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9F468-AF7A-4AFF-ACCD-586464FF9253}"/>
              </a:ext>
            </a:extLst>
          </p:cNvPr>
          <p:cNvSpPr>
            <a:spLocks noGrp="1"/>
          </p:cNvSpPr>
          <p:nvPr>
            <p:ph type="title"/>
          </p:nvPr>
        </p:nvSpPr>
        <p:spPr/>
        <p:txBody>
          <a:bodyPr/>
          <a:lstStyle/>
          <a:p>
            <a:r>
              <a:rPr lang="en-US" dirty="0"/>
              <a:t>Technical Assistance is available</a:t>
            </a:r>
          </a:p>
        </p:txBody>
      </p:sp>
      <p:pic>
        <p:nvPicPr>
          <p:cNvPr id="4" name="Picture 3">
            <a:extLst>
              <a:ext uri="{FF2B5EF4-FFF2-40B4-BE49-F238E27FC236}">
                <a16:creationId xmlns:a16="http://schemas.microsoft.com/office/drawing/2014/main" id="{72D817B2-A4F5-48AF-ABE1-A9EA514A8F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181" t="5328" r="10533"/>
          <a:stretch/>
        </p:blipFill>
        <p:spPr>
          <a:xfrm>
            <a:off x="4637905" y="1309890"/>
            <a:ext cx="4238167" cy="3707243"/>
          </a:xfrm>
          <a:prstGeom prst="rect">
            <a:avLst/>
          </a:prstGeom>
        </p:spPr>
      </p:pic>
      <p:sp>
        <p:nvSpPr>
          <p:cNvPr id="2" name="Content Placeholder 1">
            <a:extLst>
              <a:ext uri="{FF2B5EF4-FFF2-40B4-BE49-F238E27FC236}">
                <a16:creationId xmlns:a16="http://schemas.microsoft.com/office/drawing/2014/main" id="{97888FD6-A8C0-4D67-BB13-8A56650CA7C2}"/>
              </a:ext>
            </a:extLst>
          </p:cNvPr>
          <p:cNvSpPr>
            <a:spLocks noGrp="1"/>
          </p:cNvSpPr>
          <p:nvPr>
            <p:ph idx="1"/>
          </p:nvPr>
        </p:nvSpPr>
        <p:spPr>
          <a:xfrm>
            <a:off x="628650" y="1578077"/>
            <a:ext cx="3877447" cy="3291580"/>
          </a:xfrm>
        </p:spPr>
        <p:txBody>
          <a:bodyPr>
            <a:normAutofit/>
          </a:bodyPr>
          <a:lstStyle/>
          <a:p>
            <a:pPr marL="0" indent="0">
              <a:buNone/>
            </a:pPr>
            <a:r>
              <a:rPr lang="en-US" sz="2400" b="1" dirty="0">
                <a:solidFill>
                  <a:srgbClr val="7030A0"/>
                </a:solidFill>
              </a:rPr>
              <a:t>We are here to help! </a:t>
            </a:r>
          </a:p>
          <a:p>
            <a:pPr marL="0" indent="0">
              <a:buNone/>
            </a:pPr>
            <a:endParaRPr lang="en-US" sz="2400" dirty="0"/>
          </a:p>
          <a:p>
            <a:pPr marL="0" indent="0">
              <a:buNone/>
            </a:pPr>
            <a:r>
              <a:rPr lang="en-US" sz="2400" dirty="0"/>
              <a:t>Team Perkins is available by </a:t>
            </a:r>
            <a:br>
              <a:rPr lang="en-US" sz="2400" dirty="0"/>
            </a:br>
            <a:r>
              <a:rPr lang="en-US" sz="2400" dirty="0"/>
              <a:t>phone, email, virtually, or </a:t>
            </a:r>
            <a:br>
              <a:rPr lang="en-US" sz="2400" dirty="0"/>
            </a:br>
            <a:r>
              <a:rPr lang="en-US" sz="2400" dirty="0"/>
              <a:t>in-person</a:t>
            </a:r>
          </a:p>
        </p:txBody>
      </p:sp>
    </p:spTree>
    <p:extLst>
      <p:ext uri="{BB962C8B-B14F-4D97-AF65-F5344CB8AC3E}">
        <p14:creationId xmlns:p14="http://schemas.microsoft.com/office/powerpoint/2010/main" val="429305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9A5721-1561-78E1-7E46-0093D84C74B4}"/>
              </a:ext>
            </a:extLst>
          </p:cNvPr>
          <p:cNvSpPr>
            <a:spLocks noGrp="1"/>
          </p:cNvSpPr>
          <p:nvPr>
            <p:ph type="title"/>
          </p:nvPr>
        </p:nvSpPr>
        <p:spPr/>
        <p:txBody>
          <a:bodyPr>
            <a:normAutofit/>
          </a:bodyPr>
          <a:lstStyle/>
          <a:p>
            <a:r>
              <a:rPr lang="en-US" sz="2800" b="1" dirty="0">
                <a:effectLst/>
                <a:latin typeface="Calibri" panose="020F0502020204030204" pitchFamily="34" charset="0"/>
                <a:ea typeface="Calibri" panose="020F0502020204030204" pitchFamily="34" charset="0"/>
              </a:rPr>
              <a:t>Perkins V: Empowering Community Colleges through Career and Technical Education </a:t>
            </a:r>
            <a:endParaRPr lang="en-US" sz="2800" dirty="0"/>
          </a:p>
        </p:txBody>
      </p:sp>
      <p:pic>
        <p:nvPicPr>
          <p:cNvPr id="4" name="Picture 3" descr="Logo for CTE that says &quot;Learning that works for North Carolina&quot;">
            <a:extLst>
              <a:ext uri="{FF2B5EF4-FFF2-40B4-BE49-F238E27FC236}">
                <a16:creationId xmlns:a16="http://schemas.microsoft.com/office/drawing/2014/main" id="{C49376D6-3B61-FF36-6ADA-88542A6F9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3" y="4234674"/>
            <a:ext cx="2683022" cy="844451"/>
          </a:xfrm>
          <a:prstGeom prst="rect">
            <a:avLst/>
          </a:prstGeom>
        </p:spPr>
      </p:pic>
      <p:sp>
        <p:nvSpPr>
          <p:cNvPr id="2" name="Content Placeholder 1">
            <a:extLst>
              <a:ext uri="{FF2B5EF4-FFF2-40B4-BE49-F238E27FC236}">
                <a16:creationId xmlns:a16="http://schemas.microsoft.com/office/drawing/2014/main" id="{AD25EF8A-03D0-6376-5D55-2F7BDE8CE8D4}"/>
              </a:ext>
            </a:extLst>
          </p:cNvPr>
          <p:cNvSpPr>
            <a:spLocks noGrp="1"/>
          </p:cNvSpPr>
          <p:nvPr>
            <p:ph idx="1"/>
          </p:nvPr>
        </p:nvSpPr>
        <p:spPr>
          <a:xfrm>
            <a:off x="1150989" y="1369017"/>
            <a:ext cx="7364360" cy="3397318"/>
          </a:xfrm>
        </p:spPr>
        <p:txBody>
          <a:bodyPr/>
          <a:lstStyle/>
          <a:p>
            <a:pPr marL="515938" indent="-515938">
              <a:spcBef>
                <a:spcPts val="0"/>
              </a:spcBef>
              <a:spcAft>
                <a:spcPts val="600"/>
              </a:spcAft>
              <a:buFont typeface="+mj-lt"/>
              <a:buAutoNum type="arabicPeriod"/>
            </a:pPr>
            <a:r>
              <a:rPr lang="en-US" sz="2800" b="1" dirty="0">
                <a:solidFill>
                  <a:srgbClr val="009AA6"/>
                </a:solidFill>
                <a:latin typeface="Calibri" panose="020F0502020204030204" pitchFamily="34" charset="0"/>
                <a:ea typeface="Times New Roman" panose="02020603050405020304" pitchFamily="18" charset="0"/>
              </a:rPr>
              <a:t>Continuous Improvement &amp; Accountability</a:t>
            </a:r>
            <a:endParaRPr lang="en-US" sz="2800" dirty="0">
              <a:solidFill>
                <a:srgbClr val="009AA6"/>
              </a:solidFill>
              <a:latin typeface="Calibri" panose="020F0502020204030204" pitchFamily="34" charset="0"/>
              <a:ea typeface="Calibri" panose="020F0502020204030204" pitchFamily="34" charset="0"/>
            </a:endParaRPr>
          </a:p>
          <a:p>
            <a:pPr marL="515938" indent="-515938">
              <a:spcBef>
                <a:spcPts val="0"/>
              </a:spcBef>
              <a:spcAft>
                <a:spcPts val="600"/>
              </a:spcAft>
              <a:buFont typeface="+mj-lt"/>
              <a:buAutoNum type="arabicPeriod"/>
            </a:pPr>
            <a:r>
              <a:rPr lang="en-US" sz="2800" b="1" dirty="0">
                <a:solidFill>
                  <a:srgbClr val="009AA6"/>
                </a:solidFill>
                <a:latin typeface="Calibri" panose="020F0502020204030204" pitchFamily="34" charset="0"/>
                <a:ea typeface="Times New Roman" panose="02020603050405020304" pitchFamily="18" charset="0"/>
              </a:rPr>
              <a:t>Strong Partnerships</a:t>
            </a:r>
            <a:endParaRPr lang="en-US" sz="2800" dirty="0">
              <a:solidFill>
                <a:srgbClr val="009AA6"/>
              </a:solidFill>
              <a:latin typeface="Calibri" panose="020F0502020204030204" pitchFamily="34" charset="0"/>
              <a:ea typeface="Calibri" panose="020F0502020204030204" pitchFamily="34" charset="0"/>
            </a:endParaRPr>
          </a:p>
          <a:p>
            <a:pPr marL="515938" marR="0" lvl="0" indent="-515938">
              <a:spcBef>
                <a:spcPts val="0"/>
              </a:spcBef>
              <a:spcAft>
                <a:spcPts val="600"/>
              </a:spcAft>
              <a:buFont typeface="+mj-lt"/>
              <a:buAutoNum type="arabicPeriod"/>
            </a:pPr>
            <a:r>
              <a:rPr lang="en-US" sz="2800" b="1" dirty="0">
                <a:solidFill>
                  <a:srgbClr val="009AA6"/>
                </a:solidFill>
                <a:effectLst/>
                <a:latin typeface="Calibri" panose="020F0502020204030204" pitchFamily="34" charset="0"/>
                <a:ea typeface="Times New Roman" panose="02020603050405020304" pitchFamily="18" charset="0"/>
              </a:rPr>
              <a:t>Building a Future-Ready Workforce</a:t>
            </a:r>
            <a:r>
              <a:rPr lang="en-US" sz="2800" dirty="0">
                <a:solidFill>
                  <a:srgbClr val="009AA6"/>
                </a:solidFill>
                <a:effectLst/>
                <a:latin typeface="Calibri" panose="020F0502020204030204" pitchFamily="34" charset="0"/>
                <a:ea typeface="Times New Roman" panose="02020603050405020304" pitchFamily="18" charset="0"/>
              </a:rPr>
              <a:t>  </a:t>
            </a:r>
            <a:endParaRPr lang="en-US" sz="2800" dirty="0">
              <a:solidFill>
                <a:srgbClr val="009AA6"/>
              </a:solidFill>
              <a:effectLst/>
              <a:latin typeface="Calibri" panose="020F0502020204030204" pitchFamily="34" charset="0"/>
              <a:ea typeface="Calibri" panose="020F0502020204030204" pitchFamily="34" charset="0"/>
            </a:endParaRPr>
          </a:p>
          <a:p>
            <a:pPr marL="515938" marR="0" lvl="0" indent="-515938">
              <a:spcBef>
                <a:spcPts val="0"/>
              </a:spcBef>
              <a:spcAft>
                <a:spcPts val="600"/>
              </a:spcAft>
              <a:buFont typeface="+mj-lt"/>
              <a:buAutoNum type="arabicPeriod"/>
            </a:pPr>
            <a:r>
              <a:rPr lang="en-US" sz="2800" b="1" dirty="0">
                <a:solidFill>
                  <a:srgbClr val="009AA6"/>
                </a:solidFill>
                <a:effectLst/>
                <a:latin typeface="Calibri" panose="020F0502020204030204" pitchFamily="34" charset="0"/>
                <a:ea typeface="Times New Roman" panose="02020603050405020304" pitchFamily="18" charset="0"/>
              </a:rPr>
              <a:t>Meeting industry needs</a:t>
            </a:r>
            <a:endParaRPr lang="en-US" sz="2800" dirty="0">
              <a:solidFill>
                <a:srgbClr val="009AA6"/>
              </a:solidFill>
              <a:effectLst/>
              <a:latin typeface="Calibri" panose="020F0502020204030204" pitchFamily="34" charset="0"/>
              <a:ea typeface="Calibri" panose="020F0502020204030204" pitchFamily="34" charset="0"/>
            </a:endParaRPr>
          </a:p>
          <a:p>
            <a:pPr marL="515938" marR="0" lvl="0" indent="-515938">
              <a:spcBef>
                <a:spcPts val="0"/>
              </a:spcBef>
              <a:spcAft>
                <a:spcPts val="600"/>
              </a:spcAft>
              <a:buFont typeface="+mj-lt"/>
              <a:buAutoNum type="arabicPeriod"/>
            </a:pPr>
            <a:r>
              <a:rPr lang="en-US" sz="2800" b="1" dirty="0">
                <a:solidFill>
                  <a:srgbClr val="009AA6"/>
                </a:solidFill>
                <a:effectLst/>
                <a:latin typeface="Calibri" panose="020F0502020204030204" pitchFamily="34" charset="0"/>
                <a:ea typeface="Times New Roman" panose="02020603050405020304" pitchFamily="18" charset="0"/>
              </a:rPr>
              <a:t>Enhancing Program Excellence</a:t>
            </a:r>
            <a:endParaRPr lang="en-US" sz="2800" dirty="0">
              <a:solidFill>
                <a:srgbClr val="009AA6"/>
              </a:solidFill>
              <a:effectLst/>
              <a:latin typeface="Calibri" panose="020F0502020204030204" pitchFamily="34" charset="0"/>
              <a:ea typeface="Calibri" panose="020F0502020204030204" pitchFamily="34" charset="0"/>
            </a:endParaRPr>
          </a:p>
          <a:p>
            <a:pPr marL="515938" indent="-515938">
              <a:spcBef>
                <a:spcPts val="0"/>
              </a:spcBef>
              <a:spcAft>
                <a:spcPts val="600"/>
              </a:spcAft>
              <a:buFont typeface="+mj-lt"/>
              <a:buAutoNum type="arabicPeriod"/>
            </a:pPr>
            <a:r>
              <a:rPr lang="en-US" sz="2800" b="1" dirty="0">
                <a:solidFill>
                  <a:srgbClr val="009AA6"/>
                </a:solidFill>
                <a:latin typeface="Calibri" panose="020F0502020204030204" pitchFamily="34" charset="0"/>
                <a:ea typeface="Times New Roman" panose="02020603050405020304" pitchFamily="18" charset="0"/>
              </a:rPr>
              <a:t>Equity for All</a:t>
            </a:r>
            <a:endParaRPr lang="en-US" sz="2800" dirty="0">
              <a:solidFill>
                <a:srgbClr val="009AA6"/>
              </a:solidFill>
              <a:latin typeface="Calibri" panose="020F0502020204030204" pitchFamily="34"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232366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CBDDF6-2DEA-0F61-D277-02527BE2A1D0}"/>
              </a:ext>
            </a:extLst>
          </p:cNvPr>
          <p:cNvSpPr>
            <a:spLocks noGrp="1"/>
          </p:cNvSpPr>
          <p:nvPr>
            <p:ph type="title"/>
          </p:nvPr>
        </p:nvSpPr>
        <p:spPr>
          <a:xfrm>
            <a:off x="1297859" y="126367"/>
            <a:ext cx="7364361" cy="994172"/>
          </a:xfrm>
        </p:spPr>
        <p:txBody>
          <a:bodyPr anchor="ctr">
            <a:normAutofit/>
          </a:bodyPr>
          <a:lstStyle/>
          <a:p>
            <a:r>
              <a:rPr lang="en-US" dirty="0"/>
              <a:t>Perkins Handbook</a:t>
            </a:r>
          </a:p>
        </p:txBody>
      </p:sp>
      <p:pic>
        <p:nvPicPr>
          <p:cNvPr id="7" name="Picture 6" descr="A pink book with black text&#10;&#10;Description automatically generated">
            <a:extLst>
              <a:ext uri="{FF2B5EF4-FFF2-40B4-BE49-F238E27FC236}">
                <a16:creationId xmlns:a16="http://schemas.microsoft.com/office/drawing/2014/main" id="{F27136C1-CBD9-0E36-1BD9-6A40D5ED555D}"/>
              </a:ext>
            </a:extLst>
          </p:cNvPr>
          <p:cNvPicPr>
            <a:picLocks noChangeAspect="1"/>
          </p:cNvPicPr>
          <p:nvPr/>
        </p:nvPicPr>
        <p:blipFill>
          <a:blip r:embed="rId2">
            <a:extLst>
              <a:ext uri="{28A0092B-C50C-407E-A947-70E740481C1C}">
                <a14:useLocalDpi xmlns:a14="http://schemas.microsoft.com/office/drawing/2010/main" val="0"/>
              </a:ext>
            </a:extLst>
          </a:blip>
          <a:srcRect l="11635" t="11201" r="10951" b="8646"/>
          <a:stretch/>
        </p:blipFill>
        <p:spPr>
          <a:xfrm rot="1048492">
            <a:off x="5646152" y="636112"/>
            <a:ext cx="2922984" cy="4035269"/>
          </a:xfrm>
          <a:prstGeom prst="rect">
            <a:avLst/>
          </a:prstGeom>
        </p:spPr>
      </p:pic>
      <p:sp>
        <p:nvSpPr>
          <p:cNvPr id="8" name="TextBox 7">
            <a:extLst>
              <a:ext uri="{FF2B5EF4-FFF2-40B4-BE49-F238E27FC236}">
                <a16:creationId xmlns:a16="http://schemas.microsoft.com/office/drawing/2014/main" id="{F9F938E8-CE2D-33C1-6F3B-2E2EB9B68C07}"/>
              </a:ext>
            </a:extLst>
          </p:cNvPr>
          <p:cNvSpPr txBox="1"/>
          <p:nvPr/>
        </p:nvSpPr>
        <p:spPr>
          <a:xfrm>
            <a:off x="898543" y="1384814"/>
            <a:ext cx="4523207" cy="3416320"/>
          </a:xfrm>
          <a:prstGeom prst="rect">
            <a:avLst/>
          </a:prstGeom>
          <a:noFill/>
        </p:spPr>
        <p:txBody>
          <a:bodyPr wrap="square" rtlCol="0">
            <a:spAutoFit/>
          </a:bodyPr>
          <a:lstStyle/>
          <a:p>
            <a:r>
              <a:rPr lang="en-US" dirty="0"/>
              <a:t>Includes </a:t>
            </a:r>
          </a:p>
          <a:p>
            <a:pPr marL="285750" indent="-285750">
              <a:buFont typeface="Arial" panose="020B0604020202020204" pitchFamily="34" charset="0"/>
              <a:buChar char="•"/>
            </a:pPr>
            <a:r>
              <a:rPr lang="en-US" dirty="0"/>
              <a:t>Our contact information</a:t>
            </a:r>
          </a:p>
          <a:p>
            <a:pPr marL="285750" indent="-285750">
              <a:buFont typeface="Arial" panose="020B0604020202020204" pitchFamily="34" charset="0"/>
              <a:buChar char="•"/>
            </a:pPr>
            <a:r>
              <a:rPr lang="en-US" dirty="0"/>
              <a:t>Timeline of due dates</a:t>
            </a:r>
          </a:p>
          <a:p>
            <a:pPr marL="285750" indent="-285750">
              <a:buFont typeface="Arial" panose="020B0604020202020204" pitchFamily="34" charset="0"/>
              <a:buChar char="•"/>
            </a:pPr>
            <a:r>
              <a:rPr lang="en-US" dirty="0"/>
              <a:t>Overview</a:t>
            </a:r>
          </a:p>
          <a:p>
            <a:pPr marL="285750" indent="-285750">
              <a:buFont typeface="Arial" panose="020B0604020202020204" pitchFamily="34" charset="0"/>
              <a:buChar char="•"/>
            </a:pPr>
            <a:r>
              <a:rPr lang="en-US" dirty="0"/>
              <a:t>Application</a:t>
            </a:r>
          </a:p>
          <a:p>
            <a:pPr marL="285750" indent="-285750">
              <a:buFont typeface="Arial" panose="020B0604020202020204" pitchFamily="34" charset="0"/>
              <a:buChar char="•"/>
            </a:pPr>
            <a:r>
              <a:rPr lang="en-US" dirty="0"/>
              <a:t>Comprehensive Local Needs Assessment</a:t>
            </a:r>
          </a:p>
          <a:p>
            <a:pPr marL="285750" indent="-285750">
              <a:buFont typeface="Arial" panose="020B0604020202020204" pitchFamily="34" charset="0"/>
              <a:buChar char="•"/>
            </a:pPr>
            <a:r>
              <a:rPr lang="en-US" dirty="0"/>
              <a:t>Annual Local Uses of Funds</a:t>
            </a:r>
          </a:p>
          <a:p>
            <a:pPr marL="285750" indent="-285750">
              <a:buFont typeface="Arial" panose="020B0604020202020204" pitchFamily="34" charset="0"/>
              <a:buChar char="•"/>
            </a:pPr>
            <a:r>
              <a:rPr lang="en-US" dirty="0"/>
              <a:t>Basic Grant Annual Plan and Budget</a:t>
            </a:r>
          </a:p>
          <a:p>
            <a:pPr marL="285750" indent="-285750">
              <a:buFont typeface="Arial" panose="020B0604020202020204" pitchFamily="34" charset="0"/>
              <a:buChar char="•"/>
            </a:pPr>
            <a:r>
              <a:rPr lang="en-US" dirty="0"/>
              <a:t>Fiscal Management</a:t>
            </a:r>
          </a:p>
          <a:p>
            <a:pPr marL="285750" indent="-285750">
              <a:buFont typeface="Arial" panose="020B0604020202020204" pitchFamily="34" charset="0"/>
              <a:buChar char="•"/>
            </a:pPr>
            <a:r>
              <a:rPr lang="en-US" dirty="0"/>
              <a:t>Basic Grant Monitoring</a:t>
            </a:r>
          </a:p>
          <a:p>
            <a:pPr marL="285750" indent="-285750">
              <a:buFont typeface="Arial" panose="020B0604020202020204" pitchFamily="34" charset="0"/>
              <a:buChar char="•"/>
            </a:pPr>
            <a:r>
              <a:rPr lang="en-US" dirty="0"/>
              <a:t>Supplanting Guidance</a:t>
            </a:r>
          </a:p>
          <a:p>
            <a:pPr marL="285750" indent="-285750">
              <a:buFont typeface="Arial" panose="020B0604020202020204" pitchFamily="34" charset="0"/>
              <a:buChar char="•"/>
            </a:pPr>
            <a:r>
              <a:rPr lang="en-US" dirty="0"/>
              <a:t>Moodle overview</a:t>
            </a:r>
          </a:p>
        </p:txBody>
      </p:sp>
    </p:spTree>
    <p:extLst>
      <p:ext uri="{BB962C8B-B14F-4D97-AF65-F5344CB8AC3E}">
        <p14:creationId xmlns:p14="http://schemas.microsoft.com/office/powerpoint/2010/main" val="64578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E14E6C-84E0-4B72-7BC6-C01F70CA6C30}"/>
              </a:ext>
            </a:extLst>
          </p:cNvPr>
          <p:cNvSpPr>
            <a:spLocks noGrp="1"/>
          </p:cNvSpPr>
          <p:nvPr>
            <p:ph idx="1"/>
          </p:nvPr>
        </p:nvSpPr>
        <p:spPr>
          <a:xfrm>
            <a:off x="433504" y="1181514"/>
            <a:ext cx="8423352" cy="3925105"/>
          </a:xfrm>
        </p:spPr>
        <p:txBody>
          <a:bodyPr vert="horz" lIns="91440" tIns="45720" rIns="91440" bIns="45720" rtlCol="0" anchor="t">
            <a:noAutofit/>
          </a:bodyPr>
          <a:lstStyle/>
          <a:p>
            <a:pPr marL="0" indent="-174625">
              <a:spcBef>
                <a:spcPts val="0"/>
              </a:spcBef>
              <a:spcAft>
                <a:spcPts val="600"/>
              </a:spcAft>
              <a:buNone/>
            </a:pPr>
            <a:r>
              <a:rPr lang="en-US" sz="1900" dirty="0">
                <a:latin typeface="Calibri"/>
                <a:cs typeface="Times New Roman"/>
              </a:rPr>
              <a:t>With the college’s administration, the Perkins Manager forms a Perkins Team that has knowledge of CTE programs, grant management, and federal compliance.</a:t>
            </a:r>
          </a:p>
          <a:p>
            <a:pPr marL="0" indent="-174625">
              <a:spcBef>
                <a:spcPts val="0"/>
              </a:spcBef>
              <a:spcAft>
                <a:spcPts val="600"/>
              </a:spcAft>
              <a:buNone/>
            </a:pPr>
            <a:r>
              <a:rPr lang="en-US" sz="1900" dirty="0">
                <a:latin typeface="Calibri"/>
                <a:cs typeface="Times New Roman"/>
              </a:rPr>
              <a:t>The Team plays a pivotal role in the successful implementation and management, of Perkins V Funding at their Community College. Under Perkins V, this team is important in strengthening your CLNA and ensuring compliance with federal and state regulations.</a:t>
            </a:r>
          </a:p>
          <a:p>
            <a:pPr marL="0" indent="-174625">
              <a:spcBef>
                <a:spcPts val="0"/>
              </a:spcBef>
              <a:spcAft>
                <a:spcPts val="600"/>
              </a:spcAft>
              <a:buNone/>
            </a:pPr>
            <a:r>
              <a:rPr lang="en-US" sz="1900" dirty="0">
                <a:latin typeface="Calibri"/>
                <a:cs typeface="Times New Roman"/>
              </a:rPr>
              <a:t>The Perkins Team contributes to the success of CTE programs and the achievement of educational and workforce development objectives at their college.</a:t>
            </a:r>
          </a:p>
          <a:p>
            <a:pPr marL="344170" lvl="2">
              <a:spcBef>
                <a:spcPts val="0"/>
              </a:spcBef>
              <a:spcAft>
                <a:spcPts val="600"/>
              </a:spcAft>
              <a:buFont typeface="Wingdings"/>
              <a:buChar char="§"/>
            </a:pPr>
            <a:r>
              <a:rPr lang="en-US" sz="1900" dirty="0">
                <a:latin typeface="Calibri"/>
                <a:cs typeface="Times New Roman"/>
              </a:rPr>
              <a:t>Grant Management and Compliance</a:t>
            </a:r>
          </a:p>
          <a:p>
            <a:pPr marL="344170" lvl="2">
              <a:spcBef>
                <a:spcPts val="0"/>
              </a:spcBef>
              <a:spcAft>
                <a:spcPts val="600"/>
              </a:spcAft>
              <a:buFont typeface="Wingdings"/>
              <a:buChar char="§"/>
            </a:pPr>
            <a:r>
              <a:rPr lang="en-US" sz="1900" dirty="0">
                <a:latin typeface="Calibri"/>
                <a:cs typeface="Times New Roman"/>
              </a:rPr>
              <a:t>Administrative Duties</a:t>
            </a:r>
          </a:p>
          <a:p>
            <a:pPr marL="344170" lvl="2">
              <a:spcBef>
                <a:spcPts val="0"/>
              </a:spcBef>
              <a:spcAft>
                <a:spcPts val="600"/>
              </a:spcAft>
              <a:buFont typeface="Wingdings"/>
              <a:buChar char="§"/>
            </a:pPr>
            <a:r>
              <a:rPr lang="en-US" sz="1900" dirty="0">
                <a:latin typeface="Calibri"/>
                <a:cs typeface="Times New Roman"/>
              </a:rPr>
              <a:t>Strategic Planning and Assessment</a:t>
            </a:r>
          </a:p>
          <a:p>
            <a:pPr marL="344170" lvl="2">
              <a:spcBef>
                <a:spcPts val="0"/>
              </a:spcBef>
              <a:spcAft>
                <a:spcPts val="600"/>
              </a:spcAft>
              <a:buFont typeface="Wingdings"/>
              <a:buChar char="§"/>
            </a:pPr>
            <a:r>
              <a:rPr lang="en-US" sz="1900" dirty="0">
                <a:latin typeface="Calibri"/>
                <a:cs typeface="Times New Roman"/>
              </a:rPr>
              <a:t>Stakeholder Collaboration</a:t>
            </a:r>
          </a:p>
        </p:txBody>
      </p:sp>
      <p:sp>
        <p:nvSpPr>
          <p:cNvPr id="3" name="Title 2">
            <a:extLst>
              <a:ext uri="{FF2B5EF4-FFF2-40B4-BE49-F238E27FC236}">
                <a16:creationId xmlns:a16="http://schemas.microsoft.com/office/drawing/2014/main" id="{19EBF4A7-3980-C6DA-FC3A-0C5B1BBD3158}"/>
              </a:ext>
            </a:extLst>
          </p:cNvPr>
          <p:cNvSpPr>
            <a:spLocks noGrp="1"/>
          </p:cNvSpPr>
          <p:nvPr>
            <p:ph type="title"/>
          </p:nvPr>
        </p:nvSpPr>
        <p:spPr/>
        <p:txBody>
          <a:bodyPr/>
          <a:lstStyle/>
          <a:p>
            <a:r>
              <a:rPr lang="en-US"/>
              <a:t>Managing the Perkins Grant</a:t>
            </a:r>
          </a:p>
        </p:txBody>
      </p:sp>
    </p:spTree>
    <p:extLst>
      <p:ext uri="{BB962C8B-B14F-4D97-AF65-F5344CB8AC3E}">
        <p14:creationId xmlns:p14="http://schemas.microsoft.com/office/powerpoint/2010/main" val="14637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p:cNvSpPr>
          <p:nvPr>
            <p:ph idx="1"/>
          </p:nvPr>
        </p:nvSpPr>
        <p:spPr/>
        <p:txBody>
          <a:bodyPr/>
          <a:lstStyle/>
          <a:p>
            <a:pPr lvl="0">
              <a:spcBef>
                <a:spcPts val="0"/>
              </a:spcBef>
              <a:spcAft>
                <a:spcPts val="1200"/>
              </a:spcAft>
            </a:pPr>
            <a:r>
              <a:rPr lang="en-US" dirty="0"/>
              <a:t>Allocation to 50 states and territories is based on census data</a:t>
            </a:r>
          </a:p>
          <a:p>
            <a:pPr>
              <a:spcBef>
                <a:spcPts val="0"/>
              </a:spcBef>
              <a:spcAft>
                <a:spcPts val="1200"/>
              </a:spcAft>
            </a:pPr>
            <a:r>
              <a:rPr lang="en-US" dirty="0"/>
              <a:t>NC Secondary (2/3 of state CTE funds)</a:t>
            </a:r>
          </a:p>
          <a:p>
            <a:pPr lvl="1">
              <a:spcBef>
                <a:spcPts val="0"/>
              </a:spcBef>
              <a:spcAft>
                <a:spcPts val="1200"/>
              </a:spcAft>
            </a:pPr>
            <a:r>
              <a:rPr lang="en-US" dirty="0"/>
              <a:t>70% based on school-aged kids 5-17 census count at or below poverty guidelines</a:t>
            </a:r>
          </a:p>
          <a:p>
            <a:pPr lvl="1">
              <a:spcBef>
                <a:spcPts val="0"/>
              </a:spcBef>
              <a:spcAft>
                <a:spcPts val="1200"/>
              </a:spcAft>
            </a:pPr>
            <a:r>
              <a:rPr lang="en-US" dirty="0"/>
              <a:t>30% total district census data</a:t>
            </a:r>
            <a:br>
              <a:rPr lang="en-US" dirty="0"/>
            </a:br>
            <a:r>
              <a:rPr lang="en-US" dirty="0"/>
              <a:t>(Section 131 (a)(b))</a:t>
            </a:r>
          </a:p>
          <a:p>
            <a:pPr>
              <a:spcBef>
                <a:spcPts val="0"/>
              </a:spcBef>
              <a:spcAft>
                <a:spcPts val="1200"/>
              </a:spcAft>
            </a:pPr>
            <a:r>
              <a:rPr lang="en-US" dirty="0"/>
              <a:t>NC Postsecondary (1/3 of state CTE funds)</a:t>
            </a:r>
          </a:p>
          <a:p>
            <a:pPr lvl="1">
              <a:spcBef>
                <a:spcPts val="0"/>
              </a:spcBef>
              <a:spcAft>
                <a:spcPts val="1200"/>
              </a:spcAft>
            </a:pPr>
            <a:r>
              <a:rPr lang="en-US" dirty="0"/>
              <a:t>College’s (or consortium’s) percentage of CTE “concentrator” students who receive Pell or BIA funds.  (Section 132(a)(2))</a:t>
            </a:r>
          </a:p>
        </p:txBody>
      </p:sp>
      <p:sp>
        <p:nvSpPr>
          <p:cNvPr id="135" name="Shape 135"/>
          <p:cNvSpPr>
            <a:spLocks noGrp="1"/>
          </p:cNvSpPr>
          <p:nvPr>
            <p:ph type="title"/>
          </p:nvPr>
        </p:nvSpPr>
        <p:spPr/>
        <p:txBody>
          <a:bodyPr>
            <a:normAutofit/>
          </a:bodyPr>
          <a:lstStyle>
            <a:lvl1pPr>
              <a:defRPr sz="3600"/>
            </a:lvl1pPr>
          </a:lstStyle>
          <a:p>
            <a:pPr lvl="0"/>
            <a:r>
              <a:rPr lang="en-US" sz="3000" dirty="0"/>
              <a:t>Perkins Allocations</a:t>
            </a:r>
          </a:p>
        </p:txBody>
      </p:sp>
    </p:spTree>
    <p:extLst>
      <p:ext uri="{BB962C8B-B14F-4D97-AF65-F5344CB8AC3E}">
        <p14:creationId xmlns:p14="http://schemas.microsoft.com/office/powerpoint/2010/main" val="417392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FA987B-64BC-8269-4B0A-E5FDBF1AB629}"/>
              </a:ext>
            </a:extLst>
          </p:cNvPr>
          <p:cNvSpPr>
            <a:spLocks noGrp="1"/>
          </p:cNvSpPr>
          <p:nvPr>
            <p:ph idx="1"/>
          </p:nvPr>
        </p:nvSpPr>
        <p:spPr/>
        <p:txBody>
          <a:bodyPr>
            <a:normAutofit/>
          </a:bodyPr>
          <a:lstStyle/>
          <a:p>
            <a:pPr marL="0" indent="0">
              <a:buNone/>
            </a:pPr>
            <a:r>
              <a:rPr lang="en-US" dirty="0"/>
              <a:t>A CTE curriculum level student, with a CTE program of study coded as their primary program, who has completed at least 12 CTE credits within that program of study. This group is further narrowed by those CTE Concentrators who receive a PELL grant or grant from the Bureau of Indian Affairs (BIA).</a:t>
            </a:r>
          </a:p>
          <a:p>
            <a:pPr marL="0" indent="0">
              <a:buNone/>
            </a:pPr>
            <a:endParaRPr lang="en-US" dirty="0"/>
          </a:p>
          <a:p>
            <a:pPr marL="0" indent="0">
              <a:buNone/>
            </a:pPr>
            <a:r>
              <a:rPr lang="en-US" dirty="0"/>
              <a:t>NC CTE Concentrators: 63,911 (2022-23)</a:t>
            </a:r>
          </a:p>
          <a:p>
            <a:pPr marL="0" indent="0">
              <a:buNone/>
            </a:pPr>
            <a:r>
              <a:rPr lang="en-US" dirty="0"/>
              <a:t>Total NC CTE Concentrators who receive </a:t>
            </a:r>
            <a:br>
              <a:rPr lang="en-US" dirty="0"/>
            </a:br>
            <a:r>
              <a:rPr lang="en-US" dirty="0"/>
              <a:t>	PELL/BIA: 25,877 (40.49%)</a:t>
            </a:r>
          </a:p>
        </p:txBody>
      </p:sp>
      <p:sp>
        <p:nvSpPr>
          <p:cNvPr id="3" name="Title 2">
            <a:extLst>
              <a:ext uri="{FF2B5EF4-FFF2-40B4-BE49-F238E27FC236}">
                <a16:creationId xmlns:a16="http://schemas.microsoft.com/office/drawing/2014/main" id="{0F847C6F-89F3-2318-1AA2-AEAA63DB9FBD}"/>
              </a:ext>
            </a:extLst>
          </p:cNvPr>
          <p:cNvSpPr>
            <a:spLocks noGrp="1"/>
          </p:cNvSpPr>
          <p:nvPr>
            <p:ph type="title"/>
          </p:nvPr>
        </p:nvSpPr>
        <p:spPr/>
        <p:txBody>
          <a:bodyPr/>
          <a:lstStyle/>
          <a:p>
            <a:r>
              <a:rPr lang="en-US" dirty="0"/>
              <a:t>CTE Concentrator for Allotment calculation</a:t>
            </a:r>
          </a:p>
        </p:txBody>
      </p:sp>
      <p:pic>
        <p:nvPicPr>
          <p:cNvPr id="5" name="Picture 4">
            <a:extLst>
              <a:ext uri="{FF2B5EF4-FFF2-40B4-BE49-F238E27FC236}">
                <a16:creationId xmlns:a16="http://schemas.microsoft.com/office/drawing/2014/main" id="{4B3667FE-8143-704C-555D-22F326BE2846}"/>
              </a:ext>
            </a:extLst>
          </p:cNvPr>
          <p:cNvPicPr>
            <a:picLocks noChangeAspect="1"/>
          </p:cNvPicPr>
          <p:nvPr/>
        </p:nvPicPr>
        <p:blipFill>
          <a:blip r:embed="rId3"/>
          <a:stretch>
            <a:fillRect/>
          </a:stretch>
        </p:blipFill>
        <p:spPr>
          <a:xfrm>
            <a:off x="6676846" y="2680667"/>
            <a:ext cx="2467154" cy="2462833"/>
          </a:xfrm>
          <a:prstGeom prst="rect">
            <a:avLst/>
          </a:prstGeom>
        </p:spPr>
      </p:pic>
    </p:spTree>
    <p:extLst>
      <p:ext uri="{BB962C8B-B14F-4D97-AF65-F5344CB8AC3E}">
        <p14:creationId xmlns:p14="http://schemas.microsoft.com/office/powerpoint/2010/main" val="269790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64610512D2D1144907A53A90A511145" ma:contentTypeVersion="14" ma:contentTypeDescription="Create a new document." ma:contentTypeScope="" ma:versionID="9498cb6fe44015a949a8497b0d2bd6cd">
  <xsd:schema xmlns:xsd="http://www.w3.org/2001/XMLSchema" xmlns:xs="http://www.w3.org/2001/XMLSchema" xmlns:p="http://schemas.microsoft.com/office/2006/metadata/properties" xmlns:ns2="0dae2db2-b5e8-45f4-b728-6af5f61bf323" xmlns:ns3="a3648569-d889-4cab-8fb7-f97de583ec0f" targetNamespace="http://schemas.microsoft.com/office/2006/metadata/properties" ma:root="true" ma:fieldsID="fc56fc332cf3cc688e5fd8850efab57e" ns2:_="" ns3:_="">
    <xsd:import namespace="0dae2db2-b5e8-45f4-b728-6af5f61bf323"/>
    <xsd:import namespace="a3648569-d889-4cab-8fb7-f97de583ec0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ae2db2-b5e8-45f4-b728-6af5f61bf3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410e6b-3f3a-46d5-b089-fcc12dc4888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3648569-d889-4cab-8fb7-f97de583ec0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223b4f3-e477-4c24-8cf9-751aee7eab28}" ma:internalName="TaxCatchAll" ma:showField="CatchAllData" ma:web="a3648569-d889-4cab-8fb7-f97de583ec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3648569-d889-4cab-8fb7-f97de583ec0f" xsi:nil="true"/>
    <lcf76f155ced4ddcb4097134ff3c332f xmlns="0dae2db2-b5e8-45f4-b728-6af5f61bf32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759F560-3415-44E2-A290-7885FF36189A}">
  <ds:schemaRefs>
    <ds:schemaRef ds:uri="http://schemas.microsoft.com/sharepoint/v3/contenttype/forms"/>
  </ds:schemaRefs>
</ds:datastoreItem>
</file>

<file path=customXml/itemProps2.xml><?xml version="1.0" encoding="utf-8"?>
<ds:datastoreItem xmlns:ds="http://schemas.openxmlformats.org/officeDocument/2006/customXml" ds:itemID="{8F093A27-8F8E-44A8-A0B6-F434CFE52E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ae2db2-b5e8-45f4-b728-6af5f61bf323"/>
    <ds:schemaRef ds:uri="a3648569-d889-4cab-8fb7-f97de583ec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2F3A51-8DE1-4BFF-B4FC-6DDD4B6DFAD8}">
  <ds:schemaRefs>
    <ds:schemaRef ds:uri="http://schemas.openxmlformats.org/package/2006/metadata/core-properties"/>
    <ds:schemaRef ds:uri="http://purl.org/dc/terms/"/>
    <ds:schemaRef ds:uri="http://purl.org/dc/elements/1.1/"/>
    <ds:schemaRef ds:uri="http://schemas.microsoft.com/office/2006/documentManagement/types"/>
    <ds:schemaRef ds:uri="a3648569-d889-4cab-8fb7-f97de583ec0f"/>
    <ds:schemaRef ds:uri="http://www.w3.org/XML/1998/namespace"/>
    <ds:schemaRef ds:uri="http://schemas.microsoft.com/office/infopath/2007/PartnerControls"/>
    <ds:schemaRef ds:uri="5d44e7a7-d772-4b9a-8608-605f9eada748"/>
    <ds:schemaRef ds:uri="http://schemas.microsoft.com/office/2006/metadata/properties"/>
    <ds:schemaRef ds:uri="http://purl.org/dc/dcmitype/"/>
    <ds:schemaRef ds:uri="0dae2db2-b5e8-45f4-b728-6af5f61bf323"/>
  </ds:schemaRefs>
</ds:datastoreItem>
</file>

<file path=docProps/app.xml><?xml version="1.0" encoding="utf-8"?>
<Properties xmlns="http://schemas.openxmlformats.org/officeDocument/2006/extended-properties" xmlns:vt="http://schemas.openxmlformats.org/officeDocument/2006/docPropsVTypes">
  <Template>System Office Template 2017</Template>
  <TotalTime>0</TotalTime>
  <Words>3533</Words>
  <Application>Microsoft Office PowerPoint</Application>
  <PresentationFormat>On-screen Show (16:9)</PresentationFormat>
  <Paragraphs>365</Paragraphs>
  <Slides>47</Slides>
  <Notes>15</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Perkins V Overview </vt:lpstr>
      <vt:lpstr>Perkins Career &amp; Technical Education (CTE) Team</vt:lpstr>
      <vt:lpstr>Colleges by CTE Coordinator</vt:lpstr>
      <vt:lpstr>What is Perkins?</vt:lpstr>
      <vt:lpstr>Perkins V: Empowering Community Colleges through Career and Technical Education </vt:lpstr>
      <vt:lpstr>Perkins Handbook</vt:lpstr>
      <vt:lpstr>Managing the Perkins Grant</vt:lpstr>
      <vt:lpstr>Perkins Allocations</vt:lpstr>
      <vt:lpstr>CTE Concentrator for Allotment calculation</vt:lpstr>
      <vt:lpstr>Redistribution of Unspent Funds - Section 133</vt:lpstr>
      <vt:lpstr>Perkins encourages and supports</vt:lpstr>
      <vt:lpstr>Special Populations as defined by Perkins V</vt:lpstr>
      <vt:lpstr>ESEA Sub-groups of Students</vt:lpstr>
      <vt:lpstr>Perkins requires continuous improvement on 3 postsecondary Performance Indicators</vt:lpstr>
      <vt:lpstr>2024-2027 Performance Indicators </vt:lpstr>
      <vt:lpstr>Managing the Perkins Grant</vt:lpstr>
      <vt:lpstr>Perkins V – Local program overview</vt:lpstr>
      <vt:lpstr>Perkins Emphasizes AAS Curriculum Programs - NCCCS CTE Program Areas:</vt:lpstr>
      <vt:lpstr>May colleges spend Perkins on Teacher Education or Teacher Preparation Programs?</vt:lpstr>
      <vt:lpstr>Comprehensive Local Needs Assessment</vt:lpstr>
      <vt:lpstr>Types of CLNAs</vt:lpstr>
      <vt:lpstr>Required to engage a diverse group of Stakeholders in CLNA process</vt:lpstr>
      <vt:lpstr>Examples of evidence for CLNA analysis</vt:lpstr>
      <vt:lpstr>Student Performance</vt:lpstr>
      <vt:lpstr>Student Performance Data Dashboards</vt:lpstr>
      <vt:lpstr>Size, Scope, Quality &amp; Labor Market Alignment</vt:lpstr>
      <vt:lpstr>Progress in Implementing CTE Pathways</vt:lpstr>
      <vt:lpstr>CTE Educator Recruitment &amp; Retention and Professional Development</vt:lpstr>
      <vt:lpstr>Advancing Equity and Access for Special Populations</vt:lpstr>
      <vt:lpstr>In summary, the CLNA …</vt:lpstr>
      <vt:lpstr>Perkins Application </vt:lpstr>
      <vt:lpstr>Perkins V annual local plan requirements</vt:lpstr>
      <vt:lpstr>Required Activities</vt:lpstr>
      <vt:lpstr>Required uses continued</vt:lpstr>
      <vt:lpstr>Additional Voc Codes  </vt:lpstr>
      <vt:lpstr>Voc Code 10: Administration</vt:lpstr>
      <vt:lpstr>Career and Technical Student Organizations</vt:lpstr>
      <vt:lpstr>Supplementing Versus Supplanting</vt:lpstr>
      <vt:lpstr>Plan Template connects activities to CLNA needs</vt:lpstr>
      <vt:lpstr>Paying someone via Payroll?</vt:lpstr>
      <vt:lpstr>Three categories of Employees</vt:lpstr>
      <vt:lpstr>Semi-Annual Time Certification</vt:lpstr>
      <vt:lpstr>Student Support Services</vt:lpstr>
      <vt:lpstr>Professional Development Resource</vt:lpstr>
      <vt:lpstr>Perkins Monthly Updates 2024-25  2nd Tuesday of each month</vt:lpstr>
      <vt:lpstr>Being Monitored by NCCCS</vt:lpstr>
      <vt:lpstr>Technical Assistance is available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Update Webinar</dc:title>
  <dc:creator/>
  <cp:keywords/>
  <cp:lastModifiedBy/>
  <cp:revision>170</cp:revision>
  <cp:lastPrinted>2021-04-12T23:17:06Z</cp:lastPrinted>
  <dcterms:created xsi:type="dcterms:W3CDTF">2017-04-24T19:18:55Z</dcterms:created>
  <dcterms:modified xsi:type="dcterms:W3CDTF">2025-01-28T18:57:50Z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0x010100B64610512D2D1144907A53A90A511145</vt:lpwstr>
  </property>
  <property fmtid="{D5CDD505-2E9C-101B-9397-08002B2CF9AE}" pid="3" name="MediaServiceImageTags">
    <vt:lpwstr/>
  </property>
</Properties>
</file>