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0"/>
  </p:notesMasterIdLst>
  <p:handoutMasterIdLst>
    <p:handoutMasterId r:id="rId71"/>
  </p:handoutMasterIdLst>
  <p:sldIdLst>
    <p:sldId id="406" r:id="rId5"/>
    <p:sldId id="421" r:id="rId6"/>
    <p:sldId id="420" r:id="rId7"/>
    <p:sldId id="410" r:id="rId8"/>
    <p:sldId id="304" r:id="rId9"/>
    <p:sldId id="305" r:id="rId10"/>
    <p:sldId id="387" r:id="rId11"/>
    <p:sldId id="306" r:id="rId12"/>
    <p:sldId id="377" r:id="rId13"/>
    <p:sldId id="269" r:id="rId14"/>
    <p:sldId id="265" r:id="rId15"/>
    <p:sldId id="266" r:id="rId16"/>
    <p:sldId id="307" r:id="rId17"/>
    <p:sldId id="267" r:id="rId18"/>
    <p:sldId id="272" r:id="rId19"/>
    <p:sldId id="411" r:id="rId20"/>
    <p:sldId id="268" r:id="rId21"/>
    <p:sldId id="408" r:id="rId22"/>
    <p:sldId id="308" r:id="rId23"/>
    <p:sldId id="349" r:id="rId24"/>
    <p:sldId id="289" r:id="rId25"/>
    <p:sldId id="359" r:id="rId26"/>
    <p:sldId id="309" r:id="rId27"/>
    <p:sldId id="412" r:id="rId28"/>
    <p:sldId id="310" r:id="rId29"/>
    <p:sldId id="311" r:id="rId30"/>
    <p:sldId id="290" r:id="rId31"/>
    <p:sldId id="413" r:id="rId32"/>
    <p:sldId id="277" r:id="rId33"/>
    <p:sldId id="360" r:id="rId34"/>
    <p:sldId id="279" r:id="rId35"/>
    <p:sldId id="280" r:id="rId36"/>
    <p:sldId id="282" r:id="rId37"/>
    <p:sldId id="419" r:id="rId38"/>
    <p:sldId id="284" r:id="rId39"/>
    <p:sldId id="285" r:id="rId40"/>
    <p:sldId id="283" r:id="rId41"/>
    <p:sldId id="415" r:id="rId42"/>
    <p:sldId id="286" r:id="rId43"/>
    <p:sldId id="271" r:id="rId44"/>
    <p:sldId id="376" r:id="rId45"/>
    <p:sldId id="322" r:id="rId46"/>
    <p:sldId id="323" r:id="rId47"/>
    <p:sldId id="324" r:id="rId48"/>
    <p:sldId id="325" r:id="rId49"/>
    <p:sldId id="416" r:id="rId50"/>
    <p:sldId id="281" r:id="rId51"/>
    <p:sldId id="391" r:id="rId52"/>
    <p:sldId id="274" r:id="rId53"/>
    <p:sldId id="275" r:id="rId54"/>
    <p:sldId id="407" r:id="rId55"/>
    <p:sldId id="414" r:id="rId56"/>
    <p:sldId id="362" r:id="rId57"/>
    <p:sldId id="273" r:id="rId58"/>
    <p:sldId id="422" r:id="rId59"/>
    <p:sldId id="363" r:id="rId60"/>
    <p:sldId id="365" r:id="rId61"/>
    <p:sldId id="346" r:id="rId62"/>
    <p:sldId id="347" r:id="rId63"/>
    <p:sldId id="423" r:id="rId64"/>
    <p:sldId id="352" r:id="rId65"/>
    <p:sldId id="353" r:id="rId66"/>
    <p:sldId id="354" r:id="rId67"/>
    <p:sldId id="355" r:id="rId68"/>
    <p:sldId id="404" r:id="rId69"/>
  </p:sldIdLst>
  <p:sldSz cx="9144000" cy="6858000" type="screen4x3"/>
  <p:notesSz cx="7315200" cy="96012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BE5"/>
    <a:srgbClr val="FFFF99"/>
    <a:srgbClr val="FD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012" autoAdjust="0"/>
    <p:restoredTop sz="80000" autoAdjust="0"/>
  </p:normalViewPr>
  <p:slideViewPr>
    <p:cSldViewPr>
      <p:cViewPr>
        <p:scale>
          <a:sx n="110" d="100"/>
          <a:sy n="110" d="100"/>
        </p:scale>
        <p:origin x="1504" y="480"/>
      </p:cViewPr>
      <p:guideLst>
        <p:guide orient="horz" pos="2160"/>
        <p:guide pos="2880"/>
      </p:guideLst>
    </p:cSldViewPr>
  </p:slideViewPr>
  <p:outlineViewPr>
    <p:cViewPr>
      <p:scale>
        <a:sx n="33" d="100"/>
        <a:sy n="33" d="100"/>
      </p:scale>
      <p:origin x="0" y="-10528"/>
    </p:cViewPr>
  </p:outlineViewPr>
  <p:notesTextViewPr>
    <p:cViewPr>
      <p:scale>
        <a:sx n="100" d="100"/>
        <a:sy n="100" d="100"/>
      </p:scale>
      <p:origin x="0" y="0"/>
    </p:cViewPr>
  </p:notesTextViewPr>
  <p:sorterViewPr>
    <p:cViewPr>
      <p:scale>
        <a:sx n="160" d="100"/>
        <a:sy n="160" d="100"/>
      </p:scale>
      <p:origin x="0" y="0"/>
    </p:cViewPr>
  </p:sorterViewPr>
  <p:notesViewPr>
    <p:cSldViewPr>
      <p:cViewPr varScale="1">
        <p:scale>
          <a:sx n="79" d="100"/>
          <a:sy n="79" d="100"/>
        </p:scale>
        <p:origin x="-3312"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tags" Target="tags/tag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F7D02BC-678A-4932-B82B-1499DA207151}" type="datetimeFigureOut">
              <a:rPr lang="en-US" smtClean="0"/>
              <a:pPr/>
              <a:t>7/26/16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18C1209-4D24-4E6B-B850-B0D789831E21}" type="slidenum">
              <a:rPr lang="en-US" smtClean="0"/>
              <a:pPr/>
              <a:t>‹#›</a:t>
            </a:fld>
            <a:endParaRPr lang="en-US" dirty="0"/>
          </a:p>
        </p:txBody>
      </p:sp>
    </p:spTree>
    <p:extLst>
      <p:ext uri="{BB962C8B-B14F-4D97-AF65-F5344CB8AC3E}">
        <p14:creationId xmlns:p14="http://schemas.microsoft.com/office/powerpoint/2010/main" val="37230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D8766E1-CEEA-41BF-A457-E538D89CB544}" type="datetimeFigureOut">
              <a:rPr lang="en-US" smtClean="0"/>
              <a:pPr/>
              <a:t>7/26/16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B46C6A2-84B9-4F4B-9D29-2CFB53138DBA}" type="slidenum">
              <a:rPr lang="en-US" smtClean="0"/>
              <a:pPr/>
              <a:t>‹#›</a:t>
            </a:fld>
            <a:endParaRPr lang="en-US" dirty="0"/>
          </a:p>
        </p:txBody>
      </p:sp>
    </p:spTree>
    <p:extLst>
      <p:ext uri="{BB962C8B-B14F-4D97-AF65-F5344CB8AC3E}">
        <p14:creationId xmlns:p14="http://schemas.microsoft.com/office/powerpoint/2010/main" val="338281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t>
            </a:r>
          </a:p>
          <a:p>
            <a:endParaRPr lang="en-US" dirty="0" smtClean="0"/>
          </a:p>
          <a:p>
            <a:r>
              <a:rPr lang="en-US" dirty="0" smtClean="0"/>
              <a:t>We</a:t>
            </a:r>
            <a:r>
              <a:rPr lang="en-US" baseline="0" dirty="0" smtClean="0"/>
              <a:t> post all of our presentations on the NC Perkins dot org website.  Feel free to use anything we present here to educate the rest of your staff and community.</a:t>
            </a:r>
            <a:endParaRPr lang="en-US" dirty="0" smtClean="0"/>
          </a:p>
          <a:p>
            <a:endParaRPr lang="en-US" dirty="0" smtClean="0"/>
          </a:p>
          <a:p>
            <a:r>
              <a:rPr lang="en-US" dirty="0" smtClean="0"/>
              <a:t>====</a:t>
            </a:r>
          </a:p>
          <a:p>
            <a:r>
              <a:rPr lang="en-US" dirty="0" smtClean="0"/>
              <a:t>Perkins 101</a:t>
            </a:r>
            <a:r>
              <a:rPr lang="en-US" baseline="0" dirty="0" smtClean="0"/>
              <a:t> Webinar</a:t>
            </a:r>
            <a:endParaRPr lang="en-US" dirty="0" smtClean="0"/>
          </a:p>
          <a:p>
            <a:endParaRPr lang="en-US" dirty="0" smtClean="0"/>
          </a:p>
          <a:p>
            <a:r>
              <a:rPr lang="en-US" dirty="0" smtClean="0"/>
              <a:t>July 26, 2016</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a:t>
            </a:fld>
            <a:endParaRPr lang="en-US" dirty="0"/>
          </a:p>
        </p:txBody>
      </p:sp>
    </p:spTree>
    <p:extLst>
      <p:ext uri="{BB962C8B-B14F-4D97-AF65-F5344CB8AC3E}">
        <p14:creationId xmlns:p14="http://schemas.microsoft.com/office/powerpoint/2010/main" val="135601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1257300" y="720725"/>
            <a:ext cx="4800600" cy="36004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lnSpc>
                <a:spcPct val="117999"/>
              </a:lnSpc>
              <a:defRPr sz="1800"/>
            </a:pPr>
            <a:r>
              <a:rPr sz="2100" dirty="0"/>
              <a:t>Our mission deals with enhancing leveling the field and engaging the employers</a:t>
            </a:r>
          </a:p>
          <a:p>
            <a:pPr lvl="0">
              <a:lnSpc>
                <a:spcPct val="117999"/>
              </a:lnSpc>
              <a:defRPr sz="1800"/>
            </a:pPr>
            <a:r>
              <a:rPr sz="2100" dirty="0"/>
              <a:t>Our authority comes from the legislative act of 2006 </a:t>
            </a:r>
          </a:p>
          <a:p>
            <a:pPr lvl="0">
              <a:lnSpc>
                <a:spcPct val="117999"/>
              </a:lnSpc>
              <a:defRPr sz="1800"/>
            </a:pPr>
            <a:r>
              <a:rPr sz="2100" dirty="0"/>
              <a:t>fine-tuned for North Carolina in our state plan </a:t>
            </a:r>
          </a:p>
        </p:txBody>
      </p:sp>
    </p:spTree>
    <p:extLst>
      <p:ext uri="{BB962C8B-B14F-4D97-AF65-F5344CB8AC3E}">
        <p14:creationId xmlns:p14="http://schemas.microsoft.com/office/powerpoint/2010/main" val="3593883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dirty="0"/>
          </a:p>
        </p:txBody>
      </p:sp>
    </p:spTree>
    <p:extLst>
      <p:ext uri="{BB962C8B-B14F-4D97-AF65-F5344CB8AC3E}">
        <p14:creationId xmlns:p14="http://schemas.microsoft.com/office/powerpoint/2010/main" val="240956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1257300" y="720725"/>
            <a:ext cx="4800600" cy="3600450"/>
          </a:xfrm>
          <a:prstGeom prst="rect">
            <a:avLst/>
          </a:prstGeom>
        </p:spPr>
        <p:txBody>
          <a:bodyPr/>
          <a:lstStyle/>
          <a:p>
            <a:pPr lvl="0"/>
            <a:endParaRPr/>
          </a:p>
        </p:txBody>
      </p:sp>
      <p:sp>
        <p:nvSpPr>
          <p:cNvPr id="252" name="Shape 252"/>
          <p:cNvSpPr>
            <a:spLocks noGrp="1"/>
          </p:cNvSpPr>
          <p:nvPr>
            <p:ph type="body" sz="quarter" idx="1"/>
          </p:nvPr>
        </p:nvSpPr>
        <p:spPr>
          <a:prstGeom prst="rect">
            <a:avLst/>
          </a:prstGeom>
        </p:spPr>
        <p:txBody>
          <a:bodyPr/>
          <a:lstStyle>
            <a:lvl1pPr>
              <a:lnSpc>
                <a:spcPct val="117999"/>
              </a:lnSpc>
            </a:lvl1pPr>
          </a:lstStyle>
          <a:p>
            <a:pPr lvl="0">
              <a:defRPr sz="1800"/>
            </a:pPr>
            <a:r>
              <a:rPr sz="2300" dirty="0"/>
              <a:t>Some say follow all of the money but this is a quick breakdown on how the federal government through the office of adult vocational education pass the Perkins act money to the state department of public instruction through the community colleges to our local community colleges</a:t>
            </a:r>
            <a:endParaRPr lang="en-US" sz="2300" dirty="0"/>
          </a:p>
          <a:p>
            <a:pPr lvl="0">
              <a:defRPr sz="1800"/>
            </a:pPr>
            <a:endParaRPr sz="2300" dirty="0"/>
          </a:p>
        </p:txBody>
      </p:sp>
    </p:spTree>
    <p:extLst>
      <p:ext uri="{BB962C8B-B14F-4D97-AF65-F5344CB8AC3E}">
        <p14:creationId xmlns:p14="http://schemas.microsoft.com/office/powerpoint/2010/main" val="3103888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a:t>
            </a:r>
            <a:r>
              <a:rPr lang="en-US" baseline="0" dirty="0" smtClean="0"/>
              <a:t> as a Team,  share resources, benefit both colleges. </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dirty="0"/>
          </a:p>
        </p:txBody>
      </p:sp>
    </p:spTree>
    <p:extLst>
      <p:ext uri="{BB962C8B-B14F-4D97-AF65-F5344CB8AC3E}">
        <p14:creationId xmlns:p14="http://schemas.microsoft.com/office/powerpoint/2010/main" val="1137840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dirty="0"/>
          </a:p>
        </p:txBody>
      </p:sp>
    </p:spTree>
    <p:extLst>
      <p:ext uri="{BB962C8B-B14F-4D97-AF65-F5344CB8AC3E}">
        <p14:creationId xmlns:p14="http://schemas.microsoft.com/office/powerpoint/2010/main" val="1295026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dirty="0"/>
          </a:p>
        </p:txBody>
      </p:sp>
    </p:spTree>
    <p:extLst>
      <p:ext uri="{BB962C8B-B14F-4D97-AF65-F5344CB8AC3E}">
        <p14:creationId xmlns:p14="http://schemas.microsoft.com/office/powerpoint/2010/main" val="2127474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26</a:t>
            </a:fld>
            <a:endParaRPr lang="en-US" dirty="0"/>
          </a:p>
        </p:txBody>
      </p:sp>
    </p:spTree>
    <p:extLst>
      <p:ext uri="{BB962C8B-B14F-4D97-AF65-F5344CB8AC3E}">
        <p14:creationId xmlns:p14="http://schemas.microsoft.com/office/powerpoint/2010/main" val="1939207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27</a:t>
            </a:fld>
            <a:endParaRPr lang="en-US" dirty="0"/>
          </a:p>
        </p:txBody>
      </p:sp>
    </p:spTree>
    <p:extLst>
      <p:ext uri="{BB962C8B-B14F-4D97-AF65-F5344CB8AC3E}">
        <p14:creationId xmlns:p14="http://schemas.microsoft.com/office/powerpoint/2010/main" val="166139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Strengthen CTE </a:t>
            </a:r>
          </a:p>
          <a:p>
            <a:pPr marL="228600" indent="-228600">
              <a:buFont typeface="+mj-lt"/>
              <a:buAutoNum type="arabicPeriod"/>
            </a:pPr>
            <a:r>
              <a:rPr lang="en-US" dirty="0" smtClean="0"/>
              <a:t>Link with High Schools </a:t>
            </a:r>
          </a:p>
          <a:p>
            <a:pPr marL="228600" indent="-228600">
              <a:buFont typeface="+mj-lt"/>
              <a:buAutoNum type="arabicPeriod"/>
            </a:pPr>
            <a:r>
              <a:rPr lang="en-US" dirty="0" smtClean="0"/>
              <a:t>Teach the Occupation </a:t>
            </a:r>
          </a:p>
          <a:p>
            <a:pPr marL="228600" indent="-228600">
              <a:buFont typeface="+mj-lt"/>
              <a:buAutoNum type="arabicPeriod"/>
            </a:pPr>
            <a:r>
              <a:rPr lang="en-US" dirty="0" smtClean="0"/>
              <a:t>Improve CTE</a:t>
            </a:r>
            <a:r>
              <a:rPr lang="en-US" baseline="0" dirty="0" smtClean="0"/>
              <a:t> </a:t>
            </a:r>
          </a:p>
          <a:p>
            <a:pPr marL="228600" indent="-228600">
              <a:buFont typeface="+mj-lt"/>
              <a:buAutoNum type="arabicPeriod"/>
            </a:pPr>
            <a:r>
              <a:rPr lang="en-US" baseline="0" dirty="0" smtClean="0"/>
              <a:t>Provide Opportunities for Faculty Skill Updating </a:t>
            </a:r>
          </a:p>
          <a:p>
            <a:pPr marL="228600" indent="-228600">
              <a:buFont typeface="+mj-lt"/>
              <a:buAutoNum type="arabicPeriod"/>
            </a:pPr>
            <a:r>
              <a:rPr lang="en-US" baseline="0" dirty="0" smtClean="0"/>
              <a:t>Collaborate with Evaluation and provide faculty feedback </a:t>
            </a:r>
          </a:p>
          <a:p>
            <a:pPr marL="228600" indent="-228600">
              <a:buFont typeface="+mj-lt"/>
              <a:buAutoNum type="arabicPeriod"/>
            </a:pPr>
            <a:r>
              <a:rPr lang="en-US" baseline="0" dirty="0" smtClean="0"/>
              <a:t>Infuse Technology </a:t>
            </a:r>
          </a:p>
          <a:p>
            <a:pPr marL="228600" indent="-228600">
              <a:buFont typeface="+mj-lt"/>
              <a:buAutoNum type="arabicPeriod"/>
            </a:pPr>
            <a:r>
              <a:rPr lang="en-US" baseline="0" dirty="0" smtClean="0"/>
              <a:t>Assist Special Populations enrolled in CTE </a:t>
            </a:r>
          </a:p>
          <a:p>
            <a:pPr marL="228600" indent="-228600">
              <a:buFont typeface="+mj-lt"/>
              <a:buAutoNum type="arabicPeriod"/>
            </a:pPr>
            <a:r>
              <a:rPr lang="en-US" baseline="0" dirty="0" smtClean="0"/>
              <a:t>Ensure Programs Size, Scope quality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29</a:t>
            </a:fld>
            <a:endParaRPr lang="en-US" dirty="0"/>
          </a:p>
        </p:txBody>
      </p:sp>
    </p:spTree>
    <p:extLst>
      <p:ext uri="{BB962C8B-B14F-4D97-AF65-F5344CB8AC3E}">
        <p14:creationId xmlns:p14="http://schemas.microsoft.com/office/powerpoint/2010/main" val="1499330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week’s webinar</a:t>
            </a:r>
            <a:r>
              <a:rPr lang="en-US" baseline="0" dirty="0" smtClean="0"/>
              <a:t> </a:t>
            </a:r>
            <a:r>
              <a:rPr lang="en-US" dirty="0" smtClean="0"/>
              <a:t>will be</a:t>
            </a:r>
            <a:r>
              <a:rPr lang="en-US" baseline="0" dirty="0" smtClean="0"/>
              <a:t> about the local plan.</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30</a:t>
            </a:fld>
            <a:endParaRPr lang="en-US" dirty="0"/>
          </a:p>
        </p:txBody>
      </p:sp>
    </p:spTree>
    <p:extLst>
      <p:ext uri="{BB962C8B-B14F-4D97-AF65-F5344CB8AC3E}">
        <p14:creationId xmlns:p14="http://schemas.microsoft.com/office/powerpoint/2010/main" val="33372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History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dirty="0"/>
          </a:p>
        </p:txBody>
      </p:sp>
    </p:spTree>
    <p:extLst>
      <p:ext uri="{BB962C8B-B14F-4D97-AF65-F5344CB8AC3E}">
        <p14:creationId xmlns:p14="http://schemas.microsoft.com/office/powerpoint/2010/main" val="683282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1257300" y="720725"/>
            <a:ext cx="4800600" cy="3600450"/>
          </a:xfrm>
          <a:prstGeom prst="rect">
            <a:avLst/>
          </a:prstGeom>
        </p:spPr>
        <p:txBody>
          <a:bodyPr/>
          <a:lstStyle/>
          <a:p>
            <a:pPr lvl="0"/>
            <a:endParaRPr/>
          </a:p>
        </p:txBody>
      </p:sp>
      <p:sp>
        <p:nvSpPr>
          <p:cNvPr id="312" name="Shape 312"/>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300" dirty="0"/>
              <a:t>Purpose</a:t>
            </a:r>
          </a:p>
        </p:txBody>
      </p:sp>
    </p:spTree>
    <p:extLst>
      <p:ext uri="{BB962C8B-B14F-4D97-AF65-F5344CB8AC3E}">
        <p14:creationId xmlns:p14="http://schemas.microsoft.com/office/powerpoint/2010/main" val="329113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1257300" y="720725"/>
            <a:ext cx="4800600" cy="3600450"/>
          </a:xfrm>
          <a:prstGeom prst="rect">
            <a:avLst/>
          </a:prstGeom>
        </p:spPr>
        <p:txBody>
          <a:bodyPr/>
          <a:lstStyle/>
          <a:p>
            <a:pPr lvl="0"/>
            <a:endParaRPr/>
          </a:p>
        </p:txBody>
      </p:sp>
      <p:sp>
        <p:nvSpPr>
          <p:cNvPr id="325" name="Shape 325"/>
          <p:cNvSpPr>
            <a:spLocks noGrp="1"/>
          </p:cNvSpPr>
          <p:nvPr>
            <p:ph type="body" sz="quarter" idx="1"/>
          </p:nvPr>
        </p:nvSpPr>
        <p:spPr>
          <a:prstGeom prst="rect">
            <a:avLst/>
          </a:prstGeom>
        </p:spPr>
        <p:txBody>
          <a:bodyPr/>
          <a:lstStyle/>
          <a:p>
            <a:pPr defTabSz="966612">
              <a:spcBef>
                <a:spcPts val="423"/>
              </a:spcBef>
              <a:defRPr sz="1800"/>
            </a:pPr>
            <a:r>
              <a:rPr sz="1300">
                <a:latin typeface="Arial"/>
                <a:ea typeface="Arial"/>
                <a:cs typeface="Arial"/>
                <a:sym typeface="Arial"/>
              </a:rPr>
              <a:t>Perkins V focus</a:t>
            </a:r>
          </a:p>
          <a:p>
            <a:pPr defTabSz="966612">
              <a:spcBef>
                <a:spcPts val="423"/>
              </a:spcBef>
              <a:defRPr sz="1800"/>
            </a:pPr>
            <a:r>
              <a:rPr sz="1300">
                <a:latin typeface="Arial"/>
                <a:ea typeface="Arial"/>
                <a:cs typeface="Arial"/>
                <a:sym typeface="Arial"/>
              </a:rPr>
              <a:t>Decrease remedial/developmental</a:t>
            </a:r>
          </a:p>
        </p:txBody>
      </p:sp>
    </p:spTree>
    <p:extLst>
      <p:ext uri="{BB962C8B-B14F-4D97-AF65-F5344CB8AC3E}">
        <p14:creationId xmlns:p14="http://schemas.microsoft.com/office/powerpoint/2010/main" val="1979408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the post secondary level students</a:t>
            </a:r>
            <a:r>
              <a:rPr lang="en-US" baseline="0" dirty="0" smtClean="0"/>
              <a:t> self identify. </a:t>
            </a:r>
          </a:p>
          <a:p>
            <a:r>
              <a:rPr lang="en-US" baseline="0" dirty="0" smtClean="0"/>
              <a:t>Monitor to insure if staff are supporting programs there are students in these program.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39</a:t>
            </a:fld>
            <a:endParaRPr lang="en-US" dirty="0"/>
          </a:p>
        </p:txBody>
      </p:sp>
    </p:spTree>
    <p:extLst>
      <p:ext uri="{BB962C8B-B14F-4D97-AF65-F5344CB8AC3E}">
        <p14:creationId xmlns:p14="http://schemas.microsoft.com/office/powerpoint/2010/main" val="1164381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47</a:t>
            </a:fld>
            <a:endParaRPr lang="en-US" dirty="0"/>
          </a:p>
        </p:txBody>
      </p:sp>
    </p:spTree>
    <p:extLst>
      <p:ext uri="{BB962C8B-B14F-4D97-AF65-F5344CB8AC3E}">
        <p14:creationId xmlns:p14="http://schemas.microsoft.com/office/powerpoint/2010/main" val="1591440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Pathways</a:t>
            </a:r>
            <a:r>
              <a:rPr lang="en-US" baseline="0" dirty="0" smtClean="0"/>
              <a:t> </a:t>
            </a:r>
          </a:p>
          <a:p>
            <a:r>
              <a:rPr lang="en-US" baseline="0" dirty="0" smtClean="0"/>
              <a:t>CTE directors were asked to develop these many lack postsecondary  as some of our lack secondary involvement. </a:t>
            </a:r>
          </a:p>
          <a:p>
            <a:r>
              <a:rPr lang="en-US" baseline="0" dirty="0" smtClean="0"/>
              <a:t>Key to Career Ready – Pathway Strategy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48</a:t>
            </a:fld>
            <a:endParaRPr lang="en-US" dirty="0"/>
          </a:p>
        </p:txBody>
      </p:sp>
    </p:spTree>
    <p:extLst>
      <p:ext uri="{BB962C8B-B14F-4D97-AF65-F5344CB8AC3E}">
        <p14:creationId xmlns:p14="http://schemas.microsoft.com/office/powerpoint/2010/main" val="350368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49</a:t>
            </a:fld>
            <a:endParaRPr lang="en-US" dirty="0"/>
          </a:p>
        </p:txBody>
      </p:sp>
    </p:spTree>
    <p:extLst>
      <p:ext uri="{BB962C8B-B14F-4D97-AF65-F5344CB8AC3E}">
        <p14:creationId xmlns:p14="http://schemas.microsoft.com/office/powerpoint/2010/main" val="3347208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xfrm>
            <a:off x="1257300" y="720725"/>
            <a:ext cx="4800600" cy="3600450"/>
          </a:xfrm>
          <a:prstGeom prst="rect">
            <a:avLst/>
          </a:prstGeom>
        </p:spPr>
        <p:txBody>
          <a:bodyPr/>
          <a:lstStyle/>
          <a:p>
            <a:pPr lvl="0"/>
            <a:endParaRPr/>
          </a:p>
        </p:txBody>
      </p:sp>
      <p:sp>
        <p:nvSpPr>
          <p:cNvPr id="84" name="Shape 84"/>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300" dirty="0"/>
              <a:t>The College Certificate, Diploma, and Degree Courses would be added to the Program of Study </a:t>
            </a:r>
            <a:endParaRPr lang="en-US" sz="1300" dirty="0"/>
          </a:p>
          <a:p>
            <a:pPr lvl="0">
              <a:defRPr sz="1800"/>
            </a:pPr>
            <a:r>
              <a:rPr lang="en-US" sz="1300" dirty="0"/>
              <a:t>Key Faculty Engaged in the Process </a:t>
            </a:r>
            <a:endParaRPr sz="1300" dirty="0"/>
          </a:p>
        </p:txBody>
      </p:sp>
    </p:spTree>
    <p:extLst>
      <p:ext uri="{BB962C8B-B14F-4D97-AF65-F5344CB8AC3E}">
        <p14:creationId xmlns:p14="http://schemas.microsoft.com/office/powerpoint/2010/main" val="23090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xfrm>
            <a:off x="1257300" y="720725"/>
            <a:ext cx="4800600" cy="3600450"/>
          </a:xfrm>
          <a:prstGeom prst="rect">
            <a:avLst/>
          </a:prstGeom>
        </p:spPr>
        <p:txBody>
          <a:bodyPr/>
          <a:lstStyle/>
          <a:p>
            <a:pPr lvl="0"/>
            <a:endParaRPr/>
          </a:p>
        </p:txBody>
      </p:sp>
      <p:sp>
        <p:nvSpPr>
          <p:cNvPr id="84" name="Shape 84"/>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defTabSz="966612">
              <a:defRPr sz="1800"/>
            </a:pPr>
            <a:r>
              <a:rPr lang="en-US" sz="1300" dirty="0" smtClean="0">
                <a:latin typeface="Calibri"/>
                <a:ea typeface="Calibri"/>
                <a:cs typeface="Calibri"/>
                <a:sym typeface="Calibri"/>
              </a:rPr>
              <a:t>Here we see how employers or their intermediary would review  </a:t>
            </a:r>
          </a:p>
          <a:p>
            <a:pPr defTabSz="966612">
              <a:defRPr sz="1800"/>
            </a:pPr>
            <a:r>
              <a:rPr lang="en-US" sz="1300" dirty="0" smtClean="0">
                <a:latin typeface="Calibri"/>
                <a:ea typeface="Calibri"/>
                <a:cs typeface="Calibri"/>
                <a:sym typeface="Calibri"/>
              </a:rPr>
              <a:t>CTE Learning Outcomes,  Certificates, and again review the certificates. </a:t>
            </a:r>
          </a:p>
          <a:p>
            <a:pPr defTabSz="966612">
              <a:defRPr sz="1800"/>
            </a:pPr>
            <a:endParaRPr lang="en-US" sz="1300" dirty="0" smtClean="0">
              <a:latin typeface="Calibri"/>
              <a:ea typeface="Calibri"/>
              <a:cs typeface="Calibri"/>
              <a:sym typeface="Calibri"/>
            </a:endParaRPr>
          </a:p>
          <a:p>
            <a:pPr defTabSz="966612">
              <a:defRPr sz="1800"/>
            </a:pPr>
            <a:endParaRPr lang="en-US" sz="1300" dirty="0" smtClean="0">
              <a:latin typeface="Calibri"/>
              <a:ea typeface="Calibri"/>
              <a:cs typeface="Calibri"/>
              <a:sym typeface="Calibri"/>
            </a:endParaRPr>
          </a:p>
          <a:p>
            <a:pPr defTabSz="966612">
              <a:defRPr sz="1800"/>
            </a:pPr>
            <a:r>
              <a:rPr lang="en-US" sz="1300" dirty="0" smtClean="0">
                <a:latin typeface="Calibri"/>
                <a:ea typeface="Calibri"/>
                <a:cs typeface="Calibri"/>
                <a:sym typeface="Calibri"/>
              </a:rPr>
              <a:t>This is a draft to get you thinking and to receive your comments as we finish developing the proposal.  </a:t>
            </a:r>
            <a:endParaRPr lang="en-US" sz="1300" dirty="0">
              <a:latin typeface="Calibri"/>
              <a:ea typeface="Calibri"/>
              <a:cs typeface="Calibri"/>
              <a:sym typeface="Calibri"/>
            </a:endParaRPr>
          </a:p>
        </p:txBody>
      </p:sp>
    </p:spTree>
    <p:extLst>
      <p:ext uri="{BB962C8B-B14F-4D97-AF65-F5344CB8AC3E}">
        <p14:creationId xmlns:p14="http://schemas.microsoft.com/office/powerpoint/2010/main" val="19788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1104698" indent="-1104698">
              <a:buFontTx/>
              <a:buAutoNum type="arabicPeriod"/>
              <a:defRPr sz="1800"/>
            </a:pPr>
            <a:r>
              <a:rPr lang="en-US" sz="2500" dirty="0"/>
              <a:t>Clean up data – identify all CTE students  </a:t>
            </a:r>
          </a:p>
          <a:p>
            <a:pPr marL="1104698" indent="-1104698">
              <a:buFontTx/>
              <a:buAutoNum type="arabicPeriod"/>
              <a:defRPr sz="1800"/>
            </a:pPr>
            <a:r>
              <a:rPr lang="en-US" sz="2500" dirty="0"/>
              <a:t>Increase student advising for completion and placement  </a:t>
            </a:r>
          </a:p>
          <a:p>
            <a:pPr marL="1104698" indent="-1104698">
              <a:buFontTx/>
              <a:buAutoNum type="arabicPeriod"/>
              <a:defRPr sz="1800"/>
            </a:pPr>
            <a:r>
              <a:rPr lang="en-US" sz="2500" dirty="0"/>
              <a:t>Award students certificates when they are earned </a:t>
            </a:r>
          </a:p>
          <a:p>
            <a:pPr marL="1104698" indent="-1104698">
              <a:buFontTx/>
              <a:buAutoNum type="arabicPeriod"/>
              <a:defRPr sz="1800"/>
            </a:pPr>
            <a:r>
              <a:rPr lang="en-US" sz="2500" dirty="0"/>
              <a:t>Set up retention task force </a:t>
            </a:r>
          </a:p>
          <a:p>
            <a:pPr marL="1104698" indent="-1104698">
              <a:buFontTx/>
              <a:buAutoNum type="arabicPeriod"/>
              <a:defRPr sz="1800"/>
            </a:pPr>
            <a:r>
              <a:rPr lang="en-US" sz="2500" dirty="0"/>
              <a:t>Flag completers and monitor progress</a:t>
            </a:r>
          </a:p>
          <a:p>
            <a:pPr marL="1104698" indent="-1104698">
              <a:buFontTx/>
              <a:buAutoNum type="arabicPeriod"/>
              <a:defRPr sz="1800"/>
            </a:pPr>
            <a:r>
              <a:rPr lang="en-US" sz="2500" dirty="0"/>
              <a:t>Set up early alert system</a:t>
            </a:r>
          </a:p>
          <a:p>
            <a:endParaRPr lang="en-US" dirty="0"/>
          </a:p>
        </p:txBody>
      </p:sp>
    </p:spTree>
    <p:extLst>
      <p:ext uri="{BB962C8B-B14F-4D97-AF65-F5344CB8AC3E}">
        <p14:creationId xmlns:p14="http://schemas.microsoft.com/office/powerpoint/2010/main" val="2202705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a:t>
            </a:r>
          </a:p>
          <a:p>
            <a:r>
              <a:rPr lang="en-US" dirty="0" smtClean="0"/>
              <a:t>https://</a:t>
            </a:r>
            <a:r>
              <a:rPr lang="en-US" dirty="0" err="1" smtClean="0"/>
              <a:t>iweb.acteonline.org</a:t>
            </a:r>
            <a:r>
              <a:rPr lang="en-US" dirty="0" smtClean="0"/>
              <a:t>/Purchase/</a:t>
            </a:r>
            <a:r>
              <a:rPr lang="en-US" dirty="0" err="1" smtClean="0"/>
              <a:t>ProductDetail.aspx?Product_code</a:t>
            </a:r>
            <a:r>
              <a:rPr lang="en-US" dirty="0" smtClean="0"/>
              <a:t>=BPERKINS06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62</a:t>
            </a:fld>
            <a:endParaRPr lang="en-US" dirty="0"/>
          </a:p>
        </p:txBody>
      </p:sp>
    </p:spTree>
    <p:extLst>
      <p:ext uri="{BB962C8B-B14F-4D97-AF65-F5344CB8AC3E}">
        <p14:creationId xmlns:p14="http://schemas.microsoft.com/office/powerpoint/2010/main" val="133549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dirty="0"/>
          </a:p>
        </p:txBody>
      </p:sp>
    </p:spTree>
    <p:extLst>
      <p:ext uri="{BB962C8B-B14F-4D97-AF65-F5344CB8AC3E}">
        <p14:creationId xmlns:p14="http://schemas.microsoft.com/office/powerpoint/2010/main" val="4163215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a:t>
            </a:r>
          </a:p>
          <a:p>
            <a:r>
              <a:rPr lang="en-US" dirty="0" smtClean="0"/>
              <a:t>http://</a:t>
            </a:r>
            <a:r>
              <a:rPr lang="en-US" dirty="0" err="1" smtClean="0"/>
              <a:t>www.bruman.com</a:t>
            </a:r>
            <a:r>
              <a:rPr lang="en-US" dirty="0" smtClean="0"/>
              <a:t>/publications/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63</a:t>
            </a:fld>
            <a:endParaRPr lang="en-US" dirty="0"/>
          </a:p>
        </p:txBody>
      </p:sp>
    </p:spTree>
    <p:extLst>
      <p:ext uri="{BB962C8B-B14F-4D97-AF65-F5344CB8AC3E}">
        <p14:creationId xmlns:p14="http://schemas.microsoft.com/office/powerpoint/2010/main" val="2017039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OMB “Super Circular” is now the Omni Circular.</a:t>
            </a:r>
          </a:p>
          <a:p>
            <a:r>
              <a:rPr lang="en-US" dirty="0" smtClean="0"/>
              <a:t>As part of an effort to reform and strengthen Federal grant making, the Office of Management and Budget (OMB) published new guidance for the Federal award programs, OMB Uniform Guidance: Administrative Requirements, Cost Principles, and Audit Requirements for Federal Awards, commonly referred to as the Omni Circular.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64</a:t>
            </a:fld>
            <a:endParaRPr lang="en-US" dirty="0"/>
          </a:p>
        </p:txBody>
      </p:sp>
    </p:spTree>
    <p:extLst>
      <p:ext uri="{BB962C8B-B14F-4D97-AF65-F5344CB8AC3E}">
        <p14:creationId xmlns:p14="http://schemas.microsoft.com/office/powerpoint/2010/main" val="735037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any questions for us?</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65</a:t>
            </a:fld>
            <a:endParaRPr lang="en-US" dirty="0"/>
          </a:p>
        </p:txBody>
      </p:sp>
    </p:spTree>
    <p:extLst>
      <p:ext uri="{BB962C8B-B14F-4D97-AF65-F5344CB8AC3E}">
        <p14:creationId xmlns:p14="http://schemas.microsoft.com/office/powerpoint/2010/main" val="23774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our Legislation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dirty="0"/>
          </a:p>
        </p:txBody>
      </p:sp>
    </p:spTree>
    <p:extLst>
      <p:ext uri="{BB962C8B-B14F-4D97-AF65-F5344CB8AC3E}">
        <p14:creationId xmlns:p14="http://schemas.microsoft.com/office/powerpoint/2010/main" val="34389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dirty="0"/>
          </a:p>
        </p:txBody>
      </p:sp>
    </p:spTree>
    <p:extLst>
      <p:ext uri="{BB962C8B-B14F-4D97-AF65-F5344CB8AC3E}">
        <p14:creationId xmlns:p14="http://schemas.microsoft.com/office/powerpoint/2010/main" val="145734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r>
              <a:rPr lang="en-US" baseline="0" dirty="0" smtClean="0"/>
              <a:t> See how the emphasis has changed from the Beginning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dirty="0"/>
          </a:p>
        </p:txBody>
      </p:sp>
    </p:spTree>
    <p:extLst>
      <p:ext uri="{BB962C8B-B14F-4D97-AF65-F5344CB8AC3E}">
        <p14:creationId xmlns:p14="http://schemas.microsoft.com/office/powerpoint/2010/main" val="425627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a:spcBef>
                <a:spcPts val="423"/>
              </a:spcBef>
              <a:defRPr sz="1800"/>
            </a:pPr>
            <a:r>
              <a:rPr lang="en-US" sz="1500" dirty="0">
                <a:latin typeface="American Typewriter"/>
                <a:ea typeface="American Typewriter"/>
                <a:cs typeface="American Typewriter"/>
                <a:sym typeface="American Typewriter"/>
              </a:rPr>
              <a:t>Develop more fully the academic and technical skills of students enrolled in CTE:</a:t>
            </a:r>
          </a:p>
          <a:p>
            <a:pPr marL="298131" indent="-298131">
              <a:spcBef>
                <a:spcPts val="423"/>
              </a:spcBef>
              <a:defRPr sz="1800"/>
            </a:pPr>
            <a:r>
              <a:rPr lang="en-US" sz="1500" dirty="0">
                <a:latin typeface="American Typewriter"/>
                <a:ea typeface="American Typewriter"/>
                <a:cs typeface="American Typewriter"/>
                <a:sym typeface="American Typewriter"/>
              </a:rPr>
              <a:t>Develop </a:t>
            </a:r>
            <a:r>
              <a:rPr lang="en-US" sz="1500" u="sng" dirty="0">
                <a:latin typeface="American Typewriter"/>
                <a:ea typeface="American Typewriter"/>
                <a:cs typeface="American Typewriter"/>
                <a:sym typeface="American Typewriter"/>
              </a:rPr>
              <a:t>challenging and rigorous academic and technical standards </a:t>
            </a:r>
            <a:r>
              <a:rPr lang="en-US" sz="1500" dirty="0">
                <a:latin typeface="American Typewriter"/>
                <a:ea typeface="American Typewriter"/>
                <a:cs typeface="American Typewriter"/>
                <a:sym typeface="American Typewriter"/>
              </a:rPr>
              <a:t>so that students are prepare for high skill, high wage, high demand, and emerging occupations</a:t>
            </a:r>
          </a:p>
          <a:p>
            <a:pPr marL="298131" indent="-298131">
              <a:spcBef>
                <a:spcPts val="423"/>
              </a:spcBef>
              <a:defRPr sz="1800"/>
            </a:pPr>
            <a:r>
              <a:rPr lang="en-US" sz="1500" u="sng" dirty="0">
                <a:latin typeface="American Typewriter"/>
                <a:ea typeface="American Typewriter"/>
                <a:cs typeface="American Typewriter"/>
                <a:sym typeface="American Typewriter"/>
              </a:rPr>
              <a:t>Link secondary and postsecondary education </a:t>
            </a:r>
            <a:r>
              <a:rPr lang="en-US" sz="1500" dirty="0">
                <a:latin typeface="American Typewriter"/>
                <a:ea typeface="American Typewriter"/>
                <a:cs typeface="American Typewriter"/>
                <a:sym typeface="American Typewriter"/>
              </a:rPr>
              <a:t>for effective student transition</a:t>
            </a:r>
          </a:p>
          <a:p>
            <a:pPr marL="298131" indent="-298131">
              <a:spcBef>
                <a:spcPts val="423"/>
              </a:spcBef>
              <a:defRPr sz="1800"/>
            </a:pPr>
            <a:r>
              <a:rPr lang="en-US" sz="1500" u="sng" dirty="0">
                <a:latin typeface="American Typewriter"/>
                <a:ea typeface="American Typewriter"/>
                <a:cs typeface="American Typewriter"/>
                <a:sym typeface="American Typewriter"/>
              </a:rPr>
              <a:t>Develop, implement and improve </a:t>
            </a:r>
            <a:r>
              <a:rPr lang="en-US" sz="1500" dirty="0">
                <a:latin typeface="American Typewriter"/>
                <a:ea typeface="American Typewriter"/>
                <a:cs typeface="American Typewriter"/>
                <a:sym typeface="American Typewriter"/>
              </a:rPr>
              <a:t>CTE</a:t>
            </a:r>
          </a:p>
          <a:p>
            <a:pPr marL="298131" indent="-298131">
              <a:spcBef>
                <a:spcPts val="423"/>
              </a:spcBef>
              <a:defRPr sz="1800"/>
            </a:pPr>
            <a:r>
              <a:rPr lang="en-US" sz="1500" dirty="0">
                <a:latin typeface="American Typewriter"/>
                <a:ea typeface="American Typewriter"/>
                <a:cs typeface="American Typewriter"/>
                <a:sym typeface="American Typewriter"/>
              </a:rPr>
              <a:t>Professional development and other activities that </a:t>
            </a:r>
            <a:r>
              <a:rPr lang="en-US" sz="1500" u="sng" dirty="0">
                <a:latin typeface="American Typewriter"/>
                <a:ea typeface="American Typewriter"/>
                <a:cs typeface="American Typewriter"/>
                <a:sym typeface="American Typewriter"/>
              </a:rPr>
              <a:t>improve the quality of CTE teachers, faculty, administrators and counselors</a:t>
            </a:r>
            <a:endParaRPr lang="en-US" sz="1500" dirty="0">
              <a:latin typeface="American Typewriter"/>
              <a:ea typeface="American Typewriter"/>
              <a:cs typeface="American Typewriter"/>
              <a:sym typeface="American Typewriter"/>
            </a:endParaRPr>
          </a:p>
          <a:p>
            <a:pPr marL="298131" indent="-298131">
              <a:spcBef>
                <a:spcPts val="423"/>
              </a:spcBef>
              <a:defRPr sz="1800"/>
            </a:pPr>
            <a:r>
              <a:rPr lang="en-US" sz="1500" u="sng" dirty="0">
                <a:latin typeface="American Typewriter"/>
                <a:ea typeface="American Typewriter"/>
                <a:cs typeface="American Typewriter"/>
                <a:sym typeface="American Typewriter"/>
              </a:rPr>
              <a:t>Partnerships</a:t>
            </a:r>
            <a:r>
              <a:rPr lang="en-US" sz="1500" dirty="0">
                <a:latin typeface="American Typewriter"/>
                <a:ea typeface="American Typewriter"/>
                <a:cs typeface="American Typewriter"/>
                <a:sym typeface="American Typewriter"/>
              </a:rPr>
              <a:t> among educational institutions, state agencies, and business and industry</a:t>
            </a:r>
          </a:p>
          <a:p>
            <a:pPr marL="298131" indent="-298131">
              <a:spcBef>
                <a:spcPts val="423"/>
              </a:spcBef>
              <a:defRPr sz="1800"/>
            </a:pPr>
            <a:r>
              <a:rPr lang="en-US" sz="1500" dirty="0">
                <a:latin typeface="American Typewriter"/>
                <a:ea typeface="American Typewriter"/>
                <a:cs typeface="American Typewriter"/>
                <a:sym typeface="American Typewriter"/>
              </a:rPr>
              <a:t>Provide lifelong learning opportunities that will produce the knowledge and skills needed to </a:t>
            </a:r>
            <a:r>
              <a:rPr lang="en-US" sz="1500" u="sng" dirty="0">
                <a:latin typeface="American Typewriter"/>
                <a:ea typeface="American Typewriter"/>
                <a:cs typeface="American Typewriter"/>
                <a:sym typeface="American Typewriter"/>
              </a:rPr>
              <a:t>keep the U. S. competitive</a:t>
            </a:r>
          </a:p>
        </p:txBody>
      </p:sp>
    </p:spTree>
    <p:extLst>
      <p:ext uri="{BB962C8B-B14F-4D97-AF65-F5344CB8AC3E}">
        <p14:creationId xmlns:p14="http://schemas.microsoft.com/office/powerpoint/2010/main" val="273637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1257300" y="720725"/>
            <a:ext cx="4800600" cy="3600450"/>
          </a:xfrm>
          <a:prstGeom prst="rect">
            <a:avLst/>
          </a:prstGeom>
        </p:spPr>
        <p:txBody>
          <a:bodyPr/>
          <a:lstStyle/>
          <a:p>
            <a:pPr lvl="0"/>
            <a:endParaRPr/>
          </a:p>
        </p:txBody>
      </p:sp>
      <p:sp>
        <p:nvSpPr>
          <p:cNvPr id="213" name="Shape 213"/>
          <p:cNvSpPr>
            <a:spLocks noGrp="1"/>
          </p:cNvSpPr>
          <p:nvPr>
            <p:ph type="body" sz="quarter" idx="1"/>
          </p:nvPr>
        </p:nvSpPr>
        <p:spPr>
          <a:prstGeom prst="rect">
            <a:avLst/>
          </a:prstGeom>
        </p:spPr>
        <p:txBody>
          <a:bodyPr/>
          <a:lstStyle/>
          <a:p>
            <a:pPr lvl="0">
              <a:lnSpc>
                <a:spcPct val="117999"/>
              </a:lnSpc>
              <a:defRPr sz="1800"/>
            </a:pPr>
            <a:r>
              <a:rPr sz="2300" dirty="0"/>
              <a:t>Our mission deals with enhancing leveling the field and engaging the employers</a:t>
            </a:r>
          </a:p>
          <a:p>
            <a:pPr lvl="0">
              <a:lnSpc>
                <a:spcPct val="117999"/>
              </a:lnSpc>
              <a:defRPr sz="1800"/>
            </a:pPr>
            <a:r>
              <a:rPr sz="2300" dirty="0"/>
              <a:t>Our authority comes from the legislative act of 2006 </a:t>
            </a:r>
          </a:p>
          <a:p>
            <a:pPr lvl="0">
              <a:lnSpc>
                <a:spcPct val="117999"/>
              </a:lnSpc>
              <a:defRPr sz="1800"/>
            </a:pPr>
            <a:r>
              <a:rPr sz="2300" dirty="0"/>
              <a:t>fine-tuned for North Carolina in our state plan </a:t>
            </a:r>
            <a:endParaRPr lang="en-US" sz="2300" dirty="0"/>
          </a:p>
          <a:p>
            <a:pPr lvl="0">
              <a:lnSpc>
                <a:spcPct val="117999"/>
              </a:lnSpc>
              <a:defRPr sz="1800"/>
            </a:pPr>
            <a:endParaRPr sz="2300" dirty="0"/>
          </a:p>
        </p:txBody>
      </p:sp>
    </p:spTree>
    <p:extLst>
      <p:ext uri="{BB962C8B-B14F-4D97-AF65-F5344CB8AC3E}">
        <p14:creationId xmlns:p14="http://schemas.microsoft.com/office/powerpoint/2010/main" val="1946371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Perkins Tree</a:t>
            </a:r>
            <a:r>
              <a:rPr lang="en-US" baseline="0" dirty="0" smtClean="0"/>
              <a:t> of  Funding, Authority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dirty="0"/>
          </a:p>
        </p:txBody>
      </p:sp>
    </p:spTree>
    <p:extLst>
      <p:ext uri="{BB962C8B-B14F-4D97-AF65-F5344CB8AC3E}">
        <p14:creationId xmlns:p14="http://schemas.microsoft.com/office/powerpoint/2010/main" val="419206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sp>
        <p:nvSpPr>
          <p:cNvPr id="48" name="Shape 48"/>
          <p:cNvSpPr>
            <a:spLocks noGrp="1"/>
          </p:cNvSpPr>
          <p:nvPr>
            <p:ph type="title"/>
          </p:nvPr>
        </p:nvSpPr>
        <p:spPr>
          <a:xfrm>
            <a:off x="1143000" y="2"/>
            <a:ext cx="6858000" cy="3509965"/>
          </a:xfrm>
          <a:prstGeom prst="rect">
            <a:avLst/>
          </a:prstGeom>
        </p:spPr>
        <p:txBody>
          <a:bodyPr anchor="b"/>
          <a:lstStyle>
            <a:lvl1pPr>
              <a:defRPr sz="3375">
                <a:uFill>
                  <a:solidFill/>
                </a:uFill>
              </a:defRPr>
            </a:lvl1pPr>
          </a:lstStyle>
          <a:p>
            <a:pPr lvl="0">
              <a:defRPr sz="1800" b="0">
                <a:uFillTx/>
              </a:defRPr>
            </a:pPr>
            <a:r>
              <a:rPr sz="3375" b="1">
                <a:uFill>
                  <a:solidFill/>
                </a:uFill>
              </a:rPr>
              <a:t>Title Text</a:t>
            </a:r>
          </a:p>
        </p:txBody>
      </p:sp>
      <p:sp>
        <p:nvSpPr>
          <p:cNvPr id="49" name="Shape 49"/>
          <p:cNvSpPr>
            <a:spLocks noGrp="1"/>
          </p:cNvSpPr>
          <p:nvPr>
            <p:ph type="body" idx="1"/>
          </p:nvPr>
        </p:nvSpPr>
        <p:spPr>
          <a:xfrm>
            <a:off x="1143000" y="3602037"/>
            <a:ext cx="6858000" cy="3255964"/>
          </a:xfrm>
          <a:prstGeom prst="rect">
            <a:avLst/>
          </a:prstGeom>
        </p:spPr>
        <p:txBody>
          <a:bodyPr/>
          <a:lstStyle>
            <a:lvl1pPr marL="0" indent="0" algn="ctr">
              <a:spcBef>
                <a:spcPts val="300"/>
              </a:spcBef>
              <a:buSzTx/>
              <a:buFontTx/>
              <a:buNone/>
              <a:defRPr sz="1350">
                <a:uFill>
                  <a:solidFill/>
                </a:uFill>
              </a:defRPr>
            </a:lvl1pPr>
            <a:lvl2pPr marL="0" indent="257175" algn="ctr">
              <a:spcBef>
                <a:spcPts val="300"/>
              </a:spcBef>
              <a:buSzTx/>
              <a:buFontTx/>
              <a:buNone/>
              <a:defRPr sz="1350">
                <a:uFill>
                  <a:solidFill/>
                </a:uFill>
              </a:defRPr>
            </a:lvl2pPr>
            <a:lvl3pPr marL="0" indent="514350" algn="ctr">
              <a:spcBef>
                <a:spcPts val="300"/>
              </a:spcBef>
              <a:buSzTx/>
              <a:buFontTx/>
              <a:buNone/>
              <a:defRPr sz="1350">
                <a:uFill>
                  <a:solidFill/>
                </a:uFill>
              </a:defRPr>
            </a:lvl3pPr>
            <a:lvl4pPr marL="0" indent="771525" algn="ctr">
              <a:spcBef>
                <a:spcPts val="300"/>
              </a:spcBef>
              <a:buSzTx/>
              <a:buFontTx/>
              <a:buNone/>
              <a:defRPr sz="1350">
                <a:uFill>
                  <a:solidFill/>
                </a:uFill>
              </a:defRPr>
            </a:lvl4pPr>
            <a:lvl5pPr marL="0" indent="1028700" algn="ctr">
              <a:spcBef>
                <a:spcPts val="300"/>
              </a:spcBef>
              <a:buSzTx/>
              <a:buFontTx/>
              <a:buNone/>
              <a:defRPr sz="1350">
                <a:uFill>
                  <a:solidFill/>
                </a:uFill>
              </a:defRPr>
            </a:lvl5pPr>
          </a:lstStyle>
          <a:p>
            <a:pPr lvl="0">
              <a:defRPr b="0">
                <a:uFillTx/>
              </a:defRPr>
            </a:pPr>
            <a:r>
              <a:rPr b="1">
                <a:uFill>
                  <a:solidFill/>
                </a:uFill>
              </a:rPr>
              <a:t>Body Level One</a:t>
            </a:r>
          </a:p>
          <a:p>
            <a:pPr lvl="1">
              <a:defRPr b="0">
                <a:uFillTx/>
              </a:defRPr>
            </a:pPr>
            <a:r>
              <a:rPr b="1">
                <a:uFill>
                  <a:solidFill/>
                </a:uFill>
              </a:rPr>
              <a:t>Body Level Two</a:t>
            </a:r>
          </a:p>
          <a:p>
            <a:pPr lvl="2">
              <a:defRPr b="0">
                <a:uFillTx/>
              </a:defRPr>
            </a:pPr>
            <a:r>
              <a:rPr b="1">
                <a:uFill>
                  <a:solidFill/>
                </a:uFill>
              </a:rPr>
              <a:t>Body Level Three</a:t>
            </a:r>
          </a:p>
          <a:p>
            <a:pPr lvl="3">
              <a:defRPr b="0">
                <a:uFillTx/>
              </a:defRPr>
            </a:pPr>
            <a:r>
              <a:rPr b="1">
                <a:uFill>
                  <a:solidFill/>
                </a:uFill>
              </a:rPr>
              <a:t>Body Level Four</a:t>
            </a:r>
          </a:p>
          <a:p>
            <a:pPr lvl="4">
              <a:defRPr b="0">
                <a:uFillTx/>
              </a:defRPr>
            </a:pPr>
            <a:r>
              <a:rPr b="1">
                <a:uFill>
                  <a:solidFill/>
                </a:uFill>
              </a:rPr>
              <a:t>Body Level Five</a:t>
            </a:r>
          </a:p>
        </p:txBody>
      </p:sp>
      <p:sp>
        <p:nvSpPr>
          <p:cNvPr id="50" name="Shape 50"/>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64804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198438"/>
            <a:ext cx="6096000" cy="944562"/>
          </a:xfrm>
        </p:spPr>
        <p:txBody>
          <a:bodyPr>
            <a:noAutofit/>
          </a:bodyPr>
          <a:lstStyle>
            <a:lvl1pPr>
              <a:defRPr sz="4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Aft>
                <a:spcPts val="400"/>
              </a:spcAft>
              <a:defRPr sz="3000"/>
            </a:lvl1pPr>
            <a:lvl2pPr>
              <a:defRPr sz="27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28600"/>
            <a:ext cx="6096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pPr/>
              <a:t>‹#›</a:t>
            </a:fld>
            <a:endParaRPr lang="en-US" dirty="0"/>
          </a:p>
        </p:txBody>
      </p:sp>
      <p:pic>
        <p:nvPicPr>
          <p:cNvPr id="5" name="Picture 4" descr="NCCCS_logo_2C.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52400"/>
            <a:ext cx="2667000" cy="10146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4.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5.tiff"/></Relationships>
</file>

<file path=ppt/slides/_rels/slide64.xml.rels><?xml version="1.0" encoding="UTF-8" standalone="yes"?>
<Relationships xmlns="http://schemas.openxmlformats.org/package/2006/relationships"><Relationship Id="rId3" Type="http://schemas.openxmlformats.org/officeDocument/2006/relationships/hyperlink" Target="http://sites.ed.gov/octae/2014/03/07/the-omb-super-circular-is-now-the-omni-circular/" TargetMode="External"/><Relationship Id="rId4" Type="http://schemas.openxmlformats.org/officeDocument/2006/relationships/hyperlink" Target="https://www.federalregister.gov/articles/2013/12/26/2013-30465/uniform-administrative-requirements-cost-principles-and-audit-requirements-for-federal-awards" TargetMode="External"/><Relationship Id="rId5" Type="http://schemas.openxmlformats.org/officeDocument/2006/relationships/hyperlink" Target="http://www.gpo.gov/fdsys/pkg/FR-2013-12-26/pdf/2013-30465.pdf" TargetMode="External"/><Relationship Id="rId6" Type="http://schemas.openxmlformats.org/officeDocument/2006/relationships/hyperlink" Target="http://www.caplaw.org/resources/PublicationDocuments/updatenewsletter/2014/CAPLAW_NavigatingtheOMBSuperCircularChanges_SpecialEdition2014.pdf"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467600" cy="3048000"/>
          </a:xfrm>
        </p:spPr>
        <p:txBody>
          <a:bodyPr>
            <a:normAutofit/>
          </a:bodyPr>
          <a:lstStyle/>
          <a:p>
            <a:r>
              <a:rPr lang="en-US" b="1" dirty="0" smtClean="0">
                <a:latin typeface="Calibri Light" panose="020F0302020204030204" pitchFamily="34" charset="0"/>
              </a:rPr>
              <a:t>Perkins 101 </a:t>
            </a:r>
            <a:br>
              <a:rPr lang="en-US" b="1" dirty="0" smtClean="0">
                <a:latin typeface="Calibri Light" panose="020F0302020204030204" pitchFamily="34" charset="0"/>
              </a:rPr>
            </a:br>
            <a:r>
              <a:rPr lang="en-US" sz="2400" b="1" dirty="0" smtClean="0">
                <a:latin typeface="Calibri Light" panose="020F0302020204030204" pitchFamily="34" charset="0"/>
              </a:rPr>
              <a:t>Toward a better understanding and local Implementation</a:t>
            </a:r>
            <a:br>
              <a:rPr lang="en-US" sz="2400" b="1" dirty="0" smtClean="0">
                <a:latin typeface="Calibri Light" panose="020F0302020204030204" pitchFamily="34" charset="0"/>
              </a:rPr>
            </a:br>
            <a:r>
              <a:rPr lang="en-US" sz="2400" b="1" dirty="0" smtClean="0">
                <a:latin typeface="Calibri Light" panose="020F0302020204030204" pitchFamily="34" charset="0"/>
              </a:rPr>
              <a:t>of the </a:t>
            </a:r>
            <a:br>
              <a:rPr lang="en-US" sz="2400" b="1" dirty="0" smtClean="0">
                <a:latin typeface="Calibri Light" panose="020F0302020204030204" pitchFamily="34" charset="0"/>
              </a:rPr>
            </a:br>
            <a:r>
              <a:rPr lang="en-US" sz="2400" b="1" dirty="0" smtClean="0">
                <a:latin typeface="Calibri Light" panose="020F0302020204030204" pitchFamily="34" charset="0"/>
              </a:rPr>
              <a:t>Carl D. Perkins Career and Technical Education Act </a:t>
            </a:r>
            <a:endParaRPr lang="en-US" sz="2400" b="1" dirty="0">
              <a:latin typeface="Calibri Light" panose="020F0302020204030204" pitchFamily="34" charset="0"/>
            </a:endParaRPr>
          </a:p>
        </p:txBody>
      </p:sp>
      <p:sp>
        <p:nvSpPr>
          <p:cNvPr id="3" name="Subtitle 2"/>
          <p:cNvSpPr>
            <a:spLocks noGrp="1"/>
          </p:cNvSpPr>
          <p:nvPr>
            <p:ph type="subTitle" idx="1"/>
          </p:nvPr>
        </p:nvSpPr>
        <p:spPr>
          <a:xfrm>
            <a:off x="990600" y="3276600"/>
            <a:ext cx="7315200" cy="3048000"/>
          </a:xfrm>
        </p:spPr>
        <p:txBody>
          <a:bodyPr>
            <a:normAutofit/>
          </a:bodyPr>
          <a:lstStyle/>
          <a:p>
            <a:pPr lvl="0" algn="r">
              <a:lnSpc>
                <a:spcPct val="120000"/>
              </a:lnSpc>
              <a:spcBef>
                <a:spcPts val="0"/>
              </a:spcBef>
              <a:spcAft>
                <a:spcPts val="600"/>
              </a:spcAft>
              <a:defRPr sz="1800"/>
            </a:pPr>
            <a:r>
              <a:rPr lang="en-US" sz="2400" b="1" dirty="0" smtClean="0">
                <a:latin typeface="Calibri Light" panose="020F0302020204030204" pitchFamily="34" charset="0"/>
              </a:rPr>
              <a:t>Bob </a:t>
            </a:r>
            <a:r>
              <a:rPr lang="en-US" sz="2400" b="1" dirty="0" err="1" smtClean="0">
                <a:latin typeface="Calibri Light" panose="020F0302020204030204" pitchFamily="34" charset="0"/>
              </a:rPr>
              <a:t>Witchger</a:t>
            </a:r>
            <a:r>
              <a:rPr lang="en-US" sz="2400" b="1" dirty="0" smtClean="0">
                <a:latin typeface="Calibri Light" panose="020F0302020204030204" pitchFamily="34" charset="0"/>
              </a:rPr>
              <a:t> </a:t>
            </a:r>
            <a:br>
              <a:rPr lang="en-US" sz="2400" b="1" dirty="0" smtClean="0">
                <a:latin typeface="Calibri Light" panose="020F0302020204030204" pitchFamily="34" charset="0"/>
              </a:rPr>
            </a:br>
            <a:r>
              <a:rPr lang="en-US" sz="2400" dirty="0" smtClean="0">
                <a:latin typeface="Calibri Light" panose="020F0302020204030204" pitchFamily="34" charset="0"/>
              </a:rPr>
              <a:t>Career and Technical Education Director</a:t>
            </a:r>
          </a:p>
          <a:p>
            <a:pPr lvl="0" algn="r">
              <a:lnSpc>
                <a:spcPct val="120000"/>
              </a:lnSpc>
              <a:spcBef>
                <a:spcPts val="0"/>
              </a:spcBef>
              <a:spcAft>
                <a:spcPts val="600"/>
              </a:spcAft>
              <a:defRPr sz="1800"/>
            </a:pPr>
            <a:r>
              <a:rPr lang="en-US" sz="2400" b="1" dirty="0" smtClean="0">
                <a:latin typeface="Calibri Light" panose="020F0302020204030204" pitchFamily="34" charset="0"/>
              </a:rPr>
              <a:t>Ashley Bowling</a:t>
            </a:r>
            <a:r>
              <a:rPr lang="en-US" sz="2400" dirty="0" smtClean="0">
                <a:latin typeface="Calibri Light" panose="020F0302020204030204" pitchFamily="34" charset="0"/>
              </a:rPr>
              <a:t> </a:t>
            </a:r>
            <a:br>
              <a:rPr lang="en-US" sz="2400" dirty="0" smtClean="0">
                <a:latin typeface="Calibri Light" panose="020F0302020204030204" pitchFamily="34" charset="0"/>
              </a:rPr>
            </a:br>
            <a:r>
              <a:rPr lang="en-US" sz="2400" dirty="0" smtClean="0">
                <a:latin typeface="Calibri Light" panose="020F0302020204030204" pitchFamily="34" charset="0"/>
              </a:rPr>
              <a:t>Administrative Assistant </a:t>
            </a:r>
          </a:p>
          <a:p>
            <a:pPr lvl="0" algn="r">
              <a:lnSpc>
                <a:spcPct val="120000"/>
              </a:lnSpc>
              <a:spcBef>
                <a:spcPts val="0"/>
              </a:spcBef>
              <a:spcAft>
                <a:spcPts val="600"/>
              </a:spcAft>
              <a:defRPr sz="1800"/>
            </a:pPr>
            <a:r>
              <a:rPr lang="en-US" sz="2400" b="1" dirty="0" smtClean="0">
                <a:latin typeface="Calibri Light" panose="020F0302020204030204" pitchFamily="34" charset="0"/>
              </a:rPr>
              <a:t>Julia Hamilton, Tony </a:t>
            </a:r>
            <a:r>
              <a:rPr lang="en-US" sz="2400" b="1" dirty="0" err="1" smtClean="0">
                <a:latin typeface="Calibri Light" panose="020F0302020204030204" pitchFamily="34" charset="0"/>
              </a:rPr>
              <a:t>Reggi</a:t>
            </a:r>
            <a:r>
              <a:rPr lang="en-US" sz="2400" b="1" dirty="0" smtClean="0">
                <a:latin typeface="Calibri Light" panose="020F0302020204030204" pitchFamily="34" charset="0"/>
              </a:rPr>
              <a:t>, &amp; Chris </a:t>
            </a:r>
            <a:r>
              <a:rPr lang="en-US" sz="2400" b="1" dirty="0" err="1" smtClean="0">
                <a:latin typeface="Calibri Light" panose="020F0302020204030204" pitchFamily="34" charset="0"/>
              </a:rPr>
              <a:t>Droessler</a:t>
            </a:r>
            <a:r>
              <a:rPr lang="en-US" sz="2400" b="1" dirty="0" smtClean="0">
                <a:latin typeface="Calibri Light" panose="020F0302020204030204" pitchFamily="34" charset="0"/>
              </a:rPr>
              <a:t> </a:t>
            </a:r>
            <a:r>
              <a:rPr lang="en-US" sz="2400" dirty="0" smtClean="0">
                <a:latin typeface="Calibri Light" panose="020F0302020204030204" pitchFamily="34" charset="0"/>
              </a:rPr>
              <a:t/>
            </a:r>
            <a:br>
              <a:rPr lang="en-US" sz="2400" dirty="0" smtClean="0">
                <a:latin typeface="Calibri Light" panose="020F0302020204030204" pitchFamily="34" charset="0"/>
              </a:rPr>
            </a:br>
            <a:r>
              <a:rPr lang="en-US" sz="2400" dirty="0" smtClean="0">
                <a:latin typeface="Calibri Light" panose="020F0302020204030204" pitchFamily="34" charset="0"/>
              </a:rPr>
              <a:t>Career and Technical Education Coordinators </a:t>
            </a:r>
          </a:p>
          <a:p>
            <a:endParaRPr lang="en-US" dirty="0">
              <a:latin typeface="Calibri Light" panose="020F0302020204030204" pitchFamily="34" charset="0"/>
            </a:endParaRPr>
          </a:p>
        </p:txBody>
      </p:sp>
      <p:sp>
        <p:nvSpPr>
          <p:cNvPr id="6" name="Rectangle 5"/>
          <p:cNvSpPr>
            <a:spLocks noChangeArrowheads="1"/>
          </p:cNvSpPr>
          <p:nvPr/>
        </p:nvSpPr>
        <p:spPr bwMode="auto">
          <a:xfrm>
            <a:off x="0" y="6167438"/>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2800" dirty="0" smtClean="0"/>
              <a:t>Get the PowerPoint   </a:t>
            </a:r>
            <a:r>
              <a:rPr lang="en-US" sz="2800" dirty="0" smtClean="0">
                <a:sym typeface="Wingdings"/>
              </a:rPr>
              <a:t>  </a:t>
            </a:r>
            <a:r>
              <a:rPr lang="en-US" sz="2800" dirty="0" err="1" smtClean="0"/>
              <a:t>www.ncperkins.org</a:t>
            </a:r>
            <a:r>
              <a:rPr lang="en-US" sz="2800" dirty="0" smtClean="0"/>
              <a:t>/presentations</a:t>
            </a:r>
            <a:endParaRPr lang="en-US" sz="2800" dirty="0"/>
          </a:p>
        </p:txBody>
      </p:sp>
    </p:spTree>
    <p:extLst>
      <p:ext uri="{BB962C8B-B14F-4D97-AF65-F5344CB8AC3E}">
        <p14:creationId xmlns:p14="http://schemas.microsoft.com/office/powerpoint/2010/main" val="1081224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Perkins Emphasis </a:t>
            </a:r>
            <a:endParaRPr lang="en-US" dirty="0"/>
          </a:p>
        </p:txBody>
      </p:sp>
      <p:sp>
        <p:nvSpPr>
          <p:cNvPr id="262" name="Shape 262"/>
          <p:cNvSpPr>
            <a:spLocks noGrp="1"/>
          </p:cNvSpPr>
          <p:nvPr>
            <p:ph idx="1"/>
          </p:nvPr>
        </p:nvSpPr>
        <p:spPr/>
        <p:txBody>
          <a:bodyPr>
            <a:normAutofit fontScale="85000" lnSpcReduction="20000"/>
          </a:bodyPr>
          <a:lstStyle/>
          <a:p>
            <a:r>
              <a:rPr lang="en-US" dirty="0" smtClean="0">
                <a:sym typeface="American Typewriter"/>
              </a:rPr>
              <a:t>1964 - State Planning – </a:t>
            </a:r>
            <a:r>
              <a:rPr lang="en-US" u="sng" dirty="0" smtClean="0">
                <a:sym typeface="American Typewriter"/>
              </a:rPr>
              <a:t>Set Up </a:t>
            </a:r>
            <a:r>
              <a:rPr lang="en-US" dirty="0" smtClean="0">
                <a:sym typeface="American Typewriter"/>
              </a:rPr>
              <a:t>Vocational Education </a:t>
            </a:r>
          </a:p>
          <a:p>
            <a:r>
              <a:rPr lang="en-US" dirty="0">
                <a:sym typeface="American Typewriter"/>
              </a:rPr>
              <a:t>1968 - </a:t>
            </a:r>
            <a:r>
              <a:rPr lang="en-US" u="sng" dirty="0" smtClean="0">
                <a:sym typeface="American Typewriter"/>
              </a:rPr>
              <a:t>Include</a:t>
            </a:r>
            <a:r>
              <a:rPr lang="en-US" dirty="0" smtClean="0">
                <a:sym typeface="American Typewriter"/>
              </a:rPr>
              <a:t> Special Populations in Voc. Ed. </a:t>
            </a:r>
          </a:p>
          <a:p>
            <a:r>
              <a:rPr lang="en-US" dirty="0">
                <a:sym typeface="American Typewriter"/>
              </a:rPr>
              <a:t>1984 - </a:t>
            </a:r>
            <a:r>
              <a:rPr lang="en-US" u="sng" dirty="0" smtClean="0">
                <a:sym typeface="American Typewriter"/>
              </a:rPr>
              <a:t>Equal Access </a:t>
            </a:r>
            <a:r>
              <a:rPr lang="en-US" dirty="0" smtClean="0">
                <a:sym typeface="American Typewriter"/>
              </a:rPr>
              <a:t>to CTE - Affirmative Action</a:t>
            </a:r>
          </a:p>
          <a:p>
            <a:r>
              <a:rPr lang="en-US" dirty="0">
                <a:sym typeface="American Typewriter"/>
              </a:rPr>
              <a:t>1990 - </a:t>
            </a:r>
            <a:r>
              <a:rPr lang="en-US" u="sng" dirty="0" smtClean="0">
                <a:sym typeface="American Typewriter"/>
              </a:rPr>
              <a:t>Link</a:t>
            </a:r>
            <a:r>
              <a:rPr lang="en-US" dirty="0" smtClean="0">
                <a:sym typeface="American Typewriter"/>
              </a:rPr>
              <a:t> High School and Community College - Tech Prep Innovation </a:t>
            </a:r>
          </a:p>
          <a:p>
            <a:r>
              <a:rPr lang="en-US" dirty="0">
                <a:sym typeface="American Typewriter"/>
              </a:rPr>
              <a:t>1998 - </a:t>
            </a:r>
            <a:r>
              <a:rPr lang="en-US" dirty="0" smtClean="0">
                <a:sym typeface="American Typewriter"/>
              </a:rPr>
              <a:t>Intense work through </a:t>
            </a:r>
            <a:r>
              <a:rPr lang="en-US" u="sng" dirty="0" smtClean="0">
                <a:sym typeface="American Typewriter"/>
              </a:rPr>
              <a:t>Programs of Study </a:t>
            </a:r>
          </a:p>
          <a:p>
            <a:r>
              <a:rPr lang="en-US" dirty="0" smtClean="0">
                <a:sym typeface="American Typewriter"/>
              </a:rPr>
              <a:t>2006 - </a:t>
            </a:r>
            <a:r>
              <a:rPr lang="en-US" u="sng" dirty="0" smtClean="0">
                <a:sym typeface="American Typewriter"/>
              </a:rPr>
              <a:t>Rigorous</a:t>
            </a:r>
            <a:r>
              <a:rPr lang="en-US" dirty="0" smtClean="0">
                <a:sym typeface="American Typewriter"/>
              </a:rPr>
              <a:t> Programs of Study, High Skill Training</a:t>
            </a:r>
          </a:p>
          <a:p>
            <a:r>
              <a:rPr lang="en-US" dirty="0" smtClean="0">
                <a:sym typeface="American Typewriter"/>
              </a:rPr>
              <a:t>2015 - </a:t>
            </a:r>
            <a:r>
              <a:rPr lang="en-US" u="sng" dirty="0" smtClean="0">
                <a:sym typeface="American Typewriter"/>
              </a:rPr>
              <a:t>Pathways, Work Based Learning, Employability Skills </a:t>
            </a:r>
          </a:p>
          <a:p>
            <a:r>
              <a:rPr lang="en-US" u="sng" dirty="0" smtClean="0">
                <a:sym typeface="American Typewriter"/>
              </a:rPr>
              <a:t>2016 </a:t>
            </a:r>
            <a:r>
              <a:rPr lang="en-US" dirty="0">
                <a:sym typeface="American Typewriter"/>
              </a:rPr>
              <a:t>-</a:t>
            </a:r>
            <a:r>
              <a:rPr lang="en-US" u="sng" dirty="0" smtClean="0">
                <a:sym typeface="American Typewriter"/>
              </a:rPr>
              <a:t> 3P’s </a:t>
            </a:r>
            <a:r>
              <a:rPr lang="en-US" dirty="0">
                <a:sym typeface="American Typewriter"/>
              </a:rPr>
              <a:t>-</a:t>
            </a:r>
            <a:r>
              <a:rPr lang="en-US" u="sng" dirty="0" smtClean="0">
                <a:sym typeface="American Typewriter"/>
              </a:rPr>
              <a:t> Pathways, Professional Development, Performance</a:t>
            </a:r>
            <a:endParaRPr lang="en-US" u="sng" dirty="0">
              <a:sym typeface="American Typewriter"/>
            </a:endParaRPr>
          </a:p>
        </p:txBody>
      </p:sp>
    </p:spTree>
    <p:extLst>
      <p:ext uri="{BB962C8B-B14F-4D97-AF65-F5344CB8AC3E}">
        <p14:creationId xmlns:p14="http://schemas.microsoft.com/office/powerpoint/2010/main" val="76959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p:cNvSpPr>
          <p:nvPr>
            <p:ph type="title"/>
          </p:nvPr>
        </p:nvSpPr>
        <p:spPr/>
        <p:txBody>
          <a:bodyPr/>
          <a:lstStyle>
            <a:lvl1pPr>
              <a:defRPr sz="3800"/>
            </a:lvl1pPr>
          </a:lstStyle>
          <a:p>
            <a:pPr lvl="0"/>
            <a:r>
              <a:rPr lang="en-US" smtClean="0"/>
              <a:t>The Carl D. Perkins </a:t>
            </a:r>
            <a:br>
              <a:rPr lang="en-US" smtClean="0"/>
            </a:br>
            <a:r>
              <a:rPr lang="en-US" smtClean="0"/>
              <a:t>CTE Act of 2006</a:t>
            </a:r>
            <a:endParaRPr lang="en-US" dirty="0"/>
          </a:p>
        </p:txBody>
      </p:sp>
      <p:sp>
        <p:nvSpPr>
          <p:cNvPr id="363" name="Shape 363"/>
          <p:cNvSpPr>
            <a:spLocks noGrp="1"/>
          </p:cNvSpPr>
          <p:nvPr>
            <p:ph idx="1"/>
          </p:nvPr>
        </p:nvSpPr>
        <p:spPr/>
        <p:txBody>
          <a:bodyPr>
            <a:normAutofit/>
          </a:bodyPr>
          <a:lstStyle/>
          <a:p>
            <a:pPr lvl="0"/>
            <a:r>
              <a:rPr lang="en-US" sz="2800" smtClean="0"/>
              <a:t>Is a </a:t>
            </a:r>
            <a:r>
              <a:rPr lang="en-US" sz="2800" smtClean="0">
                <a:sym typeface="Tahoma Negreta"/>
              </a:rPr>
              <a:t>workforce development </a:t>
            </a:r>
            <a:r>
              <a:rPr lang="en-US" sz="2800" smtClean="0"/>
              <a:t>program delivered through educational institutions. </a:t>
            </a:r>
          </a:p>
          <a:p>
            <a:pPr lvl="0"/>
            <a:endParaRPr lang="en-US" sz="2800" dirty="0" smtClean="0"/>
          </a:p>
          <a:p>
            <a:pPr lvl="0"/>
            <a:r>
              <a:rPr lang="en-US" sz="2800" dirty="0" smtClean="0"/>
              <a:t>To keep </a:t>
            </a:r>
            <a:r>
              <a:rPr lang="en-US" sz="2800" dirty="0" smtClean="0">
                <a:sym typeface="Tahoma Negreta"/>
              </a:rPr>
              <a:t>U.S. competitive </a:t>
            </a:r>
            <a:r>
              <a:rPr lang="en-US" sz="2800" dirty="0" smtClean="0"/>
              <a:t>by providing a national and local highly skilled, sustainable workforce </a:t>
            </a:r>
            <a:endParaRPr lang="en-US" sz="2800" dirty="0"/>
          </a:p>
        </p:txBody>
      </p:sp>
    </p:spTree>
    <p:extLst>
      <p:ext uri="{BB962C8B-B14F-4D97-AF65-F5344CB8AC3E}">
        <p14:creationId xmlns:p14="http://schemas.microsoft.com/office/powerpoint/2010/main" val="3023503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62"/>
          <p:cNvSpPr>
            <a:spLocks noGrp="1"/>
          </p:cNvSpPr>
          <p:nvPr>
            <p:ph type="title"/>
          </p:nvPr>
        </p:nvSpPr>
        <p:spPr/>
        <p:txBody>
          <a:bodyPr/>
          <a:lstStyle>
            <a:lvl1pPr>
              <a:defRPr sz="3800"/>
            </a:lvl1pPr>
          </a:lstStyle>
          <a:p>
            <a:pPr lvl="0"/>
            <a:r>
              <a:rPr lang="en-US" dirty="0" smtClean="0"/>
              <a:t>Mission </a:t>
            </a:r>
            <a:endParaRPr lang="en-US" dirty="0"/>
          </a:p>
        </p:txBody>
      </p:sp>
      <p:sp>
        <p:nvSpPr>
          <p:cNvPr id="210" name="Shape 210"/>
          <p:cNvSpPr>
            <a:spLocks noGrp="1"/>
          </p:cNvSpPr>
          <p:nvPr>
            <p:ph idx="1"/>
          </p:nvPr>
        </p:nvSpPr>
        <p:spPr/>
        <p:txBody>
          <a:bodyPr>
            <a:normAutofit/>
          </a:bodyPr>
          <a:lstStyle/>
          <a:p>
            <a:r>
              <a:rPr lang="en-US" dirty="0" smtClean="0">
                <a:sym typeface="American Typewriter"/>
              </a:rPr>
              <a:t>Enhance Postsecondary Career &amp; Technical Education (CTE) </a:t>
            </a:r>
          </a:p>
          <a:p>
            <a:r>
              <a:rPr lang="en-US" dirty="0" smtClean="0">
                <a:sym typeface="American Typewriter"/>
              </a:rPr>
              <a:t>Level the playing field for those who elect to enroll in CTE programs of study and increase enrollment </a:t>
            </a:r>
          </a:p>
          <a:p>
            <a:r>
              <a:rPr lang="en-US" dirty="0" smtClean="0">
                <a:sym typeface="American Typewriter"/>
              </a:rPr>
              <a:t>Actively engage employers in the development and implementation of CTE programming leading to employment</a:t>
            </a:r>
            <a:endParaRPr lang="en-US" dirty="0">
              <a:sym typeface="American Typewriter"/>
            </a:endParaRPr>
          </a:p>
        </p:txBody>
      </p:sp>
    </p:spTree>
    <p:extLst>
      <p:ext uri="{BB962C8B-B14F-4D97-AF65-F5344CB8AC3E}">
        <p14:creationId xmlns:p14="http://schemas.microsoft.com/office/powerpoint/2010/main" val="1400805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p:txBody>
          <a:bodyPr/>
          <a:lstStyle/>
          <a:p>
            <a:pPr lvl="0"/>
            <a:r>
              <a:rPr lang="en-US" smtClean="0"/>
              <a:t>Oversight and Authority</a:t>
            </a:r>
            <a:endParaRPr lang="en-US" dirty="0"/>
          </a:p>
        </p:txBody>
      </p:sp>
      <p:grpSp>
        <p:nvGrpSpPr>
          <p:cNvPr id="99" name="Group 99"/>
          <p:cNvGrpSpPr/>
          <p:nvPr/>
        </p:nvGrpSpPr>
        <p:grpSpPr>
          <a:xfrm>
            <a:off x="304800" y="1371600"/>
            <a:ext cx="8207097" cy="5415979"/>
            <a:chOff x="22503" y="22503"/>
            <a:chExt cx="8184594" cy="4610551"/>
          </a:xfrm>
        </p:grpSpPr>
        <p:sp>
          <p:nvSpPr>
            <p:cNvPr id="91" name="Shape 91"/>
            <p:cNvSpPr/>
            <p:nvPr/>
          </p:nvSpPr>
          <p:spPr>
            <a:xfrm>
              <a:off x="22503" y="22503"/>
              <a:ext cx="8184594" cy="1323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r>
                <a:rPr sz="2400" dirty="0"/>
                <a:t>Federal</a:t>
              </a:r>
            </a:p>
            <a:p>
              <a:pPr marL="205096" lvl="0" indent="-205096">
                <a:buSzPct val="100000"/>
                <a:buChar char="•"/>
              </a:pPr>
              <a:r>
                <a:rPr sz="2400" dirty="0"/>
                <a:t>U.S. Department of Education</a:t>
              </a:r>
            </a:p>
            <a:p>
              <a:pPr marL="205096" lvl="0" indent="-205096">
                <a:buSzPct val="100000"/>
                <a:buChar char="•"/>
              </a:pPr>
              <a:r>
                <a:rPr sz="2400" dirty="0"/>
                <a:t>Office of Career Technical and Adult Education (</a:t>
              </a:r>
              <a:r>
                <a:rPr sz="2400" dirty="0" smtClean="0"/>
                <a:t>OCTAE)</a:t>
              </a:r>
              <a:endParaRPr lang="en-US" sz="2400" dirty="0" smtClean="0"/>
            </a:p>
            <a:p>
              <a:pPr marL="205096" lvl="0" indent="-205096">
                <a:buSzPct val="100000"/>
                <a:buChar char="•"/>
              </a:pPr>
              <a:r>
                <a:rPr sz="2400" dirty="0" smtClean="0"/>
                <a:t>Carl </a:t>
              </a:r>
              <a:r>
                <a:rPr sz="2400" dirty="0"/>
                <a:t>D. Perkins Act of 2006</a:t>
              </a:r>
            </a:p>
          </p:txBody>
        </p:sp>
        <p:sp>
          <p:nvSpPr>
            <p:cNvPr id="94" name="Shape 94"/>
            <p:cNvSpPr/>
            <p:nvPr/>
          </p:nvSpPr>
          <p:spPr>
            <a:xfrm>
              <a:off x="22503" y="1541761"/>
              <a:ext cx="8184594" cy="1336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r>
                <a:rPr sz="2400" dirty="0"/>
                <a:t>State</a:t>
              </a:r>
            </a:p>
            <a:p>
              <a:pPr marL="205096" lvl="0" indent="-205096">
                <a:buSzPct val="100000"/>
                <a:buChar char="•"/>
              </a:pPr>
              <a:r>
                <a:rPr sz="2400" dirty="0"/>
                <a:t>Eligible </a:t>
              </a:r>
              <a:r>
                <a:rPr lang="en-US" sz="2400" dirty="0" smtClean="0"/>
                <a:t>a</a:t>
              </a:r>
              <a:r>
                <a:rPr sz="2400" dirty="0" smtClean="0"/>
                <a:t>gency</a:t>
              </a:r>
              <a:endParaRPr sz="2400" dirty="0"/>
            </a:p>
            <a:p>
              <a:pPr marL="205096" lvl="0" indent="-205096">
                <a:buSzPct val="100000"/>
                <a:buChar char="•"/>
              </a:pPr>
              <a:r>
                <a:rPr sz="2400" dirty="0"/>
                <a:t>Sole state agency responsible for administering </a:t>
              </a:r>
              <a:r>
                <a:rPr sz="2400" dirty="0" smtClean="0"/>
                <a:t>program</a:t>
              </a:r>
              <a:endParaRPr lang="en-US" sz="2400" dirty="0" smtClean="0"/>
            </a:p>
            <a:p>
              <a:pPr marL="205096" lvl="0" indent="-205096">
                <a:buSzPct val="100000"/>
                <a:buChar char="•"/>
              </a:pPr>
              <a:r>
                <a:rPr sz="2400" dirty="0" smtClean="0"/>
                <a:t>State </a:t>
              </a:r>
              <a:r>
                <a:rPr sz="2400" dirty="0"/>
                <a:t>Plan/Improvement Plan</a:t>
              </a:r>
            </a:p>
          </p:txBody>
        </p:sp>
        <p:sp>
          <p:nvSpPr>
            <p:cNvPr id="97" name="Shape 97"/>
            <p:cNvSpPr/>
            <p:nvPr/>
          </p:nvSpPr>
          <p:spPr>
            <a:xfrm>
              <a:off x="22503" y="3061020"/>
              <a:ext cx="8184594" cy="15720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r>
                <a:rPr sz="2400" dirty="0"/>
                <a:t>Local</a:t>
              </a:r>
            </a:p>
            <a:p>
              <a:pPr marL="205096" lvl="0" indent="-205096">
                <a:buSzPct val="100000"/>
                <a:buChar char="•"/>
              </a:pPr>
              <a:r>
                <a:rPr sz="2400" dirty="0"/>
                <a:t>Eligible Institution (postsecondary)</a:t>
              </a:r>
            </a:p>
            <a:p>
              <a:pPr marL="205096" lvl="0" indent="-205096">
                <a:buSzPct val="100000"/>
                <a:buChar char="•"/>
              </a:pPr>
              <a:r>
                <a:rPr sz="2400" dirty="0"/>
                <a:t>Eligible Recipient (</a:t>
              </a:r>
              <a:r>
                <a:rPr sz="2400" dirty="0" smtClean="0"/>
                <a:t>secondary)</a:t>
              </a:r>
              <a:endParaRPr lang="en-US" sz="2400" dirty="0" smtClean="0"/>
            </a:p>
            <a:p>
              <a:pPr marL="205096" lvl="0" indent="-205096">
                <a:buSzPct val="100000"/>
                <a:buChar char="•"/>
              </a:pPr>
              <a:r>
                <a:rPr sz="2400" dirty="0" smtClean="0"/>
                <a:t>Local </a:t>
              </a:r>
              <a:r>
                <a:rPr sz="2400" dirty="0"/>
                <a:t>Plan/Annual Plan/Improvement </a:t>
              </a:r>
              <a:r>
                <a:rPr sz="2400" dirty="0" smtClean="0"/>
                <a:t>Plan</a:t>
              </a:r>
              <a:r>
                <a:rPr lang="en-US" sz="2400" dirty="0" smtClean="0"/>
                <a:t> – </a:t>
              </a:r>
              <a:r>
                <a:rPr lang="en-US" dirty="0" smtClean="0"/>
                <a:t>(2015-16 Template)</a:t>
              </a:r>
              <a:endParaRPr dirty="0"/>
            </a:p>
          </p:txBody>
        </p:sp>
      </p:grpSp>
    </p:spTree>
    <p:extLst>
      <p:ext uri="{BB962C8B-B14F-4D97-AF65-F5344CB8AC3E}">
        <p14:creationId xmlns:p14="http://schemas.microsoft.com/office/powerpoint/2010/main" val="618015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62"/>
          <p:cNvSpPr>
            <a:spLocks noGrp="1"/>
          </p:cNvSpPr>
          <p:nvPr>
            <p:ph type="title"/>
          </p:nvPr>
        </p:nvSpPr>
        <p:spPr/>
        <p:txBody>
          <a:bodyPr/>
          <a:lstStyle>
            <a:lvl1pPr>
              <a:defRPr sz="3800"/>
            </a:lvl1pPr>
          </a:lstStyle>
          <a:p>
            <a:r>
              <a:rPr lang="en-US" dirty="0" smtClean="0">
                <a:sym typeface="American Typewriter"/>
              </a:rPr>
              <a:t>Our CTE Plan of Work</a:t>
            </a:r>
            <a:endParaRPr lang="en-US" dirty="0"/>
          </a:p>
        </p:txBody>
      </p:sp>
      <p:sp>
        <p:nvSpPr>
          <p:cNvPr id="215" name="Shape 215"/>
          <p:cNvSpPr>
            <a:spLocks noGrp="1"/>
          </p:cNvSpPr>
          <p:nvPr>
            <p:ph idx="1"/>
          </p:nvPr>
        </p:nvSpPr>
        <p:spPr/>
        <p:txBody>
          <a:bodyPr/>
          <a:lstStyle/>
          <a:p>
            <a:r>
              <a:rPr lang="en-US" dirty="0" smtClean="0">
                <a:sym typeface="American Typewriter"/>
              </a:rPr>
              <a:t>Spelled out in Carl D. Perkins Career and Technical Education Act of 2006 </a:t>
            </a:r>
          </a:p>
          <a:p>
            <a:endParaRPr lang="en-US" dirty="0" smtClean="0">
              <a:sym typeface="American Typewriter"/>
            </a:endParaRPr>
          </a:p>
          <a:p>
            <a:r>
              <a:rPr lang="en-US" dirty="0" smtClean="0">
                <a:sym typeface="American Typewriter"/>
              </a:rPr>
              <a:t>Outlined in the North Carolina Five-Year State Plan</a:t>
            </a:r>
          </a:p>
          <a:p>
            <a:endParaRPr lang="en-US" dirty="0" smtClean="0">
              <a:sym typeface="American Typewriter"/>
            </a:endParaRPr>
          </a:p>
          <a:p>
            <a:r>
              <a:rPr lang="en-US" dirty="0" smtClean="0">
                <a:sym typeface="American Typewriter"/>
              </a:rPr>
              <a:t>Reflected in your community college Local Plan </a:t>
            </a:r>
            <a:endParaRPr lang="en-US" dirty="0">
              <a:sym typeface="American Typewriter"/>
            </a:endParaRPr>
          </a:p>
        </p:txBody>
      </p:sp>
    </p:spTree>
    <p:extLst>
      <p:ext uri="{BB962C8B-B14F-4D97-AF65-F5344CB8AC3E}">
        <p14:creationId xmlns:p14="http://schemas.microsoft.com/office/powerpoint/2010/main" val="2198494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CTE Definitions</a:t>
            </a:r>
            <a:endParaRPr lang="en-US" dirty="0"/>
          </a:p>
        </p:txBody>
      </p:sp>
      <p:sp>
        <p:nvSpPr>
          <p:cNvPr id="286" name="Shape 286"/>
          <p:cNvSpPr>
            <a:spLocks noGrp="1"/>
          </p:cNvSpPr>
          <p:nvPr>
            <p:ph idx="1"/>
          </p:nvPr>
        </p:nvSpPr>
        <p:spPr/>
        <p:txBody>
          <a:bodyPr/>
          <a:lstStyle/>
          <a:p>
            <a:r>
              <a:rPr lang="en-US" u="sng" dirty="0" smtClean="0">
                <a:sym typeface="American Typewriter"/>
              </a:rPr>
              <a:t>Postsecondary CTE Participant </a:t>
            </a:r>
            <a:r>
              <a:rPr lang="en-US" dirty="0" smtClean="0">
                <a:sym typeface="American Typewriter"/>
              </a:rPr>
              <a:t>is an AAS non-transfer student enrolled in six credit hours (during the program year) in any CTE program area.</a:t>
            </a:r>
          </a:p>
          <a:p>
            <a:endParaRPr lang="en-US" dirty="0" smtClean="0">
              <a:sym typeface="American Typewriter"/>
            </a:endParaRPr>
          </a:p>
          <a:p>
            <a:r>
              <a:rPr lang="en-US" u="sng" dirty="0" smtClean="0">
                <a:sym typeface="American Typewriter"/>
              </a:rPr>
              <a:t>Postsecondary CTE Concentrator </a:t>
            </a:r>
            <a:r>
              <a:rPr lang="en-US" dirty="0" smtClean="0">
                <a:sym typeface="American Typewriter"/>
              </a:rPr>
              <a:t>is a CTE participant who completes a minimum of 12 academic and technical hours, 6 hours will be in CTE coursework. </a:t>
            </a:r>
            <a:endParaRPr lang="en-US" dirty="0">
              <a:sym typeface="American Typewriter"/>
            </a:endParaRPr>
          </a:p>
        </p:txBody>
      </p:sp>
    </p:spTree>
    <p:extLst>
      <p:ext uri="{BB962C8B-B14F-4D97-AF65-F5344CB8AC3E}">
        <p14:creationId xmlns:p14="http://schemas.microsoft.com/office/powerpoint/2010/main" val="921253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ctrTitle"/>
          </p:nvPr>
        </p:nvSpPr>
        <p:spPr>
          <a:xfrm>
            <a:off x="685800" y="2133600"/>
            <a:ext cx="7772400" cy="1470025"/>
          </a:xfrm>
          <a:prstGeom prst="rect">
            <a:avLst/>
          </a:prstGeom>
        </p:spPr>
        <p:txBody>
          <a:bodyPr>
            <a:normAutofit/>
          </a:bodyPr>
          <a:lstStyle/>
          <a:p>
            <a:pPr lvl="0">
              <a:defRPr sz="1800" cap="none">
                <a:solidFill>
                  <a:srgbClr val="000000"/>
                </a:solidFill>
              </a:defRPr>
            </a:pPr>
            <a:r>
              <a:rPr lang="en-US" sz="4400" dirty="0" smtClean="0">
                <a:solidFill>
                  <a:srgbClr val="514843"/>
                </a:solidFill>
              </a:rPr>
              <a:t>Perkins Funding</a:t>
            </a:r>
            <a:endParaRPr lang="en-US" sz="4400" dirty="0">
              <a:solidFill>
                <a:srgbClr val="51484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2" y="5105400"/>
            <a:ext cx="5190744" cy="1633728"/>
          </a:xfrm>
          <a:prstGeom prst="rect">
            <a:avLst/>
          </a:prstGeom>
        </p:spPr>
      </p:pic>
    </p:spTree>
    <p:extLst>
      <p:ext uri="{BB962C8B-B14F-4D97-AF65-F5344CB8AC3E}">
        <p14:creationId xmlns:p14="http://schemas.microsoft.com/office/powerpoint/2010/main" val="826222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p:txBody>
          <a:bodyPr/>
          <a:lstStyle>
            <a:lvl1pPr algn="ctr">
              <a:defRPr sz="4000">
                <a:latin typeface="American Typewriter"/>
                <a:ea typeface="American Typewriter"/>
                <a:cs typeface="American Typewriter"/>
                <a:sym typeface="American Typewriter"/>
              </a:defRPr>
            </a:lvl1pPr>
          </a:lstStyle>
          <a:p>
            <a:pPr lvl="0"/>
            <a:r>
              <a:rPr lang="en-US" dirty="0" smtClean="0">
                <a:latin typeface="+mj-lt"/>
              </a:rPr>
              <a:t>Perkins Flow of Funding</a:t>
            </a:r>
            <a:endParaRPr lang="en-US" dirty="0">
              <a:latin typeface="+mj-lt"/>
            </a:endParaRPr>
          </a:p>
        </p:txBody>
      </p:sp>
      <p:grpSp>
        <p:nvGrpSpPr>
          <p:cNvPr id="227" name="Group 227"/>
          <p:cNvGrpSpPr/>
          <p:nvPr/>
        </p:nvGrpSpPr>
        <p:grpSpPr>
          <a:xfrm>
            <a:off x="323850" y="1764262"/>
            <a:ext cx="1885950" cy="3947735"/>
            <a:chOff x="0" y="-1"/>
            <a:chExt cx="2514600" cy="5263645"/>
          </a:xfrm>
        </p:grpSpPr>
        <p:sp>
          <p:nvSpPr>
            <p:cNvPr id="225" name="Shape 225"/>
            <p:cNvSpPr/>
            <p:nvPr/>
          </p:nvSpPr>
          <p:spPr>
            <a:xfrm>
              <a:off x="0" y="-2"/>
              <a:ext cx="2514600" cy="5263647"/>
            </a:xfrm>
            <a:prstGeom prst="rect">
              <a:avLst/>
            </a:prstGeom>
            <a:solidFill>
              <a:srgbClr val="92D050"/>
            </a:solidFill>
            <a:ln w="12700" cap="flat">
              <a:solidFill>
                <a:srgbClr val="33CC33"/>
              </a:solidFill>
              <a:prstDash val="solid"/>
              <a:miter lim="800000"/>
            </a:ln>
            <a:effectLst/>
          </p:spPr>
          <p:txBody>
            <a:bodyPr wrap="square" lIns="0" tIns="0" rIns="0" bIns="0" numCol="1" anchor="ctr">
              <a:noAutofit/>
            </a:bodyPr>
            <a:lstStyle/>
            <a:p>
              <a:pPr lvl="0" algn="ctr">
                <a:defRPr sz="8800">
                  <a:ln w="22225">
                    <a:solidFill>
                      <a:srgbClr val="ED7D31"/>
                    </a:solidFill>
                  </a:ln>
                  <a:solidFill>
                    <a:srgbClr val="F8CBAD"/>
                  </a:solidFill>
                  <a:latin typeface="Calibri"/>
                  <a:ea typeface="Calibri"/>
                  <a:cs typeface="Calibri"/>
                  <a:sym typeface="Calibri"/>
                </a:defRPr>
              </a:pPr>
              <a:endParaRPr sz="6600">
                <a:latin typeface="Calibri Light" panose="020F0302020204030204" pitchFamily="34" charset="0"/>
              </a:endParaRPr>
            </a:p>
          </p:txBody>
        </p:sp>
        <p:sp>
          <p:nvSpPr>
            <p:cNvPr id="226" name="Shape 226"/>
            <p:cNvSpPr/>
            <p:nvPr/>
          </p:nvSpPr>
          <p:spPr>
            <a:xfrm>
              <a:off x="0" y="1916341"/>
              <a:ext cx="2514600" cy="14309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8800" b="1">
                  <a:ln w="22225">
                    <a:solidFill>
                      <a:srgbClr val="ED7D31"/>
                    </a:solidFill>
                  </a:ln>
                  <a:solidFill>
                    <a:srgbClr val="F8CBAD"/>
                  </a:solidFill>
                  <a:latin typeface="Calibri"/>
                  <a:ea typeface="Calibri"/>
                  <a:cs typeface="Calibri"/>
                  <a:sym typeface="Calibri"/>
                </a:defRPr>
              </a:lvl1pPr>
            </a:lstStyle>
            <a:p>
              <a:pPr lvl="0">
                <a:defRPr sz="1800" b="0">
                  <a:ln w="9525">
                    <a:noFill/>
                  </a:ln>
                  <a:solidFill>
                    <a:srgbClr val="000000"/>
                  </a:solidFill>
                </a:defRPr>
              </a:pPr>
              <a:r>
                <a:rPr sz="6600">
                  <a:latin typeface="Calibri Light" panose="020F0302020204030204" pitchFamily="34" charset="0"/>
                </a:rPr>
                <a:t>$</a:t>
              </a:r>
            </a:p>
          </p:txBody>
        </p:sp>
      </p:grpSp>
      <p:grpSp>
        <p:nvGrpSpPr>
          <p:cNvPr id="230" name="Group 230"/>
          <p:cNvGrpSpPr/>
          <p:nvPr/>
        </p:nvGrpSpPr>
        <p:grpSpPr>
          <a:xfrm>
            <a:off x="2400300" y="3810000"/>
            <a:ext cx="1866900" cy="1933577"/>
            <a:chOff x="0" y="0"/>
            <a:chExt cx="2324100" cy="2855195"/>
          </a:xfrm>
          <a:solidFill>
            <a:srgbClr val="FFFF99"/>
          </a:solidFill>
        </p:grpSpPr>
        <p:sp>
          <p:nvSpPr>
            <p:cNvPr id="228" name="Shape 228"/>
            <p:cNvSpPr/>
            <p:nvPr/>
          </p:nvSpPr>
          <p:spPr>
            <a:xfrm>
              <a:off x="0" y="0"/>
              <a:ext cx="2324100" cy="2855195"/>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3200" b="1">
                  <a:solidFill>
                    <a:srgbClr val="FFFFFF"/>
                  </a:solidFill>
                  <a:latin typeface="Calibri"/>
                  <a:ea typeface="Calibri"/>
                  <a:cs typeface="Calibri"/>
                  <a:sym typeface="Calibri"/>
                </a:defRPr>
              </a:pPr>
              <a:endParaRPr sz="2400">
                <a:latin typeface="Calibri Light" panose="020F0302020204030204" pitchFamily="34" charset="0"/>
              </a:endParaRPr>
            </a:p>
          </p:txBody>
        </p:sp>
        <p:sp>
          <p:nvSpPr>
            <p:cNvPr id="229" name="Shape 229"/>
            <p:cNvSpPr/>
            <p:nvPr/>
          </p:nvSpPr>
          <p:spPr>
            <a:xfrm>
              <a:off x="152400" y="935154"/>
              <a:ext cx="2171700" cy="984885"/>
            </a:xfrm>
            <a:prstGeom prst="rect">
              <a:avLst/>
            </a:prstGeom>
            <a:grp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r>
                <a:rPr sz="2400" dirty="0">
                  <a:latin typeface="Calibri Light" panose="020F0302020204030204" pitchFamily="34" charset="0"/>
                  <a:ea typeface="Calibri"/>
                  <a:cs typeface="Calibri"/>
                  <a:sym typeface="Calibri"/>
                </a:rPr>
                <a:t>High Schools</a:t>
              </a:r>
              <a:endParaRPr sz="1350" dirty="0">
                <a:latin typeface="Calibri Light" panose="020F0302020204030204" pitchFamily="34" charset="0"/>
                <a:ea typeface="Calibri"/>
                <a:cs typeface="Calibri"/>
                <a:sym typeface="Calibri"/>
              </a:endParaRPr>
            </a:p>
            <a:p>
              <a:pPr lvl="0" algn="ctr"/>
              <a:r>
                <a:rPr sz="2400" dirty="0">
                  <a:latin typeface="Calibri Light" panose="020F0302020204030204" pitchFamily="34" charset="0"/>
                  <a:ea typeface="Calibri"/>
                  <a:cs typeface="Calibri"/>
                  <a:sym typeface="Calibri"/>
                </a:rPr>
                <a:t>$$</a:t>
              </a:r>
            </a:p>
          </p:txBody>
        </p:sp>
      </p:grpSp>
      <p:sp>
        <p:nvSpPr>
          <p:cNvPr id="232" name="Shape 232"/>
          <p:cNvSpPr/>
          <p:nvPr/>
        </p:nvSpPr>
        <p:spPr>
          <a:xfrm>
            <a:off x="2400300" y="2446332"/>
            <a:ext cx="1790700" cy="1154162"/>
          </a:xfrm>
          <a:prstGeom prst="rect">
            <a:avLst/>
          </a:prstGeom>
          <a:solidFill>
            <a:schemeClr val="accent5">
              <a:lumMod val="40000"/>
              <a:lumOff val="60000"/>
            </a:schemeClr>
          </a:solidFill>
          <a:ln w="12700" cap="flat">
            <a:solidFill>
              <a:srgbClr val="00B050"/>
            </a:solid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r>
              <a:rPr sz="2400" dirty="0">
                <a:latin typeface="Calibri Light" panose="020F0302020204030204" pitchFamily="34" charset="0"/>
                <a:ea typeface="Calibri"/>
                <a:cs typeface="Calibri"/>
                <a:sym typeface="Calibri"/>
              </a:rPr>
              <a:t>Community Colleges</a:t>
            </a:r>
            <a:endParaRPr sz="1350" dirty="0">
              <a:latin typeface="Calibri Light" panose="020F0302020204030204" pitchFamily="34" charset="0"/>
              <a:ea typeface="Calibri"/>
              <a:cs typeface="Calibri"/>
              <a:sym typeface="Calibri"/>
            </a:endParaRPr>
          </a:p>
          <a:p>
            <a:pPr lvl="0" algn="ctr"/>
            <a:r>
              <a:rPr sz="2700" dirty="0">
                <a:latin typeface="Calibri Light" panose="020F0302020204030204" pitchFamily="34" charset="0"/>
                <a:ea typeface="Calibri"/>
                <a:cs typeface="Calibri"/>
                <a:sym typeface="Calibri"/>
              </a:rPr>
              <a:t>$ </a:t>
            </a:r>
          </a:p>
        </p:txBody>
      </p:sp>
      <p:grpSp>
        <p:nvGrpSpPr>
          <p:cNvPr id="236" name="Group 236"/>
          <p:cNvGrpSpPr/>
          <p:nvPr/>
        </p:nvGrpSpPr>
        <p:grpSpPr>
          <a:xfrm>
            <a:off x="4362450" y="2838447"/>
            <a:ext cx="1885950" cy="923931"/>
            <a:chOff x="0" y="-1"/>
            <a:chExt cx="2514600" cy="1231906"/>
          </a:xfrm>
        </p:grpSpPr>
        <p:sp>
          <p:nvSpPr>
            <p:cNvPr id="234" name="Shape 234"/>
            <p:cNvSpPr/>
            <p:nvPr/>
          </p:nvSpPr>
          <p:spPr>
            <a:xfrm>
              <a:off x="0" y="-1"/>
              <a:ext cx="2514600" cy="1231906"/>
            </a:xfrm>
            <a:prstGeom prst="rect">
              <a:avLst/>
            </a:prstGeom>
            <a:solidFill>
              <a:schemeClr val="accent5">
                <a:lumMod val="40000"/>
                <a:lumOff val="60000"/>
              </a:schemeClr>
            </a:solidFill>
            <a:ln w="12700" cap="flat">
              <a:solidFill>
                <a:srgbClr val="33CC33"/>
              </a:solidFill>
              <a:prstDash val="solid"/>
              <a:miter lim="800000"/>
            </a:ln>
            <a:effectLst/>
          </p:spPr>
          <p:txBody>
            <a:bodyPr wrap="square" lIns="0" tIns="0" rIns="0" bIns="0" numCol="1" anchor="ctr">
              <a:noAutofit/>
            </a:bodyPr>
            <a:lstStyle/>
            <a:p>
              <a:pPr lvl="0" algn="ctr">
                <a:defRPr b="1">
                  <a:solidFill>
                    <a:srgbClr val="FFFFFF"/>
                  </a:solidFill>
                  <a:latin typeface="Calibri"/>
                  <a:ea typeface="Calibri"/>
                  <a:cs typeface="Calibri"/>
                  <a:sym typeface="Calibri"/>
                </a:defRPr>
              </a:pPr>
              <a:endParaRPr sz="1350">
                <a:latin typeface="Calibri Light" panose="020F0302020204030204" pitchFamily="34" charset="0"/>
              </a:endParaRPr>
            </a:p>
          </p:txBody>
        </p:sp>
        <p:sp>
          <p:nvSpPr>
            <p:cNvPr id="235" name="Shape 235"/>
            <p:cNvSpPr/>
            <p:nvPr/>
          </p:nvSpPr>
          <p:spPr>
            <a:xfrm>
              <a:off x="0" y="246620"/>
              <a:ext cx="2514600" cy="738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2400" b="1">
                  <a:solidFill>
                    <a:srgbClr val="FFFFFF"/>
                  </a:solidFill>
                  <a:latin typeface="Calibri"/>
                  <a:ea typeface="Calibri"/>
                  <a:cs typeface="Calibri"/>
                  <a:sym typeface="Calibri"/>
                </a:defRPr>
              </a:lvl1pPr>
            </a:lstStyle>
            <a:p>
              <a:pPr lvl="0">
                <a:defRPr sz="1800" b="0">
                  <a:solidFill>
                    <a:srgbClr val="000000"/>
                  </a:solidFill>
                </a:defRPr>
              </a:pPr>
              <a:r>
                <a:rPr sz="1800" dirty="0">
                  <a:latin typeface="Calibri Light" panose="020F0302020204030204" pitchFamily="34" charset="0"/>
                </a:rPr>
                <a:t>Basic Grant to Colleges </a:t>
              </a:r>
              <a:r>
                <a:rPr sz="1400" dirty="0" smtClean="0">
                  <a:latin typeface="Calibri Light" panose="020F0302020204030204" pitchFamily="34" charset="0"/>
                </a:rPr>
                <a:t>$$</a:t>
              </a:r>
              <a:r>
                <a:rPr lang="en-US" sz="1400" dirty="0" smtClean="0">
                  <a:latin typeface="Calibri Light" panose="020F0302020204030204" pitchFamily="34" charset="0"/>
                </a:rPr>
                <a:t>$$$$$$</a:t>
              </a:r>
              <a:endParaRPr sz="1400" dirty="0">
                <a:latin typeface="Calibri Light" panose="020F0302020204030204" pitchFamily="34" charset="0"/>
              </a:endParaRPr>
            </a:p>
          </p:txBody>
        </p:sp>
      </p:grpSp>
      <p:grpSp>
        <p:nvGrpSpPr>
          <p:cNvPr id="239" name="Group 239"/>
          <p:cNvGrpSpPr/>
          <p:nvPr/>
        </p:nvGrpSpPr>
        <p:grpSpPr>
          <a:xfrm>
            <a:off x="4362450" y="2255690"/>
            <a:ext cx="1977963" cy="452335"/>
            <a:chOff x="0" y="0"/>
            <a:chExt cx="2637283" cy="603112"/>
          </a:xfrm>
        </p:grpSpPr>
        <p:sp>
          <p:nvSpPr>
            <p:cNvPr id="237" name="Shape 237"/>
            <p:cNvSpPr/>
            <p:nvPr/>
          </p:nvSpPr>
          <p:spPr>
            <a:xfrm>
              <a:off x="0" y="0"/>
              <a:ext cx="2453334" cy="603113"/>
            </a:xfrm>
            <a:prstGeom prst="rect">
              <a:avLst/>
            </a:prstGeom>
            <a:solidFill>
              <a:schemeClr val="accent5">
                <a:lumMod val="40000"/>
                <a:lumOff val="60000"/>
              </a:schemeClr>
            </a:solidFill>
            <a:ln w="12700" cap="flat">
              <a:solidFill>
                <a:srgbClr val="33CC33"/>
              </a:solidFill>
              <a:prstDash val="solid"/>
              <a:miter lim="800000"/>
            </a:ln>
            <a:effectLst/>
          </p:spPr>
          <p:txBody>
            <a:bodyPr wrap="square" lIns="0" tIns="0" rIns="0" bIns="0" numCol="1" anchor="ctr">
              <a:noAutofit/>
            </a:bodyPr>
            <a:lstStyle/>
            <a:p>
              <a:pPr lvl="0" algn="ctr">
                <a:defRPr sz="1600">
                  <a:solidFill>
                    <a:srgbClr val="FFFFFF"/>
                  </a:solidFill>
                  <a:latin typeface="Calibri"/>
                  <a:ea typeface="Calibri"/>
                  <a:cs typeface="Calibri"/>
                  <a:sym typeface="Calibri"/>
                </a:defRPr>
              </a:pPr>
              <a:endParaRPr sz="1200">
                <a:latin typeface="Calibri Light" panose="020F0302020204030204" pitchFamily="34" charset="0"/>
              </a:endParaRPr>
            </a:p>
          </p:txBody>
        </p:sp>
        <p:sp>
          <p:nvSpPr>
            <p:cNvPr id="238" name="Shape 238"/>
            <p:cNvSpPr/>
            <p:nvPr/>
          </p:nvSpPr>
          <p:spPr>
            <a:xfrm>
              <a:off x="0" y="156873"/>
              <a:ext cx="2637284" cy="2893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gn="ctr"/>
              <a:r>
                <a:rPr sz="1600" dirty="0">
                  <a:latin typeface="Calibri Light" panose="020F0302020204030204" pitchFamily="34" charset="0"/>
                  <a:ea typeface="Calibri"/>
                  <a:cs typeface="Calibri"/>
                  <a:sym typeface="Calibri"/>
                </a:rPr>
                <a:t>State Leadership $</a:t>
              </a:r>
            </a:p>
          </p:txBody>
        </p:sp>
      </p:grpSp>
      <p:grpSp>
        <p:nvGrpSpPr>
          <p:cNvPr id="242" name="Group 242"/>
          <p:cNvGrpSpPr/>
          <p:nvPr/>
        </p:nvGrpSpPr>
        <p:grpSpPr>
          <a:xfrm>
            <a:off x="6396318" y="2850400"/>
            <a:ext cx="2343150" cy="531244"/>
            <a:chOff x="0" y="38456"/>
            <a:chExt cx="3124200" cy="708323"/>
          </a:xfrm>
          <a:solidFill>
            <a:schemeClr val="accent5">
              <a:lumMod val="40000"/>
              <a:lumOff val="60000"/>
            </a:schemeClr>
          </a:solidFill>
        </p:grpSpPr>
        <p:sp>
          <p:nvSpPr>
            <p:cNvPr id="240" name="Shape 240"/>
            <p:cNvSpPr/>
            <p:nvPr/>
          </p:nvSpPr>
          <p:spPr>
            <a:xfrm>
              <a:off x="0" y="177599"/>
              <a:ext cx="3124200" cy="353124"/>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2400" b="1">
                  <a:solidFill>
                    <a:srgbClr val="FFFFFF"/>
                  </a:solidFill>
                  <a:latin typeface="Calibri"/>
                  <a:ea typeface="Calibri"/>
                  <a:cs typeface="Calibri"/>
                  <a:sym typeface="Calibri"/>
                </a:defRPr>
              </a:pPr>
              <a:endParaRPr>
                <a:latin typeface="Calibri Light" panose="020F0302020204030204" pitchFamily="34" charset="0"/>
              </a:endParaRPr>
            </a:p>
          </p:txBody>
        </p:sp>
        <p:sp>
          <p:nvSpPr>
            <p:cNvPr id="241" name="Shape 241"/>
            <p:cNvSpPr/>
            <p:nvPr/>
          </p:nvSpPr>
          <p:spPr>
            <a:xfrm>
              <a:off x="0" y="38456"/>
              <a:ext cx="3124200" cy="708323"/>
            </a:xfrm>
            <a:prstGeom prst="rect">
              <a:avLst/>
            </a:prstGeom>
            <a:grp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2000" b="1">
                  <a:solidFill>
                    <a:srgbClr val="FFFFFF"/>
                  </a:solidFill>
                  <a:latin typeface="Calibri"/>
                  <a:ea typeface="Calibri"/>
                  <a:cs typeface="Calibri"/>
                  <a:sym typeface="Calibri"/>
                </a:defRPr>
              </a:lvl1pPr>
            </a:lstStyle>
            <a:p>
              <a:pPr lvl="0">
                <a:defRPr sz="1800" b="0">
                  <a:solidFill>
                    <a:srgbClr val="000000"/>
                  </a:solidFill>
                </a:defRPr>
              </a:pPr>
              <a:r>
                <a:rPr sz="1800" dirty="0">
                  <a:latin typeface="Calibri Light" panose="020F0302020204030204" pitchFamily="34" charset="0"/>
                </a:rPr>
                <a:t>College  -  % of CTE Pell</a:t>
              </a:r>
            </a:p>
          </p:txBody>
        </p:sp>
      </p:grpSp>
      <p:sp>
        <p:nvSpPr>
          <p:cNvPr id="247" name="Shape 247"/>
          <p:cNvSpPr/>
          <p:nvPr/>
        </p:nvSpPr>
        <p:spPr>
          <a:xfrm>
            <a:off x="609600" y="2014023"/>
            <a:ext cx="1152525" cy="12464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r>
              <a:rPr sz="2700" b="1" dirty="0">
                <a:latin typeface="Calibri Light" panose="020F0302020204030204" pitchFamily="34" charset="0"/>
                <a:ea typeface="Calibri"/>
                <a:cs typeface="Calibri"/>
                <a:sym typeface="Calibri"/>
              </a:rPr>
              <a:t>OVAE</a:t>
            </a:r>
            <a:endParaRPr sz="1350" dirty="0">
              <a:latin typeface="Calibri Light" panose="020F0302020204030204" pitchFamily="34" charset="0"/>
              <a:ea typeface="Calibri"/>
              <a:cs typeface="Calibri"/>
              <a:sym typeface="Calibri"/>
            </a:endParaRPr>
          </a:p>
          <a:p>
            <a:pPr lvl="0" algn="ctr"/>
            <a:endParaRPr sz="2700" b="1" dirty="0">
              <a:latin typeface="Calibri Light" panose="020F0302020204030204" pitchFamily="34" charset="0"/>
              <a:ea typeface="Calibri"/>
              <a:cs typeface="Calibri"/>
              <a:sym typeface="Calibri"/>
            </a:endParaRPr>
          </a:p>
          <a:p>
            <a:pPr lvl="0" algn="ctr"/>
            <a:r>
              <a:rPr sz="2700" b="1" dirty="0">
                <a:latin typeface="Calibri Light" panose="020F0302020204030204" pitchFamily="34" charset="0"/>
                <a:ea typeface="Calibri"/>
                <a:cs typeface="Calibri"/>
                <a:sym typeface="Calibri"/>
              </a:rPr>
              <a:t>OCTAE</a:t>
            </a:r>
          </a:p>
        </p:txBody>
      </p:sp>
      <p:sp>
        <p:nvSpPr>
          <p:cNvPr id="250" name="Shape 250"/>
          <p:cNvSpPr/>
          <p:nvPr/>
        </p:nvSpPr>
        <p:spPr>
          <a:xfrm>
            <a:off x="2362200" y="1667777"/>
            <a:ext cx="1905000" cy="423191"/>
          </a:xfrm>
          <a:prstGeom prst="rect">
            <a:avLst/>
          </a:prstGeom>
          <a:ln w="12700">
            <a:miter lim="400000"/>
          </a:ln>
          <a:extLst>
            <a:ext uri="{C572A759-6A51-4108-AA02-DFA0A04FC94B}">
              <ma14:wrappingTextBoxFlag xmlns:ma14="http://schemas.microsoft.com/office/mac/drawingml/2011/main" val="1"/>
            </a:ext>
          </a:extLst>
        </p:spPr>
        <p:txBody>
          <a:bodyPr wrap="square" lIns="34289" tIns="34289" rIns="34289" bIns="34289">
            <a:spAutoFit/>
          </a:bodyPr>
          <a:lstStyle/>
          <a:p>
            <a:pPr lvl="0"/>
            <a:r>
              <a:rPr sz="2300" b="1" dirty="0"/>
              <a:t>North Carolina</a:t>
            </a:r>
          </a:p>
        </p:txBody>
      </p:sp>
      <p:grpSp>
        <p:nvGrpSpPr>
          <p:cNvPr id="24" name="Group 242"/>
          <p:cNvGrpSpPr/>
          <p:nvPr/>
        </p:nvGrpSpPr>
        <p:grpSpPr>
          <a:xfrm>
            <a:off x="6400800" y="3352800"/>
            <a:ext cx="2343150" cy="398044"/>
            <a:chOff x="0" y="-1"/>
            <a:chExt cx="3124200" cy="530724"/>
          </a:xfrm>
          <a:solidFill>
            <a:srgbClr val="00B0F0"/>
          </a:solidFill>
        </p:grpSpPr>
        <p:sp>
          <p:nvSpPr>
            <p:cNvPr id="25" name="Shape 240"/>
            <p:cNvSpPr/>
            <p:nvPr/>
          </p:nvSpPr>
          <p:spPr>
            <a:xfrm>
              <a:off x="0" y="177599"/>
              <a:ext cx="3124200" cy="353124"/>
            </a:xfrm>
            <a:prstGeom prst="rect">
              <a:avLst/>
            </a:prstGeom>
            <a:solidFill>
              <a:schemeClr val="accent5">
                <a:lumMod val="40000"/>
                <a:lumOff val="60000"/>
              </a:schemeClr>
            </a:solidFill>
            <a:ln w="12700" cap="flat">
              <a:solidFill>
                <a:srgbClr val="33CC33"/>
              </a:solidFill>
              <a:prstDash val="solid"/>
              <a:miter lim="800000"/>
            </a:ln>
            <a:effectLst/>
          </p:spPr>
          <p:txBody>
            <a:bodyPr wrap="square" lIns="0" tIns="0" rIns="0" bIns="0" numCol="1" anchor="ctr">
              <a:noAutofit/>
            </a:bodyPr>
            <a:lstStyle/>
            <a:p>
              <a:pPr lvl="0" algn="ctr">
                <a:defRPr sz="2400" b="1">
                  <a:solidFill>
                    <a:srgbClr val="FFFFFF"/>
                  </a:solidFill>
                  <a:latin typeface="Calibri"/>
                  <a:ea typeface="Calibri"/>
                  <a:cs typeface="Calibri"/>
                  <a:sym typeface="Calibri"/>
                </a:defRPr>
              </a:pPr>
              <a:endParaRPr>
                <a:latin typeface="Calibri Light" panose="020F0302020204030204" pitchFamily="34" charset="0"/>
              </a:endParaRPr>
            </a:p>
          </p:txBody>
        </p:sp>
        <p:sp>
          <p:nvSpPr>
            <p:cNvPr id="26" name="Shape 241"/>
            <p:cNvSpPr/>
            <p:nvPr/>
          </p:nvSpPr>
          <p:spPr>
            <a:xfrm>
              <a:off x="0" y="-1"/>
              <a:ext cx="3124200" cy="507999"/>
            </a:xfrm>
            <a:prstGeom prst="rect">
              <a:avLst/>
            </a:prstGeom>
            <a:solidFill>
              <a:schemeClr val="accent5">
                <a:lumMod val="40000"/>
                <a:lumOff val="60000"/>
              </a:scheme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2000" b="1">
                  <a:solidFill>
                    <a:srgbClr val="FFFFFF"/>
                  </a:solidFill>
                  <a:latin typeface="Calibri"/>
                  <a:ea typeface="Calibri"/>
                  <a:cs typeface="Calibri"/>
                  <a:sym typeface="Calibri"/>
                </a:defRPr>
              </a:lvl1pPr>
            </a:lstStyle>
            <a:p>
              <a:pPr lvl="0">
                <a:defRPr sz="1800" b="0">
                  <a:solidFill>
                    <a:srgbClr val="000000"/>
                  </a:solidFill>
                </a:defRPr>
              </a:pPr>
              <a:r>
                <a:rPr sz="1400" dirty="0">
                  <a:latin typeface="Calibri Light" panose="020F0302020204030204" pitchFamily="34" charset="0"/>
                </a:rPr>
                <a:t>College  -  % of CTE </a:t>
              </a:r>
              <a:r>
                <a:rPr lang="en-US" sz="1400" dirty="0" smtClean="0">
                  <a:latin typeface="Calibri Light" panose="020F0302020204030204" pitchFamily="34" charset="0"/>
                </a:rPr>
                <a:t>BIA</a:t>
              </a:r>
              <a:endParaRPr sz="1400" dirty="0">
                <a:latin typeface="Calibri Light" panose="020F0302020204030204" pitchFamily="34" charset="0"/>
              </a:endParaRPr>
            </a:p>
          </p:txBody>
        </p:sp>
      </p:grpSp>
      <p:sp>
        <p:nvSpPr>
          <p:cNvPr id="27" name="Shape 250"/>
          <p:cNvSpPr/>
          <p:nvPr/>
        </p:nvSpPr>
        <p:spPr>
          <a:xfrm>
            <a:off x="4362450" y="1660668"/>
            <a:ext cx="1743075" cy="438580"/>
          </a:xfrm>
          <a:prstGeom prst="rect">
            <a:avLst/>
          </a:prstGeom>
          <a:ln w="12700">
            <a:miter lim="400000"/>
          </a:ln>
          <a:extLst>
            <a:ext uri="{C572A759-6A51-4108-AA02-DFA0A04FC94B}">
              <ma14:wrappingTextBoxFlag xmlns:ma14="http://schemas.microsoft.com/office/mac/drawingml/2011/main" val="1"/>
            </a:ext>
          </a:extLst>
        </p:spPr>
        <p:txBody>
          <a:bodyPr wrap="square" lIns="34289" tIns="34289" rIns="34289" bIns="34289">
            <a:spAutoFit/>
          </a:bodyPr>
          <a:lstStyle/>
          <a:p>
            <a:pPr lvl="0" algn="ctr"/>
            <a:r>
              <a:rPr lang="en-US" sz="2300" b="1" dirty="0" smtClean="0"/>
              <a:t>NCCCS </a:t>
            </a:r>
            <a:endParaRPr sz="2300" b="1" dirty="0"/>
          </a:p>
        </p:txBody>
      </p:sp>
      <p:sp>
        <p:nvSpPr>
          <p:cNvPr id="28" name="Shape 250"/>
          <p:cNvSpPr/>
          <p:nvPr/>
        </p:nvSpPr>
        <p:spPr>
          <a:xfrm>
            <a:off x="6696355" y="1672269"/>
            <a:ext cx="1743075" cy="438580"/>
          </a:xfrm>
          <a:prstGeom prst="rect">
            <a:avLst/>
          </a:prstGeom>
          <a:ln w="12700">
            <a:miter lim="400000"/>
          </a:ln>
          <a:extLst>
            <a:ext uri="{C572A759-6A51-4108-AA02-DFA0A04FC94B}">
              <ma14:wrappingTextBoxFlag xmlns:ma14="http://schemas.microsoft.com/office/mac/drawingml/2011/main" val="1"/>
            </a:ext>
          </a:extLst>
        </p:spPr>
        <p:txBody>
          <a:bodyPr wrap="square" lIns="34289" tIns="34289" rIns="34289" bIns="34289">
            <a:spAutoFit/>
          </a:bodyPr>
          <a:lstStyle/>
          <a:p>
            <a:pPr lvl="0" algn="ctr"/>
            <a:r>
              <a:rPr lang="en-US" sz="2300" b="1" dirty="0" smtClean="0"/>
              <a:t>Local CC</a:t>
            </a:r>
            <a:endParaRPr sz="2300" b="1" dirty="0"/>
          </a:p>
        </p:txBody>
      </p:sp>
    </p:spTree>
    <p:extLst>
      <p:ext uri="{BB962C8B-B14F-4D97-AF65-F5344CB8AC3E}">
        <p14:creationId xmlns:p14="http://schemas.microsoft.com/office/powerpoint/2010/main" val="180376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543" y="4249871"/>
            <a:ext cx="4644938" cy="1789551"/>
          </a:xfrm>
          <a:prstGeom prst="rect">
            <a:avLst/>
          </a:prstGeom>
        </p:spPr>
      </p:pic>
      <p:sp>
        <p:nvSpPr>
          <p:cNvPr id="120" name="Shape 120"/>
          <p:cNvSpPr>
            <a:spLocks noGrp="1"/>
          </p:cNvSpPr>
          <p:nvPr>
            <p:ph type="title"/>
          </p:nvPr>
        </p:nvSpPr>
        <p:spPr/>
        <p:txBody>
          <a:bodyPr/>
          <a:lstStyle>
            <a:lvl1pPr>
              <a:defRPr sz="3600"/>
            </a:lvl1pPr>
          </a:lstStyle>
          <a:p>
            <a:pPr lvl="0"/>
            <a:r>
              <a:rPr lang="en-US" dirty="0" smtClean="0"/>
              <a:t>Secondary </a:t>
            </a:r>
            <a:r>
              <a:rPr lang="en-US" smtClean="0"/>
              <a:t>vs Postsecondary</a:t>
            </a:r>
            <a:endParaRPr lang="en-US" dirty="0"/>
          </a:p>
        </p:txBody>
      </p:sp>
      <p:sp>
        <p:nvSpPr>
          <p:cNvPr id="121" name="Shape 121"/>
          <p:cNvSpPr>
            <a:spLocks noGrp="1"/>
          </p:cNvSpPr>
          <p:nvPr>
            <p:ph idx="1"/>
          </p:nvPr>
        </p:nvSpPr>
        <p:spPr/>
        <p:txBody>
          <a:bodyPr/>
          <a:lstStyle/>
          <a:p>
            <a:pPr lvl="0"/>
            <a:r>
              <a:rPr lang="en-US" dirty="0" smtClean="0"/>
              <a:t>Perkins is “split funded” between the secondary and the postsecondary programs</a:t>
            </a:r>
          </a:p>
          <a:p>
            <a:pPr lvl="0"/>
            <a:r>
              <a:rPr lang="en-US" dirty="0" smtClean="0"/>
              <a:t>The average split nationally is 59.24% secondary and 38.89% postsecondary</a:t>
            </a:r>
            <a:endParaRPr lang="en-US" dirty="0"/>
          </a:p>
        </p:txBody>
      </p:sp>
      <p:pic>
        <p:nvPicPr>
          <p:cNvPr id="122" name="image7.png"/>
          <p:cNvPicPr/>
          <p:nvPr/>
        </p:nvPicPr>
        <p:blipFill>
          <a:blip r:embed="rId3">
            <a:extLst/>
          </a:blip>
          <a:stretch>
            <a:fillRect/>
          </a:stretch>
        </p:blipFill>
        <p:spPr>
          <a:xfrm>
            <a:off x="6377326" y="4953000"/>
            <a:ext cx="2495295" cy="1850280"/>
          </a:xfrm>
          <a:prstGeom prst="rect">
            <a:avLst/>
          </a:prstGeom>
          <a:ln w="12700">
            <a:miter lim="400000"/>
          </a:ln>
        </p:spPr>
      </p:pic>
      <p:sp>
        <p:nvSpPr>
          <p:cNvPr id="123" name="Shape 123"/>
          <p:cNvSpPr/>
          <p:nvPr/>
        </p:nvSpPr>
        <p:spPr>
          <a:xfrm>
            <a:off x="5943600" y="5524443"/>
            <a:ext cx="2870912" cy="95040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a:bodyPr>
          <a:lstStyle/>
          <a:p>
            <a:pPr lvl="2">
              <a:lnSpc>
                <a:spcPct val="90000"/>
              </a:lnSpc>
              <a:defRPr>
                <a:solidFill>
                  <a:srgbClr val="000000"/>
                </a:solidFill>
              </a:defRPr>
            </a:pPr>
            <a:r>
              <a:rPr dirty="0">
                <a:solidFill>
                  <a:srgbClr val="FFFFF3"/>
                </a:solidFill>
              </a:rPr>
              <a:t>56% Postsecondary</a:t>
            </a:r>
            <a:endParaRPr dirty="0">
              <a:solidFill>
                <a:srgbClr val="514843"/>
              </a:solidFill>
            </a:endParaRPr>
          </a:p>
          <a:p>
            <a:pPr lvl="2">
              <a:lnSpc>
                <a:spcPct val="90000"/>
              </a:lnSpc>
              <a:defRPr>
                <a:solidFill>
                  <a:srgbClr val="000000"/>
                </a:solidFill>
              </a:defRPr>
            </a:pPr>
            <a:r>
              <a:rPr dirty="0">
                <a:solidFill>
                  <a:srgbClr val="FFFFF3"/>
                </a:solidFill>
              </a:rPr>
              <a:t>44% Secondary</a:t>
            </a:r>
          </a:p>
        </p:txBody>
      </p:sp>
      <p:pic>
        <p:nvPicPr>
          <p:cNvPr id="124" name="image8.jpg"/>
          <p:cNvPicPr/>
          <p:nvPr/>
        </p:nvPicPr>
        <p:blipFill>
          <a:blip r:embed="rId4">
            <a:extLst/>
          </a:blip>
          <a:stretch>
            <a:fillRect/>
          </a:stretch>
        </p:blipFill>
        <p:spPr>
          <a:xfrm>
            <a:off x="100272" y="4249871"/>
            <a:ext cx="1959562" cy="2528010"/>
          </a:xfrm>
          <a:prstGeom prst="rect">
            <a:avLst/>
          </a:prstGeom>
          <a:ln w="12700">
            <a:miter lim="400000"/>
          </a:ln>
        </p:spPr>
      </p:pic>
      <p:sp>
        <p:nvSpPr>
          <p:cNvPr id="125" name="Shape 125"/>
          <p:cNvSpPr/>
          <p:nvPr/>
        </p:nvSpPr>
        <p:spPr>
          <a:xfrm>
            <a:off x="9232" y="5267003"/>
            <a:ext cx="2661558" cy="110799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b">
            <a:spAutoFit/>
          </a:bodyPr>
          <a:lstStyle/>
          <a:p>
            <a:pPr lvl="1" indent="0">
              <a:defRPr>
                <a:solidFill>
                  <a:srgbClr val="000000"/>
                </a:solidFill>
              </a:defRPr>
            </a:pPr>
            <a:r>
              <a:rPr dirty="0">
                <a:solidFill>
                  <a:srgbClr val="514843"/>
                </a:solidFill>
              </a:rPr>
              <a:t/>
            </a:r>
            <a:br>
              <a:rPr dirty="0">
                <a:solidFill>
                  <a:srgbClr val="514843"/>
                </a:solidFill>
              </a:rPr>
            </a:br>
            <a:r>
              <a:rPr dirty="0" smtClean="0"/>
              <a:t>50</a:t>
            </a:r>
            <a:r>
              <a:rPr lang="en-US" dirty="0" smtClean="0"/>
              <a:t>%</a:t>
            </a:r>
            <a:r>
              <a:rPr dirty="0" smtClean="0"/>
              <a:t> Postsecondary</a:t>
            </a:r>
            <a:endParaRPr dirty="0"/>
          </a:p>
          <a:p>
            <a:pPr lvl="1" indent="0">
              <a:defRPr>
                <a:solidFill>
                  <a:srgbClr val="000000"/>
                </a:solidFill>
              </a:defRPr>
            </a:pPr>
            <a:r>
              <a:rPr dirty="0"/>
              <a:t>50% Secondary</a:t>
            </a:r>
            <a:br>
              <a:rPr dirty="0"/>
            </a:br>
            <a:endParaRPr dirty="0"/>
          </a:p>
        </p:txBody>
      </p:sp>
      <p:sp>
        <p:nvSpPr>
          <p:cNvPr id="126" name="Shape 126"/>
          <p:cNvSpPr/>
          <p:nvPr/>
        </p:nvSpPr>
        <p:spPr>
          <a:xfrm>
            <a:off x="2654270" y="5373470"/>
            <a:ext cx="2882577" cy="1101382"/>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a:bodyPr>
          <a:lstStyle/>
          <a:p>
            <a:pPr lvl="1" indent="0">
              <a:lnSpc>
                <a:spcPct val="80000"/>
              </a:lnSpc>
              <a:defRPr>
                <a:solidFill>
                  <a:srgbClr val="000000"/>
                </a:solidFill>
              </a:defRPr>
            </a:pPr>
            <a:r>
              <a:rPr>
                <a:solidFill>
                  <a:srgbClr val="514843"/>
                </a:solidFill>
              </a:rPr>
              <a:t/>
            </a:r>
            <a:br>
              <a:rPr>
                <a:solidFill>
                  <a:srgbClr val="514843"/>
                </a:solidFill>
              </a:rPr>
            </a:br>
            <a:r>
              <a:rPr/>
              <a:t>33.3% Postsecondary</a:t>
            </a:r>
            <a:br>
              <a:rPr/>
            </a:br>
            <a:r>
              <a:rPr/>
              <a:t>66.6% Secondary</a:t>
            </a:r>
            <a:br>
              <a:rPr/>
            </a:br>
            <a:endParaRPr/>
          </a:p>
        </p:txBody>
      </p:sp>
      <p:sp>
        <p:nvSpPr>
          <p:cNvPr id="128" name="Shape 128"/>
          <p:cNvSpPr/>
          <p:nvPr/>
        </p:nvSpPr>
        <p:spPr>
          <a:xfrm>
            <a:off x="4650027" y="4564910"/>
            <a:ext cx="714778" cy="68376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r>
              <a:rPr sz="3600" smtClean="0">
                <a:solidFill>
                  <a:srgbClr val="514843"/>
                </a:solidFill>
              </a:rPr>
              <a:t>NC</a:t>
            </a:r>
            <a:endParaRPr sz="3600" dirty="0">
              <a:solidFill>
                <a:srgbClr val="514843"/>
              </a:solidFill>
            </a:endParaRPr>
          </a:p>
        </p:txBody>
      </p:sp>
      <p:sp>
        <p:nvSpPr>
          <p:cNvPr id="129" name="Shape 129"/>
          <p:cNvSpPr/>
          <p:nvPr/>
        </p:nvSpPr>
        <p:spPr>
          <a:xfrm>
            <a:off x="376244" y="4419662"/>
            <a:ext cx="714778" cy="68376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r>
              <a:rPr sz="3600">
                <a:solidFill>
                  <a:srgbClr val="514843"/>
                </a:solidFill>
              </a:rPr>
              <a:t>GA</a:t>
            </a:r>
          </a:p>
        </p:txBody>
      </p:sp>
      <p:sp>
        <p:nvSpPr>
          <p:cNvPr id="16" name="Shape 128"/>
          <p:cNvSpPr/>
          <p:nvPr/>
        </p:nvSpPr>
        <p:spPr>
          <a:xfrm>
            <a:off x="7700118" y="4953000"/>
            <a:ext cx="714778" cy="68376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92500"/>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r>
              <a:rPr lang="en-US" sz="3600" dirty="0" smtClean="0">
                <a:solidFill>
                  <a:schemeClr val="bg1"/>
                </a:solidFill>
              </a:rPr>
              <a:t>WA</a:t>
            </a:r>
            <a:endParaRPr sz="3600" dirty="0">
              <a:solidFill>
                <a:schemeClr val="bg1"/>
              </a:solidFill>
            </a:endParaRPr>
          </a:p>
        </p:txBody>
      </p:sp>
    </p:spTree>
    <p:extLst>
      <p:ext uri="{BB962C8B-B14F-4D97-AF65-F5344CB8AC3E}">
        <p14:creationId xmlns:p14="http://schemas.microsoft.com/office/powerpoint/2010/main" val="1441392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p:txBody>
          <a:bodyPr/>
          <a:lstStyle/>
          <a:p>
            <a:pPr lvl="0"/>
            <a:r>
              <a:rPr lang="en-US" smtClean="0"/>
              <a:t>Distribution of Funds</a:t>
            </a:r>
            <a:endParaRPr lang="en-US" dirty="0"/>
          </a:p>
        </p:txBody>
      </p:sp>
      <p:grpSp>
        <p:nvGrpSpPr>
          <p:cNvPr id="4" name="Group 3"/>
          <p:cNvGrpSpPr/>
          <p:nvPr/>
        </p:nvGrpSpPr>
        <p:grpSpPr>
          <a:xfrm>
            <a:off x="304800" y="1219200"/>
            <a:ext cx="8534400" cy="5791200"/>
            <a:chOff x="520459" y="1295400"/>
            <a:chExt cx="8242541" cy="5562600"/>
          </a:xfrm>
        </p:grpSpPr>
        <p:pic>
          <p:nvPicPr>
            <p:cNvPr id="102" name="image2.jpg" descr="State Allocations.jpg"/>
            <p:cNvPicPr/>
            <p:nvPr/>
          </p:nvPicPr>
          <p:blipFill>
            <a:blip r:embed="rId2">
              <a:extLst/>
            </a:blip>
            <a:stretch>
              <a:fillRect/>
            </a:stretch>
          </p:blipFill>
          <p:spPr>
            <a:xfrm>
              <a:off x="520459" y="1295400"/>
              <a:ext cx="8242541" cy="5562600"/>
            </a:xfrm>
            <a:prstGeom prst="rect">
              <a:avLst/>
            </a:prstGeom>
            <a:ln w="12700">
              <a:miter lim="400000"/>
            </a:ln>
          </p:spPr>
        </p:pic>
        <p:sp>
          <p:nvSpPr>
            <p:cNvPr id="103" name="Shape 103"/>
            <p:cNvSpPr/>
            <p:nvPr/>
          </p:nvSpPr>
          <p:spPr>
            <a:xfrm>
              <a:off x="5682425" y="5043002"/>
              <a:ext cx="3048000"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700" y="5400"/>
                  </a:lnTo>
                  <a:lnTo>
                    <a:pt x="2700" y="8100"/>
                  </a:lnTo>
                  <a:lnTo>
                    <a:pt x="7565" y="8100"/>
                  </a:lnTo>
                  <a:lnTo>
                    <a:pt x="7565" y="0"/>
                  </a:lnTo>
                  <a:lnTo>
                    <a:pt x="21600" y="0"/>
                  </a:lnTo>
                  <a:lnTo>
                    <a:pt x="21600" y="21600"/>
                  </a:lnTo>
                  <a:lnTo>
                    <a:pt x="7565" y="21600"/>
                  </a:lnTo>
                  <a:lnTo>
                    <a:pt x="7565" y="13500"/>
                  </a:lnTo>
                  <a:lnTo>
                    <a:pt x="2700" y="13500"/>
                  </a:lnTo>
                  <a:lnTo>
                    <a:pt x="2700" y="16200"/>
                  </a:lnTo>
                  <a:close/>
                </a:path>
              </a:pathLst>
            </a:custGeom>
            <a:solidFill>
              <a:srgbClr val="9CB084"/>
            </a:solidFill>
            <a:ln w="25400">
              <a:solidFill>
                <a:srgbClr val="9CB084"/>
              </a:solidFill>
            </a:ln>
          </p:spPr>
          <p:txBody>
            <a:bodyPr lIns="0" tIns="0" rIns="0" bIns="0" anchor="ctr"/>
            <a:lstStyle/>
            <a:p>
              <a:pPr lvl="0" algn="ctr">
                <a:defRPr>
                  <a:solidFill>
                    <a:srgbClr val="FFFFFF"/>
                  </a:solidFill>
                </a:defRPr>
              </a:pPr>
              <a:endParaRPr/>
            </a:p>
          </p:txBody>
        </p:sp>
        <p:sp>
          <p:nvSpPr>
            <p:cNvPr id="104" name="Shape 104"/>
            <p:cNvSpPr/>
            <p:nvPr/>
          </p:nvSpPr>
          <p:spPr>
            <a:xfrm>
              <a:off x="6898264" y="5200930"/>
              <a:ext cx="1828800" cy="1336040"/>
            </a:xfrm>
            <a:prstGeom prst="rect">
              <a:avLst/>
            </a:prstGeom>
            <a:solidFill>
              <a:srgbClr val="9CB084"/>
            </a:solidFill>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latin typeface="Tahoma Negreta"/>
                  <a:ea typeface="Tahoma Negreta"/>
                  <a:cs typeface="Tahoma Negreta"/>
                  <a:sym typeface="Tahoma Negreta"/>
                </a:defRPr>
              </a:lvl1pPr>
            </a:lstStyle>
            <a:p>
              <a:pPr lvl="0">
                <a:defRPr sz="1800"/>
              </a:pPr>
              <a:r>
                <a:rPr sz="1200" dirty="0"/>
                <a:t>Split of local funds between secondary and postsecondary determined by State Eligible Agency and described in State Plan</a:t>
              </a:r>
            </a:p>
          </p:txBody>
        </p:sp>
        <p:sp>
          <p:nvSpPr>
            <p:cNvPr id="105" name="Shape 105"/>
            <p:cNvSpPr/>
            <p:nvPr/>
          </p:nvSpPr>
          <p:spPr>
            <a:xfrm rot="10800000">
              <a:off x="520459" y="5043002"/>
              <a:ext cx="3048001"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700" y="5400"/>
                  </a:lnTo>
                  <a:lnTo>
                    <a:pt x="2700" y="8100"/>
                  </a:lnTo>
                  <a:lnTo>
                    <a:pt x="7565" y="8100"/>
                  </a:lnTo>
                  <a:lnTo>
                    <a:pt x="7565" y="0"/>
                  </a:lnTo>
                  <a:lnTo>
                    <a:pt x="21600" y="0"/>
                  </a:lnTo>
                  <a:lnTo>
                    <a:pt x="21600" y="21600"/>
                  </a:lnTo>
                  <a:lnTo>
                    <a:pt x="7565" y="21600"/>
                  </a:lnTo>
                  <a:lnTo>
                    <a:pt x="7565" y="13500"/>
                  </a:lnTo>
                  <a:lnTo>
                    <a:pt x="2700" y="13500"/>
                  </a:lnTo>
                  <a:lnTo>
                    <a:pt x="2700" y="16200"/>
                  </a:lnTo>
                  <a:close/>
                </a:path>
              </a:pathLst>
            </a:custGeom>
            <a:solidFill>
              <a:srgbClr val="9CB084"/>
            </a:solidFill>
            <a:ln w="25400">
              <a:solidFill>
                <a:srgbClr val="9CB084"/>
              </a:solidFill>
            </a:ln>
          </p:spPr>
          <p:txBody>
            <a:bodyPr lIns="0" tIns="0" rIns="0" bIns="0" anchor="ctr"/>
            <a:lstStyle/>
            <a:p>
              <a:pPr lvl="0" algn="ctr">
                <a:defRPr>
                  <a:solidFill>
                    <a:srgbClr val="FFFFFF"/>
                  </a:solidFill>
                </a:defRPr>
              </a:pPr>
              <a:endParaRPr/>
            </a:p>
          </p:txBody>
        </p:sp>
        <p:sp>
          <p:nvSpPr>
            <p:cNvPr id="106" name="Shape 106"/>
            <p:cNvSpPr/>
            <p:nvPr/>
          </p:nvSpPr>
          <p:spPr>
            <a:xfrm>
              <a:off x="710960" y="5402580"/>
              <a:ext cx="26670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1200" dirty="0">
                  <a:latin typeface="Tahoma Negreta"/>
                  <a:ea typeface="Tahoma Negreta"/>
                  <a:cs typeface="Tahoma Negreta"/>
                  <a:sym typeface="Tahoma Negreta"/>
                </a:rPr>
                <a:t>Consortia</a:t>
              </a:r>
            </a:p>
            <a:p>
              <a:pPr lvl="0"/>
              <a:r>
                <a:rPr sz="1200" dirty="0">
                  <a:latin typeface="Tahoma Negreta"/>
                  <a:ea typeface="Tahoma Negreta"/>
                  <a:cs typeface="Tahoma Negreta"/>
                  <a:sym typeface="Tahoma Negreta"/>
                </a:rPr>
                <a:t>$66,000   Secondary</a:t>
              </a:r>
            </a:p>
            <a:p>
              <a:pPr lvl="0"/>
              <a:r>
                <a:rPr sz="1200" dirty="0">
                  <a:latin typeface="Tahoma Negreta"/>
                  <a:ea typeface="Tahoma Negreta"/>
                  <a:cs typeface="Tahoma Negreta"/>
                  <a:sym typeface="Tahoma Negreta"/>
                </a:rPr>
                <a:t>$33,000  Postsecondary</a:t>
              </a:r>
            </a:p>
          </p:txBody>
        </p:sp>
      </p:grpSp>
    </p:spTree>
    <p:extLst>
      <p:ext uri="{BB962C8B-B14F-4D97-AF65-F5344CB8AC3E}">
        <p14:creationId xmlns:p14="http://schemas.microsoft.com/office/powerpoint/2010/main" val="35000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a:spLocks noGrp="1"/>
          </p:cNvSpPr>
          <p:nvPr>
            <p:ph type="title" idx="4294967295"/>
          </p:nvPr>
        </p:nvSpPr>
        <p:spPr>
          <a:xfrm>
            <a:off x="3048000" y="198438"/>
            <a:ext cx="6096000" cy="944562"/>
          </a:xfrm>
        </p:spPr>
        <p:txBody>
          <a:bodyPr>
            <a:normAutofit fontScale="90000"/>
          </a:bodyPr>
          <a:lstStyle/>
          <a:p>
            <a:pPr lvl="0"/>
            <a:r>
              <a:rPr lang="en-US" smtClean="0"/>
              <a:t>Role of the Local Coordinator</a:t>
            </a:r>
            <a:endParaRPr lang="en-US" dirty="0"/>
          </a:p>
        </p:txBody>
      </p:sp>
      <p:sp>
        <p:nvSpPr>
          <p:cNvPr id="393" name="Shape 393"/>
          <p:cNvSpPr/>
          <p:nvPr/>
        </p:nvSpPr>
        <p:spPr>
          <a:xfrm>
            <a:off x="533400" y="2678430"/>
            <a:ext cx="1804657" cy="2359914"/>
          </a:xfrm>
          <a:prstGeom prst="roundRect">
            <a:avLst>
              <a:gd name="adj" fmla="val 16667"/>
            </a:avLst>
          </a:prstGeom>
          <a:solidFill>
            <a:schemeClr val="accent3">
              <a:lumMod val="40000"/>
              <a:lumOff val="60000"/>
            </a:schemeClr>
          </a:solidFill>
          <a:ln w="3175">
            <a:solidFill>
              <a:srgbClr val="9CB084"/>
            </a:solidFill>
          </a:ln>
          <a:effectLst>
            <a:outerShdw blurRad="38100" dist="12700" dir="5400000" rotWithShape="0">
              <a:srgbClr val="000000">
                <a:alpha val="35000"/>
              </a:srgbClr>
            </a:outerShdw>
          </a:effectLst>
        </p:spPr>
        <p:txBody>
          <a:bodyPr lIns="0" tIns="0" rIns="0" bIns="0" anchor="ctr"/>
          <a:lstStyle/>
          <a:p>
            <a:pPr lvl="0" algn="ctr">
              <a:defRPr>
                <a:solidFill>
                  <a:srgbClr val="FFFFFF"/>
                </a:solidFill>
                <a:latin typeface="Tahoma"/>
                <a:ea typeface="Tahoma"/>
                <a:cs typeface="Tahoma"/>
                <a:sym typeface="Tahoma"/>
              </a:defRPr>
            </a:pPr>
            <a:endParaRPr sz="1600">
              <a:latin typeface="Calibri Light" panose="020F0302020204030204" pitchFamily="34" charset="0"/>
            </a:endParaRPr>
          </a:p>
        </p:txBody>
      </p:sp>
      <p:sp>
        <p:nvSpPr>
          <p:cNvPr id="394" name="Shape 394"/>
          <p:cNvSpPr/>
          <p:nvPr/>
        </p:nvSpPr>
        <p:spPr>
          <a:xfrm>
            <a:off x="2730374" y="2057400"/>
            <a:ext cx="3687778" cy="310515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872" y="5400"/>
                </a:lnTo>
                <a:lnTo>
                  <a:pt x="2872" y="8100"/>
                </a:lnTo>
                <a:lnTo>
                  <a:pt x="5603" y="8100"/>
                </a:lnTo>
                <a:lnTo>
                  <a:pt x="5603" y="0"/>
                </a:lnTo>
                <a:lnTo>
                  <a:pt x="15997" y="0"/>
                </a:lnTo>
                <a:lnTo>
                  <a:pt x="15997" y="8100"/>
                </a:lnTo>
                <a:lnTo>
                  <a:pt x="18728" y="8100"/>
                </a:lnTo>
                <a:lnTo>
                  <a:pt x="18728" y="5400"/>
                </a:lnTo>
                <a:lnTo>
                  <a:pt x="21600" y="10800"/>
                </a:lnTo>
                <a:lnTo>
                  <a:pt x="18728" y="16200"/>
                </a:lnTo>
                <a:lnTo>
                  <a:pt x="18728" y="13500"/>
                </a:lnTo>
                <a:lnTo>
                  <a:pt x="15997" y="13500"/>
                </a:lnTo>
                <a:lnTo>
                  <a:pt x="15997" y="21600"/>
                </a:lnTo>
                <a:lnTo>
                  <a:pt x="5603" y="21600"/>
                </a:lnTo>
                <a:lnTo>
                  <a:pt x="5603" y="13500"/>
                </a:lnTo>
                <a:lnTo>
                  <a:pt x="2872" y="13500"/>
                </a:lnTo>
                <a:lnTo>
                  <a:pt x="2872" y="16200"/>
                </a:lnTo>
                <a:close/>
              </a:path>
            </a:pathLst>
          </a:custGeom>
          <a:solidFill>
            <a:schemeClr val="accent5">
              <a:lumMod val="60000"/>
              <a:lumOff val="40000"/>
            </a:schemeClr>
          </a:solidFill>
          <a:ln w="25400">
            <a:solidFill>
              <a:srgbClr val="7E6BC9"/>
            </a:solidFill>
          </a:ln>
        </p:spPr>
        <p:txBody>
          <a:bodyPr lIns="0" tIns="0" rIns="0" bIns="0" anchor="ctr"/>
          <a:lstStyle/>
          <a:p>
            <a:pPr lvl="0" algn="ctr">
              <a:defRPr>
                <a:solidFill>
                  <a:srgbClr val="FFFFFF"/>
                </a:solidFill>
                <a:latin typeface="Tahoma"/>
                <a:ea typeface="Tahoma"/>
                <a:cs typeface="Tahoma"/>
                <a:sym typeface="Tahoma"/>
              </a:defRPr>
            </a:pPr>
            <a:endParaRPr sz="1600">
              <a:latin typeface="Calibri Light" panose="020F0302020204030204" pitchFamily="34" charset="0"/>
            </a:endParaRPr>
          </a:p>
        </p:txBody>
      </p:sp>
      <p:sp>
        <p:nvSpPr>
          <p:cNvPr id="395" name="Shape 395"/>
          <p:cNvSpPr/>
          <p:nvPr/>
        </p:nvSpPr>
        <p:spPr>
          <a:xfrm>
            <a:off x="6653543" y="2678430"/>
            <a:ext cx="1804657" cy="2359914"/>
          </a:xfrm>
          <a:prstGeom prst="roundRect">
            <a:avLst>
              <a:gd name="adj" fmla="val 16667"/>
            </a:avLst>
          </a:prstGeom>
          <a:solidFill>
            <a:schemeClr val="accent3">
              <a:lumMod val="40000"/>
              <a:lumOff val="60000"/>
            </a:schemeClr>
          </a:solidFill>
          <a:ln w="3175">
            <a:solidFill>
              <a:srgbClr val="9CB084"/>
            </a:solidFill>
          </a:ln>
          <a:effectLst>
            <a:outerShdw blurRad="38100" dist="12700" dir="5400000" rotWithShape="0">
              <a:srgbClr val="000000">
                <a:alpha val="35000"/>
              </a:srgbClr>
            </a:outerShdw>
          </a:effectLst>
        </p:spPr>
        <p:txBody>
          <a:bodyPr lIns="0" tIns="0" rIns="0" bIns="0" anchor="ctr"/>
          <a:lstStyle/>
          <a:p>
            <a:pPr lvl="0" algn="ctr">
              <a:defRPr>
                <a:solidFill>
                  <a:srgbClr val="FFFFFF"/>
                </a:solidFill>
                <a:latin typeface="Tahoma"/>
                <a:ea typeface="Tahoma"/>
                <a:cs typeface="Tahoma"/>
                <a:sym typeface="Tahoma"/>
              </a:defRPr>
            </a:pPr>
            <a:endParaRPr sz="1600">
              <a:latin typeface="Calibri Light" panose="020F0302020204030204" pitchFamily="34" charset="0"/>
            </a:endParaRPr>
          </a:p>
        </p:txBody>
      </p:sp>
      <p:sp>
        <p:nvSpPr>
          <p:cNvPr id="396" name="Shape 396"/>
          <p:cNvSpPr/>
          <p:nvPr/>
        </p:nvSpPr>
        <p:spPr>
          <a:xfrm>
            <a:off x="611863" y="3429000"/>
            <a:ext cx="1647731" cy="923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latin typeface="Tahoma Negreta"/>
                <a:ea typeface="Tahoma Negreta"/>
                <a:cs typeface="Tahoma Negreta"/>
                <a:sym typeface="Tahoma Negreta"/>
              </a:defRPr>
            </a:lvl1pPr>
          </a:lstStyle>
          <a:p>
            <a:pPr lvl="0" algn="ctr"/>
            <a:r>
              <a:rPr sz="2000" b="1" dirty="0">
                <a:latin typeface="+mn-lt"/>
              </a:rPr>
              <a:t>Local </a:t>
            </a:r>
            <a:endParaRPr lang="en-US" sz="2000" b="1" dirty="0" smtClean="0">
              <a:latin typeface="+mn-lt"/>
            </a:endParaRPr>
          </a:p>
          <a:p>
            <a:pPr lvl="0" algn="ctr"/>
            <a:r>
              <a:rPr lang="en-US" sz="2000" b="1" dirty="0" smtClean="0">
                <a:latin typeface="+mn-lt"/>
              </a:rPr>
              <a:t>Community </a:t>
            </a:r>
          </a:p>
          <a:p>
            <a:pPr lvl="0" algn="ctr"/>
            <a:r>
              <a:rPr lang="en-US" sz="2000" b="1" dirty="0" smtClean="0">
                <a:latin typeface="+mn-lt"/>
              </a:rPr>
              <a:t>College </a:t>
            </a:r>
            <a:endParaRPr sz="2000" b="1" dirty="0">
              <a:latin typeface="+mn-lt"/>
            </a:endParaRPr>
          </a:p>
        </p:txBody>
      </p:sp>
      <p:sp>
        <p:nvSpPr>
          <p:cNvPr id="397" name="Shape 397"/>
          <p:cNvSpPr/>
          <p:nvPr/>
        </p:nvSpPr>
        <p:spPr>
          <a:xfrm>
            <a:off x="6812733" y="3276600"/>
            <a:ext cx="1569267" cy="123110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latin typeface="Tahoma Negreta"/>
                <a:ea typeface="Tahoma Negreta"/>
                <a:cs typeface="Tahoma Negreta"/>
                <a:sym typeface="Tahoma Negreta"/>
              </a:defRPr>
            </a:lvl1pPr>
          </a:lstStyle>
          <a:p>
            <a:pPr lvl="0" algn="ctr"/>
            <a:r>
              <a:rPr lang="en-US" sz="2000" b="1" dirty="0">
                <a:latin typeface="+mn-lt"/>
              </a:rPr>
              <a:t>NC </a:t>
            </a:r>
            <a:endParaRPr lang="en-US" sz="2000" b="1" dirty="0" smtClean="0">
              <a:latin typeface="+mn-lt"/>
            </a:endParaRPr>
          </a:p>
          <a:p>
            <a:pPr lvl="0" algn="ctr"/>
            <a:r>
              <a:rPr lang="en-US" sz="2000" b="1" dirty="0" smtClean="0">
                <a:latin typeface="+mn-lt"/>
              </a:rPr>
              <a:t>Community </a:t>
            </a:r>
          </a:p>
          <a:p>
            <a:pPr lvl="0" algn="ctr"/>
            <a:r>
              <a:rPr lang="en-US" sz="2000" b="1" dirty="0" smtClean="0">
                <a:latin typeface="+mn-lt"/>
              </a:rPr>
              <a:t>College </a:t>
            </a:r>
            <a:r>
              <a:rPr lang="en-US" sz="2000" b="1" dirty="0" smtClean="0">
                <a:latin typeface="+mn-lt"/>
              </a:rPr>
              <a:t>System</a:t>
            </a:r>
            <a:endParaRPr lang="en-US" sz="2000" b="1" dirty="0">
              <a:latin typeface="+mn-lt"/>
            </a:endParaRPr>
          </a:p>
        </p:txBody>
      </p:sp>
      <p:pic>
        <p:nvPicPr>
          <p:cNvPr id="398" name="image4.pdf" descr="C:\Documents and Settings\moniecaw\Local Settings\Temporary Internet Files\Content.IE5\2TQ7QJUJ\MC900311066[1].wmf"/>
          <p:cNvPicPr/>
          <p:nvPr/>
        </p:nvPicPr>
        <p:blipFill>
          <a:blip r:embed="rId2">
            <a:extLst/>
          </a:blip>
          <a:stretch>
            <a:fillRect/>
          </a:stretch>
        </p:blipFill>
        <p:spPr>
          <a:xfrm>
            <a:off x="3907325" y="2057400"/>
            <a:ext cx="1550227" cy="2111502"/>
          </a:xfrm>
          <a:prstGeom prst="rect">
            <a:avLst/>
          </a:prstGeom>
          <a:ln w="12700">
            <a:miter lim="400000"/>
          </a:ln>
        </p:spPr>
      </p:pic>
      <p:sp>
        <p:nvSpPr>
          <p:cNvPr id="399" name="Shape 399"/>
          <p:cNvSpPr/>
          <p:nvPr/>
        </p:nvSpPr>
        <p:spPr>
          <a:xfrm>
            <a:off x="3671935" y="4416157"/>
            <a:ext cx="1804657" cy="6155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Tahoma Negreta"/>
                <a:ea typeface="Tahoma Negreta"/>
                <a:cs typeface="Tahoma Negreta"/>
                <a:sym typeface="Tahoma Negreta"/>
              </a:defRPr>
            </a:lvl1pPr>
          </a:lstStyle>
          <a:p>
            <a:pPr lvl="0"/>
            <a:r>
              <a:rPr sz="2000" b="1" dirty="0">
                <a:latin typeface="+mn-lt"/>
              </a:rPr>
              <a:t>Local Coordinator</a:t>
            </a:r>
          </a:p>
        </p:txBody>
      </p:sp>
    </p:spTree>
    <p:extLst>
      <p:ext uri="{BB962C8B-B14F-4D97-AF65-F5344CB8AC3E}">
        <p14:creationId xmlns:p14="http://schemas.microsoft.com/office/powerpoint/2010/main" val="1636238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p:txBody>
          <a:bodyPr/>
          <a:lstStyle/>
          <a:p>
            <a:pPr lvl="0"/>
            <a:r>
              <a:rPr lang="en-US" smtClean="0"/>
              <a:t>Consortium Distribution of Funds</a:t>
            </a:r>
            <a:endParaRPr lang="en-US" dirty="0"/>
          </a:p>
        </p:txBody>
      </p:sp>
      <p:sp>
        <p:nvSpPr>
          <p:cNvPr id="123" name="Shape 123"/>
          <p:cNvSpPr>
            <a:spLocks noGrp="1"/>
          </p:cNvSpPr>
          <p:nvPr>
            <p:ph idx="1"/>
          </p:nvPr>
        </p:nvSpPr>
        <p:spPr/>
        <p:txBody>
          <a:bodyPr>
            <a:normAutofit fontScale="92500" lnSpcReduction="20000"/>
          </a:bodyPr>
          <a:lstStyle/>
          <a:p>
            <a:pPr lvl="0"/>
            <a:r>
              <a:rPr lang="en-US" smtClean="0"/>
              <a:t>Funding formula must result in minimum level in order for recipient to be awarded funds: Postsecondary $50,000</a:t>
            </a:r>
          </a:p>
          <a:p>
            <a:pPr lvl="0"/>
            <a:endParaRPr lang="en-US" smtClean="0"/>
          </a:p>
          <a:p>
            <a:pPr lvl="0"/>
            <a:r>
              <a:rPr lang="en-US" smtClean="0"/>
              <a:t>Used only for purposes and programs that are mutually  beneficial to all members of the consortium</a:t>
            </a:r>
          </a:p>
          <a:p>
            <a:pPr lvl="0"/>
            <a:endParaRPr lang="en-US" smtClean="0"/>
          </a:p>
          <a:p>
            <a:pPr lvl="0"/>
            <a:r>
              <a:rPr lang="en-US" smtClean="0"/>
              <a:t>May not be distributed based upon amounts determined by the funding formula </a:t>
            </a:r>
          </a:p>
          <a:p>
            <a:pPr lvl="0"/>
            <a:endParaRPr lang="en-US" dirty="0" smtClean="0"/>
          </a:p>
        </p:txBody>
      </p:sp>
    </p:spTree>
    <p:extLst>
      <p:ext uri="{BB962C8B-B14F-4D97-AF65-F5344CB8AC3E}">
        <p14:creationId xmlns:p14="http://schemas.microsoft.com/office/powerpoint/2010/main" val="56989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p:txBody>
          <a:bodyPr/>
          <a:lstStyle/>
          <a:p>
            <a:r>
              <a:rPr lang="en-US" smtClean="0"/>
              <a:t>Section 131 &amp; 132 – </a:t>
            </a:r>
            <a:br>
              <a:rPr lang="en-US" smtClean="0"/>
            </a:br>
            <a:r>
              <a:rPr lang="en-US" smtClean="0"/>
              <a:t>Consortia Requirements</a:t>
            </a:r>
            <a:endParaRPr lang="en-US" dirty="0"/>
          </a:p>
        </p:txBody>
      </p:sp>
      <p:sp>
        <p:nvSpPr>
          <p:cNvPr id="453" name="Shape 453"/>
          <p:cNvSpPr>
            <a:spLocks noGrp="1"/>
          </p:cNvSpPr>
          <p:nvPr>
            <p:ph idx="1"/>
          </p:nvPr>
        </p:nvSpPr>
        <p:spPr/>
        <p:txBody>
          <a:bodyPr>
            <a:normAutofit fontScale="92500" lnSpcReduction="20000"/>
          </a:bodyPr>
          <a:lstStyle/>
          <a:p>
            <a:pPr lvl="0"/>
            <a:r>
              <a:rPr lang="en-US" dirty="0" smtClean="0"/>
              <a:t>May not be reallocated to individual members of the consortium for purposes or programs benefitting only one member of the consortium</a:t>
            </a:r>
          </a:p>
          <a:p>
            <a:pPr lvl="0"/>
            <a:endParaRPr lang="en-US" dirty="0" smtClean="0"/>
          </a:p>
          <a:p>
            <a:pPr lvl="0"/>
            <a:r>
              <a:rPr lang="en-US" dirty="0" smtClean="0"/>
              <a:t>Must have a fiscal agent responsible for grant management and compliance</a:t>
            </a:r>
          </a:p>
          <a:p>
            <a:pPr lvl="0"/>
            <a:endParaRPr lang="en-US" dirty="0" smtClean="0"/>
          </a:p>
          <a:p>
            <a:pPr lvl="0"/>
            <a:r>
              <a:rPr lang="en-US" dirty="0" smtClean="0"/>
              <a:t>Fiscal agent receives the 5% administrative </a:t>
            </a:r>
          </a:p>
          <a:p>
            <a:pPr lvl="0"/>
            <a:endParaRPr lang="en-US" dirty="0" smtClean="0"/>
          </a:p>
          <a:p>
            <a:r>
              <a:rPr lang="en-US" dirty="0" smtClean="0"/>
              <a:t>Determine how to handle recipients on the bubble</a:t>
            </a:r>
          </a:p>
          <a:p>
            <a:pPr lvl="0"/>
            <a:endParaRPr lang="en-US" dirty="0"/>
          </a:p>
        </p:txBody>
      </p:sp>
    </p:spTree>
    <p:extLst>
      <p:ext uri="{BB962C8B-B14F-4D97-AF65-F5344CB8AC3E}">
        <p14:creationId xmlns:p14="http://schemas.microsoft.com/office/powerpoint/2010/main" val="1362721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p:txBody>
          <a:bodyPr/>
          <a:lstStyle>
            <a:lvl1pPr>
              <a:defRPr sz="3600"/>
            </a:lvl1pPr>
          </a:lstStyle>
          <a:p>
            <a:pPr lvl="0"/>
            <a:r>
              <a:rPr lang="en-US" sz="4400" smtClean="0"/>
              <a:t>State Allocation</a:t>
            </a:r>
            <a:endParaRPr lang="en-US" sz="4400" dirty="0"/>
          </a:p>
        </p:txBody>
      </p:sp>
      <p:sp>
        <p:nvSpPr>
          <p:cNvPr id="136" name="Shape 136"/>
          <p:cNvSpPr>
            <a:spLocks noGrp="1"/>
          </p:cNvSpPr>
          <p:nvPr>
            <p:ph idx="1"/>
          </p:nvPr>
        </p:nvSpPr>
        <p:spPr/>
        <p:txBody>
          <a:bodyPr>
            <a:normAutofit fontScale="92500" lnSpcReduction="10000"/>
          </a:bodyPr>
          <a:lstStyle/>
          <a:p>
            <a:pPr lvl="0"/>
            <a:r>
              <a:rPr lang="en-US" dirty="0" smtClean="0"/>
              <a:t>State Allocations Are Census Based</a:t>
            </a:r>
          </a:p>
          <a:p>
            <a:pPr lvl="0"/>
            <a:endParaRPr lang="en-US" dirty="0" smtClean="0"/>
          </a:p>
          <a:p>
            <a:pPr lvl="0"/>
            <a:r>
              <a:rPr lang="en-US" dirty="0" smtClean="0"/>
              <a:t>In-State Allocation </a:t>
            </a:r>
          </a:p>
          <a:p>
            <a:pPr lvl="1"/>
            <a:r>
              <a:rPr lang="en-US" dirty="0" smtClean="0"/>
              <a:t>Secondary census data</a:t>
            </a:r>
          </a:p>
          <a:p>
            <a:pPr lvl="2"/>
            <a:r>
              <a:rPr lang="en-US" dirty="0" smtClean="0"/>
              <a:t>70% based on school-aged kids 5-17 census count at or below poverty guidelines</a:t>
            </a:r>
          </a:p>
          <a:p>
            <a:pPr lvl="2"/>
            <a:r>
              <a:rPr lang="en-US" dirty="0" smtClean="0"/>
              <a:t>30% total district census data (Section 131 (a)(b))</a:t>
            </a:r>
          </a:p>
          <a:p>
            <a:pPr lvl="2"/>
            <a:endParaRPr lang="en-US" dirty="0" smtClean="0"/>
          </a:p>
          <a:p>
            <a:pPr lvl="1"/>
            <a:r>
              <a:rPr lang="en-US" dirty="0" smtClean="0"/>
              <a:t>Postsecondary </a:t>
            </a:r>
          </a:p>
          <a:p>
            <a:pPr lvl="2"/>
            <a:r>
              <a:rPr lang="en-US" dirty="0" smtClean="0"/>
              <a:t>College’s (or consortium’s) percent of state-wide Pell &amp; BIA recipients from CTE programs.  (Section 132(a)(2))</a:t>
            </a:r>
            <a:endParaRPr lang="en-US" dirty="0"/>
          </a:p>
        </p:txBody>
      </p:sp>
    </p:spTree>
    <p:extLst>
      <p:ext uri="{BB962C8B-B14F-4D97-AF65-F5344CB8AC3E}">
        <p14:creationId xmlns:p14="http://schemas.microsoft.com/office/powerpoint/2010/main" val="3173330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p:txBody>
          <a:bodyPr/>
          <a:lstStyle/>
          <a:p>
            <a:pPr lvl="0"/>
            <a:r>
              <a:rPr lang="en-US" smtClean="0"/>
              <a:t>WIOA Board Input</a:t>
            </a:r>
            <a:endParaRPr lang="en-US"/>
          </a:p>
        </p:txBody>
      </p:sp>
      <p:sp>
        <p:nvSpPr>
          <p:cNvPr id="109" name="Shape 109"/>
          <p:cNvSpPr>
            <a:spLocks noGrp="1"/>
          </p:cNvSpPr>
          <p:nvPr>
            <p:ph idx="1"/>
          </p:nvPr>
        </p:nvSpPr>
        <p:spPr/>
        <p:txBody>
          <a:bodyPr/>
          <a:lstStyle/>
          <a:p>
            <a:pPr lvl="0"/>
            <a:r>
              <a:rPr lang="en-US" dirty="0" smtClean="0"/>
              <a:t>State Plan</a:t>
            </a:r>
          </a:p>
          <a:p>
            <a:pPr lvl="0"/>
            <a:r>
              <a:rPr lang="en-US" dirty="0" smtClean="0"/>
              <a:t>Perkins IV 5-Year Local Plan</a:t>
            </a:r>
          </a:p>
          <a:p>
            <a:pPr lvl="0"/>
            <a:endParaRPr lang="en-US" dirty="0" smtClean="0"/>
          </a:p>
          <a:p>
            <a:pPr marL="0" lvl="0" indent="0">
              <a:buNone/>
            </a:pPr>
            <a:r>
              <a:rPr lang="en-US" u="sng" dirty="0" smtClean="0"/>
              <a:t>Future </a:t>
            </a:r>
          </a:p>
          <a:p>
            <a:pPr lvl="0"/>
            <a:r>
              <a:rPr lang="en-US" dirty="0" smtClean="0"/>
              <a:t>WIOA infrastructure funding</a:t>
            </a:r>
          </a:p>
          <a:p>
            <a:pPr lvl="0"/>
            <a:r>
              <a:rPr lang="en-US" dirty="0" smtClean="0"/>
              <a:t>WIOA impact and increased collaboration and direction </a:t>
            </a:r>
            <a:endParaRPr lang="en-US" dirty="0"/>
          </a:p>
        </p:txBody>
      </p:sp>
    </p:spTree>
    <p:extLst>
      <p:ext uri="{BB962C8B-B14F-4D97-AF65-F5344CB8AC3E}">
        <p14:creationId xmlns:p14="http://schemas.microsoft.com/office/powerpoint/2010/main" val="2395320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ctrTitle"/>
          </p:nvPr>
        </p:nvSpPr>
        <p:spPr>
          <a:xfrm>
            <a:off x="685800" y="2133600"/>
            <a:ext cx="7772400" cy="1470025"/>
          </a:xfrm>
          <a:prstGeom prst="rect">
            <a:avLst/>
          </a:prstGeom>
        </p:spPr>
        <p:txBody>
          <a:bodyPr>
            <a:normAutofit/>
          </a:bodyPr>
          <a:lstStyle/>
          <a:p>
            <a:pPr lvl="0">
              <a:defRPr sz="1800" cap="none">
                <a:solidFill>
                  <a:srgbClr val="000000"/>
                </a:solidFill>
              </a:defRPr>
            </a:pPr>
            <a:r>
              <a:rPr lang="en-US" sz="4400" dirty="0" smtClean="0">
                <a:solidFill>
                  <a:srgbClr val="514843"/>
                </a:solidFill>
              </a:rPr>
              <a:t>Use of Funds</a:t>
            </a:r>
            <a:endParaRPr lang="en-US" sz="4400" dirty="0">
              <a:solidFill>
                <a:srgbClr val="51484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2" y="5105400"/>
            <a:ext cx="5190744" cy="1633728"/>
          </a:xfrm>
          <a:prstGeom prst="rect">
            <a:avLst/>
          </a:prstGeom>
        </p:spPr>
      </p:pic>
    </p:spTree>
    <p:extLst>
      <p:ext uri="{BB962C8B-B14F-4D97-AF65-F5344CB8AC3E}">
        <p14:creationId xmlns:p14="http://schemas.microsoft.com/office/powerpoint/2010/main" val="758846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p:txBody>
          <a:bodyPr/>
          <a:lstStyle/>
          <a:p>
            <a:pPr lvl="0"/>
            <a:r>
              <a:rPr lang="en-US" smtClean="0"/>
              <a:t>Use of Funds</a:t>
            </a:r>
            <a:endParaRPr lang="en-US"/>
          </a:p>
        </p:txBody>
      </p:sp>
      <p:sp>
        <p:nvSpPr>
          <p:cNvPr id="6" name="Text Placeholder 5"/>
          <p:cNvSpPr>
            <a:spLocks noGrp="1"/>
          </p:cNvSpPr>
          <p:nvPr>
            <p:ph type="body" idx="1"/>
          </p:nvPr>
        </p:nvSpPr>
        <p:spPr/>
        <p:txBody>
          <a:bodyPr/>
          <a:lstStyle/>
          <a:p>
            <a:r>
              <a:rPr lang="en-US" u="sng" dirty="0" smtClean="0"/>
              <a:t>Local</a:t>
            </a:r>
            <a:endParaRPr lang="en-US" u="sng" dirty="0"/>
          </a:p>
        </p:txBody>
      </p:sp>
      <p:sp>
        <p:nvSpPr>
          <p:cNvPr id="115" name="Shape 115"/>
          <p:cNvSpPr>
            <a:spLocks noGrp="1"/>
          </p:cNvSpPr>
          <p:nvPr>
            <p:ph sz="half" idx="2"/>
          </p:nvPr>
        </p:nvSpPr>
        <p:spPr/>
        <p:txBody>
          <a:bodyPr/>
          <a:lstStyle/>
          <a:p>
            <a:pPr lvl="0"/>
            <a:r>
              <a:rPr lang="en-US" smtClean="0"/>
              <a:t>Administration</a:t>
            </a:r>
          </a:p>
          <a:p>
            <a:pPr lvl="1"/>
            <a:r>
              <a:rPr lang="en-US" smtClean="0"/>
              <a:t>5% of funds used or awarded</a:t>
            </a:r>
          </a:p>
          <a:p>
            <a:pPr lvl="0"/>
            <a:r>
              <a:rPr lang="en-US" smtClean="0"/>
              <a:t>Program Improvement</a:t>
            </a:r>
          </a:p>
          <a:p>
            <a:pPr lvl="1"/>
            <a:r>
              <a:rPr lang="en-US" smtClean="0"/>
              <a:t>Annual Plan</a:t>
            </a:r>
          </a:p>
          <a:p>
            <a:pPr lvl="2"/>
            <a:r>
              <a:rPr lang="en-US" smtClean="0"/>
              <a:t>Required use of funds</a:t>
            </a:r>
          </a:p>
          <a:p>
            <a:pPr lvl="2"/>
            <a:r>
              <a:rPr lang="en-US" smtClean="0"/>
              <a:t>Permissive use of funds</a:t>
            </a:r>
          </a:p>
          <a:p>
            <a:pPr lvl="1"/>
            <a:r>
              <a:rPr lang="en-US" smtClean="0"/>
              <a:t>Improvement Plan</a:t>
            </a:r>
            <a:endParaRPr lang="en-US" dirty="0"/>
          </a:p>
        </p:txBody>
      </p:sp>
      <p:sp>
        <p:nvSpPr>
          <p:cNvPr id="7" name="Text Placeholder 6"/>
          <p:cNvSpPr>
            <a:spLocks noGrp="1"/>
          </p:cNvSpPr>
          <p:nvPr>
            <p:ph type="body" sz="quarter" idx="3"/>
          </p:nvPr>
        </p:nvSpPr>
        <p:spPr/>
        <p:txBody>
          <a:bodyPr/>
          <a:lstStyle/>
          <a:p>
            <a:r>
              <a:rPr lang="en-US" u="sng" dirty="0" smtClean="0"/>
              <a:t>State</a:t>
            </a:r>
            <a:endParaRPr lang="en-US" u="sng" dirty="0"/>
          </a:p>
        </p:txBody>
      </p:sp>
      <p:sp>
        <p:nvSpPr>
          <p:cNvPr id="8" name="Content Placeholder 7"/>
          <p:cNvSpPr>
            <a:spLocks noGrp="1"/>
          </p:cNvSpPr>
          <p:nvPr>
            <p:ph sz="quarter" idx="4"/>
          </p:nvPr>
        </p:nvSpPr>
        <p:spPr/>
        <p:txBody>
          <a:bodyPr/>
          <a:lstStyle/>
          <a:p>
            <a:pPr lvl="0"/>
            <a:r>
              <a:rPr lang="en-US" smtClean="0"/>
              <a:t>Administration</a:t>
            </a:r>
          </a:p>
          <a:p>
            <a:pPr lvl="1"/>
            <a:r>
              <a:rPr lang="en-US" smtClean="0"/>
              <a:t>5% of grant</a:t>
            </a:r>
          </a:p>
          <a:p>
            <a:pPr lvl="0"/>
            <a:r>
              <a:rPr lang="en-US" smtClean="0"/>
              <a:t>State Leadership</a:t>
            </a:r>
          </a:p>
          <a:p>
            <a:pPr lvl="1"/>
            <a:r>
              <a:rPr lang="en-US" smtClean="0"/>
              <a:t>Required use of funds</a:t>
            </a:r>
          </a:p>
          <a:p>
            <a:pPr lvl="1"/>
            <a:r>
              <a:rPr lang="en-US" smtClean="0"/>
              <a:t>Permissive use of funds</a:t>
            </a:r>
          </a:p>
          <a:p>
            <a:pPr lvl="1"/>
            <a:r>
              <a:rPr lang="en-US" smtClean="0"/>
              <a:t>Improvement plan</a:t>
            </a:r>
          </a:p>
          <a:p>
            <a:pPr lvl="0"/>
            <a:r>
              <a:rPr lang="en-US" smtClean="0"/>
              <a:t>Reserve Funds</a:t>
            </a:r>
            <a:endParaRPr lang="en-US" dirty="0"/>
          </a:p>
        </p:txBody>
      </p:sp>
    </p:spTree>
    <p:extLst>
      <p:ext uri="{BB962C8B-B14F-4D97-AF65-F5344CB8AC3E}">
        <p14:creationId xmlns:p14="http://schemas.microsoft.com/office/powerpoint/2010/main" val="102013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p:txBody>
          <a:bodyPr/>
          <a:lstStyle>
            <a:lvl1pPr>
              <a:defRPr sz="4000">
                <a:latin typeface="Tahoma Negreta"/>
                <a:ea typeface="Tahoma Negreta"/>
                <a:cs typeface="Tahoma Negreta"/>
                <a:sym typeface="Tahoma Negreta"/>
              </a:defRPr>
            </a:lvl1pPr>
          </a:lstStyle>
          <a:p>
            <a:pPr lvl="0"/>
            <a:r>
              <a:rPr lang="en-US" sz="3200" smtClean="0"/>
              <a:t>Use of Funds: Administrative</a:t>
            </a:r>
            <a:endParaRPr lang="en-US" sz="3200" dirty="0"/>
          </a:p>
        </p:txBody>
      </p:sp>
      <p:sp>
        <p:nvSpPr>
          <p:cNvPr id="121" name="Shape 121"/>
          <p:cNvSpPr>
            <a:spLocks noGrp="1"/>
          </p:cNvSpPr>
          <p:nvPr>
            <p:ph idx="1"/>
          </p:nvPr>
        </p:nvSpPr>
        <p:spPr/>
        <p:txBody>
          <a:bodyPr>
            <a:normAutofit fontScale="70000" lnSpcReduction="20000"/>
          </a:bodyPr>
          <a:lstStyle/>
          <a:p>
            <a:pPr lvl="0"/>
            <a:r>
              <a:rPr lang="en-US" dirty="0" smtClean="0"/>
              <a:t>How will you use administrative funds (5% maximum)?</a:t>
            </a:r>
          </a:p>
          <a:p>
            <a:pPr lvl="0"/>
            <a:endParaRPr lang="en-US" dirty="0" smtClean="0"/>
          </a:p>
          <a:p>
            <a:r>
              <a:rPr lang="en-US" dirty="0" smtClean="0">
                <a:sym typeface="Tahoma Negreta"/>
              </a:rPr>
              <a:t>Amount of the 5% set aside for administration</a:t>
            </a:r>
            <a:endParaRPr lang="en-US" dirty="0" smtClean="0"/>
          </a:p>
          <a:p>
            <a:pPr lvl="1"/>
            <a:r>
              <a:rPr lang="en-US" dirty="0" smtClean="0"/>
              <a:t>None/All/Portion</a:t>
            </a:r>
          </a:p>
          <a:p>
            <a:pPr lvl="1"/>
            <a:r>
              <a:rPr lang="en-US" dirty="0" smtClean="0"/>
              <a:t>5% of actual spent; Indirect is part of the administrative costs </a:t>
            </a:r>
          </a:p>
          <a:p>
            <a:pPr lvl="1"/>
            <a:endParaRPr lang="en-US" dirty="0" smtClean="0"/>
          </a:p>
          <a:p>
            <a:r>
              <a:rPr lang="en-US" dirty="0" smtClean="0">
                <a:sym typeface="Tahoma Negreta"/>
              </a:rPr>
              <a:t>Use of admin funds</a:t>
            </a:r>
            <a:endParaRPr lang="en-US" dirty="0" smtClean="0"/>
          </a:p>
          <a:p>
            <a:pPr lvl="1"/>
            <a:r>
              <a:rPr lang="en-US" dirty="0" smtClean="0"/>
              <a:t>Limited to activities related to administering the grant</a:t>
            </a:r>
          </a:p>
          <a:p>
            <a:pPr lvl="1"/>
            <a:r>
              <a:rPr lang="en-US" dirty="0" smtClean="0"/>
              <a:t>Can use admin $ for program improvement but cannot use program improvement $ for admin</a:t>
            </a:r>
          </a:p>
          <a:p>
            <a:pPr lvl="1"/>
            <a:endParaRPr lang="en-US" dirty="0" smtClean="0"/>
          </a:p>
          <a:p>
            <a:r>
              <a:rPr lang="en-US" dirty="0" smtClean="0">
                <a:sym typeface="Tahoma Negreta"/>
              </a:rPr>
              <a:t>Coordinator who is paid through a Perkins activity</a:t>
            </a:r>
            <a:endParaRPr lang="en-US" dirty="0" smtClean="0"/>
          </a:p>
          <a:p>
            <a:pPr lvl="1"/>
            <a:r>
              <a:rPr lang="en-US" dirty="0" smtClean="0"/>
              <a:t>Portion for administering the grant must come from admin 5% or from institution;</a:t>
            </a:r>
            <a:endParaRPr lang="en-US" dirty="0"/>
          </a:p>
        </p:txBody>
      </p:sp>
    </p:spTree>
    <p:extLst>
      <p:ext uri="{BB962C8B-B14F-4D97-AF65-F5344CB8AC3E}">
        <p14:creationId xmlns:p14="http://schemas.microsoft.com/office/powerpoint/2010/main" val="1953816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p:cNvSpPr>
          <p:nvPr>
            <p:ph type="title"/>
          </p:nvPr>
        </p:nvSpPr>
        <p:spPr/>
        <p:txBody>
          <a:bodyPr/>
          <a:lstStyle/>
          <a:p>
            <a:r>
              <a:rPr lang="en-US" sz="3600" smtClean="0"/>
              <a:t>Section 133 – Redistribution of Unspent Funds</a:t>
            </a:r>
            <a:endParaRPr lang="en-US" sz="3600" dirty="0"/>
          </a:p>
        </p:txBody>
      </p:sp>
      <p:sp>
        <p:nvSpPr>
          <p:cNvPr id="462" name="Shape 462"/>
          <p:cNvSpPr>
            <a:spLocks noGrp="1"/>
          </p:cNvSpPr>
          <p:nvPr>
            <p:ph idx="1"/>
          </p:nvPr>
        </p:nvSpPr>
        <p:spPr/>
        <p:txBody>
          <a:bodyPr/>
          <a:lstStyle/>
          <a:p>
            <a:pPr lvl="0"/>
            <a:r>
              <a:rPr lang="en-US" dirty="0" smtClean="0"/>
              <a:t>When an eligible recipient does not expend all of its allocated amount, those funds are returned to the state</a:t>
            </a:r>
          </a:p>
          <a:p>
            <a:pPr lvl="0"/>
            <a:endParaRPr lang="en-US" dirty="0" smtClean="0"/>
          </a:p>
          <a:p>
            <a:pPr lvl="0"/>
            <a:r>
              <a:rPr lang="en-US" dirty="0" smtClean="0"/>
              <a:t>The state retains such amounts for distribution in the following academic year.</a:t>
            </a:r>
            <a:endParaRPr lang="en-US" dirty="0"/>
          </a:p>
        </p:txBody>
      </p:sp>
    </p:spTree>
    <p:extLst>
      <p:ext uri="{BB962C8B-B14F-4D97-AF65-F5344CB8AC3E}">
        <p14:creationId xmlns:p14="http://schemas.microsoft.com/office/powerpoint/2010/main" val="3334335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ctrTitle"/>
          </p:nvPr>
        </p:nvSpPr>
        <p:spPr>
          <a:xfrm>
            <a:off x="685800" y="2133600"/>
            <a:ext cx="7772400" cy="1470025"/>
          </a:xfrm>
          <a:prstGeom prst="rect">
            <a:avLst/>
          </a:prstGeom>
        </p:spPr>
        <p:txBody>
          <a:bodyPr>
            <a:normAutofit/>
          </a:bodyPr>
          <a:lstStyle/>
          <a:p>
            <a:pPr lvl="0">
              <a:defRPr sz="1800" cap="none">
                <a:solidFill>
                  <a:srgbClr val="000000"/>
                </a:solidFill>
              </a:defRPr>
            </a:pPr>
            <a:r>
              <a:rPr lang="en-US" sz="4000" dirty="0"/>
              <a:t>Nine Required Activities</a:t>
            </a:r>
            <a:br>
              <a:rPr lang="en-US" sz="4000" dirty="0"/>
            </a:br>
            <a:r>
              <a:rPr lang="en-US" sz="4000" dirty="0"/>
              <a:t>and other permissive uses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2" y="5105400"/>
            <a:ext cx="5190744" cy="1633728"/>
          </a:xfrm>
          <a:prstGeom prst="rect">
            <a:avLst/>
          </a:prstGeom>
        </p:spPr>
      </p:pic>
    </p:spTree>
    <p:extLst>
      <p:ext uri="{BB962C8B-B14F-4D97-AF65-F5344CB8AC3E}">
        <p14:creationId xmlns:p14="http://schemas.microsoft.com/office/powerpoint/2010/main" val="630482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p:cNvSpPr>
          <p:nvPr>
            <p:ph type="title"/>
          </p:nvPr>
        </p:nvSpPr>
        <p:spPr/>
        <p:txBody>
          <a:bodyPr/>
          <a:lstStyle/>
          <a:p>
            <a:pPr lvl="0"/>
            <a:r>
              <a:rPr lang="en-US" sz="3200" smtClean="0">
                <a:sym typeface="American Typewriter"/>
              </a:rPr>
              <a:t>Required Uses of Funds</a:t>
            </a:r>
            <a:br>
              <a:rPr lang="en-US" sz="3200" smtClean="0">
                <a:sym typeface="American Typewriter"/>
              </a:rPr>
            </a:br>
            <a:r>
              <a:rPr lang="en-US" sz="3200" smtClean="0">
                <a:sym typeface="American Typewriter"/>
              </a:rPr>
              <a:t>Section 135. </a:t>
            </a:r>
            <a:r>
              <a:rPr lang="en-US" sz="3200" dirty="0" smtClean="0">
                <a:sym typeface="American Typewriter"/>
              </a:rPr>
              <a:t>Local Use of Funds</a:t>
            </a:r>
            <a:endParaRPr lang="en-US" sz="3200" dirty="0">
              <a:sym typeface="American Typewriter"/>
            </a:endParaRPr>
          </a:p>
        </p:txBody>
      </p:sp>
      <p:sp>
        <p:nvSpPr>
          <p:cNvPr id="3" name="Content Placeholder 2"/>
          <p:cNvSpPr>
            <a:spLocks noGrp="1"/>
          </p:cNvSpPr>
          <p:nvPr>
            <p:ph idx="1"/>
          </p:nvPr>
        </p:nvSpPr>
        <p:spPr/>
        <p:txBody>
          <a:bodyPr>
            <a:noAutofit/>
          </a:bodyPr>
          <a:lstStyle/>
          <a:p>
            <a:pPr marL="457200" indent="-457200">
              <a:spcBef>
                <a:spcPts val="0"/>
              </a:spcBef>
              <a:spcAft>
                <a:spcPts val="100"/>
              </a:spcAft>
              <a:buClr>
                <a:srgbClr val="932968"/>
              </a:buClr>
              <a:buSzPct val="60000"/>
              <a:buFont typeface="+mj-lt"/>
              <a:buAutoNum type="arabicPeriod"/>
            </a:pPr>
            <a:r>
              <a:rPr lang="en-US" sz="2300" b="1" dirty="0">
                <a:latin typeface="Calibri Light" panose="020F0302020204030204" pitchFamily="34" charset="0"/>
                <a:ea typeface="American Typewriter"/>
                <a:cs typeface="American Typewriter"/>
                <a:sym typeface="American Typewriter"/>
              </a:rPr>
              <a:t>Strengthen </a:t>
            </a:r>
            <a:r>
              <a:rPr lang="en-US" sz="2300" dirty="0">
                <a:latin typeface="Calibri Light" panose="020F0302020204030204" pitchFamily="34" charset="0"/>
                <a:ea typeface="American Typewriter"/>
                <a:cs typeface="American Typewriter"/>
                <a:sym typeface="American Typewriter"/>
              </a:rPr>
              <a:t>CTE through integration of academics and technical programs</a:t>
            </a:r>
          </a:p>
          <a:p>
            <a:pPr marL="457200" indent="-457200">
              <a:spcBef>
                <a:spcPts val="0"/>
              </a:spcBef>
              <a:spcAft>
                <a:spcPts val="100"/>
              </a:spcAft>
              <a:buClr>
                <a:srgbClr val="932968"/>
              </a:buClr>
              <a:buSzPct val="60000"/>
              <a:buFont typeface="+mj-lt"/>
              <a:buAutoNum type="arabicPeriod"/>
            </a:pPr>
            <a:r>
              <a:rPr lang="en-US" sz="2300" b="1" dirty="0">
                <a:latin typeface="Calibri Light" panose="020F0302020204030204" pitchFamily="34" charset="0"/>
                <a:ea typeface="American Typewriter"/>
                <a:cs typeface="American Typewriter"/>
                <a:sym typeface="American Typewriter"/>
              </a:rPr>
              <a:t>Link</a:t>
            </a:r>
            <a:r>
              <a:rPr lang="en-US" sz="2300" dirty="0">
                <a:latin typeface="Calibri Light" panose="020F0302020204030204" pitchFamily="34" charset="0"/>
                <a:ea typeface="American Typewriter"/>
                <a:cs typeface="American Typewriter"/>
                <a:sym typeface="American Typewriter"/>
              </a:rPr>
              <a:t> secondary and postsecondary through programs of study</a:t>
            </a:r>
          </a:p>
          <a:p>
            <a:pPr marL="457200" indent="-457200">
              <a:spcBef>
                <a:spcPts val="0"/>
              </a:spcBef>
              <a:spcAft>
                <a:spcPts val="100"/>
              </a:spcAft>
              <a:buClr>
                <a:srgbClr val="932968"/>
              </a:buClr>
              <a:buSzPct val="60000"/>
              <a:buFont typeface="+mj-lt"/>
              <a:buAutoNum type="arabicPeriod"/>
            </a:pPr>
            <a:r>
              <a:rPr lang="en-US" sz="2300" b="1" dirty="0" smtClean="0">
                <a:latin typeface="Calibri Light" panose="020F0302020204030204" pitchFamily="34" charset="0"/>
                <a:ea typeface="American Typewriter"/>
                <a:cs typeface="American Typewriter"/>
                <a:sym typeface="American Typewriter"/>
              </a:rPr>
              <a:t>Experience and understand all </a:t>
            </a:r>
            <a:r>
              <a:rPr lang="en-US" sz="2300" b="1" dirty="0">
                <a:latin typeface="Calibri Light" panose="020F0302020204030204" pitchFamily="34" charset="0"/>
                <a:ea typeface="American Typewriter"/>
                <a:cs typeface="American Typewriter"/>
                <a:sym typeface="American Typewriter"/>
              </a:rPr>
              <a:t>aspects </a:t>
            </a:r>
            <a:r>
              <a:rPr lang="en-US" sz="2300" dirty="0">
                <a:latin typeface="Calibri Light" panose="020F0302020204030204" pitchFamily="34" charset="0"/>
                <a:ea typeface="American Typewriter"/>
                <a:cs typeface="American Typewriter"/>
                <a:sym typeface="American Typewriter"/>
              </a:rPr>
              <a:t>of industry</a:t>
            </a:r>
          </a:p>
          <a:p>
            <a:pPr marL="457200" indent="-457200">
              <a:spcBef>
                <a:spcPts val="0"/>
              </a:spcBef>
              <a:spcAft>
                <a:spcPts val="100"/>
              </a:spcAft>
              <a:buClr>
                <a:srgbClr val="932968"/>
              </a:buClr>
              <a:buSzPct val="60000"/>
              <a:buFont typeface="+mj-lt"/>
              <a:buAutoNum type="arabicPeriod"/>
            </a:pPr>
            <a:r>
              <a:rPr lang="en-US" sz="2300" dirty="0">
                <a:latin typeface="Calibri Light" panose="020F0302020204030204" pitchFamily="34" charset="0"/>
                <a:ea typeface="American Typewriter"/>
                <a:cs typeface="American Typewriter"/>
                <a:sym typeface="American Typewriter"/>
              </a:rPr>
              <a:t>Develop, </a:t>
            </a:r>
            <a:r>
              <a:rPr lang="en-US" sz="2300" b="1" dirty="0">
                <a:latin typeface="Calibri Light" panose="020F0302020204030204" pitchFamily="34" charset="0"/>
                <a:ea typeface="American Typewriter"/>
                <a:cs typeface="American Typewriter"/>
                <a:sym typeface="American Typewriter"/>
              </a:rPr>
              <a:t>improve</a:t>
            </a:r>
            <a:r>
              <a:rPr lang="en-US" sz="2300" dirty="0">
                <a:latin typeface="Calibri Light" panose="020F0302020204030204" pitchFamily="34" charset="0"/>
                <a:ea typeface="American Typewriter"/>
                <a:cs typeface="American Typewriter"/>
                <a:sym typeface="American Typewriter"/>
              </a:rPr>
              <a:t>, or expand </a:t>
            </a:r>
            <a:r>
              <a:rPr lang="en-US" sz="2300" dirty="0" smtClean="0">
                <a:latin typeface="Calibri Light" panose="020F0302020204030204" pitchFamily="34" charset="0"/>
                <a:ea typeface="American Typewriter"/>
                <a:cs typeface="American Typewriter"/>
                <a:sym typeface="American Typewriter"/>
              </a:rPr>
              <a:t>the use of technology in CTE</a:t>
            </a:r>
            <a:endParaRPr lang="en-US" sz="2300" dirty="0">
              <a:latin typeface="Calibri Light" panose="020F0302020204030204" pitchFamily="34" charset="0"/>
              <a:ea typeface="American Typewriter"/>
              <a:cs typeface="American Typewriter"/>
              <a:sym typeface="American Typewriter"/>
            </a:endParaRPr>
          </a:p>
          <a:p>
            <a:pPr marL="457200" indent="-457200">
              <a:spcBef>
                <a:spcPts val="0"/>
              </a:spcBef>
              <a:spcAft>
                <a:spcPts val="100"/>
              </a:spcAft>
              <a:buClr>
                <a:srgbClr val="932968"/>
              </a:buClr>
              <a:buSzPct val="60000"/>
              <a:buFont typeface="+mj-lt"/>
              <a:buAutoNum type="arabicPeriod"/>
            </a:pPr>
            <a:r>
              <a:rPr lang="en-US" sz="2300" dirty="0">
                <a:latin typeface="Calibri Light" panose="020F0302020204030204" pitchFamily="34" charset="0"/>
                <a:ea typeface="American Typewriter"/>
                <a:cs typeface="American Typewriter"/>
                <a:sym typeface="American Typewriter"/>
              </a:rPr>
              <a:t>Faculty </a:t>
            </a:r>
            <a:r>
              <a:rPr lang="en-US" sz="2300" b="1" dirty="0">
                <a:latin typeface="Calibri Light" panose="020F0302020204030204" pitchFamily="34" charset="0"/>
                <a:ea typeface="American Typewriter"/>
                <a:cs typeface="American Typewriter"/>
                <a:sym typeface="American Typewriter"/>
              </a:rPr>
              <a:t>Professional Development</a:t>
            </a:r>
          </a:p>
          <a:p>
            <a:pPr marL="457200" indent="-457200">
              <a:spcBef>
                <a:spcPts val="0"/>
              </a:spcBef>
              <a:spcAft>
                <a:spcPts val="100"/>
              </a:spcAft>
              <a:buClr>
                <a:srgbClr val="932968"/>
              </a:buClr>
              <a:buSzPct val="60000"/>
              <a:buFont typeface="+mj-lt"/>
              <a:buAutoNum type="arabicPeriod"/>
            </a:pPr>
            <a:r>
              <a:rPr lang="en-US" sz="2300" b="1" dirty="0">
                <a:latin typeface="Calibri Light" panose="020F0302020204030204" pitchFamily="34" charset="0"/>
                <a:ea typeface="American Typewriter"/>
                <a:cs typeface="American Typewriter"/>
                <a:sym typeface="American Typewriter"/>
              </a:rPr>
              <a:t>Evaluate</a:t>
            </a:r>
            <a:r>
              <a:rPr lang="en-US" sz="2300" dirty="0">
                <a:latin typeface="Calibri Light" panose="020F0302020204030204" pitchFamily="34" charset="0"/>
                <a:ea typeface="American Typewriter"/>
                <a:cs typeface="American Typewriter"/>
                <a:sym typeface="American Typewriter"/>
              </a:rPr>
              <a:t> CTE programs</a:t>
            </a:r>
          </a:p>
          <a:p>
            <a:pPr marL="457200" indent="-457200">
              <a:spcBef>
                <a:spcPts val="0"/>
              </a:spcBef>
              <a:spcAft>
                <a:spcPts val="100"/>
              </a:spcAft>
              <a:buClr>
                <a:srgbClr val="932968"/>
              </a:buClr>
              <a:buSzPct val="60000"/>
              <a:buFont typeface="+mj-lt"/>
              <a:buAutoNum type="arabicPeriod"/>
            </a:pPr>
            <a:r>
              <a:rPr lang="en-US" sz="2300" dirty="0">
                <a:latin typeface="Calibri Light" panose="020F0302020204030204" pitchFamily="34" charset="0"/>
                <a:ea typeface="American Typewriter"/>
                <a:cs typeface="American Typewriter"/>
                <a:sym typeface="American Typewriter"/>
              </a:rPr>
              <a:t>Initiate, improve, expand and modernize CTE programs </a:t>
            </a:r>
            <a:r>
              <a:rPr lang="en-US" sz="2300" dirty="0" smtClean="0">
                <a:latin typeface="Calibri Light" panose="020F0302020204030204" pitchFamily="34" charset="0"/>
                <a:ea typeface="American Typewriter"/>
                <a:cs typeface="American Typewriter"/>
                <a:sym typeface="American Typewriter"/>
              </a:rPr>
              <a:t>including </a:t>
            </a:r>
            <a:r>
              <a:rPr lang="en-US" sz="2300" b="1" dirty="0" smtClean="0">
                <a:latin typeface="Calibri Light" panose="020F0302020204030204" pitchFamily="34" charset="0"/>
                <a:ea typeface="American Typewriter"/>
                <a:cs typeface="American Typewriter"/>
                <a:sym typeface="American Typewriter"/>
              </a:rPr>
              <a:t>technology</a:t>
            </a:r>
            <a:endParaRPr lang="en-US" sz="2300" b="1" dirty="0">
              <a:latin typeface="Calibri Light" panose="020F0302020204030204" pitchFamily="34" charset="0"/>
              <a:ea typeface="American Typewriter"/>
              <a:cs typeface="American Typewriter"/>
              <a:sym typeface="American Typewriter"/>
            </a:endParaRPr>
          </a:p>
          <a:p>
            <a:pPr marL="457200" indent="-457200">
              <a:spcBef>
                <a:spcPts val="0"/>
              </a:spcBef>
              <a:spcAft>
                <a:spcPts val="100"/>
              </a:spcAft>
              <a:buClr>
                <a:srgbClr val="932968"/>
              </a:buClr>
              <a:buSzPct val="60000"/>
              <a:buFont typeface="+mj-lt"/>
              <a:buAutoNum type="arabicPeriod"/>
            </a:pPr>
            <a:r>
              <a:rPr lang="en-US" sz="2300" dirty="0">
                <a:latin typeface="Calibri Light" panose="020F0302020204030204" pitchFamily="34" charset="0"/>
                <a:ea typeface="American Typewriter"/>
                <a:cs typeface="American Typewriter"/>
                <a:sym typeface="American Typewriter"/>
              </a:rPr>
              <a:t>Support programs that are of </a:t>
            </a:r>
            <a:r>
              <a:rPr lang="en-US" sz="2300" b="1" dirty="0">
                <a:latin typeface="Calibri Light" panose="020F0302020204030204" pitchFamily="34" charset="0"/>
                <a:ea typeface="American Typewriter"/>
                <a:cs typeface="American Typewriter"/>
                <a:sym typeface="American Typewriter"/>
              </a:rPr>
              <a:t>sufficient size, </a:t>
            </a:r>
            <a:r>
              <a:rPr lang="en-US" sz="2300" dirty="0">
                <a:latin typeface="Calibri Light" panose="020F0302020204030204" pitchFamily="34" charset="0"/>
                <a:ea typeface="American Typewriter"/>
                <a:cs typeface="American Typewriter"/>
                <a:sym typeface="American Typewriter"/>
              </a:rPr>
              <a:t>scope and quality to be effective</a:t>
            </a:r>
          </a:p>
          <a:p>
            <a:pPr marL="457200" indent="-457200">
              <a:spcBef>
                <a:spcPts val="0"/>
              </a:spcBef>
              <a:spcAft>
                <a:spcPts val="100"/>
              </a:spcAft>
              <a:buClr>
                <a:srgbClr val="932968"/>
              </a:buClr>
              <a:buSzPct val="60000"/>
              <a:buFont typeface="+mj-lt"/>
              <a:buAutoNum type="arabicPeriod"/>
            </a:pPr>
            <a:r>
              <a:rPr lang="en-US" sz="2300" dirty="0" smtClean="0">
                <a:latin typeface="Calibri Light" panose="020F0302020204030204" pitchFamily="34" charset="0"/>
                <a:ea typeface="American Typewriter"/>
                <a:cs typeface="American Typewriter"/>
                <a:sym typeface="American Typewriter"/>
              </a:rPr>
              <a:t>Activities </a:t>
            </a:r>
            <a:r>
              <a:rPr lang="en-US" sz="2300" dirty="0">
                <a:latin typeface="Calibri Light" panose="020F0302020204030204" pitchFamily="34" charset="0"/>
                <a:ea typeface="American Typewriter"/>
                <a:cs typeface="American Typewriter"/>
                <a:sym typeface="American Typewriter"/>
              </a:rPr>
              <a:t>for </a:t>
            </a:r>
            <a:r>
              <a:rPr lang="en-US" sz="2300" b="1" dirty="0">
                <a:latin typeface="Calibri Light" panose="020F0302020204030204" pitchFamily="34" charset="0"/>
                <a:ea typeface="American Typewriter"/>
                <a:cs typeface="American Typewriter"/>
                <a:sym typeface="American Typewriter"/>
              </a:rPr>
              <a:t>special populations enrolled </a:t>
            </a:r>
            <a:r>
              <a:rPr lang="en-US" sz="2300" dirty="0">
                <a:latin typeface="Calibri Light" panose="020F0302020204030204" pitchFamily="34" charset="0"/>
                <a:ea typeface="American Typewriter"/>
                <a:cs typeface="American Typewriter"/>
                <a:sym typeface="American Typewriter"/>
              </a:rPr>
              <a:t>in CTE Programs </a:t>
            </a:r>
          </a:p>
          <a:p>
            <a:pPr>
              <a:spcBef>
                <a:spcPts val="0"/>
              </a:spcBef>
              <a:spcAft>
                <a:spcPts val="100"/>
              </a:spcAft>
            </a:pPr>
            <a:endParaRPr lang="en-US" sz="2300" dirty="0"/>
          </a:p>
        </p:txBody>
      </p:sp>
      <p:grpSp>
        <p:nvGrpSpPr>
          <p:cNvPr id="319" name="Group 319"/>
          <p:cNvGrpSpPr/>
          <p:nvPr/>
        </p:nvGrpSpPr>
        <p:grpSpPr>
          <a:xfrm>
            <a:off x="457200" y="6096001"/>
            <a:ext cx="8130625" cy="685799"/>
            <a:chOff x="4460528" y="74325"/>
            <a:chExt cx="5342827" cy="464045"/>
          </a:xfrm>
        </p:grpSpPr>
        <p:sp>
          <p:nvSpPr>
            <p:cNvPr id="317" name="Shape 317"/>
            <p:cNvSpPr/>
            <p:nvPr/>
          </p:nvSpPr>
          <p:spPr>
            <a:xfrm>
              <a:off x="4460528" y="74325"/>
              <a:ext cx="5208199" cy="4545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70" y="0"/>
                  </a:lnTo>
                  <a:lnTo>
                    <a:pt x="21600" y="3600"/>
                  </a:lnTo>
                  <a:lnTo>
                    <a:pt x="21600" y="21600"/>
                  </a:lnTo>
                  <a:lnTo>
                    <a:pt x="1330" y="21600"/>
                  </a:lnTo>
                  <a:lnTo>
                    <a:pt x="0" y="18000"/>
                  </a:lnTo>
                  <a:lnTo>
                    <a:pt x="0" y="0"/>
                  </a:lnTo>
                  <a:close/>
                </a:path>
              </a:pathLst>
            </a:custGeom>
            <a:solidFill>
              <a:schemeClr val="accent3">
                <a:lumMod val="40000"/>
                <a:lumOff val="60000"/>
              </a:schemeClr>
            </a:solidFill>
            <a:ln w="3175" cap="flat">
              <a:solidFill>
                <a:srgbClr val="000000"/>
              </a:solidFill>
              <a:prstDash val="solid"/>
              <a:round/>
            </a:ln>
            <a:effectLst/>
          </p:spPr>
          <p:txBody>
            <a:bodyPr wrap="square" lIns="0" tIns="0" rIns="0" bIns="0" numCol="1" anchor="t">
              <a:noAutofit/>
            </a:bodyPr>
            <a:lstStyle/>
            <a:p>
              <a:pPr lvl="0">
                <a:defRPr>
                  <a:latin typeface="Tahoma"/>
                  <a:ea typeface="Tahoma"/>
                  <a:cs typeface="Tahoma"/>
                  <a:sym typeface="Tahoma"/>
                </a:defRPr>
              </a:pPr>
              <a:endParaRPr sz="1350" dirty="0"/>
            </a:p>
          </p:txBody>
        </p:sp>
        <p:sp>
          <p:nvSpPr>
            <p:cNvPr id="318" name="Shape 318"/>
            <p:cNvSpPr/>
            <p:nvPr/>
          </p:nvSpPr>
          <p:spPr>
            <a:xfrm>
              <a:off x="4616239" y="83889"/>
              <a:ext cx="5187116" cy="454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1600">
                  <a:latin typeface="Tahoma"/>
                  <a:ea typeface="Tahoma"/>
                  <a:cs typeface="Tahoma"/>
                  <a:sym typeface="Tahoma"/>
                </a:defRPr>
              </a:lvl1pPr>
            </a:lstStyle>
            <a:p>
              <a:pPr lvl="0">
                <a:defRPr sz="1800"/>
              </a:pPr>
              <a:r>
                <a:rPr sz="2000" b="1" dirty="0">
                  <a:latin typeface="Calibri Light" panose="020F0302020204030204" pitchFamily="34" charset="0"/>
                </a:rPr>
                <a:t>Recipient is required to address with either Perkins or institutional funds as outlined in 5-Year Plan</a:t>
              </a:r>
            </a:p>
          </p:txBody>
        </p:sp>
      </p:grpSp>
    </p:spTree>
    <p:extLst>
      <p:ext uri="{BB962C8B-B14F-4D97-AF65-F5344CB8AC3E}">
        <p14:creationId xmlns:p14="http://schemas.microsoft.com/office/powerpoint/2010/main" val="1898033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Perkins Coordinator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Facilitate the implementation of the Perkins grant</a:t>
            </a:r>
          </a:p>
          <a:p>
            <a:r>
              <a:rPr lang="en-US" dirty="0" smtClean="0"/>
              <a:t>Ensure college is addressing all required activities and are meeting the intent and spirit of the law </a:t>
            </a:r>
          </a:p>
          <a:p>
            <a:r>
              <a:rPr lang="en-US" dirty="0" smtClean="0"/>
              <a:t>Engage faculty and CTE deans in planning and implementing the local college CTE plan</a:t>
            </a:r>
          </a:p>
          <a:p>
            <a:r>
              <a:rPr lang="en-US" dirty="0" smtClean="0"/>
              <a:t>Insure proper use of Perkins funds allocated to college  </a:t>
            </a:r>
          </a:p>
          <a:p>
            <a:r>
              <a:rPr lang="en-US" dirty="0" smtClean="0"/>
              <a:t>Enhance CTE links between HS and CC – Rigorous Programs of Study </a:t>
            </a:r>
          </a:p>
          <a:p>
            <a:r>
              <a:rPr lang="en-US" dirty="0" smtClean="0"/>
              <a:t>Support development of pathways  and collaboration with partners </a:t>
            </a:r>
            <a:endParaRPr lang="en-US" dirty="0"/>
          </a:p>
        </p:txBody>
      </p:sp>
    </p:spTree>
    <p:extLst>
      <p:ext uri="{BB962C8B-B14F-4D97-AF65-F5344CB8AC3E}">
        <p14:creationId xmlns:p14="http://schemas.microsoft.com/office/powerpoint/2010/main" val="836246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Local Perkins </a:t>
            </a:r>
            <a:br>
              <a:rPr lang="en-US" dirty="0" smtClean="0"/>
            </a:br>
            <a:r>
              <a:rPr lang="en-US" dirty="0" smtClean="0"/>
              <a:t>Application Plan</a:t>
            </a:r>
            <a:endParaRPr lang="en-US" dirty="0"/>
          </a:p>
        </p:txBody>
      </p:sp>
      <p:sp>
        <p:nvSpPr>
          <p:cNvPr id="138" name="Shape 138"/>
          <p:cNvSpPr>
            <a:spLocks noGrp="1"/>
          </p:cNvSpPr>
          <p:nvPr>
            <p:ph idx="1"/>
          </p:nvPr>
        </p:nvSpPr>
        <p:spPr/>
        <p:txBody>
          <a:bodyPr/>
          <a:lstStyle/>
          <a:p>
            <a:pPr lvl="0"/>
            <a:r>
              <a:rPr lang="en-US" smtClean="0"/>
              <a:t>The law is just the minimum requirements</a:t>
            </a:r>
          </a:p>
          <a:p>
            <a:pPr lvl="0"/>
            <a:r>
              <a:rPr lang="en-US" smtClean="0"/>
              <a:t>States can add more requirements, set parameters, restrictions, etc..</a:t>
            </a:r>
          </a:p>
          <a:p>
            <a:pPr lvl="1"/>
            <a:r>
              <a:rPr lang="en-US" smtClean="0"/>
              <a:t>Prioritize uses of funds</a:t>
            </a:r>
          </a:p>
          <a:p>
            <a:pPr lvl="0"/>
            <a:r>
              <a:rPr lang="en-US" smtClean="0"/>
              <a:t>Connect Local Plan to uses of funds</a:t>
            </a:r>
          </a:p>
          <a:p>
            <a:pPr lvl="1"/>
            <a:r>
              <a:rPr lang="en-US" smtClean="0"/>
              <a:t>Pathways </a:t>
            </a:r>
          </a:p>
          <a:p>
            <a:pPr lvl="1"/>
            <a:r>
              <a:rPr lang="en-US" smtClean="0"/>
              <a:t>Professional Development </a:t>
            </a:r>
          </a:p>
          <a:p>
            <a:pPr lvl="1"/>
            <a:r>
              <a:rPr lang="en-US" smtClean="0"/>
              <a:t>Performance </a:t>
            </a:r>
          </a:p>
          <a:p>
            <a:pPr lvl="1"/>
            <a:endParaRPr lang="en-US" dirty="0"/>
          </a:p>
        </p:txBody>
      </p:sp>
      <p:sp>
        <p:nvSpPr>
          <p:cNvPr id="139" name="Shape 139"/>
          <p:cNvSpPr/>
          <p:nvPr/>
        </p:nvSpPr>
        <p:spPr>
          <a:xfrm>
            <a:off x="3200399" y="228603"/>
            <a:ext cx="5228089" cy="1096964"/>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endParaRPr sz="3600" dirty="0">
              <a:solidFill>
                <a:srgbClr val="514843"/>
              </a:solidFill>
            </a:endParaRPr>
          </a:p>
        </p:txBody>
      </p:sp>
    </p:spTree>
    <p:extLst>
      <p:ext uri="{BB962C8B-B14F-4D97-AF65-F5344CB8AC3E}">
        <p14:creationId xmlns:p14="http://schemas.microsoft.com/office/powerpoint/2010/main" val="1869764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p:nvPr>
        </p:nvSpPr>
        <p:spPr/>
        <p:txBody>
          <a:bodyPr/>
          <a:lstStyle>
            <a:lvl1pPr>
              <a:defRPr sz="3600"/>
            </a:lvl1pPr>
          </a:lstStyle>
          <a:p>
            <a:pPr lvl="0"/>
            <a:r>
              <a:rPr lang="en-US" dirty="0" smtClean="0"/>
              <a:t>1. Integration of Academic &amp; Technical Programs</a:t>
            </a:r>
            <a:endParaRPr lang="en-US" dirty="0"/>
          </a:p>
        </p:txBody>
      </p:sp>
      <p:sp>
        <p:nvSpPr>
          <p:cNvPr id="310" name="Shape 310"/>
          <p:cNvSpPr>
            <a:spLocks noGrp="1"/>
          </p:cNvSpPr>
          <p:nvPr>
            <p:ph idx="1"/>
          </p:nvPr>
        </p:nvSpPr>
        <p:spPr/>
        <p:txBody>
          <a:bodyPr>
            <a:normAutofit lnSpcReduction="10000"/>
          </a:bodyPr>
          <a:lstStyle/>
          <a:p>
            <a:r>
              <a:rPr lang="en-US" u="sng" dirty="0" smtClean="0">
                <a:sym typeface="Tahoma Negreta"/>
              </a:rPr>
              <a:t>Required</a:t>
            </a:r>
            <a:r>
              <a:rPr lang="en-US" dirty="0" smtClean="0">
                <a:sym typeface="Tahoma Negreta"/>
              </a:rPr>
              <a:t>:</a:t>
            </a:r>
            <a:r>
              <a:rPr lang="en-US" dirty="0" smtClean="0"/>
              <a:t> Strengthen academic and technical skills of students participating in CTE programs through the </a:t>
            </a:r>
            <a:r>
              <a:rPr lang="en-US" dirty="0" smtClean="0">
                <a:sym typeface="Tahoma Negreta"/>
              </a:rPr>
              <a:t>integration of academics with CTE programs. </a:t>
            </a:r>
          </a:p>
          <a:p>
            <a:pPr lvl="0"/>
            <a:endParaRPr lang="en-US" dirty="0" smtClean="0">
              <a:sym typeface="Tahoma Negreta"/>
            </a:endParaRPr>
          </a:p>
          <a:p>
            <a:r>
              <a:rPr lang="en-US" u="sng" dirty="0" smtClean="0">
                <a:sym typeface="Tahoma Negreta"/>
              </a:rPr>
              <a:t>Related Permissive</a:t>
            </a:r>
            <a:r>
              <a:rPr lang="en-US" dirty="0" smtClean="0">
                <a:sym typeface="Tahoma Negreta"/>
              </a:rPr>
              <a:t>:</a:t>
            </a:r>
            <a:r>
              <a:rPr lang="en-US" dirty="0" smtClean="0"/>
              <a:t>  </a:t>
            </a:r>
            <a:r>
              <a:rPr lang="en-US" dirty="0" smtClean="0">
                <a:sym typeface="Tahoma Negreta"/>
              </a:rPr>
              <a:t>Teacher preparation</a:t>
            </a:r>
            <a:r>
              <a:rPr lang="en-US" dirty="0" smtClean="0"/>
              <a:t> programs that address the integration of academic and CTE and that assist</a:t>
            </a:r>
            <a:r>
              <a:rPr lang="en-US" dirty="0" smtClean="0">
                <a:sym typeface="Tahoma Negreta"/>
              </a:rPr>
              <a:t> individuals</a:t>
            </a:r>
            <a:r>
              <a:rPr lang="en-US" dirty="0" smtClean="0"/>
              <a:t> with experience in business and industry</a:t>
            </a:r>
            <a:r>
              <a:rPr lang="en-US" dirty="0" smtClean="0">
                <a:sym typeface="Tahoma Negreta"/>
              </a:rPr>
              <a:t> who are interested in becoming CTE facult</a:t>
            </a:r>
            <a:r>
              <a:rPr lang="en-US" dirty="0" smtClean="0"/>
              <a:t>y.</a:t>
            </a:r>
            <a:endParaRPr lang="en-US" dirty="0"/>
          </a:p>
        </p:txBody>
      </p:sp>
    </p:spTree>
    <p:extLst>
      <p:ext uri="{BB962C8B-B14F-4D97-AF65-F5344CB8AC3E}">
        <p14:creationId xmlns:p14="http://schemas.microsoft.com/office/powerpoint/2010/main" val="2177808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p:cNvSpPr>
          <p:nvPr>
            <p:ph type="title"/>
          </p:nvPr>
        </p:nvSpPr>
        <p:spPr/>
        <p:txBody>
          <a:bodyPr/>
          <a:lstStyle>
            <a:lvl1pPr>
              <a:defRPr sz="3600"/>
            </a:lvl1pPr>
          </a:lstStyle>
          <a:p>
            <a:pPr lvl="0"/>
            <a:r>
              <a:rPr lang="en-US" dirty="0" smtClean="0"/>
              <a:t>2. Secondary - Postsecondary </a:t>
            </a:r>
            <a:br>
              <a:rPr lang="en-US" dirty="0" smtClean="0"/>
            </a:br>
            <a:r>
              <a:rPr lang="en-US" dirty="0" smtClean="0"/>
              <a:t>Linkages</a:t>
            </a:r>
            <a:endParaRPr lang="en-US" dirty="0"/>
          </a:p>
        </p:txBody>
      </p:sp>
      <p:sp>
        <p:nvSpPr>
          <p:cNvPr id="323" name="Shape 323"/>
          <p:cNvSpPr>
            <a:spLocks noGrp="1"/>
          </p:cNvSpPr>
          <p:nvPr>
            <p:ph idx="1"/>
          </p:nvPr>
        </p:nvSpPr>
        <p:spPr>
          <a:xfrm>
            <a:off x="457200" y="1600200"/>
            <a:ext cx="8229600" cy="5029200"/>
          </a:xfrm>
        </p:spPr>
        <p:txBody>
          <a:bodyPr>
            <a:noAutofit/>
          </a:bodyPr>
          <a:lstStyle/>
          <a:p>
            <a:pPr>
              <a:spcBef>
                <a:spcPts val="0"/>
              </a:spcBef>
              <a:spcAft>
                <a:spcPts val="200"/>
              </a:spcAft>
            </a:pPr>
            <a:r>
              <a:rPr lang="en-US" sz="2000" u="sng" dirty="0" smtClean="0">
                <a:sym typeface="Tahoma Negreta"/>
              </a:rPr>
              <a:t>Required</a:t>
            </a:r>
            <a:r>
              <a:rPr lang="en-US" sz="2000" dirty="0" smtClean="0">
                <a:sym typeface="Tahoma Negreta"/>
              </a:rPr>
              <a:t>:</a:t>
            </a:r>
            <a:r>
              <a:rPr lang="en-US" sz="2000" dirty="0" smtClean="0"/>
              <a:t> Link secondary and postsecondary levels, including not less than 1 CTE program of study containing both secondary and postsecondary elements that are coordinated, non-duplicative and aligned.  </a:t>
            </a:r>
          </a:p>
          <a:p>
            <a:pPr>
              <a:spcBef>
                <a:spcPts val="0"/>
              </a:spcBef>
              <a:spcAft>
                <a:spcPts val="200"/>
              </a:spcAft>
            </a:pPr>
            <a:r>
              <a:rPr lang="en-US" sz="2000" u="sng" dirty="0" smtClean="0">
                <a:sym typeface="Tahoma Negreta"/>
              </a:rPr>
              <a:t>Related Permissive</a:t>
            </a:r>
            <a:r>
              <a:rPr lang="en-US" sz="2000" dirty="0" smtClean="0">
                <a:sym typeface="Tahoma Negreta"/>
              </a:rPr>
              <a:t>:</a:t>
            </a:r>
            <a:r>
              <a:rPr lang="en-US" sz="2000" dirty="0" smtClean="0"/>
              <a:t> Developing initiatives that facilitate the transition of sub-baccalaureate CTE students into baccalaureate degree programs, including articulation agreements, dual and concurrent enrollment programs, academic and financial aid counseling and other initiatives to overcome barriers and encourage enrollment and completion.</a:t>
            </a:r>
          </a:p>
          <a:p>
            <a:pPr>
              <a:spcBef>
                <a:spcPts val="0"/>
              </a:spcBef>
              <a:spcAft>
                <a:spcPts val="200"/>
              </a:spcAft>
            </a:pPr>
            <a:r>
              <a:rPr lang="en-US" sz="2000" u="sng" dirty="0" smtClean="0">
                <a:sym typeface="Tahoma Negreta"/>
              </a:rPr>
              <a:t>Related Permissive</a:t>
            </a:r>
            <a:r>
              <a:rPr lang="en-US" sz="2000" dirty="0" smtClean="0">
                <a:sym typeface="Tahoma Negreta"/>
              </a:rPr>
              <a:t>:</a:t>
            </a:r>
            <a:r>
              <a:rPr lang="en-US" sz="2000" dirty="0" smtClean="0"/>
              <a:t> Improving or developing new CTE courses, including the development of programs of study and courses that prepare individuals academically and technically for high-skill, high-wage and high-demand occupations and dual or concurrent enrollment opportunities.</a:t>
            </a:r>
            <a:endParaRPr lang="en-US" sz="2000" dirty="0"/>
          </a:p>
        </p:txBody>
      </p:sp>
    </p:spTree>
    <p:extLst>
      <p:ext uri="{BB962C8B-B14F-4D97-AF65-F5344CB8AC3E}">
        <p14:creationId xmlns:p14="http://schemas.microsoft.com/office/powerpoint/2010/main" val="957038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p:cNvSpPr>
          <p:nvPr>
            <p:ph type="title"/>
          </p:nvPr>
        </p:nvSpPr>
        <p:spPr/>
        <p:txBody>
          <a:bodyPr/>
          <a:lstStyle>
            <a:lvl1pPr>
              <a:defRPr sz="3600"/>
            </a:lvl1pPr>
          </a:lstStyle>
          <a:p>
            <a:pPr lvl="0"/>
            <a:r>
              <a:rPr lang="en-US" dirty="0" smtClean="0"/>
              <a:t>3. All Aspects of an Industry</a:t>
            </a:r>
            <a:endParaRPr lang="en-US" dirty="0"/>
          </a:p>
        </p:txBody>
      </p:sp>
      <p:sp>
        <p:nvSpPr>
          <p:cNvPr id="336" name="Shape 336"/>
          <p:cNvSpPr>
            <a:spLocks noGrp="1"/>
          </p:cNvSpPr>
          <p:nvPr>
            <p:ph idx="1"/>
          </p:nvPr>
        </p:nvSpPr>
        <p:spPr/>
        <p:txBody>
          <a:bodyPr>
            <a:normAutofit fontScale="92500" lnSpcReduction="10000"/>
          </a:bodyPr>
          <a:lstStyle/>
          <a:p>
            <a:r>
              <a:rPr lang="en-US" u="sng" dirty="0" smtClean="0">
                <a:sym typeface="Tahoma Negreta"/>
              </a:rPr>
              <a:t>Required</a:t>
            </a:r>
            <a:r>
              <a:rPr lang="en-US" dirty="0" smtClean="0">
                <a:sym typeface="Tahoma Negreta"/>
              </a:rPr>
              <a:t>:</a:t>
            </a:r>
            <a:r>
              <a:rPr lang="en-US" dirty="0" smtClean="0"/>
              <a:t>  Provide students with strong </a:t>
            </a:r>
            <a:r>
              <a:rPr lang="en-US" dirty="0" smtClean="0">
                <a:sym typeface="Tahoma Negreta"/>
              </a:rPr>
              <a:t>experience and understanding of all aspects of an industry</a:t>
            </a:r>
            <a:r>
              <a:rPr lang="en-US" dirty="0" smtClean="0"/>
              <a:t>, which may include </a:t>
            </a:r>
            <a:r>
              <a:rPr lang="en-US" dirty="0" smtClean="0">
                <a:sym typeface="Tahoma Negreta"/>
              </a:rPr>
              <a:t>work-based learning</a:t>
            </a:r>
            <a:r>
              <a:rPr lang="en-US" dirty="0" smtClean="0"/>
              <a:t> experiences. </a:t>
            </a:r>
          </a:p>
          <a:p>
            <a:pPr lvl="0"/>
            <a:endParaRPr lang="en-US" dirty="0" smtClean="0"/>
          </a:p>
          <a:p>
            <a:r>
              <a:rPr lang="en-US" u="sng" dirty="0" smtClean="0">
                <a:sym typeface="Tahoma Negreta"/>
              </a:rPr>
              <a:t>Related Permissive</a:t>
            </a:r>
            <a:r>
              <a:rPr lang="en-US" dirty="0" smtClean="0">
                <a:sym typeface="Tahoma Negreta"/>
              </a:rPr>
              <a:t>:</a:t>
            </a:r>
            <a:r>
              <a:rPr lang="en-US" dirty="0" smtClean="0"/>
              <a:t>  Create </a:t>
            </a:r>
            <a:r>
              <a:rPr lang="en-US" dirty="0" smtClean="0">
                <a:sym typeface="Tahoma Negreta"/>
              </a:rPr>
              <a:t>business-education partnerships</a:t>
            </a:r>
            <a:r>
              <a:rPr lang="en-US" dirty="0" smtClean="0"/>
              <a:t>, including work-related experiences for students, adjunct faculty arrangements for qualified industry professionals and industry experience for faculty.</a:t>
            </a:r>
            <a:endParaRPr lang="en-US" dirty="0"/>
          </a:p>
        </p:txBody>
      </p:sp>
    </p:spTree>
    <p:extLst>
      <p:ext uri="{BB962C8B-B14F-4D97-AF65-F5344CB8AC3E}">
        <p14:creationId xmlns:p14="http://schemas.microsoft.com/office/powerpoint/2010/main" val="1632468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4. </a:t>
            </a:r>
            <a:r>
              <a:rPr lang="en-US" sz="3200" dirty="0">
                <a:ea typeface="American Typewriter"/>
                <a:cs typeface="American Typewriter"/>
                <a:sym typeface="American Typewriter"/>
              </a:rPr>
              <a:t>Develop, improve, or expand the use of technology in </a:t>
            </a:r>
            <a:r>
              <a:rPr lang="en-US" sz="3200" dirty="0" smtClean="0">
                <a:ea typeface="American Typewriter"/>
                <a:cs typeface="American Typewriter"/>
                <a:sym typeface="American Typewriter"/>
              </a:rPr>
              <a:t>CTE</a:t>
            </a:r>
            <a:endParaRPr lang="en-US" sz="3200" dirty="0"/>
          </a:p>
        </p:txBody>
      </p:sp>
      <p:sp>
        <p:nvSpPr>
          <p:cNvPr id="3" name="Content Placeholder 2"/>
          <p:cNvSpPr>
            <a:spLocks noGrp="1"/>
          </p:cNvSpPr>
          <p:nvPr>
            <p:ph idx="1"/>
          </p:nvPr>
        </p:nvSpPr>
        <p:spPr/>
        <p:txBody>
          <a:bodyPr>
            <a:normAutofit/>
          </a:bodyPr>
          <a:lstStyle/>
          <a:p>
            <a:r>
              <a:rPr lang="en-US" sz="2800" u="sng" dirty="0" smtClean="0"/>
              <a:t>Required</a:t>
            </a:r>
            <a:r>
              <a:rPr lang="en-US" sz="2800" dirty="0" smtClean="0"/>
              <a:t>: </a:t>
            </a:r>
            <a:r>
              <a:rPr lang="en-US" sz="2800" dirty="0">
                <a:ea typeface="American Typewriter"/>
                <a:cs typeface="American Typewriter"/>
                <a:sym typeface="American Typewriter"/>
              </a:rPr>
              <a:t>Develop, improve, or expand the use of technology in </a:t>
            </a:r>
            <a:r>
              <a:rPr lang="en-US" sz="2800" dirty="0" smtClean="0">
                <a:ea typeface="American Typewriter"/>
                <a:cs typeface="American Typewriter"/>
                <a:sym typeface="American Typewriter"/>
              </a:rPr>
              <a:t>CTE</a:t>
            </a:r>
          </a:p>
          <a:p>
            <a:r>
              <a:rPr lang="en-US" sz="2800" dirty="0" smtClean="0">
                <a:ea typeface="American Typewriter"/>
                <a:cs typeface="American Typewriter"/>
                <a:sym typeface="American Typewriter"/>
              </a:rPr>
              <a:t>Training faculty in use of technology</a:t>
            </a:r>
          </a:p>
          <a:p>
            <a:pPr lvl="1"/>
            <a:r>
              <a:rPr lang="en-US" sz="2800" dirty="0" smtClean="0">
                <a:ea typeface="American Typewriter"/>
                <a:cs typeface="American Typewriter"/>
                <a:sym typeface="American Typewriter"/>
              </a:rPr>
              <a:t>Includes distance learning</a:t>
            </a:r>
          </a:p>
          <a:p>
            <a:r>
              <a:rPr lang="en-US" sz="2800" dirty="0" smtClean="0">
                <a:ea typeface="American Typewriter"/>
                <a:cs typeface="American Typewriter"/>
                <a:sym typeface="American Typewriter"/>
              </a:rPr>
              <a:t>Provide students with technical skills</a:t>
            </a:r>
          </a:p>
          <a:p>
            <a:r>
              <a:rPr lang="en-US" sz="2800" dirty="0" smtClean="0">
                <a:ea typeface="American Typewriter"/>
                <a:cs typeface="American Typewriter"/>
                <a:sym typeface="American Typewriter"/>
              </a:rPr>
              <a:t>Collaborate with industry through internships, mentoring</a:t>
            </a:r>
            <a:endParaRPr lang="en-US" sz="2800" dirty="0" smtClean="0">
              <a:ea typeface="American Typewriter"/>
              <a:cs typeface="American Typewriter"/>
              <a:sym typeface="American Typewriter"/>
            </a:endParaRPr>
          </a:p>
          <a:p>
            <a:endParaRPr lang="en-US" sz="2800" dirty="0"/>
          </a:p>
        </p:txBody>
      </p:sp>
    </p:spTree>
    <p:extLst>
      <p:ext uri="{BB962C8B-B14F-4D97-AF65-F5344CB8AC3E}">
        <p14:creationId xmlns:p14="http://schemas.microsoft.com/office/powerpoint/2010/main" val="116418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p:cNvSpPr>
          <p:nvPr>
            <p:ph type="title"/>
          </p:nvPr>
        </p:nvSpPr>
        <p:spPr/>
        <p:txBody>
          <a:bodyPr/>
          <a:lstStyle>
            <a:lvl1pPr>
              <a:defRPr sz="3600"/>
            </a:lvl1pPr>
          </a:lstStyle>
          <a:p>
            <a:pPr lvl="0"/>
            <a:r>
              <a:rPr lang="en-US" dirty="0" smtClean="0"/>
              <a:t>5. Professional Development</a:t>
            </a:r>
            <a:endParaRPr lang="en-US" dirty="0"/>
          </a:p>
        </p:txBody>
      </p:sp>
      <p:sp>
        <p:nvSpPr>
          <p:cNvPr id="342" name="Shape 342"/>
          <p:cNvSpPr>
            <a:spLocks noGrp="1"/>
          </p:cNvSpPr>
          <p:nvPr>
            <p:ph idx="1"/>
          </p:nvPr>
        </p:nvSpPr>
        <p:spPr>
          <a:xfrm>
            <a:off x="457200" y="1600200"/>
            <a:ext cx="8229600" cy="5029200"/>
          </a:xfrm>
        </p:spPr>
        <p:txBody>
          <a:bodyPr>
            <a:normAutofit fontScale="62500" lnSpcReduction="20000"/>
          </a:bodyPr>
          <a:lstStyle/>
          <a:p>
            <a:pPr marL="0" indent="0">
              <a:buNone/>
            </a:pPr>
            <a:r>
              <a:rPr lang="en-US" u="sng" dirty="0" smtClean="0">
                <a:sym typeface="Tahoma Negreta"/>
              </a:rPr>
              <a:t>Required</a:t>
            </a:r>
            <a:r>
              <a:rPr lang="en-US" dirty="0" smtClean="0">
                <a:sym typeface="Tahoma Negreta"/>
              </a:rPr>
              <a:t>:</a:t>
            </a:r>
            <a:r>
              <a:rPr lang="en-US" dirty="0" smtClean="0"/>
              <a:t>  Provide in-service and pre-service professional development programs to faculty, administrators, and career guidance and academic counselors who are involved in integrated career and technical education programs, on topics including:</a:t>
            </a:r>
          </a:p>
          <a:p>
            <a:r>
              <a:rPr lang="en-US" dirty="0" smtClean="0"/>
              <a:t>effective integration of academics and CTE.</a:t>
            </a:r>
          </a:p>
          <a:p>
            <a:r>
              <a:rPr lang="en-US" dirty="0" smtClean="0"/>
              <a:t>effective teaching skills based on research.</a:t>
            </a:r>
          </a:p>
          <a:p>
            <a:r>
              <a:rPr lang="en-US" dirty="0" smtClean="0"/>
              <a:t>effective practices to improve parental and community involvement.</a:t>
            </a:r>
          </a:p>
          <a:p>
            <a:r>
              <a:rPr lang="en-US" dirty="0" smtClean="0"/>
              <a:t>effective use of scientifically based research and data to improve instruction.</a:t>
            </a:r>
          </a:p>
          <a:p>
            <a:pPr marL="0" indent="0">
              <a:buNone/>
            </a:pPr>
            <a:r>
              <a:rPr lang="en-US" dirty="0" smtClean="0"/>
              <a:t>Professional development should:</a:t>
            </a:r>
          </a:p>
          <a:p>
            <a:r>
              <a:rPr lang="en-US" dirty="0" smtClean="0"/>
              <a:t>ensure that instructors and personnel stay current with all aspects of an industry.</a:t>
            </a:r>
          </a:p>
          <a:p>
            <a:r>
              <a:rPr lang="en-US" dirty="0" smtClean="0"/>
              <a:t>involve internship programs that provide relevant business experience.</a:t>
            </a:r>
          </a:p>
          <a:p>
            <a:r>
              <a:rPr lang="en-US" dirty="0" smtClean="0"/>
              <a:t>train teachers specifically in the effective use and application of technology to improve instruction.</a:t>
            </a:r>
            <a:endParaRPr lang="en-US" dirty="0"/>
          </a:p>
        </p:txBody>
      </p:sp>
    </p:spTree>
    <p:extLst>
      <p:ext uri="{BB962C8B-B14F-4D97-AF65-F5344CB8AC3E}">
        <p14:creationId xmlns:p14="http://schemas.microsoft.com/office/powerpoint/2010/main" val="2941046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p:cNvSpPr>
          <p:nvPr>
            <p:ph type="title"/>
          </p:nvPr>
        </p:nvSpPr>
        <p:spPr/>
        <p:txBody>
          <a:bodyPr/>
          <a:lstStyle>
            <a:lvl1pPr>
              <a:defRPr sz="3600"/>
            </a:lvl1pPr>
          </a:lstStyle>
          <a:p>
            <a:pPr lvl="0"/>
            <a:r>
              <a:rPr lang="en-US" dirty="0" smtClean="0"/>
              <a:t>6. CTE Program Evaluation</a:t>
            </a:r>
            <a:endParaRPr lang="en-US" dirty="0"/>
          </a:p>
        </p:txBody>
      </p:sp>
      <p:sp>
        <p:nvSpPr>
          <p:cNvPr id="345" name="Shape 345"/>
          <p:cNvSpPr>
            <a:spLocks noGrp="1"/>
          </p:cNvSpPr>
          <p:nvPr>
            <p:ph idx="1"/>
          </p:nvPr>
        </p:nvSpPr>
        <p:spPr/>
        <p:txBody>
          <a:bodyPr>
            <a:normAutofit/>
          </a:bodyPr>
          <a:lstStyle/>
          <a:p>
            <a:pPr marL="0" indent="0">
              <a:buNone/>
            </a:pPr>
            <a:r>
              <a:rPr lang="en-US" u="sng" dirty="0" smtClean="0">
                <a:sym typeface="Tahoma Negreta"/>
              </a:rPr>
              <a:t>Required</a:t>
            </a:r>
            <a:r>
              <a:rPr lang="en-US" dirty="0" smtClean="0">
                <a:sym typeface="Tahoma Negreta"/>
              </a:rPr>
              <a:t>:</a:t>
            </a:r>
            <a:r>
              <a:rPr lang="en-US" dirty="0" smtClean="0"/>
              <a:t>  Develop and implement </a:t>
            </a:r>
            <a:r>
              <a:rPr lang="en-US" dirty="0" smtClean="0">
                <a:sym typeface="Tahoma Negreta"/>
              </a:rPr>
              <a:t>evaluations, </a:t>
            </a:r>
            <a:r>
              <a:rPr lang="en-US" dirty="0" smtClean="0"/>
              <a:t>including an assessment of how the needs of special populations are being met</a:t>
            </a:r>
            <a:r>
              <a:rPr lang="en-US" dirty="0" smtClean="0"/>
              <a:t>.</a:t>
            </a:r>
            <a:endParaRPr lang="en-US" dirty="0" smtClean="0"/>
          </a:p>
          <a:p>
            <a:r>
              <a:rPr lang="en-US" dirty="0"/>
              <a:t>Consistent with the three-to-five-year college evaluation process (SACS)</a:t>
            </a:r>
          </a:p>
          <a:p>
            <a:r>
              <a:rPr lang="en-US" dirty="0"/>
              <a:t>Key is engagement of faculty to review and improve CTE programs to meet employer needs</a:t>
            </a:r>
            <a:endParaRPr lang="en-US" dirty="0"/>
          </a:p>
        </p:txBody>
      </p:sp>
    </p:spTree>
    <p:extLst>
      <p:ext uri="{BB962C8B-B14F-4D97-AF65-F5344CB8AC3E}">
        <p14:creationId xmlns:p14="http://schemas.microsoft.com/office/powerpoint/2010/main" val="1528433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p:txBody>
          <a:bodyPr/>
          <a:lstStyle>
            <a:lvl1pPr>
              <a:defRPr sz="3600"/>
            </a:lvl1pPr>
          </a:lstStyle>
          <a:p>
            <a:pPr lvl="0"/>
            <a:r>
              <a:rPr lang="en-US" dirty="0" smtClean="0"/>
              <a:t>7. Program Improvement /</a:t>
            </a:r>
            <a:br>
              <a:rPr lang="en-US" dirty="0" smtClean="0"/>
            </a:br>
            <a:r>
              <a:rPr lang="en-US" dirty="0" smtClean="0"/>
              <a:t>Technology</a:t>
            </a:r>
            <a:endParaRPr lang="en-US" dirty="0"/>
          </a:p>
        </p:txBody>
      </p:sp>
      <p:sp>
        <p:nvSpPr>
          <p:cNvPr id="339" name="Shape 339"/>
          <p:cNvSpPr>
            <a:spLocks noGrp="1"/>
          </p:cNvSpPr>
          <p:nvPr>
            <p:ph idx="1"/>
          </p:nvPr>
        </p:nvSpPr>
        <p:spPr>
          <a:xfrm>
            <a:off x="457200" y="1600200"/>
            <a:ext cx="8229600" cy="4953000"/>
          </a:xfrm>
        </p:spPr>
        <p:txBody>
          <a:bodyPr>
            <a:normAutofit fontScale="77500" lnSpcReduction="20000"/>
          </a:bodyPr>
          <a:lstStyle/>
          <a:p>
            <a:pPr marL="0" indent="0">
              <a:buNone/>
            </a:pPr>
            <a:r>
              <a:rPr lang="en-US" u="sng" dirty="0" smtClean="0">
                <a:sym typeface="Tahoma Negreta"/>
              </a:rPr>
              <a:t>Required</a:t>
            </a:r>
            <a:r>
              <a:rPr lang="en-US" dirty="0" smtClean="0">
                <a:sym typeface="Tahoma Negreta"/>
              </a:rPr>
              <a:t>:</a:t>
            </a:r>
            <a:r>
              <a:rPr lang="en-US" dirty="0" smtClean="0"/>
              <a:t>  Initiate, develop, improve, modernize, or expand, including the relevant use of </a:t>
            </a:r>
            <a:r>
              <a:rPr lang="en-US" dirty="0" smtClean="0">
                <a:sym typeface="Tahoma Negreta"/>
              </a:rPr>
              <a:t>technology </a:t>
            </a:r>
            <a:r>
              <a:rPr lang="en-US" dirty="0" smtClean="0"/>
              <a:t>in CTE which may include:  </a:t>
            </a:r>
            <a:endParaRPr lang="en-US" dirty="0" smtClean="0">
              <a:sym typeface="Tahoma Negreta"/>
            </a:endParaRPr>
          </a:p>
          <a:p>
            <a:r>
              <a:rPr lang="en-US" dirty="0" smtClean="0">
                <a:sym typeface="Tahoma Negreta"/>
              </a:rPr>
              <a:t>training</a:t>
            </a:r>
            <a:r>
              <a:rPr lang="en-US" dirty="0" smtClean="0"/>
              <a:t> of career and technical education teachers, faculty, and administrators to use technology, and which may include distance learning</a:t>
            </a:r>
          </a:p>
          <a:p>
            <a:r>
              <a:rPr lang="en-US" dirty="0" smtClean="0"/>
              <a:t>providing career and technical education students with the academic and career and technical skills (including the mathematics and science knowledge that provide a strong basis for such skills) that lead to </a:t>
            </a:r>
            <a:r>
              <a:rPr lang="en-US" dirty="0" smtClean="0">
                <a:sym typeface="Tahoma Negreta"/>
              </a:rPr>
              <a:t>entry into the technology fields</a:t>
            </a:r>
            <a:endParaRPr lang="en-US" dirty="0" smtClean="0"/>
          </a:p>
          <a:p>
            <a:r>
              <a:rPr lang="en-US" dirty="0" smtClean="0"/>
              <a:t>encouraging schools to</a:t>
            </a:r>
            <a:r>
              <a:rPr lang="en-US" dirty="0" smtClean="0">
                <a:sym typeface="Tahoma Negreta"/>
              </a:rPr>
              <a:t> collaborate with</a:t>
            </a:r>
            <a:r>
              <a:rPr lang="en-US" dirty="0" smtClean="0"/>
              <a:t> t</a:t>
            </a:r>
            <a:r>
              <a:rPr lang="en-US" dirty="0" smtClean="0">
                <a:sym typeface="Tahoma Negreta"/>
              </a:rPr>
              <a:t>echnology industries</a:t>
            </a:r>
            <a:r>
              <a:rPr lang="en-US" dirty="0" smtClean="0"/>
              <a:t> to offer voluntary internships and mentoring programs, including programs that improve the mathematics and science knowledge of students</a:t>
            </a:r>
            <a:endParaRPr lang="en-US" dirty="0"/>
          </a:p>
        </p:txBody>
      </p:sp>
    </p:spTree>
    <p:extLst>
      <p:ext uri="{BB962C8B-B14F-4D97-AF65-F5344CB8AC3E}">
        <p14:creationId xmlns:p14="http://schemas.microsoft.com/office/powerpoint/2010/main" val="4281712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a:t>
            </a:r>
            <a:r>
              <a:rPr lang="en-US" dirty="0" smtClean="0"/>
              <a:t>Size, Scope &amp; Quality</a:t>
            </a:r>
            <a:endParaRPr lang="en-US" dirty="0"/>
          </a:p>
        </p:txBody>
      </p:sp>
      <p:sp>
        <p:nvSpPr>
          <p:cNvPr id="3" name="Content Placeholder 2"/>
          <p:cNvSpPr>
            <a:spLocks noGrp="1"/>
          </p:cNvSpPr>
          <p:nvPr>
            <p:ph idx="1"/>
          </p:nvPr>
        </p:nvSpPr>
        <p:spPr/>
        <p:txBody>
          <a:bodyPr/>
          <a:lstStyle/>
          <a:p>
            <a:r>
              <a:rPr lang="en-US" u="sng" dirty="0" smtClean="0"/>
              <a:t>Required</a:t>
            </a:r>
            <a:r>
              <a:rPr lang="en-US" dirty="0" smtClean="0"/>
              <a:t>:  Provide services and activities that are of sufficient size, scope, and quality to be effective</a:t>
            </a:r>
            <a:endParaRPr lang="en-US" dirty="0"/>
          </a:p>
        </p:txBody>
      </p:sp>
    </p:spTree>
    <p:extLst>
      <p:ext uri="{BB962C8B-B14F-4D97-AF65-F5344CB8AC3E}">
        <p14:creationId xmlns:p14="http://schemas.microsoft.com/office/powerpoint/2010/main" val="23575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p:cNvSpPr>
          <p:nvPr>
            <p:ph type="title"/>
          </p:nvPr>
        </p:nvSpPr>
        <p:spPr/>
        <p:txBody>
          <a:bodyPr/>
          <a:lstStyle>
            <a:lvl1pPr>
              <a:defRPr sz="3600"/>
            </a:lvl1pPr>
          </a:lstStyle>
          <a:p>
            <a:pPr lvl="0"/>
            <a:r>
              <a:rPr lang="en-US" dirty="0" smtClean="0"/>
              <a:t>9. </a:t>
            </a:r>
            <a:r>
              <a:rPr lang="en-US" dirty="0" smtClean="0"/>
              <a:t>Special Populations</a:t>
            </a:r>
            <a:endParaRPr lang="en-US" dirty="0"/>
          </a:p>
        </p:txBody>
      </p:sp>
      <p:sp>
        <p:nvSpPr>
          <p:cNvPr id="348" name="Shape 348"/>
          <p:cNvSpPr>
            <a:spLocks noGrp="1"/>
          </p:cNvSpPr>
          <p:nvPr>
            <p:ph idx="1"/>
          </p:nvPr>
        </p:nvSpPr>
        <p:spPr/>
        <p:txBody>
          <a:bodyPr/>
          <a:lstStyle/>
          <a:p>
            <a:r>
              <a:rPr lang="en-US" u="sng" dirty="0" smtClean="0">
                <a:sym typeface="Tahoma Negreta"/>
              </a:rPr>
              <a:t>Required</a:t>
            </a:r>
            <a:r>
              <a:rPr lang="en-US" dirty="0" smtClean="0">
                <a:sym typeface="Tahoma Negreta"/>
              </a:rPr>
              <a:t>:</a:t>
            </a:r>
            <a:r>
              <a:rPr lang="en-US" dirty="0" smtClean="0"/>
              <a:t>  Provide activities to prepare </a:t>
            </a:r>
            <a:r>
              <a:rPr lang="en-US" dirty="0" smtClean="0">
                <a:sym typeface="Tahoma Negreta"/>
              </a:rPr>
              <a:t>special </a:t>
            </a:r>
            <a:r>
              <a:rPr lang="en-US" dirty="0" smtClean="0">
                <a:sym typeface="Tahoma Negreta"/>
              </a:rPr>
              <a:t>populations</a:t>
            </a:r>
            <a:r>
              <a:rPr lang="en-US" dirty="0">
                <a:sym typeface="Tahoma Negreta"/>
              </a:rPr>
              <a:t> </a:t>
            </a:r>
            <a:r>
              <a:rPr lang="en-US" dirty="0" smtClean="0"/>
              <a:t>who </a:t>
            </a:r>
            <a:r>
              <a:rPr lang="en-US" dirty="0" smtClean="0"/>
              <a:t>are enrolled in CTE programs for </a:t>
            </a:r>
            <a:r>
              <a:rPr lang="en-US" dirty="0" smtClean="0"/>
              <a:t>high-skill</a:t>
            </a:r>
            <a:r>
              <a:rPr lang="en-US" dirty="0" smtClean="0"/>
              <a:t>, </a:t>
            </a:r>
            <a:r>
              <a:rPr lang="en-US" dirty="0" smtClean="0"/>
              <a:t>high-wage</a:t>
            </a:r>
            <a:r>
              <a:rPr lang="en-US" dirty="0" smtClean="0"/>
              <a:t>, and </a:t>
            </a:r>
            <a:r>
              <a:rPr lang="en-US" dirty="0" smtClean="0"/>
              <a:t>high-demand </a:t>
            </a:r>
            <a:r>
              <a:rPr lang="en-US" dirty="0" smtClean="0"/>
              <a:t>occupations that will lead to self-sufficiency. </a:t>
            </a:r>
            <a:endParaRPr lang="en-US" dirty="0"/>
          </a:p>
        </p:txBody>
      </p:sp>
    </p:spTree>
    <p:extLst>
      <p:ext uri="{BB962C8B-B14F-4D97-AF65-F5344CB8AC3E}">
        <p14:creationId xmlns:p14="http://schemas.microsoft.com/office/powerpoint/2010/main" val="446792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ctrTitle"/>
          </p:nvPr>
        </p:nvSpPr>
        <p:spPr>
          <a:xfrm>
            <a:off x="685800" y="2133600"/>
            <a:ext cx="7772400" cy="1470025"/>
          </a:xfrm>
          <a:prstGeom prst="rect">
            <a:avLst/>
          </a:prstGeom>
        </p:spPr>
        <p:txBody>
          <a:bodyPr>
            <a:normAutofit/>
          </a:bodyPr>
          <a:lstStyle/>
          <a:p>
            <a:pPr lvl="0">
              <a:defRPr sz="1800" cap="none">
                <a:solidFill>
                  <a:srgbClr val="000000"/>
                </a:solidFill>
              </a:defRPr>
            </a:pPr>
            <a:r>
              <a:rPr lang="en-US" sz="4400" dirty="0" smtClean="0">
                <a:solidFill>
                  <a:srgbClr val="514843"/>
                </a:solidFill>
              </a:rPr>
              <a:t>History of Perkins</a:t>
            </a:r>
            <a:endParaRPr lang="en-US" sz="4400" dirty="0">
              <a:solidFill>
                <a:srgbClr val="514843"/>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2" y="5105400"/>
            <a:ext cx="5190744" cy="1633728"/>
          </a:xfrm>
          <a:prstGeom prst="rect">
            <a:avLst/>
          </a:prstGeom>
        </p:spPr>
      </p:pic>
    </p:spTree>
    <p:extLst>
      <p:ext uri="{BB962C8B-B14F-4D97-AF65-F5344CB8AC3E}">
        <p14:creationId xmlns:p14="http://schemas.microsoft.com/office/powerpoint/2010/main" val="672677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9. </a:t>
            </a:r>
            <a:r>
              <a:rPr lang="en-US" dirty="0" smtClean="0"/>
              <a:t>CTE Special Populations </a:t>
            </a:r>
            <a:endParaRPr lang="en-US" dirty="0"/>
          </a:p>
        </p:txBody>
      </p:sp>
      <p:sp>
        <p:nvSpPr>
          <p:cNvPr id="270" name="Shape 270"/>
          <p:cNvSpPr>
            <a:spLocks noGrp="1"/>
          </p:cNvSpPr>
          <p:nvPr>
            <p:ph idx="1"/>
          </p:nvPr>
        </p:nvSpPr>
        <p:spPr>
          <a:xfrm>
            <a:off x="457200" y="1600200"/>
            <a:ext cx="8229600" cy="5029200"/>
          </a:xfrm>
        </p:spPr>
        <p:txBody>
          <a:bodyPr>
            <a:normAutofit fontScale="85000" lnSpcReduction="20000"/>
          </a:bodyPr>
          <a:lstStyle/>
          <a:p>
            <a:pPr marL="0" indent="0">
              <a:buNone/>
            </a:pPr>
            <a:r>
              <a:rPr lang="en-US" dirty="0" smtClean="0">
                <a:sym typeface="American Typewriter"/>
              </a:rPr>
              <a:t>Students enrolled in CTE programs:</a:t>
            </a:r>
          </a:p>
          <a:p>
            <a:pPr marL="346075" indent="-323850"/>
            <a:r>
              <a:rPr lang="en-US" dirty="0" smtClean="0">
                <a:sym typeface="American Typewriter"/>
              </a:rPr>
              <a:t>with disabilities </a:t>
            </a:r>
          </a:p>
          <a:p>
            <a:pPr marL="346075" indent="-323850"/>
            <a:r>
              <a:rPr lang="en-US" dirty="0" smtClean="0">
                <a:sym typeface="American Typewriter"/>
              </a:rPr>
              <a:t>who are economically disadvantaged </a:t>
            </a:r>
          </a:p>
          <a:p>
            <a:pPr marL="346075" indent="-323850"/>
            <a:r>
              <a:rPr lang="en-US" dirty="0" smtClean="0">
                <a:sym typeface="American Typewriter"/>
              </a:rPr>
              <a:t>who are preparing for non-traditional fields (25% gender minority) </a:t>
            </a:r>
          </a:p>
          <a:p>
            <a:pPr marL="346075" indent="-323850"/>
            <a:r>
              <a:rPr lang="en-US" dirty="0" smtClean="0">
                <a:sym typeface="American Typewriter"/>
              </a:rPr>
              <a:t>who are single parents and pregnant women </a:t>
            </a:r>
          </a:p>
          <a:p>
            <a:pPr marL="346075" indent="-323850"/>
            <a:r>
              <a:rPr lang="en-US" dirty="0" smtClean="0">
                <a:sym typeface="American Typewriter"/>
              </a:rPr>
              <a:t>who are displaced homemakers</a:t>
            </a:r>
          </a:p>
          <a:p>
            <a:pPr marL="346075" indent="-323850"/>
            <a:r>
              <a:rPr lang="en-US" dirty="0" smtClean="0">
                <a:sym typeface="American Typewriter"/>
              </a:rPr>
              <a:t>who are individuals with limited English speaking proficiency</a:t>
            </a:r>
          </a:p>
          <a:p>
            <a:endParaRPr lang="en-US" dirty="0" smtClean="0">
              <a:sym typeface="American Typewriter"/>
            </a:endParaRPr>
          </a:p>
          <a:p>
            <a:pPr marL="0" indent="0">
              <a:buNone/>
            </a:pPr>
            <a:r>
              <a:rPr lang="en-US" i="1" dirty="0" smtClean="0">
                <a:solidFill>
                  <a:srgbClr val="0070C0"/>
                </a:solidFill>
                <a:sym typeface="American Typewriter"/>
              </a:rPr>
              <a:t>                   Help students move to self sufficiency </a:t>
            </a:r>
            <a:endParaRPr lang="en-US" i="1" dirty="0">
              <a:solidFill>
                <a:srgbClr val="0070C0"/>
              </a:solidFill>
              <a:sym typeface="American Typewriter"/>
            </a:endParaRPr>
          </a:p>
        </p:txBody>
      </p:sp>
    </p:spTree>
    <p:extLst>
      <p:ext uri="{BB962C8B-B14F-4D97-AF65-F5344CB8AC3E}">
        <p14:creationId xmlns:p14="http://schemas.microsoft.com/office/powerpoint/2010/main" val="3378920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p:txBody>
          <a:bodyPr/>
          <a:lstStyle/>
          <a:p>
            <a:pPr lvl="0"/>
            <a:r>
              <a:rPr lang="en-US" sz="3200" dirty="0" smtClean="0"/>
              <a:t>Other Permissive Uses of Funds</a:t>
            </a:r>
            <a:br>
              <a:rPr lang="en-US" sz="3200" dirty="0" smtClean="0"/>
            </a:br>
            <a:r>
              <a:rPr lang="en-US" sz="2000" i="1" dirty="0" smtClean="0"/>
              <a:t>Section 135. Local Use of Funds</a:t>
            </a:r>
            <a:endParaRPr lang="en-US" sz="2000" i="1" dirty="0"/>
          </a:p>
        </p:txBody>
      </p:sp>
      <p:sp>
        <p:nvSpPr>
          <p:cNvPr id="4" name="Content Placeholder 3"/>
          <p:cNvSpPr>
            <a:spLocks noGrp="1"/>
          </p:cNvSpPr>
          <p:nvPr>
            <p:ph idx="1"/>
          </p:nvPr>
        </p:nvSpPr>
        <p:spPr>
          <a:xfrm>
            <a:off x="457200" y="1600200"/>
            <a:ext cx="8229600" cy="5029200"/>
          </a:xfrm>
        </p:spPr>
        <p:txBody>
          <a:bodyPr>
            <a:noAutofit/>
          </a:bodyPr>
          <a:lstStyle/>
          <a:p>
            <a:pPr lvl="0" defTabSz="877823">
              <a:spcBef>
                <a:spcPts val="0"/>
              </a:spcBef>
              <a:spcAft>
                <a:spcPts val="200"/>
              </a:spcAft>
              <a:buClr>
                <a:srgbClr val="932968"/>
              </a:buClr>
              <a:buSzPct val="60000"/>
              <a:buFont typeface="+mj-lt"/>
              <a:buAutoNum type="arabicPeriod"/>
            </a:pPr>
            <a:r>
              <a:rPr lang="en-US" sz="1800" smtClean="0">
                <a:cs typeface="Arial"/>
              </a:rPr>
              <a:t>Involve </a:t>
            </a:r>
            <a:r>
              <a:rPr lang="en-US" sz="1800" dirty="0">
                <a:cs typeface="Arial"/>
              </a:rPr>
              <a:t>stakeholders</a:t>
            </a:r>
          </a:p>
          <a:p>
            <a:pPr lvl="0" defTabSz="877823">
              <a:spcBef>
                <a:spcPts val="0"/>
              </a:spcBef>
              <a:spcAft>
                <a:spcPts val="200"/>
              </a:spcAft>
              <a:buClr>
                <a:srgbClr val="932968"/>
              </a:buClr>
              <a:buSzPct val="60000"/>
              <a:buFont typeface="+mj-lt"/>
              <a:buAutoNum type="arabicPeriod"/>
            </a:pPr>
            <a:r>
              <a:rPr lang="en-US" sz="1800" dirty="0">
                <a:cs typeface="Arial"/>
              </a:rPr>
              <a:t>Career guidance and academic counseling</a:t>
            </a:r>
          </a:p>
          <a:p>
            <a:pPr lvl="0" defTabSz="877823">
              <a:spcBef>
                <a:spcPts val="0"/>
              </a:spcBef>
              <a:spcAft>
                <a:spcPts val="200"/>
              </a:spcAft>
              <a:buClr>
                <a:srgbClr val="932968"/>
              </a:buClr>
              <a:buSzPct val="60000"/>
              <a:buFont typeface="+mj-lt"/>
              <a:buAutoNum type="arabicPeriod"/>
            </a:pPr>
            <a:r>
              <a:rPr lang="en-US" sz="1800" dirty="0">
                <a:cs typeface="Arial"/>
              </a:rPr>
              <a:t>Business partnerships</a:t>
            </a:r>
          </a:p>
          <a:p>
            <a:pPr lvl="0" defTabSz="877823">
              <a:spcBef>
                <a:spcPts val="0"/>
              </a:spcBef>
              <a:spcAft>
                <a:spcPts val="200"/>
              </a:spcAft>
              <a:buClr>
                <a:srgbClr val="932968"/>
              </a:buClr>
              <a:buSzPct val="60000"/>
              <a:buFont typeface="+mj-lt"/>
              <a:buAutoNum type="arabicPeriod"/>
            </a:pPr>
            <a:r>
              <a:rPr lang="en-US" sz="1800" dirty="0">
                <a:cs typeface="Arial"/>
              </a:rPr>
              <a:t>Programs for special populations – Enrolled in CTE leading to employment </a:t>
            </a:r>
          </a:p>
          <a:p>
            <a:pPr lvl="0" defTabSz="877823">
              <a:spcBef>
                <a:spcPts val="0"/>
              </a:spcBef>
              <a:spcAft>
                <a:spcPts val="200"/>
              </a:spcAft>
              <a:buClr>
                <a:srgbClr val="932968"/>
              </a:buClr>
              <a:buSzPct val="60000"/>
              <a:buFont typeface="+mj-lt"/>
              <a:buAutoNum type="arabicPeriod"/>
            </a:pPr>
            <a:r>
              <a:rPr lang="en-US" sz="1800" dirty="0">
                <a:cs typeface="Arial"/>
              </a:rPr>
              <a:t>CTE student organizations</a:t>
            </a:r>
          </a:p>
          <a:p>
            <a:pPr lvl="0" defTabSz="877823">
              <a:spcBef>
                <a:spcPts val="0"/>
              </a:spcBef>
              <a:spcAft>
                <a:spcPts val="200"/>
              </a:spcAft>
              <a:buClr>
                <a:srgbClr val="932968"/>
              </a:buClr>
              <a:buSzPct val="60000"/>
              <a:buFont typeface="+mj-lt"/>
              <a:buAutoNum type="arabicPeriod"/>
            </a:pPr>
            <a:r>
              <a:rPr lang="en-US" sz="1800" dirty="0">
                <a:cs typeface="Arial"/>
              </a:rPr>
              <a:t>Mentoring and support services – CTE Students </a:t>
            </a:r>
          </a:p>
          <a:p>
            <a:pPr lvl="0" defTabSz="877823">
              <a:spcBef>
                <a:spcPts val="0"/>
              </a:spcBef>
              <a:spcAft>
                <a:spcPts val="200"/>
              </a:spcAft>
              <a:buClr>
                <a:srgbClr val="932968"/>
              </a:buClr>
              <a:buSzPct val="60000"/>
              <a:buFont typeface="+mj-lt"/>
              <a:buAutoNum type="arabicPeriod"/>
            </a:pPr>
            <a:r>
              <a:rPr lang="en-US" sz="1800" dirty="0">
                <a:cs typeface="Arial"/>
              </a:rPr>
              <a:t>Equipment and instructional materials</a:t>
            </a:r>
          </a:p>
          <a:p>
            <a:pPr lvl="0" defTabSz="877823">
              <a:spcBef>
                <a:spcPts val="0"/>
              </a:spcBef>
              <a:spcAft>
                <a:spcPts val="200"/>
              </a:spcAft>
              <a:buClr>
                <a:srgbClr val="932968"/>
              </a:buClr>
              <a:buSzPct val="60000"/>
              <a:buFont typeface="+mj-lt"/>
              <a:buAutoNum type="arabicPeriod"/>
            </a:pPr>
            <a:r>
              <a:rPr lang="en-US" sz="1800" dirty="0">
                <a:cs typeface="Arial"/>
              </a:rPr>
              <a:t>Teacher preparation</a:t>
            </a:r>
          </a:p>
          <a:p>
            <a:pPr lvl="0" defTabSz="877823">
              <a:spcBef>
                <a:spcPts val="0"/>
              </a:spcBef>
              <a:spcAft>
                <a:spcPts val="200"/>
              </a:spcAft>
              <a:buClr>
                <a:srgbClr val="932968"/>
              </a:buClr>
              <a:buSzPct val="60000"/>
              <a:buFont typeface="+mj-lt"/>
              <a:buAutoNum type="arabicPeriod"/>
            </a:pPr>
            <a:r>
              <a:rPr lang="en-US" sz="1800" dirty="0">
                <a:cs typeface="Arial"/>
              </a:rPr>
              <a:t>Accessibility of postsecondary instruction</a:t>
            </a:r>
          </a:p>
          <a:p>
            <a:pPr lvl="0" defTabSz="877823">
              <a:spcBef>
                <a:spcPts val="0"/>
              </a:spcBef>
              <a:spcAft>
                <a:spcPts val="200"/>
              </a:spcAft>
              <a:buClr>
                <a:srgbClr val="932968"/>
              </a:buClr>
              <a:buSzPct val="60000"/>
              <a:buFont typeface="+mj-lt"/>
              <a:buAutoNum type="arabicPeriod"/>
            </a:pPr>
            <a:r>
              <a:rPr lang="en-US" sz="1800" dirty="0">
                <a:cs typeface="Arial"/>
              </a:rPr>
              <a:t>Transition to baccalaureate</a:t>
            </a:r>
          </a:p>
          <a:p>
            <a:pPr lvl="0" defTabSz="877823">
              <a:spcBef>
                <a:spcPts val="0"/>
              </a:spcBef>
              <a:spcAft>
                <a:spcPts val="200"/>
              </a:spcAft>
              <a:buClr>
                <a:srgbClr val="932968"/>
              </a:buClr>
              <a:buSzPct val="60000"/>
              <a:buFont typeface="+mj-lt"/>
              <a:buAutoNum type="arabicPeriod"/>
            </a:pPr>
            <a:r>
              <a:rPr lang="en-US" sz="1800" dirty="0">
                <a:cs typeface="Arial"/>
              </a:rPr>
              <a:t>Entrepreneurship, family and consumer science, automotive</a:t>
            </a:r>
          </a:p>
          <a:p>
            <a:pPr lvl="0" defTabSz="877823">
              <a:spcBef>
                <a:spcPts val="0"/>
              </a:spcBef>
              <a:spcAft>
                <a:spcPts val="200"/>
              </a:spcAft>
              <a:buClr>
                <a:srgbClr val="932968"/>
              </a:buClr>
              <a:buSzPct val="60000"/>
              <a:buFont typeface="+mj-lt"/>
              <a:buAutoNum type="arabicPeriod"/>
            </a:pPr>
            <a:r>
              <a:rPr lang="en-US" sz="1800" dirty="0">
                <a:cs typeface="Arial"/>
              </a:rPr>
              <a:t>New courses</a:t>
            </a:r>
          </a:p>
          <a:p>
            <a:pPr lvl="0" defTabSz="877823">
              <a:spcBef>
                <a:spcPts val="0"/>
              </a:spcBef>
              <a:spcAft>
                <a:spcPts val="200"/>
              </a:spcAft>
              <a:buClr>
                <a:srgbClr val="932968"/>
              </a:buClr>
              <a:buSzPct val="60000"/>
              <a:buFont typeface="+mj-lt"/>
              <a:buAutoNum type="arabicPeriod"/>
            </a:pPr>
            <a:r>
              <a:rPr lang="en-US" sz="1800" dirty="0">
                <a:cs typeface="Arial"/>
              </a:rPr>
              <a:t>Career-themed learning communities</a:t>
            </a:r>
          </a:p>
          <a:p>
            <a:pPr lvl="0" defTabSz="877823">
              <a:spcBef>
                <a:spcPts val="0"/>
              </a:spcBef>
              <a:spcAft>
                <a:spcPts val="200"/>
              </a:spcAft>
              <a:buClr>
                <a:srgbClr val="932968"/>
              </a:buClr>
              <a:buSzPct val="60000"/>
              <a:buFont typeface="+mj-lt"/>
              <a:buAutoNum type="arabicPeriod"/>
            </a:pPr>
            <a:r>
              <a:rPr lang="en-US" sz="1800" dirty="0">
                <a:cs typeface="Arial"/>
              </a:rPr>
              <a:t>CTE for adults and dropouts to complete secondary or to upgrade skills</a:t>
            </a:r>
          </a:p>
          <a:p>
            <a:pPr lvl="0" defTabSz="877823">
              <a:spcBef>
                <a:spcPts val="0"/>
              </a:spcBef>
              <a:spcAft>
                <a:spcPts val="200"/>
              </a:spcAft>
              <a:buClr>
                <a:srgbClr val="932968"/>
              </a:buClr>
              <a:buSzPct val="60000"/>
              <a:buFont typeface="+mj-lt"/>
              <a:buAutoNum type="arabicPeriod"/>
            </a:pPr>
            <a:r>
              <a:rPr lang="en-US" sz="1800" dirty="0">
                <a:cs typeface="Arial"/>
              </a:rPr>
              <a:t>Career assistance</a:t>
            </a:r>
          </a:p>
          <a:p>
            <a:pPr lvl="0" defTabSz="877823">
              <a:spcBef>
                <a:spcPts val="0"/>
              </a:spcBef>
              <a:spcAft>
                <a:spcPts val="200"/>
              </a:spcAft>
              <a:buClr>
                <a:srgbClr val="932968"/>
              </a:buClr>
              <a:buSzPct val="60000"/>
              <a:buFont typeface="+mj-lt"/>
              <a:buAutoNum type="arabicPeriod"/>
            </a:pPr>
            <a:r>
              <a:rPr lang="en-US" sz="1800" dirty="0">
                <a:cs typeface="Arial"/>
              </a:rPr>
              <a:t>Activities for nontraditional fields</a:t>
            </a:r>
          </a:p>
          <a:p>
            <a:pPr lvl="0" defTabSz="877823">
              <a:spcBef>
                <a:spcPts val="0"/>
              </a:spcBef>
              <a:spcAft>
                <a:spcPts val="200"/>
              </a:spcAft>
              <a:buClr>
                <a:srgbClr val="932968"/>
              </a:buClr>
              <a:buSzPct val="60000"/>
              <a:buFont typeface="+mj-lt"/>
              <a:buAutoNum type="arabicPeriod"/>
            </a:pPr>
            <a:r>
              <a:rPr lang="en-US" sz="1800" dirty="0">
                <a:cs typeface="Arial"/>
              </a:rPr>
              <a:t>Pooling of funds (teacher prep/data collection/POS/technical assessments)</a:t>
            </a:r>
          </a:p>
          <a:p>
            <a:pPr>
              <a:spcBef>
                <a:spcPts val="0"/>
              </a:spcBef>
              <a:spcAft>
                <a:spcPts val="200"/>
              </a:spcAft>
            </a:pPr>
            <a:endParaRPr lang="en-US" sz="1800" dirty="0"/>
          </a:p>
        </p:txBody>
      </p:sp>
    </p:spTree>
    <p:extLst>
      <p:ext uri="{BB962C8B-B14F-4D97-AF65-F5344CB8AC3E}">
        <p14:creationId xmlns:p14="http://schemas.microsoft.com/office/powerpoint/2010/main" val="1995057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p:txBody>
          <a:bodyPr/>
          <a:lstStyle>
            <a:lvl1pPr>
              <a:defRPr sz="3600"/>
            </a:lvl1pPr>
          </a:lstStyle>
          <a:p>
            <a:pPr lvl="0"/>
            <a:r>
              <a:rPr lang="en-US" smtClean="0"/>
              <a:t>Stakeholder Involvement</a:t>
            </a:r>
            <a:endParaRPr lang="en-US" dirty="0"/>
          </a:p>
        </p:txBody>
      </p:sp>
      <p:sp>
        <p:nvSpPr>
          <p:cNvPr id="167" name="Shape 167"/>
          <p:cNvSpPr>
            <a:spLocks noGrp="1"/>
          </p:cNvSpPr>
          <p:nvPr>
            <p:ph idx="1"/>
          </p:nvPr>
        </p:nvSpPr>
        <p:spPr/>
        <p:txBody>
          <a:bodyPr/>
          <a:lstStyle/>
          <a:p>
            <a:pPr marL="0" lvl="0" indent="0">
              <a:buNone/>
            </a:pPr>
            <a:r>
              <a:rPr lang="en-US" u="sng" dirty="0" smtClean="0">
                <a:sym typeface="Tahoma Negreta"/>
              </a:rPr>
              <a:t>Permissive</a:t>
            </a:r>
            <a:r>
              <a:rPr lang="en-US" dirty="0" smtClean="0">
                <a:sym typeface="Tahoma Negreta"/>
              </a:rPr>
              <a:t>:  </a:t>
            </a:r>
          </a:p>
          <a:p>
            <a:pPr lvl="0"/>
            <a:r>
              <a:rPr lang="en-US" dirty="0" smtClean="0">
                <a:sym typeface="Tahoma Negreta"/>
              </a:rPr>
              <a:t>Involve stakeholders (p</a:t>
            </a:r>
            <a:r>
              <a:rPr lang="en-US" dirty="0" smtClean="0"/>
              <a:t>arents, businesses and labor organizations, etc.) in the design, implementation, and evaluation of CTE programs. </a:t>
            </a:r>
            <a:endParaRPr lang="en-US" dirty="0"/>
          </a:p>
        </p:txBody>
      </p:sp>
    </p:spTree>
    <p:extLst>
      <p:ext uri="{BB962C8B-B14F-4D97-AF65-F5344CB8AC3E}">
        <p14:creationId xmlns:p14="http://schemas.microsoft.com/office/powerpoint/2010/main" val="2115486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p:txBody>
          <a:bodyPr/>
          <a:lstStyle>
            <a:lvl1pPr>
              <a:defRPr sz="3600"/>
            </a:lvl1pPr>
          </a:lstStyle>
          <a:p>
            <a:pPr lvl="0"/>
            <a:r>
              <a:rPr lang="en-US" smtClean="0"/>
              <a:t>Student Success</a:t>
            </a:r>
            <a:endParaRPr lang="en-US" dirty="0"/>
          </a:p>
        </p:txBody>
      </p:sp>
      <p:sp>
        <p:nvSpPr>
          <p:cNvPr id="170" name="Shape 170"/>
          <p:cNvSpPr>
            <a:spLocks noGrp="1"/>
          </p:cNvSpPr>
          <p:nvPr>
            <p:ph idx="1"/>
          </p:nvPr>
        </p:nvSpPr>
        <p:spPr>
          <a:xfrm>
            <a:off x="457200" y="1600200"/>
            <a:ext cx="8229600" cy="4876800"/>
          </a:xfrm>
        </p:spPr>
        <p:txBody>
          <a:bodyPr>
            <a:normAutofit fontScale="92500" lnSpcReduction="20000"/>
          </a:bodyPr>
          <a:lstStyle/>
          <a:p>
            <a:pPr marL="0" lvl="0" indent="0">
              <a:buNone/>
            </a:pPr>
            <a:r>
              <a:rPr lang="en-US" u="sng" dirty="0" smtClean="0">
                <a:sym typeface="Tahoma Negreta"/>
              </a:rPr>
              <a:t>Permissive</a:t>
            </a:r>
            <a:r>
              <a:rPr lang="en-US" dirty="0" smtClean="0">
                <a:sym typeface="Tahoma Negreta"/>
              </a:rPr>
              <a:t>:  </a:t>
            </a:r>
            <a:r>
              <a:rPr lang="en-US" dirty="0" smtClean="0"/>
              <a:t>Provide </a:t>
            </a:r>
            <a:r>
              <a:rPr lang="en-US" dirty="0" smtClean="0">
                <a:sym typeface="Tahoma Negreta"/>
              </a:rPr>
              <a:t>services that contribute to CTE student success</a:t>
            </a:r>
            <a:r>
              <a:rPr lang="en-US" dirty="0" smtClean="0"/>
              <a:t> including:</a:t>
            </a:r>
            <a:endParaRPr lang="en-US" dirty="0" smtClean="0">
              <a:sym typeface="Tahoma Negreta"/>
            </a:endParaRPr>
          </a:p>
          <a:p>
            <a:r>
              <a:rPr lang="en-US" dirty="0" smtClean="0">
                <a:sym typeface="Tahoma Negreta"/>
              </a:rPr>
              <a:t>career guidance and counseling</a:t>
            </a:r>
            <a:r>
              <a:rPr lang="en-US" dirty="0" smtClean="0"/>
              <a:t> to postsecondary CTE students </a:t>
            </a:r>
            <a:endParaRPr lang="en-US" dirty="0" smtClean="0">
              <a:sym typeface="Tahoma Negreta"/>
            </a:endParaRPr>
          </a:p>
          <a:p>
            <a:r>
              <a:rPr lang="en-US" dirty="0" smtClean="0">
                <a:sym typeface="Tahoma Negreta"/>
              </a:rPr>
              <a:t>mentoring and support</a:t>
            </a:r>
            <a:r>
              <a:rPr lang="en-US" dirty="0" smtClean="0"/>
              <a:t> services of CTE Students</a:t>
            </a:r>
          </a:p>
          <a:p>
            <a:r>
              <a:rPr lang="en-US" dirty="0" smtClean="0"/>
              <a:t>small personalized career-themed </a:t>
            </a:r>
            <a:r>
              <a:rPr lang="en-US" dirty="0" smtClean="0">
                <a:sym typeface="Tahoma Negreta"/>
              </a:rPr>
              <a:t>learning communities</a:t>
            </a:r>
            <a:endParaRPr lang="en-US" dirty="0" smtClean="0"/>
          </a:p>
          <a:p>
            <a:r>
              <a:rPr lang="en-US" dirty="0" smtClean="0"/>
              <a:t>assistance to CTE students in </a:t>
            </a:r>
            <a:r>
              <a:rPr lang="en-US" dirty="0" smtClean="0">
                <a:sym typeface="Tahoma Negreta"/>
              </a:rPr>
              <a:t>continuing their education or training or in finding an appropriate job</a:t>
            </a:r>
          </a:p>
          <a:p>
            <a:r>
              <a:rPr lang="en-US" dirty="0" smtClean="0">
                <a:sym typeface="Tahoma Negreta"/>
              </a:rPr>
              <a:t>nontraditional</a:t>
            </a:r>
            <a:r>
              <a:rPr lang="en-US" dirty="0" smtClean="0"/>
              <a:t> training and employment activities such as mentoring and outreach</a:t>
            </a:r>
            <a:endParaRPr lang="en-US" dirty="0"/>
          </a:p>
        </p:txBody>
      </p:sp>
    </p:spTree>
    <p:extLst>
      <p:ext uri="{BB962C8B-B14F-4D97-AF65-F5344CB8AC3E}">
        <p14:creationId xmlns:p14="http://schemas.microsoft.com/office/powerpoint/2010/main" val="4183720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p:txBody>
          <a:bodyPr/>
          <a:lstStyle>
            <a:lvl1pPr>
              <a:defRPr sz="3600"/>
            </a:lvl1pPr>
          </a:lstStyle>
          <a:p>
            <a:pPr lvl="0"/>
            <a:r>
              <a:rPr lang="en-US" smtClean="0"/>
              <a:t>Program Accessibility</a:t>
            </a:r>
            <a:endParaRPr lang="en-US" dirty="0"/>
          </a:p>
        </p:txBody>
      </p:sp>
      <p:sp>
        <p:nvSpPr>
          <p:cNvPr id="173" name="Shape 173"/>
          <p:cNvSpPr>
            <a:spLocks noGrp="1"/>
          </p:cNvSpPr>
          <p:nvPr>
            <p:ph idx="1"/>
          </p:nvPr>
        </p:nvSpPr>
        <p:spPr/>
        <p:txBody>
          <a:bodyPr/>
          <a:lstStyle/>
          <a:p>
            <a:pPr lvl="0"/>
            <a:r>
              <a:rPr lang="en-US" u="sng" dirty="0" smtClean="0">
                <a:sym typeface="Tahoma Negreta"/>
              </a:rPr>
              <a:t>Permissive</a:t>
            </a:r>
            <a:r>
              <a:rPr lang="en-US" dirty="0" smtClean="0">
                <a:sym typeface="Tahoma Negreta"/>
              </a:rPr>
              <a:t>:  </a:t>
            </a:r>
            <a:r>
              <a:rPr lang="en-US" dirty="0" smtClean="0"/>
              <a:t>Developing and expanding postsecondary program offerings at </a:t>
            </a:r>
            <a:r>
              <a:rPr lang="en-US" u="sng" dirty="0" smtClean="0">
                <a:sym typeface="Tahoma Negreta"/>
              </a:rPr>
              <a:t>times and in formats that are accessible</a:t>
            </a:r>
            <a:r>
              <a:rPr lang="en-US" dirty="0" smtClean="0"/>
              <a:t> for all students, including through the use of distance education.</a:t>
            </a:r>
            <a:endParaRPr lang="en-US" dirty="0"/>
          </a:p>
        </p:txBody>
      </p:sp>
    </p:spTree>
    <p:extLst>
      <p:ext uri="{BB962C8B-B14F-4D97-AF65-F5344CB8AC3E}">
        <p14:creationId xmlns:p14="http://schemas.microsoft.com/office/powerpoint/2010/main" val="2958196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p:txBody>
          <a:bodyPr/>
          <a:lstStyle>
            <a:lvl1pPr>
              <a:defRPr sz="3600"/>
            </a:lvl1pPr>
          </a:lstStyle>
          <a:p>
            <a:pPr lvl="0"/>
            <a:r>
              <a:rPr lang="en-US" smtClean="0"/>
              <a:t>Targeted Program Areas</a:t>
            </a:r>
            <a:endParaRPr lang="en-US" dirty="0"/>
          </a:p>
        </p:txBody>
      </p:sp>
      <p:sp>
        <p:nvSpPr>
          <p:cNvPr id="176" name="Shape 176"/>
          <p:cNvSpPr>
            <a:spLocks noGrp="1"/>
          </p:cNvSpPr>
          <p:nvPr>
            <p:ph idx="1"/>
          </p:nvPr>
        </p:nvSpPr>
        <p:spPr/>
        <p:txBody>
          <a:bodyPr/>
          <a:lstStyle/>
          <a:p>
            <a:pPr marL="0" lvl="0" indent="0">
              <a:buNone/>
            </a:pPr>
            <a:r>
              <a:rPr lang="en-US" u="sng" dirty="0" smtClean="0">
                <a:sym typeface="Tahoma Negreta"/>
              </a:rPr>
              <a:t>Permissive</a:t>
            </a:r>
            <a:r>
              <a:rPr lang="en-US" dirty="0" smtClean="0">
                <a:sym typeface="Tahoma Negreta"/>
              </a:rPr>
              <a:t>:  </a:t>
            </a:r>
            <a:r>
              <a:rPr lang="en-US" dirty="0" smtClean="0"/>
              <a:t>Support targeted program areas that contribute to workforce preparation including:</a:t>
            </a:r>
            <a:endParaRPr lang="en-US" dirty="0" smtClean="0">
              <a:sym typeface="Tahoma Negreta"/>
            </a:endParaRPr>
          </a:p>
          <a:p>
            <a:r>
              <a:rPr lang="en-US" u="sng" dirty="0" smtClean="0">
                <a:sym typeface="Tahoma Negreta"/>
              </a:rPr>
              <a:t>entrepreneurship</a:t>
            </a:r>
            <a:r>
              <a:rPr lang="en-US" dirty="0" smtClean="0"/>
              <a:t> education and training</a:t>
            </a:r>
            <a:endParaRPr lang="en-US" dirty="0" smtClean="0">
              <a:sym typeface="Tahoma Negreta"/>
            </a:endParaRPr>
          </a:p>
          <a:p>
            <a:r>
              <a:rPr lang="en-US" u="sng" dirty="0" smtClean="0">
                <a:sym typeface="Tahoma Negreta"/>
              </a:rPr>
              <a:t>family and consumer science</a:t>
            </a:r>
            <a:r>
              <a:rPr lang="en-US" u="sng" dirty="0" smtClean="0"/>
              <a:t> </a:t>
            </a:r>
            <a:r>
              <a:rPr lang="en-US" dirty="0" smtClean="0"/>
              <a:t>programs</a:t>
            </a:r>
            <a:endParaRPr lang="en-US" dirty="0" smtClean="0">
              <a:sym typeface="Tahoma Negreta"/>
            </a:endParaRPr>
          </a:p>
          <a:p>
            <a:r>
              <a:rPr lang="en-US" u="sng" dirty="0" smtClean="0">
                <a:sym typeface="Tahoma Negreta"/>
              </a:rPr>
              <a:t>automotive technologies</a:t>
            </a:r>
            <a:endParaRPr lang="en-US" dirty="0"/>
          </a:p>
        </p:txBody>
      </p:sp>
    </p:spTree>
    <p:extLst>
      <p:ext uri="{BB962C8B-B14F-4D97-AF65-F5344CB8AC3E}">
        <p14:creationId xmlns:p14="http://schemas.microsoft.com/office/powerpoint/2010/main" val="3923445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ctrTitle"/>
          </p:nvPr>
        </p:nvSpPr>
        <p:spPr>
          <a:xfrm>
            <a:off x="685800" y="2133600"/>
            <a:ext cx="7772400" cy="1470025"/>
          </a:xfrm>
          <a:prstGeom prst="rect">
            <a:avLst/>
          </a:prstGeom>
        </p:spPr>
        <p:txBody>
          <a:bodyPr>
            <a:normAutofit fontScale="90000"/>
          </a:bodyPr>
          <a:lstStyle/>
          <a:p>
            <a:pPr lvl="0">
              <a:defRPr sz="1800" cap="none">
                <a:solidFill>
                  <a:srgbClr val="000000"/>
                </a:solidFill>
              </a:defRPr>
            </a:pPr>
            <a:r>
              <a:rPr lang="en-US" sz="4400" dirty="0" smtClean="0">
                <a:solidFill>
                  <a:srgbClr val="514843"/>
                </a:solidFill>
              </a:rPr>
              <a:t>Programs of Study </a:t>
            </a:r>
            <a:br>
              <a:rPr lang="en-US" sz="4400" dirty="0" smtClean="0">
                <a:solidFill>
                  <a:srgbClr val="514843"/>
                </a:solidFill>
              </a:rPr>
            </a:br>
            <a:r>
              <a:rPr lang="en-US" sz="4400" dirty="0" smtClean="0">
                <a:solidFill>
                  <a:srgbClr val="514843"/>
                </a:solidFill>
              </a:rPr>
              <a:t>&amp; </a:t>
            </a:r>
            <a:br>
              <a:rPr lang="en-US" sz="4400" dirty="0" smtClean="0">
                <a:solidFill>
                  <a:srgbClr val="514843"/>
                </a:solidFill>
              </a:rPr>
            </a:br>
            <a:r>
              <a:rPr lang="en-US" sz="4400" dirty="0" smtClean="0">
                <a:solidFill>
                  <a:srgbClr val="514843"/>
                </a:solidFill>
              </a:rPr>
              <a:t>Career Pathways</a:t>
            </a:r>
            <a:endParaRPr lang="en-US" sz="4400" dirty="0">
              <a:solidFill>
                <a:srgbClr val="51484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2" y="5105400"/>
            <a:ext cx="5190744" cy="1633728"/>
          </a:xfrm>
          <a:prstGeom prst="rect">
            <a:avLst/>
          </a:prstGeom>
        </p:spPr>
      </p:pic>
    </p:spTree>
    <p:extLst>
      <p:ext uri="{BB962C8B-B14F-4D97-AF65-F5344CB8AC3E}">
        <p14:creationId xmlns:p14="http://schemas.microsoft.com/office/powerpoint/2010/main" val="2146210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title"/>
          </p:nvPr>
        </p:nvSpPr>
        <p:spPr/>
        <p:txBody>
          <a:bodyPr/>
          <a:lstStyle/>
          <a:p>
            <a:pPr lvl="0"/>
            <a:r>
              <a:rPr lang="en-US" smtClean="0"/>
              <a:t>Programs of Study</a:t>
            </a:r>
            <a:endParaRPr lang="en-US" dirty="0"/>
          </a:p>
        </p:txBody>
      </p:sp>
      <p:sp>
        <p:nvSpPr>
          <p:cNvPr id="328" name="Shape 328"/>
          <p:cNvSpPr>
            <a:spLocks noGrp="1"/>
          </p:cNvSpPr>
          <p:nvPr>
            <p:ph idx="1"/>
          </p:nvPr>
        </p:nvSpPr>
        <p:spPr>
          <a:xfrm>
            <a:off x="457200" y="1600200"/>
            <a:ext cx="8229600" cy="5029200"/>
          </a:xfrm>
        </p:spPr>
        <p:txBody>
          <a:bodyPr>
            <a:normAutofit fontScale="70000" lnSpcReduction="20000"/>
          </a:bodyPr>
          <a:lstStyle/>
          <a:p>
            <a:pPr>
              <a:spcAft>
                <a:spcPts val="600"/>
              </a:spcAft>
            </a:pPr>
            <a:r>
              <a:rPr lang="en-US" u="sng" dirty="0" smtClean="0"/>
              <a:t>Must be offered in order to be eligible for funding</a:t>
            </a:r>
          </a:p>
          <a:p>
            <a:pPr lvl="1">
              <a:spcAft>
                <a:spcPts val="600"/>
              </a:spcAft>
            </a:pPr>
            <a:r>
              <a:rPr lang="en-US" dirty="0" smtClean="0"/>
              <a:t>Incorporate secondary/postsecondary elements</a:t>
            </a:r>
          </a:p>
          <a:p>
            <a:pPr lvl="1">
              <a:spcAft>
                <a:spcPts val="600"/>
              </a:spcAft>
            </a:pPr>
            <a:r>
              <a:rPr lang="en-US" dirty="0" smtClean="0"/>
              <a:t>Coherent and rigorous content aligned  with challenging academic standards in a coordinated, non-duplicative progression of courses that prepare students to succeed at postsecondary level</a:t>
            </a:r>
          </a:p>
          <a:p>
            <a:pPr lvl="1">
              <a:spcAft>
                <a:spcPts val="600"/>
              </a:spcAft>
            </a:pPr>
            <a:r>
              <a:rPr lang="en-US" dirty="0" smtClean="0"/>
              <a:t>May include opportunity for dual/concurrent credit</a:t>
            </a:r>
          </a:p>
          <a:p>
            <a:pPr lvl="1">
              <a:spcAft>
                <a:spcPts val="600"/>
              </a:spcAft>
            </a:pPr>
            <a:r>
              <a:rPr lang="en-US" dirty="0" smtClean="0"/>
              <a:t>Faculty Coordinated Pathways </a:t>
            </a:r>
          </a:p>
          <a:p>
            <a:pPr lvl="1">
              <a:spcAft>
                <a:spcPts val="600"/>
              </a:spcAft>
            </a:pPr>
            <a:r>
              <a:rPr lang="en-US" dirty="0" smtClean="0"/>
              <a:t>Lead to an industry recognized credential or postsecondary degree </a:t>
            </a:r>
          </a:p>
          <a:p>
            <a:pPr>
              <a:spcAft>
                <a:spcPts val="600"/>
              </a:spcAft>
            </a:pPr>
            <a:r>
              <a:rPr lang="en-US" dirty="0" smtClean="0"/>
              <a:t>Articulation agreements:  </a:t>
            </a:r>
          </a:p>
          <a:p>
            <a:pPr lvl="1">
              <a:spcAft>
                <a:spcPts val="600"/>
              </a:spcAft>
            </a:pPr>
            <a:r>
              <a:rPr lang="en-US" dirty="0" smtClean="0"/>
              <a:t>Local Agreements renewed each year unless there are statewide articulation agreements in place;  </a:t>
            </a:r>
          </a:p>
          <a:p>
            <a:pPr lvl="1">
              <a:spcAft>
                <a:spcPts val="600"/>
              </a:spcAft>
            </a:pPr>
            <a:r>
              <a:rPr lang="en-US" dirty="0" smtClean="0"/>
              <a:t>Articulation alone does not meet requirements</a:t>
            </a:r>
          </a:p>
          <a:p>
            <a:pPr>
              <a:spcAft>
                <a:spcPts val="600"/>
              </a:spcAft>
            </a:pPr>
            <a:r>
              <a:rPr lang="en-US" dirty="0" smtClean="0"/>
              <a:t>Template for mapping the Program of Study</a:t>
            </a:r>
          </a:p>
          <a:p>
            <a:pPr>
              <a:spcAft>
                <a:spcPts val="600"/>
              </a:spcAft>
            </a:pPr>
            <a:r>
              <a:rPr lang="en-US" dirty="0" smtClean="0"/>
              <a:t>Focus is on collaboration - Faculty, Directors, Deans, Employers</a:t>
            </a:r>
            <a:endParaRPr lang="en-US" dirty="0"/>
          </a:p>
        </p:txBody>
      </p:sp>
    </p:spTree>
    <p:extLst>
      <p:ext uri="{BB962C8B-B14F-4D97-AF65-F5344CB8AC3E}">
        <p14:creationId xmlns:p14="http://schemas.microsoft.com/office/powerpoint/2010/main" val="1092636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Program of Study / Career Pathways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Colleges developed 1 pathway in 2014-15 </a:t>
            </a:r>
          </a:p>
          <a:p>
            <a:r>
              <a:rPr lang="en-US" dirty="0" smtClean="0"/>
              <a:t>Colleges developed 2 additional pathways in 2015-16 </a:t>
            </a:r>
          </a:p>
          <a:p>
            <a:r>
              <a:rPr lang="en-US" dirty="0" smtClean="0"/>
              <a:t>In 2015-16 NCDPI required local LEAs to submit 3 pathways</a:t>
            </a:r>
          </a:p>
          <a:p>
            <a:r>
              <a:rPr lang="en-US" dirty="0" smtClean="0"/>
              <a:t>For 2016-17  - Colleges and LEAs will be required to submit 3 additional pathways</a:t>
            </a:r>
          </a:p>
          <a:p>
            <a:r>
              <a:rPr lang="en-US" dirty="0"/>
              <a:t>These pathways </a:t>
            </a:r>
            <a:r>
              <a:rPr lang="en-US" dirty="0" smtClean="0"/>
              <a:t>should be developed </a:t>
            </a:r>
            <a:r>
              <a:rPr lang="en-US" dirty="0"/>
              <a:t>in conjunction with </a:t>
            </a:r>
            <a:r>
              <a:rPr lang="en-US" dirty="0" smtClean="0"/>
              <a:t>your LEA partners</a:t>
            </a:r>
          </a:p>
          <a:p>
            <a:pPr lvl="1"/>
            <a:r>
              <a:rPr lang="en-US" dirty="0" smtClean="0"/>
              <a:t>(For colleges who have submitted more than the required number of pathways between 2014 and 2017, updated pathways demonstrating LEA collaboration will be accepted.)</a:t>
            </a:r>
            <a:endParaRPr lang="en-US" dirty="0"/>
          </a:p>
          <a:p>
            <a:endParaRPr lang="en-US" dirty="0"/>
          </a:p>
        </p:txBody>
      </p:sp>
    </p:spTree>
    <p:extLst>
      <p:ext uri="{BB962C8B-B14F-4D97-AF65-F5344CB8AC3E}">
        <p14:creationId xmlns:p14="http://schemas.microsoft.com/office/powerpoint/2010/main" val="4055350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CTE Career Pathways / Programs of Study </a:t>
            </a:r>
            <a:endParaRPr lang="en-US" dirty="0"/>
          </a:p>
        </p:txBody>
      </p:sp>
      <p:sp>
        <p:nvSpPr>
          <p:cNvPr id="294" name="Shape 294"/>
          <p:cNvSpPr>
            <a:spLocks noGrp="1"/>
          </p:cNvSpPr>
          <p:nvPr>
            <p:ph idx="1"/>
          </p:nvPr>
        </p:nvSpPr>
        <p:spPr>
          <a:xfrm>
            <a:off x="457200" y="1600200"/>
            <a:ext cx="8229600" cy="5029200"/>
          </a:xfrm>
        </p:spPr>
        <p:txBody>
          <a:bodyPr>
            <a:noAutofit/>
          </a:bodyPr>
          <a:lstStyle/>
          <a:p>
            <a:r>
              <a:rPr lang="en-US" sz="2400" dirty="0" smtClean="0">
                <a:sym typeface="American Typewriter"/>
              </a:rPr>
              <a:t>Can include </a:t>
            </a:r>
            <a:r>
              <a:rPr lang="en-US" sz="2400" u="sng" dirty="0" smtClean="0">
                <a:sym typeface="American Typewriter"/>
              </a:rPr>
              <a:t>articulated</a:t>
            </a:r>
            <a:r>
              <a:rPr lang="en-US" sz="2400" dirty="0" smtClean="0">
                <a:sym typeface="American Typewriter"/>
              </a:rPr>
              <a:t> and </a:t>
            </a:r>
            <a:r>
              <a:rPr lang="en-US" sz="2400" u="sng" dirty="0" smtClean="0">
                <a:sym typeface="American Typewriter"/>
              </a:rPr>
              <a:t>career and college promise </a:t>
            </a:r>
            <a:r>
              <a:rPr lang="en-US" sz="2400" dirty="0" smtClean="0">
                <a:sym typeface="American Typewriter"/>
              </a:rPr>
              <a:t>courses </a:t>
            </a:r>
          </a:p>
          <a:p>
            <a:r>
              <a:rPr lang="en-US" sz="2400" u="sng" dirty="0" smtClean="0">
                <a:sym typeface="American Typewriter"/>
              </a:rPr>
              <a:t>Begin in High School </a:t>
            </a:r>
            <a:r>
              <a:rPr lang="en-US" sz="2400" dirty="0" smtClean="0">
                <a:sym typeface="American Typewriter"/>
              </a:rPr>
              <a:t>and continue through CC completion (9 -14)</a:t>
            </a:r>
          </a:p>
          <a:p>
            <a:r>
              <a:rPr lang="en-US" sz="2400" u="sng" dirty="0" smtClean="0">
                <a:sym typeface="American Typewriter"/>
              </a:rPr>
              <a:t>Engage employers </a:t>
            </a:r>
            <a:r>
              <a:rPr lang="en-US" sz="2400" dirty="0" smtClean="0">
                <a:sym typeface="American Typewriter"/>
              </a:rPr>
              <a:t>up front </a:t>
            </a:r>
          </a:p>
          <a:p>
            <a:r>
              <a:rPr lang="en-US" sz="2400" dirty="0" smtClean="0">
                <a:sym typeface="American Typewriter"/>
              </a:rPr>
              <a:t>Engage Faculty in coordinating classes </a:t>
            </a:r>
          </a:p>
          <a:p>
            <a:r>
              <a:rPr lang="en-US" sz="2400" dirty="0" smtClean="0">
                <a:sym typeface="American Typewriter"/>
              </a:rPr>
              <a:t>Offer </a:t>
            </a:r>
            <a:r>
              <a:rPr lang="en-US" sz="2400" u="sng" dirty="0" smtClean="0">
                <a:sym typeface="American Typewriter"/>
              </a:rPr>
              <a:t>work-based learning</a:t>
            </a:r>
            <a:r>
              <a:rPr lang="en-US" sz="2400" dirty="0" smtClean="0">
                <a:sym typeface="American Typewriter"/>
              </a:rPr>
              <a:t> experiences at each grade level </a:t>
            </a:r>
          </a:p>
          <a:p>
            <a:r>
              <a:rPr lang="en-US" sz="2400" dirty="0" smtClean="0">
                <a:sym typeface="American Typewriter"/>
              </a:rPr>
              <a:t>Build in ongoing </a:t>
            </a:r>
            <a:r>
              <a:rPr lang="en-US" sz="2400" u="sng" dirty="0" smtClean="0">
                <a:sym typeface="American Typewriter"/>
              </a:rPr>
              <a:t>career advising</a:t>
            </a:r>
          </a:p>
          <a:p>
            <a:r>
              <a:rPr lang="en-US" sz="2400" dirty="0" smtClean="0">
                <a:sym typeface="American Typewriter"/>
              </a:rPr>
              <a:t>Provide program open entry and open exit for students</a:t>
            </a:r>
          </a:p>
          <a:p>
            <a:r>
              <a:rPr lang="en-US" sz="2400" dirty="0" smtClean="0">
                <a:sym typeface="American Typewriter"/>
              </a:rPr>
              <a:t>Offer the opportunity to build (stack) </a:t>
            </a:r>
            <a:r>
              <a:rPr lang="en-US" sz="2400" u="sng" dirty="0" smtClean="0">
                <a:sym typeface="American Typewriter"/>
              </a:rPr>
              <a:t>credentials</a:t>
            </a:r>
            <a:r>
              <a:rPr lang="en-US" sz="2400" dirty="0" smtClean="0">
                <a:sym typeface="American Typewriter"/>
              </a:rPr>
              <a:t> along the way </a:t>
            </a:r>
            <a:endParaRPr lang="en-US" sz="2400" dirty="0">
              <a:sym typeface="American Typewriter"/>
            </a:endParaRPr>
          </a:p>
        </p:txBody>
      </p:sp>
    </p:spTree>
    <p:extLst>
      <p:ext uri="{BB962C8B-B14F-4D97-AF65-F5344CB8AC3E}">
        <p14:creationId xmlns:p14="http://schemas.microsoft.com/office/powerpoint/2010/main" val="2252977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p:txBody>
          <a:bodyPr/>
          <a:lstStyle/>
          <a:p>
            <a:pPr lvl="0"/>
            <a:r>
              <a:rPr lang="en-US" dirty="0" smtClean="0"/>
              <a:t>Carl Dewey Perkins</a:t>
            </a:r>
            <a:endParaRPr lang="en-US" dirty="0"/>
          </a:p>
        </p:txBody>
      </p:sp>
      <p:sp>
        <p:nvSpPr>
          <p:cNvPr id="79" name="Shape 79"/>
          <p:cNvSpPr>
            <a:spLocks noGrp="1"/>
          </p:cNvSpPr>
          <p:nvPr>
            <p:ph idx="1"/>
          </p:nvPr>
        </p:nvSpPr>
        <p:spPr/>
        <p:txBody>
          <a:bodyPr/>
          <a:lstStyle/>
          <a:p>
            <a:pPr lvl="0"/>
            <a:r>
              <a:rPr lang="en-US" smtClean="0"/>
              <a:t>Representative from Kentucky</a:t>
            </a:r>
          </a:p>
          <a:p>
            <a:pPr lvl="0"/>
            <a:r>
              <a:rPr lang="en-US" smtClean="0"/>
              <a:t>1949-1984</a:t>
            </a:r>
          </a:p>
          <a:p>
            <a:pPr lvl="0"/>
            <a:r>
              <a:rPr lang="en-US" smtClean="0"/>
              <a:t>Legacy of support to education and the underprivileged </a:t>
            </a:r>
          </a:p>
          <a:p>
            <a:pPr lvl="1"/>
            <a:r>
              <a:rPr lang="en-US" smtClean="0"/>
              <a:t>Perkins Student Loan</a:t>
            </a:r>
          </a:p>
          <a:p>
            <a:pPr lvl="1"/>
            <a:r>
              <a:rPr lang="en-US" smtClean="0"/>
              <a:t>Carl D. Perkins CTE Program</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425746"/>
            <a:ext cx="2860964" cy="3278330"/>
          </a:xfrm>
          <a:prstGeom prst="rect">
            <a:avLst/>
          </a:prstGeom>
        </p:spPr>
      </p:pic>
    </p:spTree>
    <p:extLst>
      <p:ext uri="{BB962C8B-B14F-4D97-AF65-F5344CB8AC3E}">
        <p14:creationId xmlns:p14="http://schemas.microsoft.com/office/powerpoint/2010/main" val="112623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Table 75"/>
          <p:cNvGraphicFramePr/>
          <p:nvPr>
            <p:extLst>
              <p:ext uri="{D42A27DB-BD31-4B8C-83A1-F6EECF244321}">
                <p14:modId xmlns:p14="http://schemas.microsoft.com/office/powerpoint/2010/main" val="396696089"/>
              </p:ext>
            </p:extLst>
          </p:nvPr>
        </p:nvGraphicFramePr>
        <p:xfrm>
          <a:off x="152400" y="1860515"/>
          <a:ext cx="6476999" cy="4942446"/>
        </p:xfrm>
        <a:graphic>
          <a:graphicData uri="http://schemas.openxmlformats.org/drawingml/2006/table">
            <a:tbl>
              <a:tblPr/>
              <a:tblGrid>
                <a:gridCol w="797491"/>
                <a:gridCol w="481851"/>
                <a:gridCol w="518707"/>
                <a:gridCol w="670725"/>
                <a:gridCol w="555559"/>
                <a:gridCol w="661972"/>
                <a:gridCol w="519167"/>
                <a:gridCol w="670725"/>
                <a:gridCol w="580553"/>
                <a:gridCol w="1020249"/>
              </a:tblGrid>
              <a:tr h="515982">
                <a:tc>
                  <a:txBody>
                    <a:bodyPr/>
                    <a:lstStyle/>
                    <a:p>
                      <a:pPr lvl="0" algn="ctr">
                        <a:tabLst>
                          <a:tab pos="914400" algn="l"/>
                        </a:tabLst>
                        <a:defRPr sz="1800" b="0" i="0"/>
                      </a:pPr>
                      <a:r>
                        <a:rPr sz="700" dirty="0">
                          <a:uFill>
                            <a:solidFill/>
                          </a:uFill>
                          <a:latin typeface="Verdana Bold"/>
                          <a:ea typeface="Verdana Bold"/>
                          <a:cs typeface="Verdana Bold"/>
                          <a:sym typeface="Verdana Bold"/>
                        </a:rPr>
                        <a:t>Level</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gridSpan="8">
                  <a:txBody>
                    <a:bodyPr/>
                    <a:lstStyle/>
                    <a:p>
                      <a:pPr lvl="0" algn="ctr">
                        <a:tabLst>
                          <a:tab pos="914400" algn="l"/>
                        </a:tabLst>
                        <a:defRPr sz="1800" b="0" i="0"/>
                      </a:pPr>
                      <a:r>
                        <a:rPr sz="700" dirty="0">
                          <a:uFill>
                            <a:solidFill/>
                          </a:uFill>
                          <a:latin typeface="Verdana Bold"/>
                          <a:ea typeface="Verdana Bold"/>
                          <a:cs typeface="Verdana Bold"/>
                          <a:sym typeface="Verdana Bold"/>
                        </a:rPr>
                        <a:t>Courses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ctr">
                        <a:tabLst>
                          <a:tab pos="914400" algn="l"/>
                        </a:tabLst>
                        <a:defRPr sz="1800" b="0" i="0"/>
                      </a:pPr>
                      <a:r>
                        <a:rPr sz="700">
                          <a:uFill>
                            <a:solidFill/>
                          </a:uFill>
                          <a:latin typeface="Verdana Bold"/>
                          <a:ea typeface="Verdana Bold"/>
                          <a:cs typeface="Verdana Bold"/>
                          <a:sym typeface="Verdana Bold"/>
                        </a:rPr>
                        <a:t>Certifications &amp; Degrees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572266">
                <a:tc>
                  <a:txBody>
                    <a:bodyPr/>
                    <a:lstStyle/>
                    <a:p>
                      <a:pPr lvl="0" algn="ctr">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9</a:t>
                      </a:r>
                      <a:endParaRPr sz="1200" b="1">
                        <a:uFill>
                          <a:solidFill/>
                        </a:uFill>
                      </a:endParaRPr>
                    </a:p>
                    <a:p>
                      <a:pPr lvl="0" algn="l">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English 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Algebra  I</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or</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Integrated Math 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Environmental</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Earth Science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World History</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dirty="0">
                          <a:uFill>
                            <a:solidFill/>
                          </a:uFill>
                          <a:latin typeface="Times New Roman"/>
                          <a:ea typeface="Times New Roman"/>
                          <a:cs typeface="Times New Roman"/>
                          <a:sym typeface="Times New Roman"/>
                        </a:rPr>
                        <a:t>Health/PE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MSITA</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Word, PPT</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Small</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 Business Entrepreneurship</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Freshman</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Career Management</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515040">
                <a:tc>
                  <a:txBody>
                    <a:bodyPr/>
                    <a:lstStyle/>
                    <a:p>
                      <a:pPr lvl="0" algn="ctr">
                        <a:tabLst>
                          <a:tab pos="914400" algn="l"/>
                        </a:tabLst>
                        <a:defRPr sz="1800" b="0" i="0"/>
                      </a:pPr>
                      <a:r>
                        <a:rPr sz="600">
                          <a:uFill>
                            <a:solidFill/>
                          </a:uFill>
                          <a:latin typeface="Times New Roman Bold"/>
                          <a:ea typeface="Times New Roman Bold"/>
                          <a:cs typeface="Times New Roman Bold"/>
                          <a:sym typeface="Times New Roman Bold"/>
                        </a:rPr>
                        <a:t>10</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English 11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dirty="0">
                          <a:uFill>
                            <a:solidFill/>
                          </a:uFill>
                          <a:latin typeface="Times New Roman"/>
                          <a:ea typeface="Times New Roman"/>
                          <a:cs typeface="Times New Roman"/>
                          <a:sym typeface="Times New Roman"/>
                        </a:rPr>
                        <a:t>Geometry or</a:t>
                      </a:r>
                      <a:endParaRPr sz="1200" b="1" dirty="0">
                        <a:uFill>
                          <a:solidFill/>
                        </a:uFill>
                      </a:endParaRPr>
                    </a:p>
                    <a:p>
                      <a:pPr lvl="0" algn="ctr">
                        <a:tabLst>
                          <a:tab pos="914400" algn="l"/>
                        </a:tabLst>
                        <a:defRPr sz="1800" b="0" i="0"/>
                      </a:pPr>
                      <a:r>
                        <a:rPr sz="600" dirty="0">
                          <a:uFill>
                            <a:solidFill/>
                          </a:uFill>
                          <a:latin typeface="Times New Roman"/>
                          <a:ea typeface="Times New Roman"/>
                          <a:cs typeface="Times New Roman"/>
                          <a:sym typeface="Times New Roman"/>
                        </a:rPr>
                        <a:t>Integrated Math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Physical Science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Civics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dirty="0">
                          <a:uFill>
                            <a:solidFill/>
                          </a:uFill>
                          <a:latin typeface="Times New Roman"/>
                          <a:ea typeface="Times New Roman"/>
                          <a:cs typeface="Times New Roman"/>
                          <a:sym typeface="Times New Roman"/>
                        </a:rPr>
                        <a:t>Principles of Business </a:t>
                      </a:r>
                      <a:endParaRPr sz="1200" b="1" dirty="0">
                        <a:uFill>
                          <a:solidFill/>
                        </a:uFill>
                      </a:endParaRPr>
                    </a:p>
                    <a:p>
                      <a:pPr lvl="0" algn="ctr">
                        <a:tabLst>
                          <a:tab pos="914400" algn="l"/>
                        </a:tabLst>
                        <a:defRPr sz="1800" b="0" i="0"/>
                      </a:pPr>
                      <a:r>
                        <a:rPr sz="600" dirty="0">
                          <a:uFill>
                            <a:solidFill/>
                          </a:uFill>
                          <a:latin typeface="Times New Roman"/>
                          <a:ea typeface="Times New Roman"/>
                          <a:cs typeface="Times New Roman"/>
                          <a:sym typeface="Times New Roman"/>
                        </a:rPr>
                        <a:t>&amp; </a:t>
                      </a:r>
                      <a:endParaRPr sz="1200" b="1" dirty="0">
                        <a:uFill>
                          <a:solidFill/>
                        </a:uFill>
                      </a:endParaRPr>
                    </a:p>
                    <a:p>
                      <a:pPr lvl="0" algn="ctr">
                        <a:tabLst>
                          <a:tab pos="914400" algn="l"/>
                        </a:tabLst>
                        <a:defRPr sz="1800" b="0" i="0"/>
                      </a:pPr>
                      <a:r>
                        <a:rPr sz="600" dirty="0">
                          <a:uFill>
                            <a:solidFill/>
                          </a:uFill>
                          <a:latin typeface="Times New Roman"/>
                          <a:ea typeface="Times New Roman"/>
                          <a:cs typeface="Times New Roman"/>
                          <a:sym typeface="Times New Roman"/>
                        </a:rPr>
                        <a:t>Finance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MSITA</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Excel, Access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Business Law</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MSITA</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Website or Database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701026">
                <a:tc>
                  <a:txBody>
                    <a:bodyPr/>
                    <a:lstStyle/>
                    <a:p>
                      <a:pPr lvl="0" algn="ctr">
                        <a:tabLst>
                          <a:tab pos="914400" algn="l"/>
                        </a:tabLst>
                        <a:defRPr sz="1800" b="0" i="0"/>
                      </a:pPr>
                      <a:r>
                        <a:rPr sz="600">
                          <a:uFill>
                            <a:solidFill/>
                          </a:uFill>
                          <a:latin typeface="Times New Roman Bold"/>
                          <a:ea typeface="Times New Roman Bold"/>
                          <a:cs typeface="Times New Roman Bold"/>
                          <a:sym typeface="Times New Roman Bold"/>
                        </a:rPr>
                        <a:t>11</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English 111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Algebra II or</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Integrated</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Math III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Biology</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BUS 151</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BUS 110 Intro to Business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Accounting I</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BUS 137 Principles of Management</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600" dirty="0">
                          <a:uFill>
                            <a:solidFill/>
                          </a:uFill>
                          <a:latin typeface="Times New Roman"/>
                          <a:ea typeface="Times New Roman"/>
                          <a:cs typeface="Times New Roman"/>
                          <a:sym typeface="Times New Roman"/>
                        </a:rPr>
                        <a:t> </a:t>
                      </a:r>
                      <a:endParaRPr sz="1200" b="1" dirty="0">
                        <a:uFill>
                          <a:solidFill/>
                        </a:uFill>
                      </a:endParaRPr>
                    </a:p>
                    <a:p>
                      <a:pPr lvl="0" algn="ctr">
                        <a:tabLst>
                          <a:tab pos="914400" algn="l"/>
                        </a:tabLst>
                        <a:defRPr sz="1800" b="0" i="0"/>
                      </a:pPr>
                      <a:r>
                        <a:rPr sz="600" i="1" dirty="0">
                          <a:uFill>
                            <a:solidFill/>
                          </a:uFill>
                          <a:latin typeface="Times New Roman"/>
                          <a:ea typeface="Times New Roman"/>
                          <a:cs typeface="Times New Roman"/>
                          <a:sym typeface="Times New Roman"/>
                        </a:rPr>
                        <a:t>BUS 135 Principles of Supervision</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457200" algn="l"/>
                          <a:tab pos="2743200" algn="r"/>
                          <a:tab pos="5486400" algn="r"/>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457200" algn="l"/>
                          <a:tab pos="2743200" algn="r"/>
                          <a:tab pos="5486400" algn="r"/>
                        </a:tabLst>
                        <a:defRPr sz="1800" b="0" i="0"/>
                      </a:pPr>
                      <a:r>
                        <a:rPr sz="600">
                          <a:uFill>
                            <a:solidFill/>
                          </a:uFill>
                          <a:latin typeface="Times New Roman"/>
                          <a:ea typeface="Times New Roman"/>
                          <a:cs typeface="Times New Roman"/>
                          <a:sym typeface="Times New Roman"/>
                        </a:rPr>
                        <a:t>MSITA Certification(1)</a:t>
                      </a:r>
                      <a:endParaRPr sz="1200" b="1">
                        <a:uFill>
                          <a:solidFill/>
                        </a:uFill>
                      </a:endParaRPr>
                    </a:p>
                    <a:p>
                      <a:pPr lvl="0" algn="ctr">
                        <a:tabLst>
                          <a:tab pos="457200" algn="l"/>
                          <a:tab pos="2743200" algn="r"/>
                          <a:tab pos="5486400" algn="r"/>
                        </a:tabLst>
                        <a:defRPr sz="1800" b="0" i="0"/>
                      </a:pPr>
                      <a:r>
                        <a:rPr sz="600">
                          <a:uFill>
                            <a:solidFill/>
                          </a:uFill>
                          <a:latin typeface="Times New Roman"/>
                          <a:ea typeface="Times New Roman"/>
                          <a:cs typeface="Times New Roman"/>
                          <a:sym typeface="Times New Roman"/>
                        </a:rPr>
                        <a:t>MOS</a:t>
                      </a:r>
                      <a:endParaRPr sz="1200" b="1">
                        <a:uFill>
                          <a:solidFill/>
                        </a:uFill>
                      </a:endParaRPr>
                    </a:p>
                    <a:p>
                      <a:pPr lvl="0" algn="ctr">
                        <a:tabLst>
                          <a:tab pos="457200" algn="l"/>
                          <a:tab pos="2743200" algn="r"/>
                          <a:tab pos="5486400" algn="r"/>
                        </a:tabLst>
                        <a:defRPr sz="1800" b="0" i="0"/>
                      </a:pPr>
                      <a:r>
                        <a:rPr sz="600">
                          <a:uFill>
                            <a:solidFill/>
                          </a:uFill>
                          <a:latin typeface="Times New Roman"/>
                          <a:ea typeface="Times New Roman"/>
                          <a:cs typeface="Times New Roman"/>
                          <a:sym typeface="Times New Roman"/>
                        </a:rPr>
                        <a:t>Career Readiness - CRC</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706735">
                <a:tc>
                  <a:txBody>
                    <a:bodyPr/>
                    <a:lstStyle/>
                    <a:p>
                      <a:pPr lvl="0" algn="ctr">
                        <a:tabLst>
                          <a:tab pos="914400" algn="l"/>
                        </a:tabLst>
                        <a:defRPr sz="1800" b="0" i="0"/>
                      </a:pPr>
                      <a:r>
                        <a:rPr sz="600">
                          <a:uFill>
                            <a:solidFill/>
                          </a:uFill>
                          <a:latin typeface="Times New Roman Bold"/>
                          <a:ea typeface="Times New Roman Bold"/>
                          <a:cs typeface="Times New Roman Bold"/>
                          <a:sym typeface="Times New Roman Bold"/>
                        </a:rPr>
                        <a:t>12</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English IV</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4</a:t>
                      </a:r>
                      <a:r>
                        <a:rPr sz="600" baseline="29998">
                          <a:uFill>
                            <a:solidFill/>
                          </a:uFill>
                          <a:latin typeface="Times New Roman"/>
                          <a:ea typeface="Times New Roman"/>
                          <a:cs typeface="Times New Roman"/>
                          <a:sym typeface="Times New Roman"/>
                        </a:rPr>
                        <a:t>th</a:t>
                      </a:r>
                      <a:r>
                        <a:rPr sz="600">
                          <a:uFill>
                            <a:solidFill/>
                          </a:uFill>
                          <a:latin typeface="Times New Roman"/>
                          <a:ea typeface="Times New Roman"/>
                          <a:cs typeface="Times New Roman"/>
                          <a:sym typeface="Times New Roman"/>
                        </a:rPr>
                        <a:t> Math</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Aligned with</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sudent’s plan</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US History</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Part A</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MAT 115 Mathematical Models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US History</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Part B</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Accounting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ENG 114</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Professional</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Research &amp;</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Reporting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BUS 115 Business Law I</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457200" algn="l"/>
                          <a:tab pos="2743200" algn="r"/>
                          <a:tab pos="5486400" algn="r"/>
                        </a:tabLst>
                        <a:defRPr sz="1800" b="0" i="0"/>
                      </a:pPr>
                      <a:r>
                        <a:rPr sz="600" dirty="0">
                          <a:uFill>
                            <a:solidFill/>
                          </a:uFill>
                          <a:latin typeface="Times New Roman"/>
                          <a:ea typeface="Times New Roman"/>
                          <a:cs typeface="Times New Roman"/>
                          <a:sym typeface="Times New Roman"/>
                        </a:rPr>
                        <a:t> </a:t>
                      </a:r>
                      <a:endParaRPr sz="1200" b="1" dirty="0">
                        <a:uFill>
                          <a:solidFill/>
                        </a:uFill>
                      </a:endParaRPr>
                    </a:p>
                    <a:p>
                      <a:pPr lvl="0" algn="ctr">
                        <a:tabLst>
                          <a:tab pos="457200" algn="l"/>
                          <a:tab pos="2743200" algn="r"/>
                          <a:tab pos="5486400" algn="r"/>
                        </a:tabLst>
                        <a:defRPr sz="1800" b="0" i="0"/>
                      </a:pPr>
                      <a:r>
                        <a:rPr sz="600" dirty="0">
                          <a:uFill>
                            <a:solidFill/>
                          </a:uFill>
                          <a:latin typeface="Times New Roman"/>
                          <a:ea typeface="Times New Roman"/>
                          <a:cs typeface="Times New Roman"/>
                          <a:sym typeface="Times New Roman"/>
                        </a:rPr>
                        <a:t>High School Diploma</a:t>
                      </a:r>
                      <a:endParaRPr sz="1200" b="1" dirty="0">
                        <a:uFill>
                          <a:solidFill/>
                        </a:uFill>
                      </a:endParaRPr>
                    </a:p>
                    <a:p>
                      <a:pPr lvl="0" algn="ctr">
                        <a:tabLst>
                          <a:tab pos="914400" algn="l"/>
                        </a:tabLst>
                        <a:defRPr sz="1800" b="0" i="0"/>
                      </a:pPr>
                      <a:r>
                        <a:rPr sz="600" dirty="0">
                          <a:uFill>
                            <a:solidFill/>
                          </a:uFill>
                          <a:latin typeface="Times New Roman"/>
                          <a:ea typeface="Times New Roman"/>
                          <a:cs typeface="Times New Roman"/>
                          <a:sym typeface="Times New Roman"/>
                        </a:rPr>
                        <a:t>QuickBooks Certification</a:t>
                      </a:r>
                      <a:endParaRPr sz="1200" b="1" dirty="0">
                        <a:uFill>
                          <a:solidFill/>
                        </a:uFill>
                      </a:endParaRPr>
                    </a:p>
                    <a:p>
                      <a:pPr lvl="0" algn="ctr">
                        <a:tabLst>
                          <a:tab pos="914400" algn="l"/>
                        </a:tabLst>
                        <a:defRPr sz="1800" b="0" i="0"/>
                      </a:pPr>
                      <a:r>
                        <a:rPr sz="600" dirty="0">
                          <a:uFill>
                            <a:solidFill/>
                          </a:uFill>
                          <a:latin typeface="Times New Roman"/>
                          <a:ea typeface="Times New Roman"/>
                          <a:cs typeface="Times New Roman"/>
                          <a:sym typeface="Times New Roman"/>
                        </a:rPr>
                        <a:t>CC Certificate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572266">
                <a:tc>
                  <a:txBody>
                    <a:bodyPr/>
                    <a:lstStyle/>
                    <a:p>
                      <a:pPr lvl="0" algn="ctr">
                        <a:tabLst>
                          <a:tab pos="914400" algn="l"/>
                        </a:tabLst>
                        <a:defRPr sz="1800" b="0" i="0"/>
                      </a:pPr>
                      <a:r>
                        <a:rPr sz="600">
                          <a:uFill>
                            <a:solidFill/>
                          </a:uFill>
                          <a:latin typeface="Times New Roman Bold"/>
                          <a:ea typeface="Times New Roman Bold"/>
                          <a:cs typeface="Times New Roman Bold"/>
                          <a:sym typeface="Times New Roman Bold"/>
                        </a:rPr>
                        <a:t>Summer</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COE 112    </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(coop)</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COE 110</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World of Work</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ACA 111</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College</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Student </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Success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gridSpan="5">
                  <a:txBody>
                    <a:bodyPr/>
                    <a:lstStyle/>
                    <a:p>
                      <a:pPr lvl="0" algn="l">
                        <a:tabLst>
                          <a:tab pos="914400" algn="l"/>
                        </a:tabLst>
                        <a:defRPr sz="1800" b="0" i="0"/>
                      </a:pPr>
                      <a:r>
                        <a:rPr sz="600" dirty="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l">
                        <a:tabLst>
                          <a:tab pos="914400" algn="l"/>
                        </a:tabLst>
                        <a:defRPr sz="1800" b="0" i="0"/>
                      </a:pPr>
                      <a:r>
                        <a:rPr sz="6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715331">
                <a:tc>
                  <a:txBody>
                    <a:bodyPr/>
                    <a:lstStyle/>
                    <a:p>
                      <a:pPr lvl="0" algn="ctr">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1</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MKT 220 Advertising &amp; Sales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ACC 120 Principles of Financial Accounting</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ENG 111</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Expository</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Writing</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BUS 116 Business Law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BUS 260 Business Communications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BUS 240 Business Ethics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ACC 129</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Individual Income Taxes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ACC 121 Principles of Managerial Accounting</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600" i="1">
                          <a:uFill>
                            <a:solidFill/>
                          </a:uFill>
                          <a:latin typeface="Verdana"/>
                          <a:ea typeface="Verdana"/>
                          <a:cs typeface="Verdana"/>
                          <a:sym typeface="Verdana"/>
                        </a:rPr>
                        <a:t>Business Administration Diploma 44 hours</a:t>
                      </a:r>
                      <a:endParaRPr sz="1200" b="1">
                        <a:uFill>
                          <a:solidFill/>
                        </a:uFill>
                      </a:endParaRPr>
                    </a:p>
                    <a:p>
                      <a:pPr lvl="0" algn="l">
                        <a:tabLst>
                          <a:tab pos="914400" algn="l"/>
                        </a:tabLst>
                        <a:defRPr sz="1800" b="0" i="0"/>
                      </a:pPr>
                      <a:r>
                        <a:rPr sz="600" i="1">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643800">
                <a:tc>
                  <a:txBody>
                    <a:bodyPr/>
                    <a:lstStyle/>
                    <a:p>
                      <a:pPr lvl="0" algn="ctr">
                        <a:tabLst>
                          <a:tab pos="914400" algn="l"/>
                        </a:tabLst>
                        <a:defRPr sz="1800" b="0" i="0"/>
                      </a:pPr>
                      <a:r>
                        <a:rPr sz="600" dirty="0">
                          <a:uFill>
                            <a:solidFill/>
                          </a:uFill>
                          <a:latin typeface="Times New Roman Bold"/>
                          <a:ea typeface="Times New Roman Bold"/>
                          <a:cs typeface="Times New Roman Bold"/>
                          <a:sym typeface="Times New Roman Bold"/>
                        </a:rPr>
                        <a:t>2</a:t>
                      </a:r>
                      <a:endParaRPr sz="1200" b="1" dirty="0">
                        <a:uFill>
                          <a:solidFill/>
                        </a:uFill>
                      </a:endParaRPr>
                    </a:p>
                    <a:p>
                      <a:pPr lvl="0" algn="ctr">
                        <a:tabLst>
                          <a:tab pos="914400" algn="l"/>
                        </a:tabLst>
                        <a:defRPr sz="1800" b="0" i="0"/>
                      </a:pPr>
                      <a:r>
                        <a:rPr sz="600" dirty="0">
                          <a:uFill>
                            <a:solidFill/>
                          </a:uFill>
                          <a:latin typeface="Times New Roman Bold"/>
                          <a:ea typeface="Times New Roman Bold"/>
                          <a:cs typeface="Times New Roman Bold"/>
                          <a:sym typeface="Times New Roman Bold"/>
                        </a:rPr>
                        <a:t> </a:t>
                      </a:r>
                      <a:endParaRPr sz="1200" b="1" dirty="0">
                        <a:uFill>
                          <a:solidFill/>
                        </a:uFill>
                      </a:endParaRPr>
                    </a:p>
                    <a:p>
                      <a:pPr lvl="0" algn="ctr">
                        <a:tabLst>
                          <a:tab pos="914400" algn="l"/>
                        </a:tabLst>
                        <a:defRPr sz="1800" b="0" i="0"/>
                      </a:pPr>
                      <a:r>
                        <a:rPr sz="600" dirty="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Social</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Science</a:t>
                      </a:r>
                      <a:endParaRPr sz="1200" b="1">
                        <a:uFill>
                          <a:solidFill/>
                        </a:uFill>
                      </a:endParaRPr>
                    </a:p>
                    <a:p>
                      <a:pPr lvl="0" algn="l">
                        <a:tabLst>
                          <a:tab pos="914400" algn="l"/>
                        </a:tabLst>
                        <a:defRPr sz="1800" b="0" i="0"/>
                      </a:pPr>
                      <a:r>
                        <a:rPr sz="600" i="1">
                          <a:uFill>
                            <a:solidFill/>
                          </a:uFill>
                          <a:latin typeface="Times New Roman"/>
                          <a:ea typeface="Times New Roman"/>
                          <a:cs typeface="Times New Roman"/>
                          <a:sym typeface="Times New Roman"/>
                        </a:rPr>
                        <a:t>Elective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BUS 239 Business Applications Seminar</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ECO 252 Principles of Macroeconomics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Humanities</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Fine Arts</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Elective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gridSpan="3">
                  <a:txBody>
                    <a:bodyPr/>
                    <a:lstStyle/>
                    <a:p>
                      <a:pPr lvl="0" algn="l">
                        <a:tabLst>
                          <a:tab pos="914400" algn="l"/>
                        </a:tabLst>
                        <a:defRPr sz="1800" b="0" i="0"/>
                      </a:pPr>
                      <a:r>
                        <a:rPr sz="600" dirty="0">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tc hMerge="1">
                  <a:txBody>
                    <a:bodyPr/>
                    <a:lstStyle/>
                    <a:p>
                      <a:endParaRPr lang="en-US"/>
                    </a:p>
                  </a:txBody>
                  <a:tcPr/>
                </a:tc>
                <a:tc hMerge="1">
                  <a:txBody>
                    <a:bodyPr/>
                    <a:lstStyle/>
                    <a:p>
                      <a:endParaRPr lang="en-US"/>
                    </a:p>
                  </a:txBody>
                  <a:tcPr/>
                </a:tc>
                <a:tc>
                  <a:txBody>
                    <a:bodyPr/>
                    <a:lstStyle/>
                    <a:p>
                      <a:pPr lvl="0" algn="l">
                        <a:tabLst>
                          <a:tab pos="914400" algn="l"/>
                        </a:tabLst>
                        <a:defRPr sz="1800" b="0" i="0"/>
                      </a:pPr>
                      <a:r>
                        <a:rPr sz="600" i="1" dirty="0">
                          <a:uFill>
                            <a:solidFill/>
                          </a:uFill>
                          <a:latin typeface="Verdana"/>
                          <a:ea typeface="Verdana"/>
                          <a:cs typeface="Verdana"/>
                          <a:sym typeface="Verdana"/>
                        </a:rPr>
                        <a:t>Business Administration </a:t>
                      </a:r>
                      <a:endParaRPr sz="1200" b="1" dirty="0">
                        <a:uFill>
                          <a:solidFill/>
                        </a:uFill>
                      </a:endParaRPr>
                    </a:p>
                    <a:p>
                      <a:pPr lvl="0" algn="l">
                        <a:tabLst>
                          <a:tab pos="914400" algn="l"/>
                        </a:tabLst>
                        <a:defRPr sz="1800" b="0" i="0"/>
                      </a:pPr>
                      <a:r>
                        <a:rPr sz="600" i="1" dirty="0">
                          <a:uFill>
                            <a:solidFill/>
                          </a:uFill>
                          <a:latin typeface="Verdana"/>
                          <a:ea typeface="Verdana"/>
                          <a:cs typeface="Verdana"/>
                          <a:sym typeface="Verdana"/>
                        </a:rPr>
                        <a:t>AAS Degree </a:t>
                      </a:r>
                      <a:endParaRPr sz="1200" b="1" dirty="0">
                        <a:uFill>
                          <a:solidFill/>
                        </a:uFill>
                      </a:endParaRPr>
                    </a:p>
                    <a:p>
                      <a:pPr lvl="0" algn="l">
                        <a:tabLst>
                          <a:tab pos="914400" algn="l"/>
                        </a:tabLst>
                        <a:defRPr sz="1800" b="0" i="0"/>
                      </a:pPr>
                      <a:r>
                        <a:rPr sz="600" i="1" dirty="0">
                          <a:uFill>
                            <a:solidFill/>
                          </a:uFill>
                          <a:latin typeface="Verdana"/>
                          <a:ea typeface="Verdana"/>
                          <a:cs typeface="Verdana"/>
                          <a:sym typeface="Verdana"/>
                        </a:rPr>
                        <a:t>65-73 hours</a:t>
                      </a:r>
                      <a:endParaRPr sz="1200" b="1" dirty="0">
                        <a:uFill>
                          <a:solidFill/>
                        </a:uFill>
                      </a:endParaRPr>
                    </a:p>
                    <a:p>
                      <a:pPr lvl="0" algn="l">
                        <a:tabLst>
                          <a:tab pos="914400" algn="l"/>
                        </a:tabLst>
                        <a:defRPr sz="1800" b="0" i="0"/>
                      </a:pPr>
                      <a:r>
                        <a:rPr sz="600" dirty="0">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bl>
          </a:graphicData>
        </a:graphic>
      </p:graphicFrame>
      <p:graphicFrame>
        <p:nvGraphicFramePr>
          <p:cNvPr id="76" name="Table 76"/>
          <p:cNvGraphicFramePr/>
          <p:nvPr>
            <p:extLst>
              <p:ext uri="{D42A27DB-BD31-4B8C-83A1-F6EECF244321}">
                <p14:modId xmlns:p14="http://schemas.microsoft.com/office/powerpoint/2010/main" val="419105125"/>
              </p:ext>
            </p:extLst>
          </p:nvPr>
        </p:nvGraphicFramePr>
        <p:xfrm>
          <a:off x="6911462" y="1828800"/>
          <a:ext cx="2003938" cy="1225198"/>
        </p:xfrm>
        <a:graphic>
          <a:graphicData uri="http://schemas.openxmlformats.org/drawingml/2006/table">
            <a:tbl>
              <a:tblPr/>
              <a:tblGrid>
                <a:gridCol w="2003938"/>
              </a:tblGrid>
              <a:tr h="258884">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Core Courses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r>
              <a:tr h="266444">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CTE High school courses</a:t>
                      </a:r>
                      <a:r>
                        <a:rPr sz="600" dirty="0">
                          <a:uFill>
                            <a:solidFill/>
                          </a:uFill>
                          <a:latin typeface="Verdana Bold"/>
                          <a:ea typeface="Verdana Bold"/>
                          <a:cs typeface="Verdana Bold"/>
                          <a:sym typeface="Verdana Bold"/>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r>
              <a:tr h="234794">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Community college courses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r>
              <a:tr h="234794">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Articulated Courses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65A0DC"/>
                    </a:solidFill>
                  </a:tcPr>
                </a:tc>
              </a:tr>
            </a:tbl>
          </a:graphicData>
        </a:graphic>
      </p:graphicFrame>
      <p:graphicFrame>
        <p:nvGraphicFramePr>
          <p:cNvPr id="77" name="Table 77"/>
          <p:cNvGraphicFramePr/>
          <p:nvPr>
            <p:extLst>
              <p:ext uri="{D42A27DB-BD31-4B8C-83A1-F6EECF244321}">
                <p14:modId xmlns:p14="http://schemas.microsoft.com/office/powerpoint/2010/main" val="746044058"/>
              </p:ext>
            </p:extLst>
          </p:nvPr>
        </p:nvGraphicFramePr>
        <p:xfrm>
          <a:off x="6884724" y="5684520"/>
          <a:ext cx="2002130" cy="1097280"/>
        </p:xfrm>
        <a:graphic>
          <a:graphicData uri="http://schemas.openxmlformats.org/drawingml/2006/table">
            <a:tbl>
              <a:tblPr/>
              <a:tblGrid>
                <a:gridCol w="2002130"/>
              </a:tblGrid>
              <a:tr h="344692">
                <a:tc>
                  <a:txBody>
                    <a:bodyPr/>
                    <a:lstStyle/>
                    <a:p>
                      <a:pPr lvl="0" algn="l">
                        <a:tabLst>
                          <a:tab pos="457200" algn="l"/>
                          <a:tab pos="2743200" algn="r"/>
                          <a:tab pos="5486400" algn="r"/>
                        </a:tabLst>
                        <a:defRPr sz="1800" b="0" i="0"/>
                      </a:pPr>
                      <a:r>
                        <a:rPr sz="1200" dirty="0">
                          <a:uFill>
                            <a:solidFill/>
                          </a:uFill>
                          <a:latin typeface="Verdana"/>
                          <a:ea typeface="Verdana"/>
                          <a:cs typeface="Verdana"/>
                          <a:sym typeface="Verdana"/>
                        </a:rPr>
                        <a:t> Articulated credits -   MSITA for CIS110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00BEF3"/>
                    </a:solidFill>
                  </a:tcPr>
                </a:tc>
              </a:tr>
              <a:tr h="491353">
                <a:tc>
                  <a:txBody>
                    <a:bodyPr/>
                    <a:lstStyle/>
                    <a:p>
                      <a:pPr lvl="0" algn="l">
                        <a:tabLst>
                          <a:tab pos="457200" algn="l"/>
                          <a:tab pos="2743200" algn="r"/>
                          <a:tab pos="5486400" algn="r"/>
                        </a:tabLst>
                        <a:defRPr sz="1800" b="0" i="0"/>
                      </a:pPr>
                      <a:r>
                        <a:rPr sz="500" b="1" i="1" dirty="0">
                          <a:uFill>
                            <a:solidFill/>
                          </a:uFill>
                          <a:latin typeface="Verdana"/>
                          <a:ea typeface="Verdana"/>
                          <a:cs typeface="Verdana"/>
                          <a:sym typeface="Verdana"/>
                        </a:rPr>
                        <a:t> </a:t>
                      </a:r>
                      <a:r>
                        <a:rPr sz="1200" i="1" dirty="0">
                          <a:uFill>
                            <a:solidFill/>
                          </a:uFill>
                          <a:latin typeface="Verdana"/>
                          <a:ea typeface="Verdana"/>
                          <a:cs typeface="Verdana"/>
                          <a:sym typeface="Verdana"/>
                        </a:rPr>
                        <a:t>Online Course on Demand</a:t>
                      </a:r>
                      <a:r>
                        <a:rPr sz="1200" i="1" dirty="0">
                          <a:solidFill>
                            <a:srgbClr val="FF2600"/>
                          </a:solidFill>
                          <a:uFill>
                            <a:solidFill>
                              <a:srgbClr val="FF2600"/>
                            </a:solidFill>
                          </a:uFill>
                          <a:latin typeface="Verdana"/>
                          <a:ea typeface="Verdana"/>
                          <a:cs typeface="Verdana"/>
                          <a:sym typeface="Verdana"/>
                        </a:rPr>
                        <a:t> </a:t>
                      </a:r>
                      <a:r>
                        <a:rPr sz="1200" dirty="0" smtClean="0">
                          <a:uFill>
                            <a:solidFill/>
                          </a:uFill>
                          <a:latin typeface="Verdana"/>
                          <a:ea typeface="Verdana"/>
                          <a:cs typeface="Verdana"/>
                          <a:sym typeface="Verdana"/>
                        </a:rPr>
                        <a:t>See </a:t>
                      </a:r>
                      <a:r>
                        <a:rPr sz="1200" dirty="0">
                          <a:uFill>
                            <a:solidFill/>
                          </a:uFill>
                          <a:latin typeface="Verdana"/>
                          <a:ea typeface="Verdana"/>
                          <a:cs typeface="Verdana"/>
                          <a:sym typeface="Verdana"/>
                        </a:rPr>
                        <a:t>CC course requirements for each degree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tr>
            </a:tbl>
          </a:graphicData>
        </a:graphic>
      </p:graphicFrame>
      <p:sp>
        <p:nvSpPr>
          <p:cNvPr id="78" name="Shape 78"/>
          <p:cNvSpPr/>
          <p:nvPr/>
        </p:nvSpPr>
        <p:spPr>
          <a:xfrm>
            <a:off x="533400" y="1488726"/>
            <a:ext cx="4946707" cy="474168"/>
          </a:xfrm>
          <a:prstGeom prst="rect">
            <a:avLst/>
          </a:prstGeom>
          <a:ln w="12700">
            <a:miter lim="400000"/>
          </a:ln>
          <a:extLst>
            <a:ext uri="{C572A759-6A51-4108-AA02-DFA0A04FC94B}">
              <ma14:wrappingTextBoxFlag xmlns:ma14="http://schemas.microsoft.com/office/mac/drawingml/2011/main" val="1"/>
            </a:ext>
          </a:extLst>
        </p:spPr>
        <p:txBody>
          <a:bodyPr wrap="square" lIns="21431" tIns="21431" rIns="21431" bIns="21431">
            <a:spAutoFit/>
          </a:bodyPr>
          <a:lstStyle/>
          <a:p>
            <a:pPr lvl="0">
              <a:defRPr b="0"/>
            </a:pPr>
            <a:r>
              <a:rPr sz="1400" b="1" dirty="0">
                <a:uFill>
                  <a:solidFill/>
                </a:uFill>
              </a:rPr>
              <a:t>(Rigorous) Programs of Study            (Classes are examples) </a:t>
            </a:r>
          </a:p>
          <a:p>
            <a:pPr lvl="0">
              <a:defRPr b="0"/>
            </a:pPr>
            <a:r>
              <a:rPr sz="1400" b="1" dirty="0">
                <a:uFill>
                  <a:solidFill/>
                </a:uFill>
              </a:rPr>
              <a:t> </a:t>
            </a:r>
          </a:p>
        </p:txBody>
      </p:sp>
      <p:sp>
        <p:nvSpPr>
          <p:cNvPr id="80" name="Shape 80"/>
          <p:cNvSpPr/>
          <p:nvPr/>
        </p:nvSpPr>
        <p:spPr>
          <a:xfrm>
            <a:off x="7336319" y="4052930"/>
            <a:ext cx="1459846" cy="506813"/>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wrap="square" lIns="0" tIns="0" rIns="0" bIns="0" anchor="ctr">
            <a:spAutoFit/>
          </a:bodyPr>
          <a:lstStyle>
            <a:lvl1pPr algn="ctr">
              <a:defRPr sz="1300">
                <a:uFill>
                  <a:solidFill/>
                </a:uFill>
              </a:defRPr>
            </a:lvl1pPr>
          </a:lstStyle>
          <a:p>
            <a:pPr lvl="0">
              <a:defRPr sz="1800" b="0">
                <a:uFillTx/>
              </a:defRPr>
            </a:pPr>
            <a:r>
              <a:rPr sz="1350" b="1" dirty="0"/>
              <a:t>Labor Market Value $$</a:t>
            </a:r>
          </a:p>
        </p:txBody>
      </p:sp>
      <p:sp>
        <p:nvSpPr>
          <p:cNvPr id="81" name="Shape 81"/>
          <p:cNvSpPr/>
          <p:nvPr/>
        </p:nvSpPr>
        <p:spPr>
          <a:xfrm flipH="1" flipV="1">
            <a:off x="6792778" y="3520295"/>
            <a:ext cx="543541" cy="626598"/>
          </a:xfrm>
          <a:prstGeom prst="line">
            <a:avLst/>
          </a:prstGeom>
          <a:ln w="38100">
            <a:solidFill/>
            <a:miter lim="400000"/>
            <a:tailEnd type="stealth"/>
          </a:ln>
        </p:spPr>
        <p:txBody>
          <a:bodyPr lIns="0" tIns="0" rIns="0" bIns="0"/>
          <a:lstStyle/>
          <a:p>
            <a:pPr defTabSz="342900">
              <a:defRPr sz="1200" b="0">
                <a:latin typeface="+mn-lt"/>
                <a:ea typeface="+mn-ea"/>
                <a:cs typeface="+mn-cs"/>
                <a:sym typeface="Helvetica"/>
              </a:defRPr>
            </a:pPr>
            <a:endParaRPr sz="900"/>
          </a:p>
        </p:txBody>
      </p:sp>
      <p:sp>
        <p:nvSpPr>
          <p:cNvPr id="82" name="Shape 82"/>
          <p:cNvSpPr/>
          <p:nvPr/>
        </p:nvSpPr>
        <p:spPr>
          <a:xfrm flipH="1">
            <a:off x="6847435" y="4679528"/>
            <a:ext cx="488882" cy="425385"/>
          </a:xfrm>
          <a:prstGeom prst="line">
            <a:avLst/>
          </a:prstGeom>
          <a:ln w="38100">
            <a:solidFill/>
            <a:miter lim="400000"/>
            <a:tailEnd type="stealth"/>
          </a:ln>
        </p:spPr>
        <p:txBody>
          <a:bodyPr lIns="0" tIns="0" rIns="0" bIns="0"/>
          <a:lstStyle/>
          <a:p>
            <a:pPr defTabSz="342900">
              <a:defRPr sz="1200" b="0">
                <a:latin typeface="+mn-lt"/>
                <a:ea typeface="+mn-ea"/>
                <a:cs typeface="+mn-cs"/>
                <a:sym typeface="Helvetica"/>
              </a:defRPr>
            </a:pPr>
            <a:endParaRPr sz="900"/>
          </a:p>
        </p:txBody>
      </p:sp>
      <p:sp>
        <p:nvSpPr>
          <p:cNvPr id="23" name="Title 2"/>
          <p:cNvSpPr>
            <a:spLocks noGrp="1"/>
          </p:cNvSpPr>
          <p:nvPr>
            <p:ph type="title"/>
          </p:nvPr>
        </p:nvSpPr>
        <p:spPr>
          <a:xfrm>
            <a:off x="2819400" y="175452"/>
            <a:ext cx="6096000" cy="944562"/>
          </a:xfrm>
        </p:spPr>
        <p:txBody>
          <a:bodyPr>
            <a:noAutofit/>
          </a:bodyPr>
          <a:lstStyle/>
          <a:p>
            <a:pPr lvl="0">
              <a:defRPr b="0"/>
            </a:pPr>
            <a:r>
              <a:rPr lang="en-US" sz="2800" dirty="0"/>
              <a:t>Building the Program of Study •</a:t>
            </a:r>
            <a:r>
              <a:rPr lang="en-US" sz="2800" dirty="0" smtClean="0"/>
              <a:t> </a:t>
            </a:r>
            <a:r>
              <a:rPr lang="en-US" sz="2800" dirty="0"/>
              <a:t>9-14</a:t>
            </a:r>
            <a:br>
              <a:rPr lang="en-US" sz="2800" dirty="0"/>
            </a:br>
            <a:r>
              <a:rPr lang="en-US" sz="2800" dirty="0"/>
              <a:t>High School and Community College  </a:t>
            </a:r>
          </a:p>
        </p:txBody>
      </p:sp>
    </p:spTree>
    <p:extLst>
      <p:ext uri="{BB962C8B-B14F-4D97-AF65-F5344CB8AC3E}">
        <p14:creationId xmlns:p14="http://schemas.microsoft.com/office/powerpoint/2010/main" val="3176658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Table 75"/>
          <p:cNvGraphicFramePr/>
          <p:nvPr>
            <p:extLst>
              <p:ext uri="{D42A27DB-BD31-4B8C-83A1-F6EECF244321}">
                <p14:modId xmlns:p14="http://schemas.microsoft.com/office/powerpoint/2010/main" val="396696089"/>
              </p:ext>
            </p:extLst>
          </p:nvPr>
        </p:nvGraphicFramePr>
        <p:xfrm>
          <a:off x="152400" y="1860515"/>
          <a:ext cx="6476999" cy="4942446"/>
        </p:xfrm>
        <a:graphic>
          <a:graphicData uri="http://schemas.openxmlformats.org/drawingml/2006/table">
            <a:tbl>
              <a:tblPr/>
              <a:tblGrid>
                <a:gridCol w="797491"/>
                <a:gridCol w="481851"/>
                <a:gridCol w="518707"/>
                <a:gridCol w="670725"/>
                <a:gridCol w="555559"/>
                <a:gridCol w="661972"/>
                <a:gridCol w="519167"/>
                <a:gridCol w="670725"/>
                <a:gridCol w="580553"/>
                <a:gridCol w="1020249"/>
              </a:tblGrid>
              <a:tr h="515982">
                <a:tc>
                  <a:txBody>
                    <a:bodyPr/>
                    <a:lstStyle/>
                    <a:p>
                      <a:pPr lvl="0" algn="ctr">
                        <a:tabLst>
                          <a:tab pos="914400" algn="l"/>
                        </a:tabLst>
                        <a:defRPr sz="1800" b="0" i="0"/>
                      </a:pPr>
                      <a:r>
                        <a:rPr sz="700" dirty="0">
                          <a:uFill>
                            <a:solidFill/>
                          </a:uFill>
                          <a:latin typeface="Verdana Bold"/>
                          <a:ea typeface="Verdana Bold"/>
                          <a:cs typeface="Verdana Bold"/>
                          <a:sym typeface="Verdana Bold"/>
                        </a:rPr>
                        <a:t>Level</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gridSpan="8">
                  <a:txBody>
                    <a:bodyPr/>
                    <a:lstStyle/>
                    <a:p>
                      <a:pPr lvl="0" algn="ctr">
                        <a:tabLst>
                          <a:tab pos="914400" algn="l"/>
                        </a:tabLst>
                        <a:defRPr sz="1800" b="0" i="0"/>
                      </a:pPr>
                      <a:r>
                        <a:rPr sz="700" dirty="0">
                          <a:uFill>
                            <a:solidFill/>
                          </a:uFill>
                          <a:latin typeface="Verdana Bold"/>
                          <a:ea typeface="Verdana Bold"/>
                          <a:cs typeface="Verdana Bold"/>
                          <a:sym typeface="Verdana Bold"/>
                        </a:rPr>
                        <a:t>Courses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ctr">
                        <a:tabLst>
                          <a:tab pos="914400" algn="l"/>
                        </a:tabLst>
                        <a:defRPr sz="1800" b="0" i="0"/>
                      </a:pPr>
                      <a:r>
                        <a:rPr sz="700">
                          <a:uFill>
                            <a:solidFill/>
                          </a:uFill>
                          <a:latin typeface="Verdana Bold"/>
                          <a:ea typeface="Verdana Bold"/>
                          <a:cs typeface="Verdana Bold"/>
                          <a:sym typeface="Verdana Bold"/>
                        </a:rPr>
                        <a:t>Certifications &amp; Degrees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572266">
                <a:tc>
                  <a:txBody>
                    <a:bodyPr/>
                    <a:lstStyle/>
                    <a:p>
                      <a:pPr lvl="0" algn="ctr">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9</a:t>
                      </a:r>
                      <a:endParaRPr sz="1200" b="1">
                        <a:uFill>
                          <a:solidFill/>
                        </a:uFill>
                      </a:endParaRPr>
                    </a:p>
                    <a:p>
                      <a:pPr lvl="0" algn="l">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English 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Algebra  I</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or</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Integrated Math 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Environmental</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Earth Science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World History</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dirty="0">
                          <a:uFill>
                            <a:solidFill/>
                          </a:uFill>
                          <a:latin typeface="Times New Roman"/>
                          <a:ea typeface="Times New Roman"/>
                          <a:cs typeface="Times New Roman"/>
                          <a:sym typeface="Times New Roman"/>
                        </a:rPr>
                        <a:t>Health/PE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MSITA</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Word, PPT</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Small</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 Business Entrepreneurship</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Freshman</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Career Management</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515040">
                <a:tc>
                  <a:txBody>
                    <a:bodyPr/>
                    <a:lstStyle/>
                    <a:p>
                      <a:pPr lvl="0" algn="ctr">
                        <a:tabLst>
                          <a:tab pos="914400" algn="l"/>
                        </a:tabLst>
                        <a:defRPr sz="1800" b="0" i="0"/>
                      </a:pPr>
                      <a:r>
                        <a:rPr sz="600">
                          <a:uFill>
                            <a:solidFill/>
                          </a:uFill>
                          <a:latin typeface="Times New Roman Bold"/>
                          <a:ea typeface="Times New Roman Bold"/>
                          <a:cs typeface="Times New Roman Bold"/>
                          <a:sym typeface="Times New Roman Bold"/>
                        </a:rPr>
                        <a:t>10</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English 11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dirty="0">
                          <a:uFill>
                            <a:solidFill/>
                          </a:uFill>
                          <a:latin typeface="Times New Roman"/>
                          <a:ea typeface="Times New Roman"/>
                          <a:cs typeface="Times New Roman"/>
                          <a:sym typeface="Times New Roman"/>
                        </a:rPr>
                        <a:t>Geometry or</a:t>
                      </a:r>
                      <a:endParaRPr sz="1200" b="1" dirty="0">
                        <a:uFill>
                          <a:solidFill/>
                        </a:uFill>
                      </a:endParaRPr>
                    </a:p>
                    <a:p>
                      <a:pPr lvl="0" algn="ctr">
                        <a:tabLst>
                          <a:tab pos="914400" algn="l"/>
                        </a:tabLst>
                        <a:defRPr sz="1800" b="0" i="0"/>
                      </a:pPr>
                      <a:r>
                        <a:rPr sz="600" dirty="0">
                          <a:uFill>
                            <a:solidFill/>
                          </a:uFill>
                          <a:latin typeface="Times New Roman"/>
                          <a:ea typeface="Times New Roman"/>
                          <a:cs typeface="Times New Roman"/>
                          <a:sym typeface="Times New Roman"/>
                        </a:rPr>
                        <a:t>Integrated Math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Physical Science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Civics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dirty="0">
                          <a:uFill>
                            <a:solidFill/>
                          </a:uFill>
                          <a:latin typeface="Times New Roman"/>
                          <a:ea typeface="Times New Roman"/>
                          <a:cs typeface="Times New Roman"/>
                          <a:sym typeface="Times New Roman"/>
                        </a:rPr>
                        <a:t>Principles of Business </a:t>
                      </a:r>
                      <a:endParaRPr sz="1200" b="1" dirty="0">
                        <a:uFill>
                          <a:solidFill/>
                        </a:uFill>
                      </a:endParaRPr>
                    </a:p>
                    <a:p>
                      <a:pPr lvl="0" algn="ctr">
                        <a:tabLst>
                          <a:tab pos="914400" algn="l"/>
                        </a:tabLst>
                        <a:defRPr sz="1800" b="0" i="0"/>
                      </a:pPr>
                      <a:r>
                        <a:rPr sz="600" dirty="0">
                          <a:uFill>
                            <a:solidFill/>
                          </a:uFill>
                          <a:latin typeface="Times New Roman"/>
                          <a:ea typeface="Times New Roman"/>
                          <a:cs typeface="Times New Roman"/>
                          <a:sym typeface="Times New Roman"/>
                        </a:rPr>
                        <a:t>&amp; </a:t>
                      </a:r>
                      <a:endParaRPr sz="1200" b="1" dirty="0">
                        <a:uFill>
                          <a:solidFill/>
                        </a:uFill>
                      </a:endParaRPr>
                    </a:p>
                    <a:p>
                      <a:pPr lvl="0" algn="ctr">
                        <a:tabLst>
                          <a:tab pos="914400" algn="l"/>
                        </a:tabLst>
                        <a:defRPr sz="1800" b="0" i="0"/>
                      </a:pPr>
                      <a:r>
                        <a:rPr sz="600" dirty="0">
                          <a:uFill>
                            <a:solidFill/>
                          </a:uFill>
                          <a:latin typeface="Times New Roman"/>
                          <a:ea typeface="Times New Roman"/>
                          <a:cs typeface="Times New Roman"/>
                          <a:sym typeface="Times New Roman"/>
                        </a:rPr>
                        <a:t>Finance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MSITA</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Excel, Access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Business Law</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MSITA</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Website or Database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701026">
                <a:tc>
                  <a:txBody>
                    <a:bodyPr/>
                    <a:lstStyle/>
                    <a:p>
                      <a:pPr lvl="0" algn="ctr">
                        <a:tabLst>
                          <a:tab pos="914400" algn="l"/>
                        </a:tabLst>
                        <a:defRPr sz="1800" b="0" i="0"/>
                      </a:pPr>
                      <a:r>
                        <a:rPr sz="600">
                          <a:uFill>
                            <a:solidFill/>
                          </a:uFill>
                          <a:latin typeface="Times New Roman Bold"/>
                          <a:ea typeface="Times New Roman Bold"/>
                          <a:cs typeface="Times New Roman Bold"/>
                          <a:sym typeface="Times New Roman Bold"/>
                        </a:rPr>
                        <a:t>11</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English 111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Algebra II or</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Integrated</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Math III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Biology</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BUS 151</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BUS 110 Intro to Business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Accounting I</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BUS 137 Principles of Management</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600" dirty="0">
                          <a:uFill>
                            <a:solidFill/>
                          </a:uFill>
                          <a:latin typeface="Times New Roman"/>
                          <a:ea typeface="Times New Roman"/>
                          <a:cs typeface="Times New Roman"/>
                          <a:sym typeface="Times New Roman"/>
                        </a:rPr>
                        <a:t> </a:t>
                      </a:r>
                      <a:endParaRPr sz="1200" b="1" dirty="0">
                        <a:uFill>
                          <a:solidFill/>
                        </a:uFill>
                      </a:endParaRPr>
                    </a:p>
                    <a:p>
                      <a:pPr lvl="0" algn="ctr">
                        <a:tabLst>
                          <a:tab pos="914400" algn="l"/>
                        </a:tabLst>
                        <a:defRPr sz="1800" b="0" i="0"/>
                      </a:pPr>
                      <a:r>
                        <a:rPr sz="600" i="1" dirty="0">
                          <a:uFill>
                            <a:solidFill/>
                          </a:uFill>
                          <a:latin typeface="Times New Roman"/>
                          <a:ea typeface="Times New Roman"/>
                          <a:cs typeface="Times New Roman"/>
                          <a:sym typeface="Times New Roman"/>
                        </a:rPr>
                        <a:t>BUS 135 Principles of Supervision</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457200" algn="l"/>
                          <a:tab pos="2743200" algn="r"/>
                          <a:tab pos="5486400" algn="r"/>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457200" algn="l"/>
                          <a:tab pos="2743200" algn="r"/>
                          <a:tab pos="5486400" algn="r"/>
                        </a:tabLst>
                        <a:defRPr sz="1800" b="0" i="0"/>
                      </a:pPr>
                      <a:r>
                        <a:rPr sz="600">
                          <a:uFill>
                            <a:solidFill/>
                          </a:uFill>
                          <a:latin typeface="Times New Roman"/>
                          <a:ea typeface="Times New Roman"/>
                          <a:cs typeface="Times New Roman"/>
                          <a:sym typeface="Times New Roman"/>
                        </a:rPr>
                        <a:t>MSITA Certification(1)</a:t>
                      </a:r>
                      <a:endParaRPr sz="1200" b="1">
                        <a:uFill>
                          <a:solidFill/>
                        </a:uFill>
                      </a:endParaRPr>
                    </a:p>
                    <a:p>
                      <a:pPr lvl="0" algn="ctr">
                        <a:tabLst>
                          <a:tab pos="457200" algn="l"/>
                          <a:tab pos="2743200" algn="r"/>
                          <a:tab pos="5486400" algn="r"/>
                        </a:tabLst>
                        <a:defRPr sz="1800" b="0" i="0"/>
                      </a:pPr>
                      <a:r>
                        <a:rPr sz="600">
                          <a:uFill>
                            <a:solidFill/>
                          </a:uFill>
                          <a:latin typeface="Times New Roman"/>
                          <a:ea typeface="Times New Roman"/>
                          <a:cs typeface="Times New Roman"/>
                          <a:sym typeface="Times New Roman"/>
                        </a:rPr>
                        <a:t>MOS</a:t>
                      </a:r>
                      <a:endParaRPr sz="1200" b="1">
                        <a:uFill>
                          <a:solidFill/>
                        </a:uFill>
                      </a:endParaRPr>
                    </a:p>
                    <a:p>
                      <a:pPr lvl="0" algn="ctr">
                        <a:tabLst>
                          <a:tab pos="457200" algn="l"/>
                          <a:tab pos="2743200" algn="r"/>
                          <a:tab pos="5486400" algn="r"/>
                        </a:tabLst>
                        <a:defRPr sz="1800" b="0" i="0"/>
                      </a:pPr>
                      <a:r>
                        <a:rPr sz="600">
                          <a:uFill>
                            <a:solidFill/>
                          </a:uFill>
                          <a:latin typeface="Times New Roman"/>
                          <a:ea typeface="Times New Roman"/>
                          <a:cs typeface="Times New Roman"/>
                          <a:sym typeface="Times New Roman"/>
                        </a:rPr>
                        <a:t>Career Readiness - CRC</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706735">
                <a:tc>
                  <a:txBody>
                    <a:bodyPr/>
                    <a:lstStyle/>
                    <a:p>
                      <a:pPr lvl="0" algn="ctr">
                        <a:tabLst>
                          <a:tab pos="914400" algn="l"/>
                        </a:tabLst>
                        <a:defRPr sz="1800" b="0" i="0"/>
                      </a:pPr>
                      <a:r>
                        <a:rPr sz="600">
                          <a:uFill>
                            <a:solidFill/>
                          </a:uFill>
                          <a:latin typeface="Times New Roman Bold"/>
                          <a:ea typeface="Times New Roman Bold"/>
                          <a:cs typeface="Times New Roman Bold"/>
                          <a:sym typeface="Times New Roman Bold"/>
                        </a:rPr>
                        <a:t>12</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English IV</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4</a:t>
                      </a:r>
                      <a:r>
                        <a:rPr sz="600" baseline="29998">
                          <a:uFill>
                            <a:solidFill/>
                          </a:uFill>
                          <a:latin typeface="Times New Roman"/>
                          <a:ea typeface="Times New Roman"/>
                          <a:cs typeface="Times New Roman"/>
                          <a:sym typeface="Times New Roman"/>
                        </a:rPr>
                        <a:t>th</a:t>
                      </a:r>
                      <a:r>
                        <a:rPr sz="600">
                          <a:uFill>
                            <a:solidFill/>
                          </a:uFill>
                          <a:latin typeface="Times New Roman"/>
                          <a:ea typeface="Times New Roman"/>
                          <a:cs typeface="Times New Roman"/>
                          <a:sym typeface="Times New Roman"/>
                        </a:rPr>
                        <a:t> Math</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Aligned with</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sudent’s plan</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US History</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Part A</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MAT 115 Mathematical Models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US History</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Part B</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Accounting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ENG 114</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Professional</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Research &amp;</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Reporting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BUS 115 Business Law I</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457200" algn="l"/>
                          <a:tab pos="2743200" algn="r"/>
                          <a:tab pos="5486400" algn="r"/>
                        </a:tabLst>
                        <a:defRPr sz="1800" b="0" i="0"/>
                      </a:pPr>
                      <a:r>
                        <a:rPr sz="600" dirty="0">
                          <a:uFill>
                            <a:solidFill/>
                          </a:uFill>
                          <a:latin typeface="Times New Roman"/>
                          <a:ea typeface="Times New Roman"/>
                          <a:cs typeface="Times New Roman"/>
                          <a:sym typeface="Times New Roman"/>
                        </a:rPr>
                        <a:t> </a:t>
                      </a:r>
                      <a:endParaRPr sz="1200" b="1" dirty="0">
                        <a:uFill>
                          <a:solidFill/>
                        </a:uFill>
                      </a:endParaRPr>
                    </a:p>
                    <a:p>
                      <a:pPr lvl="0" algn="ctr">
                        <a:tabLst>
                          <a:tab pos="457200" algn="l"/>
                          <a:tab pos="2743200" algn="r"/>
                          <a:tab pos="5486400" algn="r"/>
                        </a:tabLst>
                        <a:defRPr sz="1800" b="0" i="0"/>
                      </a:pPr>
                      <a:r>
                        <a:rPr sz="600" dirty="0">
                          <a:uFill>
                            <a:solidFill/>
                          </a:uFill>
                          <a:latin typeface="Times New Roman"/>
                          <a:ea typeface="Times New Roman"/>
                          <a:cs typeface="Times New Roman"/>
                          <a:sym typeface="Times New Roman"/>
                        </a:rPr>
                        <a:t>High School Diploma</a:t>
                      </a:r>
                      <a:endParaRPr sz="1200" b="1" dirty="0">
                        <a:uFill>
                          <a:solidFill/>
                        </a:uFill>
                      </a:endParaRPr>
                    </a:p>
                    <a:p>
                      <a:pPr lvl="0" algn="ctr">
                        <a:tabLst>
                          <a:tab pos="914400" algn="l"/>
                        </a:tabLst>
                        <a:defRPr sz="1800" b="0" i="0"/>
                      </a:pPr>
                      <a:r>
                        <a:rPr sz="600" dirty="0">
                          <a:uFill>
                            <a:solidFill/>
                          </a:uFill>
                          <a:latin typeface="Times New Roman"/>
                          <a:ea typeface="Times New Roman"/>
                          <a:cs typeface="Times New Roman"/>
                          <a:sym typeface="Times New Roman"/>
                        </a:rPr>
                        <a:t>QuickBooks Certification</a:t>
                      </a:r>
                      <a:endParaRPr sz="1200" b="1" dirty="0">
                        <a:uFill>
                          <a:solidFill/>
                        </a:uFill>
                      </a:endParaRPr>
                    </a:p>
                    <a:p>
                      <a:pPr lvl="0" algn="ctr">
                        <a:tabLst>
                          <a:tab pos="914400" algn="l"/>
                        </a:tabLst>
                        <a:defRPr sz="1800" b="0" i="0"/>
                      </a:pPr>
                      <a:r>
                        <a:rPr sz="600" dirty="0">
                          <a:uFill>
                            <a:solidFill/>
                          </a:uFill>
                          <a:latin typeface="Times New Roman"/>
                          <a:ea typeface="Times New Roman"/>
                          <a:cs typeface="Times New Roman"/>
                          <a:sym typeface="Times New Roman"/>
                        </a:rPr>
                        <a:t>CC Certificate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572266">
                <a:tc>
                  <a:txBody>
                    <a:bodyPr/>
                    <a:lstStyle/>
                    <a:p>
                      <a:pPr lvl="0" algn="ctr">
                        <a:tabLst>
                          <a:tab pos="914400" algn="l"/>
                        </a:tabLst>
                        <a:defRPr sz="1800" b="0" i="0"/>
                      </a:pPr>
                      <a:r>
                        <a:rPr sz="600">
                          <a:uFill>
                            <a:solidFill/>
                          </a:uFill>
                          <a:latin typeface="Times New Roman Bold"/>
                          <a:ea typeface="Times New Roman Bold"/>
                          <a:cs typeface="Times New Roman Bold"/>
                          <a:sym typeface="Times New Roman Bold"/>
                        </a:rPr>
                        <a:t>Summer</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COE 112    </a:t>
                      </a:r>
                      <a:endParaRPr sz="1200" b="1">
                        <a:uFill>
                          <a:solidFill/>
                        </a:uFill>
                      </a:endParaRPr>
                    </a:p>
                    <a:p>
                      <a:pPr lvl="0" algn="ctr">
                        <a:tabLst>
                          <a:tab pos="914400" algn="l"/>
                        </a:tabLst>
                        <a:defRPr sz="1800" b="0" i="0"/>
                      </a:pPr>
                      <a:r>
                        <a:rPr sz="600">
                          <a:uFill>
                            <a:solidFill/>
                          </a:uFill>
                          <a:latin typeface="Times New Roman"/>
                          <a:ea typeface="Times New Roman"/>
                          <a:cs typeface="Times New Roman"/>
                          <a:sym typeface="Times New Roman"/>
                        </a:rPr>
                        <a:t>(coop)</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COE 110</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World of Work</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ACA 111</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College</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Student </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Success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gridSpan="5">
                  <a:txBody>
                    <a:bodyPr/>
                    <a:lstStyle/>
                    <a:p>
                      <a:pPr lvl="0" algn="l">
                        <a:tabLst>
                          <a:tab pos="914400" algn="l"/>
                        </a:tabLst>
                        <a:defRPr sz="1800" b="0" i="0"/>
                      </a:pPr>
                      <a:r>
                        <a:rPr sz="600" dirty="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l">
                        <a:tabLst>
                          <a:tab pos="914400" algn="l"/>
                        </a:tabLst>
                        <a:defRPr sz="1800" b="0" i="0"/>
                      </a:pPr>
                      <a:r>
                        <a:rPr sz="6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715331">
                <a:tc>
                  <a:txBody>
                    <a:bodyPr/>
                    <a:lstStyle/>
                    <a:p>
                      <a:pPr lvl="0" algn="ctr">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1</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endParaRPr sz="1200" b="1">
                        <a:uFill>
                          <a:solidFill/>
                        </a:uFill>
                      </a:endParaRPr>
                    </a:p>
                    <a:p>
                      <a:pPr lvl="0" algn="ctr">
                        <a:tabLst>
                          <a:tab pos="914400" algn="l"/>
                        </a:tabLst>
                        <a:defRPr sz="1800" b="0" i="0"/>
                      </a:pPr>
                      <a:r>
                        <a:rPr sz="6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MKT 220 Advertising &amp; Sales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ACC 120 Principles of Financial Accounting</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ENG 111</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Expository</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Writing</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BUS 116 Business Law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BUS 260 Business Communications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BUS 240 Business Ethics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ACC 129</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Individual Income Taxes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ACC 121 Principles of Managerial Accounting</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600" i="1">
                          <a:uFill>
                            <a:solidFill/>
                          </a:uFill>
                          <a:latin typeface="Verdana"/>
                          <a:ea typeface="Verdana"/>
                          <a:cs typeface="Verdana"/>
                          <a:sym typeface="Verdana"/>
                        </a:rPr>
                        <a:t>Business Administration Diploma 44 hours</a:t>
                      </a:r>
                      <a:endParaRPr sz="1200" b="1">
                        <a:uFill>
                          <a:solidFill/>
                        </a:uFill>
                      </a:endParaRPr>
                    </a:p>
                    <a:p>
                      <a:pPr lvl="0" algn="l">
                        <a:tabLst>
                          <a:tab pos="914400" algn="l"/>
                        </a:tabLst>
                        <a:defRPr sz="1800" b="0" i="0"/>
                      </a:pPr>
                      <a:r>
                        <a:rPr sz="600" i="1">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643800">
                <a:tc>
                  <a:txBody>
                    <a:bodyPr/>
                    <a:lstStyle/>
                    <a:p>
                      <a:pPr lvl="0" algn="ctr">
                        <a:tabLst>
                          <a:tab pos="914400" algn="l"/>
                        </a:tabLst>
                        <a:defRPr sz="1800" b="0" i="0"/>
                      </a:pPr>
                      <a:r>
                        <a:rPr sz="600" dirty="0">
                          <a:uFill>
                            <a:solidFill/>
                          </a:uFill>
                          <a:latin typeface="Times New Roman Bold"/>
                          <a:ea typeface="Times New Roman Bold"/>
                          <a:cs typeface="Times New Roman Bold"/>
                          <a:sym typeface="Times New Roman Bold"/>
                        </a:rPr>
                        <a:t>2</a:t>
                      </a:r>
                      <a:endParaRPr sz="1200" b="1" dirty="0">
                        <a:uFill>
                          <a:solidFill/>
                        </a:uFill>
                      </a:endParaRPr>
                    </a:p>
                    <a:p>
                      <a:pPr lvl="0" algn="ctr">
                        <a:tabLst>
                          <a:tab pos="914400" algn="l"/>
                        </a:tabLst>
                        <a:defRPr sz="1800" b="0" i="0"/>
                      </a:pPr>
                      <a:r>
                        <a:rPr sz="600" dirty="0">
                          <a:uFill>
                            <a:solidFill/>
                          </a:uFill>
                          <a:latin typeface="Times New Roman Bold"/>
                          <a:ea typeface="Times New Roman Bold"/>
                          <a:cs typeface="Times New Roman Bold"/>
                          <a:sym typeface="Times New Roman Bold"/>
                        </a:rPr>
                        <a:t> </a:t>
                      </a:r>
                      <a:endParaRPr sz="1200" b="1" dirty="0">
                        <a:uFill>
                          <a:solidFill/>
                        </a:uFill>
                      </a:endParaRPr>
                    </a:p>
                    <a:p>
                      <a:pPr lvl="0" algn="ctr">
                        <a:tabLst>
                          <a:tab pos="914400" algn="l"/>
                        </a:tabLst>
                        <a:defRPr sz="1800" b="0" i="0"/>
                      </a:pPr>
                      <a:r>
                        <a:rPr sz="600" dirty="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Social</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Science</a:t>
                      </a:r>
                      <a:endParaRPr sz="1200" b="1">
                        <a:uFill>
                          <a:solidFill/>
                        </a:uFill>
                      </a:endParaRPr>
                    </a:p>
                    <a:p>
                      <a:pPr lvl="0" algn="l">
                        <a:tabLst>
                          <a:tab pos="914400" algn="l"/>
                        </a:tabLst>
                        <a:defRPr sz="1800" b="0" i="0"/>
                      </a:pPr>
                      <a:r>
                        <a:rPr sz="600" i="1">
                          <a:uFill>
                            <a:solidFill/>
                          </a:uFill>
                          <a:latin typeface="Times New Roman"/>
                          <a:ea typeface="Times New Roman"/>
                          <a:cs typeface="Times New Roman"/>
                          <a:sym typeface="Times New Roman"/>
                        </a:rPr>
                        <a:t>Elective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BUS 239 Business Applications Seminar</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ECO 252 Principles of Macroeconomics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i="1">
                          <a:uFill>
                            <a:solidFill/>
                          </a:uFill>
                          <a:latin typeface="Times New Roman"/>
                          <a:ea typeface="Times New Roman"/>
                          <a:cs typeface="Times New Roman"/>
                          <a:sym typeface="Times New Roman"/>
                        </a:rPr>
                        <a:t>Humanities</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Fine Arts</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Elective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600">
                          <a:uFill>
                            <a:solidFill/>
                          </a:uFill>
                          <a:latin typeface="Times New Roman"/>
                          <a:ea typeface="Times New Roman"/>
                          <a:cs typeface="Times New Roman"/>
                          <a:sym typeface="Times New Roman"/>
                        </a:rPr>
                        <a:t> </a:t>
                      </a:r>
                      <a:endParaRPr sz="1200" b="1">
                        <a:uFill>
                          <a:solidFill/>
                        </a:uFill>
                      </a:endParaRPr>
                    </a:p>
                    <a:p>
                      <a:pPr lvl="0" algn="ctr">
                        <a:tabLst>
                          <a:tab pos="914400" algn="l"/>
                        </a:tabLst>
                        <a:defRPr sz="1800" b="0" i="0"/>
                      </a:pPr>
                      <a:r>
                        <a:rPr sz="600" i="1">
                          <a:uFill>
                            <a:solidFill/>
                          </a:uFill>
                          <a:latin typeface="Times New Roman"/>
                          <a:ea typeface="Times New Roman"/>
                          <a:cs typeface="Times New Roman"/>
                          <a:sym typeface="Times New Roman"/>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gridSpan="3">
                  <a:txBody>
                    <a:bodyPr/>
                    <a:lstStyle/>
                    <a:p>
                      <a:pPr lvl="0" algn="l">
                        <a:tabLst>
                          <a:tab pos="914400" algn="l"/>
                        </a:tabLst>
                        <a:defRPr sz="1800" b="0" i="0"/>
                      </a:pPr>
                      <a:r>
                        <a:rPr sz="600" dirty="0">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tc hMerge="1">
                  <a:txBody>
                    <a:bodyPr/>
                    <a:lstStyle/>
                    <a:p>
                      <a:endParaRPr lang="en-US"/>
                    </a:p>
                  </a:txBody>
                  <a:tcPr/>
                </a:tc>
                <a:tc hMerge="1">
                  <a:txBody>
                    <a:bodyPr/>
                    <a:lstStyle/>
                    <a:p>
                      <a:endParaRPr lang="en-US"/>
                    </a:p>
                  </a:txBody>
                  <a:tcPr/>
                </a:tc>
                <a:tc>
                  <a:txBody>
                    <a:bodyPr/>
                    <a:lstStyle/>
                    <a:p>
                      <a:pPr lvl="0" algn="l">
                        <a:tabLst>
                          <a:tab pos="914400" algn="l"/>
                        </a:tabLst>
                        <a:defRPr sz="1800" b="0" i="0"/>
                      </a:pPr>
                      <a:r>
                        <a:rPr sz="600" i="1" dirty="0">
                          <a:uFill>
                            <a:solidFill/>
                          </a:uFill>
                          <a:latin typeface="Verdana"/>
                          <a:ea typeface="Verdana"/>
                          <a:cs typeface="Verdana"/>
                          <a:sym typeface="Verdana"/>
                        </a:rPr>
                        <a:t>Business Administration </a:t>
                      </a:r>
                      <a:endParaRPr sz="1200" b="1" dirty="0">
                        <a:uFill>
                          <a:solidFill/>
                        </a:uFill>
                      </a:endParaRPr>
                    </a:p>
                    <a:p>
                      <a:pPr lvl="0" algn="l">
                        <a:tabLst>
                          <a:tab pos="914400" algn="l"/>
                        </a:tabLst>
                        <a:defRPr sz="1800" b="0" i="0"/>
                      </a:pPr>
                      <a:r>
                        <a:rPr sz="600" i="1" dirty="0">
                          <a:uFill>
                            <a:solidFill/>
                          </a:uFill>
                          <a:latin typeface="Verdana"/>
                          <a:ea typeface="Verdana"/>
                          <a:cs typeface="Verdana"/>
                          <a:sym typeface="Verdana"/>
                        </a:rPr>
                        <a:t>AAS Degree </a:t>
                      </a:r>
                      <a:endParaRPr sz="1200" b="1" dirty="0">
                        <a:uFill>
                          <a:solidFill/>
                        </a:uFill>
                      </a:endParaRPr>
                    </a:p>
                    <a:p>
                      <a:pPr lvl="0" algn="l">
                        <a:tabLst>
                          <a:tab pos="914400" algn="l"/>
                        </a:tabLst>
                        <a:defRPr sz="1800" b="0" i="0"/>
                      </a:pPr>
                      <a:r>
                        <a:rPr sz="600" i="1" dirty="0">
                          <a:uFill>
                            <a:solidFill/>
                          </a:uFill>
                          <a:latin typeface="Verdana"/>
                          <a:ea typeface="Verdana"/>
                          <a:cs typeface="Verdana"/>
                          <a:sym typeface="Verdana"/>
                        </a:rPr>
                        <a:t>65-73 hours</a:t>
                      </a:r>
                      <a:endParaRPr sz="1200" b="1" dirty="0">
                        <a:uFill>
                          <a:solidFill/>
                        </a:uFill>
                      </a:endParaRPr>
                    </a:p>
                    <a:p>
                      <a:pPr lvl="0" algn="l">
                        <a:tabLst>
                          <a:tab pos="914400" algn="l"/>
                        </a:tabLst>
                        <a:defRPr sz="1800" b="0" i="0"/>
                      </a:pPr>
                      <a:r>
                        <a:rPr sz="600" dirty="0">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bl>
          </a:graphicData>
        </a:graphic>
      </p:graphicFrame>
      <p:graphicFrame>
        <p:nvGraphicFramePr>
          <p:cNvPr id="76" name="Table 76"/>
          <p:cNvGraphicFramePr/>
          <p:nvPr>
            <p:extLst>
              <p:ext uri="{D42A27DB-BD31-4B8C-83A1-F6EECF244321}">
                <p14:modId xmlns:p14="http://schemas.microsoft.com/office/powerpoint/2010/main" val="1389815562"/>
              </p:ext>
            </p:extLst>
          </p:nvPr>
        </p:nvGraphicFramePr>
        <p:xfrm>
          <a:off x="6911462" y="1219200"/>
          <a:ext cx="2003938" cy="1271114"/>
        </p:xfrm>
        <a:graphic>
          <a:graphicData uri="http://schemas.openxmlformats.org/drawingml/2006/table">
            <a:tbl>
              <a:tblPr/>
              <a:tblGrid>
                <a:gridCol w="2003938"/>
              </a:tblGrid>
              <a:tr h="304800">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Core Courses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r>
              <a:tr h="266444">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CTE High school courses</a:t>
                      </a:r>
                      <a:r>
                        <a:rPr sz="600" dirty="0">
                          <a:uFill>
                            <a:solidFill/>
                          </a:uFill>
                          <a:latin typeface="Verdana Bold"/>
                          <a:ea typeface="Verdana Bold"/>
                          <a:cs typeface="Verdana Bold"/>
                          <a:sym typeface="Verdana Bold"/>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r>
              <a:tr h="234794">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Community college courses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r>
              <a:tr h="234794">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Articulated Courses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65A0DC"/>
                    </a:solidFill>
                  </a:tcPr>
                </a:tc>
              </a:tr>
            </a:tbl>
          </a:graphicData>
        </a:graphic>
      </p:graphicFrame>
      <p:sp>
        <p:nvSpPr>
          <p:cNvPr id="78" name="Shape 78"/>
          <p:cNvSpPr/>
          <p:nvPr/>
        </p:nvSpPr>
        <p:spPr>
          <a:xfrm>
            <a:off x="533400" y="1488726"/>
            <a:ext cx="4946707" cy="474168"/>
          </a:xfrm>
          <a:prstGeom prst="rect">
            <a:avLst/>
          </a:prstGeom>
          <a:ln w="12700">
            <a:miter lim="400000"/>
          </a:ln>
          <a:extLst>
            <a:ext uri="{C572A759-6A51-4108-AA02-DFA0A04FC94B}">
              <ma14:wrappingTextBoxFlag xmlns:ma14="http://schemas.microsoft.com/office/mac/drawingml/2011/main" val="1"/>
            </a:ext>
          </a:extLst>
        </p:spPr>
        <p:txBody>
          <a:bodyPr wrap="square" lIns="21431" tIns="21431" rIns="21431" bIns="21431">
            <a:spAutoFit/>
          </a:bodyPr>
          <a:lstStyle/>
          <a:p>
            <a:pPr lvl="0">
              <a:defRPr b="0"/>
            </a:pPr>
            <a:r>
              <a:rPr sz="1400" b="1" dirty="0">
                <a:uFill>
                  <a:solidFill/>
                </a:uFill>
              </a:rPr>
              <a:t>(Rigorous) Programs of Study            (Classes are examples) </a:t>
            </a:r>
          </a:p>
          <a:p>
            <a:pPr lvl="0">
              <a:defRPr b="0"/>
            </a:pPr>
            <a:r>
              <a:rPr sz="1400" b="1" dirty="0">
                <a:uFill>
                  <a:solidFill/>
                </a:uFill>
              </a:rPr>
              <a:t> </a:t>
            </a:r>
          </a:p>
        </p:txBody>
      </p:sp>
      <p:sp>
        <p:nvSpPr>
          <p:cNvPr id="12" name="Title 2"/>
          <p:cNvSpPr>
            <a:spLocks noGrp="1"/>
          </p:cNvSpPr>
          <p:nvPr>
            <p:ph type="title"/>
          </p:nvPr>
        </p:nvSpPr>
        <p:spPr>
          <a:xfrm>
            <a:off x="2819400" y="198438"/>
            <a:ext cx="6096000" cy="944562"/>
          </a:xfrm>
        </p:spPr>
        <p:txBody>
          <a:bodyPr>
            <a:noAutofit/>
          </a:bodyPr>
          <a:lstStyle/>
          <a:p>
            <a:pPr lvl="0">
              <a:defRPr b="0"/>
            </a:pPr>
            <a:r>
              <a:rPr lang="en-US" sz="3600" dirty="0"/>
              <a:t>Building the Pathway </a:t>
            </a:r>
            <a:br>
              <a:rPr lang="en-US" sz="3600" dirty="0"/>
            </a:br>
            <a:r>
              <a:rPr lang="en-US" sz="3600" dirty="0"/>
              <a:t> Engaging Employers  </a:t>
            </a:r>
          </a:p>
        </p:txBody>
      </p:sp>
      <p:sp>
        <p:nvSpPr>
          <p:cNvPr id="30" name="Shape 112"/>
          <p:cNvSpPr/>
          <p:nvPr/>
        </p:nvSpPr>
        <p:spPr>
          <a:xfrm>
            <a:off x="7145536" y="2609172"/>
            <a:ext cx="1522213" cy="2417009"/>
          </a:xfrm>
          <a:prstGeom prst="roundRect">
            <a:avLst>
              <a:gd name="adj" fmla="val 15909"/>
            </a:avLst>
          </a:prstGeom>
          <a:solidFill>
            <a:srgbClr val="FAD5BB"/>
          </a:solidFill>
          <a:ln w="12700">
            <a:solidFill>
              <a:srgbClr val="F2913F"/>
            </a:solidFill>
            <a:miter lim="400000"/>
          </a:ln>
        </p:spPr>
        <p:txBody>
          <a:bodyPr lIns="0" tIns="0" rIns="0" bIns="0"/>
          <a:lstStyle/>
          <a:p>
            <a:pPr defTabSz="257175">
              <a:defRPr sz="900"/>
            </a:pPr>
            <a:endParaRPr sz="675"/>
          </a:p>
        </p:txBody>
      </p:sp>
      <p:sp>
        <p:nvSpPr>
          <p:cNvPr id="31" name="Shape 116"/>
          <p:cNvSpPr/>
          <p:nvPr/>
        </p:nvSpPr>
        <p:spPr>
          <a:xfrm>
            <a:off x="7315200" y="3683525"/>
            <a:ext cx="1040059" cy="251030"/>
          </a:xfrm>
          <a:prstGeom prst="rect">
            <a:avLst/>
          </a:prstGeom>
          <a:solidFill>
            <a:srgbClr val="F2913F"/>
          </a:solidFill>
          <a:ln w="12700">
            <a:miter lim="400000"/>
          </a:ln>
          <a:extLst>
            <a:ext uri="{C572A759-6A51-4108-AA02-DFA0A04FC94B}">
              <ma14:wrappingTextBoxFlag xmlns:ma14="http://schemas.microsoft.com/office/mac/drawingml/2011/main" val="1"/>
            </a:ext>
          </a:extLst>
        </p:spPr>
        <p:txBody>
          <a:bodyPr wrap="square" lIns="21431" tIns="21431" rIns="21431" bIns="21431">
            <a:spAutoFit/>
          </a:bodyPr>
          <a:lstStyle>
            <a:lvl1pPr>
              <a:defRPr sz="700">
                <a:uFill>
                  <a:solidFill/>
                </a:uFill>
              </a:defRPr>
            </a:lvl1pPr>
          </a:lstStyle>
          <a:p>
            <a:pPr lvl="0">
              <a:defRPr sz="1800" b="0">
                <a:uFillTx/>
              </a:defRPr>
            </a:pPr>
            <a:r>
              <a:rPr sz="1350" b="1"/>
              <a:t>Shadowing</a:t>
            </a:r>
          </a:p>
        </p:txBody>
      </p:sp>
      <p:sp>
        <p:nvSpPr>
          <p:cNvPr id="32" name="Shape 117"/>
          <p:cNvSpPr/>
          <p:nvPr/>
        </p:nvSpPr>
        <p:spPr>
          <a:xfrm>
            <a:off x="7315200" y="3096355"/>
            <a:ext cx="1156655" cy="458779"/>
          </a:xfrm>
          <a:prstGeom prst="rect">
            <a:avLst/>
          </a:prstGeom>
          <a:solidFill>
            <a:srgbClr val="F2913F"/>
          </a:solidFill>
          <a:ln w="12700">
            <a:miter lim="400000"/>
          </a:ln>
          <a:extLst>
            <a:ext uri="{C572A759-6A51-4108-AA02-DFA0A04FC94B}">
              <ma14:wrappingTextBoxFlag xmlns:ma14="http://schemas.microsoft.com/office/mac/drawingml/2011/main" val="1"/>
            </a:ext>
          </a:extLst>
        </p:spPr>
        <p:txBody>
          <a:bodyPr wrap="square" lIns="21431" tIns="21431" rIns="21431" bIns="21431">
            <a:spAutoFit/>
          </a:bodyPr>
          <a:lstStyle>
            <a:lvl1pPr>
              <a:defRPr sz="700">
                <a:uFill>
                  <a:solidFill/>
                </a:uFill>
              </a:defRPr>
            </a:lvl1pPr>
          </a:lstStyle>
          <a:p>
            <a:pPr lvl="0">
              <a:defRPr sz="1800" b="0">
                <a:uFillTx/>
              </a:defRPr>
            </a:pPr>
            <a:r>
              <a:rPr sz="1350" b="1" dirty="0" smtClean="0"/>
              <a:t>Project</a:t>
            </a:r>
            <a:r>
              <a:rPr lang="en-US" sz="1350" b="1" dirty="0" smtClean="0"/>
              <a:t>-</a:t>
            </a:r>
            <a:r>
              <a:rPr sz="1350" b="1" dirty="0" smtClean="0"/>
              <a:t>B</a:t>
            </a:r>
            <a:r>
              <a:rPr lang="en-US" sz="1350" b="1" dirty="0" smtClean="0"/>
              <a:t>ased</a:t>
            </a:r>
            <a:r>
              <a:rPr sz="1350" b="1" dirty="0" smtClean="0"/>
              <a:t> </a:t>
            </a:r>
            <a:r>
              <a:rPr sz="1350" b="1" dirty="0"/>
              <a:t>Learning </a:t>
            </a:r>
          </a:p>
        </p:txBody>
      </p:sp>
      <p:sp>
        <p:nvSpPr>
          <p:cNvPr id="33" name="Shape 118"/>
          <p:cNvSpPr/>
          <p:nvPr/>
        </p:nvSpPr>
        <p:spPr>
          <a:xfrm>
            <a:off x="7315200" y="2743200"/>
            <a:ext cx="514351" cy="251030"/>
          </a:xfrm>
          <a:prstGeom prst="rect">
            <a:avLst/>
          </a:prstGeom>
          <a:solidFill>
            <a:srgbClr val="F2913F"/>
          </a:solidFill>
          <a:ln w="12700">
            <a:miter lim="400000"/>
          </a:ln>
          <a:extLst>
            <a:ext uri="{C572A759-6A51-4108-AA02-DFA0A04FC94B}">
              <ma14:wrappingTextBoxFlag xmlns:ma14="http://schemas.microsoft.com/office/mac/drawingml/2011/main" val="1"/>
            </a:ext>
          </a:extLst>
        </p:spPr>
        <p:txBody>
          <a:bodyPr lIns="21431" tIns="21431" rIns="21431" bIns="21431">
            <a:spAutoFit/>
          </a:bodyPr>
          <a:lstStyle>
            <a:lvl1pPr>
              <a:defRPr sz="700">
                <a:uFill>
                  <a:solidFill/>
                </a:uFill>
              </a:defRPr>
            </a:lvl1pPr>
          </a:lstStyle>
          <a:p>
            <a:pPr lvl="0">
              <a:defRPr sz="1800" b="0">
                <a:uFillTx/>
              </a:defRPr>
            </a:pPr>
            <a:r>
              <a:rPr sz="1350" b="1" dirty="0"/>
              <a:t>Tours</a:t>
            </a:r>
          </a:p>
        </p:txBody>
      </p:sp>
      <p:sp>
        <p:nvSpPr>
          <p:cNvPr id="34" name="Shape 119"/>
          <p:cNvSpPr/>
          <p:nvPr/>
        </p:nvSpPr>
        <p:spPr>
          <a:xfrm>
            <a:off x="7310412" y="4064525"/>
            <a:ext cx="1038275" cy="251030"/>
          </a:xfrm>
          <a:prstGeom prst="rect">
            <a:avLst/>
          </a:prstGeom>
          <a:solidFill>
            <a:srgbClr val="F2913F"/>
          </a:solidFill>
          <a:ln w="12700">
            <a:miter lim="400000"/>
          </a:ln>
          <a:extLst>
            <a:ext uri="{C572A759-6A51-4108-AA02-DFA0A04FC94B}">
              <ma14:wrappingTextBoxFlag xmlns:ma14="http://schemas.microsoft.com/office/mac/drawingml/2011/main" val="1"/>
            </a:ext>
          </a:extLst>
        </p:spPr>
        <p:txBody>
          <a:bodyPr wrap="square" lIns="21431" tIns="21431" rIns="21431" bIns="21431">
            <a:spAutoFit/>
          </a:bodyPr>
          <a:lstStyle>
            <a:lvl1pPr>
              <a:defRPr sz="700">
                <a:uFill>
                  <a:solidFill/>
                </a:uFill>
              </a:defRPr>
            </a:lvl1pPr>
          </a:lstStyle>
          <a:p>
            <a:pPr lvl="0">
              <a:defRPr sz="1800" b="0">
                <a:uFillTx/>
              </a:defRPr>
            </a:pPr>
            <a:r>
              <a:rPr sz="1350" b="1" dirty="0"/>
              <a:t>OJT / OJL </a:t>
            </a:r>
          </a:p>
        </p:txBody>
      </p:sp>
      <p:sp>
        <p:nvSpPr>
          <p:cNvPr id="35" name="Shape 120"/>
          <p:cNvSpPr/>
          <p:nvPr/>
        </p:nvSpPr>
        <p:spPr>
          <a:xfrm>
            <a:off x="7315200" y="4397170"/>
            <a:ext cx="1033487" cy="251030"/>
          </a:xfrm>
          <a:prstGeom prst="rect">
            <a:avLst/>
          </a:prstGeom>
          <a:solidFill>
            <a:srgbClr val="F2913F"/>
          </a:solidFill>
          <a:ln w="12700">
            <a:miter lim="400000"/>
          </a:ln>
          <a:extLst>
            <a:ext uri="{C572A759-6A51-4108-AA02-DFA0A04FC94B}">
              <ma14:wrappingTextBoxFlag xmlns:ma14="http://schemas.microsoft.com/office/mac/drawingml/2011/main" val="1"/>
            </a:ext>
          </a:extLst>
        </p:spPr>
        <p:txBody>
          <a:bodyPr wrap="square" lIns="21431" tIns="21431" rIns="21431" bIns="21431">
            <a:spAutoFit/>
          </a:bodyPr>
          <a:lstStyle>
            <a:lvl1pPr>
              <a:defRPr sz="700">
                <a:uFill>
                  <a:solidFill/>
                </a:uFill>
              </a:defRPr>
            </a:lvl1pPr>
          </a:lstStyle>
          <a:p>
            <a:pPr lvl="0">
              <a:defRPr sz="1800" b="0">
                <a:uFillTx/>
              </a:defRPr>
            </a:pPr>
            <a:r>
              <a:rPr sz="1350" b="1" dirty="0"/>
              <a:t>Co-Op </a:t>
            </a:r>
          </a:p>
        </p:txBody>
      </p:sp>
      <p:sp>
        <p:nvSpPr>
          <p:cNvPr id="36" name="Shape 121"/>
          <p:cNvSpPr/>
          <p:nvPr/>
        </p:nvSpPr>
        <p:spPr>
          <a:xfrm>
            <a:off x="7312532" y="4716753"/>
            <a:ext cx="1188219" cy="251030"/>
          </a:xfrm>
          <a:prstGeom prst="rect">
            <a:avLst/>
          </a:prstGeom>
          <a:solidFill>
            <a:srgbClr val="F2913F"/>
          </a:solidFill>
          <a:ln w="12700">
            <a:miter lim="400000"/>
          </a:ln>
          <a:extLst>
            <a:ext uri="{C572A759-6A51-4108-AA02-DFA0A04FC94B}">
              <ma14:wrappingTextBoxFlag xmlns:ma14="http://schemas.microsoft.com/office/mac/drawingml/2011/main" val="1"/>
            </a:ext>
          </a:extLst>
        </p:spPr>
        <p:txBody>
          <a:bodyPr wrap="square" lIns="21431" tIns="21431" rIns="21431" bIns="21431">
            <a:spAutoFit/>
          </a:bodyPr>
          <a:lstStyle>
            <a:lvl1pPr>
              <a:defRPr sz="700">
                <a:uFill>
                  <a:solidFill/>
                </a:uFill>
              </a:defRPr>
            </a:lvl1pPr>
          </a:lstStyle>
          <a:p>
            <a:pPr lvl="0">
              <a:defRPr sz="1800" b="0">
                <a:uFillTx/>
              </a:defRPr>
            </a:pPr>
            <a:r>
              <a:rPr sz="1350" b="1" dirty="0"/>
              <a:t>Apprenticeship </a:t>
            </a:r>
          </a:p>
        </p:txBody>
      </p:sp>
      <p:pic>
        <p:nvPicPr>
          <p:cNvPr id="37" name="image14.png"/>
          <p:cNvPicPr/>
          <p:nvPr/>
        </p:nvPicPr>
        <p:blipFill>
          <a:blip r:embed="rId3">
            <a:extLst/>
          </a:blip>
          <a:stretch>
            <a:fillRect/>
          </a:stretch>
        </p:blipFill>
        <p:spPr>
          <a:xfrm rot="21599467">
            <a:off x="4959421" y="2868824"/>
            <a:ext cx="2131446" cy="102810"/>
          </a:xfrm>
          <a:prstGeom prst="rect">
            <a:avLst/>
          </a:prstGeom>
          <a:solidFill>
            <a:schemeClr val="bg1"/>
          </a:solidFill>
          <a:ln w="12700">
            <a:noFill/>
            <a:miter lim="400000"/>
          </a:ln>
        </p:spPr>
      </p:pic>
      <p:pic>
        <p:nvPicPr>
          <p:cNvPr id="38" name="image15.png"/>
          <p:cNvPicPr/>
          <p:nvPr/>
        </p:nvPicPr>
        <p:blipFill>
          <a:blip r:embed="rId4">
            <a:extLst/>
          </a:blip>
          <a:stretch>
            <a:fillRect/>
          </a:stretch>
        </p:blipFill>
        <p:spPr>
          <a:xfrm>
            <a:off x="4693550" y="3862690"/>
            <a:ext cx="2397325" cy="106348"/>
          </a:xfrm>
          <a:prstGeom prst="rect">
            <a:avLst/>
          </a:prstGeom>
          <a:solidFill>
            <a:schemeClr val="bg1"/>
          </a:solidFill>
          <a:ln w="12700">
            <a:miter lim="400000"/>
          </a:ln>
        </p:spPr>
      </p:pic>
      <p:pic>
        <p:nvPicPr>
          <p:cNvPr id="39" name="image16.png"/>
          <p:cNvPicPr/>
          <p:nvPr/>
        </p:nvPicPr>
        <p:blipFill>
          <a:blip r:embed="rId5">
            <a:extLst/>
          </a:blip>
          <a:stretch>
            <a:fillRect/>
          </a:stretch>
        </p:blipFill>
        <p:spPr>
          <a:xfrm>
            <a:off x="5883580" y="4260960"/>
            <a:ext cx="1207295" cy="108974"/>
          </a:xfrm>
          <a:prstGeom prst="rect">
            <a:avLst/>
          </a:prstGeom>
          <a:solidFill>
            <a:schemeClr val="bg1"/>
          </a:solidFill>
          <a:ln w="12700">
            <a:miter lim="400000"/>
          </a:ln>
        </p:spPr>
      </p:pic>
      <p:sp>
        <p:nvSpPr>
          <p:cNvPr id="41" name="Shape 126"/>
          <p:cNvSpPr/>
          <p:nvPr/>
        </p:nvSpPr>
        <p:spPr>
          <a:xfrm>
            <a:off x="6724947" y="5918858"/>
            <a:ext cx="1371602" cy="458779"/>
          </a:xfrm>
          <a:prstGeom prst="rect">
            <a:avLst/>
          </a:prstGeom>
          <a:solidFill>
            <a:srgbClr val="F2913F"/>
          </a:solidFill>
          <a:ln w="12700">
            <a:miter lim="400000"/>
          </a:ln>
          <a:extLst>
            <a:ext uri="{C572A759-6A51-4108-AA02-DFA0A04FC94B}">
              <ma14:wrappingTextBoxFlag xmlns:ma14="http://schemas.microsoft.com/office/mac/drawingml/2011/main" val="1"/>
            </a:ext>
          </a:extLst>
        </p:spPr>
        <p:txBody>
          <a:bodyPr lIns="21431" tIns="21431" rIns="21431" bIns="21431">
            <a:spAutoFit/>
          </a:bodyPr>
          <a:lstStyle>
            <a:lvl1pPr>
              <a:defRPr sz="1300">
                <a:uFill>
                  <a:solidFill/>
                </a:uFill>
              </a:defRPr>
            </a:lvl1pPr>
          </a:lstStyle>
          <a:p>
            <a:pPr lvl="0">
              <a:defRPr sz="1800" b="0">
                <a:uFillTx/>
              </a:defRPr>
            </a:pPr>
            <a:r>
              <a:rPr sz="1350" b="1"/>
              <a:t>Employer Engagement </a:t>
            </a:r>
          </a:p>
        </p:txBody>
      </p:sp>
      <p:pic>
        <p:nvPicPr>
          <p:cNvPr id="42" name="image18.png"/>
          <p:cNvPicPr/>
          <p:nvPr/>
        </p:nvPicPr>
        <p:blipFill>
          <a:blip r:embed="rId6">
            <a:extLst/>
          </a:blip>
          <a:stretch>
            <a:fillRect/>
          </a:stretch>
        </p:blipFill>
        <p:spPr>
          <a:xfrm>
            <a:off x="3197529" y="4705353"/>
            <a:ext cx="3893346" cy="108974"/>
          </a:xfrm>
          <a:prstGeom prst="rect">
            <a:avLst/>
          </a:prstGeom>
          <a:solidFill>
            <a:schemeClr val="bg1"/>
          </a:solidFill>
          <a:ln w="12700">
            <a:miter lim="400000"/>
          </a:ln>
        </p:spPr>
      </p:pic>
      <p:pic>
        <p:nvPicPr>
          <p:cNvPr id="43" name="image19.png"/>
          <p:cNvPicPr/>
          <p:nvPr/>
        </p:nvPicPr>
        <p:blipFill>
          <a:blip r:embed="rId7">
            <a:extLst/>
          </a:blip>
          <a:stretch>
            <a:fillRect/>
          </a:stretch>
        </p:blipFill>
        <p:spPr>
          <a:xfrm rot="2069">
            <a:off x="4038631" y="3328323"/>
            <a:ext cx="3052214" cy="99758"/>
          </a:xfrm>
          <a:prstGeom prst="rect">
            <a:avLst/>
          </a:prstGeom>
          <a:solidFill>
            <a:schemeClr val="bg1"/>
          </a:solidFill>
          <a:ln w="12700">
            <a:miter lim="400000"/>
          </a:ln>
        </p:spPr>
      </p:pic>
      <p:sp>
        <p:nvSpPr>
          <p:cNvPr id="44" name="Shape 129"/>
          <p:cNvSpPr/>
          <p:nvPr/>
        </p:nvSpPr>
        <p:spPr>
          <a:xfrm flipH="1" flipV="1">
            <a:off x="7868387" y="5001176"/>
            <a:ext cx="11171" cy="904186"/>
          </a:xfrm>
          <a:prstGeom prst="line">
            <a:avLst/>
          </a:prstGeom>
          <a:ln w="38100">
            <a:solidFill/>
            <a:miter lim="400000"/>
            <a:headEnd type="stealth"/>
            <a:tailEnd type="stealth"/>
          </a:ln>
        </p:spPr>
        <p:txBody>
          <a:bodyPr lIns="0" tIns="0" rIns="0" bIns="0"/>
          <a:lstStyle/>
          <a:p>
            <a:pPr defTabSz="342900">
              <a:defRPr sz="1200" b="0">
                <a:latin typeface="+mn-lt"/>
                <a:ea typeface="+mn-ea"/>
                <a:cs typeface="+mn-cs"/>
                <a:sym typeface="Helvetica"/>
              </a:defRPr>
            </a:pPr>
            <a:endParaRPr sz="900"/>
          </a:p>
        </p:txBody>
      </p:sp>
      <p:sp>
        <p:nvSpPr>
          <p:cNvPr id="45" name="Shape 130"/>
          <p:cNvSpPr/>
          <p:nvPr/>
        </p:nvSpPr>
        <p:spPr>
          <a:xfrm>
            <a:off x="3770218" y="2300469"/>
            <a:ext cx="2974245" cy="4077167"/>
          </a:xfrm>
          <a:prstGeom prst="roundRect">
            <a:avLst>
              <a:gd name="adj" fmla="val 19580"/>
            </a:avLst>
          </a:prstGeom>
          <a:ln w="25400">
            <a:solidFill>
              <a:srgbClr val="FF3BE5"/>
            </a:solidFill>
            <a:miter lim="400000"/>
          </a:ln>
        </p:spPr>
        <p:txBody>
          <a:bodyPr lIns="0" tIns="0" rIns="0" bIns="0"/>
          <a:lstStyle/>
          <a:p>
            <a:pPr defTabSz="257175">
              <a:defRPr sz="900"/>
            </a:pPr>
            <a:endParaRPr sz="675"/>
          </a:p>
        </p:txBody>
      </p:sp>
      <p:sp>
        <p:nvSpPr>
          <p:cNvPr id="46" name="Shape 131"/>
          <p:cNvSpPr/>
          <p:nvPr/>
        </p:nvSpPr>
        <p:spPr>
          <a:xfrm flipV="1">
            <a:off x="6857998" y="5001176"/>
            <a:ext cx="0" cy="912622"/>
          </a:xfrm>
          <a:prstGeom prst="line">
            <a:avLst/>
          </a:prstGeom>
          <a:ln w="38100">
            <a:solidFill/>
            <a:miter lim="400000"/>
            <a:headEnd type="stealth"/>
            <a:tailEnd type="stealth"/>
          </a:ln>
        </p:spPr>
        <p:txBody>
          <a:bodyPr lIns="0" tIns="0" rIns="0" bIns="0"/>
          <a:lstStyle/>
          <a:p>
            <a:pPr defTabSz="342900">
              <a:defRPr sz="1200" b="0">
                <a:latin typeface="+mn-lt"/>
                <a:ea typeface="+mn-ea"/>
                <a:cs typeface="+mn-cs"/>
                <a:sym typeface="Helvetica"/>
              </a:defRPr>
            </a:pPr>
            <a:endParaRPr sz="900"/>
          </a:p>
        </p:txBody>
      </p:sp>
    </p:spTree>
    <p:extLst>
      <p:ext uri="{BB962C8B-B14F-4D97-AF65-F5344CB8AC3E}">
        <p14:creationId xmlns:p14="http://schemas.microsoft.com/office/powerpoint/2010/main" val="304867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ctrTitle"/>
          </p:nvPr>
        </p:nvSpPr>
        <p:spPr>
          <a:xfrm>
            <a:off x="685800" y="2133600"/>
            <a:ext cx="7772400" cy="1470025"/>
          </a:xfrm>
          <a:prstGeom prst="rect">
            <a:avLst/>
          </a:prstGeom>
        </p:spPr>
        <p:txBody>
          <a:bodyPr>
            <a:normAutofit/>
          </a:bodyPr>
          <a:lstStyle/>
          <a:p>
            <a:pPr lvl="0">
              <a:defRPr sz="1800" cap="none">
                <a:solidFill>
                  <a:srgbClr val="000000"/>
                </a:solidFill>
              </a:defRPr>
            </a:pPr>
            <a:r>
              <a:rPr lang="en-US" sz="4400" dirty="0" smtClean="0">
                <a:solidFill>
                  <a:srgbClr val="514843"/>
                </a:solidFill>
              </a:rPr>
              <a:t>Perkins Core Indicators of Performance</a:t>
            </a:r>
            <a:endParaRPr lang="en-US" sz="4400" dirty="0">
              <a:solidFill>
                <a:srgbClr val="51484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2" y="5105400"/>
            <a:ext cx="5190744" cy="1633728"/>
          </a:xfrm>
          <a:prstGeom prst="rect">
            <a:avLst/>
          </a:prstGeom>
        </p:spPr>
      </p:pic>
    </p:spTree>
    <p:extLst>
      <p:ext uri="{BB962C8B-B14F-4D97-AF65-F5344CB8AC3E}">
        <p14:creationId xmlns:p14="http://schemas.microsoft.com/office/powerpoint/2010/main" val="802063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p:txBody>
          <a:bodyPr>
            <a:normAutofit fontScale="90000"/>
          </a:bodyPr>
          <a:lstStyle>
            <a:lvl1pPr>
              <a:defRPr sz="3200"/>
            </a:lvl1pPr>
          </a:lstStyle>
          <a:p>
            <a:r>
              <a:rPr lang="en-US" sz="4900" dirty="0" smtClean="0"/>
              <a:t>Accountability</a:t>
            </a:r>
            <a:r>
              <a:rPr lang="en-US" dirty="0" smtClean="0"/>
              <a:t/>
            </a:r>
            <a:br>
              <a:rPr lang="en-US" dirty="0" smtClean="0"/>
            </a:br>
            <a:r>
              <a:rPr lang="en-US" sz="2700" dirty="0" smtClean="0"/>
              <a:t>Section 113 Core Indicators of Performance</a:t>
            </a:r>
            <a:endParaRPr lang="en-US" dirty="0"/>
          </a:p>
        </p:txBody>
      </p:sp>
      <p:sp>
        <p:nvSpPr>
          <p:cNvPr id="9" name="Text Placeholder 8"/>
          <p:cNvSpPr>
            <a:spLocks noGrp="1"/>
          </p:cNvSpPr>
          <p:nvPr>
            <p:ph type="body" idx="1"/>
          </p:nvPr>
        </p:nvSpPr>
        <p:spPr/>
        <p:txBody>
          <a:bodyPr/>
          <a:lstStyle/>
          <a:p>
            <a:r>
              <a:rPr lang="en-US" u="sng" dirty="0"/>
              <a:t>Secondary</a:t>
            </a:r>
          </a:p>
        </p:txBody>
      </p:sp>
      <p:sp>
        <p:nvSpPr>
          <p:cNvPr id="10" name="Content Placeholder 9"/>
          <p:cNvSpPr>
            <a:spLocks noGrp="1"/>
          </p:cNvSpPr>
          <p:nvPr>
            <p:ph sz="half" idx="2"/>
          </p:nvPr>
        </p:nvSpPr>
        <p:spPr/>
        <p:txBody>
          <a:bodyPr>
            <a:normAutofit fontScale="85000" lnSpcReduction="10000"/>
          </a:bodyPr>
          <a:lstStyle/>
          <a:p>
            <a:r>
              <a:rPr lang="en-US" dirty="0"/>
              <a:t>1S1: Academic Attainment | Reading/ Language </a:t>
            </a:r>
            <a:r>
              <a:rPr lang="en-US" dirty="0" smtClean="0"/>
              <a:t>Arts</a:t>
            </a:r>
          </a:p>
          <a:p>
            <a:r>
              <a:rPr lang="en-US" dirty="0" smtClean="0"/>
              <a:t>1S2</a:t>
            </a:r>
            <a:r>
              <a:rPr lang="en-US" dirty="0"/>
              <a:t>: Academic Attainment | </a:t>
            </a:r>
            <a:r>
              <a:rPr lang="en-US" dirty="0" smtClean="0"/>
              <a:t>Mathematics</a:t>
            </a:r>
          </a:p>
          <a:p>
            <a:r>
              <a:rPr lang="en-US" dirty="0" smtClean="0"/>
              <a:t>2S1</a:t>
            </a:r>
            <a:r>
              <a:rPr lang="en-US" dirty="0"/>
              <a:t>: Technical Skill </a:t>
            </a:r>
            <a:r>
              <a:rPr lang="en-US" dirty="0" smtClean="0"/>
              <a:t>Attainment</a:t>
            </a:r>
          </a:p>
          <a:p>
            <a:r>
              <a:rPr lang="en-US" dirty="0" smtClean="0"/>
              <a:t>3S1</a:t>
            </a:r>
            <a:r>
              <a:rPr lang="en-US" dirty="0"/>
              <a:t>: Secondary School </a:t>
            </a:r>
            <a:r>
              <a:rPr lang="en-US" dirty="0" smtClean="0"/>
              <a:t>Completion</a:t>
            </a:r>
          </a:p>
          <a:p>
            <a:r>
              <a:rPr lang="en-US" dirty="0" smtClean="0"/>
              <a:t>4S1</a:t>
            </a:r>
            <a:r>
              <a:rPr lang="en-US" dirty="0"/>
              <a:t>: Student Graduation </a:t>
            </a:r>
            <a:r>
              <a:rPr lang="en-US" dirty="0" smtClean="0"/>
              <a:t>Rates</a:t>
            </a:r>
          </a:p>
          <a:p>
            <a:r>
              <a:rPr lang="en-US" dirty="0" smtClean="0"/>
              <a:t>5S1</a:t>
            </a:r>
            <a:r>
              <a:rPr lang="en-US" dirty="0"/>
              <a:t>: Secondary </a:t>
            </a:r>
            <a:r>
              <a:rPr lang="en-US" dirty="0" smtClean="0"/>
              <a:t>Placement</a:t>
            </a:r>
          </a:p>
          <a:p>
            <a:r>
              <a:rPr lang="en-US" dirty="0" smtClean="0"/>
              <a:t>6S1</a:t>
            </a:r>
            <a:r>
              <a:rPr lang="en-US" dirty="0"/>
              <a:t>: Nontraditional </a:t>
            </a:r>
            <a:r>
              <a:rPr lang="en-US" dirty="0" smtClean="0"/>
              <a:t>Participation</a:t>
            </a:r>
          </a:p>
          <a:p>
            <a:r>
              <a:rPr lang="en-US" dirty="0" smtClean="0"/>
              <a:t>6S2</a:t>
            </a:r>
            <a:r>
              <a:rPr lang="en-US" dirty="0"/>
              <a:t>: Nontraditional Completion</a:t>
            </a:r>
          </a:p>
        </p:txBody>
      </p:sp>
      <p:sp>
        <p:nvSpPr>
          <p:cNvPr id="11" name="Text Placeholder 10"/>
          <p:cNvSpPr>
            <a:spLocks noGrp="1"/>
          </p:cNvSpPr>
          <p:nvPr>
            <p:ph type="body" sz="quarter" idx="3"/>
          </p:nvPr>
        </p:nvSpPr>
        <p:spPr/>
        <p:txBody>
          <a:bodyPr/>
          <a:lstStyle/>
          <a:p>
            <a:r>
              <a:rPr lang="en-US" u="sng" dirty="0"/>
              <a:t>Postsecondary</a:t>
            </a:r>
          </a:p>
        </p:txBody>
      </p:sp>
      <p:sp>
        <p:nvSpPr>
          <p:cNvPr id="12" name="Content Placeholder 11"/>
          <p:cNvSpPr>
            <a:spLocks noGrp="1"/>
          </p:cNvSpPr>
          <p:nvPr>
            <p:ph sz="quarter" idx="4"/>
          </p:nvPr>
        </p:nvSpPr>
        <p:spPr/>
        <p:txBody>
          <a:bodyPr>
            <a:normAutofit fontScale="92500" lnSpcReduction="10000"/>
          </a:bodyPr>
          <a:lstStyle/>
          <a:p>
            <a:r>
              <a:rPr lang="en-US" dirty="0"/>
              <a:t>1P1: Technical Skill </a:t>
            </a:r>
            <a:r>
              <a:rPr lang="en-US" dirty="0" smtClean="0"/>
              <a:t>Attainment</a:t>
            </a:r>
          </a:p>
          <a:p>
            <a:r>
              <a:rPr lang="en-US" dirty="0" smtClean="0"/>
              <a:t>2P1</a:t>
            </a:r>
            <a:r>
              <a:rPr lang="en-US" dirty="0"/>
              <a:t>: Credential, Certificate, or </a:t>
            </a:r>
            <a:r>
              <a:rPr lang="en-US" dirty="0" smtClean="0"/>
              <a:t>Diploma</a:t>
            </a:r>
          </a:p>
          <a:p>
            <a:r>
              <a:rPr lang="en-US" dirty="0" smtClean="0"/>
              <a:t>3P1</a:t>
            </a:r>
            <a:r>
              <a:rPr lang="en-US" dirty="0"/>
              <a:t>: Student Retention or </a:t>
            </a:r>
            <a:r>
              <a:rPr lang="en-US" dirty="0" smtClean="0"/>
              <a:t>Transfer</a:t>
            </a:r>
          </a:p>
          <a:p>
            <a:r>
              <a:rPr lang="en-US" dirty="0" smtClean="0"/>
              <a:t>4P1</a:t>
            </a:r>
            <a:r>
              <a:rPr lang="en-US" dirty="0"/>
              <a:t>: Student </a:t>
            </a:r>
            <a:r>
              <a:rPr lang="en-US" dirty="0" smtClean="0"/>
              <a:t>Placement</a:t>
            </a:r>
          </a:p>
          <a:p>
            <a:r>
              <a:rPr lang="en-US" dirty="0" smtClean="0"/>
              <a:t>5P1</a:t>
            </a:r>
            <a:r>
              <a:rPr lang="en-US" dirty="0"/>
              <a:t>: Nontraditional </a:t>
            </a:r>
            <a:r>
              <a:rPr lang="en-US" dirty="0" smtClean="0"/>
              <a:t>Participation</a:t>
            </a:r>
          </a:p>
          <a:p>
            <a:r>
              <a:rPr lang="en-US" dirty="0" smtClean="0"/>
              <a:t>5P2</a:t>
            </a:r>
            <a:r>
              <a:rPr lang="en-US" dirty="0"/>
              <a:t>: Nontraditional Completion</a:t>
            </a:r>
          </a:p>
        </p:txBody>
      </p:sp>
    </p:spTree>
    <p:extLst>
      <p:ext uri="{BB962C8B-B14F-4D97-AF65-F5344CB8AC3E}">
        <p14:creationId xmlns:p14="http://schemas.microsoft.com/office/powerpoint/2010/main" val="1425279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Accountability Measures</a:t>
            </a:r>
            <a:endParaRPr lang="en-US" sz="4400" dirty="0"/>
          </a:p>
        </p:txBody>
      </p:sp>
      <p:sp>
        <p:nvSpPr>
          <p:cNvPr id="282" name="Shape 282"/>
          <p:cNvSpPr>
            <a:spLocks noGrp="1"/>
          </p:cNvSpPr>
          <p:nvPr>
            <p:ph idx="1"/>
          </p:nvPr>
        </p:nvSpPr>
        <p:spPr/>
        <p:txBody>
          <a:bodyPr>
            <a:normAutofit fontScale="85000" lnSpcReduction="10000"/>
          </a:bodyPr>
          <a:lstStyle/>
          <a:p>
            <a:r>
              <a:rPr lang="en-US" u="sng" dirty="0" smtClean="0">
                <a:sym typeface="American Typewriter"/>
              </a:rPr>
              <a:t>1P1</a:t>
            </a:r>
            <a:r>
              <a:rPr lang="en-US" dirty="0" smtClean="0">
                <a:sym typeface="American Typewriter"/>
              </a:rPr>
              <a:t> -  Students who attain a 2.5 GPA  or higher </a:t>
            </a:r>
          </a:p>
          <a:p>
            <a:r>
              <a:rPr lang="en-US" u="sng" dirty="0" smtClean="0">
                <a:sym typeface="American Typewriter"/>
              </a:rPr>
              <a:t>2P1</a:t>
            </a:r>
            <a:r>
              <a:rPr lang="en-US" dirty="0" smtClean="0">
                <a:sym typeface="American Typewriter"/>
              </a:rPr>
              <a:t> - Students who complete a credential, certificate, diploma or degree</a:t>
            </a:r>
          </a:p>
          <a:p>
            <a:r>
              <a:rPr lang="en-US" u="sng" dirty="0" smtClean="0">
                <a:sym typeface="American Typewriter"/>
              </a:rPr>
              <a:t>3P1</a:t>
            </a:r>
            <a:r>
              <a:rPr lang="en-US" dirty="0" smtClean="0">
                <a:sym typeface="American Typewriter"/>
              </a:rPr>
              <a:t> -  Students  who continue in CTE  (retention or transfer) </a:t>
            </a:r>
          </a:p>
          <a:p>
            <a:r>
              <a:rPr lang="en-US" u="sng" dirty="0" smtClean="0">
                <a:sym typeface="American Typewriter"/>
              </a:rPr>
              <a:t>4P1</a:t>
            </a:r>
            <a:r>
              <a:rPr lang="en-US" dirty="0" smtClean="0">
                <a:sym typeface="American Typewriter"/>
              </a:rPr>
              <a:t> - Students who are placed in a job (employment) </a:t>
            </a:r>
          </a:p>
          <a:p>
            <a:r>
              <a:rPr lang="en-US" u="sng" dirty="0" smtClean="0">
                <a:sym typeface="American Typewriter"/>
              </a:rPr>
              <a:t>5P1</a:t>
            </a:r>
            <a:r>
              <a:rPr lang="en-US" dirty="0" smtClean="0">
                <a:sym typeface="American Typewriter"/>
              </a:rPr>
              <a:t> - Students who enroll in nontraditional program of study </a:t>
            </a:r>
          </a:p>
          <a:p>
            <a:r>
              <a:rPr lang="en-US" u="sng" dirty="0" smtClean="0">
                <a:sym typeface="American Typewriter"/>
              </a:rPr>
              <a:t>5P2</a:t>
            </a:r>
            <a:r>
              <a:rPr lang="en-US" dirty="0" smtClean="0">
                <a:sym typeface="American Typewriter"/>
              </a:rPr>
              <a:t> - Students who complete a nontraditional program of study </a:t>
            </a:r>
            <a:endParaRPr lang="en-US" dirty="0">
              <a:sym typeface="American Typewriter"/>
            </a:endParaRPr>
          </a:p>
        </p:txBody>
      </p:sp>
    </p:spTree>
    <p:extLst>
      <p:ext uri="{BB962C8B-B14F-4D97-AF65-F5344CB8AC3E}">
        <p14:creationId xmlns:p14="http://schemas.microsoft.com/office/powerpoint/2010/main" val="3089257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2016-17 Negotiated State-Wide Levels</a:t>
            </a:r>
            <a:endParaRPr lang="en-US" dirty="0"/>
          </a:p>
        </p:txBody>
      </p:sp>
      <p:sp>
        <p:nvSpPr>
          <p:cNvPr id="3" name="Content Placeholder 2"/>
          <p:cNvSpPr>
            <a:spLocks noGrp="1"/>
          </p:cNvSpPr>
          <p:nvPr>
            <p:ph idx="1"/>
          </p:nvPr>
        </p:nvSpPr>
        <p:spPr/>
        <p:txBody>
          <a:bodyPr>
            <a:normAutofit/>
          </a:bodyPr>
          <a:lstStyle/>
          <a:p>
            <a:pPr>
              <a:tabLst>
                <a:tab pos="6626225" algn="l"/>
              </a:tabLst>
            </a:pPr>
            <a:r>
              <a:rPr lang="en-US" dirty="0" smtClean="0"/>
              <a:t>1P1 Technical </a:t>
            </a:r>
            <a:r>
              <a:rPr lang="en-US" dirty="0"/>
              <a:t>Skill </a:t>
            </a:r>
            <a:r>
              <a:rPr lang="en-US" dirty="0" smtClean="0"/>
              <a:t>Attainment	80.20%</a:t>
            </a:r>
          </a:p>
          <a:p>
            <a:pPr>
              <a:tabLst>
                <a:tab pos="6626225" algn="l"/>
              </a:tabLst>
            </a:pPr>
            <a:r>
              <a:rPr lang="en-US" dirty="0" smtClean="0"/>
              <a:t>2P1 Credential</a:t>
            </a:r>
            <a:r>
              <a:rPr lang="en-US" dirty="0"/>
              <a:t>, Certificate, or </a:t>
            </a:r>
            <a:r>
              <a:rPr lang="en-US" dirty="0" smtClean="0"/>
              <a:t>Degree	54.90%</a:t>
            </a:r>
          </a:p>
          <a:p>
            <a:pPr>
              <a:tabLst>
                <a:tab pos="6626225" algn="l"/>
              </a:tabLst>
            </a:pPr>
            <a:r>
              <a:rPr lang="en-US" dirty="0" smtClean="0"/>
              <a:t>3P1 Student </a:t>
            </a:r>
            <a:r>
              <a:rPr lang="en-US" dirty="0"/>
              <a:t>Retention or </a:t>
            </a:r>
            <a:r>
              <a:rPr lang="en-US" dirty="0" smtClean="0"/>
              <a:t>Transfer	67.00%</a:t>
            </a:r>
          </a:p>
          <a:p>
            <a:pPr>
              <a:tabLst>
                <a:tab pos="6626225" algn="l"/>
              </a:tabLst>
            </a:pPr>
            <a:r>
              <a:rPr lang="en-US" dirty="0" smtClean="0"/>
              <a:t>4P1 Student Placement	67.70%</a:t>
            </a:r>
          </a:p>
          <a:p>
            <a:pPr>
              <a:tabLst>
                <a:tab pos="6626225" algn="l"/>
              </a:tabLst>
            </a:pPr>
            <a:r>
              <a:rPr lang="en-US" dirty="0" smtClean="0"/>
              <a:t>5P1 Non-traditional Participation	22.70%</a:t>
            </a:r>
          </a:p>
          <a:p>
            <a:pPr>
              <a:tabLst>
                <a:tab pos="6626225" algn="l"/>
              </a:tabLst>
            </a:pPr>
            <a:r>
              <a:rPr lang="en-US" dirty="0" smtClean="0"/>
              <a:t>5P2 Non-traditional Completion	17.85</a:t>
            </a:r>
            <a:r>
              <a:rPr lang="en-US" dirty="0"/>
              <a:t>%</a:t>
            </a:r>
          </a:p>
        </p:txBody>
      </p:sp>
    </p:spTree>
    <p:extLst>
      <p:ext uri="{BB962C8B-B14F-4D97-AF65-F5344CB8AC3E}">
        <p14:creationId xmlns:p14="http://schemas.microsoft.com/office/powerpoint/2010/main" val="835136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p:txBody>
          <a:bodyPr/>
          <a:lstStyle/>
          <a:p>
            <a:pPr lvl="0"/>
            <a:r>
              <a:rPr lang="en-US" sz="4000"/>
              <a:t>Final Agreed-Upon Performance Level (FAUPL)</a:t>
            </a:r>
            <a:endParaRPr lang="en-US" sz="4000" dirty="0"/>
          </a:p>
        </p:txBody>
      </p:sp>
      <p:sp>
        <p:nvSpPr>
          <p:cNvPr id="157" name="Shape 157"/>
          <p:cNvSpPr>
            <a:spLocks noGrp="1"/>
          </p:cNvSpPr>
          <p:nvPr>
            <p:ph idx="1"/>
          </p:nvPr>
        </p:nvSpPr>
        <p:spPr/>
        <p:txBody>
          <a:bodyPr>
            <a:normAutofit fontScale="85000" lnSpcReduction="10000"/>
          </a:bodyPr>
          <a:lstStyle/>
          <a:p>
            <a:pPr lvl="0"/>
            <a:r>
              <a:rPr lang="en-US" dirty="0" smtClean="0"/>
              <a:t>The FAUPL is an agreement between the Department and the state on the student and performance definitions, measurement approaches, and performance targets for each of the core indicators.</a:t>
            </a:r>
          </a:p>
          <a:p>
            <a:pPr lvl="0"/>
            <a:r>
              <a:rPr lang="en-US" dirty="0" smtClean="0"/>
              <a:t>State FAUPLs are attached to your state’s July 1 grant award.  State FAUPLs are also posted on PCRN.</a:t>
            </a:r>
          </a:p>
          <a:p>
            <a:pPr lvl="0"/>
            <a:r>
              <a:rPr lang="en-US" dirty="0" smtClean="0"/>
              <a:t>In using the FAUPL, consider: </a:t>
            </a:r>
          </a:p>
          <a:p>
            <a:pPr lvl="2"/>
            <a:r>
              <a:rPr lang="en-US" dirty="0" smtClean="0"/>
              <a:t>How you might negotiate CTE performance with local districts and postsecondary programs; and</a:t>
            </a:r>
          </a:p>
          <a:p>
            <a:pPr lvl="2"/>
            <a:r>
              <a:rPr lang="en-US" dirty="0" smtClean="0"/>
              <a:t>How you might integrate analysis of local performance data to Perkins applications.</a:t>
            </a:r>
            <a:endParaRPr lang="en-US" dirty="0"/>
          </a:p>
        </p:txBody>
      </p:sp>
    </p:spTree>
    <p:extLst>
      <p:ext uri="{BB962C8B-B14F-4D97-AF65-F5344CB8AC3E}">
        <p14:creationId xmlns:p14="http://schemas.microsoft.com/office/powerpoint/2010/main" val="770851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p:txBody>
          <a:bodyPr/>
          <a:lstStyle/>
          <a:p>
            <a:pPr lvl="0"/>
            <a:r>
              <a:rPr lang="en-US" dirty="0" smtClean="0"/>
              <a:t>Use of Data</a:t>
            </a:r>
            <a:endParaRPr lang="en-US" dirty="0"/>
          </a:p>
        </p:txBody>
      </p:sp>
      <p:sp>
        <p:nvSpPr>
          <p:cNvPr id="170" name="Shape 170"/>
          <p:cNvSpPr>
            <a:spLocks noGrp="1"/>
          </p:cNvSpPr>
          <p:nvPr>
            <p:ph idx="1"/>
          </p:nvPr>
        </p:nvSpPr>
        <p:spPr/>
        <p:txBody>
          <a:bodyPr/>
          <a:lstStyle/>
          <a:p>
            <a:pPr lvl="0"/>
            <a:r>
              <a:rPr lang="en-US" dirty="0" smtClean="0"/>
              <a:t>Remember, Perkins data is to be used for continual improvement.</a:t>
            </a:r>
          </a:p>
          <a:p>
            <a:pPr lvl="0"/>
            <a:r>
              <a:rPr lang="en-US" dirty="0" smtClean="0"/>
              <a:t>Don’t just write a report / plan and leave it on the shelf.</a:t>
            </a:r>
          </a:p>
          <a:p>
            <a:pPr lvl="0"/>
            <a:r>
              <a:rPr lang="en-US" dirty="0" smtClean="0"/>
              <a:t>You should always be working your plan to improve student outcomes.</a:t>
            </a:r>
            <a:endParaRPr lang="en-US" dirty="0"/>
          </a:p>
        </p:txBody>
      </p:sp>
    </p:spTree>
    <p:extLst>
      <p:ext uri="{BB962C8B-B14F-4D97-AF65-F5344CB8AC3E}">
        <p14:creationId xmlns:p14="http://schemas.microsoft.com/office/powerpoint/2010/main" val="4154537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p:txBody>
          <a:bodyPr/>
          <a:lstStyle/>
          <a:p>
            <a:r>
              <a:rPr lang="en-US" sz="4400" dirty="0"/>
              <a:t>Section 123: Improvement </a:t>
            </a:r>
            <a:r>
              <a:rPr lang="en-US" sz="4400" dirty="0" smtClean="0"/>
              <a:t>Plans</a:t>
            </a:r>
            <a:endParaRPr lang="en-US" sz="4400" dirty="0"/>
          </a:p>
        </p:txBody>
      </p:sp>
      <p:sp>
        <p:nvSpPr>
          <p:cNvPr id="83" name="Shape 83"/>
          <p:cNvSpPr>
            <a:spLocks noGrp="1"/>
          </p:cNvSpPr>
          <p:nvPr>
            <p:ph idx="1"/>
          </p:nvPr>
        </p:nvSpPr>
        <p:spPr/>
        <p:txBody>
          <a:bodyPr>
            <a:normAutofit fontScale="85000" lnSpcReduction="20000"/>
          </a:bodyPr>
          <a:lstStyle/>
          <a:p>
            <a:pPr lvl="0"/>
            <a:r>
              <a:rPr lang="en-US" dirty="0" smtClean="0"/>
              <a:t>If a state does not meet at least 90% of its agreed-upon state adjusted level of performance on a core indicator, it must prepare a Perkins Improvement Plan.</a:t>
            </a:r>
          </a:p>
          <a:p>
            <a:pPr lvl="0"/>
            <a:r>
              <a:rPr lang="en-US" dirty="0" smtClean="0"/>
              <a:t>Similarly, if a local does not meet at least 90% of its agreed-upon adjusted level of performance on a core indicator, it must prepare a Perkins Improvement Plan.</a:t>
            </a:r>
          </a:p>
          <a:p>
            <a:pPr lvl="0"/>
            <a:r>
              <a:rPr lang="en-US" dirty="0" smtClean="0"/>
              <a:t>When a Perkins Improvement Plan is required, if any special population does not perform to at least 90% of the statewide/institutional rate, then you must perform a Gap Analysis to determine the barriers to success.</a:t>
            </a:r>
            <a:endParaRPr lang="en-US" dirty="0"/>
          </a:p>
        </p:txBody>
      </p:sp>
    </p:spTree>
    <p:extLst>
      <p:ext uri="{BB962C8B-B14F-4D97-AF65-F5344CB8AC3E}">
        <p14:creationId xmlns:p14="http://schemas.microsoft.com/office/powerpoint/2010/main" val="1240044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p:txBody>
          <a:bodyPr/>
          <a:lstStyle/>
          <a:p>
            <a:pPr lvl="0"/>
            <a:r>
              <a:rPr lang="en-US" dirty="0"/>
              <a:t>Consolidated Annual Report (CAR</a:t>
            </a:r>
            <a:r>
              <a:rPr lang="en-US" dirty="0" smtClean="0"/>
              <a:t>)</a:t>
            </a:r>
            <a:endParaRPr lang="en-US" dirty="0"/>
          </a:p>
        </p:txBody>
      </p:sp>
      <p:sp>
        <p:nvSpPr>
          <p:cNvPr id="86" name="Shape 86"/>
          <p:cNvSpPr>
            <a:spLocks noGrp="1"/>
          </p:cNvSpPr>
          <p:nvPr>
            <p:ph idx="1"/>
          </p:nvPr>
        </p:nvSpPr>
        <p:spPr/>
        <p:txBody>
          <a:bodyPr>
            <a:normAutofit lnSpcReduction="10000"/>
          </a:bodyPr>
          <a:lstStyle/>
          <a:p>
            <a:pPr lvl="0"/>
            <a:r>
              <a:rPr lang="en-US" dirty="0" smtClean="0"/>
              <a:t>The CAR is a data collection and reporting format that allows states to submit their required data to the Department of Education (DOE) and allows reports to be generated from that data source.</a:t>
            </a:r>
          </a:p>
          <a:p>
            <a:pPr lvl="0"/>
            <a:r>
              <a:rPr lang="en-US" dirty="0" smtClean="0"/>
              <a:t>The CAR is made up of three parts:  </a:t>
            </a:r>
          </a:p>
          <a:p>
            <a:pPr lvl="1"/>
            <a:r>
              <a:rPr lang="en-US" dirty="0" smtClean="0"/>
              <a:t>1) the narrative,                             </a:t>
            </a:r>
          </a:p>
          <a:p>
            <a:pPr lvl="1"/>
            <a:r>
              <a:rPr lang="en-US" dirty="0" smtClean="0"/>
              <a:t>2) accountability data—enrollment &amp; performance, and                       </a:t>
            </a:r>
          </a:p>
          <a:p>
            <a:pPr lvl="1"/>
            <a:r>
              <a:rPr lang="en-US" dirty="0" smtClean="0"/>
              <a:t>3) financial status reports</a:t>
            </a:r>
            <a:endParaRPr lang="en-US" dirty="0"/>
          </a:p>
        </p:txBody>
      </p:sp>
    </p:spTree>
    <p:extLst>
      <p:ext uri="{BB962C8B-B14F-4D97-AF65-F5344CB8AC3E}">
        <p14:creationId xmlns:p14="http://schemas.microsoft.com/office/powerpoint/2010/main" val="2073227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p:txBody>
          <a:bodyPr/>
          <a:lstStyle/>
          <a:p>
            <a:pPr lvl="0"/>
            <a:r>
              <a:rPr lang="en-US" smtClean="0"/>
              <a:t>Evolution of Perkins Program</a:t>
            </a:r>
            <a:endParaRPr lang="en-US" dirty="0"/>
          </a:p>
        </p:txBody>
      </p:sp>
      <p:sp>
        <p:nvSpPr>
          <p:cNvPr id="83" name="Shape 83"/>
          <p:cNvSpPr>
            <a:spLocks noGrp="1"/>
          </p:cNvSpPr>
          <p:nvPr>
            <p:ph idx="1"/>
          </p:nvPr>
        </p:nvSpPr>
        <p:spPr/>
        <p:txBody>
          <a:bodyPr>
            <a:normAutofit lnSpcReduction="10000"/>
          </a:bodyPr>
          <a:lstStyle/>
          <a:p>
            <a:pPr lvl="0"/>
            <a:r>
              <a:rPr lang="en-US" dirty="0" smtClean="0"/>
              <a:t>1905: Advocates for </a:t>
            </a:r>
            <a:r>
              <a:rPr lang="en-US" u="sng" dirty="0" smtClean="0"/>
              <a:t>practical education </a:t>
            </a:r>
            <a:r>
              <a:rPr lang="en-US" dirty="0" smtClean="0"/>
              <a:t>argue for broader public school curriculum that </a:t>
            </a:r>
            <a:r>
              <a:rPr lang="en-US" u="sng" dirty="0" smtClean="0"/>
              <a:t>prepares graduates for jobs</a:t>
            </a:r>
          </a:p>
          <a:p>
            <a:pPr lvl="0"/>
            <a:r>
              <a:rPr lang="en-US" dirty="0" smtClean="0"/>
              <a:t>1917: </a:t>
            </a:r>
            <a:r>
              <a:rPr lang="en-US" u="sng" dirty="0" smtClean="0"/>
              <a:t>Smith-Hughes</a:t>
            </a:r>
            <a:r>
              <a:rPr lang="en-US" dirty="0" smtClean="0"/>
              <a:t> Vocational Education Act  ($1.7M)</a:t>
            </a:r>
          </a:p>
          <a:p>
            <a:pPr lvl="0"/>
            <a:r>
              <a:rPr lang="en-US" dirty="0" smtClean="0"/>
              <a:t>1936: George-</a:t>
            </a:r>
            <a:r>
              <a:rPr lang="en-US" dirty="0" err="1" smtClean="0"/>
              <a:t>Deen</a:t>
            </a:r>
            <a:r>
              <a:rPr lang="en-US" dirty="0" smtClean="0"/>
              <a:t> Act </a:t>
            </a:r>
            <a:r>
              <a:rPr lang="en-US" u="sng" dirty="0" smtClean="0"/>
              <a:t>increased</a:t>
            </a:r>
            <a:r>
              <a:rPr lang="en-US" dirty="0" smtClean="0"/>
              <a:t> funding ($14.5M)</a:t>
            </a:r>
          </a:p>
          <a:p>
            <a:pPr lvl="0"/>
            <a:r>
              <a:rPr lang="en-US" dirty="0" smtClean="0"/>
              <a:t>1968: Replacement legislation introduced by Rep. Perkins ($365M)</a:t>
            </a:r>
          </a:p>
          <a:p>
            <a:pPr lvl="0"/>
            <a:endParaRPr lang="en-US" dirty="0"/>
          </a:p>
        </p:txBody>
      </p:sp>
    </p:spTree>
    <p:extLst>
      <p:ext uri="{BB962C8B-B14F-4D97-AF65-F5344CB8AC3E}">
        <p14:creationId xmlns:p14="http://schemas.microsoft.com/office/powerpoint/2010/main" val="685697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p:txBody>
          <a:bodyPr>
            <a:normAutofit/>
          </a:bodyPr>
          <a:lstStyle/>
          <a:p>
            <a:pPr marL="0" indent="0">
              <a:buNone/>
            </a:pPr>
            <a:r>
              <a:rPr lang="en-US" u="sng" dirty="0" smtClean="0"/>
              <a:t>Ensure Effective CTE Programs</a:t>
            </a:r>
            <a:endParaRPr lang="en-US" u="sng" dirty="0"/>
          </a:p>
          <a:p>
            <a:r>
              <a:rPr lang="en-US" dirty="0" smtClean="0"/>
              <a:t>Technical Assistance</a:t>
            </a:r>
          </a:p>
          <a:p>
            <a:r>
              <a:rPr lang="en-US" dirty="0" smtClean="0"/>
              <a:t>Desk </a:t>
            </a:r>
            <a:r>
              <a:rPr lang="en-US" dirty="0" smtClean="0"/>
              <a:t>Audits</a:t>
            </a:r>
          </a:p>
          <a:p>
            <a:r>
              <a:rPr lang="en-US" dirty="0" smtClean="0"/>
              <a:t>On-site Monitoring </a:t>
            </a:r>
            <a:r>
              <a:rPr lang="en-US" dirty="0" smtClean="0"/>
              <a:t>Visits</a:t>
            </a:r>
          </a:p>
          <a:p>
            <a:endParaRPr lang="en-US" dirty="0"/>
          </a:p>
          <a:p>
            <a:pPr marL="0" indent="0">
              <a:buNone/>
            </a:pPr>
            <a:r>
              <a:rPr lang="en-US" u="sng" dirty="0" smtClean="0"/>
              <a:t>Ensure Equity and Diversity</a:t>
            </a:r>
            <a:endParaRPr lang="en-US" u="sng" dirty="0" smtClean="0"/>
          </a:p>
          <a:p>
            <a:r>
              <a:rPr lang="en-US" dirty="0" smtClean="0"/>
              <a:t>MOA – Civil Rights/ ADA </a:t>
            </a:r>
            <a:r>
              <a:rPr lang="en-US" dirty="0" smtClean="0"/>
              <a:t>Monitoring</a:t>
            </a:r>
          </a:p>
        </p:txBody>
      </p:sp>
    </p:spTree>
    <p:extLst>
      <p:ext uri="{BB962C8B-B14F-4D97-AF65-F5344CB8AC3E}">
        <p14:creationId xmlns:p14="http://schemas.microsoft.com/office/powerpoint/2010/main" val="979610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ctrTitle"/>
          </p:nvPr>
        </p:nvSpPr>
        <p:spPr>
          <a:xfrm>
            <a:off x="685800" y="2133600"/>
            <a:ext cx="7772400" cy="1470025"/>
          </a:xfrm>
          <a:prstGeom prst="rect">
            <a:avLst/>
          </a:prstGeom>
        </p:spPr>
        <p:txBody>
          <a:bodyPr>
            <a:normAutofit/>
          </a:bodyPr>
          <a:lstStyle/>
          <a:p>
            <a:pPr lvl="0">
              <a:defRPr sz="1800" cap="none">
                <a:solidFill>
                  <a:srgbClr val="000000"/>
                </a:solidFill>
              </a:defRPr>
            </a:pPr>
            <a:r>
              <a:rPr lang="en-US" sz="4400" dirty="0" smtClean="0">
                <a:solidFill>
                  <a:srgbClr val="514843"/>
                </a:solidFill>
              </a:rPr>
              <a:t>Perkins</a:t>
            </a:r>
            <a:br>
              <a:rPr lang="en-US" sz="4400" dirty="0" smtClean="0">
                <a:solidFill>
                  <a:srgbClr val="514843"/>
                </a:solidFill>
              </a:rPr>
            </a:br>
            <a:r>
              <a:rPr lang="en-US" sz="4400" dirty="0" smtClean="0">
                <a:solidFill>
                  <a:srgbClr val="514843"/>
                </a:solidFill>
              </a:rPr>
              <a:t>Helpful Resources</a:t>
            </a:r>
            <a:endParaRPr lang="en-US" sz="4400" dirty="0">
              <a:solidFill>
                <a:srgbClr val="51484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2" y="5105400"/>
            <a:ext cx="5190744" cy="1633728"/>
          </a:xfrm>
          <a:prstGeom prst="rect">
            <a:avLst/>
          </a:prstGeom>
        </p:spPr>
      </p:pic>
    </p:spTree>
    <p:extLst>
      <p:ext uri="{BB962C8B-B14F-4D97-AF65-F5344CB8AC3E}">
        <p14:creationId xmlns:p14="http://schemas.microsoft.com/office/powerpoint/2010/main" val="238068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914400" y="2918619"/>
            <a:ext cx="6096000" cy="944562"/>
          </a:xfrm>
          <a:prstGeom prst="rect">
            <a:avLst/>
          </a:prstGeom>
        </p:spPr>
        <p:txBody>
          <a:bodyPr>
            <a:noAutofit/>
          </a:bodyPr>
          <a:lstStyle/>
          <a:p>
            <a:pPr lvl="0" algn="ctr" defTabSz="832062">
              <a:defRPr sz="1800">
                <a:solidFill>
                  <a:srgbClr val="000000"/>
                </a:solidFill>
              </a:defRPr>
            </a:pPr>
            <a:r>
              <a:rPr sz="3000" dirty="0">
                <a:solidFill>
                  <a:srgbClr val="514843"/>
                </a:solidFill>
              </a:rPr>
              <a:t>The Act</a:t>
            </a:r>
            <a:br>
              <a:rPr sz="3000" dirty="0">
                <a:solidFill>
                  <a:srgbClr val="514843"/>
                </a:solidFill>
              </a:rPr>
            </a:br>
            <a:r>
              <a:rPr sz="3000" dirty="0">
                <a:solidFill>
                  <a:srgbClr val="514843"/>
                </a:solidFill>
              </a:rPr>
              <a:t>The Bible</a:t>
            </a:r>
          </a:p>
        </p:txBody>
      </p:sp>
      <p:pic>
        <p:nvPicPr>
          <p:cNvPr id="101" name="image3.jpg" descr="PIV Book"/>
          <p:cNvPicPr/>
          <p:nvPr/>
        </p:nvPicPr>
        <p:blipFill>
          <a:blip r:embed="rId3">
            <a:extLst/>
          </a:blip>
          <a:stretch>
            <a:fillRect/>
          </a:stretch>
        </p:blipFill>
        <p:spPr>
          <a:xfrm>
            <a:off x="4036664" y="685800"/>
            <a:ext cx="3888136" cy="5410200"/>
          </a:xfrm>
          <a:prstGeom prst="rect">
            <a:avLst/>
          </a:prstGeom>
          <a:ln w="12700">
            <a:miter lim="400000"/>
          </a:ln>
        </p:spPr>
      </p:pic>
    </p:spTree>
    <p:extLst>
      <p:ext uri="{BB962C8B-B14F-4D97-AF65-F5344CB8AC3E}">
        <p14:creationId xmlns:p14="http://schemas.microsoft.com/office/powerpoint/2010/main" val="813577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1143000" y="2819400"/>
            <a:ext cx="2457450" cy="1143000"/>
          </a:xfrm>
          <a:prstGeom prst="rect">
            <a:avLst/>
          </a:prstGeom>
        </p:spPr>
        <p:txBody>
          <a:bodyPr>
            <a:noAutofit/>
          </a:bodyPr>
          <a:lstStyle>
            <a:lvl1pPr algn="ctr" defTabSz="749770">
              <a:defRPr sz="2952"/>
            </a:lvl1pPr>
          </a:lstStyle>
          <a:p>
            <a:pPr lvl="0">
              <a:defRPr sz="1800">
                <a:solidFill>
                  <a:srgbClr val="000000"/>
                </a:solidFill>
              </a:defRPr>
            </a:pPr>
            <a:r>
              <a:rPr sz="3200" dirty="0">
                <a:solidFill>
                  <a:srgbClr val="514843"/>
                </a:solidFill>
              </a:rPr>
              <a:t>Brustein &amp; Manasevit</a:t>
            </a:r>
          </a:p>
        </p:txBody>
      </p:sp>
      <p:pic>
        <p:nvPicPr>
          <p:cNvPr id="2" name="Picture 1"/>
          <p:cNvPicPr>
            <a:picLocks noChangeAspect="1"/>
          </p:cNvPicPr>
          <p:nvPr/>
        </p:nvPicPr>
        <p:blipFill>
          <a:blip r:embed="rId3"/>
          <a:stretch>
            <a:fillRect/>
          </a:stretch>
        </p:blipFill>
        <p:spPr>
          <a:xfrm>
            <a:off x="4572000" y="457200"/>
            <a:ext cx="4114800" cy="6111089"/>
          </a:xfrm>
          <a:prstGeom prst="rect">
            <a:avLst/>
          </a:prstGeom>
        </p:spPr>
      </p:pic>
    </p:spTree>
    <p:extLst>
      <p:ext uri="{BB962C8B-B14F-4D97-AF65-F5344CB8AC3E}">
        <p14:creationId xmlns:p14="http://schemas.microsoft.com/office/powerpoint/2010/main" val="60582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p:nvPr/>
        </p:nvSpPr>
        <p:spPr>
          <a:xfrm>
            <a:off x="3159493" y="1284628"/>
            <a:ext cx="241539" cy="7078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a:solidFill>
                  <a:srgbClr val="000000"/>
                </a:solidFill>
              </a:defRPr>
            </a:pPr>
            <a:r>
              <a:rPr sz="4000" spc="51" dirty="0" smtClean="0">
                <a:solidFill>
                  <a:srgbClr val="5A7051"/>
                </a:solidFill>
                <a:effectLst>
                  <a:outerShdw blurRad="76200" dist="50800" dir="5400000" rotWithShape="0">
                    <a:srgbClr val="000000">
                      <a:alpha val="64999"/>
                    </a:srgbClr>
                  </a:outerShdw>
                </a:effectLst>
                <a:latin typeface="Arial"/>
                <a:ea typeface="Arial"/>
                <a:cs typeface="Arial"/>
                <a:sym typeface="Arial"/>
              </a:rPr>
              <a:t> </a:t>
            </a:r>
            <a:endParaRPr sz="4000" spc="51" dirty="0">
              <a:solidFill>
                <a:srgbClr val="5A7051"/>
              </a:solidFill>
              <a:effectLst>
                <a:outerShdw blurRad="76200" dist="50800" dir="5400000" rotWithShape="0">
                  <a:srgbClr val="000000">
                    <a:alpha val="64999"/>
                  </a:srgbClr>
                </a:outerShdw>
              </a:effectLst>
              <a:latin typeface="Arial"/>
              <a:ea typeface="Arial"/>
              <a:cs typeface="Arial"/>
              <a:sym typeface="Arial"/>
            </a:endParaRPr>
          </a:p>
        </p:txBody>
      </p:sp>
      <p:sp>
        <p:nvSpPr>
          <p:cNvPr id="2" name="Title 1"/>
          <p:cNvSpPr>
            <a:spLocks noGrp="1"/>
          </p:cNvSpPr>
          <p:nvPr>
            <p:ph type="title"/>
          </p:nvPr>
        </p:nvSpPr>
        <p:spPr/>
        <p:txBody>
          <a:bodyPr/>
          <a:lstStyle/>
          <a:p>
            <a:pPr lvl="0"/>
            <a:r>
              <a:rPr lang="en-US" dirty="0" smtClean="0">
                <a:sym typeface="Arial"/>
              </a:rPr>
              <a:t>Omni Circular</a:t>
            </a:r>
            <a:br>
              <a:rPr lang="en-US" dirty="0" smtClean="0">
                <a:sym typeface="Arial"/>
              </a:rPr>
            </a:br>
            <a:r>
              <a:rPr lang="en-US" sz="3600" dirty="0" smtClean="0">
                <a:sym typeface="Arial"/>
              </a:rPr>
              <a:t>(The </a:t>
            </a:r>
            <a:r>
              <a:rPr lang="en-US" sz="3600" dirty="0" smtClean="0">
                <a:sym typeface="Arial"/>
              </a:rPr>
              <a:t>OMB Super </a:t>
            </a:r>
            <a:r>
              <a:rPr lang="en-US" sz="3600" dirty="0" smtClean="0">
                <a:sym typeface="Arial"/>
              </a:rPr>
              <a:t>Circular)</a:t>
            </a:r>
            <a:endParaRPr lang="en-US" dirty="0"/>
          </a:p>
        </p:txBody>
      </p:sp>
      <p:sp>
        <p:nvSpPr>
          <p:cNvPr id="10" name="Content Placeholder 9"/>
          <p:cNvSpPr>
            <a:spLocks noGrp="1"/>
          </p:cNvSpPr>
          <p:nvPr>
            <p:ph idx="1"/>
          </p:nvPr>
        </p:nvSpPr>
        <p:spPr/>
        <p:txBody>
          <a:bodyPr>
            <a:normAutofit fontScale="77500" lnSpcReduction="20000"/>
          </a:bodyPr>
          <a:lstStyle/>
          <a:p>
            <a:pPr marL="342882" lvl="0" indent="-342882">
              <a:buSzPct val="100000"/>
              <a:buFont typeface="Arial"/>
              <a:buChar char="•"/>
              <a:defRPr>
                <a:solidFill>
                  <a:srgbClr val="000000"/>
                </a:solidFill>
              </a:defRPr>
            </a:pPr>
            <a:r>
              <a:rPr lang="en-US" dirty="0">
                <a:solidFill>
                  <a:srgbClr val="514843"/>
                </a:solidFill>
                <a:latin typeface="Arial"/>
                <a:ea typeface="Arial"/>
                <a:cs typeface="Arial"/>
                <a:sym typeface="Arial"/>
                <a:hlinkClick r:id="rId3"/>
              </a:rPr>
              <a:t>http://sites.ed.gov/octae/2014/03/07/the-omb-super-circular-is-now-the-omni-circular</a:t>
            </a:r>
            <a:r>
              <a:rPr lang="en-US" dirty="0" smtClean="0">
                <a:solidFill>
                  <a:srgbClr val="514843"/>
                </a:solidFill>
                <a:latin typeface="Arial"/>
                <a:ea typeface="Arial"/>
                <a:cs typeface="Arial"/>
                <a:sym typeface="Arial"/>
                <a:hlinkClick r:id="rId3"/>
              </a:rPr>
              <a:t>/</a:t>
            </a:r>
            <a:endParaRPr lang="en-US" dirty="0" smtClean="0">
              <a:solidFill>
                <a:srgbClr val="514843"/>
              </a:solidFill>
              <a:latin typeface="Arial"/>
              <a:ea typeface="Arial"/>
              <a:cs typeface="Arial"/>
              <a:sym typeface="Arial"/>
            </a:endParaRPr>
          </a:p>
          <a:p>
            <a:pPr marL="342882" lvl="0" indent="-342882">
              <a:buSzPct val="100000"/>
              <a:buFont typeface="Arial"/>
              <a:buChar char="•"/>
              <a:defRPr>
                <a:solidFill>
                  <a:srgbClr val="000000"/>
                </a:solidFill>
              </a:defRPr>
            </a:pPr>
            <a:endParaRPr lang="en-US" dirty="0">
              <a:solidFill>
                <a:srgbClr val="514843"/>
              </a:solidFill>
              <a:latin typeface="Arial"/>
              <a:ea typeface="Arial"/>
              <a:cs typeface="Arial"/>
              <a:sym typeface="Arial"/>
            </a:endParaRPr>
          </a:p>
          <a:p>
            <a:pPr marL="342882" lvl="0" indent="-342882">
              <a:buSzPct val="100000"/>
              <a:buFont typeface="Arial"/>
              <a:buChar char="•"/>
              <a:defRPr>
                <a:solidFill>
                  <a:srgbClr val="000000"/>
                </a:solidFill>
              </a:defRPr>
            </a:pPr>
            <a:r>
              <a:rPr lang="en-US" dirty="0">
                <a:solidFill>
                  <a:srgbClr val="514843"/>
                </a:solidFill>
                <a:latin typeface="Arial"/>
                <a:ea typeface="Arial"/>
                <a:cs typeface="Arial"/>
                <a:sym typeface="Arial"/>
                <a:hlinkClick r:id="rId4"/>
              </a:rPr>
              <a:t>https://www.federalregister.gov/articles/2013/12/26/2013-30465/uniform-administrative-requirements-cost-principles-and-audit-requirements-for-federal-awards</a:t>
            </a:r>
            <a:r>
              <a:rPr lang="en-US" dirty="0">
                <a:solidFill>
                  <a:srgbClr val="514843"/>
                </a:solidFill>
                <a:latin typeface="Arial"/>
                <a:ea typeface="Arial"/>
                <a:cs typeface="Arial"/>
                <a:sym typeface="Arial"/>
              </a:rPr>
              <a:t> </a:t>
            </a:r>
            <a:endParaRPr lang="en-US" dirty="0" smtClean="0">
              <a:solidFill>
                <a:srgbClr val="514843"/>
              </a:solidFill>
              <a:latin typeface="Arial"/>
              <a:ea typeface="Arial"/>
              <a:cs typeface="Arial"/>
              <a:sym typeface="Arial"/>
            </a:endParaRPr>
          </a:p>
          <a:p>
            <a:pPr marL="342882" lvl="0" indent="-342882">
              <a:buSzPct val="100000"/>
              <a:buFont typeface="Arial"/>
              <a:buChar char="•"/>
              <a:defRPr>
                <a:solidFill>
                  <a:srgbClr val="000000"/>
                </a:solidFill>
              </a:defRPr>
            </a:pPr>
            <a:endParaRPr lang="en-US" dirty="0">
              <a:solidFill>
                <a:srgbClr val="514843"/>
              </a:solidFill>
              <a:latin typeface="Arial"/>
              <a:ea typeface="Arial"/>
              <a:cs typeface="Arial"/>
              <a:sym typeface="Arial"/>
            </a:endParaRPr>
          </a:p>
          <a:p>
            <a:pPr marL="342882" lvl="0" indent="-342882">
              <a:buSzPct val="100000"/>
              <a:buFont typeface="Arial"/>
              <a:buChar char="•"/>
              <a:defRPr>
                <a:solidFill>
                  <a:srgbClr val="000000"/>
                </a:solidFill>
              </a:defRPr>
            </a:pPr>
            <a:r>
              <a:rPr lang="en-US" dirty="0">
                <a:solidFill>
                  <a:srgbClr val="514843"/>
                </a:solidFill>
                <a:latin typeface="Arial"/>
                <a:ea typeface="Arial"/>
                <a:cs typeface="Arial"/>
                <a:sym typeface="Arial"/>
                <a:hlinkClick r:id="rId5"/>
              </a:rPr>
              <a:t>http://www.gpo.gov/fdsys/pkg/FR-2013-12-26/pdf/2013-30465.pdf</a:t>
            </a:r>
            <a:r>
              <a:rPr lang="en-US" dirty="0">
                <a:solidFill>
                  <a:srgbClr val="514843"/>
                </a:solidFill>
                <a:latin typeface="Arial"/>
                <a:ea typeface="Arial"/>
                <a:cs typeface="Arial"/>
                <a:sym typeface="Arial"/>
              </a:rPr>
              <a:t> </a:t>
            </a:r>
            <a:endParaRPr lang="en-US" dirty="0" smtClean="0">
              <a:solidFill>
                <a:srgbClr val="514843"/>
              </a:solidFill>
              <a:latin typeface="Arial"/>
              <a:ea typeface="Arial"/>
              <a:cs typeface="Arial"/>
              <a:sym typeface="Arial"/>
            </a:endParaRPr>
          </a:p>
          <a:p>
            <a:pPr marL="342882" lvl="0" indent="-342882">
              <a:buSzPct val="100000"/>
              <a:buFont typeface="Arial"/>
              <a:buChar char="•"/>
              <a:defRPr>
                <a:solidFill>
                  <a:srgbClr val="000000"/>
                </a:solidFill>
              </a:defRPr>
            </a:pPr>
            <a:endParaRPr lang="en-US" dirty="0">
              <a:solidFill>
                <a:srgbClr val="514843"/>
              </a:solidFill>
              <a:latin typeface="Arial"/>
              <a:ea typeface="Arial"/>
              <a:cs typeface="Arial"/>
              <a:sym typeface="Arial"/>
            </a:endParaRPr>
          </a:p>
          <a:p>
            <a:pPr marL="342882" lvl="0" indent="-342882">
              <a:buSzPct val="100000"/>
              <a:buFont typeface="Arial"/>
              <a:buChar char="•"/>
              <a:defRPr>
                <a:solidFill>
                  <a:srgbClr val="000000"/>
                </a:solidFill>
              </a:defRPr>
            </a:pPr>
            <a:r>
              <a:rPr lang="en-US" dirty="0">
                <a:solidFill>
                  <a:srgbClr val="514843"/>
                </a:solidFill>
                <a:latin typeface="Arial"/>
                <a:ea typeface="Arial"/>
                <a:cs typeface="Arial"/>
                <a:sym typeface="Arial"/>
                <a:hlinkClick r:id="rId6"/>
              </a:rPr>
              <a:t>http://www.caplaw.org/resources/PublicationDocuments/updatenewsletter/2014/CAPLAW_NavigatingtheOMBSuperCircularChanges_SpecialEdition2014.pdf</a:t>
            </a:r>
            <a:r>
              <a:rPr lang="en-US" dirty="0">
                <a:solidFill>
                  <a:srgbClr val="514843"/>
                </a:solidFill>
                <a:latin typeface="Arial"/>
                <a:ea typeface="Arial"/>
                <a:cs typeface="Arial"/>
                <a:sym typeface="Arial"/>
              </a:rPr>
              <a:t> </a:t>
            </a:r>
          </a:p>
          <a:p>
            <a:endParaRPr lang="en-US" dirty="0"/>
          </a:p>
        </p:txBody>
      </p:sp>
    </p:spTree>
    <p:extLst>
      <p:ext uri="{BB962C8B-B14F-4D97-AF65-F5344CB8AC3E}">
        <p14:creationId xmlns:p14="http://schemas.microsoft.com/office/powerpoint/2010/main" val="3677112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438400"/>
            <a:ext cx="4152900" cy="4152900"/>
          </a:xfrm>
          <a:prstGeom prst="rect">
            <a:avLst/>
          </a:prstGeom>
        </p:spPr>
      </p:pic>
      <p:sp>
        <p:nvSpPr>
          <p:cNvPr id="2" name="Title 1"/>
          <p:cNvSpPr>
            <a:spLocks noGrp="1"/>
          </p:cNvSpPr>
          <p:nvPr>
            <p:ph type="ctrTitle"/>
          </p:nvPr>
        </p:nvSpPr>
        <p:spPr>
          <a:xfrm>
            <a:off x="685800" y="76200"/>
            <a:ext cx="7467600" cy="3048000"/>
          </a:xfrm>
        </p:spPr>
        <p:txBody>
          <a:bodyPr>
            <a:normAutofit/>
          </a:bodyPr>
          <a:lstStyle/>
          <a:p>
            <a:r>
              <a:rPr lang="en-US" b="1" dirty="0" smtClean="0">
                <a:latin typeface="Calibri Light" panose="020F0302020204030204" pitchFamily="34" charset="0"/>
              </a:rPr>
              <a:t>Perkins </a:t>
            </a:r>
            <a:r>
              <a:rPr lang="en-US" b="1" dirty="0">
                <a:latin typeface="Calibri Light" panose="020F0302020204030204" pitchFamily="34" charset="0"/>
              </a:rPr>
              <a:t>101 </a:t>
            </a:r>
            <a:r>
              <a:rPr lang="en-US" sz="3600" b="1" dirty="0">
                <a:latin typeface="Calibri Light" panose="020F0302020204030204" pitchFamily="34" charset="0"/>
              </a:rPr>
              <a:t/>
            </a:r>
            <a:br>
              <a:rPr lang="en-US" sz="3600" b="1" dirty="0">
                <a:latin typeface="Calibri Light" panose="020F0302020204030204" pitchFamily="34" charset="0"/>
              </a:rPr>
            </a:br>
            <a:r>
              <a:rPr lang="en-US" sz="2400" b="1" dirty="0">
                <a:latin typeface="Calibri Light" panose="020F0302020204030204" pitchFamily="34" charset="0"/>
              </a:rPr>
              <a:t>Toward a better understanding </a:t>
            </a:r>
            <a:r>
              <a:rPr lang="en-US" sz="2400" b="1" dirty="0" smtClean="0">
                <a:latin typeface="Calibri Light" panose="020F0302020204030204" pitchFamily="34" charset="0"/>
              </a:rPr>
              <a:t>and </a:t>
            </a:r>
            <a:r>
              <a:rPr lang="en-US" sz="2400" b="1" dirty="0">
                <a:latin typeface="Calibri Light" panose="020F0302020204030204" pitchFamily="34" charset="0"/>
              </a:rPr>
              <a:t>local Implementation</a:t>
            </a:r>
            <a:br>
              <a:rPr lang="en-US" sz="2400" b="1" dirty="0">
                <a:latin typeface="Calibri Light" panose="020F0302020204030204" pitchFamily="34" charset="0"/>
              </a:rPr>
            </a:br>
            <a:r>
              <a:rPr lang="en-US" sz="2400" b="1" dirty="0">
                <a:latin typeface="Calibri Light" panose="020F0302020204030204" pitchFamily="34" charset="0"/>
              </a:rPr>
              <a:t>of the </a:t>
            </a:r>
            <a:br>
              <a:rPr lang="en-US" sz="2400" b="1" dirty="0">
                <a:latin typeface="Calibri Light" panose="020F0302020204030204" pitchFamily="34" charset="0"/>
              </a:rPr>
            </a:br>
            <a:r>
              <a:rPr lang="en-US" sz="2400" b="1" dirty="0" smtClean="0">
                <a:latin typeface="Calibri Light" panose="020F0302020204030204" pitchFamily="34" charset="0"/>
              </a:rPr>
              <a:t>Carl D. Perkins Career </a:t>
            </a:r>
            <a:r>
              <a:rPr lang="en-US" sz="2400" b="1" dirty="0">
                <a:latin typeface="Calibri Light" panose="020F0302020204030204" pitchFamily="34" charset="0"/>
              </a:rPr>
              <a:t>and Technical Education Act </a:t>
            </a:r>
          </a:p>
        </p:txBody>
      </p:sp>
      <p:sp>
        <p:nvSpPr>
          <p:cNvPr id="3" name="Subtitle 2"/>
          <p:cNvSpPr>
            <a:spLocks noGrp="1"/>
          </p:cNvSpPr>
          <p:nvPr>
            <p:ph type="subTitle" idx="1"/>
          </p:nvPr>
        </p:nvSpPr>
        <p:spPr>
          <a:xfrm>
            <a:off x="533400" y="3276600"/>
            <a:ext cx="7315200" cy="2971800"/>
          </a:xfrm>
        </p:spPr>
        <p:txBody>
          <a:bodyPr>
            <a:normAutofit/>
          </a:bodyPr>
          <a:lstStyle/>
          <a:p>
            <a:pPr lvl="0" algn="l">
              <a:lnSpc>
                <a:spcPct val="120000"/>
              </a:lnSpc>
              <a:spcBef>
                <a:spcPts val="0"/>
              </a:spcBef>
              <a:spcAft>
                <a:spcPts val="600"/>
              </a:spcAft>
              <a:defRPr sz="1800"/>
            </a:pPr>
            <a:r>
              <a:rPr lang="en-US" sz="2400" b="1" dirty="0" smtClean="0">
                <a:latin typeface="Calibri Light" panose="020F0302020204030204" pitchFamily="34" charset="0"/>
              </a:rPr>
              <a:t>Bob </a:t>
            </a:r>
            <a:r>
              <a:rPr lang="en-US" sz="2400" b="1" dirty="0" err="1" smtClean="0">
                <a:latin typeface="Calibri Light" panose="020F0302020204030204" pitchFamily="34" charset="0"/>
              </a:rPr>
              <a:t>Witchger</a:t>
            </a:r>
            <a:r>
              <a:rPr lang="en-US" sz="2400" b="1" dirty="0" smtClean="0">
                <a:latin typeface="Calibri Light" panose="020F0302020204030204" pitchFamily="34" charset="0"/>
              </a:rPr>
              <a:t> </a:t>
            </a:r>
            <a:br>
              <a:rPr lang="en-US" sz="2400" b="1" dirty="0" smtClean="0">
                <a:latin typeface="Calibri Light" panose="020F0302020204030204" pitchFamily="34" charset="0"/>
              </a:rPr>
            </a:br>
            <a:r>
              <a:rPr lang="en-US" sz="2400" dirty="0" smtClean="0">
                <a:latin typeface="Calibri Light" panose="020F0302020204030204" pitchFamily="34" charset="0"/>
              </a:rPr>
              <a:t>Career and Technical </a:t>
            </a:r>
            <a:r>
              <a:rPr lang="en-US" sz="2400" dirty="0">
                <a:latin typeface="Calibri Light" panose="020F0302020204030204" pitchFamily="34" charset="0"/>
              </a:rPr>
              <a:t>Education </a:t>
            </a:r>
            <a:r>
              <a:rPr lang="en-US" sz="2400" dirty="0" smtClean="0">
                <a:latin typeface="Calibri Light" panose="020F0302020204030204" pitchFamily="34" charset="0"/>
              </a:rPr>
              <a:t>Director</a:t>
            </a:r>
          </a:p>
          <a:p>
            <a:pPr lvl="0" algn="l">
              <a:lnSpc>
                <a:spcPct val="120000"/>
              </a:lnSpc>
              <a:spcBef>
                <a:spcPts val="0"/>
              </a:spcBef>
              <a:spcAft>
                <a:spcPts val="600"/>
              </a:spcAft>
              <a:defRPr sz="1800"/>
            </a:pPr>
            <a:r>
              <a:rPr lang="en-US" sz="2400" b="1" dirty="0" smtClean="0">
                <a:latin typeface="Calibri Light" panose="020F0302020204030204" pitchFamily="34" charset="0"/>
              </a:rPr>
              <a:t>Ashley Bowling</a:t>
            </a:r>
            <a:r>
              <a:rPr lang="en-US" sz="2400" dirty="0" smtClean="0">
                <a:latin typeface="Calibri Light" panose="020F0302020204030204" pitchFamily="34" charset="0"/>
              </a:rPr>
              <a:t> </a:t>
            </a:r>
            <a:br>
              <a:rPr lang="en-US" sz="2400" dirty="0" smtClean="0">
                <a:latin typeface="Calibri Light" panose="020F0302020204030204" pitchFamily="34" charset="0"/>
              </a:rPr>
            </a:br>
            <a:r>
              <a:rPr lang="en-US" sz="2400" dirty="0" smtClean="0">
                <a:latin typeface="Calibri Light" panose="020F0302020204030204" pitchFamily="34" charset="0"/>
              </a:rPr>
              <a:t>Administrative Assistant </a:t>
            </a:r>
          </a:p>
          <a:p>
            <a:pPr lvl="0" algn="l">
              <a:lnSpc>
                <a:spcPct val="120000"/>
              </a:lnSpc>
              <a:spcBef>
                <a:spcPts val="0"/>
              </a:spcBef>
              <a:spcAft>
                <a:spcPts val="600"/>
              </a:spcAft>
              <a:defRPr sz="1800"/>
            </a:pPr>
            <a:r>
              <a:rPr lang="en-US" sz="2400" b="1" dirty="0" smtClean="0">
                <a:latin typeface="Calibri Light" panose="020F0302020204030204" pitchFamily="34" charset="0"/>
              </a:rPr>
              <a:t>Julia Hamilton, Tony Reggi, &amp; Chris </a:t>
            </a:r>
            <a:r>
              <a:rPr lang="en-US" sz="2400" b="1" dirty="0" err="1" smtClean="0">
                <a:latin typeface="Calibri Light" panose="020F0302020204030204" pitchFamily="34" charset="0"/>
              </a:rPr>
              <a:t>Droessler</a:t>
            </a:r>
            <a:r>
              <a:rPr lang="en-US" sz="2400" b="1" dirty="0" smtClean="0">
                <a:latin typeface="Calibri Light" panose="020F0302020204030204" pitchFamily="34" charset="0"/>
              </a:rPr>
              <a:t> </a:t>
            </a:r>
            <a:r>
              <a:rPr lang="en-US" sz="2400" dirty="0">
                <a:latin typeface="Calibri Light" panose="020F0302020204030204" pitchFamily="34" charset="0"/>
              </a:rPr>
              <a:t/>
            </a:r>
            <a:br>
              <a:rPr lang="en-US" sz="2400" dirty="0">
                <a:latin typeface="Calibri Light" panose="020F0302020204030204" pitchFamily="34" charset="0"/>
              </a:rPr>
            </a:br>
            <a:r>
              <a:rPr lang="en-US" sz="2400" dirty="0" smtClean="0">
                <a:latin typeface="Calibri Light" panose="020F0302020204030204" pitchFamily="34" charset="0"/>
              </a:rPr>
              <a:t>Career </a:t>
            </a:r>
            <a:r>
              <a:rPr lang="en-US" sz="2400" dirty="0">
                <a:latin typeface="Calibri Light" panose="020F0302020204030204" pitchFamily="34" charset="0"/>
              </a:rPr>
              <a:t>and Technical Education </a:t>
            </a:r>
            <a:r>
              <a:rPr lang="en-US" sz="2400" dirty="0" smtClean="0">
                <a:latin typeface="Calibri Light" panose="020F0302020204030204" pitchFamily="34" charset="0"/>
              </a:rPr>
              <a:t>Coordinators </a:t>
            </a:r>
            <a:endParaRPr lang="en-US" sz="2400" dirty="0">
              <a:latin typeface="Calibri Light" panose="020F0302020204030204" pitchFamily="34" charset="0"/>
            </a:endParaRPr>
          </a:p>
          <a:p>
            <a:pPr algn="l"/>
            <a:endParaRPr lang="en-US" dirty="0">
              <a:latin typeface="Calibri Light" panose="020F0302020204030204" pitchFamily="34" charset="0"/>
            </a:endParaRPr>
          </a:p>
        </p:txBody>
      </p:sp>
      <p:sp>
        <p:nvSpPr>
          <p:cNvPr id="5" name="Rectangle 4"/>
          <p:cNvSpPr>
            <a:spLocks noChangeArrowheads="1"/>
          </p:cNvSpPr>
          <p:nvPr/>
        </p:nvSpPr>
        <p:spPr bwMode="auto">
          <a:xfrm>
            <a:off x="0" y="6167438"/>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2800" dirty="0" smtClean="0"/>
              <a:t>Get the PowerPoint   </a:t>
            </a:r>
            <a:r>
              <a:rPr lang="en-US" sz="2800" dirty="0" smtClean="0">
                <a:sym typeface="Wingdings"/>
              </a:rPr>
              <a:t>  </a:t>
            </a:r>
            <a:r>
              <a:rPr lang="en-US" sz="2800" dirty="0" err="1" smtClean="0"/>
              <a:t>www.ncperkins.org</a:t>
            </a:r>
            <a:r>
              <a:rPr lang="en-US" sz="2800" dirty="0" smtClean="0"/>
              <a:t>/presentations</a:t>
            </a:r>
            <a:endParaRPr lang="en-US" sz="2800" dirty="0"/>
          </a:p>
        </p:txBody>
      </p:sp>
    </p:spTree>
    <p:extLst>
      <p:ext uri="{BB962C8B-B14F-4D97-AF65-F5344CB8AC3E}">
        <p14:creationId xmlns:p14="http://schemas.microsoft.com/office/powerpoint/2010/main" val="161571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p:txBody>
          <a:bodyPr/>
          <a:lstStyle/>
          <a:p>
            <a:pPr lvl="0"/>
            <a:r>
              <a:rPr lang="en-US" smtClean="0"/>
              <a:t>Evolution of Perkins Program</a:t>
            </a:r>
            <a:endParaRPr lang="en-US" dirty="0"/>
          </a:p>
        </p:txBody>
      </p:sp>
      <p:sp>
        <p:nvSpPr>
          <p:cNvPr id="83" name="Shape 83"/>
          <p:cNvSpPr>
            <a:spLocks noGrp="1"/>
          </p:cNvSpPr>
          <p:nvPr>
            <p:ph idx="1"/>
          </p:nvPr>
        </p:nvSpPr>
        <p:spPr/>
        <p:txBody>
          <a:bodyPr>
            <a:noAutofit/>
          </a:bodyPr>
          <a:lstStyle/>
          <a:p>
            <a:pPr lvl="0"/>
            <a:r>
              <a:rPr lang="en-US" sz="2400" dirty="0" smtClean="0"/>
              <a:t>1984: Perkins I - </a:t>
            </a:r>
            <a:r>
              <a:rPr lang="en-US" sz="2400" u="sng" dirty="0" smtClean="0"/>
              <a:t>vocational education improvement</a:t>
            </a:r>
            <a:r>
              <a:rPr lang="en-US" sz="2400" dirty="0" smtClean="0"/>
              <a:t>, special populations</a:t>
            </a:r>
          </a:p>
          <a:p>
            <a:pPr lvl="0"/>
            <a:r>
              <a:rPr lang="en-US" sz="2400" dirty="0" smtClean="0"/>
              <a:t>1990: Perkins II - integration of vocational and academic education  </a:t>
            </a:r>
          </a:p>
          <a:p>
            <a:pPr lvl="0"/>
            <a:r>
              <a:rPr lang="en-US" sz="2400" dirty="0" smtClean="0"/>
              <a:t>1998: Perkins III - technology and workforce preparation  </a:t>
            </a:r>
          </a:p>
          <a:p>
            <a:pPr lvl="0"/>
            <a:r>
              <a:rPr lang="en-US" sz="2400" dirty="0" smtClean="0"/>
              <a:t>2006: Perkins IV - </a:t>
            </a:r>
            <a:r>
              <a:rPr lang="en-US" sz="2400" u="sng" dirty="0" smtClean="0"/>
              <a:t>career and technical education </a:t>
            </a:r>
            <a:r>
              <a:rPr lang="en-US" sz="2400" dirty="0" smtClean="0"/>
              <a:t>with increased </a:t>
            </a:r>
            <a:r>
              <a:rPr lang="en-US" sz="2400" u="sng" dirty="0" smtClean="0"/>
              <a:t>academic preparation</a:t>
            </a:r>
            <a:r>
              <a:rPr lang="en-US" sz="2400" dirty="0" smtClean="0"/>
              <a:t>; preparation for </a:t>
            </a:r>
            <a:r>
              <a:rPr lang="en-US" sz="2400" u="sng" dirty="0" smtClean="0"/>
              <a:t>high wage, high skill </a:t>
            </a:r>
            <a:r>
              <a:rPr lang="en-US" sz="2400" dirty="0" smtClean="0"/>
              <a:t>occupations for tomorrow’s workforce through programs of study</a:t>
            </a:r>
          </a:p>
          <a:p>
            <a:pPr lvl="0"/>
            <a:r>
              <a:rPr lang="en-US" sz="2400" dirty="0" smtClean="0"/>
              <a:t>2016-17 : Closer alignment with Workforce Innovation &amp; Opportunity Act (WIOA) emphasis on </a:t>
            </a:r>
            <a:r>
              <a:rPr lang="en-US" sz="2400" u="sng" dirty="0" smtClean="0"/>
              <a:t>workforce preparation</a:t>
            </a:r>
            <a:endParaRPr lang="en-US" sz="2400" u="sng" dirty="0"/>
          </a:p>
        </p:txBody>
      </p:sp>
    </p:spTree>
    <p:extLst>
      <p:ext uri="{BB962C8B-B14F-4D97-AF65-F5344CB8AC3E}">
        <p14:creationId xmlns:p14="http://schemas.microsoft.com/office/powerpoint/2010/main" val="2093812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p:txBody>
          <a:bodyPr/>
          <a:lstStyle/>
          <a:p>
            <a:pPr lvl="0"/>
            <a:r>
              <a:rPr lang="en-US" smtClean="0"/>
              <a:t>Purpose of Perkins Program</a:t>
            </a:r>
            <a:endParaRPr lang="en-US" dirty="0"/>
          </a:p>
        </p:txBody>
      </p:sp>
      <p:sp>
        <p:nvSpPr>
          <p:cNvPr id="86" name="Shape 86"/>
          <p:cNvSpPr>
            <a:spLocks noGrp="1"/>
          </p:cNvSpPr>
          <p:nvPr>
            <p:ph idx="1"/>
          </p:nvPr>
        </p:nvSpPr>
        <p:spPr/>
        <p:txBody>
          <a:bodyPr>
            <a:normAutofit fontScale="92500" lnSpcReduction="20000"/>
          </a:bodyPr>
          <a:lstStyle/>
          <a:p>
            <a:pPr marL="0" lvl="0" indent="0">
              <a:buNone/>
            </a:pPr>
            <a:r>
              <a:rPr lang="en-US" dirty="0" smtClean="0"/>
              <a:t>To develop more fully the academic, vocational and technical skills of students to elect to enroll in CTE:</a:t>
            </a:r>
          </a:p>
          <a:p>
            <a:pPr lvl="0"/>
            <a:endParaRPr lang="en-US" dirty="0" smtClean="0"/>
          </a:p>
          <a:p>
            <a:pPr marL="514350" lvl="0" indent="-514350">
              <a:buFont typeface="+mj-lt"/>
              <a:buAutoNum type="arabicPeriod"/>
            </a:pPr>
            <a:r>
              <a:rPr lang="en-US" dirty="0" smtClean="0"/>
              <a:t>Develop </a:t>
            </a:r>
            <a:r>
              <a:rPr lang="en-US" u="sng" dirty="0" smtClean="0"/>
              <a:t>challenging and rigorous academic and technical standards </a:t>
            </a:r>
            <a:r>
              <a:rPr lang="en-US" dirty="0" smtClean="0"/>
              <a:t>so that students are prepare for high skill, high wage, high demand, and emerging occupations</a:t>
            </a:r>
          </a:p>
          <a:p>
            <a:pPr marL="514350" lvl="0" indent="-514350">
              <a:buFont typeface="+mj-lt"/>
              <a:buAutoNum type="arabicPeriod"/>
            </a:pPr>
            <a:r>
              <a:rPr lang="en-US" u="sng" dirty="0" smtClean="0"/>
              <a:t>Link secondary and postsecondary education </a:t>
            </a:r>
            <a:r>
              <a:rPr lang="en-US" dirty="0" smtClean="0"/>
              <a:t>for effective student transition to work</a:t>
            </a:r>
          </a:p>
          <a:p>
            <a:pPr marL="514350" lvl="0" indent="-514350">
              <a:buFont typeface="+mj-lt"/>
              <a:buAutoNum type="arabicPeriod"/>
            </a:pPr>
            <a:r>
              <a:rPr lang="en-US" u="sng" dirty="0" smtClean="0"/>
              <a:t>Develop, implement, and improve</a:t>
            </a:r>
            <a:r>
              <a:rPr lang="en-US" dirty="0" smtClean="0"/>
              <a:t> Career and Technical Education Programs of Study  </a:t>
            </a:r>
          </a:p>
        </p:txBody>
      </p:sp>
    </p:spTree>
    <p:extLst>
      <p:ext uri="{BB962C8B-B14F-4D97-AF65-F5344CB8AC3E}">
        <p14:creationId xmlns:p14="http://schemas.microsoft.com/office/powerpoint/2010/main" val="3920902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p:txBody>
          <a:bodyPr/>
          <a:lstStyle/>
          <a:p>
            <a:pPr lvl="0"/>
            <a:r>
              <a:rPr lang="en-US" smtClean="0"/>
              <a:t>Purpose of Perkins Program</a:t>
            </a:r>
            <a:endParaRPr lang="en-US" dirty="0"/>
          </a:p>
        </p:txBody>
      </p:sp>
      <p:sp>
        <p:nvSpPr>
          <p:cNvPr id="86" name="Shape 86"/>
          <p:cNvSpPr>
            <a:spLocks noGrp="1"/>
          </p:cNvSpPr>
          <p:nvPr>
            <p:ph idx="1"/>
          </p:nvPr>
        </p:nvSpPr>
        <p:spPr/>
        <p:txBody>
          <a:bodyPr>
            <a:normAutofit fontScale="92500" lnSpcReduction="10000"/>
          </a:bodyPr>
          <a:lstStyle/>
          <a:p>
            <a:pPr marL="514350" lvl="0" indent="-514350">
              <a:buFont typeface="+mj-lt"/>
              <a:buAutoNum type="arabicPeriod" startAt="4"/>
            </a:pPr>
            <a:r>
              <a:rPr lang="en-US" dirty="0" smtClean="0"/>
              <a:t>Professional development and other activities that </a:t>
            </a:r>
            <a:r>
              <a:rPr lang="en-US" u="sng" dirty="0" smtClean="0"/>
              <a:t>improve the quality of CTE teachers, faculty, administrators and counselors</a:t>
            </a:r>
          </a:p>
          <a:p>
            <a:pPr marL="514350" lvl="0" indent="-514350">
              <a:buFont typeface="+mj-lt"/>
              <a:buAutoNum type="arabicPeriod" startAt="4"/>
            </a:pPr>
            <a:r>
              <a:rPr lang="en-US" u="sng" dirty="0" smtClean="0"/>
              <a:t>Partnerships</a:t>
            </a:r>
            <a:r>
              <a:rPr lang="en-US" dirty="0" smtClean="0"/>
              <a:t> among educational institutions, state agencies, and business and industry</a:t>
            </a:r>
          </a:p>
          <a:p>
            <a:pPr marL="514350" lvl="0" indent="-514350">
              <a:buFont typeface="+mj-lt"/>
              <a:buAutoNum type="arabicPeriod" startAt="4"/>
            </a:pPr>
            <a:r>
              <a:rPr lang="en-US" dirty="0" smtClean="0"/>
              <a:t>Provide </a:t>
            </a:r>
            <a:r>
              <a:rPr lang="en-US" u="sng" dirty="0" smtClean="0"/>
              <a:t>lifelong learning opportunities </a:t>
            </a:r>
            <a:r>
              <a:rPr lang="en-US" dirty="0" smtClean="0"/>
              <a:t>that will produce the knowledge and skills needed to keep the U. S. competitive.</a:t>
            </a:r>
          </a:p>
          <a:p>
            <a:pPr lvl="0"/>
            <a:endParaRPr lang="en-US" dirty="0" smtClean="0"/>
          </a:p>
          <a:p>
            <a:pPr marL="0" indent="0">
              <a:buNone/>
            </a:pPr>
            <a:r>
              <a:rPr lang="en-US" sz="2600" i="1" u="sng" dirty="0" smtClean="0"/>
              <a:t>Working with employers is implied throughout the Act</a:t>
            </a:r>
          </a:p>
          <a:p>
            <a:pPr lvl="0"/>
            <a:endParaRPr lang="en-US" dirty="0"/>
          </a:p>
        </p:txBody>
      </p:sp>
    </p:spTree>
    <p:extLst>
      <p:ext uri="{BB962C8B-B14F-4D97-AF65-F5344CB8AC3E}">
        <p14:creationId xmlns:p14="http://schemas.microsoft.com/office/powerpoint/2010/main" val="3189477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f6adc5d79a94e37ab7ec9b9c483552f xmlns="f46e81e7-297d-417f-b698-00dff3f07a0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fc194862-fd4a-42aa-9550-b5fd9ecd1cff</TermId>
        </TermInfo>
      </Terms>
    </mf6adc5d79a94e37ab7ec9b9c483552f>
    <da5133d6118044a3aaacc66dd229ac83 xmlns="f46e81e7-297d-417f-b698-00dff3f07a0e">
      <Terms xmlns="http://schemas.microsoft.com/office/infopath/2007/PartnerControls">
        <TermInfo xmlns="http://schemas.microsoft.com/office/infopath/2007/PartnerControls">
          <TermName xmlns="http://schemas.microsoft.com/office/infopath/2007/PartnerControls">Branding</TermName>
          <TermId xmlns="http://schemas.microsoft.com/office/infopath/2007/PartnerControls">6e354d85-bdd8-4cc8-a485-4803f6fdee24</TermId>
        </TermInfo>
      </Terms>
    </da5133d6118044a3aaacc66dd229ac83>
    <Departments xmlns="88203bfa-d4ac-462e-8616-0292cc28843a">Marketing and Public Affairs</Departments>
    <PublishingExpirationDate xmlns="http://schemas.microsoft.com/sharepoint/v3" xsi:nil="true"/>
    <PublishingStartDate xmlns="http://schemas.microsoft.com/sharepoint/v3" xsi:nil="true"/>
    <TaxCatchAll xmlns="88203bfa-d4ac-462e-8616-0292cc28843a">
      <Value>38</Value>
      <Value>34</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FB5CEF851A894EBF7DD1FB22F51352" ma:contentTypeVersion="20" ma:contentTypeDescription="Create a new document." ma:contentTypeScope="" ma:versionID="50e81a0936d32d6d6112a3ebea014364">
  <xsd:schema xmlns:xsd="http://www.w3.org/2001/XMLSchema" xmlns:xs="http://www.w3.org/2001/XMLSchema" xmlns:p="http://schemas.microsoft.com/office/2006/metadata/properties" xmlns:ns1="http://schemas.microsoft.com/sharepoint/v3" xmlns:ns2="88203bfa-d4ac-462e-8616-0292cc28843a" xmlns:ns3="f46e81e7-297d-417f-b698-00dff3f07a0e" targetNamespace="http://schemas.microsoft.com/office/2006/metadata/properties" ma:root="true" ma:fieldsID="d7a59a01511910152a9f47f3f8bcfb28" ns1:_="" ns2:_="" ns3:_="">
    <xsd:import namespace="http://schemas.microsoft.com/sharepoint/v3"/>
    <xsd:import namespace="88203bfa-d4ac-462e-8616-0292cc28843a"/>
    <xsd:import namespace="f46e81e7-297d-417f-b698-00dff3f07a0e"/>
    <xsd:element name="properties">
      <xsd:complexType>
        <xsd:sequence>
          <xsd:element name="documentManagement">
            <xsd:complexType>
              <xsd:all>
                <xsd:element ref="ns1:PublishingStartDate" minOccurs="0"/>
                <xsd:element ref="ns1:PublishingExpirationDate" minOccurs="0"/>
                <xsd:element ref="ns2:Departments"/>
                <xsd:element ref="ns2:TaxCatchAll" minOccurs="0"/>
                <xsd:element ref="ns3:mf6adc5d79a94e37ab7ec9b9c483552f" minOccurs="0"/>
                <xsd:element ref="ns3:da5133d6118044a3aaacc66dd229ac8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203bfa-d4ac-462e-8616-0292cc28843a" elementFormDefault="qualified">
    <xsd:import namespace="http://schemas.microsoft.com/office/2006/documentManagement/types"/>
    <xsd:import namespace="http://schemas.microsoft.com/office/infopath/2007/PartnerControls"/>
    <xsd:element name="Departments" ma:index="10" ma:displayName="Departments" ma:description="Select the department associated with this document or file. Department selections are based on this organization&#10;http://www.nccommunitycolleges.edu/Personnel/NCCCS_Directory.htm" ma:format="Dropdown" ma:internalName="Departments">
      <xsd:simpleType>
        <xsd:restriction base="dms:Choice">
          <xsd:enumeration value="Administrative and Facility Services"/>
          <xsd:enumeration value="Budgeting and Accounting and State-Level Accounting"/>
          <xsd:enumeration value="Contracts and Grants"/>
          <xsd:enumeration value="Human Resources"/>
          <xsd:enumeration value="Information Services"/>
          <xsd:enumeration value="Legal Affairs"/>
          <xsd:enumeration value="Marketing and Public Affairs"/>
          <xsd:enumeration value="Travel"/>
        </xsd:restriction>
      </xsd:simpleType>
    </xsd:element>
    <xsd:element name="TaxCatchAll" ma:index="11" nillable="true" ma:displayName="Taxonomy Catch All Column" ma:hidden="true" ma:list="{c4007c1c-46bb-42fa-88e6-4247e554f2f5}" ma:internalName="TaxCatchAll" ma:showField="CatchAllData" ma:web="88203bfa-d4ac-462e-8616-0292cc2884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6e81e7-297d-417f-b698-00dff3f07a0e" elementFormDefault="qualified">
    <xsd:import namespace="http://schemas.microsoft.com/office/2006/documentManagement/types"/>
    <xsd:import namespace="http://schemas.microsoft.com/office/infopath/2007/PartnerControls"/>
    <xsd:element name="mf6adc5d79a94e37ab7ec9b9c483552f" ma:index="13" ma:taxonomy="true" ma:internalName="mf6adc5d79a94e37ab7ec9b9c483552f" ma:taxonomyFieldName="Types" ma:displayName="Document Type" ma:indexed="true" ma:readOnly="false" ma:default="" ma:fieldId="{6f6adc5d-79a9-4e37-ab7e-c9b9c483552f}" ma:sspId="ff2c0a30-6022-4a53-931e-4e94d75a6b78" ma:termSetId="e83798e3-13ef-49a2-860b-1634b308a9c4" ma:anchorId="00000000-0000-0000-0000-000000000000" ma:open="false" ma:isKeyword="false">
      <xsd:complexType>
        <xsd:sequence>
          <xsd:element ref="pc:Terms" minOccurs="0" maxOccurs="1"/>
        </xsd:sequence>
      </xsd:complexType>
    </xsd:element>
    <xsd:element name="da5133d6118044a3aaacc66dd229ac83" ma:index="15" ma:taxonomy="true" ma:internalName="da5133d6118044a3aaacc66dd229ac83" ma:taxonomyFieldName="Functions" ma:displayName="Functions" ma:readOnly="false" ma:default="" ma:fieldId="{da5133d6-1180-44a3-aaac-c66dd229ac83}" ma:taxonomyMulti="true" ma:sspId="ff2c0a30-6022-4a53-931e-4e94d75a6b78" ma:termSetId="1c492f33-1239-436d-b6a0-b9b0aed1c71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B2E925-8E2E-4675-A322-811AC5A54530}">
  <ds:schemaRefs>
    <ds:schemaRef ds:uri="http://schemas.microsoft.com/sharepoint/v3/contenttype/forms"/>
  </ds:schemaRefs>
</ds:datastoreItem>
</file>

<file path=customXml/itemProps2.xml><?xml version="1.0" encoding="utf-8"?>
<ds:datastoreItem xmlns:ds="http://schemas.openxmlformats.org/officeDocument/2006/customXml" ds:itemID="{459EDD1A-F66B-4A90-8803-6512E3CBFB2F}">
  <ds:schemaRefs>
    <ds:schemaRef ds:uri="88203bfa-d4ac-462e-8616-0292cc28843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dcmitype/"/>
    <ds:schemaRef ds:uri="http://purl.org/dc/terms/"/>
    <ds:schemaRef ds:uri="f46e81e7-297d-417f-b698-00dff3f07a0e"/>
    <ds:schemaRef ds:uri="http://schemas.microsoft.com/sharepoint/v3"/>
    <ds:schemaRef ds:uri="http://www.w3.org/XML/1998/namespace"/>
  </ds:schemaRefs>
</ds:datastoreItem>
</file>

<file path=customXml/itemProps3.xml><?xml version="1.0" encoding="utf-8"?>
<ds:datastoreItem xmlns:ds="http://schemas.openxmlformats.org/officeDocument/2006/customXml" ds:itemID="{8ED30B6B-3DF6-4001-A6FD-9915D98EA2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203bfa-d4ac-462e-8616-0292cc28843a"/>
    <ds:schemaRef ds:uri="f46e81e7-297d-417f-b698-00dff3f07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Advantage.thmx</Template>
  <TotalTime>1719</TotalTime>
  <Words>4036</Words>
  <Application>Microsoft Macintosh PowerPoint</Application>
  <PresentationFormat>On-screen Show (4:3)</PresentationFormat>
  <Paragraphs>795</Paragraphs>
  <Slides>65</Slides>
  <Notes>32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65</vt:i4>
      </vt:variant>
    </vt:vector>
  </HeadingPairs>
  <TitlesOfParts>
    <vt:vector size="80" baseType="lpstr">
      <vt:lpstr>American Typewriter</vt:lpstr>
      <vt:lpstr>Calibri</vt:lpstr>
      <vt:lpstr>Calibri Light</vt:lpstr>
      <vt:lpstr>Franklin Gothic Medium</vt:lpstr>
      <vt:lpstr>Helvetica</vt:lpstr>
      <vt:lpstr>Plantagenet Cherokee</vt:lpstr>
      <vt:lpstr>Tahoma</vt:lpstr>
      <vt:lpstr>Tahoma Negreta</vt:lpstr>
      <vt:lpstr>Times New Roman</vt:lpstr>
      <vt:lpstr>Times New Roman Bold</vt:lpstr>
      <vt:lpstr>Verdana</vt:lpstr>
      <vt:lpstr>Verdana Bold</vt:lpstr>
      <vt:lpstr>Wingdings</vt:lpstr>
      <vt:lpstr>Arial</vt:lpstr>
      <vt:lpstr>Office Theme</vt:lpstr>
      <vt:lpstr>Perkins 101  Toward a better understanding and local Implementation of the  Carl D. Perkins Career and Technical Education Act </vt:lpstr>
      <vt:lpstr>Role of the Local Coordinator</vt:lpstr>
      <vt:lpstr>Perkins Coordinator </vt:lpstr>
      <vt:lpstr>History of Perkins</vt:lpstr>
      <vt:lpstr>Carl Dewey Perkins</vt:lpstr>
      <vt:lpstr>Evolution of Perkins Program</vt:lpstr>
      <vt:lpstr>Evolution of Perkins Program</vt:lpstr>
      <vt:lpstr>Purpose of Perkins Program</vt:lpstr>
      <vt:lpstr>Purpose of Perkins Program</vt:lpstr>
      <vt:lpstr>Perkins Emphasis </vt:lpstr>
      <vt:lpstr>The Carl D. Perkins  CTE Act of 2006</vt:lpstr>
      <vt:lpstr>Mission </vt:lpstr>
      <vt:lpstr>Oversight and Authority</vt:lpstr>
      <vt:lpstr>Our CTE Plan of Work</vt:lpstr>
      <vt:lpstr>CTE Definitions</vt:lpstr>
      <vt:lpstr>Perkins Funding</vt:lpstr>
      <vt:lpstr>Perkins Flow of Funding</vt:lpstr>
      <vt:lpstr>Secondary vs Postsecondary</vt:lpstr>
      <vt:lpstr>Distribution of Funds</vt:lpstr>
      <vt:lpstr>Consortium Distribution of Funds</vt:lpstr>
      <vt:lpstr>Section 131 &amp; 132 –  Consortia Requirements</vt:lpstr>
      <vt:lpstr>State Allocation</vt:lpstr>
      <vt:lpstr>WIOA Board Input</vt:lpstr>
      <vt:lpstr>Use of Funds</vt:lpstr>
      <vt:lpstr>Use of Funds</vt:lpstr>
      <vt:lpstr>Use of Funds: Administrative</vt:lpstr>
      <vt:lpstr>Section 133 – Redistribution of Unspent Funds</vt:lpstr>
      <vt:lpstr>Nine Required Activities and other permissive uses</vt:lpstr>
      <vt:lpstr>Required Uses of Funds Section 135. Local Use of Funds</vt:lpstr>
      <vt:lpstr>Local Perkins  Application Plan</vt:lpstr>
      <vt:lpstr>1. Integration of Academic &amp; Technical Programs</vt:lpstr>
      <vt:lpstr>2. Secondary - Postsecondary  Linkages</vt:lpstr>
      <vt:lpstr>3. All Aspects of an Industry</vt:lpstr>
      <vt:lpstr>4. Develop, improve, or expand the use of technology in CTE</vt:lpstr>
      <vt:lpstr>5. Professional Development</vt:lpstr>
      <vt:lpstr>6. CTE Program Evaluation</vt:lpstr>
      <vt:lpstr>7. Program Improvement / Technology</vt:lpstr>
      <vt:lpstr>8. Size, Scope &amp; Quality</vt:lpstr>
      <vt:lpstr>9. Special Populations</vt:lpstr>
      <vt:lpstr>9. CTE Special Populations </vt:lpstr>
      <vt:lpstr>Other Permissive Uses of Funds Section 135. Local Use of Funds</vt:lpstr>
      <vt:lpstr>Stakeholder Involvement</vt:lpstr>
      <vt:lpstr>Student Success</vt:lpstr>
      <vt:lpstr>Program Accessibility</vt:lpstr>
      <vt:lpstr>Targeted Program Areas</vt:lpstr>
      <vt:lpstr>Programs of Study  &amp;  Career Pathways</vt:lpstr>
      <vt:lpstr>Programs of Study</vt:lpstr>
      <vt:lpstr>Program of Study / Career Pathways </vt:lpstr>
      <vt:lpstr>CTE Career Pathways / Programs of Study </vt:lpstr>
      <vt:lpstr>Building the Program of Study • 9-14 High School and Community College  </vt:lpstr>
      <vt:lpstr>Building the Pathway   Engaging Employers  </vt:lpstr>
      <vt:lpstr>Perkins Core Indicators of Performance</vt:lpstr>
      <vt:lpstr>Accountability Section 113 Core Indicators of Performance</vt:lpstr>
      <vt:lpstr>Accountability Measures</vt:lpstr>
      <vt:lpstr>2016-17 Negotiated State-Wide Levels</vt:lpstr>
      <vt:lpstr>Final Agreed-Upon Performance Level (FAUPL)</vt:lpstr>
      <vt:lpstr>Use of Data</vt:lpstr>
      <vt:lpstr>Section 123: Improvement Plans</vt:lpstr>
      <vt:lpstr>Consolidated Annual Report (CAR)</vt:lpstr>
      <vt:lpstr>Monitoring</vt:lpstr>
      <vt:lpstr>Perkins Helpful Resources</vt:lpstr>
      <vt:lpstr>The Act The Bible</vt:lpstr>
      <vt:lpstr>Brustein &amp; Manasevit</vt:lpstr>
      <vt:lpstr>Omni Circular (The OMB Super Circular)</vt:lpstr>
      <vt:lpstr>Perkins 101  Toward a better understanding and local Implementation of the  Carl D. Perkins Career and Technical Education Act </vt:lpstr>
    </vt:vector>
  </TitlesOfParts>
  <Company>NCCCS</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dc:title>
  <dc:creator>georgem</dc:creator>
  <cp:lastModifiedBy>Microsoft Office User</cp:lastModifiedBy>
  <cp:revision>192</cp:revision>
  <cp:lastPrinted>2015-07-22T14:24:11Z</cp:lastPrinted>
  <dcterms:created xsi:type="dcterms:W3CDTF">2009-10-29T12:13:41Z</dcterms:created>
  <dcterms:modified xsi:type="dcterms:W3CDTF">2016-07-26T12:02:37Z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0x010100D3FB5CEF851A894EBF7DD1FB22F51352</vt:lpwstr>
  </property>
  <property fmtid="{D5CDD505-2E9C-101B-9397-08002B2CF9AE}" pid="3" name="Descriptors">
    <vt:lpwstr/>
  </property>
  <property fmtid="{D5CDD505-2E9C-101B-9397-08002B2CF9AE}" pid="4" name="Functions">
    <vt:lpwstr>34;#Branding|6e354d85-bdd8-4cc8-a485-4803f6fdee24</vt:lpwstr>
  </property>
  <property fmtid="{D5CDD505-2E9C-101B-9397-08002B2CF9AE}" pid="5" name="Types">
    <vt:lpwstr>38;#Template|fc194862-fd4a-42aa-9550-b5fd9ecd1cff</vt:lpwstr>
  </property>
  <property fmtid="{D5CDD505-2E9C-101B-9397-08002B2CF9AE}" pid="6" name="Objects">
    <vt:lpwstr/>
  </property>
</Properties>
</file>