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0"/>
  </p:notesMasterIdLst>
  <p:handoutMasterIdLst>
    <p:handoutMasterId r:id="rId81"/>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2" r:id="rId40"/>
    <p:sldId id="293" r:id="rId41"/>
    <p:sldId id="294" r:id="rId42"/>
    <p:sldId id="295" r:id="rId43"/>
    <p:sldId id="296" r:id="rId44"/>
    <p:sldId id="298" r:id="rId45"/>
    <p:sldId id="332"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Lst>
  <p:sldSz cx="9144000" cy="6858000" type="screen4x3"/>
  <p:notesSz cx="9601200" cy="73152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BE5"/>
    <a:srgbClr val="FFFF99"/>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14" autoAdjust="0"/>
    <p:restoredTop sz="86180" autoAdjust="0"/>
  </p:normalViewPr>
  <p:slideViewPr>
    <p:cSldViewPr>
      <p:cViewPr>
        <p:scale>
          <a:sx n="100" d="100"/>
          <a:sy n="100" d="100"/>
        </p:scale>
        <p:origin x="696" y="144"/>
      </p:cViewPr>
      <p:guideLst>
        <p:guide orient="horz" pos="2160"/>
        <p:guide pos="2880"/>
      </p:guideLst>
    </p:cSldViewPr>
  </p:slideViewPr>
  <p:outlineViewPr>
    <p:cViewPr>
      <p:scale>
        <a:sx n="33" d="100"/>
        <a:sy n="33" d="100"/>
      </p:scale>
      <p:origin x="0" y="-10528"/>
    </p:cViewPr>
  </p:outlineViewPr>
  <p:notesTextViewPr>
    <p:cViewPr>
      <p:scale>
        <a:sx n="100" d="100"/>
        <a:sy n="100" d="100"/>
      </p:scale>
      <p:origin x="0" y="0"/>
    </p:cViewPr>
  </p:notesTextViewPr>
  <p:sorterViewPr>
    <p:cViewPr varScale="1">
      <p:scale>
        <a:sx n="1" d="1"/>
        <a:sy n="1" d="1"/>
      </p:scale>
      <p:origin x="0" y="-23992"/>
    </p:cViewPr>
  </p:sorterViewPr>
  <p:notesViewPr>
    <p:cSldViewPr>
      <p:cViewPr varScale="1">
        <p:scale>
          <a:sx n="79" d="100"/>
          <a:sy n="79" d="100"/>
        </p:scale>
        <p:origin x="-3312" y="-120"/>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tags" Target="tags/tag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4F7D02BC-678A-4932-B82B-1499DA207151}" type="datetimeFigureOut">
              <a:rPr lang="en-US" smtClean="0"/>
              <a:pPr/>
              <a:t>10/4/16</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0D8766E1-CEEA-41BF-A457-E538D89CB544}" type="datetimeFigureOut">
              <a:rPr lang="en-US" smtClean="0"/>
              <a:pPr/>
              <a:t>10/4/16</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faytechcc.edu/public_service/icar.aspx" TargetMode="External"/><Relationship Id="rId4" Type="http://schemas.openxmlformats.org/officeDocument/2006/relationships/hyperlink" Target="http://collisioneducationfoundation.org/"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err="1" smtClean="0"/>
              <a:t>NCWorks</a:t>
            </a:r>
            <a:r>
              <a:rPr lang="en-US" dirty="0" smtClean="0"/>
              <a:t> Partnership Conference</a:t>
            </a:r>
          </a:p>
          <a:p>
            <a:r>
              <a:rPr lang="en-US" dirty="0" err="1" smtClean="0"/>
              <a:t>Tursday</a:t>
            </a:r>
            <a:r>
              <a:rPr lang="en-US" dirty="0" smtClean="0"/>
              <a:t>, October 6, 2016 @ 3:00</a:t>
            </a:r>
            <a:r>
              <a:rPr lang="en-US" baseline="0" dirty="0" smtClean="0"/>
              <a:t> p.m.</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a:p>
        </p:txBody>
      </p:sp>
    </p:spTree>
    <p:extLst>
      <p:ext uri="{BB962C8B-B14F-4D97-AF65-F5344CB8AC3E}">
        <p14:creationId xmlns:p14="http://schemas.microsoft.com/office/powerpoint/2010/main" val="1016123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r>
              <a:rPr dirty="0"/>
              <a:t>Principle six, “opening doors,” speaks to the heart of organizations executing HVRP: organizations doing employment services should do whatever possible to remove barriers to employment. This principle demands that </a:t>
            </a:r>
            <a:r>
              <a:rPr dirty="0" smtClean="0"/>
              <a:t>programs </a:t>
            </a:r>
            <a:r>
              <a:rPr dirty="0"/>
              <a:t>help open access to employment opportunities for those who are most in need and who have the most signicant barriers</a:t>
            </a:r>
            <a:r>
              <a:rPr dirty="0" smtClean="0"/>
              <a:t>.</a:t>
            </a:r>
            <a:endParaRPr lang="en-US" dirty="0" smtClean="0"/>
          </a:p>
          <a:p>
            <a:endParaRPr lang="en-US" dirty="0" smtClean="0"/>
          </a:p>
          <a:p>
            <a:endParaRPr lang="en-US" dirty="0" smtClean="0"/>
          </a:p>
          <a:p>
            <a:r>
              <a:rPr lang="en-US" dirty="0" smtClean="0"/>
              <a:t>=====</a:t>
            </a:r>
          </a:p>
          <a:p>
            <a:r>
              <a:rPr lang="en-US" dirty="0" smtClean="0"/>
              <a:t>graphic</a:t>
            </a:r>
          </a:p>
          <a:p>
            <a:r>
              <a:rPr lang="en-US" dirty="0" smtClean="0"/>
              <a:t>http://</a:t>
            </a:r>
            <a:r>
              <a:rPr lang="en-US" dirty="0" err="1" smtClean="0"/>
              <a:t>www.terrancefrederick.com</a:t>
            </a:r>
            <a:r>
              <a:rPr lang="en-US" dirty="0" smtClean="0"/>
              <a:t>/</a:t>
            </a:r>
            <a:r>
              <a:rPr lang="en-US" dirty="0" err="1" smtClean="0"/>
              <a:t>wp</a:t>
            </a:r>
            <a:r>
              <a:rPr lang="en-US" dirty="0" smtClean="0"/>
              <a:t>-content/uploads/2015/11/</a:t>
            </a:r>
            <a:r>
              <a:rPr lang="en-US" dirty="0" err="1" smtClean="0"/>
              <a:t>opendoors.jpg</a:t>
            </a:r>
            <a:endParaRPr lang="en-US" dirty="0" smtClean="0"/>
          </a:p>
          <a:p>
            <a:endParaRPr dirty="0"/>
          </a:p>
        </p:txBody>
      </p:sp>
    </p:spTree>
    <p:extLst>
      <p:ext uri="{BB962C8B-B14F-4D97-AF65-F5344CB8AC3E}">
        <p14:creationId xmlns:p14="http://schemas.microsoft.com/office/powerpoint/2010/main" val="1546875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lvl1pPr defTabSz="914400">
              <a:lnSpc>
                <a:spcPct val="100000"/>
              </a:lnSpc>
              <a:defRPr sz="1900">
                <a:latin typeface="Calibri"/>
                <a:ea typeface="Calibri"/>
                <a:cs typeface="Calibri"/>
                <a:sym typeface="Calibri"/>
              </a:defRPr>
            </a:lvl1pPr>
          </a:lstStyle>
          <a:p>
            <a:r>
              <a:t>The  final principle of job-driven training asks providers to coordinate major players in local and regional employment services. The list of partners is long, including: Workforce Investment Boards and the American Job Centers they oversee, higher education institutions, labor organizations, philanthropic organizations, state and local human service agencies, vocational rehabilitation agencies, Medicaid agencies, centers for independent living, sup- ported employment providers, community- and faith-based organizations, and other nonpro t organizations.</a:t>
            </a:r>
          </a:p>
        </p:txBody>
      </p:sp>
    </p:spTree>
    <p:extLst>
      <p:ext uri="{BB962C8B-B14F-4D97-AF65-F5344CB8AC3E}">
        <p14:creationId xmlns:p14="http://schemas.microsoft.com/office/powerpoint/2010/main" val="147858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www.nationalskillscoalition.org</a:t>
            </a:r>
            <a:r>
              <a:rPr lang="en-US" dirty="0" smtClean="0"/>
              <a:t>/news/blog/image/</a:t>
            </a:r>
            <a:r>
              <a:rPr lang="en-US" dirty="0" err="1" smtClean="0"/>
              <a:t>training.jpg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868609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defTabSz="924458">
              <a:lnSpc>
                <a:spcPct val="100000"/>
              </a:lnSpc>
              <a:defRPr sz="1200">
                <a:latin typeface="Calibri"/>
                <a:ea typeface="Calibri"/>
                <a:cs typeface="Calibri"/>
                <a:sym typeface="Calibri"/>
              </a:defRPr>
            </a:pPr>
            <a:r>
              <a:t>Graphic Highlighting Three  Main Components </a:t>
            </a:r>
            <a:endParaRPr/>
          </a:p>
          <a:p>
            <a:pPr defTabSz="924458">
              <a:lnSpc>
                <a:spcPct val="100000"/>
              </a:lnSpc>
              <a:defRPr sz="1200">
                <a:latin typeface="Calibri"/>
                <a:ea typeface="Calibri"/>
                <a:cs typeface="Calibri"/>
                <a:sym typeface="Calibri"/>
              </a:defRPr>
            </a:pPr>
            <a:r>
              <a:t>Career Advising </a:t>
            </a:r>
            <a:endParaRPr/>
          </a:p>
          <a:p>
            <a:pPr defTabSz="924458">
              <a:lnSpc>
                <a:spcPct val="100000"/>
              </a:lnSpc>
              <a:defRPr sz="1200">
                <a:latin typeface="Calibri"/>
                <a:ea typeface="Calibri"/>
                <a:cs typeface="Calibri"/>
                <a:sym typeface="Calibri"/>
              </a:defRPr>
            </a:pPr>
            <a:r>
              <a:t>Programs of Study – Work Based Learning, Stackable Credentials, Multiple Entry and Exit, </a:t>
            </a:r>
          </a:p>
        </p:txBody>
      </p:sp>
    </p:spTree>
    <p:extLst>
      <p:ext uri="{BB962C8B-B14F-4D97-AF65-F5344CB8AC3E}">
        <p14:creationId xmlns:p14="http://schemas.microsoft.com/office/powerpoint/2010/main" val="1129781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pPr>
              <a:defRPr sz="1800"/>
            </a:pPr>
            <a:r>
              <a:rPr/>
              <a:t>As opportunities for credentials are identified, they would be integrated into the matrix as an option and part of the path. </a:t>
            </a:r>
          </a:p>
        </p:txBody>
      </p:sp>
    </p:spTree>
    <p:extLst>
      <p:ext uri="{BB962C8B-B14F-4D97-AF65-F5344CB8AC3E}">
        <p14:creationId xmlns:p14="http://schemas.microsoft.com/office/powerpoint/2010/main" val="111110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pPr>
              <a:defRPr sz="1800"/>
            </a:pPr>
            <a:r>
              <a:rPr/>
              <a:t>The College Certificate, Diploma, and Degree Courses would be added to the Program of Study </a:t>
            </a:r>
          </a:p>
        </p:txBody>
      </p:sp>
    </p:spTree>
    <p:extLst>
      <p:ext uri="{BB962C8B-B14F-4D97-AF65-F5344CB8AC3E}">
        <p14:creationId xmlns:p14="http://schemas.microsoft.com/office/powerpoint/2010/main" val="1721247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defTabSz="924458">
              <a:lnSpc>
                <a:spcPct val="100000"/>
              </a:lnSpc>
              <a:defRPr sz="1800"/>
            </a:pPr>
            <a:r>
              <a:rPr sz="1600">
                <a:latin typeface="Calibri"/>
                <a:ea typeface="Calibri"/>
                <a:cs typeface="Calibri"/>
                <a:sym typeface="Calibri"/>
              </a:rPr>
              <a:t>Here we see how employers or their intermediary would review  </a:t>
            </a:r>
            <a:endParaRPr sz="2400">
              <a:latin typeface="Avenir Roman"/>
              <a:ea typeface="Avenir Roman"/>
              <a:cs typeface="Avenir Roman"/>
              <a:sym typeface="Avenir Roman"/>
            </a:endParaRPr>
          </a:p>
          <a:p>
            <a:pPr defTabSz="924458">
              <a:lnSpc>
                <a:spcPct val="100000"/>
              </a:lnSpc>
              <a:defRPr sz="1800"/>
            </a:pPr>
            <a:r>
              <a:rPr sz="1600">
                <a:latin typeface="Calibri"/>
                <a:ea typeface="Calibri"/>
                <a:cs typeface="Calibri"/>
                <a:sym typeface="Calibri"/>
              </a:rPr>
              <a:t>CTE Learning Outcomes,  Certificates, and again review the certificates. </a:t>
            </a:r>
            <a:endParaRPr sz="2400">
              <a:latin typeface="Avenir Roman"/>
              <a:ea typeface="Avenir Roman"/>
              <a:cs typeface="Avenir Roman"/>
              <a:sym typeface="Avenir Roman"/>
            </a:endParaRPr>
          </a:p>
          <a:p>
            <a:pPr defTabSz="924458">
              <a:lnSpc>
                <a:spcPct val="100000"/>
              </a:lnSpc>
              <a:defRPr sz="1800"/>
            </a:pPr>
            <a:endParaRPr sz="1600">
              <a:latin typeface="Calibri"/>
              <a:ea typeface="Calibri"/>
              <a:cs typeface="Calibri"/>
              <a:sym typeface="Calibri"/>
            </a:endParaRPr>
          </a:p>
          <a:p>
            <a:pPr defTabSz="924458">
              <a:lnSpc>
                <a:spcPct val="100000"/>
              </a:lnSpc>
              <a:defRPr sz="1800"/>
            </a:pPr>
            <a:endParaRPr sz="1600">
              <a:latin typeface="Calibri"/>
              <a:ea typeface="Calibri"/>
              <a:cs typeface="Calibri"/>
              <a:sym typeface="Calibri"/>
            </a:endParaRPr>
          </a:p>
          <a:p>
            <a:pPr defTabSz="924458">
              <a:lnSpc>
                <a:spcPct val="100000"/>
              </a:lnSpc>
              <a:defRPr sz="1800"/>
            </a:pPr>
            <a:r>
              <a:rPr sz="1600">
                <a:latin typeface="Calibri"/>
                <a:ea typeface="Calibri"/>
                <a:cs typeface="Calibri"/>
                <a:sym typeface="Calibri"/>
              </a:rPr>
              <a:t>This is a draft to get you thinking and to receive your comments as we finish developing the proposal.  </a:t>
            </a:r>
          </a:p>
        </p:txBody>
      </p:sp>
    </p:spTree>
    <p:extLst>
      <p:ext uri="{BB962C8B-B14F-4D97-AF65-F5344CB8AC3E}">
        <p14:creationId xmlns:p14="http://schemas.microsoft.com/office/powerpoint/2010/main" val="38825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normAutofit fontScale="55000" lnSpcReduction="20000"/>
          </a:bodyPr>
          <a:lstStyle/>
          <a:p>
            <a:pPr defTabSz="914400">
              <a:lnSpc>
                <a:spcPct val="120000"/>
              </a:lnSpc>
              <a:defRPr sz="2000"/>
            </a:pPr>
            <a:r>
              <a:rPr>
                <a:latin typeface="Calibri"/>
                <a:ea typeface="Calibri"/>
                <a:cs typeface="Calibri"/>
                <a:sym typeface="Calibri"/>
              </a:rPr>
              <a:t>This is a graphic demonstrating how  short term training or continuing education may be displayed in the pathway, </a:t>
            </a:r>
          </a:p>
          <a:p>
            <a:pPr defTabSz="914400">
              <a:lnSpc>
                <a:spcPct val="120000"/>
              </a:lnSpc>
              <a:defRPr sz="2000"/>
            </a:pPr>
            <a:r>
              <a:rPr>
                <a:latin typeface="Calibri"/>
                <a:ea typeface="Calibri"/>
                <a:cs typeface="Calibri"/>
                <a:sym typeface="Calibri"/>
              </a:rPr>
              <a:t>The Upfront career advising,  upgrading of basic reading and math skills for a specific pathways and then immediate or concurrent integration to specific skill training leading to certificated and work… </a:t>
            </a:r>
          </a:p>
          <a:p>
            <a:pPr defTabSz="914400">
              <a:lnSpc>
                <a:spcPct val="120000"/>
              </a:lnSpc>
              <a:defRPr sz="2000"/>
            </a:pPr>
            <a:endParaRPr>
              <a:latin typeface="Calibri"/>
              <a:ea typeface="Calibri"/>
              <a:cs typeface="Calibri"/>
              <a:sym typeface="Calibri"/>
            </a:endParaRPr>
          </a:p>
          <a:p>
            <a:pPr defTabSz="914400">
              <a:lnSpc>
                <a:spcPct val="120000"/>
              </a:lnSpc>
              <a:defRPr sz="2000"/>
            </a:pPr>
            <a:r>
              <a:rPr>
                <a:latin typeface="Calibri"/>
                <a:ea typeface="Calibri"/>
                <a:cs typeface="Calibri"/>
                <a:sym typeface="Calibri"/>
              </a:rPr>
              <a:t>Note exploratory, experiential, and infused work based learning     can be integrated into the pathway. </a:t>
            </a:r>
          </a:p>
          <a:p>
            <a:pPr defTabSz="914400">
              <a:lnSpc>
                <a:spcPct val="120000"/>
              </a:lnSpc>
              <a:defRPr sz="2000"/>
            </a:pPr>
            <a:endParaRPr>
              <a:latin typeface="Calibri"/>
              <a:ea typeface="Calibri"/>
              <a:cs typeface="Calibri"/>
              <a:sym typeface="Calibri"/>
            </a:endParaRPr>
          </a:p>
          <a:p>
            <a:pPr defTabSz="914400">
              <a:lnSpc>
                <a:spcPct val="120000"/>
              </a:lnSpc>
              <a:defRPr sz="2000"/>
            </a:pPr>
            <a:endParaRPr>
              <a:latin typeface="Calibri"/>
              <a:ea typeface="Calibri"/>
              <a:cs typeface="Calibri"/>
              <a:sym typeface="Calibri"/>
            </a:endParaRPr>
          </a:p>
          <a:p>
            <a:pPr defTabSz="914400">
              <a:lnSpc>
                <a:spcPct val="120000"/>
              </a:lnSpc>
              <a:defRPr sz="2000"/>
            </a:pPr>
            <a:r>
              <a:rPr>
                <a:latin typeface="Calibri"/>
                <a:ea typeface="Calibri"/>
                <a:cs typeface="Calibri"/>
                <a:sym typeface="Calibri"/>
              </a:rPr>
              <a:t>Lets take a quick breath…. </a:t>
            </a:r>
          </a:p>
          <a:p>
            <a:pPr defTabSz="914400">
              <a:lnSpc>
                <a:spcPct val="120000"/>
              </a:lnSpc>
              <a:defRPr sz="2000"/>
            </a:pPr>
            <a:endParaRPr>
              <a:latin typeface="Calibri"/>
              <a:ea typeface="Calibri"/>
              <a:cs typeface="Calibri"/>
              <a:sym typeface="Calibri"/>
            </a:endParaRPr>
          </a:p>
          <a:p>
            <a:pPr defTabSz="914400">
              <a:lnSpc>
                <a:spcPct val="120000"/>
              </a:lnSpc>
              <a:defRPr sz="2000"/>
            </a:pPr>
            <a:r>
              <a:rPr>
                <a:latin typeface="Calibri"/>
                <a:ea typeface="Calibri"/>
                <a:cs typeface="Calibri"/>
                <a:sym typeface="Calibri"/>
              </a:rPr>
              <a:t>In its most recent career pathway tool kit the department of education and department of labor identifies 6 characteristics of pathways, </a:t>
            </a:r>
          </a:p>
          <a:p>
            <a:pPr defTabSz="914400">
              <a:lnSpc>
                <a:spcPct val="120000"/>
              </a:lnSpc>
              <a:defRPr sz="2000"/>
            </a:pPr>
            <a:r>
              <a:rPr>
                <a:latin typeface="Calibri"/>
                <a:ea typeface="Calibri"/>
                <a:cs typeface="Calibri"/>
                <a:sym typeface="Calibri"/>
              </a:rPr>
              <a:t>See how these build on the work of the vice president and see how they parallel some of our current work and future certified pathways </a:t>
            </a:r>
          </a:p>
          <a:p>
            <a:pPr defTabSz="914400">
              <a:lnSpc>
                <a:spcPct val="100000"/>
              </a:lnSpc>
              <a:defRPr sz="1800"/>
            </a:pPr>
            <a:endParaRPr sz="1600">
              <a:latin typeface="Calibri"/>
              <a:ea typeface="Calibri"/>
              <a:cs typeface="Calibri"/>
              <a:sym typeface="Calibri"/>
            </a:endParaRPr>
          </a:p>
          <a:p>
            <a:pPr defTabSz="914400">
              <a:lnSpc>
                <a:spcPct val="100000"/>
              </a:lnSpc>
              <a:defRPr sz="1800"/>
            </a:pPr>
            <a:r>
              <a:rPr sz="1600">
                <a:latin typeface="Calibri"/>
                <a:ea typeface="Calibri"/>
                <a:cs typeface="Calibri"/>
                <a:sym typeface="Calibri"/>
              </a:rPr>
              <a:t>These characteristics are: </a:t>
            </a:r>
          </a:p>
          <a:p>
            <a:pPr defTabSz="914400">
              <a:lnSpc>
                <a:spcPct val="100000"/>
              </a:lnSpc>
              <a:defRPr sz="1800"/>
            </a:pPr>
            <a:r>
              <a:rPr sz="1600">
                <a:latin typeface="Calibri"/>
                <a:ea typeface="Calibri"/>
                <a:cs typeface="Calibri"/>
                <a:sym typeface="Calibri"/>
              </a:rPr>
              <a:t>1. </a:t>
            </a:r>
          </a:p>
          <a:p>
            <a:pPr defTabSz="914400">
              <a:lnSpc>
                <a:spcPct val="100000"/>
              </a:lnSpc>
              <a:defRPr sz="1800"/>
            </a:pPr>
            <a:r>
              <a:rPr sz="1600">
                <a:latin typeface="Calibri"/>
                <a:ea typeface="Calibri"/>
                <a:cs typeface="Calibri"/>
                <a:sym typeface="Calibri"/>
              </a:rPr>
              <a:t>2. </a:t>
            </a:r>
          </a:p>
          <a:p>
            <a:pPr defTabSz="914400">
              <a:lnSpc>
                <a:spcPct val="100000"/>
              </a:lnSpc>
              <a:defRPr sz="1800"/>
            </a:pPr>
            <a:r>
              <a:rPr sz="1600">
                <a:latin typeface="Calibri"/>
                <a:ea typeface="Calibri"/>
                <a:cs typeface="Calibri"/>
                <a:sym typeface="Calibri"/>
              </a:rPr>
              <a:t>3. </a:t>
            </a:r>
          </a:p>
          <a:p>
            <a:pPr defTabSz="914400">
              <a:lnSpc>
                <a:spcPct val="100000"/>
              </a:lnSpc>
              <a:defRPr sz="1800"/>
            </a:pPr>
            <a:r>
              <a:rPr sz="1600">
                <a:latin typeface="Calibri"/>
                <a:ea typeface="Calibri"/>
                <a:cs typeface="Calibri"/>
                <a:sym typeface="Calibri"/>
              </a:rPr>
              <a:t>4. </a:t>
            </a:r>
          </a:p>
          <a:p>
            <a:pPr defTabSz="914400">
              <a:lnSpc>
                <a:spcPct val="100000"/>
              </a:lnSpc>
              <a:defRPr sz="1800"/>
            </a:pPr>
            <a:r>
              <a:rPr sz="1600">
                <a:latin typeface="Calibri"/>
                <a:ea typeface="Calibri"/>
                <a:cs typeface="Calibri"/>
                <a:sym typeface="Calibri"/>
              </a:rPr>
              <a:t>5. </a:t>
            </a:r>
          </a:p>
          <a:p>
            <a:pPr defTabSz="914400">
              <a:lnSpc>
                <a:spcPct val="100000"/>
              </a:lnSpc>
              <a:defRPr sz="1800"/>
            </a:pPr>
            <a:r>
              <a:rPr sz="1600">
                <a:latin typeface="Calibri"/>
                <a:ea typeface="Calibri"/>
                <a:cs typeface="Calibri"/>
                <a:sym typeface="Calibri"/>
              </a:rPr>
              <a:t>6. </a:t>
            </a:r>
          </a:p>
        </p:txBody>
      </p:sp>
    </p:spTree>
    <p:extLst>
      <p:ext uri="{BB962C8B-B14F-4D97-AF65-F5344CB8AC3E}">
        <p14:creationId xmlns:p14="http://schemas.microsoft.com/office/powerpoint/2010/main" val="16269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729356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6102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my</a:t>
            </a:r>
            <a:r>
              <a:rPr lang="en-US" baseline="0" dirty="0" smtClean="0"/>
              <a:t> by each one of these area? </a:t>
            </a:r>
          </a:p>
          <a:p>
            <a:r>
              <a:rPr lang="en-US" baseline="0" dirty="0" smtClean="0"/>
              <a:t>Discuss in Groups Report Out </a:t>
            </a:r>
            <a:endParaRPr lang="en-US" dirty="0"/>
          </a:p>
        </p:txBody>
      </p:sp>
    </p:spTree>
    <p:extLst>
      <p:ext uri="{BB962C8B-B14F-4D97-AF65-F5344CB8AC3E}">
        <p14:creationId xmlns:p14="http://schemas.microsoft.com/office/powerpoint/2010/main" val="1194934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rPr dirty="0"/>
              <a:t>Note </a:t>
            </a:r>
            <a:r>
              <a:rPr dirty="0" smtClean="0"/>
              <a:t>work</a:t>
            </a:r>
            <a:r>
              <a:rPr lang="en-US" dirty="0" smtClean="0"/>
              <a:t>-</a:t>
            </a:r>
            <a:r>
              <a:rPr dirty="0" smtClean="0"/>
              <a:t>based </a:t>
            </a:r>
            <a:r>
              <a:rPr dirty="0"/>
              <a:t>learning is integrated across  and through all programs of study or training </a:t>
            </a:r>
          </a:p>
        </p:txBody>
      </p:sp>
    </p:spTree>
    <p:extLst>
      <p:ext uri="{BB962C8B-B14F-4D97-AF65-F5344CB8AC3E}">
        <p14:creationId xmlns:p14="http://schemas.microsoft.com/office/powerpoint/2010/main" val="169737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Knowledge of this Business or Industry  </a:t>
            </a:r>
          </a:p>
          <a:p>
            <a:r>
              <a:t>Understand Culture of this type work </a:t>
            </a:r>
          </a:p>
          <a:p>
            <a:r>
              <a:t>Support of and understand of employers and their needs </a:t>
            </a:r>
          </a:p>
        </p:txBody>
      </p:sp>
    </p:spTree>
    <p:extLst>
      <p:ext uri="{BB962C8B-B14F-4D97-AF65-F5344CB8AC3E}">
        <p14:creationId xmlns:p14="http://schemas.microsoft.com/office/powerpoint/2010/main" val="1044014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Gage, program director for the I-CAR Collision Repair program at North Carolina's Fayetteville Technical Community College.</a:t>
            </a:r>
          </a:p>
          <a:p>
            <a:endParaRPr lang="en-US" u="none" dirty="0" smtClean="0"/>
          </a:p>
          <a:p>
            <a:r>
              <a:rPr lang="en-US" u="none" dirty="0" smtClean="0"/>
              <a:t>Auto makers are creating more sophisticated vehicles that require knowledge of the latest technologies used for state-of-the-art car repairs. A new two-year program from </a:t>
            </a:r>
            <a:r>
              <a:rPr lang="en-US" u="none" dirty="0" smtClean="0">
                <a:hlinkClick r:id="rId3"/>
              </a:rPr>
              <a:t>Fayetteville (N.C.) Technical Community College (FTCC)</a:t>
            </a:r>
            <a:r>
              <a:rPr lang="en-US" u="none" dirty="0" smtClean="0"/>
              <a:t> and the </a:t>
            </a:r>
            <a:r>
              <a:rPr lang="en-US" u="none" dirty="0" smtClean="0">
                <a:hlinkClick r:id="rId4"/>
              </a:rPr>
              <a:t>Collision Repair Education Foundation (CREF</a:t>
            </a:r>
            <a:r>
              <a:rPr lang="en-US" u="none" dirty="0" smtClean="0"/>
              <a:t>) is a collaboration between state government, private industry and education to create a curriculum that will provide the knowledgeable technicians the collision industry requires.</a:t>
            </a:r>
          </a:p>
          <a:p>
            <a:endParaRPr lang="en-US" dirty="0" smtClean="0"/>
          </a:p>
          <a:p>
            <a:r>
              <a:rPr lang="en-US" dirty="0" smtClean="0"/>
              <a:t>====</a:t>
            </a:r>
          </a:p>
          <a:p>
            <a:r>
              <a:rPr lang="en-US" dirty="0" smtClean="0"/>
              <a:t>Photo</a:t>
            </a:r>
          </a:p>
          <a:p>
            <a:r>
              <a:rPr lang="en-US" dirty="0" smtClean="0"/>
              <a:t>http://media.propertycasualty360.com/propertycasualty360/article/2015/01/22/paul-gage-at-ftcc-collision-remanufacture-bldgmini-crop-600x338.JPG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270064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wactal.com</a:t>
            </a:r>
            <a:r>
              <a:rPr lang="en-US" dirty="0" smtClean="0"/>
              <a:t>/</a:t>
            </a:r>
            <a:r>
              <a:rPr lang="en-US" dirty="0" err="1" smtClean="0"/>
              <a:t>wp</a:t>
            </a:r>
            <a:r>
              <a:rPr lang="en-US" dirty="0" smtClean="0"/>
              <a:t>-content/uploads/2015/02/featured1.jpg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189310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www.yellowpagecollegedirectory.com</a:t>
            </a:r>
            <a:r>
              <a:rPr lang="en-US" dirty="0" smtClean="0"/>
              <a:t>/images/articles/collision-repair-</a:t>
            </a:r>
            <a:r>
              <a:rPr lang="en-US" dirty="0" err="1" smtClean="0"/>
              <a:t>schools.jpg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62</a:t>
            </a:fld>
            <a:endParaRPr lang="en-US"/>
          </a:p>
        </p:txBody>
      </p:sp>
    </p:spTree>
    <p:extLst>
      <p:ext uri="{BB962C8B-B14F-4D97-AF65-F5344CB8AC3E}">
        <p14:creationId xmlns:p14="http://schemas.microsoft.com/office/powerpoint/2010/main" val="200990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t>
            </a:r>
          </a:p>
          <a:p>
            <a:r>
              <a:rPr lang="en-US" dirty="0" smtClean="0"/>
              <a:t>Gerber</a:t>
            </a:r>
          </a:p>
          <a:p>
            <a:r>
              <a:rPr lang="en-US" dirty="0" smtClean="0"/>
              <a:t>http://</a:t>
            </a:r>
            <a:r>
              <a:rPr lang="en-US" dirty="0" err="1" smtClean="0"/>
              <a:t>teamjdmotorsports.com</a:t>
            </a:r>
            <a:r>
              <a:rPr lang="en-US" dirty="0" smtClean="0"/>
              <a:t>/</a:t>
            </a:r>
            <a:r>
              <a:rPr lang="en-US" dirty="0" err="1" smtClean="0"/>
              <a:t>wp</a:t>
            </a:r>
            <a:r>
              <a:rPr lang="en-US" dirty="0" smtClean="0"/>
              <a:t>-content/uploads/2013/07/</a:t>
            </a:r>
            <a:r>
              <a:rPr lang="en-US" dirty="0" err="1" smtClean="0"/>
              <a:t>GerberLogo.jpg</a:t>
            </a:r>
            <a:endParaRPr lang="en-US" dirty="0" smtClean="0"/>
          </a:p>
          <a:p>
            <a:endParaRPr lang="en-US" dirty="0" smtClean="0"/>
          </a:p>
          <a:p>
            <a:r>
              <a:rPr lang="en-US" dirty="0" smtClean="0"/>
              <a:t>Nationwide</a:t>
            </a:r>
          </a:p>
          <a:p>
            <a:r>
              <a:rPr lang="en-US" dirty="0" smtClean="0"/>
              <a:t>http://</a:t>
            </a:r>
            <a:r>
              <a:rPr lang="en-US" dirty="0" err="1" smtClean="0"/>
              <a:t>www.petinsurance.com</a:t>
            </a:r>
            <a:r>
              <a:rPr lang="en-US" dirty="0" smtClean="0"/>
              <a:t>/images/</a:t>
            </a:r>
            <a:r>
              <a:rPr lang="en-US" dirty="0" err="1" smtClean="0"/>
              <a:t>VSSimages</a:t>
            </a:r>
            <a:r>
              <a:rPr lang="en-US" dirty="0" smtClean="0"/>
              <a:t>/consumer/v5/</a:t>
            </a:r>
            <a:r>
              <a:rPr lang="en-US" dirty="0" err="1" smtClean="0"/>
              <a:t>NationwideLrgFormat.png</a:t>
            </a:r>
            <a:endParaRPr lang="en-US" dirty="0" smtClean="0"/>
          </a:p>
          <a:p>
            <a:endParaRPr lang="en-US" dirty="0" smtClean="0"/>
          </a:p>
          <a:p>
            <a:r>
              <a:rPr lang="en-US" dirty="0" smtClean="0"/>
              <a:t>PPG</a:t>
            </a:r>
          </a:p>
          <a:p>
            <a:r>
              <a:rPr lang="en-US" dirty="0" smtClean="0"/>
              <a:t>http://</a:t>
            </a:r>
            <a:r>
              <a:rPr lang="en-US" dirty="0" err="1" smtClean="0"/>
              <a:t>www.ppgac.com</a:t>
            </a:r>
            <a:r>
              <a:rPr lang="en-US" dirty="0" smtClean="0"/>
              <a:t>/images/logos/</a:t>
            </a:r>
            <a:r>
              <a:rPr lang="en-US" dirty="0" err="1" smtClean="0"/>
              <a:t>ppg-paints.png</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64</a:t>
            </a:fld>
            <a:endParaRPr lang="en-US"/>
          </a:p>
        </p:txBody>
      </p:sp>
    </p:spTree>
    <p:extLst>
      <p:ext uri="{BB962C8B-B14F-4D97-AF65-F5344CB8AC3E}">
        <p14:creationId xmlns:p14="http://schemas.microsoft.com/office/powerpoint/2010/main" val="1674173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t>
            </a:r>
          </a:p>
          <a:p>
            <a:r>
              <a:rPr lang="en-US" dirty="0" smtClean="0"/>
              <a:t>I-CAR</a:t>
            </a:r>
          </a:p>
          <a:p>
            <a:r>
              <a:rPr lang="en-US" dirty="0" smtClean="0"/>
              <a:t>http://www.5starautobody.com/</a:t>
            </a:r>
            <a:r>
              <a:rPr lang="en-US" dirty="0" err="1" smtClean="0"/>
              <a:t>userfiles</a:t>
            </a:r>
            <a:r>
              <a:rPr lang="en-US" dirty="0" smtClean="0"/>
              <a:t>/images/logo-icar_techs1.png</a:t>
            </a:r>
          </a:p>
          <a:p>
            <a:endParaRPr lang="en-US" dirty="0" smtClean="0"/>
          </a:p>
          <a:p>
            <a:r>
              <a:rPr lang="en-US" dirty="0" smtClean="0"/>
              <a:t>ASE</a:t>
            </a:r>
          </a:p>
          <a:p>
            <a:r>
              <a:rPr lang="en-US" dirty="0" smtClean="0"/>
              <a:t>https://</a:t>
            </a:r>
            <a:r>
              <a:rPr lang="en-US" dirty="0" err="1" smtClean="0"/>
              <a:t>upload.wikimedia.org</a:t>
            </a:r>
            <a:r>
              <a:rPr lang="en-US" dirty="0" smtClean="0"/>
              <a:t>/</a:t>
            </a:r>
            <a:r>
              <a:rPr lang="en-US" dirty="0" err="1" smtClean="0"/>
              <a:t>wikipedia</a:t>
            </a:r>
            <a:r>
              <a:rPr lang="en-US" dirty="0" smtClean="0"/>
              <a:t>/</a:t>
            </a:r>
            <a:r>
              <a:rPr lang="en-US" dirty="0" err="1" smtClean="0"/>
              <a:t>en</a:t>
            </a:r>
            <a:r>
              <a:rPr lang="en-US" dirty="0" smtClean="0"/>
              <a:t>/7/71/</a:t>
            </a:r>
            <a:r>
              <a:rPr lang="en-US" dirty="0" err="1" smtClean="0"/>
              <a:t>ASE_certified.png</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65</a:t>
            </a:fld>
            <a:endParaRPr lang="en-US"/>
          </a:p>
        </p:txBody>
      </p:sp>
    </p:spTree>
    <p:extLst>
      <p:ext uri="{BB962C8B-B14F-4D97-AF65-F5344CB8AC3E}">
        <p14:creationId xmlns:p14="http://schemas.microsoft.com/office/powerpoint/2010/main" val="1102901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defRPr sz="1800"/>
            </a:pPr>
            <a:r>
              <a:rPr sz="2400"/>
              <a:t>Discuss Workforce Needs – Over 30 Aviation Companies in the Triad with over 6000 employees and they are growing.  North State Aviation had 100 employees two years ago and they have over 400 today.</a:t>
            </a:r>
          </a:p>
        </p:txBody>
      </p:sp>
    </p:spTree>
    <p:extLst>
      <p:ext uri="{BB962C8B-B14F-4D97-AF65-F5344CB8AC3E}">
        <p14:creationId xmlns:p14="http://schemas.microsoft.com/office/powerpoint/2010/main" val="1040415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720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 Biden offered us Elements, Strategies, and</a:t>
            </a:r>
            <a:r>
              <a:rPr lang="en-US" baseline="0" dirty="0" smtClean="0"/>
              <a:t> Philosophy to be build into Career Pathways through his principles of Job Drive Training.  </a:t>
            </a:r>
            <a:endParaRPr lang="en-US" dirty="0"/>
          </a:p>
        </p:txBody>
      </p:sp>
    </p:spTree>
    <p:extLst>
      <p:ext uri="{BB962C8B-B14F-4D97-AF65-F5344CB8AC3E}">
        <p14:creationId xmlns:p14="http://schemas.microsoft.com/office/powerpoint/2010/main" val="689670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“FACT SHEET: Ready to Work At a Glance: Job-Driven Training and American Opportunity,”</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32540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t>Element 1 – Work up-front with employers to determine local or regional hiring needs and design training programs that are responsive to those needs.</a:t>
            </a:r>
          </a:p>
        </p:txBody>
      </p:sp>
    </p:spTree>
    <p:extLst>
      <p:ext uri="{BB962C8B-B14F-4D97-AF65-F5344CB8AC3E}">
        <p14:creationId xmlns:p14="http://schemas.microsoft.com/office/powerpoint/2010/main" val="1165051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rPr dirty="0"/>
              <a:t>“Earn and Learn” means that individuals should receive training that is outside the classroom and in the work- place. In addition, they should receive a livable wage for their training. Some examples include paid internships, pre-apprenticeships, Registered Apprenticeships (RA), and on-the-job training (OJT).Element 2 – Offer work-based learning opportunities with employers—including on-the- job training, internships, and pre-apprenticeships and Registered Apprenticeship as training paths to employment</a:t>
            </a:r>
            <a:r>
              <a:rPr dirty="0" smtClean="0"/>
              <a:t>.</a:t>
            </a:r>
            <a:endParaRPr lang="en-US" dirty="0" smtClean="0"/>
          </a:p>
          <a:p>
            <a:endParaRPr lang="en-US" dirty="0" smtClean="0"/>
          </a:p>
          <a:p>
            <a:r>
              <a:rPr lang="en-US" dirty="0" smtClean="0"/>
              <a:t>=====</a:t>
            </a:r>
          </a:p>
          <a:p>
            <a:r>
              <a:rPr lang="en-US" dirty="0" smtClean="0"/>
              <a:t>Graphic</a:t>
            </a:r>
          </a:p>
          <a:p>
            <a:r>
              <a:rPr lang="en-US" dirty="0" smtClean="0"/>
              <a:t>http://</a:t>
            </a:r>
            <a:r>
              <a:rPr lang="en-US" dirty="0" err="1" smtClean="0"/>
              <a:t>noteinvestors.com</a:t>
            </a:r>
            <a:r>
              <a:rPr lang="en-US" dirty="0" smtClean="0"/>
              <a:t>/blog/</a:t>
            </a:r>
            <a:r>
              <a:rPr lang="en-US" dirty="0" err="1" smtClean="0"/>
              <a:t>wp</a:t>
            </a:r>
            <a:r>
              <a:rPr lang="en-US" dirty="0" smtClean="0"/>
              <a:t>-content/uploads/2016/02/learn-and-earn1.png</a:t>
            </a:r>
          </a:p>
          <a:p>
            <a:endParaRPr dirty="0"/>
          </a:p>
        </p:txBody>
      </p:sp>
    </p:spTree>
    <p:extLst>
      <p:ext uri="{BB962C8B-B14F-4D97-AF65-F5344CB8AC3E}">
        <p14:creationId xmlns:p14="http://schemas.microsoft.com/office/powerpoint/2010/main" val="7032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rPr dirty="0"/>
              <a:t>The third principle of job driven training asks that employment and training programs use data to drive </a:t>
            </a:r>
            <a:r>
              <a:rPr dirty="0" smtClean="0"/>
              <a:t>accountability </a:t>
            </a:r>
            <a:r>
              <a:rPr dirty="0"/>
              <a:t>and inform employer engagement strategies. Comprehensive and accessible labor market data can facilitate two important processes: this data can drive your employer outreach, and it can inform consumers on real opportunities.</a:t>
            </a:r>
          </a:p>
        </p:txBody>
      </p:sp>
    </p:spTree>
    <p:extLst>
      <p:ext uri="{BB962C8B-B14F-4D97-AF65-F5344CB8AC3E}">
        <p14:creationId xmlns:p14="http://schemas.microsoft.com/office/powerpoint/2010/main" val="130865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t>The fourth principle of job-driven training states that programs should measure and evaluate the employment outcomes of participants to assess the quality of training programs. Having this information, the report states, allows training providers and job seekers to make informed choices about the training they choose. break your data down by employer and sector. Trainees, retention, </a:t>
            </a:r>
          </a:p>
        </p:txBody>
      </p:sp>
    </p:spTree>
    <p:extLst>
      <p:ext uri="{BB962C8B-B14F-4D97-AF65-F5344CB8AC3E}">
        <p14:creationId xmlns:p14="http://schemas.microsoft.com/office/powerpoint/2010/main" val="35940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lvl1pPr defTabSz="914400">
              <a:lnSpc>
                <a:spcPct val="100000"/>
              </a:lnSpc>
              <a:defRPr sz="1700">
                <a:latin typeface="Calibri"/>
                <a:ea typeface="Calibri"/>
                <a:cs typeface="Calibri"/>
                <a:sym typeface="Calibri"/>
              </a:defRPr>
            </a:lvl1pPr>
          </a:lstStyle>
          <a:p>
            <a:r>
              <a:rPr dirty="0"/>
              <a:t>The  </a:t>
            </a:r>
            <a:r>
              <a:rPr dirty="0" smtClean="0"/>
              <a:t>f</a:t>
            </a:r>
            <a:r>
              <a:rPr lang="en-US" dirty="0" smtClean="0"/>
              <a:t>if</a:t>
            </a:r>
            <a:r>
              <a:rPr dirty="0" smtClean="0"/>
              <a:t>th </a:t>
            </a:r>
            <a:r>
              <a:rPr dirty="0"/>
              <a:t>principle of job-driven training requires that employment placement show a stepping stone approach to success. In practice, this means a training process shows a progression and advancement, with integration of </a:t>
            </a:r>
            <a:r>
              <a:rPr dirty="0" smtClean="0"/>
              <a:t>training </a:t>
            </a:r>
            <a:r>
              <a:rPr dirty="0"/>
              <a:t>and education activities as needed</a:t>
            </a:r>
            <a:r>
              <a:rPr dirty="0" smtClean="0"/>
              <a:t>.</a:t>
            </a:r>
            <a:endParaRPr lang="en-US" dirty="0" smtClean="0"/>
          </a:p>
          <a:p>
            <a:endParaRPr lang="en-US" dirty="0" smtClean="0"/>
          </a:p>
          <a:p>
            <a:endParaRPr lang="en-US" dirty="0" smtClean="0"/>
          </a:p>
          <a:p>
            <a:r>
              <a:rPr lang="en-US" dirty="0" smtClean="0"/>
              <a:t>=====</a:t>
            </a:r>
          </a:p>
          <a:p>
            <a:r>
              <a:rPr lang="en-US" dirty="0" smtClean="0"/>
              <a:t>Graphic</a:t>
            </a:r>
          </a:p>
          <a:p>
            <a:r>
              <a:rPr lang="en-US" dirty="0" smtClean="0"/>
              <a:t>http://</a:t>
            </a:r>
            <a:r>
              <a:rPr lang="en-US" dirty="0" err="1" smtClean="0"/>
              <a:t>www.bie.org</a:t>
            </a:r>
            <a:r>
              <a:rPr lang="en-US" dirty="0" smtClean="0"/>
              <a:t>/images/uploads/objects/</a:t>
            </a:r>
            <a:r>
              <a:rPr lang="en-US" dirty="0" err="1" smtClean="0"/>
              <a:t>blog_stepping_stones.png</a:t>
            </a:r>
            <a:endParaRPr lang="en-US" dirty="0" smtClean="0"/>
          </a:p>
          <a:p>
            <a:endParaRPr dirty="0"/>
          </a:p>
        </p:txBody>
      </p:sp>
    </p:spTree>
    <p:extLst>
      <p:ext uri="{BB962C8B-B14F-4D97-AF65-F5344CB8AC3E}">
        <p14:creationId xmlns:p14="http://schemas.microsoft.com/office/powerpoint/2010/main" val="13557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Shape 75"/>
          <p:cNvSpPr>
            <a:spLocks noGrp="1"/>
          </p:cNvSpPr>
          <p:nvPr>
            <p:ph type="body" sz="quarter" idx="13"/>
          </p:nvPr>
        </p:nvSpPr>
        <p:spPr>
          <a:xfrm>
            <a:off x="473274" y="928688"/>
            <a:ext cx="8197453" cy="377061"/>
          </a:xfrm>
          <a:prstGeom prst="rect">
            <a:avLst/>
          </a:prstGeom>
        </p:spPr>
        <p:txBody>
          <a:bodyPr>
            <a:spAutoFit/>
          </a:bodyPr>
          <a:lstStyle>
            <a:lvl1pPr marL="0" indent="0" algn="ctr">
              <a:spcBef>
                <a:spcPts val="0"/>
              </a:spcBef>
              <a:buClrTx/>
              <a:buSzTx/>
              <a:buNone/>
              <a:defRPr sz="1828" cap="all" spc="165">
                <a:latin typeface="+mn-lt"/>
                <a:ea typeface="+mn-ea"/>
                <a:cs typeface="+mn-cs"/>
                <a:sym typeface="Futura"/>
              </a:defRPr>
            </a:lvl1pPr>
          </a:lstStyle>
          <a:p>
            <a:r>
              <a:t>donec quis nunc</a:t>
            </a:r>
          </a:p>
        </p:txBody>
      </p:sp>
      <p:sp>
        <p:nvSpPr>
          <p:cNvPr id="76" name="Shape 76"/>
          <p:cNvSpPr>
            <a:spLocks noGrp="1"/>
          </p:cNvSpPr>
          <p:nvPr>
            <p:ph type="title"/>
          </p:nvPr>
        </p:nvSpPr>
        <p:spPr>
          <a:prstGeom prst="rect">
            <a:avLst/>
          </a:prstGeom>
        </p:spPr>
        <p:txBody>
          <a:bodyPr/>
          <a:lstStyle/>
          <a:p>
            <a:r>
              <a:t>Title Text</a:t>
            </a:r>
          </a:p>
        </p:txBody>
      </p:sp>
      <p:sp>
        <p:nvSpPr>
          <p:cNvPr id="77" name="Shape 7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xfrm>
            <a:off x="4456981" y="6491883"/>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19503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6" name="Shape 66"/>
          <p:cNvSpPr>
            <a:spLocks noGrp="1"/>
          </p:cNvSpPr>
          <p:nvPr>
            <p:ph type="body" sz="quarter" idx="13"/>
          </p:nvPr>
        </p:nvSpPr>
        <p:spPr>
          <a:xfrm>
            <a:off x="473274" y="928688"/>
            <a:ext cx="8197453" cy="377061"/>
          </a:xfrm>
          <a:prstGeom prst="rect">
            <a:avLst/>
          </a:prstGeom>
        </p:spPr>
        <p:txBody>
          <a:bodyPr>
            <a:spAutoFit/>
          </a:bodyPr>
          <a:lstStyle>
            <a:lvl1pPr marL="0" indent="0" algn="ctr">
              <a:spcBef>
                <a:spcPts val="0"/>
              </a:spcBef>
              <a:buClrTx/>
              <a:buSzTx/>
              <a:buNone/>
              <a:defRPr sz="1828" cap="all" spc="165">
                <a:latin typeface="+mn-lt"/>
                <a:ea typeface="+mn-ea"/>
                <a:cs typeface="+mn-cs"/>
                <a:sym typeface="Futura"/>
              </a:defRPr>
            </a:lvl1pPr>
          </a:lstStyle>
          <a:p>
            <a:r>
              <a:t>donec quis nunc</a:t>
            </a:r>
          </a:p>
        </p:txBody>
      </p:sp>
      <p:sp>
        <p:nvSpPr>
          <p:cNvPr id="67" name="Shape 67"/>
          <p:cNvSpPr>
            <a:spLocks noGrp="1"/>
          </p:cNvSpPr>
          <p:nvPr>
            <p:ph type="title"/>
          </p:nvPr>
        </p:nvSpPr>
        <p:spPr>
          <a:prstGeom prst="rect">
            <a:avLst/>
          </a:prstGeom>
        </p:spPr>
        <p:txBody>
          <a:bodyPr/>
          <a:lstStyle/>
          <a:p>
            <a:r>
              <a:t>Title Text</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412442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473274" y="2169914"/>
            <a:ext cx="8197453" cy="2509242"/>
          </a:xfrm>
          <a:prstGeom prst="rect">
            <a:avLst/>
          </a:prstGeom>
        </p:spPr>
        <p:txBody>
          <a:bodyPr anchor="ctr"/>
          <a:lstStyle>
            <a:lvl1pPr>
              <a:defRPr sz="7312" spc="146">
                <a:solidFill>
                  <a:srgbClr val="FFFFFF"/>
                </a:solidFill>
              </a:defRPr>
            </a:lvl1pPr>
          </a:lstStyle>
          <a:p>
            <a:r>
              <a:t>Title Text</a:t>
            </a:r>
          </a:p>
        </p:txBody>
      </p:sp>
      <p:sp>
        <p:nvSpPr>
          <p:cNvPr id="41" name="Shape 41"/>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5695463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idx="13"/>
          </p:nvPr>
        </p:nvSpPr>
        <p:spPr>
          <a:xfrm>
            <a:off x="375047" y="2446734"/>
            <a:ext cx="8393906" cy="405407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21" name="Shape 21"/>
          <p:cNvSpPr>
            <a:spLocks noGrp="1"/>
          </p:cNvSpPr>
          <p:nvPr>
            <p:ph type="title"/>
          </p:nvPr>
        </p:nvSpPr>
        <p:spPr>
          <a:xfrm>
            <a:off x="473274" y="821531"/>
            <a:ext cx="8197453" cy="937617"/>
          </a:xfrm>
          <a:prstGeom prst="rect">
            <a:avLst/>
          </a:prstGeom>
        </p:spPr>
        <p:txBody>
          <a:bodyPr/>
          <a:lstStyle>
            <a:lvl1pPr>
              <a:lnSpc>
                <a:spcPct val="80000"/>
              </a:lnSpc>
              <a:defRPr sz="5203" spc="104">
                <a:solidFill>
                  <a:srgbClr val="FFFFFF"/>
                </a:solidFill>
              </a:defRPr>
            </a:lvl1pPr>
          </a:lstStyle>
          <a:p>
            <a:r>
              <a:t>Title Text</a:t>
            </a:r>
          </a:p>
        </p:txBody>
      </p:sp>
      <p:sp>
        <p:nvSpPr>
          <p:cNvPr id="22" name="Shape 22"/>
          <p:cNvSpPr>
            <a:spLocks noGrp="1"/>
          </p:cNvSpPr>
          <p:nvPr>
            <p:ph type="body" sz="quarter" idx="1"/>
          </p:nvPr>
        </p:nvSpPr>
        <p:spPr>
          <a:xfrm>
            <a:off x="473274" y="357188"/>
            <a:ext cx="8197453" cy="473273"/>
          </a:xfrm>
          <a:prstGeom prst="rect">
            <a:avLst/>
          </a:prstGeom>
        </p:spPr>
        <p:txBody>
          <a:bodyPr/>
          <a:lstStyle>
            <a:lvl1pPr marL="0" indent="0" algn="ctr">
              <a:spcBef>
                <a:spcPts val="0"/>
              </a:spcBef>
              <a:buClrTx/>
              <a:buSzTx/>
              <a:buNone/>
              <a:defRPr sz="2812" cap="all" spc="56">
                <a:solidFill>
                  <a:srgbClr val="FFFFFF"/>
                </a:solidFill>
                <a:latin typeface="+mn-lt"/>
                <a:ea typeface="+mn-ea"/>
                <a:cs typeface="+mn-cs"/>
                <a:sym typeface="Futura"/>
              </a:defRPr>
            </a:lvl1pPr>
            <a:lvl2pPr marL="0" indent="160729" algn="ctr">
              <a:spcBef>
                <a:spcPts val="0"/>
              </a:spcBef>
              <a:buClrTx/>
              <a:buSzTx/>
              <a:buNone/>
              <a:defRPr sz="2812" cap="all" spc="56">
                <a:solidFill>
                  <a:srgbClr val="FFFFFF"/>
                </a:solidFill>
                <a:latin typeface="+mn-lt"/>
                <a:ea typeface="+mn-ea"/>
                <a:cs typeface="+mn-cs"/>
                <a:sym typeface="Futura"/>
              </a:defRPr>
            </a:lvl2pPr>
            <a:lvl3pPr marL="0" indent="321457" algn="ctr">
              <a:spcBef>
                <a:spcPts val="0"/>
              </a:spcBef>
              <a:buClrTx/>
              <a:buSzTx/>
              <a:buNone/>
              <a:defRPr sz="2812" cap="all" spc="56">
                <a:solidFill>
                  <a:srgbClr val="FFFFFF"/>
                </a:solidFill>
                <a:latin typeface="+mn-lt"/>
                <a:ea typeface="+mn-ea"/>
                <a:cs typeface="+mn-cs"/>
                <a:sym typeface="Futura"/>
              </a:defRPr>
            </a:lvl3pPr>
            <a:lvl4pPr marL="0" indent="482186" algn="ctr">
              <a:spcBef>
                <a:spcPts val="0"/>
              </a:spcBef>
              <a:buClrTx/>
              <a:buSzTx/>
              <a:buNone/>
              <a:defRPr sz="2812" cap="all" spc="56">
                <a:solidFill>
                  <a:srgbClr val="FFFFFF"/>
                </a:solidFill>
                <a:latin typeface="+mn-lt"/>
                <a:ea typeface="+mn-ea"/>
                <a:cs typeface="+mn-cs"/>
                <a:sym typeface="Futura"/>
              </a:defRPr>
            </a:lvl4pPr>
            <a:lvl5pPr marL="0" indent="642915" algn="ctr">
              <a:spcBef>
                <a:spcPts val="0"/>
              </a:spcBef>
              <a:buClrTx/>
              <a:buSzTx/>
              <a:buNone/>
              <a:defRPr sz="2812" cap="all" spc="56">
                <a:solidFill>
                  <a:srgbClr val="FFFFFF"/>
                </a:solidFill>
                <a:latin typeface="+mn-lt"/>
                <a:ea typeface="+mn-ea"/>
                <a:cs typeface="+mn-cs"/>
                <a:sym typeface="Futura"/>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1935369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198438"/>
            <a:ext cx="6096000" cy="944562"/>
          </a:xfrm>
        </p:spPr>
        <p:txBody>
          <a:bodyPr>
            <a:no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Aft>
                <a:spcPts val="400"/>
              </a:spcAft>
              <a:defRPr sz="30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none"/>
            </a:lvl1pPr>
          </a:lstStyle>
          <a:p>
            <a:r>
              <a:rPr lang="en-US" dirty="0" smtClean="0"/>
              <a:t>Click to master title </a:t>
            </a:r>
            <a:r>
              <a:rPr lang="en-US" dirty="0" err="1" smtClean="0"/>
              <a:t>styleedit</a:t>
            </a:r>
            <a:r>
              <a:rPr lang="en-US" dirty="0" smtClean="0"/>
              <a:t> </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a:p>
        </p:txBody>
      </p:sp>
      <p:pic>
        <p:nvPicPr>
          <p:cNvPr id="5" name="Picture 4" descr="NCCCS_logo_2C.jp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WitchgerB@nccommunitycollege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3.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56.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jpeg"/><Relationship Id="rId9"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png"/><Relationship Id="rId6" Type="http://schemas.openxmlformats.org/officeDocument/2006/relationships/image" Target="../media/image77.jpeg"/><Relationship Id="rId7" Type="http://schemas.openxmlformats.org/officeDocument/2006/relationships/image" Target="../media/image78.png"/><Relationship Id="rId8" Type="http://schemas.openxmlformats.org/officeDocument/2006/relationships/image" Target="../media/image79.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mailto:WitchgerB@nccommunitycolleges.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ctrTitle"/>
          </p:nvPr>
        </p:nvSpPr>
        <p:spPr/>
        <p:txBody>
          <a:bodyPr>
            <a:normAutofit fontScale="90000"/>
          </a:bodyPr>
          <a:lstStyle/>
          <a:p>
            <a:r>
              <a:rPr lang="en-US" dirty="0"/>
              <a:t>Stacking: Programs of Study, </a:t>
            </a:r>
            <a:r>
              <a:rPr lang="en-US" dirty="0" smtClean="0"/>
              <a:t>College and </a:t>
            </a:r>
            <a:r>
              <a:rPr lang="en-US" dirty="0"/>
              <a:t>Career Promise, </a:t>
            </a:r>
            <a:r>
              <a:rPr lang="en-US" dirty="0" smtClean="0"/>
              <a:t/>
            </a:r>
            <a:br>
              <a:rPr lang="en-US" dirty="0" smtClean="0"/>
            </a:br>
            <a:r>
              <a:rPr lang="en-US" dirty="0" smtClean="0"/>
              <a:t>and Career Pathways</a:t>
            </a:r>
            <a:endParaRPr lang="en-US" dirty="0"/>
          </a:p>
        </p:txBody>
      </p:sp>
      <p:sp>
        <p:nvSpPr>
          <p:cNvPr id="159" name="Shape 159"/>
          <p:cNvSpPr>
            <a:spLocks noGrp="1"/>
          </p:cNvSpPr>
          <p:nvPr>
            <p:ph type="subTitle" idx="1"/>
          </p:nvPr>
        </p:nvSpPr>
        <p:spPr>
          <a:xfrm>
            <a:off x="1371600" y="4343400"/>
            <a:ext cx="6400800" cy="1752600"/>
          </a:xfrm>
        </p:spPr>
        <p:txBody>
          <a:bodyPr>
            <a:normAutofit fontScale="77500" lnSpcReduction="20000"/>
          </a:bodyPr>
          <a:lstStyle/>
          <a:p>
            <a:r>
              <a:rPr lang="en-US" dirty="0"/>
              <a:t>Dr. Bob </a:t>
            </a:r>
            <a:r>
              <a:rPr lang="en-US" dirty="0" err="1"/>
              <a:t>Witchger</a:t>
            </a:r>
            <a:endParaRPr lang="en-US" dirty="0"/>
          </a:p>
          <a:p>
            <a:r>
              <a:rPr lang="en-US" dirty="0"/>
              <a:t>Director of Career and Technical Education</a:t>
            </a:r>
          </a:p>
          <a:p>
            <a:r>
              <a:rPr lang="en-US" dirty="0"/>
              <a:t>NC Community College System</a:t>
            </a:r>
          </a:p>
          <a:p>
            <a:r>
              <a:rPr lang="en-US" dirty="0" err="1"/>
              <a:t>WitchgerB@nccommunitycolleges.edu</a:t>
            </a:r>
            <a:endParaRPr lang="en-US" dirty="0">
              <a:hlinkClick r:id="rId3"/>
            </a:endParaRPr>
          </a:p>
        </p:txBody>
      </p:sp>
    </p:spTree>
    <p:extLst>
      <p:ext uri="{BB962C8B-B14F-4D97-AF65-F5344CB8AC3E}">
        <p14:creationId xmlns:p14="http://schemas.microsoft.com/office/powerpoint/2010/main" val="278461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p:txBody>
          <a:bodyPr>
            <a:normAutofit fontScale="90000"/>
          </a:bodyPr>
          <a:lstStyle>
            <a:lvl1pPr defTabSz="452627">
              <a:defRPr sz="3959" spc="79"/>
            </a:lvl1pPr>
          </a:lstStyle>
          <a:p>
            <a:r>
              <a:rPr lang="en-US" dirty="0" smtClean="0"/>
              <a:t>Work-Based Learning </a:t>
            </a:r>
            <a:br>
              <a:rPr lang="en-US" dirty="0" smtClean="0"/>
            </a:br>
            <a:r>
              <a:rPr lang="en-US" dirty="0" smtClean="0"/>
              <a:t>with Engaged Employers</a:t>
            </a:r>
            <a:endParaRPr lang="en-US" dirty="0"/>
          </a:p>
        </p:txBody>
      </p:sp>
      <p:sp>
        <p:nvSpPr>
          <p:cNvPr id="191" name="Shape 191"/>
          <p:cNvSpPr>
            <a:spLocks noGrp="1"/>
          </p:cNvSpPr>
          <p:nvPr>
            <p:ph idx="1"/>
          </p:nvPr>
        </p:nvSpPr>
        <p:spPr>
          <a:xfrm>
            <a:off x="457200" y="1600200"/>
            <a:ext cx="8229600" cy="4953000"/>
          </a:xfrm>
        </p:spPr>
        <p:txBody>
          <a:bodyPr>
            <a:normAutofit fontScale="92500" lnSpcReduction="10000"/>
          </a:bodyPr>
          <a:lstStyle/>
          <a:p>
            <a:pPr marL="0" indent="0">
              <a:buNone/>
            </a:pPr>
            <a:r>
              <a:rPr lang="en-US" u="sng" dirty="0" smtClean="0"/>
              <a:t>Exploratory</a:t>
            </a:r>
            <a:r>
              <a:rPr lang="en-US" dirty="0" smtClean="0"/>
              <a:t> - </a:t>
            </a:r>
          </a:p>
          <a:p>
            <a:pPr lvl="1"/>
            <a:r>
              <a:rPr lang="en-US" dirty="0" smtClean="0"/>
              <a:t>Provides on-worksite orientation to an occupation</a:t>
            </a:r>
          </a:p>
          <a:p>
            <a:pPr lvl="1"/>
            <a:r>
              <a:rPr lang="en-US" dirty="0" smtClean="0"/>
              <a:t>Helps in setting career direction and/or career major </a:t>
            </a:r>
          </a:p>
          <a:p>
            <a:pPr lvl="1"/>
            <a:r>
              <a:rPr lang="en-US" dirty="0" smtClean="0"/>
              <a:t>Opportunity to systematically sample and observe a variety of work</a:t>
            </a:r>
          </a:p>
          <a:p>
            <a:pPr lvl="1"/>
            <a:r>
              <a:rPr lang="en-US" dirty="0" smtClean="0"/>
              <a:t>Obtain knowledge about the nature and characteristics of work</a:t>
            </a:r>
          </a:p>
          <a:p>
            <a:pPr lvl="1"/>
            <a:r>
              <a:rPr lang="en-US" dirty="0" smtClean="0"/>
              <a:t>Offers a comprehensive and accurate knowledge of the world of work</a:t>
            </a:r>
          </a:p>
          <a:p>
            <a:pPr lvl="1"/>
            <a:r>
              <a:rPr lang="en-US" dirty="0" smtClean="0"/>
              <a:t>May include activities such as:  Industry Tours, Job Shadowing, Mentorship, Service Learning, Volunteer, Junior Achievement</a:t>
            </a:r>
            <a:endParaRPr lang="en-US" dirty="0"/>
          </a:p>
        </p:txBody>
      </p:sp>
    </p:spTree>
    <p:extLst>
      <p:ext uri="{BB962C8B-B14F-4D97-AF65-F5344CB8AC3E}">
        <p14:creationId xmlns:p14="http://schemas.microsoft.com/office/powerpoint/2010/main" val="1034511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p:txBody>
          <a:bodyPr>
            <a:normAutofit fontScale="90000"/>
          </a:bodyPr>
          <a:lstStyle>
            <a:lvl1pPr defTabSz="452627">
              <a:defRPr sz="3959" spc="79"/>
            </a:lvl1pPr>
          </a:lstStyle>
          <a:p>
            <a:r>
              <a:rPr lang="en-US" dirty="0" smtClean="0"/>
              <a:t>Work-Based Learning </a:t>
            </a:r>
            <a:r>
              <a:rPr lang="en-US" dirty="0"/>
              <a:t/>
            </a:r>
            <a:br>
              <a:rPr lang="en-US" dirty="0"/>
            </a:br>
            <a:r>
              <a:rPr lang="en-US" dirty="0"/>
              <a:t>with Engaged Employers</a:t>
            </a:r>
          </a:p>
        </p:txBody>
      </p:sp>
      <p:sp>
        <p:nvSpPr>
          <p:cNvPr id="195" name="Shape 195"/>
          <p:cNvSpPr>
            <a:spLocks noGrp="1"/>
          </p:cNvSpPr>
          <p:nvPr>
            <p:ph idx="1"/>
          </p:nvPr>
        </p:nvSpPr>
        <p:spPr>
          <a:xfrm>
            <a:off x="457200" y="1600200"/>
            <a:ext cx="8229600" cy="4953000"/>
          </a:xfrm>
        </p:spPr>
        <p:txBody>
          <a:bodyPr>
            <a:normAutofit fontScale="92500" lnSpcReduction="10000"/>
          </a:bodyPr>
          <a:lstStyle/>
          <a:p>
            <a:pPr marL="0" indent="0">
              <a:buNone/>
            </a:pPr>
            <a:r>
              <a:rPr lang="en-US" u="sng" dirty="0" smtClean="0"/>
              <a:t>Experiential</a:t>
            </a:r>
            <a:r>
              <a:rPr lang="en-US" dirty="0" smtClean="0"/>
              <a:t> - </a:t>
            </a:r>
          </a:p>
          <a:p>
            <a:pPr lvl="1"/>
            <a:r>
              <a:rPr lang="en-US" dirty="0" smtClean="0"/>
              <a:t>Provides hands-on experience on the general nature of work  </a:t>
            </a:r>
          </a:p>
          <a:p>
            <a:pPr lvl="1"/>
            <a:r>
              <a:rPr lang="en-US" dirty="0" smtClean="0"/>
              <a:t>Provides opportunity to experience and learn soft skills </a:t>
            </a:r>
          </a:p>
          <a:p>
            <a:pPr lvl="1"/>
            <a:r>
              <a:rPr lang="en-US" dirty="0" smtClean="0"/>
              <a:t>Provides opportunity to experience and learn foundational skills </a:t>
            </a:r>
          </a:p>
          <a:p>
            <a:pPr lvl="1"/>
            <a:r>
              <a:rPr lang="en-US" dirty="0" smtClean="0"/>
              <a:t>Skills such as: teamwork, following directions, communication, on-the-job behaviors, </a:t>
            </a:r>
          </a:p>
          <a:p>
            <a:pPr lvl="1"/>
            <a:r>
              <a:rPr lang="en-US" dirty="0" smtClean="0"/>
              <a:t>May include activities such as: PT Work, Project-Based Learning, Service Learning, OJT, Structured Volunteer Experiences, Student Organizations </a:t>
            </a:r>
            <a:endParaRPr lang="en-US" dirty="0"/>
          </a:p>
        </p:txBody>
      </p:sp>
    </p:spTree>
    <p:extLst>
      <p:ext uri="{BB962C8B-B14F-4D97-AF65-F5344CB8AC3E}">
        <p14:creationId xmlns:p14="http://schemas.microsoft.com/office/powerpoint/2010/main" val="100678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p:cNvSpPr>
          <p:nvPr>
            <p:ph type="title"/>
          </p:nvPr>
        </p:nvSpPr>
        <p:spPr/>
        <p:txBody>
          <a:bodyPr>
            <a:normAutofit fontScale="90000"/>
          </a:bodyPr>
          <a:lstStyle>
            <a:lvl1pPr defTabSz="452627">
              <a:defRPr sz="3959" spc="79"/>
            </a:lvl1pPr>
          </a:lstStyle>
          <a:p>
            <a:r>
              <a:rPr lang="en-US" dirty="0" smtClean="0"/>
              <a:t>Work-Based Learning </a:t>
            </a:r>
            <a:r>
              <a:rPr lang="en-US" dirty="0"/>
              <a:t/>
            </a:r>
            <a:br>
              <a:rPr lang="en-US" dirty="0"/>
            </a:br>
            <a:r>
              <a:rPr lang="en-US" dirty="0"/>
              <a:t>with Engaged Employers</a:t>
            </a:r>
          </a:p>
        </p:txBody>
      </p:sp>
      <p:sp>
        <p:nvSpPr>
          <p:cNvPr id="199" name="Shape 199"/>
          <p:cNvSpPr>
            <a:spLocks noGrp="1"/>
          </p:cNvSpPr>
          <p:nvPr>
            <p:ph idx="1"/>
          </p:nvPr>
        </p:nvSpPr>
        <p:spPr/>
        <p:txBody>
          <a:bodyPr>
            <a:normAutofit/>
          </a:bodyPr>
          <a:lstStyle/>
          <a:p>
            <a:pPr marL="0" indent="0">
              <a:buNone/>
            </a:pPr>
            <a:r>
              <a:rPr lang="en-US" u="sng" dirty="0" smtClean="0"/>
              <a:t>Integrated</a:t>
            </a:r>
            <a:r>
              <a:rPr lang="en-US" dirty="0" smtClean="0"/>
              <a:t> – </a:t>
            </a:r>
          </a:p>
          <a:p>
            <a:pPr lvl="1"/>
            <a:r>
              <a:rPr lang="en-US" dirty="0" smtClean="0"/>
              <a:t>Work experience related to classroom instruction, </a:t>
            </a:r>
          </a:p>
          <a:p>
            <a:pPr lvl="1"/>
            <a:r>
              <a:rPr lang="en-US" dirty="0" smtClean="0"/>
              <a:t>Expands theory and enhances skills learned in the classroom </a:t>
            </a:r>
          </a:p>
          <a:p>
            <a:pPr lvl="1"/>
            <a:r>
              <a:rPr lang="en-US" dirty="0" smtClean="0"/>
              <a:t>Integrates life and learning at the worksite</a:t>
            </a:r>
          </a:p>
          <a:p>
            <a:pPr lvl="1"/>
            <a:r>
              <a:rPr lang="en-US" dirty="0" smtClean="0"/>
              <a:t>May include activities such as: Cooperative Education, Internships, Apprenticeships, Pre-Apprenticeship, On-the-Job Training </a:t>
            </a:r>
            <a:endParaRPr lang="en-US" dirty="0"/>
          </a:p>
        </p:txBody>
      </p:sp>
    </p:spTree>
    <p:extLst>
      <p:ext uri="{BB962C8B-B14F-4D97-AF65-F5344CB8AC3E}">
        <p14:creationId xmlns:p14="http://schemas.microsoft.com/office/powerpoint/2010/main" val="105935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p:txBody>
          <a:bodyPr/>
          <a:lstStyle>
            <a:lvl1pPr defTabSz="452627">
              <a:defRPr sz="3959" spc="79"/>
            </a:lvl1pPr>
          </a:lstStyle>
          <a:p>
            <a:r>
              <a:rPr lang="en-US" smtClean="0"/>
              <a:t>Job Placement </a:t>
            </a:r>
            <a:endParaRPr lang="en-US"/>
          </a:p>
        </p:txBody>
      </p:sp>
      <p:sp>
        <p:nvSpPr>
          <p:cNvPr id="203" name="Shape 203"/>
          <p:cNvSpPr>
            <a:spLocks noGrp="1"/>
          </p:cNvSpPr>
          <p:nvPr>
            <p:ph idx="1"/>
          </p:nvPr>
        </p:nvSpPr>
        <p:spPr/>
        <p:txBody>
          <a:bodyPr/>
          <a:lstStyle/>
          <a:p>
            <a:r>
              <a:rPr lang="en-US" dirty="0" smtClean="0"/>
              <a:t>Provide for experiential learning at various worksites during classroom training</a:t>
            </a:r>
          </a:p>
          <a:p>
            <a:r>
              <a:rPr lang="en-US" dirty="0" smtClean="0"/>
              <a:t>Offer assistance in interviewing and direct job placement with employers engaged in the pathway framework</a:t>
            </a:r>
          </a:p>
          <a:p>
            <a:r>
              <a:rPr lang="en-US" dirty="0" smtClean="0"/>
              <a:t>Meet the employment demands of the local labor market</a:t>
            </a:r>
            <a:endParaRPr lang="en-US" dirty="0"/>
          </a:p>
        </p:txBody>
      </p:sp>
    </p:spTree>
    <p:extLst>
      <p:ext uri="{BB962C8B-B14F-4D97-AF65-F5344CB8AC3E}">
        <p14:creationId xmlns:p14="http://schemas.microsoft.com/office/powerpoint/2010/main" val="1917798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p:txBody>
          <a:bodyPr/>
          <a:lstStyle>
            <a:lvl1pPr defTabSz="452627">
              <a:defRPr sz="3959" spc="79"/>
            </a:lvl1pPr>
          </a:lstStyle>
          <a:p>
            <a:r>
              <a:rPr lang="en-US" dirty="0" smtClean="0"/>
              <a:t>Intermediary - Coordinator</a:t>
            </a:r>
            <a:endParaRPr lang="en-US" dirty="0"/>
          </a:p>
        </p:txBody>
      </p:sp>
      <p:sp>
        <p:nvSpPr>
          <p:cNvPr id="207" name="Shape 207"/>
          <p:cNvSpPr>
            <a:spLocks noGrp="1"/>
          </p:cNvSpPr>
          <p:nvPr>
            <p:ph idx="1"/>
          </p:nvPr>
        </p:nvSpPr>
        <p:spPr>
          <a:xfrm>
            <a:off x="457200" y="1600200"/>
            <a:ext cx="8229600" cy="5029200"/>
          </a:xfrm>
        </p:spPr>
        <p:txBody>
          <a:bodyPr>
            <a:normAutofit fontScale="77500" lnSpcReduction="20000"/>
          </a:bodyPr>
          <a:lstStyle/>
          <a:p>
            <a:r>
              <a:rPr lang="en-US" dirty="0" smtClean="0"/>
              <a:t>Provides the employer’s voice in pathway development</a:t>
            </a:r>
          </a:p>
          <a:p>
            <a:r>
              <a:rPr lang="en-US" dirty="0" smtClean="0"/>
              <a:t>Has a working knowledge of career opportunities in the pathway</a:t>
            </a:r>
          </a:p>
          <a:p>
            <a:r>
              <a:rPr lang="en-US" dirty="0" smtClean="0"/>
              <a:t>Offers suggestions, strategies, and coordinates opportunities for WBL</a:t>
            </a:r>
          </a:p>
          <a:p>
            <a:r>
              <a:rPr lang="en-US" dirty="0" smtClean="0"/>
              <a:t>Works with training program designers in determining education, training, certificates, credentials, as well as learning outcomes for classroom training and work-based learning</a:t>
            </a:r>
          </a:p>
          <a:p>
            <a:r>
              <a:rPr lang="en-US" dirty="0" smtClean="0"/>
              <a:t>Assists individuals in gaining meaningful WBL, works with employer before students are placed into WBL, informs faculty of industry needs</a:t>
            </a:r>
          </a:p>
          <a:p>
            <a:r>
              <a:rPr lang="en-US" dirty="0" smtClean="0"/>
              <a:t>Coordinates mentoring and interviews for completers</a:t>
            </a:r>
          </a:p>
          <a:p>
            <a:r>
              <a:rPr lang="en-US" dirty="0" smtClean="0"/>
              <a:t>Typically works in one industry sector with multiple employers</a:t>
            </a:r>
            <a:endParaRPr lang="en-US" dirty="0"/>
          </a:p>
        </p:txBody>
      </p:sp>
    </p:spTree>
    <p:extLst>
      <p:ext uri="{BB962C8B-B14F-4D97-AF65-F5344CB8AC3E}">
        <p14:creationId xmlns:p14="http://schemas.microsoft.com/office/powerpoint/2010/main" val="864088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p:txBody>
          <a:bodyPr/>
          <a:lstStyle/>
          <a:p>
            <a:r>
              <a:rPr lang="en-US" dirty="0" smtClean="0"/>
              <a:t>Why Pathways?</a:t>
            </a:r>
            <a:endParaRPr lang="en-US" dirty="0"/>
          </a:p>
        </p:txBody>
      </p:sp>
      <p:sp>
        <p:nvSpPr>
          <p:cNvPr id="143" name="Shape 143"/>
          <p:cNvSpPr>
            <a:spLocks noGrp="1"/>
          </p:cNvSpPr>
          <p:nvPr>
            <p:ph idx="1"/>
          </p:nvPr>
        </p:nvSpPr>
        <p:spPr/>
        <p:txBody>
          <a:bodyPr/>
          <a:lstStyle/>
          <a:p>
            <a:r>
              <a:rPr lang="en-US" dirty="0" smtClean="0"/>
              <a:t>Framework </a:t>
            </a:r>
          </a:p>
          <a:p>
            <a:r>
              <a:rPr lang="en-US" dirty="0" smtClean="0"/>
              <a:t>Common Language </a:t>
            </a:r>
          </a:p>
          <a:p>
            <a:r>
              <a:rPr lang="en-US" dirty="0" smtClean="0"/>
              <a:t>Streamline Education and Training Process </a:t>
            </a:r>
          </a:p>
          <a:p>
            <a:r>
              <a:rPr lang="en-US" dirty="0" smtClean="0"/>
              <a:t>Address Labor Shortage in a Region </a:t>
            </a:r>
            <a:endParaRPr lang="en-US" dirty="0"/>
          </a:p>
        </p:txBody>
      </p:sp>
    </p:spTree>
    <p:extLst>
      <p:ext uri="{BB962C8B-B14F-4D97-AF65-F5344CB8AC3E}">
        <p14:creationId xmlns:p14="http://schemas.microsoft.com/office/powerpoint/2010/main" val="538998967"/>
      </p:ext>
    </p:extLst>
  </p:cSld>
  <p:clrMapOvr>
    <a:masterClrMapping/>
  </p:clrMapOvr>
  <p:transition spd="slow"/>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p:txBody>
          <a:bodyPr/>
          <a:lstStyle/>
          <a:p>
            <a:r>
              <a:rPr lang="en-US" smtClean="0"/>
              <a:t>History of Pathways </a:t>
            </a:r>
            <a:endParaRPr lang="en-US"/>
          </a:p>
        </p:txBody>
      </p:sp>
      <p:sp>
        <p:nvSpPr>
          <p:cNvPr id="149" name="Shape 149"/>
          <p:cNvSpPr>
            <a:spLocks noGrp="1"/>
          </p:cNvSpPr>
          <p:nvPr>
            <p:ph idx="1"/>
          </p:nvPr>
        </p:nvSpPr>
        <p:spPr/>
        <p:txBody>
          <a:bodyPr/>
          <a:lstStyle/>
          <a:p>
            <a:r>
              <a:rPr lang="en-US" dirty="0" smtClean="0"/>
              <a:t>Pathways to Prosperity</a:t>
            </a:r>
          </a:p>
          <a:p>
            <a:r>
              <a:rPr lang="en-US" dirty="0" smtClean="0"/>
              <a:t>College is not for all </a:t>
            </a:r>
          </a:p>
          <a:p>
            <a:r>
              <a:rPr lang="en-US" dirty="0" smtClean="0"/>
              <a:t>Emphasis on education and work </a:t>
            </a:r>
          </a:p>
          <a:p>
            <a:r>
              <a:rPr lang="en-US" dirty="0" smtClean="0"/>
              <a:t>Skill building for the forgotten half </a:t>
            </a:r>
          </a:p>
          <a:p>
            <a:r>
              <a:rPr lang="en-US" dirty="0" smtClean="0"/>
              <a:t>Learning on the job  </a:t>
            </a:r>
            <a:endParaRPr lang="en-US" dirty="0"/>
          </a:p>
        </p:txBody>
      </p:sp>
    </p:spTree>
    <p:extLst>
      <p:ext uri="{BB962C8B-B14F-4D97-AF65-F5344CB8AC3E}">
        <p14:creationId xmlns:p14="http://schemas.microsoft.com/office/powerpoint/2010/main" val="869615323"/>
      </p:ext>
    </p:extLst>
  </p:cSld>
  <p:clrMapOvr>
    <a:masterClrMapping/>
  </p:clrMapOvr>
  <p:transition spd="slow"/>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p:txBody>
          <a:bodyPr>
            <a:noAutofit/>
          </a:bodyPr>
          <a:lstStyle>
            <a:lvl1pPr defTabSz="1274470">
              <a:defRPr sz="6076"/>
            </a:lvl1pPr>
          </a:lstStyle>
          <a:p>
            <a:r>
              <a:rPr lang="en-US" sz="4400" dirty="0" smtClean="0"/>
              <a:t>Pathways to Prosperity </a:t>
            </a:r>
            <a:endParaRPr lang="en-US" sz="4400" dirty="0"/>
          </a:p>
        </p:txBody>
      </p:sp>
      <p:sp>
        <p:nvSpPr>
          <p:cNvPr id="152" name="Shape 152"/>
          <p:cNvSpPr>
            <a:spLocks noGrp="1"/>
          </p:cNvSpPr>
          <p:nvPr>
            <p:ph idx="1"/>
          </p:nvPr>
        </p:nvSpPr>
        <p:spPr/>
        <p:txBody>
          <a:bodyPr/>
          <a:lstStyle/>
          <a:p>
            <a:r>
              <a:rPr lang="en-US" dirty="0" smtClean="0"/>
              <a:t>Emphasis school-to-work </a:t>
            </a:r>
          </a:p>
          <a:p>
            <a:r>
              <a:rPr lang="en-US" dirty="0" smtClean="0"/>
              <a:t>Education and </a:t>
            </a:r>
            <a:br>
              <a:rPr lang="en-US" dirty="0" smtClean="0"/>
            </a:br>
            <a:r>
              <a:rPr lang="en-US" dirty="0" smtClean="0"/>
              <a:t>skill development </a:t>
            </a:r>
          </a:p>
          <a:p>
            <a:r>
              <a:rPr lang="en-US" dirty="0" smtClean="0"/>
              <a:t>Postsecondary credential</a:t>
            </a:r>
          </a:p>
          <a:p>
            <a:r>
              <a:rPr lang="en-US" dirty="0" smtClean="0"/>
              <a:t>Skills beyond high school</a:t>
            </a:r>
          </a:p>
          <a:p>
            <a:r>
              <a:rPr lang="en-US" dirty="0" smtClean="0"/>
              <a:t>Articulated, focused  </a:t>
            </a:r>
            <a:endParaRPr lang="en-US" dirty="0"/>
          </a:p>
        </p:txBody>
      </p:sp>
      <p:pic>
        <p:nvPicPr>
          <p:cNvPr id="153" name="image2.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6971" y="2286000"/>
            <a:ext cx="3510829" cy="4543425"/>
          </a:xfrm>
          <a:prstGeom prst="rect">
            <a:avLst/>
          </a:prstGeom>
          <a:ln w="12700">
            <a:miter lim="400000"/>
          </a:ln>
        </p:spPr>
      </p:pic>
    </p:spTree>
    <p:extLst>
      <p:ext uri="{BB962C8B-B14F-4D97-AF65-F5344CB8AC3E}">
        <p14:creationId xmlns:p14="http://schemas.microsoft.com/office/powerpoint/2010/main" val="1998515826"/>
      </p:ext>
    </p:extLst>
  </p:cSld>
  <p:clrMapOvr>
    <a:masterClrMapping/>
  </p:clrMapOvr>
  <p:transition spd="slow"/>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p:txBody>
          <a:bodyPr/>
          <a:lstStyle/>
          <a:p>
            <a:r>
              <a:rPr lang="en-US" dirty="0" smtClean="0"/>
              <a:t>Job-Driven Training </a:t>
            </a:r>
            <a:endParaRPr lang="en-US" dirty="0"/>
          </a:p>
        </p:txBody>
      </p:sp>
      <p:sp>
        <p:nvSpPr>
          <p:cNvPr id="156" name="Shape 156"/>
          <p:cNvSpPr>
            <a:spLocks noGrp="1"/>
          </p:cNvSpPr>
          <p:nvPr>
            <p:ph idx="1"/>
          </p:nvPr>
        </p:nvSpPr>
        <p:spPr/>
        <p:txBody>
          <a:bodyPr/>
          <a:lstStyle/>
          <a:p>
            <a:r>
              <a:rPr lang="en-US" smtClean="0"/>
              <a:t>Engage Employers </a:t>
            </a:r>
          </a:p>
          <a:p>
            <a:r>
              <a:rPr lang="en-US" smtClean="0"/>
              <a:t>Earn and Learn </a:t>
            </a:r>
          </a:p>
          <a:p>
            <a:r>
              <a:rPr lang="en-US" smtClean="0"/>
              <a:t>Smart Choices </a:t>
            </a:r>
          </a:p>
          <a:p>
            <a:r>
              <a:rPr lang="en-US" smtClean="0"/>
              <a:t>Measurement Matters </a:t>
            </a:r>
          </a:p>
          <a:p>
            <a:r>
              <a:rPr lang="en-US" smtClean="0"/>
              <a:t>Stepping Stones </a:t>
            </a:r>
          </a:p>
          <a:p>
            <a:r>
              <a:rPr lang="en-US" smtClean="0"/>
              <a:t>Open Doors </a:t>
            </a:r>
          </a:p>
          <a:p>
            <a:r>
              <a:rPr lang="en-US" smtClean="0"/>
              <a:t>Regional Collaboration </a:t>
            </a:r>
            <a:endParaRPr lang="en-US" dirty="0"/>
          </a:p>
        </p:txBody>
      </p:sp>
      <p:pic>
        <p:nvPicPr>
          <p:cNvPr id="157" name="image3.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454" y="3429001"/>
            <a:ext cx="4181646" cy="2697162"/>
          </a:xfrm>
          <a:prstGeom prst="rect">
            <a:avLst/>
          </a:prstGeom>
          <a:ln w="12700">
            <a:miter lim="400000"/>
          </a:ln>
        </p:spPr>
      </p:pic>
    </p:spTree>
    <p:extLst>
      <p:ext uri="{BB962C8B-B14F-4D97-AF65-F5344CB8AC3E}">
        <p14:creationId xmlns:p14="http://schemas.microsoft.com/office/powerpoint/2010/main" val="263764855"/>
      </p:ext>
    </p:extLst>
  </p:cSld>
  <p:clrMapOvr>
    <a:masterClrMapping/>
  </p:clrMapOvr>
  <p:transition spd="slow"/>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p:txBody>
          <a:bodyPr/>
          <a:lstStyle/>
          <a:p>
            <a:r>
              <a:rPr lang="en-US" dirty="0" smtClean="0"/>
              <a:t>Job-Driven Training </a:t>
            </a:r>
            <a:endParaRPr lang="en-US" dirty="0"/>
          </a:p>
        </p:txBody>
      </p:sp>
      <p:sp>
        <p:nvSpPr>
          <p:cNvPr id="160" name="Shape 160"/>
          <p:cNvSpPr>
            <a:spLocks noGrp="1"/>
          </p:cNvSpPr>
          <p:nvPr>
            <p:ph idx="1"/>
          </p:nvPr>
        </p:nvSpPr>
        <p:spPr/>
        <p:txBody>
          <a:bodyPr/>
          <a:lstStyle/>
          <a:p>
            <a:pPr marL="0" indent="0">
              <a:lnSpc>
                <a:spcPct val="150000"/>
              </a:lnSpc>
              <a:buNone/>
            </a:pPr>
            <a:r>
              <a:rPr lang="en-US" dirty="0" smtClean="0"/>
              <a:t>“Training that is responsive to the needs of employers in order to effectively place ready-to-work Americans in jobs that are available now or train them in the skills needed for better jobs.”</a:t>
            </a:r>
            <a:endParaRPr lang="en-US" dirty="0"/>
          </a:p>
        </p:txBody>
      </p:sp>
      <p:sp>
        <p:nvSpPr>
          <p:cNvPr id="161" name="Shape 161"/>
          <p:cNvSpPr/>
          <p:nvPr/>
        </p:nvSpPr>
        <p:spPr>
          <a:xfrm>
            <a:off x="457199" y="6234700"/>
            <a:ext cx="8153402" cy="330409"/>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defRPr sz="2200">
                <a:latin typeface="Franklin Gothic Medium"/>
                <a:ea typeface="Franklin Gothic Medium"/>
                <a:cs typeface="Franklin Gothic Medium"/>
                <a:sym typeface="Franklin Gothic Medium"/>
              </a:defRPr>
            </a:lvl1pPr>
          </a:lstStyle>
          <a:p>
            <a:r>
              <a:rPr sz="1547" dirty="0"/>
              <a:t>“FACT SHEET: Ready to Work At a Glance: Job-Driven Training and American Opportunity,”</a:t>
            </a:r>
          </a:p>
        </p:txBody>
      </p:sp>
    </p:spTree>
    <p:extLst>
      <p:ext uri="{BB962C8B-B14F-4D97-AF65-F5344CB8AC3E}">
        <p14:creationId xmlns:p14="http://schemas.microsoft.com/office/powerpoint/2010/main" val="132414478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p:txBody>
          <a:bodyPr/>
          <a:lstStyle>
            <a:lvl1pPr defTabSz="452627">
              <a:defRPr sz="3959" spc="79"/>
            </a:lvl1pPr>
          </a:lstStyle>
          <a:p>
            <a:r>
              <a:rPr lang="en-US" smtClean="0"/>
              <a:t>Pathways - Components</a:t>
            </a:r>
            <a:endParaRPr lang="en-US" dirty="0"/>
          </a:p>
        </p:txBody>
      </p:sp>
      <p:sp>
        <p:nvSpPr>
          <p:cNvPr id="163" name="Shape 163"/>
          <p:cNvSpPr>
            <a:spLocks noGrp="1"/>
          </p:cNvSpPr>
          <p:nvPr>
            <p:ph idx="1"/>
          </p:nvPr>
        </p:nvSpPr>
        <p:spPr>
          <a:xfrm>
            <a:off x="457200" y="1600200"/>
            <a:ext cx="8382000" cy="4525963"/>
          </a:xfrm>
        </p:spPr>
        <p:txBody>
          <a:bodyPr/>
          <a:lstStyle/>
          <a:p>
            <a:r>
              <a:rPr lang="en-US" dirty="0" smtClean="0"/>
              <a:t>Engaged Employers </a:t>
            </a:r>
          </a:p>
          <a:p>
            <a:r>
              <a:rPr lang="en-US" dirty="0" smtClean="0"/>
              <a:t>Infused Career Development </a:t>
            </a:r>
          </a:p>
          <a:p>
            <a:r>
              <a:rPr lang="en-US" dirty="0" smtClean="0"/>
              <a:t>Programs of Study – Classroom Teaching/Learning</a:t>
            </a:r>
          </a:p>
          <a:p>
            <a:r>
              <a:rPr lang="en-US" dirty="0" smtClean="0"/>
              <a:t>Work-Based Learning</a:t>
            </a:r>
          </a:p>
          <a:p>
            <a:r>
              <a:rPr lang="en-US" dirty="0" smtClean="0"/>
              <a:t>Placement into Work  </a:t>
            </a:r>
            <a:endParaRPr lang="en-US" dirty="0"/>
          </a:p>
        </p:txBody>
      </p:sp>
    </p:spTree>
    <p:extLst>
      <p:ext uri="{BB962C8B-B14F-4D97-AF65-F5344CB8AC3E}">
        <p14:creationId xmlns:p14="http://schemas.microsoft.com/office/powerpoint/2010/main" val="166942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4.jpeg"/>
          <p:cNvPicPr>
            <a:picLocks noChangeAspect="1"/>
          </p:cNvPicPr>
          <p:nvPr/>
        </p:nvPicPr>
        <p:blipFill>
          <a:blip r:embed="rId3">
            <a:alphaModFix amt="51099"/>
            <a:extLst/>
          </a:blip>
          <a:stretch>
            <a:fillRect/>
          </a:stretch>
        </p:blipFill>
        <p:spPr>
          <a:xfrm>
            <a:off x="838200" y="4876800"/>
            <a:ext cx="3352801" cy="2081049"/>
          </a:xfrm>
          <a:prstGeom prst="rect">
            <a:avLst/>
          </a:prstGeom>
          <a:ln w="12700">
            <a:miter lim="400000"/>
          </a:ln>
        </p:spPr>
      </p:pic>
      <p:sp>
        <p:nvSpPr>
          <p:cNvPr id="164" name="Shape 164"/>
          <p:cNvSpPr>
            <a:spLocks noGrp="1"/>
          </p:cNvSpPr>
          <p:nvPr>
            <p:ph type="title"/>
          </p:nvPr>
        </p:nvSpPr>
        <p:spPr/>
        <p:txBody>
          <a:bodyPr>
            <a:noAutofit/>
          </a:bodyPr>
          <a:lstStyle>
            <a:lvl1pPr>
              <a:defRPr sz="5400"/>
            </a:lvl1pPr>
          </a:lstStyle>
          <a:p>
            <a:r>
              <a:rPr lang="en-US" sz="4000" dirty="0" smtClean="0"/>
              <a:t>1. Engage with Employers </a:t>
            </a:r>
            <a:endParaRPr lang="en-US" sz="4000" dirty="0"/>
          </a:p>
        </p:txBody>
      </p:sp>
      <p:sp>
        <p:nvSpPr>
          <p:cNvPr id="165" name="Shape 165"/>
          <p:cNvSpPr>
            <a:spLocks noGrp="1"/>
          </p:cNvSpPr>
          <p:nvPr>
            <p:ph idx="1"/>
          </p:nvPr>
        </p:nvSpPr>
        <p:spPr/>
        <p:txBody>
          <a:bodyPr/>
          <a:lstStyle/>
          <a:p>
            <a:r>
              <a:rPr lang="en-US" dirty="0" smtClean="0"/>
              <a:t>Involve employers up front </a:t>
            </a:r>
          </a:p>
          <a:p>
            <a:r>
              <a:rPr lang="en-US" dirty="0" smtClean="0"/>
              <a:t>Determine local and regional hiring needs </a:t>
            </a:r>
          </a:p>
          <a:p>
            <a:r>
              <a:rPr lang="en-US" dirty="0" smtClean="0"/>
              <a:t>Get the employer’s perspective </a:t>
            </a:r>
          </a:p>
          <a:p>
            <a:r>
              <a:rPr lang="en-US" dirty="0" smtClean="0"/>
              <a:t>Adapt training to meet employer / </a:t>
            </a:r>
            <a:br>
              <a:rPr lang="en-US" dirty="0" smtClean="0"/>
            </a:br>
            <a:r>
              <a:rPr lang="en-US" dirty="0" smtClean="0"/>
              <a:t>labor market needs </a:t>
            </a:r>
          </a:p>
          <a:p>
            <a:r>
              <a:rPr lang="en-US" dirty="0" smtClean="0"/>
              <a:t>Advisory and beyond </a:t>
            </a:r>
            <a:endParaRPr lang="en-US" dirty="0"/>
          </a:p>
        </p:txBody>
      </p:sp>
      <p:pic>
        <p:nvPicPr>
          <p:cNvPr id="166" name="image5.jpeg"/>
          <p:cNvPicPr>
            <a:picLocks noChangeAspect="1"/>
          </p:cNvPicPr>
          <p:nvPr/>
        </p:nvPicPr>
        <p:blipFill>
          <a:blip r:embed="rId4" cstate="screen">
            <a:alphaModFix amt="89783"/>
            <a:extLst>
              <a:ext uri="{28A0092B-C50C-407E-A947-70E740481C1C}">
                <a14:useLocalDpi xmlns:a14="http://schemas.microsoft.com/office/drawing/2010/main"/>
              </a:ext>
            </a:extLst>
          </a:blip>
          <a:srcRect/>
          <a:stretch>
            <a:fillRect/>
          </a:stretch>
        </p:blipFill>
        <p:spPr>
          <a:xfrm>
            <a:off x="5257800" y="3588561"/>
            <a:ext cx="3809883" cy="3231339"/>
          </a:xfrm>
          <a:custGeom>
            <a:avLst/>
            <a:gdLst/>
            <a:ahLst/>
            <a:cxnLst>
              <a:cxn ang="0">
                <a:pos x="wd2" y="hd2"/>
              </a:cxn>
              <a:cxn ang="5400000">
                <a:pos x="wd2" y="hd2"/>
              </a:cxn>
              <a:cxn ang="10800000">
                <a:pos x="wd2" y="hd2"/>
              </a:cxn>
              <a:cxn ang="16200000">
                <a:pos x="wd2" y="hd2"/>
              </a:cxn>
            </a:cxnLst>
            <a:rect l="0" t="0" r="r" b="b"/>
            <a:pathLst>
              <a:path w="21528" h="21546" extrusionOk="0">
                <a:moveTo>
                  <a:pt x="8158" y="1"/>
                </a:moveTo>
                <a:cubicBezTo>
                  <a:pt x="7869" y="-25"/>
                  <a:pt x="7614" y="591"/>
                  <a:pt x="7552" y="1715"/>
                </a:cubicBezTo>
                <a:cubicBezTo>
                  <a:pt x="7432" y="3877"/>
                  <a:pt x="6760" y="5426"/>
                  <a:pt x="5720" y="5936"/>
                </a:cubicBezTo>
                <a:cubicBezTo>
                  <a:pt x="5238" y="6172"/>
                  <a:pt x="4777" y="6658"/>
                  <a:pt x="4697" y="7020"/>
                </a:cubicBezTo>
                <a:cubicBezTo>
                  <a:pt x="4597" y="7474"/>
                  <a:pt x="4369" y="7623"/>
                  <a:pt x="3955" y="7495"/>
                </a:cubicBezTo>
                <a:cubicBezTo>
                  <a:pt x="3625" y="7393"/>
                  <a:pt x="3265" y="7481"/>
                  <a:pt x="3154" y="7693"/>
                </a:cubicBezTo>
                <a:cubicBezTo>
                  <a:pt x="3043" y="7906"/>
                  <a:pt x="2559" y="8083"/>
                  <a:pt x="2081" y="8083"/>
                </a:cubicBezTo>
                <a:cubicBezTo>
                  <a:pt x="1330" y="8083"/>
                  <a:pt x="1189" y="8247"/>
                  <a:pt x="1023" y="9290"/>
                </a:cubicBezTo>
                <a:cubicBezTo>
                  <a:pt x="918" y="9953"/>
                  <a:pt x="806" y="11291"/>
                  <a:pt x="776" y="12264"/>
                </a:cubicBezTo>
                <a:cubicBezTo>
                  <a:pt x="746" y="13236"/>
                  <a:pt x="585" y="14249"/>
                  <a:pt x="417" y="14517"/>
                </a:cubicBezTo>
                <a:cubicBezTo>
                  <a:pt x="250" y="14786"/>
                  <a:pt x="74" y="15446"/>
                  <a:pt x="27" y="15983"/>
                </a:cubicBezTo>
                <a:cubicBezTo>
                  <a:pt x="-58" y="16959"/>
                  <a:pt x="-57" y="16963"/>
                  <a:pt x="1896" y="16963"/>
                </a:cubicBezTo>
                <a:cubicBezTo>
                  <a:pt x="2970" y="16963"/>
                  <a:pt x="3936" y="17119"/>
                  <a:pt x="4038" y="17315"/>
                </a:cubicBezTo>
                <a:cubicBezTo>
                  <a:pt x="4140" y="17510"/>
                  <a:pt x="4428" y="17673"/>
                  <a:pt x="4677" y="17673"/>
                </a:cubicBezTo>
                <a:cubicBezTo>
                  <a:pt x="4927" y="17673"/>
                  <a:pt x="5692" y="18114"/>
                  <a:pt x="6382" y="18659"/>
                </a:cubicBezTo>
                <a:cubicBezTo>
                  <a:pt x="8097" y="20016"/>
                  <a:pt x="9226" y="20575"/>
                  <a:pt x="10642" y="20765"/>
                </a:cubicBezTo>
                <a:cubicBezTo>
                  <a:pt x="11302" y="20854"/>
                  <a:pt x="12514" y="21052"/>
                  <a:pt x="13339" y="21208"/>
                </a:cubicBezTo>
                <a:cubicBezTo>
                  <a:pt x="14164" y="21365"/>
                  <a:pt x="15807" y="21513"/>
                  <a:pt x="16988" y="21536"/>
                </a:cubicBezTo>
                <a:cubicBezTo>
                  <a:pt x="19001" y="21575"/>
                  <a:pt x="19127" y="21531"/>
                  <a:pt x="18978" y="20860"/>
                </a:cubicBezTo>
                <a:cubicBezTo>
                  <a:pt x="18891" y="20466"/>
                  <a:pt x="18724" y="20077"/>
                  <a:pt x="18607" y="19991"/>
                </a:cubicBezTo>
                <a:cubicBezTo>
                  <a:pt x="18491" y="19906"/>
                  <a:pt x="18482" y="19017"/>
                  <a:pt x="18590" y="18020"/>
                </a:cubicBezTo>
                <a:cubicBezTo>
                  <a:pt x="18760" y="16456"/>
                  <a:pt x="18987" y="15985"/>
                  <a:pt x="20223" y="14583"/>
                </a:cubicBezTo>
                <a:cubicBezTo>
                  <a:pt x="21261" y="13406"/>
                  <a:pt x="21542" y="13051"/>
                  <a:pt x="21528" y="12353"/>
                </a:cubicBezTo>
                <a:cubicBezTo>
                  <a:pt x="21523" y="12120"/>
                  <a:pt x="21487" y="11845"/>
                  <a:pt x="21433" y="11493"/>
                </a:cubicBezTo>
                <a:cubicBezTo>
                  <a:pt x="21310" y="10689"/>
                  <a:pt x="21169" y="9395"/>
                  <a:pt x="21121" y="8614"/>
                </a:cubicBezTo>
                <a:cubicBezTo>
                  <a:pt x="21072" y="7833"/>
                  <a:pt x="21004" y="7152"/>
                  <a:pt x="20972" y="7103"/>
                </a:cubicBezTo>
                <a:cubicBezTo>
                  <a:pt x="20803" y="6843"/>
                  <a:pt x="20829" y="6060"/>
                  <a:pt x="21020" y="5588"/>
                </a:cubicBezTo>
                <a:cubicBezTo>
                  <a:pt x="21139" y="5293"/>
                  <a:pt x="21055" y="4760"/>
                  <a:pt x="20833" y="4401"/>
                </a:cubicBezTo>
                <a:cubicBezTo>
                  <a:pt x="20612" y="4043"/>
                  <a:pt x="20506" y="3524"/>
                  <a:pt x="20594" y="3250"/>
                </a:cubicBezTo>
                <a:cubicBezTo>
                  <a:pt x="20702" y="2917"/>
                  <a:pt x="20542" y="2753"/>
                  <a:pt x="20107" y="2753"/>
                </a:cubicBezTo>
                <a:cubicBezTo>
                  <a:pt x="19750" y="2753"/>
                  <a:pt x="19524" y="2885"/>
                  <a:pt x="19609" y="3047"/>
                </a:cubicBezTo>
                <a:cubicBezTo>
                  <a:pt x="19864" y="3535"/>
                  <a:pt x="17729" y="5685"/>
                  <a:pt x="17219" y="5453"/>
                </a:cubicBezTo>
                <a:cubicBezTo>
                  <a:pt x="16966" y="5338"/>
                  <a:pt x="16432" y="5500"/>
                  <a:pt x="16036" y="5808"/>
                </a:cubicBezTo>
                <a:cubicBezTo>
                  <a:pt x="15197" y="6458"/>
                  <a:pt x="14690" y="6218"/>
                  <a:pt x="14690" y="5172"/>
                </a:cubicBezTo>
                <a:cubicBezTo>
                  <a:pt x="14690" y="4301"/>
                  <a:pt x="13424" y="2803"/>
                  <a:pt x="12669" y="2782"/>
                </a:cubicBezTo>
                <a:cubicBezTo>
                  <a:pt x="10850" y="2733"/>
                  <a:pt x="9745" y="2470"/>
                  <a:pt x="9812" y="2102"/>
                </a:cubicBezTo>
                <a:cubicBezTo>
                  <a:pt x="9853" y="1874"/>
                  <a:pt x="9685" y="1690"/>
                  <a:pt x="9434" y="1690"/>
                </a:cubicBezTo>
                <a:cubicBezTo>
                  <a:pt x="9182" y="1690"/>
                  <a:pt x="8843" y="1276"/>
                  <a:pt x="8681" y="772"/>
                </a:cubicBezTo>
                <a:cubicBezTo>
                  <a:pt x="8518" y="265"/>
                  <a:pt x="8331" y="17"/>
                  <a:pt x="8158" y="1"/>
                </a:cubicBezTo>
                <a:close/>
              </a:path>
            </a:pathLst>
          </a:custGeom>
          <a:ln w="12700">
            <a:miter lim="400000"/>
          </a:ln>
        </p:spPr>
      </p:pic>
    </p:spTree>
    <p:extLst>
      <p:ext uri="{BB962C8B-B14F-4D97-AF65-F5344CB8AC3E}">
        <p14:creationId xmlns:p14="http://schemas.microsoft.com/office/powerpoint/2010/main" val="528283599"/>
      </p:ext>
    </p:extLst>
  </p:cSld>
  <p:clrMapOvr>
    <a:masterClrMapping/>
  </p:clrMapOvr>
  <p:transition spd="slow"/>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p>
            <a:r>
              <a:rPr lang="en-US" sz="4400" dirty="0" smtClean="0"/>
              <a:t>2. </a:t>
            </a:r>
            <a:r>
              <a:rPr lang="en-US" sz="4400" dirty="0"/>
              <a:t>E</a:t>
            </a:r>
            <a:r>
              <a:rPr lang="en-US" sz="4400" dirty="0" smtClean="0"/>
              <a:t>arn and Learn </a:t>
            </a:r>
            <a:endParaRPr lang="en-US" sz="4400" dirty="0"/>
          </a:p>
        </p:txBody>
      </p:sp>
      <p:sp>
        <p:nvSpPr>
          <p:cNvPr id="171" name="Shape 171"/>
          <p:cNvSpPr>
            <a:spLocks noGrp="1"/>
          </p:cNvSpPr>
          <p:nvPr>
            <p:ph idx="1"/>
          </p:nvPr>
        </p:nvSpPr>
        <p:spPr/>
        <p:txBody>
          <a:bodyPr/>
          <a:lstStyle/>
          <a:p>
            <a:r>
              <a:rPr lang="en-US" smtClean="0"/>
              <a:t>Offer work-based learning</a:t>
            </a:r>
          </a:p>
          <a:p>
            <a:r>
              <a:rPr lang="en-US" smtClean="0"/>
              <a:t>Exploratory -  Look at work</a:t>
            </a:r>
          </a:p>
          <a:p>
            <a:r>
              <a:rPr lang="en-US" smtClean="0"/>
              <a:t>Experiential  - Experience work</a:t>
            </a:r>
          </a:p>
          <a:p>
            <a:r>
              <a:rPr lang="en-US" smtClean="0"/>
              <a:t>Engaged/Involved -  Integrate work and education</a:t>
            </a:r>
          </a:p>
          <a:p>
            <a:r>
              <a:rPr lang="en-US" smtClean="0"/>
              <a:t>Paid OJT</a:t>
            </a:r>
            <a:endParaRPr lang="en-US"/>
          </a:p>
        </p:txBody>
      </p:sp>
      <p:pic>
        <p:nvPicPr>
          <p:cNvPr id="6" name="Picture 5"/>
          <p:cNvPicPr>
            <a:picLocks noChangeAspect="1"/>
          </p:cNvPicPr>
          <p:nvPr/>
        </p:nvPicPr>
        <p:blipFill>
          <a:blip r:embed="rId3"/>
          <a:stretch>
            <a:fillRect/>
          </a:stretch>
        </p:blipFill>
        <p:spPr>
          <a:xfrm>
            <a:off x="3962400" y="4305300"/>
            <a:ext cx="3810000" cy="2857500"/>
          </a:xfrm>
          <a:prstGeom prst="rect">
            <a:avLst/>
          </a:prstGeom>
        </p:spPr>
      </p:pic>
    </p:spTree>
    <p:extLst>
      <p:ext uri="{BB962C8B-B14F-4D97-AF65-F5344CB8AC3E}">
        <p14:creationId xmlns:p14="http://schemas.microsoft.com/office/powerpoint/2010/main" val="267944519"/>
      </p:ext>
    </p:extLst>
  </p:cSld>
  <p:clrMapOvr>
    <a:masterClrMapping/>
  </p:clrMapOvr>
  <p:transition spd="slow"/>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p:txBody>
          <a:bodyPr>
            <a:noAutofit/>
          </a:bodyPr>
          <a:lstStyle>
            <a:lvl1pPr defTabSz="1209446">
              <a:defRPr sz="5022"/>
            </a:lvl1pPr>
          </a:lstStyle>
          <a:p>
            <a:r>
              <a:rPr lang="en-US" sz="3600" dirty="0" smtClean="0"/>
              <a:t>3. Use Data – Smart Choices</a:t>
            </a:r>
            <a:endParaRPr lang="en-US" sz="3600" dirty="0"/>
          </a:p>
        </p:txBody>
      </p:sp>
      <p:sp>
        <p:nvSpPr>
          <p:cNvPr id="176" name="Shape 176"/>
          <p:cNvSpPr>
            <a:spLocks noGrp="1"/>
          </p:cNvSpPr>
          <p:nvPr>
            <p:ph idx="1"/>
          </p:nvPr>
        </p:nvSpPr>
        <p:spPr/>
        <p:txBody>
          <a:bodyPr/>
          <a:lstStyle/>
          <a:p>
            <a:r>
              <a:rPr lang="en-US" dirty="0" smtClean="0"/>
              <a:t>Data-driven accountability </a:t>
            </a:r>
          </a:p>
          <a:p>
            <a:r>
              <a:rPr lang="en-US" dirty="0" smtClean="0"/>
              <a:t>What it taught - Programs of Study related to work</a:t>
            </a:r>
          </a:p>
          <a:p>
            <a:r>
              <a:rPr lang="en-US" dirty="0" smtClean="0"/>
              <a:t>Likelihood of getting a job </a:t>
            </a:r>
            <a:endParaRPr lang="en-US" dirty="0"/>
          </a:p>
        </p:txBody>
      </p:sp>
      <p:pic>
        <p:nvPicPr>
          <p:cNvPr id="177" name="image6.tif"/>
          <p:cNvPicPr>
            <a:picLocks noChangeAspect="1"/>
          </p:cNvPicPr>
          <p:nvPr/>
        </p:nvPicPr>
        <p:blipFill>
          <a:blip r:embed="rId3">
            <a:extLst/>
          </a:blip>
          <a:stretch>
            <a:fillRect/>
          </a:stretch>
        </p:blipFill>
        <p:spPr>
          <a:xfrm>
            <a:off x="4259538" y="3763616"/>
            <a:ext cx="4641574" cy="3094384"/>
          </a:xfrm>
          <a:prstGeom prst="rect">
            <a:avLst/>
          </a:prstGeom>
          <a:ln w="12700">
            <a:miter lim="400000"/>
          </a:ln>
        </p:spPr>
      </p:pic>
    </p:spTree>
    <p:extLst>
      <p:ext uri="{BB962C8B-B14F-4D97-AF65-F5344CB8AC3E}">
        <p14:creationId xmlns:p14="http://schemas.microsoft.com/office/powerpoint/2010/main" val="803898868"/>
      </p:ext>
    </p:extLst>
  </p:cSld>
  <p:clrMapOvr>
    <a:masterClrMapping/>
  </p:clrMapOvr>
  <p:transition spd="slow"/>
  <p:timing>
    <p:tnLst>
      <p:par>
        <p:cTn id="1" dur="indefinite" restart="never" fill="hold"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7.tif"/>
          <p:cNvPicPr>
            <a:picLocks noChangeAspect="1"/>
          </p:cNvPicPr>
          <p:nvPr/>
        </p:nvPicPr>
        <p:blipFill>
          <a:blip r:embed="rId3">
            <a:extLst/>
          </a:blip>
          <a:stretch>
            <a:fillRect/>
          </a:stretch>
        </p:blipFill>
        <p:spPr>
          <a:xfrm>
            <a:off x="2514600" y="3276600"/>
            <a:ext cx="6592944" cy="3653591"/>
          </a:xfrm>
          <a:prstGeom prst="rect">
            <a:avLst/>
          </a:prstGeom>
          <a:ln w="12700">
            <a:miter lim="400000"/>
          </a:ln>
        </p:spPr>
      </p:pic>
      <p:sp>
        <p:nvSpPr>
          <p:cNvPr id="181" name="Shape 181"/>
          <p:cNvSpPr>
            <a:spLocks noGrp="1"/>
          </p:cNvSpPr>
          <p:nvPr>
            <p:ph type="title"/>
          </p:nvPr>
        </p:nvSpPr>
        <p:spPr/>
        <p:txBody>
          <a:bodyPr>
            <a:noAutofit/>
          </a:bodyPr>
          <a:lstStyle>
            <a:lvl1pPr>
              <a:defRPr sz="5400"/>
            </a:lvl1pPr>
          </a:lstStyle>
          <a:p>
            <a:r>
              <a:rPr lang="en-US" sz="4000" dirty="0" smtClean="0"/>
              <a:t>4. Measurement Matters</a:t>
            </a:r>
            <a:endParaRPr lang="en-US" sz="4000" dirty="0"/>
          </a:p>
        </p:txBody>
      </p:sp>
      <p:sp>
        <p:nvSpPr>
          <p:cNvPr id="182" name="Shape 182"/>
          <p:cNvSpPr>
            <a:spLocks noGrp="1"/>
          </p:cNvSpPr>
          <p:nvPr>
            <p:ph idx="1"/>
          </p:nvPr>
        </p:nvSpPr>
        <p:spPr/>
        <p:txBody>
          <a:bodyPr/>
          <a:lstStyle/>
          <a:p>
            <a:r>
              <a:rPr lang="en-US" dirty="0" smtClean="0"/>
              <a:t>Earnings and employment </a:t>
            </a:r>
          </a:p>
          <a:p>
            <a:r>
              <a:rPr lang="en-US" dirty="0" smtClean="0"/>
              <a:t>Employment by sector </a:t>
            </a:r>
          </a:p>
          <a:p>
            <a:r>
              <a:rPr lang="en-US" dirty="0" smtClean="0"/>
              <a:t>Employer by training group, program, class </a:t>
            </a:r>
          </a:p>
          <a:p>
            <a:r>
              <a:rPr lang="en-US" dirty="0" smtClean="0"/>
              <a:t>Retention </a:t>
            </a:r>
            <a:endParaRPr lang="en-US" dirty="0"/>
          </a:p>
        </p:txBody>
      </p:sp>
    </p:spTree>
    <p:extLst>
      <p:ext uri="{BB962C8B-B14F-4D97-AF65-F5344CB8AC3E}">
        <p14:creationId xmlns:p14="http://schemas.microsoft.com/office/powerpoint/2010/main" val="2120672666"/>
      </p:ext>
    </p:extLst>
  </p:cSld>
  <p:clrMapOvr>
    <a:masterClrMapping/>
  </p:clrMapOvr>
  <p:transition spd="slow"/>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267200" y="1981200"/>
            <a:ext cx="4838700" cy="4838700"/>
          </a:xfrm>
          <a:prstGeom prst="rect">
            <a:avLst/>
          </a:prstGeom>
        </p:spPr>
      </p:pic>
      <p:sp>
        <p:nvSpPr>
          <p:cNvPr id="188" name="Shape 188"/>
          <p:cNvSpPr>
            <a:spLocks noGrp="1"/>
          </p:cNvSpPr>
          <p:nvPr>
            <p:ph type="title"/>
          </p:nvPr>
        </p:nvSpPr>
        <p:spPr/>
        <p:txBody>
          <a:bodyPr/>
          <a:lstStyle/>
          <a:p>
            <a:r>
              <a:rPr lang="en-US" dirty="0" smtClean="0"/>
              <a:t>5. Stepping Stones</a:t>
            </a:r>
            <a:endParaRPr lang="en-US" dirty="0"/>
          </a:p>
        </p:txBody>
      </p:sp>
      <p:sp>
        <p:nvSpPr>
          <p:cNvPr id="189" name="Shape 189"/>
          <p:cNvSpPr>
            <a:spLocks noGrp="1"/>
          </p:cNvSpPr>
          <p:nvPr>
            <p:ph idx="1"/>
          </p:nvPr>
        </p:nvSpPr>
        <p:spPr>
          <a:xfrm>
            <a:off x="457200" y="1600200"/>
            <a:ext cx="5181600" cy="4876800"/>
          </a:xfrm>
        </p:spPr>
        <p:txBody>
          <a:bodyPr/>
          <a:lstStyle/>
          <a:p>
            <a:r>
              <a:rPr lang="en-US" dirty="0" smtClean="0"/>
              <a:t>Seamless progression</a:t>
            </a:r>
          </a:p>
          <a:p>
            <a:r>
              <a:rPr lang="en-US" dirty="0" smtClean="0"/>
              <a:t>Steps, progression </a:t>
            </a:r>
          </a:p>
          <a:p>
            <a:r>
              <a:rPr lang="en-US" dirty="0" smtClean="0"/>
              <a:t>Advancement, credentials </a:t>
            </a:r>
          </a:p>
          <a:p>
            <a:r>
              <a:rPr lang="en-US" dirty="0" smtClean="0"/>
              <a:t>Come and go -- open entry and open exit </a:t>
            </a:r>
            <a:endParaRPr lang="en-US" dirty="0"/>
          </a:p>
        </p:txBody>
      </p:sp>
    </p:spTree>
    <p:extLst>
      <p:ext uri="{BB962C8B-B14F-4D97-AF65-F5344CB8AC3E}">
        <p14:creationId xmlns:p14="http://schemas.microsoft.com/office/powerpoint/2010/main" val="1849652457"/>
      </p:ext>
    </p:extLst>
  </p:cSld>
  <p:clrMapOvr>
    <a:masterClrMapping/>
  </p:clrMapOvr>
  <p:transition spd="slow"/>
  <p:timing>
    <p:tnLst>
      <p:par>
        <p:cTn id="1" dur="indefinite" restart="never" fill="hold"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p:txBody>
          <a:bodyPr/>
          <a:lstStyle/>
          <a:p>
            <a:r>
              <a:rPr lang="en-US" dirty="0" smtClean="0"/>
              <a:t>6. Opening Doors </a:t>
            </a:r>
            <a:endParaRPr lang="en-US" dirty="0"/>
          </a:p>
        </p:txBody>
      </p:sp>
      <p:sp>
        <p:nvSpPr>
          <p:cNvPr id="194" name="Shape 194"/>
          <p:cNvSpPr>
            <a:spLocks noGrp="1"/>
          </p:cNvSpPr>
          <p:nvPr>
            <p:ph idx="1"/>
          </p:nvPr>
        </p:nvSpPr>
        <p:spPr/>
        <p:txBody>
          <a:bodyPr/>
          <a:lstStyle/>
          <a:p>
            <a:r>
              <a:rPr lang="en-US" smtClean="0"/>
              <a:t>Chipping away at barriers to employment </a:t>
            </a:r>
          </a:p>
          <a:p>
            <a:r>
              <a:rPr lang="en-US" smtClean="0"/>
              <a:t>Serve those with barriers </a:t>
            </a:r>
          </a:p>
          <a:p>
            <a:r>
              <a:rPr lang="en-US" smtClean="0"/>
              <a:t>Collaboration and extra tools for job developers, trainers, and employers </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4038600"/>
            <a:ext cx="1376896" cy="2743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9096" y="4038600"/>
            <a:ext cx="1366304" cy="2743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8904" y="4038600"/>
            <a:ext cx="1376896" cy="2743200"/>
          </a:xfrm>
          <a:prstGeom prst="rect">
            <a:avLst/>
          </a:prstGeom>
        </p:spPr>
      </p:pic>
    </p:spTree>
    <p:extLst>
      <p:ext uri="{BB962C8B-B14F-4D97-AF65-F5344CB8AC3E}">
        <p14:creationId xmlns:p14="http://schemas.microsoft.com/office/powerpoint/2010/main" val="58739922"/>
      </p:ext>
    </p:extLst>
  </p:cSld>
  <p:clrMapOvr>
    <a:masterClrMapping/>
  </p:clrMapOvr>
  <p:transition spd="slow"/>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9.tif"/>
          <p:cNvPicPr>
            <a:picLocks noChangeAspect="1"/>
          </p:cNvPicPr>
          <p:nvPr/>
        </p:nvPicPr>
        <p:blipFill>
          <a:blip r:embed="rId3">
            <a:extLst/>
          </a:blip>
          <a:stretch>
            <a:fillRect/>
          </a:stretch>
        </p:blipFill>
        <p:spPr>
          <a:xfrm>
            <a:off x="4448972" y="1739900"/>
            <a:ext cx="4618828" cy="2755900"/>
          </a:xfrm>
          <a:prstGeom prst="rect">
            <a:avLst/>
          </a:prstGeom>
          <a:ln w="12700">
            <a:miter lim="400000"/>
          </a:ln>
        </p:spPr>
      </p:pic>
      <p:sp>
        <p:nvSpPr>
          <p:cNvPr id="198" name="Shape 198"/>
          <p:cNvSpPr>
            <a:spLocks noGrp="1"/>
          </p:cNvSpPr>
          <p:nvPr>
            <p:ph type="title"/>
          </p:nvPr>
        </p:nvSpPr>
        <p:spPr/>
        <p:txBody>
          <a:bodyPr>
            <a:normAutofit fontScale="90000"/>
          </a:bodyPr>
          <a:lstStyle>
            <a:lvl1pPr>
              <a:defRPr sz="5400"/>
            </a:lvl1pPr>
          </a:lstStyle>
          <a:p>
            <a:r>
              <a:rPr lang="en-US" smtClean="0"/>
              <a:t>7. Regional Collaboration</a:t>
            </a:r>
            <a:endParaRPr lang="en-US"/>
          </a:p>
        </p:txBody>
      </p:sp>
      <p:sp>
        <p:nvSpPr>
          <p:cNvPr id="199" name="Shape 199"/>
          <p:cNvSpPr>
            <a:spLocks noGrp="1"/>
          </p:cNvSpPr>
          <p:nvPr>
            <p:ph idx="1"/>
          </p:nvPr>
        </p:nvSpPr>
        <p:spPr/>
        <p:txBody>
          <a:bodyPr>
            <a:normAutofit fontScale="85000" lnSpcReduction="20000"/>
          </a:bodyPr>
          <a:lstStyle/>
          <a:p>
            <a:r>
              <a:rPr lang="en-US" dirty="0" smtClean="0"/>
              <a:t>Workforce Boards </a:t>
            </a:r>
          </a:p>
          <a:p>
            <a:r>
              <a:rPr lang="en-US" dirty="0" smtClean="0"/>
              <a:t>Job Centers </a:t>
            </a:r>
          </a:p>
          <a:p>
            <a:r>
              <a:rPr lang="en-US" dirty="0" smtClean="0"/>
              <a:t>Chambers of Commerce </a:t>
            </a:r>
          </a:p>
          <a:p>
            <a:r>
              <a:rPr lang="en-US" dirty="0" smtClean="0"/>
              <a:t>Community Colleges </a:t>
            </a:r>
          </a:p>
          <a:p>
            <a:r>
              <a:rPr lang="en-US" dirty="0" smtClean="0"/>
              <a:t>Labor Organizations </a:t>
            </a:r>
          </a:p>
          <a:p>
            <a:r>
              <a:rPr lang="en-US" dirty="0" smtClean="0"/>
              <a:t>Philanthropic Organizations </a:t>
            </a:r>
          </a:p>
          <a:p>
            <a:r>
              <a:rPr lang="en-US" dirty="0" smtClean="0"/>
              <a:t>Human Service Agencies </a:t>
            </a:r>
          </a:p>
          <a:p>
            <a:r>
              <a:rPr lang="en-US" dirty="0" smtClean="0"/>
              <a:t>Vocational Rehabilitation </a:t>
            </a:r>
          </a:p>
          <a:p>
            <a:r>
              <a:rPr lang="en-US" dirty="0" smtClean="0"/>
              <a:t>Independent Living Centers </a:t>
            </a:r>
          </a:p>
          <a:p>
            <a:r>
              <a:rPr lang="en-US" dirty="0" smtClean="0"/>
              <a:t>Community Organizations</a:t>
            </a:r>
            <a:endParaRPr lang="en-US" dirty="0"/>
          </a:p>
        </p:txBody>
      </p:sp>
    </p:spTree>
    <p:extLst>
      <p:ext uri="{BB962C8B-B14F-4D97-AF65-F5344CB8AC3E}">
        <p14:creationId xmlns:p14="http://schemas.microsoft.com/office/powerpoint/2010/main" val="892455785"/>
      </p:ext>
    </p:extLst>
  </p:cSld>
  <p:clrMapOvr>
    <a:masterClrMapping/>
  </p:clrMapOvr>
  <p:transition spd="slow"/>
  <p:timing>
    <p:tnLst>
      <p:par>
        <p:cTn id="1" dur="indefinite" restart="never" fill="hold"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1033" y="2580775"/>
            <a:ext cx="5702967" cy="4277225"/>
          </a:xfrm>
          <a:prstGeom prst="rect">
            <a:avLst/>
          </a:prstGeom>
        </p:spPr>
      </p:pic>
      <p:sp>
        <p:nvSpPr>
          <p:cNvPr id="205" name="Shape 205"/>
          <p:cNvSpPr>
            <a:spLocks noGrp="1"/>
          </p:cNvSpPr>
          <p:nvPr>
            <p:ph type="title"/>
          </p:nvPr>
        </p:nvSpPr>
        <p:spPr/>
        <p:txBody>
          <a:bodyPr/>
          <a:lstStyle/>
          <a:p>
            <a:r>
              <a:rPr lang="en-US" dirty="0" smtClean="0"/>
              <a:t>Job-Driven Training </a:t>
            </a:r>
            <a:endParaRPr lang="en-US" dirty="0"/>
          </a:p>
        </p:txBody>
      </p:sp>
      <p:sp>
        <p:nvSpPr>
          <p:cNvPr id="206" name="Shape 206"/>
          <p:cNvSpPr>
            <a:spLocks noGrp="1"/>
          </p:cNvSpPr>
          <p:nvPr>
            <p:ph idx="1"/>
          </p:nvPr>
        </p:nvSpPr>
        <p:spPr/>
        <p:txBody>
          <a:bodyPr/>
          <a:lstStyle/>
          <a:p>
            <a:pPr marL="0" indent="0">
              <a:buNone/>
            </a:pPr>
            <a:r>
              <a:rPr lang="en-US" u="sng" dirty="0" smtClean="0"/>
              <a:t>Impacts: </a:t>
            </a:r>
          </a:p>
          <a:p>
            <a:r>
              <a:rPr lang="en-US" dirty="0" smtClean="0"/>
              <a:t>employers, </a:t>
            </a:r>
          </a:p>
          <a:p>
            <a:r>
              <a:rPr lang="en-US" dirty="0" smtClean="0"/>
              <a:t>training providers, and </a:t>
            </a:r>
          </a:p>
          <a:p>
            <a:r>
              <a:rPr lang="en-US" dirty="0" smtClean="0"/>
              <a:t>unemployed workers.</a:t>
            </a:r>
            <a:endParaRPr lang="en-US" dirty="0"/>
          </a:p>
        </p:txBody>
      </p:sp>
      <p:sp>
        <p:nvSpPr>
          <p:cNvPr id="207" name="Shape 207"/>
          <p:cNvSpPr/>
          <p:nvPr/>
        </p:nvSpPr>
        <p:spPr>
          <a:xfrm>
            <a:off x="304800" y="5722880"/>
            <a:ext cx="3136233" cy="806565"/>
          </a:xfrm>
          <a:prstGeom prst="rect">
            <a:avLst/>
          </a:prstGeom>
          <a:ln w="12700">
            <a:miter lim="400000"/>
          </a:ln>
          <a:extLst>
            <a:ext uri="{C572A759-6A51-4108-AA02-DFA0A04FC94B}">
              <ma14:wrappingTextBoxFlag xmlns:ma14="http://schemas.microsoft.com/office/mac/drawingml/2011/main" val="1"/>
            </a:ext>
          </a:extLst>
        </p:spPr>
        <p:txBody>
          <a:bodyPr wrap="square" lIns="45719" tIns="45719" rIns="45719" bIns="45719">
            <a:spAutoFit/>
          </a:bodyPr>
          <a:lstStyle>
            <a:lvl1pPr algn="l" defTabSz="1300480">
              <a:defRPr sz="2200">
                <a:latin typeface="Franklin Gothic Medium"/>
                <a:ea typeface="Franklin Gothic Medium"/>
                <a:cs typeface="Franklin Gothic Medium"/>
                <a:sym typeface="Franklin Gothic Medium"/>
              </a:defRPr>
            </a:lvl1pPr>
          </a:lstStyle>
          <a:p>
            <a:r>
              <a:rPr sz="1547"/>
              <a:t>“FACT SHEET: Ready to Work At a Glance: Job-Driven Training and American Opportunity,”</a:t>
            </a:r>
          </a:p>
        </p:txBody>
      </p:sp>
    </p:spTree>
    <p:extLst>
      <p:ext uri="{BB962C8B-B14F-4D97-AF65-F5344CB8AC3E}">
        <p14:creationId xmlns:p14="http://schemas.microsoft.com/office/powerpoint/2010/main" val="2092665092"/>
      </p:ext>
    </p:extLst>
  </p:cSld>
  <p:clrMapOvr>
    <a:masterClrMapping/>
  </p:clrMapOvr>
  <p:transition spd="slow"/>
  <p:timing>
    <p:tnLst>
      <p:par>
        <p:cTn id="1" dur="indefinite" restart="never" fill="hold"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11.png"/>
          <p:cNvPicPr>
            <a:picLocks noChangeAspect="1"/>
          </p:cNvPicPr>
          <p:nvPr/>
        </p:nvPicPr>
        <p:blipFill>
          <a:blip r:embed="rId3">
            <a:extLst/>
          </a:blip>
          <a:stretch>
            <a:fillRect/>
          </a:stretch>
        </p:blipFill>
        <p:spPr>
          <a:xfrm>
            <a:off x="6634412" y="6248400"/>
            <a:ext cx="2533652" cy="714376"/>
          </a:xfrm>
          <a:prstGeom prst="rect">
            <a:avLst/>
          </a:prstGeom>
          <a:ln w="12700">
            <a:miter lim="400000"/>
          </a:ln>
        </p:spPr>
      </p:pic>
      <p:grpSp>
        <p:nvGrpSpPr>
          <p:cNvPr id="212" name="Group 212"/>
          <p:cNvGrpSpPr/>
          <p:nvPr/>
        </p:nvGrpSpPr>
        <p:grpSpPr>
          <a:xfrm>
            <a:off x="381739" y="2275951"/>
            <a:ext cx="884685" cy="1995671"/>
            <a:chOff x="1" y="-1"/>
            <a:chExt cx="1258218" cy="2838286"/>
          </a:xfrm>
        </p:grpSpPr>
        <p:sp>
          <p:nvSpPr>
            <p:cNvPr id="210" name="Shape 210"/>
            <p:cNvSpPr/>
            <p:nvPr/>
          </p:nvSpPr>
          <p:spPr>
            <a:xfrm rot="16200000">
              <a:off x="-790029" y="790029"/>
              <a:ext cx="2838277" cy="1258218"/>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defRPr sz="1200" u="sng">
                  <a:solidFill>
                    <a:srgbClr val="FFFFFF"/>
                  </a:solidFill>
                  <a:latin typeface="Arial"/>
                  <a:ea typeface="Arial"/>
                  <a:cs typeface="Arial"/>
                  <a:sym typeface="Arial"/>
                </a:defRPr>
              </a:pPr>
              <a:endParaRPr sz="844"/>
            </a:p>
          </p:txBody>
        </p:sp>
        <p:sp>
          <p:nvSpPr>
            <p:cNvPr id="211" name="Shape 211"/>
            <p:cNvSpPr/>
            <p:nvPr/>
          </p:nvSpPr>
          <p:spPr>
            <a:xfrm rot="16200000">
              <a:off x="-790030" y="947130"/>
              <a:ext cx="2838281" cy="944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u="sng">
                  <a:solidFill>
                    <a:srgbClr val="FFFFFF"/>
                  </a:solidFill>
                  <a:latin typeface="Arial"/>
                  <a:ea typeface="Arial"/>
                  <a:cs typeface="Arial"/>
                  <a:sym typeface="Arial"/>
                </a:defRPr>
              </a:lvl1pPr>
            </a:lstStyle>
            <a:p>
              <a:r>
                <a:rPr sz="1969"/>
                <a:t>Comprehensive Career advising </a:t>
              </a:r>
            </a:p>
          </p:txBody>
        </p:sp>
      </p:grpSp>
      <p:grpSp>
        <p:nvGrpSpPr>
          <p:cNvPr id="215" name="Group 215"/>
          <p:cNvGrpSpPr/>
          <p:nvPr/>
        </p:nvGrpSpPr>
        <p:grpSpPr>
          <a:xfrm>
            <a:off x="2950604" y="3982174"/>
            <a:ext cx="1327465" cy="261869"/>
            <a:chOff x="0" y="0"/>
            <a:chExt cx="1887949" cy="372435"/>
          </a:xfrm>
        </p:grpSpPr>
        <p:sp>
          <p:nvSpPr>
            <p:cNvPr id="213" name="Shape 213"/>
            <p:cNvSpPr/>
            <p:nvPr/>
          </p:nvSpPr>
          <p:spPr>
            <a:xfrm>
              <a:off x="0" y="0"/>
              <a:ext cx="1790381" cy="372435"/>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defRPr sz="7600" u="sng">
                  <a:latin typeface="Arial"/>
                  <a:ea typeface="Arial"/>
                  <a:cs typeface="Arial"/>
                  <a:sym typeface="Arial"/>
                </a:defRPr>
              </a:pPr>
              <a:endParaRPr sz="5344"/>
            </a:p>
          </p:txBody>
        </p:sp>
        <p:sp>
          <p:nvSpPr>
            <p:cNvPr id="214" name="Shape 214"/>
            <p:cNvSpPr/>
            <p:nvPr/>
          </p:nvSpPr>
          <p:spPr>
            <a:xfrm>
              <a:off x="30145" y="6663"/>
              <a:ext cx="1857804"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1800" u="sng">
                  <a:latin typeface="Arial"/>
                  <a:ea typeface="Arial"/>
                  <a:cs typeface="Arial"/>
                  <a:sym typeface="Arial"/>
                </a:defRPr>
              </a:lvl1pPr>
            </a:lstStyle>
            <a:p>
              <a:r>
                <a:rPr sz="1266"/>
                <a:t>Certifications </a:t>
              </a:r>
            </a:p>
          </p:txBody>
        </p:sp>
      </p:grpSp>
      <p:grpSp>
        <p:nvGrpSpPr>
          <p:cNvPr id="218" name="Group 218"/>
          <p:cNvGrpSpPr/>
          <p:nvPr/>
        </p:nvGrpSpPr>
        <p:grpSpPr>
          <a:xfrm>
            <a:off x="2950601" y="2738384"/>
            <a:ext cx="3190746" cy="341806"/>
            <a:chOff x="0" y="-1"/>
            <a:chExt cx="4537949" cy="486123"/>
          </a:xfrm>
        </p:grpSpPr>
        <p:sp>
          <p:nvSpPr>
            <p:cNvPr id="216" name="Shape 216"/>
            <p:cNvSpPr/>
            <p:nvPr/>
          </p:nvSpPr>
          <p:spPr>
            <a:xfrm>
              <a:off x="0" y="-1"/>
              <a:ext cx="4537949" cy="486123"/>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defRPr sz="3800" u="sng">
                  <a:latin typeface="Arial"/>
                  <a:ea typeface="Arial"/>
                  <a:cs typeface="Arial"/>
                  <a:sym typeface="Arial"/>
                </a:defRPr>
              </a:pPr>
              <a:endParaRPr sz="2672"/>
            </a:p>
          </p:txBody>
        </p:sp>
        <p:sp>
          <p:nvSpPr>
            <p:cNvPr id="217" name="Shape 217"/>
            <p:cNvSpPr/>
            <p:nvPr/>
          </p:nvSpPr>
          <p:spPr>
            <a:xfrm>
              <a:off x="0" y="32723"/>
              <a:ext cx="4537949" cy="420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200" u="sng">
                  <a:uFill>
                    <a:solidFill>
                      <a:srgbClr val="000000"/>
                    </a:solidFill>
                  </a:uFill>
                  <a:latin typeface="Arial"/>
                  <a:ea typeface="Arial"/>
                  <a:cs typeface="Arial"/>
                  <a:sym typeface="Arial"/>
                </a:defRPr>
              </a:lvl1pPr>
            </a:lstStyle>
            <a:p>
              <a:r>
                <a:rPr sz="1547"/>
                <a:t>HS - Academic and Technical </a:t>
              </a:r>
            </a:p>
          </p:txBody>
        </p:sp>
      </p:grpSp>
      <p:grpSp>
        <p:nvGrpSpPr>
          <p:cNvPr id="221" name="Group 221"/>
          <p:cNvGrpSpPr/>
          <p:nvPr/>
        </p:nvGrpSpPr>
        <p:grpSpPr>
          <a:xfrm>
            <a:off x="380999" y="4644718"/>
            <a:ext cx="8152661" cy="703050"/>
            <a:chOff x="-1" y="0"/>
            <a:chExt cx="11594894" cy="999891"/>
          </a:xfrm>
        </p:grpSpPr>
        <p:sp>
          <p:nvSpPr>
            <p:cNvPr id="219" name="Shape 219"/>
            <p:cNvSpPr/>
            <p:nvPr/>
          </p:nvSpPr>
          <p:spPr>
            <a:xfrm>
              <a:off x="-1" y="0"/>
              <a:ext cx="11594894" cy="999891"/>
            </a:xfrm>
            <a:prstGeom prst="rect">
              <a:avLst/>
            </a:prstGeom>
            <a:gradFill flip="none" rotWithShape="1">
              <a:gsLst>
                <a:gs pos="0">
                  <a:srgbClr val="F8B37F"/>
                </a:gs>
                <a:gs pos="50000">
                  <a:srgbClr val="FA8F33"/>
                </a:gs>
                <a:gs pos="100000">
                  <a:srgbClr val="EB801F"/>
                </a:gs>
              </a:gsLst>
              <a:lin ang="5400000" scaled="0"/>
            </a:gradFill>
            <a:ln w="3175" cap="flat">
              <a:solidFill>
                <a:srgbClr val="F2913F"/>
              </a:solidFill>
              <a:prstDash val="solid"/>
              <a:miter lim="400000"/>
            </a:ln>
            <a:effectLst/>
          </p:spPr>
          <p:txBody>
            <a:bodyPr wrap="square" lIns="45719" tIns="45719" rIns="45719" bIns="45719" numCol="1" anchor="ctr">
              <a:noAutofit/>
            </a:bodyPr>
            <a:lstStyle/>
            <a:p>
              <a:pPr defTabSz="914334">
                <a:defRPr sz="5600" u="sng">
                  <a:latin typeface="Arial"/>
                  <a:ea typeface="Arial"/>
                  <a:cs typeface="Arial"/>
                  <a:sym typeface="Arial"/>
                </a:defRPr>
              </a:pPr>
              <a:endParaRPr sz="3937"/>
            </a:p>
          </p:txBody>
        </p:sp>
        <p:sp>
          <p:nvSpPr>
            <p:cNvPr id="220" name="Shape 220"/>
            <p:cNvSpPr/>
            <p:nvPr/>
          </p:nvSpPr>
          <p:spPr>
            <a:xfrm>
              <a:off x="-1" y="120305"/>
              <a:ext cx="11594894" cy="75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4400" u="sng">
                  <a:uFill>
                    <a:solidFill>
                      <a:srgbClr val="000000"/>
                    </a:solidFill>
                  </a:uFill>
                  <a:latin typeface="Arial"/>
                  <a:ea typeface="Arial"/>
                  <a:cs typeface="Arial"/>
                  <a:sym typeface="Arial"/>
                </a:defRPr>
              </a:lvl1pPr>
            </a:lstStyle>
            <a:p>
              <a:r>
                <a:rPr sz="3094"/>
                <a:t>Engaged Employers </a:t>
              </a:r>
            </a:p>
          </p:txBody>
        </p:sp>
      </p:grpSp>
      <p:grpSp>
        <p:nvGrpSpPr>
          <p:cNvPr id="224" name="Group 224"/>
          <p:cNvGrpSpPr/>
          <p:nvPr/>
        </p:nvGrpSpPr>
        <p:grpSpPr>
          <a:xfrm>
            <a:off x="7320174" y="2287662"/>
            <a:ext cx="1214227" cy="1956382"/>
            <a:chOff x="0" y="-1"/>
            <a:chExt cx="1726900" cy="2782409"/>
          </a:xfrm>
        </p:grpSpPr>
        <p:sp>
          <p:nvSpPr>
            <p:cNvPr id="222" name="Shape 222"/>
            <p:cNvSpPr/>
            <p:nvPr/>
          </p:nvSpPr>
          <p:spPr>
            <a:xfrm>
              <a:off x="0" y="-1"/>
              <a:ext cx="1726900" cy="2782409"/>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defRPr sz="2200" u="sng">
                  <a:latin typeface="Arial"/>
                  <a:ea typeface="Arial"/>
                  <a:cs typeface="Arial"/>
                  <a:sym typeface="Arial"/>
                </a:defRPr>
              </a:pPr>
              <a:endParaRPr sz="1547"/>
            </a:p>
          </p:txBody>
        </p:sp>
        <p:sp>
          <p:nvSpPr>
            <p:cNvPr id="223" name="Shape 223"/>
            <p:cNvSpPr/>
            <p:nvPr/>
          </p:nvSpPr>
          <p:spPr>
            <a:xfrm>
              <a:off x="0" y="965427"/>
              <a:ext cx="1726900" cy="85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5000" u="sng">
                  <a:latin typeface="Arial"/>
                  <a:ea typeface="Arial"/>
                  <a:cs typeface="Arial"/>
                  <a:sym typeface="Arial"/>
                </a:defRPr>
              </a:lvl1pPr>
            </a:lstStyle>
            <a:p>
              <a:r>
                <a:rPr sz="3516"/>
                <a:t>Work </a:t>
              </a:r>
            </a:p>
          </p:txBody>
        </p:sp>
      </p:grpSp>
      <p:grpSp>
        <p:nvGrpSpPr>
          <p:cNvPr id="227" name="Group 227"/>
          <p:cNvGrpSpPr/>
          <p:nvPr/>
        </p:nvGrpSpPr>
        <p:grpSpPr>
          <a:xfrm>
            <a:off x="2950601" y="3486194"/>
            <a:ext cx="3190748" cy="396932"/>
            <a:chOff x="0" y="-1"/>
            <a:chExt cx="4537950" cy="564524"/>
          </a:xfrm>
        </p:grpSpPr>
        <p:sp>
          <p:nvSpPr>
            <p:cNvPr id="225" name="Shape 225"/>
            <p:cNvSpPr/>
            <p:nvPr/>
          </p:nvSpPr>
          <p:spPr>
            <a:xfrm>
              <a:off x="0" y="-1"/>
              <a:ext cx="4537950" cy="564524"/>
            </a:xfrm>
            <a:prstGeom prst="rect">
              <a:avLst/>
            </a:prstGeom>
            <a:solidFill>
              <a:srgbClr val="F2913F"/>
            </a:solidFill>
            <a:ln w="12700" cap="flat">
              <a:solidFill>
                <a:srgbClr val="5285AC"/>
              </a:solidFill>
              <a:prstDash val="solid"/>
              <a:miter lim="400000"/>
            </a:ln>
            <a:effectLst/>
          </p:spPr>
          <p:txBody>
            <a:bodyPr wrap="square" lIns="45719" tIns="45719" rIns="45719" bIns="45719" numCol="1" anchor="ctr">
              <a:noAutofit/>
            </a:bodyPr>
            <a:lstStyle/>
            <a:p>
              <a:pPr defTabSz="914334">
                <a:defRPr sz="3800" u="sng">
                  <a:latin typeface="Arial"/>
                  <a:ea typeface="Arial"/>
                  <a:cs typeface="Arial"/>
                  <a:sym typeface="Arial"/>
                </a:defRPr>
              </a:pPr>
              <a:endParaRPr sz="2672"/>
            </a:p>
          </p:txBody>
        </p:sp>
        <p:sp>
          <p:nvSpPr>
            <p:cNvPr id="226" name="Shape 226"/>
            <p:cNvSpPr/>
            <p:nvPr/>
          </p:nvSpPr>
          <p:spPr>
            <a:xfrm>
              <a:off x="0" y="102700"/>
              <a:ext cx="4537950"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1800" u="sng">
                  <a:uFill>
                    <a:solidFill>
                      <a:srgbClr val="000000"/>
                    </a:solidFill>
                  </a:uFill>
                  <a:latin typeface="Arial"/>
                  <a:ea typeface="Arial"/>
                  <a:cs typeface="Arial"/>
                  <a:sym typeface="Arial"/>
                </a:defRPr>
              </a:lvl1pPr>
            </a:lstStyle>
            <a:p>
              <a:r>
                <a:rPr sz="1266" dirty="0" smtClean="0"/>
                <a:t>Experiential/Work</a:t>
              </a:r>
              <a:r>
                <a:rPr lang="en-US" sz="1266" dirty="0" smtClean="0"/>
                <a:t>-</a:t>
              </a:r>
              <a:r>
                <a:rPr sz="1266" dirty="0" smtClean="0"/>
                <a:t>Based </a:t>
              </a:r>
              <a:r>
                <a:rPr sz="1266" dirty="0"/>
                <a:t>Learning</a:t>
              </a:r>
            </a:p>
          </p:txBody>
        </p:sp>
      </p:grpSp>
      <p:grpSp>
        <p:nvGrpSpPr>
          <p:cNvPr id="230" name="Group 230"/>
          <p:cNvGrpSpPr/>
          <p:nvPr/>
        </p:nvGrpSpPr>
        <p:grpSpPr>
          <a:xfrm>
            <a:off x="2950601" y="3109768"/>
            <a:ext cx="3190746" cy="341806"/>
            <a:chOff x="0" y="-1"/>
            <a:chExt cx="4537949" cy="486123"/>
          </a:xfrm>
        </p:grpSpPr>
        <p:sp>
          <p:nvSpPr>
            <p:cNvPr id="228" name="Shape 228"/>
            <p:cNvSpPr/>
            <p:nvPr/>
          </p:nvSpPr>
          <p:spPr>
            <a:xfrm>
              <a:off x="0" y="-1"/>
              <a:ext cx="4537949" cy="486123"/>
            </a:xfrm>
            <a:prstGeom prst="rect">
              <a:avLst/>
            </a:prstGeom>
            <a:solidFill>
              <a:srgbClr val="00BA63"/>
            </a:solidFill>
            <a:ln w="12700" cap="flat">
              <a:solidFill>
                <a:srgbClr val="5285AC"/>
              </a:solidFill>
              <a:prstDash val="solid"/>
              <a:miter lim="400000"/>
            </a:ln>
            <a:effectLst/>
          </p:spPr>
          <p:txBody>
            <a:bodyPr wrap="square" lIns="45719" tIns="45719" rIns="45719" bIns="45719" numCol="1" anchor="ctr">
              <a:noAutofit/>
            </a:bodyPr>
            <a:lstStyle/>
            <a:p>
              <a:pPr defTabSz="914334">
                <a:defRPr sz="3800" u="sng">
                  <a:latin typeface="Arial"/>
                  <a:ea typeface="Arial"/>
                  <a:cs typeface="Arial"/>
                  <a:sym typeface="Arial"/>
                </a:defRPr>
              </a:pPr>
              <a:endParaRPr sz="2672"/>
            </a:p>
          </p:txBody>
        </p:sp>
        <p:sp>
          <p:nvSpPr>
            <p:cNvPr id="229" name="Shape 229"/>
            <p:cNvSpPr/>
            <p:nvPr/>
          </p:nvSpPr>
          <p:spPr>
            <a:xfrm>
              <a:off x="0" y="32723"/>
              <a:ext cx="4537949" cy="420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200" u="sng">
                  <a:uFill>
                    <a:solidFill>
                      <a:srgbClr val="000000"/>
                    </a:solidFill>
                  </a:uFill>
                  <a:latin typeface="Arial"/>
                  <a:ea typeface="Arial"/>
                  <a:cs typeface="Arial"/>
                  <a:sym typeface="Arial"/>
                </a:defRPr>
              </a:lvl1pPr>
            </a:lstStyle>
            <a:p>
              <a:r>
                <a:rPr sz="1547"/>
                <a:t>CC - Academic and Technical </a:t>
              </a:r>
            </a:p>
          </p:txBody>
        </p:sp>
      </p:grpSp>
      <p:grpSp>
        <p:nvGrpSpPr>
          <p:cNvPr id="233" name="Group 233"/>
          <p:cNvGrpSpPr/>
          <p:nvPr/>
        </p:nvGrpSpPr>
        <p:grpSpPr>
          <a:xfrm>
            <a:off x="1263816" y="2275950"/>
            <a:ext cx="1356512" cy="441039"/>
            <a:chOff x="-1" y="0"/>
            <a:chExt cx="1929260" cy="627253"/>
          </a:xfrm>
        </p:grpSpPr>
        <p:sp>
          <p:nvSpPr>
            <p:cNvPr id="231" name="Shape 231"/>
            <p:cNvSpPr/>
            <p:nvPr/>
          </p:nvSpPr>
          <p:spPr>
            <a:xfrm>
              <a:off x="-1" y="0"/>
              <a:ext cx="1929260" cy="627253"/>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defRPr sz="5600" u="sng">
                  <a:latin typeface="Arial"/>
                  <a:ea typeface="Arial"/>
                  <a:cs typeface="Arial"/>
                  <a:sym typeface="Arial"/>
                </a:defRPr>
              </a:pPr>
              <a:endParaRPr sz="3937"/>
            </a:p>
          </p:txBody>
        </p:sp>
        <p:sp>
          <p:nvSpPr>
            <p:cNvPr id="232" name="Shape 232"/>
            <p:cNvSpPr/>
            <p:nvPr/>
          </p:nvSpPr>
          <p:spPr>
            <a:xfrm>
              <a:off x="-1" y="134067"/>
              <a:ext cx="1929260"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u="sng">
                  <a:solidFill>
                    <a:srgbClr val="FFFFFF"/>
                  </a:solidFill>
                  <a:latin typeface="Arial"/>
                  <a:ea typeface="Arial"/>
                  <a:cs typeface="Arial"/>
                  <a:sym typeface="Arial"/>
                </a:defRPr>
              </a:lvl1pPr>
            </a:lstStyle>
            <a:p>
              <a:r>
                <a:rPr sz="1266"/>
                <a:t>Advising </a:t>
              </a:r>
            </a:p>
          </p:txBody>
        </p:sp>
      </p:grpSp>
      <p:grpSp>
        <p:nvGrpSpPr>
          <p:cNvPr id="236" name="Group 236"/>
          <p:cNvGrpSpPr/>
          <p:nvPr/>
        </p:nvGrpSpPr>
        <p:grpSpPr>
          <a:xfrm>
            <a:off x="1260866" y="2686657"/>
            <a:ext cx="1359464" cy="642099"/>
            <a:chOff x="0" y="13393"/>
            <a:chExt cx="1933459" cy="913207"/>
          </a:xfrm>
        </p:grpSpPr>
        <p:sp>
          <p:nvSpPr>
            <p:cNvPr id="234" name="Shape 234"/>
            <p:cNvSpPr/>
            <p:nvPr/>
          </p:nvSpPr>
          <p:spPr>
            <a:xfrm>
              <a:off x="0" y="29822"/>
              <a:ext cx="1933459" cy="880345"/>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defRPr sz="5600" u="sng">
                  <a:latin typeface="Arial"/>
                  <a:ea typeface="Arial"/>
                  <a:cs typeface="Arial"/>
                  <a:sym typeface="Arial"/>
                </a:defRPr>
              </a:pPr>
              <a:endParaRPr sz="3937"/>
            </a:p>
          </p:txBody>
        </p:sp>
        <p:sp>
          <p:nvSpPr>
            <p:cNvPr id="235" name="Shape 235"/>
            <p:cNvSpPr/>
            <p:nvPr/>
          </p:nvSpPr>
          <p:spPr>
            <a:xfrm>
              <a:off x="0" y="13393"/>
              <a:ext cx="1933459" cy="9132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u="sng">
                  <a:solidFill>
                    <a:srgbClr val="FFFFFF"/>
                  </a:solidFill>
                  <a:latin typeface="Arial"/>
                  <a:ea typeface="Arial"/>
                  <a:cs typeface="Arial"/>
                  <a:sym typeface="Arial"/>
                </a:defRPr>
              </a:lvl1pPr>
            </a:lstStyle>
            <a:p>
              <a:r>
                <a:rPr sz="1266"/>
                <a:t>Assessment Interest,  Ability, Skills </a:t>
              </a:r>
            </a:p>
          </p:txBody>
        </p:sp>
      </p:grpSp>
      <p:grpSp>
        <p:nvGrpSpPr>
          <p:cNvPr id="239" name="Group 239"/>
          <p:cNvGrpSpPr/>
          <p:nvPr/>
        </p:nvGrpSpPr>
        <p:grpSpPr>
          <a:xfrm>
            <a:off x="1260866" y="3315814"/>
            <a:ext cx="1347666" cy="529237"/>
            <a:chOff x="-1" y="-1"/>
            <a:chExt cx="1916679" cy="752690"/>
          </a:xfrm>
        </p:grpSpPr>
        <p:sp>
          <p:nvSpPr>
            <p:cNvPr id="237" name="Shape 237"/>
            <p:cNvSpPr/>
            <p:nvPr/>
          </p:nvSpPr>
          <p:spPr>
            <a:xfrm>
              <a:off x="-1" y="-1"/>
              <a:ext cx="1916679" cy="752690"/>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defRPr sz="5600" u="sng">
                  <a:latin typeface="Arial"/>
                  <a:ea typeface="Arial"/>
                  <a:cs typeface="Arial"/>
                  <a:sym typeface="Arial"/>
                </a:defRPr>
              </a:pPr>
              <a:endParaRPr sz="3937"/>
            </a:p>
          </p:txBody>
        </p:sp>
        <p:sp>
          <p:nvSpPr>
            <p:cNvPr id="238" name="Shape 238"/>
            <p:cNvSpPr/>
            <p:nvPr/>
          </p:nvSpPr>
          <p:spPr>
            <a:xfrm>
              <a:off x="-1" y="58266"/>
              <a:ext cx="1916679" cy="6361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u="sng">
                  <a:solidFill>
                    <a:srgbClr val="FFFFFF"/>
                  </a:solidFill>
                  <a:latin typeface="Arial"/>
                  <a:ea typeface="Arial"/>
                  <a:cs typeface="Arial"/>
                  <a:sym typeface="Arial"/>
                </a:defRPr>
              </a:lvl1pPr>
            </a:lstStyle>
            <a:p>
              <a:r>
                <a:rPr sz="1266"/>
                <a:t>Labor Market Information</a:t>
              </a:r>
            </a:p>
          </p:txBody>
        </p:sp>
      </p:grpSp>
      <p:grpSp>
        <p:nvGrpSpPr>
          <p:cNvPr id="242" name="Group 242"/>
          <p:cNvGrpSpPr/>
          <p:nvPr/>
        </p:nvGrpSpPr>
        <p:grpSpPr>
          <a:xfrm>
            <a:off x="2950601" y="2280077"/>
            <a:ext cx="3190746" cy="418136"/>
            <a:chOff x="0" y="-1"/>
            <a:chExt cx="4537949" cy="594680"/>
          </a:xfrm>
        </p:grpSpPr>
        <p:sp>
          <p:nvSpPr>
            <p:cNvPr id="240" name="Shape 240"/>
            <p:cNvSpPr/>
            <p:nvPr/>
          </p:nvSpPr>
          <p:spPr>
            <a:xfrm>
              <a:off x="0" y="-1"/>
              <a:ext cx="4537949" cy="594680"/>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defRPr sz="3800" u="sng">
                  <a:latin typeface="Arial"/>
                  <a:ea typeface="Arial"/>
                  <a:cs typeface="Arial"/>
                  <a:sym typeface="Arial"/>
                </a:defRPr>
              </a:pPr>
              <a:endParaRPr sz="2672"/>
            </a:p>
          </p:txBody>
        </p:sp>
        <p:sp>
          <p:nvSpPr>
            <p:cNvPr id="241" name="Shape 241"/>
            <p:cNvSpPr/>
            <p:nvPr/>
          </p:nvSpPr>
          <p:spPr>
            <a:xfrm>
              <a:off x="0" y="87002"/>
              <a:ext cx="4537949" cy="420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200" u="sng">
                  <a:uFill>
                    <a:solidFill>
                      <a:srgbClr val="000000"/>
                    </a:solidFill>
                  </a:uFill>
                  <a:latin typeface="Arial"/>
                  <a:ea typeface="Arial"/>
                  <a:cs typeface="Arial"/>
                  <a:sym typeface="Arial"/>
                </a:defRPr>
              </a:lvl1pPr>
            </a:lstStyle>
            <a:p>
              <a:r>
                <a:rPr sz="1547"/>
                <a:t>Program of Study </a:t>
              </a:r>
            </a:p>
          </p:txBody>
        </p:sp>
      </p:grpSp>
      <p:grpSp>
        <p:nvGrpSpPr>
          <p:cNvPr id="245" name="Group 245"/>
          <p:cNvGrpSpPr/>
          <p:nvPr/>
        </p:nvGrpSpPr>
        <p:grpSpPr>
          <a:xfrm>
            <a:off x="1260866" y="3856065"/>
            <a:ext cx="1347666" cy="405210"/>
            <a:chOff x="-1" y="0"/>
            <a:chExt cx="1916679" cy="576296"/>
          </a:xfrm>
        </p:grpSpPr>
        <p:sp>
          <p:nvSpPr>
            <p:cNvPr id="243" name="Shape 243"/>
            <p:cNvSpPr/>
            <p:nvPr/>
          </p:nvSpPr>
          <p:spPr>
            <a:xfrm>
              <a:off x="-1" y="0"/>
              <a:ext cx="1916679" cy="576296"/>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defRPr sz="5600" u="sng">
                  <a:latin typeface="Arial"/>
                  <a:ea typeface="Arial"/>
                  <a:cs typeface="Arial"/>
                  <a:sym typeface="Arial"/>
                </a:defRPr>
              </a:pPr>
              <a:endParaRPr sz="3937"/>
            </a:p>
          </p:txBody>
        </p:sp>
        <p:sp>
          <p:nvSpPr>
            <p:cNvPr id="244" name="Shape 244"/>
            <p:cNvSpPr/>
            <p:nvPr/>
          </p:nvSpPr>
          <p:spPr>
            <a:xfrm>
              <a:off x="-1" y="108586"/>
              <a:ext cx="1916679"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u="sng">
                  <a:solidFill>
                    <a:srgbClr val="FFFFFF"/>
                  </a:solidFill>
                  <a:latin typeface="Arial"/>
                  <a:ea typeface="Arial"/>
                  <a:cs typeface="Arial"/>
                  <a:sym typeface="Arial"/>
                </a:defRPr>
              </a:lvl1pPr>
            </a:lstStyle>
            <a:p>
              <a:r>
                <a:rPr sz="1266"/>
                <a:t>Career Plan </a:t>
              </a:r>
            </a:p>
          </p:txBody>
        </p:sp>
      </p:grpSp>
      <p:grpSp>
        <p:nvGrpSpPr>
          <p:cNvPr id="248" name="Group 248"/>
          <p:cNvGrpSpPr/>
          <p:nvPr/>
        </p:nvGrpSpPr>
        <p:grpSpPr>
          <a:xfrm>
            <a:off x="6176726" y="2287662"/>
            <a:ext cx="554408" cy="1606492"/>
            <a:chOff x="-1" y="0"/>
            <a:chExt cx="788491" cy="2284787"/>
          </a:xfrm>
        </p:grpSpPr>
        <p:sp>
          <p:nvSpPr>
            <p:cNvPr id="246" name="Shape 246"/>
            <p:cNvSpPr/>
            <p:nvPr/>
          </p:nvSpPr>
          <p:spPr>
            <a:xfrm rot="16200000">
              <a:off x="-748148" y="748148"/>
              <a:ext cx="2284786" cy="788491"/>
            </a:xfrm>
            <a:prstGeom prst="rect">
              <a:avLst/>
            </a:prstGeom>
            <a:solidFill>
              <a:srgbClr val="FAD5BB"/>
            </a:solidFill>
            <a:ln w="12700" cap="flat">
              <a:solidFill>
                <a:srgbClr val="5285AC"/>
              </a:solidFill>
              <a:prstDash val="solid"/>
              <a:miter lim="400000"/>
            </a:ln>
            <a:effectLst/>
          </p:spPr>
          <p:txBody>
            <a:bodyPr wrap="square" lIns="45719" tIns="45719" rIns="45719" bIns="45719" numCol="1" anchor="ctr">
              <a:noAutofit/>
            </a:bodyPr>
            <a:lstStyle/>
            <a:p>
              <a:pPr defTabSz="914334">
                <a:defRPr sz="2200" u="sng">
                  <a:latin typeface="Arial"/>
                  <a:ea typeface="Arial"/>
                  <a:cs typeface="Arial"/>
                  <a:sym typeface="Arial"/>
                </a:defRPr>
              </a:pPr>
              <a:endParaRPr sz="1547"/>
            </a:p>
          </p:txBody>
        </p:sp>
        <p:sp>
          <p:nvSpPr>
            <p:cNvPr id="247" name="Shape 247"/>
            <p:cNvSpPr/>
            <p:nvPr/>
          </p:nvSpPr>
          <p:spPr>
            <a:xfrm rot="16200000">
              <a:off x="-748149" y="885867"/>
              <a:ext cx="2284786" cy="5130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p>
              <a:pPr defTabSz="1300433">
                <a:defRPr sz="2800" u="sng">
                  <a:uFill>
                    <a:solidFill>
                      <a:srgbClr val="000000"/>
                    </a:solidFill>
                  </a:uFill>
                  <a:latin typeface="Arial"/>
                  <a:ea typeface="Arial"/>
                  <a:cs typeface="Arial"/>
                  <a:sym typeface="Arial"/>
                </a:defRPr>
              </a:pPr>
              <a:r>
                <a:rPr sz="1969"/>
                <a:t>Credentials</a:t>
              </a:r>
              <a:r>
                <a:rPr sz="1125"/>
                <a:t> </a:t>
              </a:r>
            </a:p>
          </p:txBody>
        </p:sp>
      </p:grpSp>
      <p:grpSp>
        <p:nvGrpSpPr>
          <p:cNvPr id="251" name="Group 251"/>
          <p:cNvGrpSpPr/>
          <p:nvPr/>
        </p:nvGrpSpPr>
        <p:grpSpPr>
          <a:xfrm>
            <a:off x="4365805" y="3940327"/>
            <a:ext cx="1120596" cy="360740"/>
            <a:chOff x="0" y="-14079"/>
            <a:chExt cx="1593736" cy="513051"/>
          </a:xfrm>
        </p:grpSpPr>
        <p:sp>
          <p:nvSpPr>
            <p:cNvPr id="249" name="Shape 249"/>
            <p:cNvSpPr/>
            <p:nvPr/>
          </p:nvSpPr>
          <p:spPr>
            <a:xfrm>
              <a:off x="0" y="56223"/>
              <a:ext cx="1593736" cy="372434"/>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defRPr sz="2200" u="sng">
                  <a:latin typeface="Arial"/>
                  <a:ea typeface="Arial"/>
                  <a:cs typeface="Arial"/>
                  <a:sym typeface="Arial"/>
                </a:defRPr>
              </a:pPr>
              <a:endParaRPr sz="1547"/>
            </a:p>
          </p:txBody>
        </p:sp>
        <p:sp>
          <p:nvSpPr>
            <p:cNvPr id="250" name="Shape 250"/>
            <p:cNvSpPr/>
            <p:nvPr/>
          </p:nvSpPr>
          <p:spPr>
            <a:xfrm>
              <a:off x="0" y="-14079"/>
              <a:ext cx="1593736" cy="513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u="sng">
                  <a:latin typeface="Arial"/>
                  <a:ea typeface="Arial"/>
                  <a:cs typeface="Arial"/>
                  <a:sym typeface="Arial"/>
                </a:defRPr>
              </a:lvl1pPr>
            </a:lstStyle>
            <a:p>
              <a:r>
                <a:rPr sz="1969"/>
                <a:t>Diploma</a:t>
              </a:r>
            </a:p>
          </p:txBody>
        </p:sp>
      </p:grpSp>
      <p:grpSp>
        <p:nvGrpSpPr>
          <p:cNvPr id="254" name="Group 254"/>
          <p:cNvGrpSpPr/>
          <p:nvPr/>
        </p:nvGrpSpPr>
        <p:grpSpPr>
          <a:xfrm>
            <a:off x="5622331" y="3932741"/>
            <a:ext cx="1159469" cy="360740"/>
            <a:chOff x="0" y="-14079"/>
            <a:chExt cx="1649021" cy="513051"/>
          </a:xfrm>
        </p:grpSpPr>
        <p:sp>
          <p:nvSpPr>
            <p:cNvPr id="252" name="Shape 252"/>
            <p:cNvSpPr/>
            <p:nvPr/>
          </p:nvSpPr>
          <p:spPr>
            <a:xfrm>
              <a:off x="0" y="56223"/>
              <a:ext cx="1593740" cy="372436"/>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defRPr sz="2200" u="sng">
                  <a:latin typeface="Arial"/>
                  <a:ea typeface="Arial"/>
                  <a:cs typeface="Arial"/>
                  <a:sym typeface="Arial"/>
                </a:defRPr>
              </a:pPr>
              <a:endParaRPr sz="1547"/>
            </a:p>
          </p:txBody>
        </p:sp>
        <p:sp>
          <p:nvSpPr>
            <p:cNvPr id="253" name="Shape 253"/>
            <p:cNvSpPr/>
            <p:nvPr/>
          </p:nvSpPr>
          <p:spPr>
            <a:xfrm>
              <a:off x="55280" y="-14079"/>
              <a:ext cx="1593741" cy="513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u="sng">
                  <a:latin typeface="Arial"/>
                  <a:ea typeface="Arial"/>
                  <a:cs typeface="Arial"/>
                  <a:sym typeface="Arial"/>
                </a:defRPr>
              </a:lvl1pPr>
            </a:lstStyle>
            <a:p>
              <a:r>
                <a:rPr sz="1969"/>
                <a:t>Degree</a:t>
              </a:r>
            </a:p>
          </p:txBody>
        </p:sp>
      </p:grpSp>
      <p:sp>
        <p:nvSpPr>
          <p:cNvPr id="255" name="Shape 255"/>
          <p:cNvSpPr/>
          <p:nvPr/>
        </p:nvSpPr>
        <p:spPr>
          <a:xfrm>
            <a:off x="381741" y="1295400"/>
            <a:ext cx="8151182" cy="642035"/>
          </a:xfrm>
          <a:prstGeom prst="rect">
            <a:avLst/>
          </a:prstGeom>
          <a:solidFill>
            <a:srgbClr val="002F73"/>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849571">
              <a:defRPr sz="5400" u="sng">
                <a:solidFill>
                  <a:srgbClr val="FFFFFF"/>
                </a:solidFill>
                <a:latin typeface="Arial"/>
                <a:ea typeface="Arial"/>
                <a:cs typeface="Arial"/>
                <a:sym typeface="Arial"/>
              </a:defRPr>
            </a:lvl1pPr>
          </a:lstStyle>
          <a:p>
            <a:r>
              <a:rPr sz="3797"/>
              <a:t>CTE Career Pathways </a:t>
            </a:r>
          </a:p>
        </p:txBody>
      </p:sp>
      <p:grpSp>
        <p:nvGrpSpPr>
          <p:cNvPr id="258" name="Group 258"/>
          <p:cNvGrpSpPr/>
          <p:nvPr/>
        </p:nvGrpSpPr>
        <p:grpSpPr>
          <a:xfrm>
            <a:off x="6882978" y="2282150"/>
            <a:ext cx="468911" cy="1962585"/>
            <a:chOff x="-12085" y="-1"/>
            <a:chExt cx="666895" cy="2791231"/>
          </a:xfrm>
        </p:grpSpPr>
        <p:sp>
          <p:nvSpPr>
            <p:cNvPr id="256" name="Shape 256"/>
            <p:cNvSpPr/>
            <p:nvPr/>
          </p:nvSpPr>
          <p:spPr>
            <a:xfrm rot="16200000">
              <a:off x="-1074251" y="1085252"/>
              <a:ext cx="2791229" cy="620724"/>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defRPr sz="2200" u="sng">
                  <a:latin typeface="Arial"/>
                  <a:ea typeface="Arial"/>
                  <a:cs typeface="Arial"/>
                  <a:sym typeface="Arial"/>
                </a:defRPr>
              </a:pPr>
              <a:endParaRPr sz="1547"/>
            </a:p>
          </p:txBody>
        </p:sp>
        <p:sp>
          <p:nvSpPr>
            <p:cNvPr id="257" name="Shape 257"/>
            <p:cNvSpPr/>
            <p:nvPr/>
          </p:nvSpPr>
          <p:spPr>
            <a:xfrm rot="16200000">
              <a:off x="-1074251" y="1062168"/>
              <a:ext cx="2791228" cy="6668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3800" u="sng">
                  <a:latin typeface="Arial"/>
                  <a:ea typeface="Arial"/>
                  <a:cs typeface="Arial"/>
                  <a:sym typeface="Arial"/>
                </a:defRPr>
              </a:lvl1pPr>
            </a:lstStyle>
            <a:p>
              <a:r>
                <a:rPr sz="2672"/>
                <a:t>Interviews</a:t>
              </a:r>
            </a:p>
          </p:txBody>
        </p:sp>
      </p:grpSp>
      <p:grpSp>
        <p:nvGrpSpPr>
          <p:cNvPr id="261" name="Group 261"/>
          <p:cNvGrpSpPr/>
          <p:nvPr/>
        </p:nvGrpSpPr>
        <p:grpSpPr>
          <a:xfrm>
            <a:off x="685800" y="5452750"/>
            <a:ext cx="2428729" cy="789642"/>
            <a:chOff x="0" y="0"/>
            <a:chExt cx="3454191" cy="1123046"/>
          </a:xfrm>
        </p:grpSpPr>
        <p:sp>
          <p:nvSpPr>
            <p:cNvPr id="259" name="Shape 259"/>
            <p:cNvSpPr/>
            <p:nvPr/>
          </p:nvSpPr>
          <p:spPr>
            <a:xfrm>
              <a:off x="0" y="0"/>
              <a:ext cx="3454191" cy="1123046"/>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defRPr sz="5000" u="sng">
                  <a:latin typeface="Arial"/>
                  <a:ea typeface="Arial"/>
                  <a:cs typeface="Arial"/>
                  <a:sym typeface="Arial"/>
                </a:defRPr>
              </a:pPr>
              <a:endParaRPr sz="3516"/>
            </a:p>
          </p:txBody>
        </p:sp>
        <p:sp>
          <p:nvSpPr>
            <p:cNvPr id="260" name="Shape 260"/>
            <p:cNvSpPr/>
            <p:nvPr/>
          </p:nvSpPr>
          <p:spPr>
            <a:xfrm>
              <a:off x="0" y="12588"/>
              <a:ext cx="3454191" cy="10978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p>
              <a:pPr defTabSz="914334">
                <a:defRPr sz="2200" u="sng">
                  <a:solidFill>
                    <a:srgbClr val="FFFFFF"/>
                  </a:solidFill>
                  <a:latin typeface="Arial"/>
                  <a:ea typeface="Arial"/>
                  <a:cs typeface="Arial"/>
                  <a:sym typeface="Arial"/>
                </a:defRPr>
              </a:pPr>
              <a:r>
                <a:rPr sz="1547"/>
                <a:t>Assessment of Competencies, </a:t>
              </a:r>
              <a:endParaRPr sz="1266"/>
            </a:p>
            <a:p>
              <a:pPr defTabSz="914334">
                <a:defRPr sz="2200" u="sng">
                  <a:solidFill>
                    <a:srgbClr val="FFFFFF"/>
                  </a:solidFill>
                  <a:latin typeface="Arial"/>
                  <a:ea typeface="Arial"/>
                  <a:cs typeface="Arial"/>
                  <a:sym typeface="Arial"/>
                </a:defRPr>
              </a:pPr>
              <a:r>
                <a:rPr sz="1547"/>
                <a:t>&amp; Credentials, </a:t>
              </a:r>
            </a:p>
          </p:txBody>
        </p:sp>
      </p:grpSp>
      <p:grpSp>
        <p:nvGrpSpPr>
          <p:cNvPr id="264" name="Group 264"/>
          <p:cNvGrpSpPr/>
          <p:nvPr/>
        </p:nvGrpSpPr>
        <p:grpSpPr>
          <a:xfrm>
            <a:off x="3439563" y="5472362"/>
            <a:ext cx="3658869" cy="663771"/>
            <a:chOff x="0" y="-21853"/>
            <a:chExt cx="5203724" cy="944027"/>
          </a:xfrm>
        </p:grpSpPr>
        <p:sp>
          <p:nvSpPr>
            <p:cNvPr id="262" name="Shape 262"/>
            <p:cNvSpPr/>
            <p:nvPr/>
          </p:nvSpPr>
          <p:spPr>
            <a:xfrm>
              <a:off x="0" y="65841"/>
              <a:ext cx="4962778" cy="768646"/>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defRPr sz="5000" u="sng">
                  <a:latin typeface="Arial"/>
                  <a:ea typeface="Arial"/>
                  <a:cs typeface="Arial"/>
                  <a:sym typeface="Arial"/>
                </a:defRPr>
              </a:pPr>
              <a:endParaRPr sz="3516"/>
            </a:p>
          </p:txBody>
        </p:sp>
        <p:sp>
          <p:nvSpPr>
            <p:cNvPr id="263" name="Shape 263"/>
            <p:cNvSpPr/>
            <p:nvPr/>
          </p:nvSpPr>
          <p:spPr>
            <a:xfrm>
              <a:off x="93349" y="-21853"/>
              <a:ext cx="5110375" cy="944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u="sng">
                  <a:uFill>
                    <a:solidFill>
                      <a:srgbClr val="000000"/>
                    </a:solidFill>
                  </a:uFill>
                  <a:latin typeface="Arial"/>
                  <a:ea typeface="Arial"/>
                  <a:cs typeface="Arial"/>
                  <a:sym typeface="Arial"/>
                </a:defRPr>
              </a:lvl1pPr>
            </a:lstStyle>
            <a:p>
              <a:r>
                <a:rPr sz="1969"/>
                <a:t>Placement in Education / Training</a:t>
              </a:r>
            </a:p>
          </p:txBody>
        </p:sp>
      </p:grpSp>
      <p:sp>
        <p:nvSpPr>
          <p:cNvPr id="265" name="Shape 265"/>
          <p:cNvSpPr/>
          <p:nvPr/>
        </p:nvSpPr>
        <p:spPr>
          <a:xfrm>
            <a:off x="746297" y="6096000"/>
            <a:ext cx="6873704" cy="597270"/>
          </a:xfrm>
          <a:prstGeom prst="rightArrow">
            <a:avLst>
              <a:gd name="adj1" fmla="val 32000"/>
              <a:gd name="adj2" fmla="val 110762"/>
            </a:avLst>
          </a:prstGeom>
          <a:blipFill>
            <a:blip r:embed="rId4"/>
          </a:blipFill>
          <a:ln w="12700">
            <a:miter lim="400000"/>
          </a:ln>
        </p:spPr>
        <p:txBody>
          <a:bodyPr lIns="45719" tIns="45719" rIns="45719" bIns="45719" anchor="ctr"/>
          <a:lstStyle/>
          <a:p>
            <a:pPr defTabSz="914367">
              <a:defRPr sz="2800" b="0" u="sng">
                <a:solidFill>
                  <a:srgbClr val="FFFFFF"/>
                </a:solidFill>
                <a:latin typeface="Arial"/>
                <a:ea typeface="Arial"/>
                <a:cs typeface="Arial"/>
                <a:sym typeface="Arial"/>
              </a:defRPr>
            </a:pPr>
            <a:endParaRPr sz="1969"/>
          </a:p>
        </p:txBody>
      </p:sp>
      <p:sp>
        <p:nvSpPr>
          <p:cNvPr id="266" name="Shape 266"/>
          <p:cNvSpPr/>
          <p:nvPr/>
        </p:nvSpPr>
        <p:spPr>
          <a:xfrm flipH="1">
            <a:off x="2761646" y="3181563"/>
            <a:ext cx="3" cy="2388504"/>
          </a:xfrm>
          <a:prstGeom prst="line">
            <a:avLst/>
          </a:prstGeom>
          <a:ln w="50800">
            <a:solidFill>
              <a:srgbClr val="C0504D"/>
            </a:solidFill>
            <a:custDash>
              <a:ds d="200000" sp="200000"/>
            </a:custDash>
            <a:miter lim="400000"/>
            <a:headEnd type="oval"/>
            <a:tailEnd type="oval"/>
          </a:ln>
        </p:spPr>
        <p:txBody>
          <a:bodyPr lIns="45719" tIns="45719" rIns="45719" bIns="45719"/>
          <a:lstStyle/>
          <a:p>
            <a:pPr defTabSz="914367">
              <a:defRPr sz="2400">
                <a:latin typeface="Franklin Gothic Medium"/>
                <a:ea typeface="Franklin Gothic Medium"/>
                <a:cs typeface="Franklin Gothic Medium"/>
                <a:sym typeface="Franklin Gothic Medium"/>
              </a:defRPr>
            </a:pPr>
            <a:endParaRPr sz="1687"/>
          </a:p>
        </p:txBody>
      </p:sp>
      <p:grpSp>
        <p:nvGrpSpPr>
          <p:cNvPr id="269" name="Group 269"/>
          <p:cNvGrpSpPr/>
          <p:nvPr/>
        </p:nvGrpSpPr>
        <p:grpSpPr>
          <a:xfrm>
            <a:off x="2940664" y="4194671"/>
            <a:ext cx="3210622" cy="440057"/>
            <a:chOff x="0" y="-16349"/>
            <a:chExt cx="4566217" cy="625858"/>
          </a:xfrm>
        </p:grpSpPr>
        <p:sp>
          <p:nvSpPr>
            <p:cNvPr id="267" name="Shape 267"/>
            <p:cNvSpPr/>
            <p:nvPr/>
          </p:nvSpPr>
          <p:spPr>
            <a:xfrm>
              <a:off x="0" y="104434"/>
              <a:ext cx="4566217" cy="432647"/>
            </a:xfrm>
            <a:prstGeom prst="rect">
              <a:avLst/>
            </a:pr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defTabSz="914367">
                <a:defRPr sz="5000" b="0" u="sng">
                  <a:solidFill>
                    <a:srgbClr val="FFFFFF"/>
                  </a:solidFill>
                  <a:latin typeface="Arial"/>
                  <a:ea typeface="Arial"/>
                  <a:cs typeface="Arial"/>
                  <a:sym typeface="Arial"/>
                </a:defRPr>
              </a:pPr>
              <a:endParaRPr sz="3516"/>
            </a:p>
          </p:txBody>
        </p:sp>
        <p:sp>
          <p:nvSpPr>
            <p:cNvPr id="268" name="Shape 268"/>
            <p:cNvSpPr/>
            <p:nvPr/>
          </p:nvSpPr>
          <p:spPr>
            <a:xfrm>
              <a:off x="354842" y="-16349"/>
              <a:ext cx="4057727" cy="6258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defTabSz="1300480">
                <a:defRPr sz="3400" u="sng">
                  <a:solidFill>
                    <a:srgbClr val="FFFFFF"/>
                  </a:solidFill>
                  <a:latin typeface="Arial"/>
                  <a:ea typeface="Arial"/>
                  <a:cs typeface="Arial"/>
                  <a:sym typeface="Arial"/>
                </a:defRPr>
              </a:lvl1pPr>
            </a:lstStyle>
            <a:p>
              <a:r>
                <a:rPr sz="2391"/>
                <a:t>9, 10, 11, 12, 13, 14 </a:t>
              </a:r>
            </a:p>
          </p:txBody>
        </p:sp>
      </p:grpSp>
      <p:sp>
        <p:nvSpPr>
          <p:cNvPr id="270" name="Shape 270"/>
          <p:cNvSpPr/>
          <p:nvPr/>
        </p:nvSpPr>
        <p:spPr>
          <a:xfrm>
            <a:off x="5324121" y="4404394"/>
            <a:ext cx="2" cy="1239772"/>
          </a:xfrm>
          <a:prstGeom prst="line">
            <a:avLst/>
          </a:prstGeom>
          <a:ln w="12700">
            <a:solidFill>
              <a:srgbClr val="65DA10"/>
            </a:solidFill>
            <a:miter lim="400000"/>
          </a:ln>
        </p:spPr>
        <p:txBody>
          <a:bodyPr lIns="45719" tIns="45719" rIns="45719" bIns="45719"/>
          <a:lstStyle/>
          <a:p>
            <a:pPr defTabSz="914367">
              <a:defRPr sz="2400">
                <a:latin typeface="Franklin Gothic Medium"/>
                <a:ea typeface="Franklin Gothic Medium"/>
                <a:cs typeface="Franklin Gothic Medium"/>
                <a:sym typeface="Franklin Gothic Medium"/>
              </a:defRPr>
            </a:pPr>
            <a:endParaRPr sz="1687"/>
          </a:p>
        </p:txBody>
      </p:sp>
      <p:sp>
        <p:nvSpPr>
          <p:cNvPr id="271" name="Shape 271"/>
          <p:cNvSpPr>
            <a:spLocks noGrp="1"/>
          </p:cNvSpPr>
          <p:nvPr>
            <p:ph type="title"/>
          </p:nvPr>
        </p:nvSpPr>
        <p:spPr/>
        <p:txBody>
          <a:bodyPr/>
          <a:lstStyle/>
          <a:p>
            <a:r>
              <a:rPr lang="en-US" smtClean="0"/>
              <a:t>2014  Vision Overview </a:t>
            </a:r>
            <a:endParaRPr lang="en-US"/>
          </a:p>
        </p:txBody>
      </p:sp>
    </p:spTree>
    <p:extLst>
      <p:ext uri="{BB962C8B-B14F-4D97-AF65-F5344CB8AC3E}">
        <p14:creationId xmlns:p14="http://schemas.microsoft.com/office/powerpoint/2010/main" val="208251432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55"/>
                                        </p:tgtEl>
                                        <p:attrNameLst>
                                          <p:attrName>style.visibility</p:attrName>
                                        </p:attrNameLst>
                                      </p:cBhvr>
                                      <p:to>
                                        <p:strVal val="visible"/>
                                      </p:to>
                                    </p:set>
                                    <p:animEffect transition="in" filter="dissolve">
                                      <p:cBhvr>
                                        <p:cTn id="7" dur="5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21"/>
                                        </p:tgtEl>
                                        <p:attrNameLst>
                                          <p:attrName>style.visibility</p:attrName>
                                        </p:attrNameLst>
                                      </p:cBhvr>
                                      <p:to>
                                        <p:strVal val="visible"/>
                                      </p:to>
                                    </p:set>
                                    <p:animEffect transition="in" filter="dissolve">
                                      <p:cBhvr>
                                        <p:cTn id="12" dur="5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12"/>
                                        </p:tgtEl>
                                        <p:attrNameLst>
                                          <p:attrName>style.visibility</p:attrName>
                                        </p:attrNameLst>
                                      </p:cBhvr>
                                      <p:to>
                                        <p:strVal val="visible"/>
                                      </p:to>
                                    </p:set>
                                    <p:animEffect transition="in" filter="dissolve">
                                      <p:cBhvr>
                                        <p:cTn id="17" dur="500"/>
                                        <p:tgtEl>
                                          <p:spTgt spid="2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42"/>
                                        </p:tgtEl>
                                        <p:attrNameLst>
                                          <p:attrName>style.visibility</p:attrName>
                                        </p:attrNameLst>
                                      </p:cBhvr>
                                      <p:to>
                                        <p:strVal val="visible"/>
                                      </p:to>
                                    </p:set>
                                    <p:animEffect transition="in" filter="dissolve">
                                      <p:cBhvr>
                                        <p:cTn id="22" dur="500"/>
                                        <p:tgtEl>
                                          <p:spTgt spid="2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224"/>
                                        </p:tgtEl>
                                        <p:attrNameLst>
                                          <p:attrName>style.visibility</p:attrName>
                                        </p:attrNameLst>
                                      </p:cBhvr>
                                      <p:to>
                                        <p:strVal val="visible"/>
                                      </p:to>
                                    </p:set>
                                    <p:animEffect transition="in" filter="dissolve">
                                      <p:cBhvr>
                                        <p:cTn id="27" dur="500"/>
                                        <p:tgtEl>
                                          <p:spTgt spid="2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233"/>
                                        </p:tgtEl>
                                        <p:attrNameLst>
                                          <p:attrName>style.visibility</p:attrName>
                                        </p:attrNameLst>
                                      </p:cBhvr>
                                      <p:to>
                                        <p:strVal val="visible"/>
                                      </p:to>
                                    </p:set>
                                    <p:animEffect transition="in" filter="dissolve">
                                      <p:cBhvr>
                                        <p:cTn id="32" dur="500"/>
                                        <p:tgtEl>
                                          <p:spTgt spid="23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236"/>
                                        </p:tgtEl>
                                        <p:attrNameLst>
                                          <p:attrName>style.visibility</p:attrName>
                                        </p:attrNameLst>
                                      </p:cBhvr>
                                      <p:to>
                                        <p:strVal val="visible"/>
                                      </p:to>
                                    </p:set>
                                    <p:animEffect transition="in" filter="dissolve">
                                      <p:cBhvr>
                                        <p:cTn id="37" dur="500"/>
                                        <p:tgtEl>
                                          <p:spTgt spid="23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239"/>
                                        </p:tgtEl>
                                        <p:attrNameLst>
                                          <p:attrName>style.visibility</p:attrName>
                                        </p:attrNameLst>
                                      </p:cBhvr>
                                      <p:to>
                                        <p:strVal val="visible"/>
                                      </p:to>
                                    </p:set>
                                    <p:animEffect transition="in" filter="dissolve">
                                      <p:cBhvr>
                                        <p:cTn id="42" dur="500"/>
                                        <p:tgtEl>
                                          <p:spTgt spid="23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0" nodeType="clickEffect">
                                  <p:stCondLst>
                                    <p:cond delay="0"/>
                                  </p:stCondLst>
                                  <p:iterate>
                                    <p:tmAbs val="0"/>
                                  </p:iterate>
                                  <p:childTnLst>
                                    <p:set>
                                      <p:cBhvr>
                                        <p:cTn id="46" fill="hold"/>
                                        <p:tgtEl>
                                          <p:spTgt spid="245"/>
                                        </p:tgtEl>
                                        <p:attrNameLst>
                                          <p:attrName>style.visibility</p:attrName>
                                        </p:attrNameLst>
                                      </p:cBhvr>
                                      <p:to>
                                        <p:strVal val="visible"/>
                                      </p:to>
                                    </p:set>
                                    <p:animEffect transition="in" filter="dissolve">
                                      <p:cBhvr>
                                        <p:cTn id="47" dur="500"/>
                                        <p:tgtEl>
                                          <p:spTgt spid="24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0" nodeType="clickEffect">
                                  <p:stCondLst>
                                    <p:cond delay="0"/>
                                  </p:stCondLst>
                                  <p:iterate>
                                    <p:tmAbs val="0"/>
                                  </p:iterate>
                                  <p:childTnLst>
                                    <p:set>
                                      <p:cBhvr>
                                        <p:cTn id="51" fill="hold"/>
                                        <p:tgtEl>
                                          <p:spTgt spid="218"/>
                                        </p:tgtEl>
                                        <p:attrNameLst>
                                          <p:attrName>style.visibility</p:attrName>
                                        </p:attrNameLst>
                                      </p:cBhvr>
                                      <p:to>
                                        <p:strVal val="visible"/>
                                      </p:to>
                                    </p:set>
                                    <p:animEffect transition="in" filter="dissolve">
                                      <p:cBhvr>
                                        <p:cTn id="52" dur="500"/>
                                        <p:tgtEl>
                                          <p:spTgt spid="21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0" nodeType="clickEffect">
                                  <p:stCondLst>
                                    <p:cond delay="0"/>
                                  </p:stCondLst>
                                  <p:iterate>
                                    <p:tmAbs val="0"/>
                                  </p:iterate>
                                  <p:childTnLst>
                                    <p:set>
                                      <p:cBhvr>
                                        <p:cTn id="56" fill="hold"/>
                                        <p:tgtEl>
                                          <p:spTgt spid="230"/>
                                        </p:tgtEl>
                                        <p:attrNameLst>
                                          <p:attrName>style.visibility</p:attrName>
                                        </p:attrNameLst>
                                      </p:cBhvr>
                                      <p:to>
                                        <p:strVal val="visible"/>
                                      </p:to>
                                    </p:set>
                                    <p:animEffect transition="in" filter="dissolve">
                                      <p:cBhvr>
                                        <p:cTn id="57" dur="500"/>
                                        <p:tgtEl>
                                          <p:spTgt spid="23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0" nodeType="clickEffect">
                                  <p:stCondLst>
                                    <p:cond delay="0"/>
                                  </p:stCondLst>
                                  <p:iterate>
                                    <p:tmAbs val="0"/>
                                  </p:iterate>
                                  <p:childTnLst>
                                    <p:set>
                                      <p:cBhvr>
                                        <p:cTn id="61" fill="hold"/>
                                        <p:tgtEl>
                                          <p:spTgt spid="227"/>
                                        </p:tgtEl>
                                        <p:attrNameLst>
                                          <p:attrName>style.visibility</p:attrName>
                                        </p:attrNameLst>
                                      </p:cBhvr>
                                      <p:to>
                                        <p:strVal val="visible"/>
                                      </p:to>
                                    </p:set>
                                    <p:animEffect transition="in" filter="dissolve">
                                      <p:cBhvr>
                                        <p:cTn id="62" dur="500"/>
                                        <p:tgtEl>
                                          <p:spTgt spid="22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grpId="0" nodeType="clickEffect">
                                  <p:stCondLst>
                                    <p:cond delay="0"/>
                                  </p:stCondLst>
                                  <p:iterate>
                                    <p:tmAbs val="0"/>
                                  </p:iterate>
                                  <p:childTnLst>
                                    <p:set>
                                      <p:cBhvr>
                                        <p:cTn id="66" fill="hold"/>
                                        <p:tgtEl>
                                          <p:spTgt spid="248"/>
                                        </p:tgtEl>
                                        <p:attrNameLst>
                                          <p:attrName>style.visibility</p:attrName>
                                        </p:attrNameLst>
                                      </p:cBhvr>
                                      <p:to>
                                        <p:strVal val="visible"/>
                                      </p:to>
                                    </p:set>
                                    <p:animEffect transition="in" filter="dissolve">
                                      <p:cBhvr>
                                        <p:cTn id="67" dur="500"/>
                                        <p:tgtEl>
                                          <p:spTgt spid="24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grpId="0" nodeType="clickEffect">
                                  <p:stCondLst>
                                    <p:cond delay="0"/>
                                  </p:stCondLst>
                                  <p:iterate>
                                    <p:tmAbs val="0"/>
                                  </p:iterate>
                                  <p:childTnLst>
                                    <p:set>
                                      <p:cBhvr>
                                        <p:cTn id="71" fill="hold"/>
                                        <p:tgtEl>
                                          <p:spTgt spid="215"/>
                                        </p:tgtEl>
                                        <p:attrNameLst>
                                          <p:attrName>style.visibility</p:attrName>
                                        </p:attrNameLst>
                                      </p:cBhvr>
                                      <p:to>
                                        <p:strVal val="visible"/>
                                      </p:to>
                                    </p:set>
                                    <p:animEffect transition="in" filter="dissolve">
                                      <p:cBhvr>
                                        <p:cTn id="72" dur="500"/>
                                        <p:tgtEl>
                                          <p:spTgt spid="215"/>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grpId="0" nodeType="clickEffect">
                                  <p:stCondLst>
                                    <p:cond delay="0"/>
                                  </p:stCondLst>
                                  <p:iterate>
                                    <p:tmAbs val="0"/>
                                  </p:iterate>
                                  <p:childTnLst>
                                    <p:set>
                                      <p:cBhvr>
                                        <p:cTn id="76" fill="hold"/>
                                        <p:tgtEl>
                                          <p:spTgt spid="251"/>
                                        </p:tgtEl>
                                        <p:attrNameLst>
                                          <p:attrName>style.visibility</p:attrName>
                                        </p:attrNameLst>
                                      </p:cBhvr>
                                      <p:to>
                                        <p:strVal val="visible"/>
                                      </p:to>
                                    </p:set>
                                    <p:animEffect transition="in" filter="dissolve">
                                      <p:cBhvr>
                                        <p:cTn id="77" dur="500"/>
                                        <p:tgtEl>
                                          <p:spTgt spid="25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0" nodeType="clickEffect">
                                  <p:stCondLst>
                                    <p:cond delay="0"/>
                                  </p:stCondLst>
                                  <p:iterate>
                                    <p:tmAbs val="0"/>
                                  </p:iterate>
                                  <p:childTnLst>
                                    <p:set>
                                      <p:cBhvr>
                                        <p:cTn id="81" fill="hold"/>
                                        <p:tgtEl>
                                          <p:spTgt spid="254"/>
                                        </p:tgtEl>
                                        <p:attrNameLst>
                                          <p:attrName>style.visibility</p:attrName>
                                        </p:attrNameLst>
                                      </p:cBhvr>
                                      <p:to>
                                        <p:strVal val="visible"/>
                                      </p:to>
                                    </p:set>
                                    <p:animEffect transition="in" filter="dissolve">
                                      <p:cBhvr>
                                        <p:cTn id="82" dur="500"/>
                                        <p:tgtEl>
                                          <p:spTgt spid="254"/>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0" nodeType="clickEffect">
                                  <p:stCondLst>
                                    <p:cond delay="0"/>
                                  </p:stCondLst>
                                  <p:iterate>
                                    <p:tmAbs val="0"/>
                                  </p:iterate>
                                  <p:childTnLst>
                                    <p:set>
                                      <p:cBhvr>
                                        <p:cTn id="86" fill="hold"/>
                                        <p:tgtEl>
                                          <p:spTgt spid="258"/>
                                        </p:tgtEl>
                                        <p:attrNameLst>
                                          <p:attrName>style.visibility</p:attrName>
                                        </p:attrNameLst>
                                      </p:cBhvr>
                                      <p:to>
                                        <p:strVal val="visible"/>
                                      </p:to>
                                    </p:set>
                                    <p:animEffect transition="in" filter="dissolve">
                                      <p:cBhvr>
                                        <p:cTn id="87" dur="500"/>
                                        <p:tgtEl>
                                          <p:spTgt spid="258"/>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0" nodeType="clickEffect">
                                  <p:stCondLst>
                                    <p:cond delay="0"/>
                                  </p:stCondLst>
                                  <p:iterate>
                                    <p:tmAbs val="0"/>
                                  </p:iterate>
                                  <p:childTnLst>
                                    <p:set>
                                      <p:cBhvr>
                                        <p:cTn id="91" fill="hold"/>
                                        <p:tgtEl>
                                          <p:spTgt spid="261"/>
                                        </p:tgtEl>
                                        <p:attrNameLst>
                                          <p:attrName>style.visibility</p:attrName>
                                        </p:attrNameLst>
                                      </p:cBhvr>
                                      <p:to>
                                        <p:strVal val="visible"/>
                                      </p:to>
                                    </p:set>
                                    <p:animEffect transition="in" filter="dissolve">
                                      <p:cBhvr>
                                        <p:cTn id="92" dur="500"/>
                                        <p:tgtEl>
                                          <p:spTgt spid="261"/>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fill="hold" grpId="0" nodeType="clickEffect">
                                  <p:stCondLst>
                                    <p:cond delay="0"/>
                                  </p:stCondLst>
                                  <p:iterate>
                                    <p:tmAbs val="0"/>
                                  </p:iterate>
                                  <p:childTnLst>
                                    <p:set>
                                      <p:cBhvr>
                                        <p:cTn id="96" fill="hold"/>
                                        <p:tgtEl>
                                          <p:spTgt spid="266"/>
                                        </p:tgtEl>
                                        <p:attrNameLst>
                                          <p:attrName>style.visibility</p:attrName>
                                        </p:attrNameLst>
                                      </p:cBhvr>
                                      <p:to>
                                        <p:strVal val="visible"/>
                                      </p:to>
                                    </p:set>
                                    <p:animEffect transition="in" filter="dissolve">
                                      <p:cBhvr>
                                        <p:cTn id="97" dur="500"/>
                                        <p:tgtEl>
                                          <p:spTgt spid="266"/>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fill="hold" grpId="0" nodeType="clickEffect">
                                  <p:stCondLst>
                                    <p:cond delay="0"/>
                                  </p:stCondLst>
                                  <p:iterate>
                                    <p:tmAbs val="0"/>
                                  </p:iterate>
                                  <p:childTnLst>
                                    <p:set>
                                      <p:cBhvr>
                                        <p:cTn id="101" fill="hold"/>
                                        <p:tgtEl>
                                          <p:spTgt spid="270"/>
                                        </p:tgtEl>
                                        <p:attrNameLst>
                                          <p:attrName>style.visibility</p:attrName>
                                        </p:attrNameLst>
                                      </p:cBhvr>
                                      <p:to>
                                        <p:strVal val="visible"/>
                                      </p:to>
                                    </p:set>
                                    <p:animEffect transition="in" filter="dissolve">
                                      <p:cBhvr>
                                        <p:cTn id="102" dur="500"/>
                                        <p:tgtEl>
                                          <p:spTgt spid="270"/>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fill="hold" grpId="0" nodeType="clickEffect">
                                  <p:stCondLst>
                                    <p:cond delay="0"/>
                                  </p:stCondLst>
                                  <p:iterate>
                                    <p:tmAbs val="0"/>
                                  </p:iterate>
                                  <p:childTnLst>
                                    <p:set>
                                      <p:cBhvr>
                                        <p:cTn id="106" fill="hold"/>
                                        <p:tgtEl>
                                          <p:spTgt spid="269"/>
                                        </p:tgtEl>
                                        <p:attrNameLst>
                                          <p:attrName>style.visibility</p:attrName>
                                        </p:attrNameLst>
                                      </p:cBhvr>
                                      <p:to>
                                        <p:strVal val="visible"/>
                                      </p:to>
                                    </p:set>
                                    <p:animEffect transition="in" filter="dissolve">
                                      <p:cBhvr>
                                        <p:cTn id="107" dur="500"/>
                                        <p:tgtEl>
                                          <p:spTgt spid="26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fill="hold" grpId="0" nodeType="clickEffect">
                                  <p:stCondLst>
                                    <p:cond delay="0"/>
                                  </p:stCondLst>
                                  <p:iterate>
                                    <p:tmAbs val="0"/>
                                  </p:iterate>
                                  <p:childTnLst>
                                    <p:set>
                                      <p:cBhvr>
                                        <p:cTn id="111" fill="hold"/>
                                        <p:tgtEl>
                                          <p:spTgt spid="264"/>
                                        </p:tgtEl>
                                        <p:attrNameLst>
                                          <p:attrName>style.visibility</p:attrName>
                                        </p:attrNameLst>
                                      </p:cBhvr>
                                      <p:to>
                                        <p:strVal val="visible"/>
                                      </p:to>
                                    </p:set>
                                    <p:animEffect transition="in" filter="dissolve">
                                      <p:cBhvr>
                                        <p:cTn id="112"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advAuto="0"/>
      <p:bldP spid="215" grpId="0" animBg="1" advAuto="0"/>
      <p:bldP spid="218" grpId="0" animBg="1" advAuto="0"/>
      <p:bldP spid="221" grpId="0" animBg="1" advAuto="0"/>
      <p:bldP spid="224" grpId="0" animBg="1" advAuto="0"/>
      <p:bldP spid="227" grpId="0" animBg="1" advAuto="0"/>
      <p:bldP spid="230" grpId="0" animBg="1" advAuto="0"/>
      <p:bldP spid="233" grpId="0" animBg="1" advAuto="0"/>
      <p:bldP spid="236" grpId="0" animBg="1" advAuto="0"/>
      <p:bldP spid="239" grpId="0" animBg="1" advAuto="0"/>
      <p:bldP spid="242" grpId="0" animBg="1" advAuto="0"/>
      <p:bldP spid="245" grpId="0" animBg="1" advAuto="0"/>
      <p:bldP spid="248" grpId="0" animBg="1" advAuto="0"/>
      <p:bldP spid="251" grpId="0" animBg="1" advAuto="0"/>
      <p:bldP spid="254" grpId="0" animBg="1" advAuto="0"/>
      <p:bldP spid="255" grpId="0" animBg="1" advAuto="0"/>
      <p:bldP spid="258" grpId="0" animBg="1" advAuto="0"/>
      <p:bldP spid="261" grpId="0" animBg="1" advAuto="0"/>
      <p:bldP spid="264" grpId="0" animBg="1" advAuto="0"/>
      <p:bldP spid="266" grpId="0" animBg="1" advAuto="0"/>
      <p:bldP spid="269" grpId="0" animBg="1" advAuto="0"/>
      <p:bldP spid="270"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 name="Table 275"/>
          <p:cNvGraphicFramePr/>
          <p:nvPr/>
        </p:nvGraphicFramePr>
        <p:xfrm>
          <a:off x="838200" y="1914524"/>
          <a:ext cx="5925141" cy="3191468"/>
        </p:xfrm>
        <a:graphic>
          <a:graphicData uri="http://schemas.openxmlformats.org/drawingml/2006/table">
            <a:tbl>
              <a:tblPr/>
              <a:tblGrid>
                <a:gridCol w="721012"/>
                <a:gridCol w="441521"/>
                <a:gridCol w="475289"/>
                <a:gridCol w="614585"/>
                <a:gridCol w="509058"/>
                <a:gridCol w="606565"/>
                <a:gridCol w="475712"/>
                <a:gridCol w="614585"/>
                <a:gridCol w="531960"/>
                <a:gridCol w="934854"/>
              </a:tblGrid>
              <a:tr h="360712">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666060">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99453">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81592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74931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76" name="Table 276"/>
          <p:cNvGraphicFramePr/>
          <p:nvPr/>
        </p:nvGraphicFramePr>
        <p:xfrm>
          <a:off x="6972299" y="1914524"/>
          <a:ext cx="1800820" cy="1108668"/>
        </p:xfrm>
        <a:graphic>
          <a:graphicData uri="http://schemas.openxmlformats.org/drawingml/2006/table">
            <a:tbl>
              <a:tblPr/>
              <a:tblGrid>
                <a:gridCol w="1800820"/>
              </a:tblGrid>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bl>
          </a:graphicData>
        </a:graphic>
      </p:graphicFrame>
      <p:graphicFrame>
        <p:nvGraphicFramePr>
          <p:cNvPr id="277" name="Table 277"/>
          <p:cNvGraphicFramePr/>
          <p:nvPr/>
        </p:nvGraphicFramePr>
        <p:xfrm>
          <a:off x="6972300" y="4572000"/>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278" name="Shape 278"/>
          <p:cNvSpPr/>
          <p:nvPr/>
        </p:nvSpPr>
        <p:spPr>
          <a:xfrm>
            <a:off x="828675" y="1552574"/>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280" name="Shape 280"/>
          <p:cNvSpPr/>
          <p:nvPr/>
        </p:nvSpPr>
        <p:spPr>
          <a:xfrm>
            <a:off x="7458075" y="3184429"/>
            <a:ext cx="828676" cy="58439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1300480">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Labor Market Value $$</a:t>
            </a:r>
          </a:p>
        </p:txBody>
      </p:sp>
      <p:sp>
        <p:nvSpPr>
          <p:cNvPr id="281" name="Shape 281"/>
          <p:cNvSpPr/>
          <p:nvPr/>
        </p:nvSpPr>
        <p:spPr>
          <a:xfrm flipH="1" flipV="1">
            <a:off x="6776280" y="2787981"/>
            <a:ext cx="624302" cy="58463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82" name="Shape 282"/>
          <p:cNvSpPr/>
          <p:nvPr/>
        </p:nvSpPr>
        <p:spPr>
          <a:xfrm flipH="1">
            <a:off x="6856365" y="3814611"/>
            <a:ext cx="498743" cy="74509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6" name="Title 5"/>
          <p:cNvSpPr>
            <a:spLocks noGrp="1"/>
          </p:cNvSpPr>
          <p:nvPr>
            <p:ph type="title"/>
          </p:nvPr>
        </p:nvSpPr>
        <p:spPr/>
        <p:txBody>
          <a:bodyPr/>
          <a:lstStyle/>
          <a:p>
            <a:pPr defTabSz="914367">
              <a:defRPr sz="2400"/>
            </a:pPr>
            <a:r>
              <a:rPr lang="en-US" sz="4400" dirty="0">
                <a:uFill>
                  <a:solidFill>
                    <a:srgbClr val="000000"/>
                  </a:solidFill>
                </a:uFill>
                <a:ea typeface="Franklin Gothic Medium"/>
                <a:cs typeface="Franklin Gothic Medium"/>
                <a:sym typeface="Franklin Gothic Medium"/>
              </a:rPr>
              <a:t>Building the </a:t>
            </a:r>
            <a:r>
              <a:rPr lang="en-US" sz="4400" dirty="0" smtClean="0">
                <a:uFill>
                  <a:solidFill>
                    <a:srgbClr val="000000"/>
                  </a:solidFill>
                </a:uFill>
                <a:ea typeface="Franklin Gothic Medium"/>
                <a:cs typeface="Franklin Gothic Medium"/>
                <a:sym typeface="Franklin Gothic Medium"/>
              </a:rPr>
              <a:t>Pathway: </a:t>
            </a:r>
            <a:r>
              <a:rPr lang="en-US" sz="3600" dirty="0">
                <a:ea typeface="Franklin Gothic Medium"/>
                <a:cs typeface="Franklin Gothic Medium"/>
                <a:sym typeface="Franklin Gothic Medium"/>
              </a:rPr>
              <a:t/>
            </a:r>
            <a:br>
              <a:rPr lang="en-US" sz="3600" dirty="0">
                <a:ea typeface="Franklin Gothic Medium"/>
                <a:cs typeface="Franklin Gothic Medium"/>
                <a:sym typeface="Franklin Gothic Medium"/>
              </a:rPr>
            </a:br>
            <a:r>
              <a:rPr lang="en-US" sz="4000" i="1" dirty="0">
                <a:uFill>
                  <a:solidFill>
                    <a:srgbClr val="000000"/>
                  </a:solidFill>
                </a:uFill>
                <a:ea typeface="Franklin Gothic Medium"/>
                <a:cs typeface="Franklin Gothic Medium"/>
                <a:sym typeface="Franklin Gothic Medium"/>
              </a:rPr>
              <a:t>Credentials</a:t>
            </a:r>
            <a:r>
              <a:rPr lang="en-US" sz="4000" dirty="0">
                <a:uFill>
                  <a:solidFill>
                    <a:srgbClr val="000000"/>
                  </a:solidFill>
                </a:uFill>
                <a:ea typeface="Franklin Gothic Medium"/>
                <a:cs typeface="Franklin Gothic Medium"/>
                <a:sym typeface="Franklin Gothic Medium"/>
              </a:rPr>
              <a:t>  </a:t>
            </a:r>
            <a:endParaRPr lang="en-US" dirty="0"/>
          </a:p>
        </p:txBody>
      </p:sp>
    </p:spTree>
    <p:extLst>
      <p:ext uri="{BB962C8B-B14F-4D97-AF65-F5344CB8AC3E}">
        <p14:creationId xmlns:p14="http://schemas.microsoft.com/office/powerpoint/2010/main" val="18674270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p:txBody>
          <a:bodyPr/>
          <a:lstStyle>
            <a:lvl1pPr defTabSz="452627">
              <a:defRPr sz="3959" spc="79"/>
            </a:lvl1pPr>
          </a:lstStyle>
          <a:p>
            <a:r>
              <a:rPr lang="en-US" smtClean="0"/>
              <a:t>Pathways - Characteristics</a:t>
            </a:r>
            <a:endParaRPr lang="en-US" dirty="0"/>
          </a:p>
        </p:txBody>
      </p:sp>
      <p:sp>
        <p:nvSpPr>
          <p:cNvPr id="167" name="Shape 167"/>
          <p:cNvSpPr>
            <a:spLocks noGrp="1"/>
          </p:cNvSpPr>
          <p:nvPr>
            <p:ph idx="1"/>
          </p:nvPr>
        </p:nvSpPr>
        <p:spPr/>
        <p:txBody>
          <a:bodyPr>
            <a:normAutofit fontScale="92500" lnSpcReduction="20000"/>
          </a:bodyPr>
          <a:lstStyle/>
          <a:p>
            <a:r>
              <a:rPr lang="en-US" dirty="0" smtClean="0"/>
              <a:t>Seamless framework in demand-driven, data-informed clusters </a:t>
            </a:r>
          </a:p>
          <a:p>
            <a:r>
              <a:rPr lang="en-US" dirty="0" smtClean="0"/>
              <a:t>Engage employers</a:t>
            </a:r>
          </a:p>
          <a:p>
            <a:r>
              <a:rPr lang="en-US" dirty="0" smtClean="0"/>
              <a:t>Offer Career Development &amp; Awareness</a:t>
            </a:r>
          </a:p>
          <a:p>
            <a:r>
              <a:rPr lang="en-US" dirty="0" smtClean="0"/>
              <a:t>Coordinate training and Programs of Study that: </a:t>
            </a:r>
          </a:p>
          <a:p>
            <a:pPr lvl="1"/>
            <a:r>
              <a:rPr lang="en-US" dirty="0" smtClean="0"/>
              <a:t>accept credit and articulate credit for prior leaning, </a:t>
            </a:r>
          </a:p>
          <a:p>
            <a:pPr lvl="1"/>
            <a:r>
              <a:rPr lang="en-US" dirty="0" smtClean="0"/>
              <a:t>integrate work-based learning, </a:t>
            </a:r>
          </a:p>
          <a:p>
            <a:pPr lvl="1"/>
            <a:r>
              <a:rPr lang="en-US" dirty="0" smtClean="0"/>
              <a:t>contain multiple entry and exit points, </a:t>
            </a:r>
          </a:p>
          <a:p>
            <a:pPr lvl="1"/>
            <a:r>
              <a:rPr lang="en-US" dirty="0" smtClean="0"/>
              <a:t>award credentials, certificates, diplomas, and degrees that meet workforce needs</a:t>
            </a:r>
          </a:p>
          <a:p>
            <a:r>
              <a:rPr lang="en-US" dirty="0" smtClean="0"/>
              <a:t>Place individuals in full-time jobs    </a:t>
            </a:r>
            <a:endParaRPr lang="en-US" dirty="0"/>
          </a:p>
        </p:txBody>
      </p:sp>
    </p:spTree>
    <p:extLst>
      <p:ext uri="{BB962C8B-B14F-4D97-AF65-F5344CB8AC3E}">
        <p14:creationId xmlns:p14="http://schemas.microsoft.com/office/powerpoint/2010/main" val="2142440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 name="Table 286"/>
          <p:cNvGraphicFramePr/>
          <p:nvPr/>
        </p:nvGraphicFramePr>
        <p:xfrm>
          <a:off x="838200" y="1876425"/>
          <a:ext cx="5802296" cy="3762546"/>
        </p:xfrm>
        <a:graphic>
          <a:graphicData uri="http://schemas.openxmlformats.org/drawingml/2006/table">
            <a:tbl>
              <a:tblPr/>
              <a:tblGrid>
                <a:gridCol w="714417"/>
                <a:gridCol w="431658"/>
                <a:gridCol w="464674"/>
                <a:gridCol w="600856"/>
                <a:gridCol w="497687"/>
                <a:gridCol w="593015"/>
                <a:gridCol w="465086"/>
                <a:gridCol w="600856"/>
                <a:gridCol w="520076"/>
                <a:gridCol w="913971"/>
              </a:tblGrid>
              <a:tr h="397869">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97141">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4055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Summer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COE 112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(coop)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COE 110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World of Work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ACA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College</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Student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Success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5">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51587">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MKT 220 Advertising &amp; Sales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120 Principles of Financial Accounting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Expository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Writing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116 Business Law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260 Business Communications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240 Business Ethics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129</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Individual Income Taxes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121 Principles of Managerial Accounting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Business Administration Diploma 44 hours</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Social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Science</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239 Business Applications Seminar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ECO 252 Principles of Macroeconomics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Humanities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Fine Arts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3">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Business Administration </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AAS Degree </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65-73 hours</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87" name="Table 287"/>
          <p:cNvGraphicFramePr/>
          <p:nvPr/>
        </p:nvGraphicFramePr>
        <p:xfrm>
          <a:off x="6962775" y="1876425"/>
          <a:ext cx="1781770" cy="1108670"/>
        </p:xfrm>
        <a:graphic>
          <a:graphicData uri="http://schemas.openxmlformats.org/drawingml/2006/table">
            <a:tbl>
              <a:tblPr/>
              <a:tblGrid>
                <a:gridCol w="1781770"/>
              </a:tblGrid>
              <a:tr h="29270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30125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5736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5736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bl>
          </a:graphicData>
        </a:graphic>
      </p:graphicFrame>
      <p:graphicFrame>
        <p:nvGraphicFramePr>
          <p:cNvPr id="288" name="Table 288"/>
          <p:cNvGraphicFramePr/>
          <p:nvPr/>
        </p:nvGraphicFramePr>
        <p:xfrm>
          <a:off x="6962775" y="4991100"/>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289" name="Shape 289"/>
          <p:cNvSpPr/>
          <p:nvPr/>
        </p:nvSpPr>
        <p:spPr>
          <a:xfrm>
            <a:off x="838200" y="1504950"/>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291" name="Shape 291"/>
          <p:cNvSpPr/>
          <p:nvPr/>
        </p:nvSpPr>
        <p:spPr>
          <a:xfrm>
            <a:off x="7458075" y="3184429"/>
            <a:ext cx="828676" cy="58439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spAutoFit/>
          </a:bodyPr>
          <a:lstStyle>
            <a:lvl1pPr defTabSz="1300480">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Labor Market Value $$</a:t>
            </a:r>
          </a:p>
        </p:txBody>
      </p:sp>
      <p:sp>
        <p:nvSpPr>
          <p:cNvPr id="292" name="Shape 292"/>
          <p:cNvSpPr/>
          <p:nvPr/>
        </p:nvSpPr>
        <p:spPr>
          <a:xfrm flipH="1" flipV="1">
            <a:off x="6776280" y="2787981"/>
            <a:ext cx="624302" cy="58463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93" name="Shape 293"/>
          <p:cNvSpPr/>
          <p:nvPr/>
        </p:nvSpPr>
        <p:spPr>
          <a:xfrm flipH="1">
            <a:off x="6856365" y="3814611"/>
            <a:ext cx="498743" cy="74509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4" name="Title 3"/>
          <p:cNvSpPr>
            <a:spLocks noGrp="1"/>
          </p:cNvSpPr>
          <p:nvPr>
            <p:ph type="title"/>
          </p:nvPr>
        </p:nvSpPr>
        <p:spPr/>
        <p:txBody>
          <a:bodyPr>
            <a:normAutofit fontScale="90000"/>
          </a:bodyPr>
          <a:lstStyle/>
          <a:p>
            <a:pPr defTabSz="914367">
              <a:defRPr sz="2400"/>
            </a:pPr>
            <a:r>
              <a:rPr lang="en-US" sz="4400" dirty="0">
                <a:uFill>
                  <a:solidFill>
                    <a:srgbClr val="000000"/>
                  </a:solidFill>
                </a:uFill>
                <a:ea typeface="Franklin Gothic Medium"/>
                <a:cs typeface="Franklin Gothic Medium"/>
                <a:sym typeface="Franklin Gothic Medium"/>
              </a:rPr>
              <a:t>Building the </a:t>
            </a:r>
            <a:r>
              <a:rPr lang="en-US" sz="4400" dirty="0" smtClean="0">
                <a:uFill>
                  <a:solidFill>
                    <a:srgbClr val="000000"/>
                  </a:solidFill>
                </a:uFill>
                <a:ea typeface="Franklin Gothic Medium"/>
                <a:cs typeface="Franklin Gothic Medium"/>
                <a:sym typeface="Franklin Gothic Medium"/>
              </a:rPr>
              <a:t>Pathway</a:t>
            </a:r>
            <a:r>
              <a:rPr lang="en-US" sz="4000" dirty="0" smtClean="0">
                <a:uFill>
                  <a:solidFill>
                    <a:srgbClr val="000000"/>
                  </a:solidFill>
                </a:uFill>
                <a:ea typeface="Franklin Gothic Medium"/>
                <a:cs typeface="Franklin Gothic Medium"/>
                <a:sym typeface="Franklin Gothic Medium"/>
              </a:rPr>
              <a:t/>
            </a:r>
            <a:br>
              <a:rPr lang="en-US" sz="4000" dirty="0" smtClean="0">
                <a:uFill>
                  <a:solidFill>
                    <a:srgbClr val="000000"/>
                  </a:solidFill>
                </a:uFill>
                <a:ea typeface="Franklin Gothic Medium"/>
                <a:cs typeface="Franklin Gothic Medium"/>
                <a:sym typeface="Franklin Gothic Medium"/>
              </a:rPr>
            </a:br>
            <a:r>
              <a:rPr lang="en-US" sz="2700" dirty="0" smtClean="0">
                <a:uFill>
                  <a:solidFill>
                    <a:srgbClr val="000000"/>
                  </a:solidFill>
                </a:uFill>
                <a:ea typeface="Franklin Gothic Medium"/>
                <a:cs typeface="Franklin Gothic Medium"/>
                <a:sym typeface="Franklin Gothic Medium"/>
              </a:rPr>
              <a:t>9-14</a:t>
            </a:r>
            <a:r>
              <a:rPr lang="en-US" sz="2700" dirty="0" smtClean="0">
                <a:ea typeface="Franklin Gothic Medium"/>
                <a:cs typeface="Franklin Gothic Medium"/>
                <a:sym typeface="Franklin Gothic Medium"/>
              </a:rPr>
              <a:t> </a:t>
            </a:r>
            <a:r>
              <a:rPr lang="en-US" sz="2700" i="1" dirty="0" smtClean="0">
                <a:uFill>
                  <a:solidFill>
                    <a:srgbClr val="000000"/>
                  </a:solidFill>
                </a:uFill>
                <a:ea typeface="Franklin Gothic Medium"/>
                <a:cs typeface="Franklin Gothic Medium"/>
                <a:sym typeface="Franklin Gothic Medium"/>
              </a:rPr>
              <a:t>High </a:t>
            </a:r>
            <a:r>
              <a:rPr lang="en-US" sz="2700" i="1" dirty="0">
                <a:uFill>
                  <a:solidFill>
                    <a:srgbClr val="000000"/>
                  </a:solidFill>
                </a:uFill>
                <a:ea typeface="Franklin Gothic Medium"/>
                <a:cs typeface="Franklin Gothic Medium"/>
                <a:sym typeface="Franklin Gothic Medium"/>
              </a:rPr>
              <a:t>School and Community </a:t>
            </a:r>
            <a:r>
              <a:rPr lang="en-US" sz="2700" i="1" dirty="0" smtClean="0">
                <a:uFill>
                  <a:solidFill>
                    <a:srgbClr val="000000"/>
                  </a:solidFill>
                </a:uFill>
                <a:ea typeface="Franklin Gothic Medium"/>
                <a:cs typeface="Franklin Gothic Medium"/>
                <a:sym typeface="Franklin Gothic Medium"/>
              </a:rPr>
              <a:t>College</a:t>
            </a:r>
            <a:endParaRPr lang="en-US" sz="2700" dirty="0"/>
          </a:p>
        </p:txBody>
      </p:sp>
    </p:spTree>
    <p:extLst>
      <p:ext uri="{BB962C8B-B14F-4D97-AF65-F5344CB8AC3E}">
        <p14:creationId xmlns:p14="http://schemas.microsoft.com/office/powerpoint/2010/main" val="1919255407"/>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p:nvPr/>
        </p:nvSpPr>
        <p:spPr>
          <a:xfrm>
            <a:off x="7012781" y="2309813"/>
            <a:ext cx="1257303" cy="2143128"/>
          </a:xfrm>
          <a:prstGeom prst="roundRect">
            <a:avLst>
              <a:gd name="adj" fmla="val 15909"/>
            </a:avLst>
          </a:prstGeom>
          <a:solidFill>
            <a:srgbClr val="FAD5BB"/>
          </a:solidFill>
          <a:ln w="12700">
            <a:solidFill>
              <a:srgbClr val="F2913F"/>
            </a:solidFill>
            <a:miter lim="400000"/>
          </a:ln>
        </p:spPr>
        <p:txBody>
          <a:bodyPr lIns="45718" tIns="45718" rIns="45718" bIns="45718"/>
          <a:lstStyle/>
          <a:p>
            <a:pPr defTabSz="342888">
              <a:defRPr sz="1200">
                <a:latin typeface="Franklin Gothic Medium"/>
                <a:ea typeface="Franklin Gothic Medium"/>
                <a:cs typeface="Franklin Gothic Medium"/>
                <a:sym typeface="Franklin Gothic Medium"/>
              </a:defRPr>
            </a:pPr>
            <a:endParaRPr sz="844"/>
          </a:p>
        </p:txBody>
      </p:sp>
      <p:graphicFrame>
        <p:nvGraphicFramePr>
          <p:cNvPr id="298" name="Table 298"/>
          <p:cNvGraphicFramePr/>
          <p:nvPr/>
        </p:nvGraphicFramePr>
        <p:xfrm>
          <a:off x="828675" y="1809750"/>
          <a:ext cx="5802296" cy="3762546"/>
        </p:xfrm>
        <a:graphic>
          <a:graphicData uri="http://schemas.openxmlformats.org/drawingml/2006/table">
            <a:tbl>
              <a:tblPr/>
              <a:tblGrid>
                <a:gridCol w="714417"/>
                <a:gridCol w="431658"/>
                <a:gridCol w="464674"/>
                <a:gridCol w="600856"/>
                <a:gridCol w="497687"/>
                <a:gridCol w="593015"/>
                <a:gridCol w="465086"/>
                <a:gridCol w="600856"/>
                <a:gridCol w="520076"/>
                <a:gridCol w="913971"/>
              </a:tblGrid>
              <a:tr h="397869">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97141">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4055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Summer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COE 112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(coop)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COE 110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World of Work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ACA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College</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Student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Success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5">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51587">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MKT 220 Advertising &amp; Sales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120 Principles of Financial Accounting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Expository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Writing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116 Business Law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260 Business Communications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240 Business Ethics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129</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Individual Income Taxes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121 Principles of Managerial Accounting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Business Administration Diploma 44 hours</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Social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Science</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239 Business Applications Seminar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ECO 252 Principles of Macroeconomics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Humanities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Fine Arts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3">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Business Administration </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AAS Degree </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65-73 hours</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99" name="Table 299"/>
          <p:cNvGraphicFramePr/>
          <p:nvPr/>
        </p:nvGraphicFramePr>
        <p:xfrm>
          <a:off x="7058025" y="1409700"/>
          <a:ext cx="1781770" cy="1388069"/>
        </p:xfrm>
        <a:graphic>
          <a:graphicData uri="http://schemas.openxmlformats.org/drawingml/2006/table">
            <a:tbl>
              <a:tblPr/>
              <a:tblGrid>
                <a:gridCol w="1781770"/>
              </a:tblGrid>
              <a:tr h="304384">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261152">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67633">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67633">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r h="2872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Times New Roman"/>
                          <a:ea typeface="Times New Roman"/>
                          <a:cs typeface="Times New Roman"/>
                          <a:sym typeface="Times New Roman"/>
                        </a:rPr>
                        <a:t>Experienced/Work Based Learning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2913F"/>
                    </a:solidFill>
                  </a:tcPr>
                </a:tc>
              </a:tr>
            </a:tbl>
          </a:graphicData>
        </a:graphic>
      </p:graphicFrame>
      <p:sp>
        <p:nvSpPr>
          <p:cNvPr id="300" name="Shape 300"/>
          <p:cNvSpPr/>
          <p:nvPr/>
        </p:nvSpPr>
        <p:spPr>
          <a:xfrm>
            <a:off x="1114425" y="1371599"/>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301" name="Shape 301"/>
          <p:cNvSpPr/>
          <p:nvPr/>
        </p:nvSpPr>
        <p:spPr>
          <a:xfrm>
            <a:off x="7227092" y="3076575"/>
            <a:ext cx="685803" cy="155107"/>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9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633"/>
              <a:t>Shadowing</a:t>
            </a:r>
          </a:p>
        </p:txBody>
      </p:sp>
      <p:sp>
        <p:nvSpPr>
          <p:cNvPr id="302" name="Shape 302"/>
          <p:cNvSpPr/>
          <p:nvPr/>
        </p:nvSpPr>
        <p:spPr>
          <a:xfrm>
            <a:off x="7238999" y="2780050"/>
            <a:ext cx="871539" cy="155107"/>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9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633"/>
              <a:t>Project B Learning </a:t>
            </a:r>
          </a:p>
        </p:txBody>
      </p:sp>
      <p:sp>
        <p:nvSpPr>
          <p:cNvPr id="303" name="Shape 303"/>
          <p:cNvSpPr/>
          <p:nvPr/>
        </p:nvSpPr>
        <p:spPr>
          <a:xfrm>
            <a:off x="7227092" y="2439591"/>
            <a:ext cx="685803" cy="155107"/>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9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633"/>
              <a:t>Tours</a:t>
            </a:r>
          </a:p>
        </p:txBody>
      </p:sp>
      <p:sp>
        <p:nvSpPr>
          <p:cNvPr id="304" name="Shape 304"/>
          <p:cNvSpPr/>
          <p:nvPr/>
        </p:nvSpPr>
        <p:spPr>
          <a:xfrm>
            <a:off x="7229475" y="3367087"/>
            <a:ext cx="685801" cy="155107"/>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9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633"/>
              <a:t>OJT / OJL </a:t>
            </a:r>
          </a:p>
        </p:txBody>
      </p:sp>
      <p:sp>
        <p:nvSpPr>
          <p:cNvPr id="305" name="Shape 305"/>
          <p:cNvSpPr/>
          <p:nvPr/>
        </p:nvSpPr>
        <p:spPr>
          <a:xfrm>
            <a:off x="7239000" y="3771900"/>
            <a:ext cx="685801" cy="155107"/>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9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633"/>
              <a:t>Co-Op </a:t>
            </a:r>
          </a:p>
        </p:txBody>
      </p:sp>
      <p:sp>
        <p:nvSpPr>
          <p:cNvPr id="306" name="Shape 306"/>
          <p:cNvSpPr/>
          <p:nvPr/>
        </p:nvSpPr>
        <p:spPr>
          <a:xfrm>
            <a:off x="7239000" y="4110037"/>
            <a:ext cx="885826" cy="155107"/>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9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633"/>
              <a:t>Apprenticeship </a:t>
            </a:r>
          </a:p>
        </p:txBody>
      </p:sp>
      <p:pic>
        <p:nvPicPr>
          <p:cNvPr id="307" name="image2.png"/>
          <p:cNvPicPr>
            <a:picLocks noChangeAspect="1"/>
          </p:cNvPicPr>
          <p:nvPr/>
        </p:nvPicPr>
        <p:blipFill>
          <a:blip r:embed="rId3">
            <a:extLst/>
          </a:blip>
          <a:stretch>
            <a:fillRect/>
          </a:stretch>
        </p:blipFill>
        <p:spPr>
          <a:xfrm rot="21599467">
            <a:off x="4880273" y="2442387"/>
            <a:ext cx="2133603" cy="145299"/>
          </a:xfrm>
          <a:prstGeom prst="rect">
            <a:avLst/>
          </a:prstGeom>
          <a:ln w="12700">
            <a:miter lim="400000"/>
          </a:ln>
        </p:spPr>
      </p:pic>
      <p:pic>
        <p:nvPicPr>
          <p:cNvPr id="308" name="image3.png"/>
          <p:cNvPicPr>
            <a:picLocks noChangeAspect="1"/>
          </p:cNvPicPr>
          <p:nvPr/>
        </p:nvPicPr>
        <p:blipFill>
          <a:blip r:embed="rId4">
            <a:extLst/>
          </a:blip>
          <a:stretch>
            <a:fillRect/>
          </a:stretch>
        </p:blipFill>
        <p:spPr>
          <a:xfrm>
            <a:off x="4318079" y="3061483"/>
            <a:ext cx="2705103" cy="145299"/>
          </a:xfrm>
          <a:prstGeom prst="rect">
            <a:avLst/>
          </a:prstGeom>
          <a:ln w="12700">
            <a:miter lim="400000"/>
          </a:ln>
        </p:spPr>
      </p:pic>
      <p:pic>
        <p:nvPicPr>
          <p:cNvPr id="309" name="image4.png"/>
          <p:cNvPicPr>
            <a:picLocks noChangeAspect="1"/>
          </p:cNvPicPr>
          <p:nvPr/>
        </p:nvPicPr>
        <p:blipFill>
          <a:blip r:embed="rId5">
            <a:extLst/>
          </a:blip>
          <a:stretch>
            <a:fillRect/>
          </a:stretch>
        </p:blipFill>
        <p:spPr>
          <a:xfrm>
            <a:off x="5407819" y="3397753"/>
            <a:ext cx="1609727" cy="145299"/>
          </a:xfrm>
          <a:prstGeom prst="rect">
            <a:avLst/>
          </a:prstGeom>
          <a:ln w="12700">
            <a:miter lim="400000"/>
          </a:ln>
        </p:spPr>
      </p:pic>
      <p:pic>
        <p:nvPicPr>
          <p:cNvPr id="310" name="image5.png"/>
          <p:cNvPicPr>
            <a:picLocks noChangeAspect="1"/>
          </p:cNvPicPr>
          <p:nvPr/>
        </p:nvPicPr>
        <p:blipFill>
          <a:blip r:embed="rId6">
            <a:extLst/>
          </a:blip>
          <a:stretch>
            <a:fillRect/>
          </a:stretch>
        </p:blipFill>
        <p:spPr>
          <a:xfrm>
            <a:off x="1743837" y="3823739"/>
            <a:ext cx="5276856" cy="145300"/>
          </a:xfrm>
          <a:prstGeom prst="rect">
            <a:avLst/>
          </a:prstGeom>
          <a:ln w="12700">
            <a:miter lim="400000"/>
          </a:ln>
        </p:spPr>
      </p:pic>
      <p:sp>
        <p:nvSpPr>
          <p:cNvPr id="311" name="Shape 311"/>
          <p:cNvSpPr/>
          <p:nvPr/>
        </p:nvSpPr>
        <p:spPr>
          <a:xfrm>
            <a:off x="6451996" y="5643176"/>
            <a:ext cx="1828803" cy="25250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Employer Engagement </a:t>
            </a:r>
          </a:p>
        </p:txBody>
      </p:sp>
      <p:pic>
        <p:nvPicPr>
          <p:cNvPr id="312" name="image6.png"/>
          <p:cNvPicPr>
            <a:picLocks noChangeAspect="1"/>
          </p:cNvPicPr>
          <p:nvPr/>
        </p:nvPicPr>
        <p:blipFill>
          <a:blip r:embed="rId7">
            <a:extLst/>
          </a:blip>
          <a:stretch>
            <a:fillRect/>
          </a:stretch>
        </p:blipFill>
        <p:spPr>
          <a:xfrm>
            <a:off x="1820798" y="4262581"/>
            <a:ext cx="5191130" cy="145301"/>
          </a:xfrm>
          <a:prstGeom prst="rect">
            <a:avLst/>
          </a:prstGeom>
          <a:ln w="12700">
            <a:miter lim="400000"/>
          </a:ln>
        </p:spPr>
      </p:pic>
      <p:pic>
        <p:nvPicPr>
          <p:cNvPr id="313" name="image7.png"/>
          <p:cNvPicPr>
            <a:picLocks noChangeAspect="1"/>
          </p:cNvPicPr>
          <p:nvPr/>
        </p:nvPicPr>
        <p:blipFill>
          <a:blip r:embed="rId8">
            <a:extLst/>
          </a:blip>
          <a:stretch>
            <a:fillRect/>
          </a:stretch>
        </p:blipFill>
        <p:spPr>
          <a:xfrm rot="2069">
            <a:off x="3869382" y="2804391"/>
            <a:ext cx="3162303" cy="145299"/>
          </a:xfrm>
          <a:prstGeom prst="rect">
            <a:avLst/>
          </a:prstGeom>
          <a:ln w="12700">
            <a:miter lim="400000"/>
          </a:ln>
        </p:spPr>
      </p:pic>
      <p:sp>
        <p:nvSpPr>
          <p:cNvPr id="314" name="Shape 314"/>
          <p:cNvSpPr/>
          <p:nvPr/>
        </p:nvSpPr>
        <p:spPr>
          <a:xfrm flipH="1" flipV="1">
            <a:off x="7976581" y="4419599"/>
            <a:ext cx="14896" cy="1205582"/>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15" name="Shape 315"/>
          <p:cNvSpPr/>
          <p:nvPr/>
        </p:nvSpPr>
        <p:spPr>
          <a:xfrm>
            <a:off x="3555205" y="2192462"/>
            <a:ext cx="3324229" cy="3352804"/>
          </a:xfrm>
          <a:prstGeom prst="roundRect">
            <a:avLst>
              <a:gd name="adj" fmla="val 19580"/>
            </a:avLst>
          </a:prstGeom>
          <a:ln w="25400">
            <a:solidFill>
              <a:schemeClr val="accent4">
                <a:satOff val="1488"/>
                <a:lumOff val="-7242"/>
              </a:schemeClr>
            </a:solidFill>
            <a:miter lim="400000"/>
          </a:ln>
        </p:spPr>
        <p:txBody>
          <a:bodyPr lIns="45718" tIns="45718" rIns="45718" bIns="45718"/>
          <a:lstStyle/>
          <a:p>
            <a:pPr defTabSz="342888">
              <a:defRPr sz="1200">
                <a:latin typeface="Franklin Gothic Medium"/>
                <a:ea typeface="Franklin Gothic Medium"/>
                <a:cs typeface="Franklin Gothic Medium"/>
                <a:sym typeface="Franklin Gothic Medium"/>
              </a:defRPr>
            </a:pPr>
            <a:endParaRPr sz="844"/>
          </a:p>
        </p:txBody>
      </p:sp>
      <p:sp>
        <p:nvSpPr>
          <p:cNvPr id="316" name="Shape 316"/>
          <p:cNvSpPr/>
          <p:nvPr/>
        </p:nvSpPr>
        <p:spPr>
          <a:xfrm flipV="1">
            <a:off x="6753224" y="4950472"/>
            <a:ext cx="4" cy="685958"/>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graphicFrame>
        <p:nvGraphicFramePr>
          <p:cNvPr id="317" name="Table 317"/>
          <p:cNvGraphicFramePr/>
          <p:nvPr/>
        </p:nvGraphicFramePr>
        <p:xfrm>
          <a:off x="838200" y="5448300"/>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7" name="Title 6"/>
          <p:cNvSpPr>
            <a:spLocks noGrp="1"/>
          </p:cNvSpPr>
          <p:nvPr>
            <p:ph type="title"/>
          </p:nvPr>
        </p:nvSpPr>
        <p:spPr/>
        <p:txBody>
          <a:bodyPr/>
          <a:lstStyle/>
          <a:p>
            <a:pPr defTabSz="914367">
              <a:defRPr sz="2400"/>
            </a:pPr>
            <a:r>
              <a:rPr lang="en-US" sz="4000" dirty="0">
                <a:uFill>
                  <a:solidFill>
                    <a:srgbClr val="000000"/>
                  </a:solidFill>
                </a:uFill>
                <a:ea typeface="Franklin Gothic Medium"/>
                <a:cs typeface="Franklin Gothic Medium"/>
                <a:sym typeface="Franklin Gothic Medium"/>
              </a:rPr>
              <a:t>Building the Pathway </a:t>
            </a:r>
            <a:r>
              <a:rPr lang="en-US" sz="2800" i="1" dirty="0" smtClean="0">
                <a:uFill>
                  <a:solidFill>
                    <a:srgbClr val="000000"/>
                  </a:solidFill>
                </a:uFill>
                <a:ea typeface="Franklin Gothic Medium"/>
                <a:cs typeface="Franklin Gothic Medium"/>
                <a:sym typeface="Franklin Gothic Medium"/>
              </a:rPr>
              <a:t>Engaging </a:t>
            </a:r>
            <a:r>
              <a:rPr lang="en-US" sz="2800" i="1" dirty="0">
                <a:uFill>
                  <a:solidFill>
                    <a:srgbClr val="000000"/>
                  </a:solidFill>
                </a:uFill>
                <a:ea typeface="Franklin Gothic Medium"/>
                <a:cs typeface="Franklin Gothic Medium"/>
                <a:sym typeface="Franklin Gothic Medium"/>
              </a:rPr>
              <a:t>Employers  </a:t>
            </a:r>
            <a:endParaRPr lang="en-US" dirty="0"/>
          </a:p>
        </p:txBody>
      </p:sp>
    </p:spTree>
    <p:extLst>
      <p:ext uri="{BB962C8B-B14F-4D97-AF65-F5344CB8AC3E}">
        <p14:creationId xmlns:p14="http://schemas.microsoft.com/office/powerpoint/2010/main" val="25467502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p:nvPr/>
        </p:nvSpPr>
        <p:spPr>
          <a:xfrm>
            <a:off x="7012781" y="2568774"/>
            <a:ext cx="1518048" cy="2259214"/>
          </a:xfrm>
          <a:prstGeom prst="roundRect">
            <a:avLst>
              <a:gd name="adj" fmla="val 13176"/>
            </a:avLst>
          </a:prstGeom>
          <a:solidFill>
            <a:srgbClr val="FAD5BB"/>
          </a:solidFill>
          <a:ln w="50800">
            <a:solidFill>
              <a:srgbClr val="F2913F"/>
            </a:solidFill>
            <a:miter lim="400000"/>
          </a:ln>
        </p:spPr>
        <p:txBody>
          <a:bodyPr lIns="45718" tIns="45718" rIns="45718" bIns="45718"/>
          <a:lstStyle/>
          <a:p>
            <a:pPr defTabSz="342888">
              <a:lnSpc>
                <a:spcPct val="120000"/>
              </a:lnSpc>
              <a:defRPr sz="1200">
                <a:latin typeface="Franklin Gothic Medium"/>
                <a:ea typeface="Franklin Gothic Medium"/>
                <a:cs typeface="Franklin Gothic Medium"/>
                <a:sym typeface="Franklin Gothic Medium"/>
              </a:defRPr>
            </a:pPr>
            <a:endParaRPr sz="844"/>
          </a:p>
        </p:txBody>
      </p:sp>
      <p:graphicFrame>
        <p:nvGraphicFramePr>
          <p:cNvPr id="352" name="Table 352"/>
          <p:cNvGraphicFramePr/>
          <p:nvPr/>
        </p:nvGraphicFramePr>
        <p:xfrm>
          <a:off x="828675" y="2184796"/>
          <a:ext cx="5802294" cy="2484305"/>
        </p:xfrm>
        <a:graphic>
          <a:graphicData uri="http://schemas.openxmlformats.org/drawingml/2006/table">
            <a:tbl>
              <a:tblPr/>
              <a:tblGrid>
                <a:gridCol w="983156"/>
                <a:gridCol w="594032"/>
                <a:gridCol w="639468"/>
                <a:gridCol w="826877"/>
                <a:gridCol w="684899"/>
                <a:gridCol w="816087"/>
                <a:gridCol w="1257775"/>
              </a:tblGrid>
              <a:tr h="788789">
                <a:tc>
                  <a:txBody>
                    <a:bodyPr/>
                    <a:lstStyle/>
                    <a:p>
                      <a:pPr defTabSz="1300480">
                        <a:tabLst>
                          <a:tab pos="1295400" algn="l"/>
                        </a:tabLst>
                        <a:defRPr sz="3456">
                          <a:latin typeface="Helvetica"/>
                          <a:ea typeface="Helvetica"/>
                          <a:cs typeface="Helvetica"/>
                          <a:sym typeface="Helvetica"/>
                        </a:defRPr>
                      </a:pPr>
                      <a:r>
                        <a:rPr sz="11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5">
                  <a:txBody>
                    <a:bodyPr/>
                    <a:lstStyle/>
                    <a:p>
                      <a:pPr defTabSz="1300480">
                        <a:tabLst>
                          <a:tab pos="1295400" algn="l"/>
                        </a:tabLst>
                        <a:defRPr sz="1583">
                          <a:latin typeface="Helvetica"/>
                          <a:ea typeface="Helvetica"/>
                          <a:cs typeface="Helvetica"/>
                          <a:sym typeface="Helvetica"/>
                        </a:defRPr>
                      </a:pPr>
                      <a:r>
                        <a:rPr sz="11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1583">
                          <a:latin typeface="Helvetica"/>
                          <a:ea typeface="Helvetica"/>
                          <a:cs typeface="Helvetica"/>
                          <a:sym typeface="Helvetica"/>
                        </a:defRPr>
                      </a:pPr>
                      <a:r>
                        <a:rPr sz="11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1325202">
                <a:tc>
                  <a:txBody>
                    <a:bodyPr/>
                    <a:lstStyle/>
                    <a:p>
                      <a:pPr defTabSz="1300480">
                        <a:tabLst>
                          <a:tab pos="1295400" algn="l"/>
                        </a:tabLst>
                        <a:defRPr sz="1700">
                          <a:latin typeface="Helvetica"/>
                          <a:ea typeface="Helvetica"/>
                          <a:cs typeface="Helvetica"/>
                          <a:sym typeface="Helvetica"/>
                        </a:defRPr>
                      </a:pPr>
                      <a:r>
                        <a:rPr sz="1200" b="1">
                          <a:uFill>
                            <a:solidFill>
                              <a:srgbClr val="000000"/>
                            </a:solidFill>
                          </a:uFill>
                          <a:latin typeface="Times New Roman"/>
                          <a:ea typeface="Times New Roman"/>
                          <a:cs typeface="Times New Roman"/>
                          <a:sym typeface="Times New Roman"/>
                        </a:rPr>
                        <a:t>Career </a:t>
                      </a:r>
                    </a:p>
                    <a:p>
                      <a:pPr defTabSz="1300480">
                        <a:tabLst>
                          <a:tab pos="1295400" algn="l"/>
                        </a:tabLst>
                        <a:defRPr sz="1700">
                          <a:latin typeface="Helvetica"/>
                          <a:ea typeface="Helvetica"/>
                          <a:cs typeface="Helvetica"/>
                          <a:sym typeface="Helvetica"/>
                        </a:defRPr>
                      </a:pPr>
                      <a:r>
                        <a:rPr sz="1200" b="1">
                          <a:uFill>
                            <a:solidFill>
                              <a:srgbClr val="000000"/>
                            </a:solidFill>
                          </a:uFill>
                          <a:latin typeface="Times New Roman"/>
                          <a:ea typeface="Times New Roman"/>
                          <a:cs typeface="Times New Roman"/>
                          <a:sym typeface="Times New Roman"/>
                        </a:rPr>
                        <a:t>Center Coordinator </a:t>
                      </a:r>
                      <a:endParaRPr sz="1200">
                        <a:uFill>
                          <a:solidFill>
                            <a:srgbClr val="000000"/>
                          </a:solidFill>
                        </a:uFill>
                      </a:endParaRPr>
                    </a:p>
                    <a:p>
                      <a:pPr algn="l"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Basic </a:t>
                      </a:r>
                    </a:p>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Reading and  Math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1400">
                          <a:latin typeface="Helvetica"/>
                          <a:ea typeface="Helvetica"/>
                          <a:cs typeface="Helvetica"/>
                          <a:sym typeface="Helvetica"/>
                        </a:rPr>
                        <a:t>Health</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1400">
                          <a:latin typeface="Helvetica"/>
                          <a:ea typeface="Helvetica"/>
                          <a:cs typeface="Helvetica"/>
                          <a:sym typeface="Helvetica"/>
                        </a:rPr>
                        <a:t>LPN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70314">
                <a:tc>
                  <a:txBody>
                    <a:bodyPr/>
                    <a:lstStyle/>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2</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sp>
        <p:nvSpPr>
          <p:cNvPr id="353" name="Shape 353"/>
          <p:cNvSpPr/>
          <p:nvPr/>
        </p:nvSpPr>
        <p:spPr>
          <a:xfrm>
            <a:off x="7227092" y="3451622"/>
            <a:ext cx="685803"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Shadowing</a:t>
            </a:r>
          </a:p>
        </p:txBody>
      </p:sp>
      <p:sp>
        <p:nvSpPr>
          <p:cNvPr id="354" name="Shape 354"/>
          <p:cNvSpPr/>
          <p:nvPr/>
        </p:nvSpPr>
        <p:spPr>
          <a:xfrm>
            <a:off x="7149703" y="3092588"/>
            <a:ext cx="1059062"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Project B Learning </a:t>
            </a:r>
          </a:p>
        </p:txBody>
      </p:sp>
      <p:sp>
        <p:nvSpPr>
          <p:cNvPr id="355" name="Shape 355"/>
          <p:cNvSpPr/>
          <p:nvPr/>
        </p:nvSpPr>
        <p:spPr>
          <a:xfrm>
            <a:off x="7227092" y="2814637"/>
            <a:ext cx="685803"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Tours</a:t>
            </a:r>
          </a:p>
        </p:txBody>
      </p:sp>
      <p:sp>
        <p:nvSpPr>
          <p:cNvPr id="356" name="Shape 356"/>
          <p:cNvSpPr/>
          <p:nvPr/>
        </p:nvSpPr>
        <p:spPr>
          <a:xfrm>
            <a:off x="7229475" y="3742134"/>
            <a:ext cx="685801"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OJT / OJL </a:t>
            </a:r>
          </a:p>
        </p:txBody>
      </p:sp>
      <p:sp>
        <p:nvSpPr>
          <p:cNvPr id="357" name="Shape 357"/>
          <p:cNvSpPr/>
          <p:nvPr/>
        </p:nvSpPr>
        <p:spPr>
          <a:xfrm>
            <a:off x="7239000" y="4146947"/>
            <a:ext cx="685801"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Co-Op </a:t>
            </a:r>
          </a:p>
        </p:txBody>
      </p:sp>
      <p:sp>
        <p:nvSpPr>
          <p:cNvPr id="358" name="Shape 358"/>
          <p:cNvSpPr/>
          <p:nvPr/>
        </p:nvSpPr>
        <p:spPr>
          <a:xfrm>
            <a:off x="7239000" y="4485084"/>
            <a:ext cx="885826"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Apprenticeship </a:t>
            </a:r>
          </a:p>
        </p:txBody>
      </p:sp>
      <p:sp>
        <p:nvSpPr>
          <p:cNvPr id="359" name="Shape 359"/>
          <p:cNvSpPr/>
          <p:nvPr/>
        </p:nvSpPr>
        <p:spPr>
          <a:xfrm>
            <a:off x="6451996" y="5839629"/>
            <a:ext cx="1828803" cy="291490"/>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Employer Engagement </a:t>
            </a:r>
          </a:p>
        </p:txBody>
      </p:sp>
      <p:sp>
        <p:nvSpPr>
          <p:cNvPr id="360" name="Shape 360"/>
          <p:cNvSpPr/>
          <p:nvPr/>
        </p:nvSpPr>
        <p:spPr>
          <a:xfrm flipV="1">
            <a:off x="7979968" y="4954980"/>
            <a:ext cx="14757" cy="812517"/>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61" name="Shape 361"/>
          <p:cNvSpPr/>
          <p:nvPr/>
        </p:nvSpPr>
        <p:spPr>
          <a:xfrm>
            <a:off x="2403275" y="2790752"/>
            <a:ext cx="4339829" cy="1625204"/>
          </a:xfrm>
          <a:prstGeom prst="roundRect">
            <a:avLst>
              <a:gd name="adj" fmla="val 40049"/>
            </a:avLst>
          </a:prstGeom>
          <a:ln w="50800">
            <a:solidFill>
              <a:schemeClr val="accent4">
                <a:satOff val="1488"/>
                <a:lumOff val="-7242"/>
              </a:schemeClr>
            </a:solidFill>
            <a:miter lim="400000"/>
          </a:ln>
        </p:spPr>
        <p:txBody>
          <a:bodyPr lIns="45718" tIns="45718" rIns="45718" bIns="45718"/>
          <a:lstStyle/>
          <a:p>
            <a:pPr defTabSz="342888">
              <a:lnSpc>
                <a:spcPct val="120000"/>
              </a:lnSpc>
              <a:defRPr sz="1200">
                <a:latin typeface="Franklin Gothic Medium"/>
                <a:ea typeface="Franklin Gothic Medium"/>
                <a:cs typeface="Franklin Gothic Medium"/>
                <a:sym typeface="Franklin Gothic Medium"/>
              </a:defRPr>
            </a:pPr>
            <a:endParaRPr sz="844"/>
          </a:p>
        </p:txBody>
      </p:sp>
      <p:sp>
        <p:nvSpPr>
          <p:cNvPr id="362" name="Shape 362"/>
          <p:cNvSpPr/>
          <p:nvPr/>
        </p:nvSpPr>
        <p:spPr>
          <a:xfrm flipH="1" flipV="1">
            <a:off x="6226376" y="4450410"/>
            <a:ext cx="701182" cy="1243456"/>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63" name="Shape 363"/>
          <p:cNvSpPr/>
          <p:nvPr/>
        </p:nvSpPr>
        <p:spPr>
          <a:xfrm flipH="1" flipV="1">
            <a:off x="3643371" y="4214265"/>
            <a:ext cx="3464719" cy="499"/>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364" name="Shape 364"/>
          <p:cNvSpPr/>
          <p:nvPr/>
        </p:nvSpPr>
        <p:spPr>
          <a:xfrm flipH="1" flipV="1">
            <a:off x="2857499" y="3794868"/>
            <a:ext cx="4251264" cy="10012"/>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365" name="Shape 365"/>
          <p:cNvSpPr/>
          <p:nvPr/>
        </p:nvSpPr>
        <p:spPr>
          <a:xfrm flipH="1">
            <a:off x="1678781" y="3184589"/>
            <a:ext cx="5429507" cy="11990"/>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9" name="Title 8"/>
          <p:cNvSpPr>
            <a:spLocks noGrp="1"/>
          </p:cNvSpPr>
          <p:nvPr>
            <p:ph type="title"/>
          </p:nvPr>
        </p:nvSpPr>
        <p:spPr>
          <a:xfrm>
            <a:off x="2819400" y="274301"/>
            <a:ext cx="6096000" cy="1706899"/>
          </a:xfrm>
        </p:spPr>
        <p:txBody>
          <a:bodyPr/>
          <a:lstStyle/>
          <a:p>
            <a:pPr defTabSz="914367">
              <a:defRPr sz="4600"/>
            </a:pPr>
            <a:r>
              <a:rPr lang="en-US" sz="4000" dirty="0">
                <a:uFill>
                  <a:solidFill>
                    <a:srgbClr val="000000"/>
                  </a:solidFill>
                </a:uFill>
                <a:ea typeface="Franklin Gothic Medium"/>
                <a:cs typeface="Franklin Gothic Medium"/>
                <a:sym typeface="Franklin Gothic Medium"/>
              </a:rPr>
              <a:t>Building the Pathway </a:t>
            </a:r>
            <a:r>
              <a:rPr lang="en-US" sz="3600" dirty="0">
                <a:ea typeface="Franklin Gothic Medium"/>
                <a:cs typeface="Franklin Gothic Medium"/>
                <a:sym typeface="Franklin Gothic Medium"/>
              </a:rPr>
              <a:t/>
            </a:r>
            <a:br>
              <a:rPr lang="en-US" sz="3600" dirty="0">
                <a:ea typeface="Franklin Gothic Medium"/>
                <a:cs typeface="Franklin Gothic Medium"/>
                <a:sym typeface="Franklin Gothic Medium"/>
              </a:rPr>
            </a:br>
            <a:r>
              <a:rPr lang="en-US" sz="2800" i="1" dirty="0">
                <a:uFill>
                  <a:solidFill>
                    <a:srgbClr val="000000"/>
                  </a:solidFill>
                </a:uFill>
                <a:ea typeface="Franklin Gothic Medium"/>
                <a:cs typeface="Franklin Gothic Medium"/>
                <a:sym typeface="Franklin Gothic Medium"/>
              </a:rPr>
              <a:t>Short Term</a:t>
            </a:r>
            <a:br>
              <a:rPr lang="en-US" sz="2800" i="1" dirty="0">
                <a:uFill>
                  <a:solidFill>
                    <a:srgbClr val="000000"/>
                  </a:solidFill>
                </a:uFill>
                <a:ea typeface="Franklin Gothic Medium"/>
                <a:cs typeface="Franklin Gothic Medium"/>
                <a:sym typeface="Franklin Gothic Medium"/>
              </a:rPr>
            </a:br>
            <a:r>
              <a:rPr lang="en-US" sz="2800" i="1" dirty="0">
                <a:uFill>
                  <a:solidFill>
                    <a:srgbClr val="000000"/>
                  </a:solidFill>
                </a:uFill>
                <a:ea typeface="Franklin Gothic Medium"/>
                <a:cs typeface="Franklin Gothic Medium"/>
                <a:sym typeface="Franklin Gothic Medium"/>
              </a:rPr>
              <a:t>Career Center / Continuing Education</a:t>
            </a:r>
            <a:r>
              <a:rPr lang="en-US" sz="2800" dirty="0">
                <a:uFill>
                  <a:solidFill>
                    <a:srgbClr val="000000"/>
                  </a:solidFill>
                </a:uFill>
                <a:ea typeface="Franklin Gothic Medium"/>
                <a:cs typeface="Franklin Gothic Medium"/>
                <a:sym typeface="Franklin Gothic Medium"/>
              </a:rPr>
              <a:t>  </a:t>
            </a:r>
            <a:br>
              <a:rPr lang="en-US" sz="2800" dirty="0">
                <a:uFill>
                  <a:solidFill>
                    <a:srgbClr val="000000"/>
                  </a:solidFill>
                </a:uFill>
                <a:ea typeface="Franklin Gothic Medium"/>
                <a:cs typeface="Franklin Gothic Medium"/>
                <a:sym typeface="Franklin Gothic Medium"/>
              </a:rPr>
            </a:br>
            <a:endParaRPr lang="en-US" sz="3200" dirty="0"/>
          </a:p>
        </p:txBody>
      </p:sp>
      <p:sp>
        <p:nvSpPr>
          <p:cNvPr id="367" name="Shape 367"/>
          <p:cNvSpPr>
            <a:spLocks noGrp="1"/>
          </p:cNvSpPr>
          <p:nvPr>
            <p:ph type="sldNum" sz="quarter" idx="12"/>
          </p:nvPr>
        </p:nvSpPr>
        <p:spPr/>
        <p:txBody>
          <a:bodyPr/>
          <a:lstStyle/>
          <a:p>
            <a:fld id="{86CB4B4D-7CA3-9044-876B-883B54F8677D}" type="slidenum">
              <a:rPr lang="is-IS" smtClean="0"/>
              <a:pPr/>
              <a:t>32</a:t>
            </a:fld>
            <a:endParaRPr lang="is-IS"/>
          </a:p>
        </p:txBody>
      </p:sp>
    </p:spTree>
    <p:extLst>
      <p:ext uri="{BB962C8B-B14F-4D97-AF65-F5344CB8AC3E}">
        <p14:creationId xmlns:p14="http://schemas.microsoft.com/office/powerpoint/2010/main" val="132143979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2" name="Shape 322"/>
          <p:cNvSpPr/>
          <p:nvPr/>
        </p:nvSpPr>
        <p:spPr>
          <a:xfrm>
            <a:off x="312540" y="533400"/>
            <a:ext cx="8754756" cy="5811204"/>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defRPr sz="2400" b="0">
                <a:latin typeface="+mn-lt"/>
                <a:ea typeface="+mn-ea"/>
                <a:cs typeface="+mn-cs"/>
                <a:sym typeface="Helvetica Light"/>
              </a:defRPr>
            </a:pPr>
            <a:endParaRPr sz="3200" dirty="0"/>
          </a:p>
          <a:p>
            <a:pPr algn="ctr">
              <a:defRPr sz="2400" b="0">
                <a:latin typeface="+mn-lt"/>
                <a:ea typeface="+mn-ea"/>
                <a:cs typeface="+mn-cs"/>
                <a:sym typeface="Helvetica Light"/>
              </a:defRPr>
            </a:pPr>
            <a:r>
              <a:rPr sz="3200" dirty="0"/>
              <a:t>Labor Market Demand </a:t>
            </a:r>
          </a:p>
        </p:txBody>
      </p:sp>
      <p:sp>
        <p:nvSpPr>
          <p:cNvPr id="323" name="Shape 323"/>
          <p:cNvSpPr/>
          <p:nvPr/>
        </p:nvSpPr>
        <p:spPr>
          <a:xfrm>
            <a:off x="1983314" y="1640680"/>
            <a:ext cx="5291155" cy="769454"/>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Employer Engagement </a:t>
            </a:r>
          </a:p>
        </p:txBody>
      </p:sp>
      <p:sp>
        <p:nvSpPr>
          <p:cNvPr id="324" name="Shape 324"/>
          <p:cNvSpPr/>
          <p:nvPr/>
        </p:nvSpPr>
        <p:spPr>
          <a:xfrm>
            <a:off x="1922847" y="2881907"/>
            <a:ext cx="1391219" cy="892969"/>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Career Advising</a:t>
            </a:r>
          </a:p>
        </p:txBody>
      </p:sp>
      <p:sp>
        <p:nvSpPr>
          <p:cNvPr id="325" name="Shape 325"/>
          <p:cNvSpPr/>
          <p:nvPr/>
        </p:nvSpPr>
        <p:spPr>
          <a:xfrm>
            <a:off x="3564097" y="2881907"/>
            <a:ext cx="2408574" cy="892969"/>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Skill Training </a:t>
            </a:r>
          </a:p>
        </p:txBody>
      </p:sp>
      <p:sp>
        <p:nvSpPr>
          <p:cNvPr id="326" name="Shape 326"/>
          <p:cNvSpPr/>
          <p:nvPr/>
        </p:nvSpPr>
        <p:spPr>
          <a:xfrm>
            <a:off x="6140765" y="2881907"/>
            <a:ext cx="1197032" cy="892969"/>
          </a:xfrm>
          <a:prstGeom prst="rect">
            <a:avLst/>
          </a:prstGeom>
          <a:blipFill>
            <a:blip r:embed="rId6"/>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Work</a:t>
            </a:r>
          </a:p>
        </p:txBody>
      </p:sp>
      <p:sp>
        <p:nvSpPr>
          <p:cNvPr id="327" name="Shape 327"/>
          <p:cNvSpPr/>
          <p:nvPr/>
        </p:nvSpPr>
        <p:spPr>
          <a:xfrm>
            <a:off x="1955602" y="4170538"/>
            <a:ext cx="5468631" cy="653752"/>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Collaboration</a:t>
            </a:r>
          </a:p>
        </p:txBody>
      </p:sp>
    </p:spTree>
    <p:extLst>
      <p:ext uri="{BB962C8B-B14F-4D97-AF65-F5344CB8AC3E}">
        <p14:creationId xmlns:p14="http://schemas.microsoft.com/office/powerpoint/2010/main" val="58520621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9" name="Shape 329"/>
          <p:cNvSpPr/>
          <p:nvPr/>
        </p:nvSpPr>
        <p:spPr>
          <a:xfrm>
            <a:off x="404033" y="299958"/>
            <a:ext cx="8449718" cy="6177042"/>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r>
              <a:rPr sz="2400" dirty="0"/>
              <a:t>                                       </a:t>
            </a:r>
            <a:r>
              <a:rPr sz="2400" dirty="0" smtClean="0"/>
              <a:t>Evaluation</a:t>
            </a:r>
            <a:endParaRPr sz="2400" dirty="0"/>
          </a:p>
        </p:txBody>
      </p:sp>
      <p:sp>
        <p:nvSpPr>
          <p:cNvPr id="330" name="Shape 330"/>
          <p:cNvSpPr/>
          <p:nvPr/>
        </p:nvSpPr>
        <p:spPr>
          <a:xfrm>
            <a:off x="856831" y="789940"/>
            <a:ext cx="7573074" cy="5191846"/>
          </a:xfrm>
          <a:prstGeom prst="ellipse">
            <a:avLst/>
          </a:prstGeom>
          <a:gradFill>
            <a:gsLst>
              <a:gs pos="0">
                <a:srgbClr val="FBFBFB">
                  <a:alpha val="76887"/>
                </a:srgbClr>
              </a:gs>
              <a:gs pos="100000">
                <a:srgbClr val="BEBEBE">
                  <a:alpha val="76887"/>
                </a:srgbClr>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endParaRPr sz="2400" dirty="0"/>
          </a:p>
          <a:p>
            <a:pPr algn="ctr">
              <a:defRPr sz="2400" b="0">
                <a:latin typeface="+mn-lt"/>
                <a:ea typeface="+mn-ea"/>
                <a:cs typeface="+mn-cs"/>
                <a:sym typeface="Helvetica Light"/>
              </a:defRPr>
            </a:pPr>
            <a:r>
              <a:rPr sz="2400" dirty="0"/>
              <a:t>Labor Market Demand </a:t>
            </a:r>
          </a:p>
        </p:txBody>
      </p:sp>
      <p:sp>
        <p:nvSpPr>
          <p:cNvPr id="331" name="Shape 331"/>
          <p:cNvSpPr/>
          <p:nvPr/>
        </p:nvSpPr>
        <p:spPr>
          <a:xfrm>
            <a:off x="1828800" y="2116661"/>
            <a:ext cx="5638800"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Employer Engagement </a:t>
            </a:r>
          </a:p>
        </p:txBody>
      </p:sp>
      <p:sp>
        <p:nvSpPr>
          <p:cNvPr id="332" name="Shape 332"/>
          <p:cNvSpPr/>
          <p:nvPr/>
        </p:nvSpPr>
        <p:spPr>
          <a:xfrm>
            <a:off x="1828800" y="2941994"/>
            <a:ext cx="1567203"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Career Awareness</a:t>
            </a:r>
          </a:p>
        </p:txBody>
      </p:sp>
      <p:sp>
        <p:nvSpPr>
          <p:cNvPr id="333" name="Shape 333"/>
          <p:cNvSpPr/>
          <p:nvPr/>
        </p:nvSpPr>
        <p:spPr>
          <a:xfrm>
            <a:off x="3564096" y="2941994"/>
            <a:ext cx="2608103"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lang="en-US" sz="1700" dirty="0"/>
              <a:t>Articulation Coordination </a:t>
            </a:r>
          </a:p>
          <a:p>
            <a:pPr algn="ctr">
              <a:defRPr sz="2400" b="0">
                <a:solidFill>
                  <a:srgbClr val="FFFFFF"/>
                </a:solidFill>
                <a:latin typeface="+mn-lt"/>
                <a:ea typeface="+mn-ea"/>
                <a:cs typeface="+mn-cs"/>
                <a:sym typeface="Helvetica Light"/>
              </a:defRPr>
            </a:pPr>
            <a:r>
              <a:rPr lang="en-US" dirty="0"/>
              <a:t>Program of </a:t>
            </a:r>
            <a:r>
              <a:rPr lang="en-US" dirty="0" smtClean="0"/>
              <a:t>Study</a:t>
            </a:r>
            <a:endParaRPr lang="en-US" dirty="0"/>
          </a:p>
        </p:txBody>
      </p:sp>
      <p:sp>
        <p:nvSpPr>
          <p:cNvPr id="334" name="Shape 334"/>
          <p:cNvSpPr/>
          <p:nvPr/>
        </p:nvSpPr>
        <p:spPr>
          <a:xfrm>
            <a:off x="6270568" y="2941994"/>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Work</a:t>
            </a:r>
          </a:p>
        </p:txBody>
      </p:sp>
      <p:sp>
        <p:nvSpPr>
          <p:cNvPr id="335" name="Shape 335"/>
          <p:cNvSpPr/>
          <p:nvPr/>
        </p:nvSpPr>
        <p:spPr>
          <a:xfrm>
            <a:off x="1828800" y="4425101"/>
            <a:ext cx="5638800"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Collaboration</a:t>
            </a:r>
          </a:p>
        </p:txBody>
      </p:sp>
      <p:sp>
        <p:nvSpPr>
          <p:cNvPr id="336" name="Shape 336"/>
          <p:cNvSpPr/>
          <p:nvPr/>
        </p:nvSpPr>
        <p:spPr>
          <a:xfrm>
            <a:off x="2864772" y="3920074"/>
            <a:ext cx="3528239" cy="270926"/>
          </a:xfrm>
          <a:prstGeom prst="rect">
            <a:avLst/>
          </a:prstGeom>
          <a:solidFill>
            <a:schemeClr val="accent2">
              <a:hueOff val="-2473793"/>
              <a:satOff val="-50209"/>
              <a:lumOff val="23543"/>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000" b="0">
                <a:solidFill>
                  <a:srgbClr val="FFFFFF"/>
                </a:solidFill>
                <a:latin typeface="+mn-lt"/>
                <a:ea typeface="+mn-ea"/>
                <a:cs typeface="+mn-cs"/>
                <a:sym typeface="Helvetica Light"/>
              </a:defRPr>
            </a:lvl1pPr>
          </a:lstStyle>
          <a:p>
            <a:pPr algn="ctr"/>
            <a:r>
              <a:rPr sz="2400" dirty="0"/>
              <a:t>Work Based Learning </a:t>
            </a:r>
          </a:p>
        </p:txBody>
      </p:sp>
      <p:sp>
        <p:nvSpPr>
          <p:cNvPr id="337" name="Shape 337"/>
          <p:cNvSpPr/>
          <p:nvPr/>
        </p:nvSpPr>
        <p:spPr>
          <a:xfrm>
            <a:off x="2921246" y="1291328"/>
            <a:ext cx="3694275" cy="527899"/>
          </a:xfrm>
          <a:prstGeom prst="rect">
            <a:avLst/>
          </a:prstGeom>
          <a:solidFill>
            <a:srgbClr val="53585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Certified Career Pathway </a:t>
            </a:r>
          </a:p>
        </p:txBody>
      </p:sp>
    </p:spTree>
    <p:extLst>
      <p:ext uri="{BB962C8B-B14F-4D97-AF65-F5344CB8AC3E}">
        <p14:creationId xmlns:p14="http://schemas.microsoft.com/office/powerpoint/2010/main" val="8566821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iterate type="lt">
                                    <p:tmPct val="0"/>
                                  </p:iterate>
                                  <p:childTnLst>
                                    <p:set>
                                      <p:cBhvr>
                                        <p:cTn id="6" dur="1" fill="hold">
                                          <p:stCondLst>
                                            <p:cond delay="0"/>
                                          </p:stCondLst>
                                        </p:cTn>
                                        <p:tgtEl>
                                          <p:spTgt spid="335"/>
                                        </p:tgtEl>
                                        <p:attrNameLst>
                                          <p:attrName>style.visibility</p:attrName>
                                        </p:attrNameLst>
                                      </p:cBhvr>
                                      <p:to>
                                        <p:strVal val="visible"/>
                                      </p:to>
                                    </p:set>
                                    <p:anim calcmode="lin" valueType="num">
                                      <p:cBhvr additive="base">
                                        <p:cTn id="7" dur="500"/>
                                        <p:tgtEl>
                                          <p:spTgt spid="335"/>
                                        </p:tgtEl>
                                        <p:attrNameLst>
                                          <p:attrName>ppt_x</p:attrName>
                                        </p:attrNameLst>
                                      </p:cBhvr>
                                      <p:tavLst>
                                        <p:tav tm="0">
                                          <p:val>
                                            <p:strVal val="#ppt_x-#ppt_w*1.125000"/>
                                          </p:val>
                                        </p:tav>
                                        <p:tav tm="100000">
                                          <p:val>
                                            <p:strVal val="#ppt_x"/>
                                          </p:val>
                                        </p:tav>
                                      </p:tavLst>
                                    </p:anim>
                                    <p:animEffect transition="in" filter="wipe(right)">
                                      <p:cBhvr>
                                        <p:cTn id="8" dur="500"/>
                                        <p:tgtEl>
                                          <p:spTgt spid="33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iterate type="lt">
                                    <p:tmPct val="0"/>
                                  </p:iterate>
                                  <p:childTnLst>
                                    <p:set>
                                      <p:cBhvr>
                                        <p:cTn id="12" dur="1" fill="hold">
                                          <p:stCondLst>
                                            <p:cond delay="0"/>
                                          </p:stCondLst>
                                        </p:cTn>
                                        <p:tgtEl>
                                          <p:spTgt spid="331"/>
                                        </p:tgtEl>
                                        <p:attrNameLst>
                                          <p:attrName>style.visibility</p:attrName>
                                        </p:attrNameLst>
                                      </p:cBhvr>
                                      <p:to>
                                        <p:strVal val="visible"/>
                                      </p:to>
                                    </p:set>
                                    <p:anim calcmode="lin" valueType="num">
                                      <p:cBhvr additive="base">
                                        <p:cTn id="13" dur="500"/>
                                        <p:tgtEl>
                                          <p:spTgt spid="331"/>
                                        </p:tgtEl>
                                        <p:attrNameLst>
                                          <p:attrName>ppt_x</p:attrName>
                                        </p:attrNameLst>
                                      </p:cBhvr>
                                      <p:tavLst>
                                        <p:tav tm="0">
                                          <p:val>
                                            <p:strVal val="#ppt_x-#ppt_w*1.125000"/>
                                          </p:val>
                                        </p:tav>
                                        <p:tav tm="100000">
                                          <p:val>
                                            <p:strVal val="#ppt_x"/>
                                          </p:val>
                                        </p:tav>
                                      </p:tavLst>
                                    </p:anim>
                                    <p:animEffect transition="in" filter="wipe(right)">
                                      <p:cBhvr>
                                        <p:cTn id="14" dur="500"/>
                                        <p:tgtEl>
                                          <p:spTgt spid="33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iterate type="lt">
                                    <p:tmPct val="0"/>
                                  </p:iterate>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500"/>
                                        <p:tgtEl>
                                          <p:spTgt spid="332"/>
                                        </p:tgtEl>
                                        <p:attrNameLst>
                                          <p:attrName>ppt_x</p:attrName>
                                        </p:attrNameLst>
                                      </p:cBhvr>
                                      <p:tavLst>
                                        <p:tav tm="0">
                                          <p:val>
                                            <p:strVal val="#ppt_x-#ppt_w*1.125000"/>
                                          </p:val>
                                        </p:tav>
                                        <p:tav tm="100000">
                                          <p:val>
                                            <p:strVal val="#ppt_x"/>
                                          </p:val>
                                        </p:tav>
                                      </p:tavLst>
                                    </p:anim>
                                    <p:animEffect transition="in" filter="wipe(right)">
                                      <p:cBhvr>
                                        <p:cTn id="20" dur="500"/>
                                        <p:tgtEl>
                                          <p:spTgt spid="3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iterate type="lt">
                                    <p:tmPct val="0"/>
                                  </p:iterate>
                                  <p:childTnLst>
                                    <p:set>
                                      <p:cBhvr>
                                        <p:cTn id="24" dur="1" fill="hold">
                                          <p:stCondLst>
                                            <p:cond delay="0"/>
                                          </p:stCondLst>
                                        </p:cTn>
                                        <p:tgtEl>
                                          <p:spTgt spid="333"/>
                                        </p:tgtEl>
                                        <p:attrNameLst>
                                          <p:attrName>style.visibility</p:attrName>
                                        </p:attrNameLst>
                                      </p:cBhvr>
                                      <p:to>
                                        <p:strVal val="visible"/>
                                      </p:to>
                                    </p:set>
                                    <p:anim calcmode="lin" valueType="num">
                                      <p:cBhvr additive="base">
                                        <p:cTn id="25" dur="500"/>
                                        <p:tgtEl>
                                          <p:spTgt spid="333"/>
                                        </p:tgtEl>
                                        <p:attrNameLst>
                                          <p:attrName>ppt_x</p:attrName>
                                        </p:attrNameLst>
                                      </p:cBhvr>
                                      <p:tavLst>
                                        <p:tav tm="0">
                                          <p:val>
                                            <p:strVal val="#ppt_x-#ppt_w*1.125000"/>
                                          </p:val>
                                        </p:tav>
                                        <p:tav tm="100000">
                                          <p:val>
                                            <p:strVal val="#ppt_x"/>
                                          </p:val>
                                        </p:tav>
                                      </p:tavLst>
                                    </p:anim>
                                    <p:animEffect transition="in" filter="wipe(right)">
                                      <p:cBhvr>
                                        <p:cTn id="26" dur="500"/>
                                        <p:tgtEl>
                                          <p:spTgt spid="33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iterate type="lt">
                                    <p:tmPct val="0"/>
                                  </p:iterate>
                                  <p:childTnLst>
                                    <p:set>
                                      <p:cBhvr>
                                        <p:cTn id="30" dur="1" fill="hold">
                                          <p:stCondLst>
                                            <p:cond delay="0"/>
                                          </p:stCondLst>
                                        </p:cTn>
                                        <p:tgtEl>
                                          <p:spTgt spid="336"/>
                                        </p:tgtEl>
                                        <p:attrNameLst>
                                          <p:attrName>style.visibility</p:attrName>
                                        </p:attrNameLst>
                                      </p:cBhvr>
                                      <p:to>
                                        <p:strVal val="visible"/>
                                      </p:to>
                                    </p:set>
                                    <p:anim calcmode="lin" valueType="num">
                                      <p:cBhvr additive="base">
                                        <p:cTn id="31" dur="500"/>
                                        <p:tgtEl>
                                          <p:spTgt spid="336"/>
                                        </p:tgtEl>
                                        <p:attrNameLst>
                                          <p:attrName>ppt_x</p:attrName>
                                        </p:attrNameLst>
                                      </p:cBhvr>
                                      <p:tavLst>
                                        <p:tav tm="0">
                                          <p:val>
                                            <p:strVal val="#ppt_x-#ppt_w*1.125000"/>
                                          </p:val>
                                        </p:tav>
                                        <p:tav tm="100000">
                                          <p:val>
                                            <p:strVal val="#ppt_x"/>
                                          </p:val>
                                        </p:tav>
                                      </p:tavLst>
                                    </p:anim>
                                    <p:animEffect transition="in" filter="wipe(right)">
                                      <p:cBhvr>
                                        <p:cTn id="32" dur="500"/>
                                        <p:tgtEl>
                                          <p:spTgt spid="33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iterate type="lt">
                                    <p:tmPct val="0"/>
                                  </p:iterate>
                                  <p:childTnLst>
                                    <p:set>
                                      <p:cBhvr>
                                        <p:cTn id="36" dur="1" fill="hold">
                                          <p:stCondLst>
                                            <p:cond delay="0"/>
                                          </p:stCondLst>
                                        </p:cTn>
                                        <p:tgtEl>
                                          <p:spTgt spid="334"/>
                                        </p:tgtEl>
                                        <p:attrNameLst>
                                          <p:attrName>style.visibility</p:attrName>
                                        </p:attrNameLst>
                                      </p:cBhvr>
                                      <p:to>
                                        <p:strVal val="visible"/>
                                      </p:to>
                                    </p:set>
                                    <p:anim calcmode="lin" valueType="num">
                                      <p:cBhvr additive="base">
                                        <p:cTn id="37" dur="500"/>
                                        <p:tgtEl>
                                          <p:spTgt spid="334"/>
                                        </p:tgtEl>
                                        <p:attrNameLst>
                                          <p:attrName>ppt_x</p:attrName>
                                        </p:attrNameLst>
                                      </p:cBhvr>
                                      <p:tavLst>
                                        <p:tav tm="0">
                                          <p:val>
                                            <p:strVal val="#ppt_x-#ppt_w*1.125000"/>
                                          </p:val>
                                        </p:tav>
                                        <p:tav tm="100000">
                                          <p:val>
                                            <p:strVal val="#ppt_x"/>
                                          </p:val>
                                        </p:tav>
                                      </p:tavLst>
                                    </p:anim>
                                    <p:animEffect transition="in" filter="wipe(right)">
                                      <p:cBhvr>
                                        <p:cTn id="38" dur="500"/>
                                        <p:tgtEl>
                                          <p:spTgt spid="334"/>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8" fill="hold" grpId="0" nodeType="clickEffect">
                                  <p:stCondLst>
                                    <p:cond delay="0"/>
                                  </p:stCondLst>
                                  <p:iterate>
                                    <p:tmAbs val="0"/>
                                  </p:iterate>
                                  <p:childTnLst>
                                    <p:set>
                                      <p:cBhvr>
                                        <p:cTn id="42" fill="hold"/>
                                        <p:tgtEl>
                                          <p:spTgt spid="329"/>
                                        </p:tgtEl>
                                        <p:attrNameLst>
                                          <p:attrName>style.visibility</p:attrName>
                                        </p:attrNameLst>
                                      </p:cBhvr>
                                      <p:to>
                                        <p:strVal val="visible"/>
                                      </p:to>
                                    </p:set>
                                    <p:anim calcmode="lin" valueType="num">
                                      <p:cBhvr>
                                        <p:cTn id="43" dur="1000" fill="hold"/>
                                        <p:tgtEl>
                                          <p:spTgt spid="329"/>
                                        </p:tgtEl>
                                        <p:attrNameLst>
                                          <p:attrName>ppt_w</p:attrName>
                                        </p:attrNameLst>
                                      </p:cBhvr>
                                      <p:tavLst>
                                        <p:tav tm="0">
                                          <p:val>
                                            <p:fltVal val="0"/>
                                          </p:val>
                                        </p:tav>
                                        <p:tav tm="100000">
                                          <p:val>
                                            <p:strVal val="#ppt_w"/>
                                          </p:val>
                                        </p:tav>
                                      </p:tavLst>
                                    </p:anim>
                                    <p:anim calcmode="lin" valueType="num">
                                      <p:cBhvr>
                                        <p:cTn id="44" dur="1000" fill="hold"/>
                                        <p:tgtEl>
                                          <p:spTgt spid="329"/>
                                        </p:tgtEl>
                                        <p:attrNameLst>
                                          <p:attrName>ppt_h</p:attrName>
                                        </p:attrNameLst>
                                      </p:cBhvr>
                                      <p:tavLst>
                                        <p:tav tm="0">
                                          <p:val>
                                            <p:fltVal val="0"/>
                                          </p:val>
                                        </p:tav>
                                        <p:tav tm="100000">
                                          <p:val>
                                            <p:strVal val="#ppt_h"/>
                                          </p:val>
                                        </p:tav>
                                      </p:tavLst>
                                    </p:anim>
                                    <p:anim calcmode="lin" valueType="num">
                                      <p:cBhvr>
                                        <p:cTn id="45" dur="1000" fill="hold"/>
                                        <p:tgtEl>
                                          <p:spTgt spid="329"/>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337"/>
                                        </p:tgtEl>
                                        <p:attrNameLst>
                                          <p:attrName>style.visibility</p:attrName>
                                        </p:attrNameLst>
                                      </p:cBhvr>
                                      <p:to>
                                        <p:strVal val="visible"/>
                                      </p:to>
                                    </p:set>
                                    <p:anim calcmode="lin" valueType="num">
                                      <p:cBhvr additive="base">
                                        <p:cTn id="51" dur="500"/>
                                        <p:tgtEl>
                                          <p:spTgt spid="337"/>
                                        </p:tgtEl>
                                        <p:attrNameLst>
                                          <p:attrName>ppt_x</p:attrName>
                                        </p:attrNameLst>
                                      </p:cBhvr>
                                      <p:tavLst>
                                        <p:tav tm="0">
                                          <p:val>
                                            <p:strVal val="#ppt_x-#ppt_w*1.125000"/>
                                          </p:val>
                                        </p:tav>
                                        <p:tav tm="100000">
                                          <p:val>
                                            <p:strVal val="#ppt_x"/>
                                          </p:val>
                                        </p:tav>
                                      </p:tavLst>
                                    </p:anim>
                                    <p:animEffect transition="in" filter="wipe(right)">
                                      <p:cBhvr>
                                        <p:cTn id="52"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advAuto="0"/>
      <p:bldP spid="331" grpId="0" animBg="1" advAuto="0"/>
      <p:bldP spid="332" grpId="0" animBg="1" advAuto="0"/>
      <p:bldP spid="333" grpId="0" animBg="1" advAuto="0"/>
      <p:bldP spid="334" grpId="0" animBg="1" advAuto="0"/>
      <p:bldP spid="335" grpId="0" animBg="1" advAuto="0"/>
      <p:bldP spid="336" grpId="0" animBg="1" advAuto="0"/>
      <p:bldP spid="337"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9" name="Shape 339"/>
          <p:cNvSpPr/>
          <p:nvPr/>
        </p:nvSpPr>
        <p:spPr>
          <a:xfrm>
            <a:off x="301778" y="266998"/>
            <a:ext cx="8754757" cy="6362402"/>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defRPr sz="2400" b="0">
                <a:latin typeface="+mn-lt"/>
                <a:ea typeface="+mn-ea"/>
                <a:cs typeface="+mn-cs"/>
                <a:sym typeface="Helvetica Light"/>
              </a:defRPr>
            </a:pPr>
            <a:endParaRPr sz="1687" dirty="0"/>
          </a:p>
          <a:p>
            <a:pPr algn="ctr">
              <a:defRPr sz="2400" b="0"/>
            </a:pPr>
            <a:r>
              <a:rPr dirty="0"/>
              <a:t>Labor Market Demand </a:t>
            </a:r>
          </a:p>
        </p:txBody>
      </p:sp>
      <p:sp>
        <p:nvSpPr>
          <p:cNvPr id="340" name="Shape 340"/>
          <p:cNvSpPr/>
          <p:nvPr/>
        </p:nvSpPr>
        <p:spPr>
          <a:xfrm>
            <a:off x="1947845" y="909412"/>
            <a:ext cx="5291155"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3800">
                <a:solidFill>
                  <a:srgbClr val="FFFFFF"/>
                </a:solidFill>
              </a:defRPr>
            </a:lvl1pPr>
          </a:lstStyle>
          <a:p>
            <a:pPr algn="ctr"/>
            <a:r>
              <a:rPr sz="2800" dirty="0"/>
              <a:t>Employer Engagement </a:t>
            </a:r>
          </a:p>
        </p:txBody>
      </p:sp>
      <p:sp>
        <p:nvSpPr>
          <p:cNvPr id="341" name="Shape 341"/>
          <p:cNvSpPr/>
          <p:nvPr/>
        </p:nvSpPr>
        <p:spPr>
          <a:xfrm>
            <a:off x="505724" y="3926215"/>
            <a:ext cx="1248901" cy="441468"/>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r>
              <a:rPr dirty="0"/>
              <a:t>Demand</a:t>
            </a:r>
          </a:p>
        </p:txBody>
      </p:sp>
      <p:sp>
        <p:nvSpPr>
          <p:cNvPr id="342" name="Shape 342"/>
          <p:cNvSpPr/>
          <p:nvPr/>
        </p:nvSpPr>
        <p:spPr>
          <a:xfrm>
            <a:off x="7543800" y="3926215"/>
            <a:ext cx="686086"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vl1pPr>
          </a:lstStyle>
          <a:p>
            <a:r>
              <a:rPr dirty="0"/>
              <a:t>Hire </a:t>
            </a:r>
          </a:p>
        </p:txBody>
      </p:sp>
      <p:sp>
        <p:nvSpPr>
          <p:cNvPr id="343" name="Shape 343"/>
          <p:cNvSpPr/>
          <p:nvPr/>
        </p:nvSpPr>
        <p:spPr>
          <a:xfrm>
            <a:off x="6912833" y="4562455"/>
            <a:ext cx="1718420"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vl1pPr>
          </a:lstStyle>
          <a:p>
            <a:r>
              <a:rPr dirty="0"/>
              <a:t>Credentials  </a:t>
            </a:r>
          </a:p>
        </p:txBody>
      </p:sp>
      <p:sp>
        <p:nvSpPr>
          <p:cNvPr id="344" name="Shape 344"/>
          <p:cNvSpPr/>
          <p:nvPr/>
        </p:nvSpPr>
        <p:spPr>
          <a:xfrm>
            <a:off x="1813752" y="4833955"/>
            <a:ext cx="1793554" cy="810799"/>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lgn="ctr"/>
            <a:r>
              <a:rPr dirty="0" smtClean="0"/>
              <a:t>Work</a:t>
            </a:r>
            <a:r>
              <a:rPr lang="en-US" dirty="0" smtClean="0"/>
              <a:t>-</a:t>
            </a:r>
            <a:r>
              <a:rPr dirty="0" smtClean="0"/>
              <a:t>Based </a:t>
            </a:r>
            <a:r>
              <a:rPr dirty="0"/>
              <a:t>Learning </a:t>
            </a:r>
          </a:p>
        </p:txBody>
      </p:sp>
      <p:sp>
        <p:nvSpPr>
          <p:cNvPr id="345" name="Shape 345"/>
          <p:cNvSpPr/>
          <p:nvPr/>
        </p:nvSpPr>
        <p:spPr>
          <a:xfrm>
            <a:off x="4492890" y="4881736"/>
            <a:ext cx="1679310" cy="810799"/>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400"/>
            </a:lvl1pPr>
          </a:lstStyle>
          <a:p>
            <a:pPr algn="ctr"/>
            <a:r>
              <a:rPr dirty="0"/>
              <a:t>Learning Outcomes </a:t>
            </a:r>
          </a:p>
        </p:txBody>
      </p:sp>
      <p:sp>
        <p:nvSpPr>
          <p:cNvPr id="346" name="Shape 346"/>
          <p:cNvSpPr/>
          <p:nvPr/>
        </p:nvSpPr>
        <p:spPr>
          <a:xfrm>
            <a:off x="900224" y="4752211"/>
            <a:ext cx="854401"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vl1pPr>
          </a:lstStyle>
          <a:p>
            <a:r>
              <a:rPr dirty="0"/>
              <a:t>Skills </a:t>
            </a:r>
          </a:p>
        </p:txBody>
      </p:sp>
      <p:sp>
        <p:nvSpPr>
          <p:cNvPr id="347" name="Shape 347"/>
          <p:cNvSpPr/>
          <p:nvPr/>
        </p:nvSpPr>
        <p:spPr>
          <a:xfrm>
            <a:off x="2171350" y="3227467"/>
            <a:ext cx="4917566"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ctr"/>
            <a:r>
              <a:rPr sz="2400" dirty="0"/>
              <a:t>GAP - Shortage of Qualified Workers </a:t>
            </a:r>
          </a:p>
        </p:txBody>
      </p:sp>
      <p:sp>
        <p:nvSpPr>
          <p:cNvPr id="348" name="Shape 348"/>
          <p:cNvSpPr/>
          <p:nvPr/>
        </p:nvSpPr>
        <p:spPr>
          <a:xfrm>
            <a:off x="1971655" y="3926215"/>
            <a:ext cx="5002331"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ctr"/>
            <a:r>
              <a:rPr sz="2400" dirty="0" smtClean="0"/>
              <a:t>N</a:t>
            </a:r>
            <a:r>
              <a:rPr lang="en-US" sz="2400" dirty="0" smtClean="0"/>
              <a:t>eed</a:t>
            </a:r>
            <a:r>
              <a:rPr sz="2400" dirty="0" smtClean="0"/>
              <a:t> </a:t>
            </a:r>
            <a:r>
              <a:rPr sz="2400" dirty="0"/>
              <a:t>&amp; </a:t>
            </a:r>
            <a:r>
              <a:rPr sz="2400" dirty="0" smtClean="0"/>
              <a:t>G</a:t>
            </a:r>
            <a:r>
              <a:rPr lang="en-US" sz="2400" dirty="0" smtClean="0"/>
              <a:t>rowth</a:t>
            </a:r>
            <a:r>
              <a:rPr sz="2400" dirty="0" smtClean="0"/>
              <a:t> </a:t>
            </a:r>
            <a:r>
              <a:rPr sz="2400" dirty="0"/>
              <a:t>- Quantity of Workers </a:t>
            </a:r>
          </a:p>
        </p:txBody>
      </p:sp>
      <p:sp>
        <p:nvSpPr>
          <p:cNvPr id="349" name="Shape 349"/>
          <p:cNvSpPr/>
          <p:nvPr/>
        </p:nvSpPr>
        <p:spPr>
          <a:xfrm>
            <a:off x="1967495" y="2231231"/>
            <a:ext cx="1391219"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Career Advising</a:t>
            </a:r>
          </a:p>
        </p:txBody>
      </p:sp>
      <p:sp>
        <p:nvSpPr>
          <p:cNvPr id="350" name="Shape 350"/>
          <p:cNvSpPr/>
          <p:nvPr/>
        </p:nvSpPr>
        <p:spPr>
          <a:xfrm>
            <a:off x="3474869" y="2231231"/>
            <a:ext cx="2408574"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Education  &amp;</a:t>
            </a:r>
          </a:p>
          <a:p>
            <a:pPr algn="ctr">
              <a:defRPr sz="2400" b="0">
                <a:solidFill>
                  <a:srgbClr val="FFFFFF"/>
                </a:solidFill>
                <a:latin typeface="+mn-lt"/>
                <a:ea typeface="+mn-ea"/>
                <a:cs typeface="+mn-cs"/>
                <a:sym typeface="Helvetica Light"/>
              </a:defRPr>
            </a:pPr>
            <a:r>
              <a:rPr dirty="0"/>
              <a:t>Skill Training </a:t>
            </a:r>
          </a:p>
        </p:txBody>
      </p:sp>
      <p:sp>
        <p:nvSpPr>
          <p:cNvPr id="351" name="Shape 351"/>
          <p:cNvSpPr/>
          <p:nvPr/>
        </p:nvSpPr>
        <p:spPr>
          <a:xfrm>
            <a:off x="5999598" y="2231231"/>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rPr dirty="0"/>
              <a:t>Work</a:t>
            </a:r>
            <a:endParaRPr sz="1800" dirty="0"/>
          </a:p>
        </p:txBody>
      </p:sp>
    </p:spTree>
    <p:extLst>
      <p:ext uri="{BB962C8B-B14F-4D97-AF65-F5344CB8AC3E}">
        <p14:creationId xmlns:p14="http://schemas.microsoft.com/office/powerpoint/2010/main" val="101156198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41"/>
                                        </p:tgtEl>
                                        <p:attrNameLst>
                                          <p:attrName>style.visibility</p:attrName>
                                        </p:attrNameLst>
                                      </p:cBhvr>
                                      <p:to>
                                        <p:strVal val="visible"/>
                                      </p:to>
                                    </p:set>
                                    <p:anim calcmode="lin" valueType="num">
                                      <p:cBhvr additive="base">
                                        <p:cTn id="7" dur="500"/>
                                        <p:tgtEl>
                                          <p:spTgt spid="341"/>
                                        </p:tgtEl>
                                        <p:attrNameLst>
                                          <p:attrName>ppt_x</p:attrName>
                                        </p:attrNameLst>
                                      </p:cBhvr>
                                      <p:tavLst>
                                        <p:tav tm="0">
                                          <p:val>
                                            <p:strVal val="#ppt_x-#ppt_w*1.125000"/>
                                          </p:val>
                                        </p:tav>
                                        <p:tav tm="100000">
                                          <p:val>
                                            <p:strVal val="#ppt_x"/>
                                          </p:val>
                                        </p:tav>
                                      </p:tavLst>
                                    </p:anim>
                                    <p:animEffect transition="in" filter="wipe(right)">
                                      <p:cBhvr>
                                        <p:cTn id="8" dur="500"/>
                                        <p:tgtEl>
                                          <p:spTgt spid="341"/>
                                        </p:tgtEl>
                                      </p:cBhvr>
                                    </p:animEffect>
                                  </p:childTnLst>
                                </p:cTn>
                              </p:par>
                            </p:childTnLst>
                          </p:cTn>
                        </p:par>
                      </p:childTnLst>
                    </p:cTn>
                  </p:par>
                  <p:par>
                    <p:cTn id="9" fill="hold">
                      <p:stCondLst>
                        <p:cond delay="indefinite"/>
                      </p:stCondLst>
                      <p:childTnLst>
                        <p:par>
                          <p:cTn id="10" fill="hold">
                            <p:stCondLst>
                              <p:cond delay="0"/>
                            </p:stCondLst>
                            <p:childTnLst>
                              <p:par>
                                <p:cTn id="11" presetID="-1" presetClass="path" presetSubtype="0" accel="50000" decel="50000" fill="hold" nodeType="clickEffect">
                                  <p:stCondLst>
                                    <p:cond delay="0"/>
                                  </p:stCondLst>
                                  <p:childTnLst>
                                    <p:animMotion origin="layout" path="M 0.00295 0.00185 L -0.04028 -0.36019 " pathEditMode="relative" rAng="0" ptsTypes="AA">
                                      <p:cBhvr>
                                        <p:cTn id="12" dur="1000" fill="hold"/>
                                        <p:tgtEl>
                                          <p:spTgt spid="341"/>
                                        </p:tgtEl>
                                        <p:attrNameLst>
                                          <p:attrName>ppt_x</p:attrName>
                                          <p:attrName>ppt_y</p:attrName>
                                        </p:attrNameLst>
                                      </p:cBhvr>
                                      <p:rCtr x="-2170" y="-18102"/>
                                    </p:animMotion>
                                  </p:childTnLst>
                                </p:cTn>
                              </p:par>
                            </p:childTnLst>
                          </p:cTn>
                        </p:par>
                        <p:par>
                          <p:cTn id="13" fill="hold">
                            <p:stCondLst>
                              <p:cond delay="1000"/>
                            </p:stCondLst>
                            <p:childTnLst>
                              <p:par>
                                <p:cTn id="14" presetID="12" presetClass="entr" presetSubtype="8" fill="hold" grpId="2" nodeType="afterEffect">
                                  <p:stCondLst>
                                    <p:cond delay="0"/>
                                  </p:stCondLst>
                                  <p:iterate type="lt">
                                    <p:tmPct val="0"/>
                                  </p:iterate>
                                  <p:childTnLst>
                                    <p:set>
                                      <p:cBhvr>
                                        <p:cTn id="15" dur="1" fill="hold">
                                          <p:stCondLst>
                                            <p:cond delay="0"/>
                                          </p:stCondLst>
                                        </p:cTn>
                                        <p:tgtEl>
                                          <p:spTgt spid="347"/>
                                        </p:tgtEl>
                                        <p:attrNameLst>
                                          <p:attrName>style.visibility</p:attrName>
                                        </p:attrNameLst>
                                      </p:cBhvr>
                                      <p:to>
                                        <p:strVal val="visible"/>
                                      </p:to>
                                    </p:set>
                                    <p:anim calcmode="lin" valueType="num">
                                      <p:cBhvr additive="base">
                                        <p:cTn id="16" dur="500"/>
                                        <p:tgtEl>
                                          <p:spTgt spid="347"/>
                                        </p:tgtEl>
                                        <p:attrNameLst>
                                          <p:attrName>ppt_x</p:attrName>
                                        </p:attrNameLst>
                                      </p:cBhvr>
                                      <p:tavLst>
                                        <p:tav tm="0">
                                          <p:val>
                                            <p:strVal val="#ppt_x-#ppt_w*1.125000"/>
                                          </p:val>
                                        </p:tav>
                                        <p:tav tm="100000">
                                          <p:val>
                                            <p:strVal val="#ppt_x"/>
                                          </p:val>
                                        </p:tav>
                                      </p:tavLst>
                                    </p:anim>
                                    <p:animEffect transition="in" filter="wipe(right)">
                                      <p:cBhvr>
                                        <p:cTn id="17" dur="500"/>
                                        <p:tgtEl>
                                          <p:spTgt spid="34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path" presetSubtype="0" accel="50000" decel="50000" fill="hold" nodeType="clickEffect">
                                  <p:stCondLst>
                                    <p:cond delay="0"/>
                                  </p:stCondLst>
                                  <p:childTnLst>
                                    <p:animMotion origin="layout" path="M 0 2.22222E-6 L -0.22344 -0.46389 " pathEditMode="relative" rAng="0" ptsTypes="AA">
                                      <p:cBhvr>
                                        <p:cTn id="21" dur="1000" fill="hold"/>
                                        <p:tgtEl>
                                          <p:spTgt spid="347"/>
                                        </p:tgtEl>
                                        <p:attrNameLst>
                                          <p:attrName>ppt_x</p:attrName>
                                          <p:attrName>ppt_y</p:attrName>
                                        </p:attrNameLst>
                                      </p:cBhvr>
                                      <p:rCtr x="-11181" y="-23194"/>
                                    </p:animMotion>
                                  </p:childTnLst>
                                </p:cTn>
                              </p:par>
                            </p:childTnLst>
                          </p:cTn>
                        </p:par>
                        <p:par>
                          <p:cTn id="22" fill="hold">
                            <p:stCondLst>
                              <p:cond delay="1000"/>
                            </p:stCondLst>
                            <p:childTnLst>
                              <p:par>
                                <p:cTn id="23" presetID="2" presetClass="entr" presetSubtype="8" fill="hold" grpId="0" nodeType="afterEffect">
                                  <p:stCondLst>
                                    <p:cond delay="0"/>
                                  </p:stCondLst>
                                  <p:iterate type="lt">
                                    <p:tmAbs val="0"/>
                                  </p:iterate>
                                  <p:childTnLst>
                                    <p:set>
                                      <p:cBhvr>
                                        <p:cTn id="24" fill="hold"/>
                                        <p:tgtEl>
                                          <p:spTgt spid="348"/>
                                        </p:tgtEl>
                                        <p:attrNameLst>
                                          <p:attrName>style.visibility</p:attrName>
                                        </p:attrNameLst>
                                      </p:cBhvr>
                                      <p:to>
                                        <p:strVal val="visible"/>
                                      </p:to>
                                    </p:set>
                                    <p:anim calcmode="lin" valueType="num">
                                      <p:cBhvr>
                                        <p:cTn id="25" dur="1000" fill="hold"/>
                                        <p:tgtEl>
                                          <p:spTgt spid="348"/>
                                        </p:tgtEl>
                                        <p:attrNameLst>
                                          <p:attrName>ppt_x</p:attrName>
                                        </p:attrNameLst>
                                      </p:cBhvr>
                                      <p:tavLst>
                                        <p:tav tm="0">
                                          <p:val>
                                            <p:strVal val="0-#ppt_w/2"/>
                                          </p:val>
                                        </p:tav>
                                        <p:tav tm="100000">
                                          <p:val>
                                            <p:strVal val="#ppt_x"/>
                                          </p:val>
                                        </p:tav>
                                      </p:tavLst>
                                    </p:anim>
                                    <p:anim calcmode="lin" valueType="num">
                                      <p:cBhvr>
                                        <p:cTn id="26" dur="1000" fill="hold"/>
                                        <p:tgtEl>
                                          <p:spTgt spid="34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path" presetSubtype="0" accel="50000" decel="50000" fill="hold" nodeType="clickEffect">
                                  <p:stCondLst>
                                    <p:cond delay="0"/>
                                  </p:stCondLst>
                                  <p:childTnLst>
                                    <p:animMotion origin="layout" path="M -2.5E-6 3.7037E-7 L 0.20174 -0.50463 " pathEditMode="relative" rAng="0" ptsTypes="AA">
                                      <p:cBhvr>
                                        <p:cTn id="30" dur="1000" fill="hold"/>
                                        <p:tgtEl>
                                          <p:spTgt spid="348"/>
                                        </p:tgtEl>
                                        <p:attrNameLst>
                                          <p:attrName>ppt_x</p:attrName>
                                          <p:attrName>ppt_y</p:attrName>
                                        </p:attrNameLst>
                                      </p:cBhvr>
                                      <p:rCtr x="10087" y="-25231"/>
                                    </p:animMotion>
                                  </p:childTnLst>
                                </p:cTn>
                              </p:par>
                            </p:childTnLst>
                          </p:cTn>
                        </p:par>
                        <p:par>
                          <p:cTn id="31" fill="hold">
                            <p:stCondLst>
                              <p:cond delay="1000"/>
                            </p:stCondLst>
                            <p:childTnLst>
                              <p:par>
                                <p:cTn id="32" presetID="1" presetClass="entr" presetSubtype="0" fill="hold" grpId="0" nodeType="afterEffect">
                                  <p:stCondLst>
                                    <p:cond delay="0"/>
                                  </p:stCondLst>
                                  <p:iterate>
                                    <p:tmAbs val="0"/>
                                  </p:iterate>
                                  <p:childTnLst>
                                    <p:set>
                                      <p:cBhvr>
                                        <p:cTn id="33" fill="hold"/>
                                        <p:tgtEl>
                                          <p:spTgt spid="34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path" presetSubtype="0" accel="50000" decel="50000" fill="hold" nodeType="clickEffect">
                                  <p:stCondLst>
                                    <p:cond delay="0"/>
                                  </p:stCondLst>
                                  <p:childTnLst>
                                    <p:animMotion origin="layout" path="M 1.11111E-6 -1.48148E-6 L 0.07969 -0.48079 " pathEditMode="relative" rAng="0" ptsTypes="AA">
                                      <p:cBhvr>
                                        <p:cTn id="37" dur="1000" fill="hold"/>
                                        <p:tgtEl>
                                          <p:spTgt spid="346"/>
                                        </p:tgtEl>
                                        <p:attrNameLst>
                                          <p:attrName>ppt_x</p:attrName>
                                          <p:attrName>ppt_y</p:attrName>
                                        </p:attrNameLst>
                                      </p:cBhvr>
                                      <p:rCtr x="3976" y="-24051"/>
                                    </p:animMotion>
                                  </p:childTnLst>
                                </p:cTn>
                              </p:par>
                            </p:childTnLst>
                          </p:cTn>
                        </p:par>
                        <p:par>
                          <p:cTn id="38" fill="hold">
                            <p:stCondLst>
                              <p:cond delay="1000"/>
                            </p:stCondLst>
                            <p:childTnLst>
                              <p:par>
                                <p:cTn id="39" presetID="2" presetClass="entr" presetSubtype="8" fill="hold" grpId="0" nodeType="afterEffect">
                                  <p:stCondLst>
                                    <p:cond delay="0"/>
                                  </p:stCondLst>
                                  <p:iterate type="lt">
                                    <p:tmAbs val="0"/>
                                  </p:iterate>
                                  <p:childTnLst>
                                    <p:set>
                                      <p:cBhvr>
                                        <p:cTn id="40" fill="hold"/>
                                        <p:tgtEl>
                                          <p:spTgt spid="344"/>
                                        </p:tgtEl>
                                        <p:attrNameLst>
                                          <p:attrName>style.visibility</p:attrName>
                                        </p:attrNameLst>
                                      </p:cBhvr>
                                      <p:to>
                                        <p:strVal val="visible"/>
                                      </p:to>
                                    </p:set>
                                    <p:anim calcmode="lin" valueType="num">
                                      <p:cBhvr>
                                        <p:cTn id="41" dur="1000" fill="hold"/>
                                        <p:tgtEl>
                                          <p:spTgt spid="344"/>
                                        </p:tgtEl>
                                        <p:attrNameLst>
                                          <p:attrName>ppt_x</p:attrName>
                                        </p:attrNameLst>
                                      </p:cBhvr>
                                      <p:tavLst>
                                        <p:tav tm="0">
                                          <p:val>
                                            <p:strVal val="0-#ppt_w/2"/>
                                          </p:val>
                                        </p:tav>
                                        <p:tav tm="100000">
                                          <p:val>
                                            <p:strVal val="#ppt_x"/>
                                          </p:val>
                                        </p:tav>
                                      </p:tavLst>
                                    </p:anim>
                                    <p:anim calcmode="lin" valueType="num">
                                      <p:cBhvr>
                                        <p:cTn id="42" dur="10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path" presetSubtype="0" accel="50000" decel="50000" fill="hold" nodeType="clickEffect">
                                  <p:stCondLst>
                                    <p:cond delay="0"/>
                                  </p:stCondLst>
                                  <p:childTnLst>
                                    <p:animMotion origin="layout" path="M -4.16667E-6 1.11111E-6 L 0.08872 -0.49722 " pathEditMode="relative" rAng="0" ptsTypes="AA">
                                      <p:cBhvr>
                                        <p:cTn id="46" dur="1000" fill="hold"/>
                                        <p:tgtEl>
                                          <p:spTgt spid="344"/>
                                        </p:tgtEl>
                                        <p:attrNameLst>
                                          <p:attrName>ppt_x</p:attrName>
                                          <p:attrName>ppt_y</p:attrName>
                                        </p:attrNameLst>
                                      </p:cBhvr>
                                      <p:rCtr x="4427" y="-24861"/>
                                    </p:animMotion>
                                  </p:childTnLst>
                                </p:cTn>
                              </p:par>
                            </p:childTnLst>
                          </p:cTn>
                        </p:par>
                        <p:par>
                          <p:cTn id="47" fill="hold">
                            <p:stCondLst>
                              <p:cond delay="1000"/>
                            </p:stCondLst>
                            <p:childTnLst>
                              <p:par>
                                <p:cTn id="48" presetID="2" presetClass="entr" presetSubtype="8" fill="hold" grpId="0" nodeType="afterEffect">
                                  <p:stCondLst>
                                    <p:cond delay="0"/>
                                  </p:stCondLst>
                                  <p:iterate type="lt">
                                    <p:tmAbs val="0"/>
                                  </p:iterate>
                                  <p:childTnLst>
                                    <p:set>
                                      <p:cBhvr>
                                        <p:cTn id="49" fill="hold"/>
                                        <p:tgtEl>
                                          <p:spTgt spid="345"/>
                                        </p:tgtEl>
                                        <p:attrNameLst>
                                          <p:attrName>style.visibility</p:attrName>
                                        </p:attrNameLst>
                                      </p:cBhvr>
                                      <p:to>
                                        <p:strVal val="visible"/>
                                      </p:to>
                                    </p:set>
                                    <p:anim calcmode="lin" valueType="num">
                                      <p:cBhvr>
                                        <p:cTn id="50" dur="1000" fill="hold"/>
                                        <p:tgtEl>
                                          <p:spTgt spid="345"/>
                                        </p:tgtEl>
                                        <p:attrNameLst>
                                          <p:attrName>ppt_x</p:attrName>
                                        </p:attrNameLst>
                                      </p:cBhvr>
                                      <p:tavLst>
                                        <p:tav tm="0">
                                          <p:val>
                                            <p:strVal val="0-#ppt_w/2"/>
                                          </p:val>
                                        </p:tav>
                                        <p:tav tm="100000">
                                          <p:val>
                                            <p:strVal val="#ppt_x"/>
                                          </p:val>
                                        </p:tav>
                                      </p:tavLst>
                                    </p:anim>
                                    <p:anim calcmode="lin" valueType="num">
                                      <p:cBhvr>
                                        <p:cTn id="51" dur="1000" fill="hold"/>
                                        <p:tgtEl>
                                          <p:spTgt spid="345"/>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path" presetSubtype="0" accel="50000" decel="50000" fill="hold" nodeType="clickEffect">
                                  <p:stCondLst>
                                    <p:cond delay="0"/>
                                  </p:stCondLst>
                                  <p:childTnLst>
                                    <p:animMotion origin="layout" path="M 2.77778E-7 -3.33333E-6 L 0.00017 -0.50416 " pathEditMode="relative" rAng="0" ptsTypes="AA">
                                      <p:cBhvr>
                                        <p:cTn id="55" dur="1000" fill="hold"/>
                                        <p:tgtEl>
                                          <p:spTgt spid="345"/>
                                        </p:tgtEl>
                                        <p:attrNameLst>
                                          <p:attrName>ppt_x</p:attrName>
                                          <p:attrName>ppt_y</p:attrName>
                                        </p:attrNameLst>
                                      </p:cBhvr>
                                      <p:rCtr x="0" y="-25208"/>
                                    </p:animMotion>
                                  </p:childTnLst>
                                </p:cTn>
                              </p:par>
                            </p:childTnLst>
                          </p:cTn>
                        </p:par>
                        <p:par>
                          <p:cTn id="56" fill="hold">
                            <p:stCondLst>
                              <p:cond delay="1000"/>
                            </p:stCondLst>
                            <p:childTnLst>
                              <p:par>
                                <p:cTn id="57" presetID="2" presetClass="entr" presetSubtype="8" fill="hold" grpId="0" nodeType="afterEffect">
                                  <p:stCondLst>
                                    <p:cond delay="0"/>
                                  </p:stCondLst>
                                  <p:iterate type="lt">
                                    <p:tmAbs val="0"/>
                                  </p:iterate>
                                  <p:childTnLst>
                                    <p:set>
                                      <p:cBhvr>
                                        <p:cTn id="58" fill="hold"/>
                                        <p:tgtEl>
                                          <p:spTgt spid="343"/>
                                        </p:tgtEl>
                                        <p:attrNameLst>
                                          <p:attrName>style.visibility</p:attrName>
                                        </p:attrNameLst>
                                      </p:cBhvr>
                                      <p:to>
                                        <p:strVal val="visible"/>
                                      </p:to>
                                    </p:set>
                                    <p:anim calcmode="lin" valueType="num">
                                      <p:cBhvr>
                                        <p:cTn id="59" dur="1000" fill="hold"/>
                                        <p:tgtEl>
                                          <p:spTgt spid="343"/>
                                        </p:tgtEl>
                                        <p:attrNameLst>
                                          <p:attrName>ppt_x</p:attrName>
                                        </p:attrNameLst>
                                      </p:cBhvr>
                                      <p:tavLst>
                                        <p:tav tm="0">
                                          <p:val>
                                            <p:strVal val="0-#ppt_w/2"/>
                                          </p:val>
                                        </p:tav>
                                        <p:tav tm="100000">
                                          <p:val>
                                            <p:strVal val="#ppt_x"/>
                                          </p:val>
                                        </p:tav>
                                      </p:tavLst>
                                    </p:anim>
                                    <p:anim calcmode="lin" valueType="num">
                                      <p:cBhvr>
                                        <p:cTn id="60" dur="1000" fill="hold"/>
                                        <p:tgtEl>
                                          <p:spTgt spid="34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path" presetSubtype="0" accel="50000" decel="50000" fill="hold" nodeType="clickEffect">
                                  <p:stCondLst>
                                    <p:cond delay="0"/>
                                  </p:stCondLst>
                                  <p:childTnLst>
                                    <p:animMotion origin="layout" path="M 1.11022E-16 -3.7037E-6 L -0.06198 -0.45949 " pathEditMode="relative" rAng="0" ptsTypes="AA">
                                      <p:cBhvr>
                                        <p:cTn id="64" dur="1000" fill="hold"/>
                                        <p:tgtEl>
                                          <p:spTgt spid="343"/>
                                        </p:tgtEl>
                                        <p:attrNameLst>
                                          <p:attrName>ppt_x</p:attrName>
                                          <p:attrName>ppt_y</p:attrName>
                                        </p:attrNameLst>
                                      </p:cBhvr>
                                      <p:rCtr x="-3108" y="-22986"/>
                                    </p:animMotion>
                                  </p:childTnLst>
                                </p:cTn>
                              </p:par>
                            </p:childTnLst>
                          </p:cTn>
                        </p:par>
                        <p:par>
                          <p:cTn id="65" fill="hold">
                            <p:stCondLst>
                              <p:cond delay="1000"/>
                            </p:stCondLst>
                            <p:childTnLst>
                              <p:par>
                                <p:cTn id="66" presetID="2" presetClass="entr" presetSubtype="8" fill="hold" grpId="0" nodeType="afterEffect">
                                  <p:stCondLst>
                                    <p:cond delay="0"/>
                                  </p:stCondLst>
                                  <p:iterate type="lt">
                                    <p:tmAbs val="0"/>
                                  </p:iterate>
                                  <p:childTnLst>
                                    <p:set>
                                      <p:cBhvr>
                                        <p:cTn id="67" fill="hold"/>
                                        <p:tgtEl>
                                          <p:spTgt spid="342"/>
                                        </p:tgtEl>
                                        <p:attrNameLst>
                                          <p:attrName>style.visibility</p:attrName>
                                        </p:attrNameLst>
                                      </p:cBhvr>
                                      <p:to>
                                        <p:strVal val="visible"/>
                                      </p:to>
                                    </p:set>
                                    <p:anim calcmode="lin" valueType="num">
                                      <p:cBhvr>
                                        <p:cTn id="68" dur="1000" fill="hold"/>
                                        <p:tgtEl>
                                          <p:spTgt spid="342"/>
                                        </p:tgtEl>
                                        <p:attrNameLst>
                                          <p:attrName>ppt_x</p:attrName>
                                        </p:attrNameLst>
                                      </p:cBhvr>
                                      <p:tavLst>
                                        <p:tav tm="0">
                                          <p:val>
                                            <p:strVal val="0-#ppt_w/2"/>
                                          </p:val>
                                        </p:tav>
                                        <p:tav tm="100000">
                                          <p:val>
                                            <p:strVal val="#ppt_x"/>
                                          </p:val>
                                        </p:tav>
                                      </p:tavLst>
                                    </p:anim>
                                    <p:anim calcmode="lin" valueType="num">
                                      <p:cBhvr>
                                        <p:cTn id="69" dur="1000" fill="hold"/>
                                        <p:tgtEl>
                                          <p:spTgt spid="34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path" presetSubtype="0" accel="50000" decel="50000" fill="hold" nodeType="clickEffect">
                                  <p:stCondLst>
                                    <p:cond delay="0"/>
                                  </p:stCondLst>
                                  <p:childTnLst>
                                    <p:animMotion origin="layout" path="M 0 3.7037E-7 L 0.08142 -0.3713 " pathEditMode="relative" rAng="0" ptsTypes="AA">
                                      <p:cBhvr>
                                        <p:cTn id="73" dur="1000" fill="hold"/>
                                        <p:tgtEl>
                                          <p:spTgt spid="342"/>
                                        </p:tgtEl>
                                        <p:attrNameLst>
                                          <p:attrName>ppt_x</p:attrName>
                                          <p:attrName>ppt_y</p:attrName>
                                        </p:attrNameLst>
                                      </p:cBhvr>
                                      <p:rCtr x="4062" y="-18565"/>
                                    </p:animMotion>
                                  </p:childTnLst>
                                </p:cTn>
                              </p:par>
                            </p:childTnLst>
                          </p:cTn>
                        </p:par>
                      </p:childTnLst>
                    </p:cTn>
                  </p:par>
                  <p:par>
                    <p:cTn id="74" fill="hold">
                      <p:stCondLst>
                        <p:cond delay="indefinite"/>
                      </p:stCondLst>
                      <p:childTnLst>
                        <p:par>
                          <p:cTn id="75" fill="hold">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339"/>
                                        </p:tgtEl>
                                        <p:attrNameLst>
                                          <p:attrName>style.visibility</p:attrName>
                                        </p:attrNameLst>
                                      </p:cBhvr>
                                      <p:to>
                                        <p:strVal val="visible"/>
                                      </p:to>
                                    </p:set>
                                    <p:anim calcmode="lin" valueType="num">
                                      <p:cBhvr>
                                        <p:cTn id="78" dur="1000" fill="hold"/>
                                        <p:tgtEl>
                                          <p:spTgt spid="339"/>
                                        </p:tgtEl>
                                        <p:attrNameLst>
                                          <p:attrName>ppt_w</p:attrName>
                                        </p:attrNameLst>
                                      </p:cBhvr>
                                      <p:tavLst>
                                        <p:tav tm="0">
                                          <p:val>
                                            <p:fltVal val="0"/>
                                          </p:val>
                                        </p:tav>
                                        <p:tav tm="100000">
                                          <p:val>
                                            <p:strVal val="#ppt_w"/>
                                          </p:val>
                                        </p:tav>
                                      </p:tavLst>
                                    </p:anim>
                                    <p:anim calcmode="lin" valueType="num">
                                      <p:cBhvr>
                                        <p:cTn id="79" dur="1000" fill="hold"/>
                                        <p:tgtEl>
                                          <p:spTgt spid="339"/>
                                        </p:tgtEl>
                                        <p:attrNameLst>
                                          <p:attrName>ppt_h</p:attrName>
                                        </p:attrNameLst>
                                      </p:cBhvr>
                                      <p:tavLst>
                                        <p:tav tm="0">
                                          <p:val>
                                            <p:fltVal val="0"/>
                                          </p:val>
                                        </p:tav>
                                        <p:tav tm="100000">
                                          <p:val>
                                            <p:strVal val="#ppt_h"/>
                                          </p:val>
                                        </p:tav>
                                      </p:tavLst>
                                    </p:anim>
                                    <p:anim calcmode="lin" valueType="num">
                                      <p:cBhvr>
                                        <p:cTn id="80" dur="1000" fill="hold"/>
                                        <p:tgtEl>
                                          <p:spTgt spid="339"/>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3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2" fill="hold">
                      <p:stCondLst>
                        <p:cond delay="indefinite"/>
                      </p:stCondLst>
                      <p:childTnLst>
                        <p:par>
                          <p:cTn id="83" fill="hold">
                            <p:stCondLst>
                              <p:cond delay="0"/>
                            </p:stCondLst>
                            <p:childTnLst>
                              <p:par>
                                <p:cTn id="84" presetID="12" presetClass="entr" presetSubtype="8" fill="hold" grpId="1" nodeType="clickEffect">
                                  <p:stCondLst>
                                    <p:cond delay="0"/>
                                  </p:stCondLst>
                                  <p:childTnLst>
                                    <p:set>
                                      <p:cBhvr>
                                        <p:cTn id="85" dur="1" fill="hold">
                                          <p:stCondLst>
                                            <p:cond delay="0"/>
                                          </p:stCondLst>
                                        </p:cTn>
                                        <p:tgtEl>
                                          <p:spTgt spid="349"/>
                                        </p:tgtEl>
                                        <p:attrNameLst>
                                          <p:attrName>style.visibility</p:attrName>
                                        </p:attrNameLst>
                                      </p:cBhvr>
                                      <p:to>
                                        <p:strVal val="visible"/>
                                      </p:to>
                                    </p:set>
                                    <p:anim calcmode="lin" valueType="num">
                                      <p:cBhvr additive="base">
                                        <p:cTn id="86" dur="500"/>
                                        <p:tgtEl>
                                          <p:spTgt spid="349"/>
                                        </p:tgtEl>
                                        <p:attrNameLst>
                                          <p:attrName>ppt_x</p:attrName>
                                        </p:attrNameLst>
                                      </p:cBhvr>
                                      <p:tavLst>
                                        <p:tav tm="0">
                                          <p:val>
                                            <p:strVal val="#ppt_x-#ppt_w*1.125000"/>
                                          </p:val>
                                        </p:tav>
                                        <p:tav tm="100000">
                                          <p:val>
                                            <p:strVal val="#ppt_x"/>
                                          </p:val>
                                        </p:tav>
                                      </p:tavLst>
                                    </p:anim>
                                    <p:animEffect transition="in" filter="wipe(right)">
                                      <p:cBhvr>
                                        <p:cTn id="87" dur="500"/>
                                        <p:tgtEl>
                                          <p:spTgt spid="349"/>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8" fill="hold" grpId="1" nodeType="clickEffect">
                                  <p:stCondLst>
                                    <p:cond delay="0"/>
                                  </p:stCondLst>
                                  <p:childTnLst>
                                    <p:set>
                                      <p:cBhvr>
                                        <p:cTn id="91" dur="1" fill="hold">
                                          <p:stCondLst>
                                            <p:cond delay="0"/>
                                          </p:stCondLst>
                                        </p:cTn>
                                        <p:tgtEl>
                                          <p:spTgt spid="350"/>
                                        </p:tgtEl>
                                        <p:attrNameLst>
                                          <p:attrName>style.visibility</p:attrName>
                                        </p:attrNameLst>
                                      </p:cBhvr>
                                      <p:to>
                                        <p:strVal val="visible"/>
                                      </p:to>
                                    </p:set>
                                    <p:anim calcmode="lin" valueType="num">
                                      <p:cBhvr additive="base">
                                        <p:cTn id="92" dur="500"/>
                                        <p:tgtEl>
                                          <p:spTgt spid="350"/>
                                        </p:tgtEl>
                                        <p:attrNameLst>
                                          <p:attrName>ppt_x</p:attrName>
                                        </p:attrNameLst>
                                      </p:cBhvr>
                                      <p:tavLst>
                                        <p:tav tm="0">
                                          <p:val>
                                            <p:strVal val="#ppt_x-#ppt_w*1.125000"/>
                                          </p:val>
                                        </p:tav>
                                        <p:tav tm="100000">
                                          <p:val>
                                            <p:strVal val="#ppt_x"/>
                                          </p:val>
                                        </p:tav>
                                      </p:tavLst>
                                    </p:anim>
                                    <p:animEffect transition="in" filter="wipe(right)">
                                      <p:cBhvr>
                                        <p:cTn id="93" dur="500"/>
                                        <p:tgtEl>
                                          <p:spTgt spid="350"/>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ntr" presetSubtype="8" fill="hold" grpId="1" nodeType="clickEffect">
                                  <p:stCondLst>
                                    <p:cond delay="0"/>
                                  </p:stCondLst>
                                  <p:childTnLst>
                                    <p:set>
                                      <p:cBhvr>
                                        <p:cTn id="97" dur="1" fill="hold">
                                          <p:stCondLst>
                                            <p:cond delay="0"/>
                                          </p:stCondLst>
                                        </p:cTn>
                                        <p:tgtEl>
                                          <p:spTgt spid="351"/>
                                        </p:tgtEl>
                                        <p:attrNameLst>
                                          <p:attrName>style.visibility</p:attrName>
                                        </p:attrNameLst>
                                      </p:cBhvr>
                                      <p:to>
                                        <p:strVal val="visible"/>
                                      </p:to>
                                    </p:set>
                                    <p:anim calcmode="lin" valueType="num">
                                      <p:cBhvr additive="base">
                                        <p:cTn id="98" dur="500"/>
                                        <p:tgtEl>
                                          <p:spTgt spid="351"/>
                                        </p:tgtEl>
                                        <p:attrNameLst>
                                          <p:attrName>ppt_x</p:attrName>
                                        </p:attrNameLst>
                                      </p:cBhvr>
                                      <p:tavLst>
                                        <p:tav tm="0">
                                          <p:val>
                                            <p:strVal val="#ppt_x-#ppt_w*1.125000"/>
                                          </p:val>
                                        </p:tav>
                                        <p:tav tm="100000">
                                          <p:val>
                                            <p:strVal val="#ppt_x"/>
                                          </p:val>
                                        </p:tav>
                                      </p:tavLst>
                                    </p:anim>
                                    <p:animEffect transition="in" filter="wipe(right)">
                                      <p:cBhvr>
                                        <p:cTn id="99"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advAuto="0"/>
      <p:bldP spid="341" grpId="0" animBg="1"/>
      <p:bldP spid="342" grpId="0" animBg="1" advAuto="0"/>
      <p:bldP spid="343" grpId="0" animBg="1" advAuto="0"/>
      <p:bldP spid="344" grpId="0" animBg="1" advAuto="0"/>
      <p:bldP spid="345" grpId="0" animBg="1" advAuto="0"/>
      <p:bldP spid="346" grpId="0" animBg="1" advAuto="0"/>
      <p:bldP spid="347" grpId="2" animBg="1"/>
      <p:bldP spid="348" grpId="0" animBg="1" advAuto="0"/>
      <p:bldP spid="349" grpId="1" animBg="1"/>
      <p:bldP spid="350" grpId="1" animBg="1"/>
      <p:bldP spid="35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p:nvPr/>
        </p:nvSpPr>
        <p:spPr>
          <a:xfrm>
            <a:off x="152400" y="4002868"/>
            <a:ext cx="8832868" cy="979735"/>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4400">
                <a:solidFill>
                  <a:srgbClr val="FFFFFF"/>
                </a:solidFill>
              </a:defRPr>
            </a:lvl1pPr>
          </a:lstStyle>
          <a:p>
            <a:pPr algn="ctr"/>
            <a:r>
              <a:rPr sz="4000" dirty="0"/>
              <a:t>Collaboration</a:t>
            </a:r>
          </a:p>
        </p:txBody>
      </p:sp>
      <p:sp>
        <p:nvSpPr>
          <p:cNvPr id="368" name="Shape 368"/>
          <p:cNvSpPr/>
          <p:nvPr/>
        </p:nvSpPr>
        <p:spPr>
          <a:xfrm>
            <a:off x="152400" y="3144434"/>
            <a:ext cx="1133221" cy="61264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t>LEA</a:t>
            </a:r>
          </a:p>
        </p:txBody>
      </p:sp>
      <p:sp>
        <p:nvSpPr>
          <p:cNvPr id="369" name="Shape 369"/>
          <p:cNvSpPr/>
          <p:nvPr/>
        </p:nvSpPr>
        <p:spPr>
          <a:xfrm>
            <a:off x="1472140" y="3144434"/>
            <a:ext cx="1063353" cy="61264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t>CC</a:t>
            </a:r>
          </a:p>
        </p:txBody>
      </p:sp>
      <p:sp>
        <p:nvSpPr>
          <p:cNvPr id="370" name="Shape 370"/>
          <p:cNvSpPr/>
          <p:nvPr/>
        </p:nvSpPr>
        <p:spPr>
          <a:xfrm>
            <a:off x="2722012" y="3144434"/>
            <a:ext cx="1063353" cy="61264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t>WDB</a:t>
            </a:r>
          </a:p>
        </p:txBody>
      </p:sp>
      <p:sp>
        <p:nvSpPr>
          <p:cNvPr id="371" name="Shape 371"/>
          <p:cNvSpPr/>
          <p:nvPr/>
        </p:nvSpPr>
        <p:spPr>
          <a:xfrm>
            <a:off x="3971886" y="3144434"/>
            <a:ext cx="1063353" cy="61264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t>Univ</a:t>
            </a:r>
          </a:p>
        </p:txBody>
      </p:sp>
      <p:sp>
        <p:nvSpPr>
          <p:cNvPr id="372" name="Shape 372"/>
          <p:cNvSpPr/>
          <p:nvPr/>
        </p:nvSpPr>
        <p:spPr>
          <a:xfrm>
            <a:off x="5175268" y="3144434"/>
            <a:ext cx="1905000" cy="61264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t>Community </a:t>
            </a:r>
          </a:p>
        </p:txBody>
      </p:sp>
      <p:sp>
        <p:nvSpPr>
          <p:cNvPr id="373" name="Shape 373"/>
          <p:cNvSpPr/>
          <p:nvPr/>
        </p:nvSpPr>
        <p:spPr>
          <a:xfrm>
            <a:off x="7232668" y="3144434"/>
            <a:ext cx="1752600" cy="61264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solidFill>
                  <a:srgbClr val="FFFFFF"/>
                </a:solidFill>
                <a:latin typeface="+mn-lt"/>
                <a:ea typeface="+mn-ea"/>
                <a:cs typeface="+mn-cs"/>
                <a:sym typeface="Helvetica Light"/>
              </a:defRPr>
            </a:lvl1pPr>
          </a:lstStyle>
          <a:p>
            <a:pPr algn="ctr"/>
            <a:r>
              <a:t>Industry </a:t>
            </a:r>
          </a:p>
        </p:txBody>
      </p:sp>
      <p:sp>
        <p:nvSpPr>
          <p:cNvPr id="374" name="Shape 374"/>
          <p:cNvSpPr/>
          <p:nvPr/>
        </p:nvSpPr>
        <p:spPr>
          <a:xfrm>
            <a:off x="152400" y="2286000"/>
            <a:ext cx="2569612" cy="612646"/>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1800" b="0">
                <a:solidFill>
                  <a:srgbClr val="FFFFFF"/>
                </a:solidFill>
                <a:latin typeface="+mn-lt"/>
                <a:ea typeface="+mn-ea"/>
                <a:cs typeface="+mn-cs"/>
                <a:sym typeface="Helvetica Light"/>
              </a:defRPr>
            </a:lvl1pPr>
          </a:lstStyle>
          <a:p>
            <a:pPr algn="ctr"/>
            <a:r>
              <a:t>Commitment &amp; Support </a:t>
            </a:r>
          </a:p>
        </p:txBody>
      </p:sp>
      <p:sp>
        <p:nvSpPr>
          <p:cNvPr id="375" name="Shape 375"/>
          <p:cNvSpPr/>
          <p:nvPr/>
        </p:nvSpPr>
        <p:spPr>
          <a:xfrm>
            <a:off x="2813068" y="2286000"/>
            <a:ext cx="2927800" cy="612646"/>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1800" b="0">
                <a:solidFill>
                  <a:srgbClr val="FFFFFF"/>
                </a:solidFill>
                <a:latin typeface="+mn-lt"/>
                <a:ea typeface="+mn-ea"/>
                <a:cs typeface="+mn-cs"/>
                <a:sym typeface="Helvetica Light"/>
              </a:defRPr>
            </a:lvl1pPr>
          </a:lstStyle>
          <a:p>
            <a:pPr algn="ctr"/>
            <a:r>
              <a:rPr dirty="0"/>
              <a:t>Buy into Model &amp; Process</a:t>
            </a:r>
          </a:p>
        </p:txBody>
      </p:sp>
      <p:sp>
        <p:nvSpPr>
          <p:cNvPr id="376" name="Shape 376"/>
          <p:cNvSpPr/>
          <p:nvPr/>
        </p:nvSpPr>
        <p:spPr>
          <a:xfrm>
            <a:off x="5815618" y="2286000"/>
            <a:ext cx="3175982" cy="612646"/>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1800" b="0">
                <a:solidFill>
                  <a:srgbClr val="FFFFFF"/>
                </a:solidFill>
                <a:latin typeface="+mn-lt"/>
                <a:ea typeface="+mn-ea"/>
                <a:cs typeface="+mn-cs"/>
                <a:sym typeface="Helvetica Light"/>
              </a:defRPr>
            </a:lvl1pPr>
          </a:lstStyle>
          <a:p>
            <a:pPr algn="ctr"/>
            <a:r>
              <a:rPr dirty="0"/>
              <a:t>Deliver a Consistent Message</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23640419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title"/>
          </p:nvPr>
        </p:nvSpPr>
        <p:spPr/>
        <p:txBody>
          <a:bodyPr>
            <a:noAutofit/>
          </a:bodyPr>
          <a:lstStyle/>
          <a:p>
            <a:r>
              <a:rPr lang="en-US" sz="4000" dirty="0" smtClean="0"/>
              <a:t>Career Advising</a:t>
            </a:r>
          </a:p>
          <a:p>
            <a:r>
              <a:rPr lang="en-US" sz="2800" dirty="0" smtClean="0"/>
              <a:t>Selecting Pathway, Education, &amp; WBL </a:t>
            </a:r>
            <a:endParaRPr lang="en-US" sz="2800" dirty="0"/>
          </a:p>
        </p:txBody>
      </p:sp>
      <p:sp>
        <p:nvSpPr>
          <p:cNvPr id="323" name="Text Placeholder 322"/>
          <p:cNvSpPr>
            <a:spLocks noGrp="1"/>
          </p:cNvSpPr>
          <p:nvPr>
            <p:ph type="body" idx="1"/>
          </p:nvPr>
        </p:nvSpPr>
        <p:spPr>
          <a:xfrm>
            <a:off x="152400" y="1535113"/>
            <a:ext cx="2819400" cy="639762"/>
          </a:xfrm>
        </p:spPr>
        <p:txBody>
          <a:bodyPr/>
          <a:lstStyle/>
          <a:p>
            <a:r>
              <a:rPr lang="en-US" u="sng" dirty="0"/>
              <a:t>Advising Team </a:t>
            </a:r>
          </a:p>
        </p:txBody>
      </p:sp>
      <p:sp>
        <p:nvSpPr>
          <p:cNvPr id="324" name="Text Placeholder 323"/>
          <p:cNvSpPr>
            <a:spLocks noGrp="1"/>
          </p:cNvSpPr>
          <p:nvPr>
            <p:ph type="body" sz="quarter" idx="3"/>
          </p:nvPr>
        </p:nvSpPr>
        <p:spPr>
          <a:xfrm>
            <a:off x="2895600" y="1535113"/>
            <a:ext cx="2895600" cy="639762"/>
          </a:xfrm>
        </p:spPr>
        <p:txBody>
          <a:bodyPr>
            <a:noAutofit/>
          </a:bodyPr>
          <a:lstStyle/>
          <a:p>
            <a:r>
              <a:rPr lang="en-US" u="sng" dirty="0" smtClean="0"/>
              <a:t>Professional Development </a:t>
            </a:r>
            <a:endParaRPr lang="en-US" u="sng" dirty="0"/>
          </a:p>
        </p:txBody>
      </p:sp>
      <p:sp>
        <p:nvSpPr>
          <p:cNvPr id="325" name="Content Placeholder 324"/>
          <p:cNvSpPr>
            <a:spLocks noGrp="1"/>
          </p:cNvSpPr>
          <p:nvPr>
            <p:ph sz="quarter" idx="4"/>
          </p:nvPr>
        </p:nvSpPr>
        <p:spPr>
          <a:xfrm>
            <a:off x="2895600" y="2174875"/>
            <a:ext cx="2895600" cy="3951288"/>
          </a:xfrm>
        </p:spPr>
        <p:txBody>
          <a:bodyPr/>
          <a:lstStyle/>
          <a:p>
            <a:r>
              <a:rPr lang="en-US" dirty="0"/>
              <a:t>Joint staff  </a:t>
            </a:r>
          </a:p>
          <a:p>
            <a:r>
              <a:rPr lang="en-US" dirty="0"/>
              <a:t>Advising on Certified  Pathways </a:t>
            </a:r>
          </a:p>
          <a:p>
            <a:r>
              <a:rPr lang="en-US" dirty="0"/>
              <a:t>Setting Career Goals </a:t>
            </a:r>
          </a:p>
          <a:p>
            <a:r>
              <a:rPr lang="en-US" dirty="0"/>
              <a:t>WBL Explore, Experience, Engage </a:t>
            </a:r>
          </a:p>
        </p:txBody>
      </p:sp>
      <p:sp>
        <p:nvSpPr>
          <p:cNvPr id="326" name="Content Placeholder 325"/>
          <p:cNvSpPr>
            <a:spLocks noGrp="1"/>
          </p:cNvSpPr>
          <p:nvPr>
            <p:ph sz="half" idx="2"/>
          </p:nvPr>
        </p:nvSpPr>
        <p:spPr>
          <a:xfrm>
            <a:off x="152400" y="2174875"/>
            <a:ext cx="2514600" cy="3951288"/>
          </a:xfrm>
        </p:spPr>
        <p:txBody>
          <a:bodyPr/>
          <a:lstStyle/>
          <a:p>
            <a:r>
              <a:rPr lang="en-US" dirty="0"/>
              <a:t>Middle School </a:t>
            </a:r>
          </a:p>
          <a:p>
            <a:r>
              <a:rPr lang="en-US" dirty="0"/>
              <a:t>High School </a:t>
            </a:r>
          </a:p>
          <a:p>
            <a:r>
              <a:rPr lang="en-US" dirty="0"/>
              <a:t>Community College </a:t>
            </a:r>
          </a:p>
          <a:p>
            <a:r>
              <a:rPr lang="en-US" dirty="0" smtClean="0"/>
              <a:t>University </a:t>
            </a:r>
            <a:endParaRPr lang="en-US" dirty="0"/>
          </a:p>
          <a:p>
            <a:r>
              <a:rPr lang="en-US" dirty="0"/>
              <a:t>Career </a:t>
            </a:r>
            <a:r>
              <a:rPr lang="en-US" dirty="0" smtClean="0"/>
              <a:t>Center</a:t>
            </a:r>
            <a:endParaRPr lang="en-US" dirty="0"/>
          </a:p>
        </p:txBody>
      </p:sp>
      <p:sp>
        <p:nvSpPr>
          <p:cNvPr id="75" name="Text Placeholder 323"/>
          <p:cNvSpPr txBox="1">
            <a:spLocks/>
          </p:cNvSpPr>
          <p:nvPr/>
        </p:nvSpPr>
        <p:spPr>
          <a:xfrm>
            <a:off x="5638800" y="1524000"/>
            <a:ext cx="3051175"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u="sng" dirty="0"/>
              <a:t>Advising Skills</a:t>
            </a:r>
          </a:p>
        </p:txBody>
      </p:sp>
      <p:sp>
        <p:nvSpPr>
          <p:cNvPr id="76" name="Content Placeholder 324"/>
          <p:cNvSpPr txBox="1">
            <a:spLocks/>
          </p:cNvSpPr>
          <p:nvPr/>
        </p:nvSpPr>
        <p:spPr>
          <a:xfrm>
            <a:off x="5638800" y="2163762"/>
            <a:ext cx="3276600" cy="454183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CDF - Listening,, Sharing LMI, Sharing Options </a:t>
            </a:r>
          </a:p>
          <a:p>
            <a:r>
              <a:rPr lang="en-US" dirty="0"/>
              <a:t>Individual Assessment of Interest, Abilities, Skills</a:t>
            </a:r>
          </a:p>
          <a:p>
            <a:r>
              <a:rPr lang="en-US" dirty="0"/>
              <a:t>Sharing Labor Market Information: Projections; Pathway Requirements; Certifications; &amp;  Employment Options</a:t>
            </a:r>
          </a:p>
          <a:p>
            <a:r>
              <a:rPr lang="en-US" dirty="0"/>
              <a:t>Career Planning &amp; Goal </a:t>
            </a:r>
            <a:r>
              <a:rPr lang="en-US" dirty="0" smtClean="0"/>
              <a:t>Setting</a:t>
            </a:r>
            <a:endParaRPr lang="en-US" dirty="0"/>
          </a:p>
        </p:txBody>
      </p:sp>
    </p:spTree>
    <p:extLst>
      <p:ext uri="{BB962C8B-B14F-4D97-AF65-F5344CB8AC3E}">
        <p14:creationId xmlns:p14="http://schemas.microsoft.com/office/powerpoint/2010/main" val="131494724"/>
      </p:ext>
    </p:extLst>
  </p:cSld>
  <p:clrMapOvr>
    <a:masterClrMapping/>
  </p:clrMapOvr>
  <p:transition spd="slow"/>
  <p:timing>
    <p:tnLst>
      <p:par>
        <p:cTn id="1" dur="indefinite" restart="never" fill="hold"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p:nvPr/>
        </p:nvSpPr>
        <p:spPr>
          <a:xfrm>
            <a:off x="410825" y="1396024"/>
            <a:ext cx="3065096" cy="1118576"/>
          </a:xfrm>
          <a:prstGeom prst="rect">
            <a:avLst/>
          </a:prstGeom>
          <a:blipFill>
            <a:blip r:embed="rId2"/>
          </a:blipFill>
          <a:ln w="25400">
            <a:solidFill>
              <a:srgbClr val="000000"/>
            </a:solidFill>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Awareness</a:t>
            </a:r>
          </a:p>
          <a:p>
            <a:pPr algn="ctr">
              <a:defRPr sz="2400" b="0">
                <a:solidFill>
                  <a:srgbClr val="FFFFFF"/>
                </a:solidFill>
                <a:latin typeface="+mn-lt"/>
                <a:ea typeface="+mn-ea"/>
                <a:cs typeface="+mn-cs"/>
                <a:sym typeface="Helvetica Light"/>
              </a:defRPr>
            </a:pPr>
            <a:r>
              <a:rPr dirty="0"/>
              <a:t>Career Plan </a:t>
            </a:r>
          </a:p>
        </p:txBody>
      </p:sp>
      <p:sp>
        <p:nvSpPr>
          <p:cNvPr id="384" name="Shape 384"/>
          <p:cNvSpPr/>
          <p:nvPr/>
        </p:nvSpPr>
        <p:spPr>
          <a:xfrm>
            <a:off x="395597" y="2667000"/>
            <a:ext cx="3065096" cy="1404610"/>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sz="2000" dirty="0"/>
              <a:t>Articulation Coordination </a:t>
            </a:r>
          </a:p>
          <a:p>
            <a:pPr algn="ctr">
              <a:defRPr sz="2400" b="0">
                <a:solidFill>
                  <a:srgbClr val="FFFFFF"/>
                </a:solidFill>
                <a:latin typeface="+mn-lt"/>
                <a:ea typeface="+mn-ea"/>
                <a:cs typeface="+mn-cs"/>
                <a:sym typeface="Helvetica Light"/>
              </a:defRPr>
            </a:pPr>
            <a:r>
              <a:rPr sz="2000" dirty="0"/>
              <a:t>Program of Study Academic and Techincal Training </a:t>
            </a:r>
          </a:p>
        </p:txBody>
      </p:sp>
      <p:sp>
        <p:nvSpPr>
          <p:cNvPr id="385" name="Shape 385"/>
          <p:cNvSpPr/>
          <p:nvPr/>
        </p:nvSpPr>
        <p:spPr>
          <a:xfrm>
            <a:off x="406446" y="5434624"/>
            <a:ext cx="3063240" cy="1118576"/>
          </a:xfrm>
          <a:prstGeom prst="rect">
            <a:avLst/>
          </a:prstGeom>
          <a:blipFill>
            <a:blip r:embed="rId4"/>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Goal </a:t>
            </a:r>
          </a:p>
          <a:p>
            <a:pPr algn="ctr">
              <a:defRPr sz="2400" b="0">
                <a:solidFill>
                  <a:srgbClr val="FFFFFF"/>
                </a:solidFill>
                <a:latin typeface="+mn-lt"/>
                <a:ea typeface="+mn-ea"/>
                <a:cs typeface="+mn-cs"/>
                <a:sym typeface="Helvetica Light"/>
              </a:defRPr>
            </a:pPr>
            <a:r>
              <a:rPr dirty="0"/>
              <a:t>Work</a:t>
            </a:r>
          </a:p>
        </p:txBody>
      </p:sp>
      <p:sp>
        <p:nvSpPr>
          <p:cNvPr id="386" name="Shape 386"/>
          <p:cNvSpPr/>
          <p:nvPr/>
        </p:nvSpPr>
        <p:spPr>
          <a:xfrm>
            <a:off x="395598" y="4324634"/>
            <a:ext cx="3065095" cy="856966"/>
          </a:xfrm>
          <a:prstGeom prst="rect">
            <a:avLst/>
          </a:prstGeom>
          <a:solidFill>
            <a:schemeClr val="bg1">
              <a:lumMod val="50000"/>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000" b="0">
                <a:solidFill>
                  <a:srgbClr val="FFFFFF"/>
                </a:solidFill>
                <a:latin typeface="+mn-lt"/>
                <a:ea typeface="+mn-ea"/>
                <a:cs typeface="+mn-cs"/>
                <a:sym typeface="Helvetica Light"/>
              </a:defRPr>
            </a:lvl1pPr>
          </a:lstStyle>
          <a:p>
            <a:pPr algn="ctr"/>
            <a:r>
              <a:rPr sz="2400" dirty="0" smtClean="0"/>
              <a:t>Work</a:t>
            </a:r>
            <a:r>
              <a:rPr lang="en-US" sz="2400" dirty="0" smtClean="0"/>
              <a:t>-</a:t>
            </a:r>
            <a:r>
              <a:rPr sz="2400" dirty="0" smtClean="0"/>
              <a:t>Based </a:t>
            </a:r>
            <a:r>
              <a:rPr sz="2400" dirty="0"/>
              <a:t>Learning </a:t>
            </a:r>
          </a:p>
        </p:txBody>
      </p:sp>
      <p:sp>
        <p:nvSpPr>
          <p:cNvPr id="387" name="Shape 387"/>
          <p:cNvSpPr/>
          <p:nvPr/>
        </p:nvSpPr>
        <p:spPr>
          <a:xfrm>
            <a:off x="3703997" y="1396024"/>
            <a:ext cx="5208845" cy="1118576"/>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Interests, Abilities, Skills </a:t>
            </a:r>
            <a:endParaRPr lang="en-US" sz="1700" dirty="0" smtClean="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ea typeface="Adobe Caslon Pro" charset="0"/>
                <a:cs typeface="Adobe Caslon Pro" charset="0"/>
              </a:rPr>
              <a:t>Assessment </a:t>
            </a:r>
            <a:r>
              <a:rPr lang="en-US" sz="1700" dirty="0" smtClean="0">
                <a:latin typeface="+mj-lt"/>
                <a:ea typeface="Adobe Caslon Pro" charset="0"/>
                <a:cs typeface="Adobe Caslon Pro" charset="0"/>
              </a:rPr>
              <a:t>of </a:t>
            </a:r>
            <a:r>
              <a:rPr sz="1700" dirty="0" smtClean="0">
                <a:latin typeface="+mj-lt"/>
                <a:ea typeface="Adobe Caslon Pro" charset="0"/>
                <a:cs typeface="Adobe Caslon Pro" charset="0"/>
              </a:rPr>
              <a:t>Prior </a:t>
            </a:r>
            <a:r>
              <a:rPr sz="1700" dirty="0">
                <a:latin typeface="+mj-lt"/>
                <a:ea typeface="Adobe Caslon Pro" charset="0"/>
                <a:cs typeface="Adobe Caslon Pro" charset="0"/>
              </a:rPr>
              <a:t>Learning, Credentials </a:t>
            </a:r>
            <a:endParaRPr lang="en-US" sz="1700" dirty="0" smtClean="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ea typeface="Adobe Caslon Pro" charset="0"/>
                <a:cs typeface="Adobe Caslon Pro" charset="0"/>
              </a:rPr>
              <a:t>Assessment </a:t>
            </a:r>
            <a:r>
              <a:rPr sz="1700" dirty="0">
                <a:latin typeface="+mj-lt"/>
                <a:ea typeface="Adobe Caslon Pro" charset="0"/>
                <a:cs typeface="Adobe Caslon Pro" charset="0"/>
              </a:rPr>
              <a:t>of </a:t>
            </a:r>
            <a:r>
              <a:rPr sz="1700" dirty="0" smtClean="0">
                <a:latin typeface="+mj-lt"/>
                <a:ea typeface="Adobe Caslon Pro" charset="0"/>
                <a:cs typeface="Adobe Caslon Pro" charset="0"/>
                <a:sym typeface="Marker Felt"/>
              </a:rPr>
              <a:t>Pathway </a:t>
            </a:r>
            <a:r>
              <a:rPr sz="1700" dirty="0">
                <a:latin typeface="+mj-lt"/>
                <a:ea typeface="Adobe Caslon Pro" charset="0"/>
                <a:cs typeface="Adobe Caslon Pro" charset="0"/>
                <a:sym typeface="Marker Felt"/>
              </a:rPr>
              <a:t>Identified </a:t>
            </a:r>
            <a:r>
              <a:rPr sz="1700" dirty="0" smtClean="0">
                <a:latin typeface="+mj-lt"/>
                <a:ea typeface="Adobe Caslon Pro" charset="0"/>
                <a:cs typeface="Adobe Caslon Pro" charset="0"/>
                <a:sym typeface="Marker Felt"/>
              </a:rPr>
              <a:t>Skill</a:t>
            </a:r>
            <a:r>
              <a:rPr lang="en-US" sz="1700" dirty="0" smtClean="0">
                <a:latin typeface="+mj-lt"/>
                <a:ea typeface="Adobe Caslon Pro" charset="0"/>
                <a:cs typeface="Adobe Caslon Pro" charset="0"/>
                <a:sym typeface="Marker Felt"/>
              </a:rPr>
              <a:t>s</a:t>
            </a: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ea typeface="Adobe Caslon Pro" charset="0"/>
                <a:cs typeface="Adobe Caslon Pro" charset="0"/>
              </a:rPr>
              <a:t>Identification </a:t>
            </a:r>
            <a:r>
              <a:rPr sz="1700" dirty="0">
                <a:latin typeface="+mj-lt"/>
                <a:ea typeface="Adobe Caslon Pro" charset="0"/>
                <a:cs typeface="Adobe Caslon Pro" charset="0"/>
              </a:rPr>
              <a:t>of </a:t>
            </a:r>
            <a:r>
              <a:rPr sz="1700" dirty="0" smtClean="0">
                <a:latin typeface="+mj-lt"/>
                <a:ea typeface="Adobe Caslon Pro" charset="0"/>
                <a:cs typeface="Adobe Caslon Pro" charset="0"/>
              </a:rPr>
              <a:t>Individual </a:t>
            </a:r>
            <a:r>
              <a:rPr sz="1700" dirty="0">
                <a:latin typeface="+mj-lt"/>
                <a:ea typeface="Adobe Caslon Pro" charset="0"/>
                <a:cs typeface="Adobe Caslon Pro" charset="0"/>
              </a:rPr>
              <a:t>Career Goal</a:t>
            </a:r>
          </a:p>
        </p:txBody>
      </p:sp>
      <p:sp>
        <p:nvSpPr>
          <p:cNvPr id="388" name="Shape 388"/>
          <p:cNvSpPr/>
          <p:nvPr/>
        </p:nvSpPr>
        <p:spPr>
          <a:xfrm>
            <a:off x="3703997" y="2843824"/>
            <a:ext cx="5208845" cy="1118576"/>
          </a:xfrm>
          <a:prstGeom prst="rect">
            <a:avLst/>
          </a:prstGeom>
          <a:ln w="38100">
            <a:solidFill>
              <a:schemeClr val="accent5">
                <a:hueOff val="-176146"/>
                <a:satOff val="3665"/>
                <a:lumOff val="-13986"/>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Academic &amp; Technical Courses </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Education </a:t>
            </a:r>
            <a:r>
              <a:rPr lang="en-US" sz="1700" dirty="0" smtClean="0">
                <a:latin typeface="+mj-lt"/>
              </a:rPr>
              <a:t>and/</a:t>
            </a:r>
            <a:r>
              <a:rPr sz="1700" dirty="0" smtClean="0">
                <a:latin typeface="+mj-lt"/>
              </a:rPr>
              <a:t>or </a:t>
            </a:r>
            <a:r>
              <a:rPr sz="1700" dirty="0">
                <a:latin typeface="+mj-lt"/>
              </a:rPr>
              <a:t>Training </a:t>
            </a:r>
            <a:r>
              <a:rPr sz="1700" dirty="0" smtClean="0">
                <a:latin typeface="+mj-lt"/>
              </a:rPr>
              <a:t>Program</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Credit </a:t>
            </a:r>
            <a:r>
              <a:rPr sz="1700" dirty="0">
                <a:latin typeface="+mj-lt"/>
              </a:rPr>
              <a:t>for: Experiences, Articulated </a:t>
            </a:r>
            <a:r>
              <a:rPr sz="1700" dirty="0" smtClean="0">
                <a:latin typeface="+mj-lt"/>
              </a:rPr>
              <a:t>Course Plan</a:t>
            </a:r>
            <a:r>
              <a:rPr lang="en-US" sz="1700" dirty="0" smtClean="0">
                <a:latin typeface="+mj-lt"/>
              </a:rPr>
              <a:t>,</a:t>
            </a:r>
            <a:r>
              <a:rPr sz="1700" dirty="0" smtClean="0">
                <a:latin typeface="+mj-lt"/>
              </a:rPr>
              <a:t> </a:t>
            </a:r>
            <a:r>
              <a:rPr sz="1700" dirty="0">
                <a:latin typeface="+mj-lt"/>
              </a:rPr>
              <a:t>and Path Streamlined for </a:t>
            </a:r>
            <a:r>
              <a:rPr sz="1700" dirty="0" smtClean="0">
                <a:latin typeface="+mj-lt"/>
              </a:rPr>
              <a:t>Individual</a:t>
            </a:r>
            <a:endParaRPr sz="1700" dirty="0">
              <a:latin typeface="+mj-lt"/>
            </a:endParaRPr>
          </a:p>
        </p:txBody>
      </p:sp>
      <p:sp>
        <p:nvSpPr>
          <p:cNvPr id="389" name="Shape 389"/>
          <p:cNvSpPr/>
          <p:nvPr/>
        </p:nvSpPr>
        <p:spPr>
          <a:xfrm>
            <a:off x="3703997" y="4324634"/>
            <a:ext cx="5208845" cy="856966"/>
          </a:xfrm>
          <a:prstGeom prst="rect">
            <a:avLst/>
          </a:prstGeom>
          <a:ln w="38100">
            <a:solidFill>
              <a:schemeClr val="bg1">
                <a:lumMod val="50000"/>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Exploratory</a:t>
            </a:r>
            <a:r>
              <a:rPr lang="en-US" sz="1700" dirty="0" smtClean="0">
                <a:latin typeface="+mj-lt"/>
              </a:rPr>
              <a:t> - </a:t>
            </a:r>
            <a:r>
              <a:rPr sz="1700" dirty="0" smtClean="0">
                <a:latin typeface="+mj-lt"/>
              </a:rPr>
              <a:t>Shadowing</a:t>
            </a:r>
            <a:r>
              <a:rPr sz="1700" dirty="0">
                <a:latin typeface="+mj-lt"/>
              </a:rPr>
              <a:t>, </a:t>
            </a:r>
            <a:r>
              <a:rPr sz="1700" dirty="0" smtClean="0">
                <a:latin typeface="+mj-lt"/>
              </a:rPr>
              <a:t>Mentoring</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Experiential </a:t>
            </a:r>
            <a:r>
              <a:rPr sz="1700" dirty="0">
                <a:latin typeface="+mj-lt"/>
              </a:rPr>
              <a:t>- Work Foundational Skills  </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Engaged </a:t>
            </a:r>
            <a:r>
              <a:rPr sz="1700" dirty="0">
                <a:latin typeface="+mj-lt"/>
              </a:rPr>
              <a:t>- Supportive of Classroom Education </a:t>
            </a:r>
          </a:p>
        </p:txBody>
      </p:sp>
      <p:sp>
        <p:nvSpPr>
          <p:cNvPr id="390" name="Shape 390"/>
          <p:cNvSpPr/>
          <p:nvPr/>
        </p:nvSpPr>
        <p:spPr>
          <a:xfrm>
            <a:off x="3703997" y="5434624"/>
            <a:ext cx="5211402" cy="1118576"/>
          </a:xfrm>
          <a:prstGeom prst="rect">
            <a:avLst/>
          </a:prstGeom>
          <a:ln w="38100">
            <a:solidFill>
              <a:schemeClr val="accent6"/>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Jobs within the </a:t>
            </a:r>
            <a:r>
              <a:rPr lang="en-US" sz="1700" dirty="0" smtClean="0">
                <a:latin typeface="+mj-lt"/>
              </a:rPr>
              <a:t>C</a:t>
            </a:r>
            <a:r>
              <a:rPr sz="1700" dirty="0" smtClean="0">
                <a:latin typeface="+mj-lt"/>
              </a:rPr>
              <a:t>luster </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Ability </a:t>
            </a:r>
            <a:r>
              <a:rPr sz="1700" dirty="0">
                <a:latin typeface="+mj-lt"/>
              </a:rPr>
              <a:t>to </a:t>
            </a:r>
            <a:r>
              <a:rPr lang="en-US" sz="1700" dirty="0" smtClean="0">
                <a:latin typeface="+mj-lt"/>
              </a:rPr>
              <a:t>E</a:t>
            </a:r>
            <a:r>
              <a:rPr sz="1700" dirty="0" smtClean="0">
                <a:latin typeface="+mj-lt"/>
              </a:rPr>
              <a:t>ngage </a:t>
            </a:r>
            <a:r>
              <a:rPr sz="1700" dirty="0">
                <a:latin typeface="+mj-lt"/>
              </a:rPr>
              <a:t>in </a:t>
            </a:r>
            <a:r>
              <a:rPr lang="en-US" sz="1700" dirty="0" smtClean="0">
                <a:latin typeface="+mj-lt"/>
              </a:rPr>
              <a:t>W</a:t>
            </a:r>
            <a:r>
              <a:rPr sz="1700" dirty="0" smtClean="0">
                <a:latin typeface="+mj-lt"/>
              </a:rPr>
              <a:t>ork </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Reengage </a:t>
            </a:r>
            <a:r>
              <a:rPr sz="1700" dirty="0">
                <a:latin typeface="+mj-lt"/>
              </a:rPr>
              <a:t>in </a:t>
            </a:r>
            <a:r>
              <a:rPr lang="en-US" sz="1700" dirty="0" smtClean="0">
                <a:latin typeface="+mj-lt"/>
              </a:rPr>
              <a:t>E</a:t>
            </a:r>
            <a:r>
              <a:rPr sz="1700" dirty="0" smtClean="0">
                <a:latin typeface="+mj-lt"/>
              </a:rPr>
              <a:t>ducation </a:t>
            </a:r>
            <a:r>
              <a:rPr sz="1700" dirty="0">
                <a:latin typeface="+mj-lt"/>
              </a:rPr>
              <a:t>or </a:t>
            </a:r>
            <a:r>
              <a:rPr lang="en-US" sz="1700" dirty="0" smtClean="0">
                <a:latin typeface="+mj-lt"/>
              </a:rPr>
              <a:t>T</a:t>
            </a:r>
            <a:r>
              <a:rPr sz="1700" dirty="0" smtClean="0">
                <a:latin typeface="+mj-lt"/>
              </a:rPr>
              <a:t>raining </a:t>
            </a:r>
            <a:endParaRPr lang="en-US" sz="1700" dirty="0" smtClean="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smtClean="0">
                <a:latin typeface="+mj-lt"/>
              </a:rPr>
              <a:t>Continuous </a:t>
            </a:r>
            <a:r>
              <a:rPr sz="1700" dirty="0">
                <a:latin typeface="+mj-lt"/>
              </a:rPr>
              <a:t>Education /Training to </a:t>
            </a:r>
            <a:r>
              <a:rPr lang="en-US" sz="1700" dirty="0" smtClean="0">
                <a:latin typeface="+mj-lt"/>
              </a:rPr>
              <a:t>M</a:t>
            </a:r>
            <a:r>
              <a:rPr sz="1700" dirty="0" smtClean="0">
                <a:latin typeface="+mj-lt"/>
              </a:rPr>
              <a:t>eet </a:t>
            </a:r>
            <a:r>
              <a:rPr sz="1700" dirty="0">
                <a:latin typeface="+mj-lt"/>
              </a:rPr>
              <a:t>Career Goal </a:t>
            </a:r>
          </a:p>
        </p:txBody>
      </p:sp>
      <p:sp>
        <p:nvSpPr>
          <p:cNvPr id="6" name="Title 5"/>
          <p:cNvSpPr>
            <a:spLocks noGrp="1"/>
          </p:cNvSpPr>
          <p:nvPr>
            <p:ph type="title"/>
          </p:nvPr>
        </p:nvSpPr>
        <p:spPr/>
        <p:txBody>
          <a:bodyPr/>
          <a:lstStyle/>
          <a:p>
            <a:r>
              <a:rPr lang="en-US" sz="3600" dirty="0"/>
              <a:t>Individual Career or </a:t>
            </a:r>
            <a:r>
              <a:rPr lang="en-US" sz="3600" dirty="0" smtClean="0"/>
              <a:t/>
            </a:r>
            <a:br>
              <a:rPr lang="en-US" sz="3600" dirty="0" smtClean="0"/>
            </a:br>
            <a:r>
              <a:rPr lang="en-US" sz="3600" dirty="0" smtClean="0"/>
              <a:t>Employability Plan</a:t>
            </a:r>
            <a:endParaRPr lang="en-US" sz="3600" dirty="0"/>
          </a:p>
        </p:txBody>
      </p:sp>
    </p:spTree>
    <p:extLst>
      <p:ext uri="{BB962C8B-B14F-4D97-AF65-F5344CB8AC3E}">
        <p14:creationId xmlns:p14="http://schemas.microsoft.com/office/powerpoint/2010/main" val="27115350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83">
                                            <p:bg/>
                                          </p:spTgt>
                                        </p:tgtEl>
                                        <p:attrNameLst>
                                          <p:attrName>style.visibility</p:attrName>
                                        </p:attrNameLst>
                                      </p:cBhvr>
                                      <p:to>
                                        <p:strVal val="visible"/>
                                      </p:to>
                                    </p:set>
                                    <p:anim calcmode="lin" valueType="num">
                                      <p:cBhvr additive="base">
                                        <p:cTn id="7" dur="500"/>
                                        <p:tgtEl>
                                          <p:spTgt spid="38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8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87">
                                            <p:bg/>
                                          </p:spTgt>
                                        </p:tgtEl>
                                        <p:attrNameLst>
                                          <p:attrName>style.visibility</p:attrName>
                                        </p:attrNameLst>
                                      </p:cBhvr>
                                      <p:to>
                                        <p:strVal val="visible"/>
                                      </p:to>
                                    </p:set>
                                    <p:anim calcmode="lin" valueType="num">
                                      <p:cBhvr additive="base">
                                        <p:cTn id="13" dur="500"/>
                                        <p:tgtEl>
                                          <p:spTgt spid="387">
                                            <p:bg/>
                                          </p:spTgt>
                                        </p:tgtEl>
                                        <p:attrNameLst>
                                          <p:attrName>ppt_x</p:attrName>
                                        </p:attrNameLst>
                                      </p:cBhvr>
                                      <p:tavLst>
                                        <p:tav tm="0">
                                          <p:val>
                                            <p:strVal val="#ppt_x-#ppt_w*1.125000"/>
                                          </p:val>
                                        </p:tav>
                                        <p:tav tm="100000">
                                          <p:val>
                                            <p:strVal val="#ppt_x"/>
                                          </p:val>
                                        </p:tav>
                                      </p:tavLst>
                                    </p:anim>
                                    <p:animEffect transition="in" filter="wipe(right)">
                                      <p:cBhvr>
                                        <p:cTn id="14" dur="500"/>
                                        <p:tgtEl>
                                          <p:spTgt spid="387">
                                            <p:bg/>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anim calcmode="lin" valueType="num">
                                      <p:cBhvr additive="base">
                                        <p:cTn id="17" dur="500"/>
                                        <p:tgtEl>
                                          <p:spTgt spid="387">
                                            <p:txEl>
                                              <p:pRg st="0" end="0"/>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87">
                                            <p:txEl>
                                              <p:pRg st="0" end="0"/>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387">
                                            <p:txEl>
                                              <p:pRg st="1" end="1"/>
                                            </p:txEl>
                                          </p:spTgt>
                                        </p:tgtEl>
                                        <p:attrNameLst>
                                          <p:attrName>style.visibility</p:attrName>
                                        </p:attrNameLst>
                                      </p:cBhvr>
                                      <p:to>
                                        <p:strVal val="visible"/>
                                      </p:to>
                                    </p:set>
                                    <p:anim calcmode="lin" valueType="num">
                                      <p:cBhvr additive="base">
                                        <p:cTn id="21" dur="500"/>
                                        <p:tgtEl>
                                          <p:spTgt spid="387">
                                            <p:txEl>
                                              <p:pRg st="1" end="1"/>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387">
                                            <p:txEl>
                                              <p:pRg st="1" end="1"/>
                                            </p:txEl>
                                          </p:spTgt>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87">
                                            <p:txEl>
                                              <p:pRg st="2" end="2"/>
                                            </p:txEl>
                                          </p:spTgt>
                                        </p:tgtEl>
                                        <p:attrNameLst>
                                          <p:attrName>style.visibility</p:attrName>
                                        </p:attrNameLst>
                                      </p:cBhvr>
                                      <p:to>
                                        <p:strVal val="visible"/>
                                      </p:to>
                                    </p:set>
                                    <p:anim calcmode="lin" valueType="num">
                                      <p:cBhvr additive="base">
                                        <p:cTn id="25" dur="500"/>
                                        <p:tgtEl>
                                          <p:spTgt spid="387">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87">
                                            <p:txEl>
                                              <p:pRg st="2" end="2"/>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87">
                                            <p:txEl>
                                              <p:pRg st="3" end="3"/>
                                            </p:txEl>
                                          </p:spTgt>
                                        </p:tgtEl>
                                        <p:attrNameLst>
                                          <p:attrName>style.visibility</p:attrName>
                                        </p:attrNameLst>
                                      </p:cBhvr>
                                      <p:to>
                                        <p:strVal val="visible"/>
                                      </p:to>
                                    </p:set>
                                    <p:anim calcmode="lin" valueType="num">
                                      <p:cBhvr additive="base">
                                        <p:cTn id="29" dur="500"/>
                                        <p:tgtEl>
                                          <p:spTgt spid="387">
                                            <p:txEl>
                                              <p:pRg st="3" end="3"/>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3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384">
                                            <p:bg/>
                                          </p:spTgt>
                                        </p:tgtEl>
                                        <p:attrNameLst>
                                          <p:attrName>style.visibility</p:attrName>
                                        </p:attrNameLst>
                                      </p:cBhvr>
                                      <p:to>
                                        <p:strVal val="visible"/>
                                      </p:to>
                                    </p:set>
                                    <p:anim calcmode="lin" valueType="num">
                                      <p:cBhvr additive="base">
                                        <p:cTn id="35" dur="500"/>
                                        <p:tgtEl>
                                          <p:spTgt spid="384">
                                            <p:bg/>
                                          </p:spTgt>
                                        </p:tgtEl>
                                        <p:attrNameLst>
                                          <p:attrName>ppt_x</p:attrName>
                                        </p:attrNameLst>
                                      </p:cBhvr>
                                      <p:tavLst>
                                        <p:tav tm="0">
                                          <p:val>
                                            <p:strVal val="#ppt_x-#ppt_w*1.125000"/>
                                          </p:val>
                                        </p:tav>
                                        <p:tav tm="100000">
                                          <p:val>
                                            <p:strVal val="#ppt_x"/>
                                          </p:val>
                                        </p:tav>
                                      </p:tavLst>
                                    </p:anim>
                                    <p:animEffect transition="in" filter="wipe(right)">
                                      <p:cBhvr>
                                        <p:cTn id="36" dur="500"/>
                                        <p:tgtEl>
                                          <p:spTgt spid="384">
                                            <p:bg/>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388">
                                            <p:bg/>
                                          </p:spTgt>
                                        </p:tgtEl>
                                        <p:attrNameLst>
                                          <p:attrName>style.visibility</p:attrName>
                                        </p:attrNameLst>
                                      </p:cBhvr>
                                      <p:to>
                                        <p:strVal val="visible"/>
                                      </p:to>
                                    </p:set>
                                    <p:anim calcmode="lin" valueType="num">
                                      <p:cBhvr additive="base">
                                        <p:cTn id="41" dur="500"/>
                                        <p:tgtEl>
                                          <p:spTgt spid="388">
                                            <p:bg/>
                                          </p:spTgt>
                                        </p:tgtEl>
                                        <p:attrNameLst>
                                          <p:attrName>ppt_x</p:attrName>
                                        </p:attrNameLst>
                                      </p:cBhvr>
                                      <p:tavLst>
                                        <p:tav tm="0">
                                          <p:val>
                                            <p:strVal val="#ppt_x-#ppt_w*1.125000"/>
                                          </p:val>
                                        </p:tav>
                                        <p:tav tm="100000">
                                          <p:val>
                                            <p:strVal val="#ppt_x"/>
                                          </p:val>
                                        </p:tav>
                                      </p:tavLst>
                                    </p:anim>
                                    <p:animEffect transition="in" filter="wipe(right)">
                                      <p:cBhvr>
                                        <p:cTn id="42" dur="500"/>
                                        <p:tgtEl>
                                          <p:spTgt spid="388">
                                            <p:bg/>
                                          </p:spTgt>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388">
                                            <p:txEl>
                                              <p:pRg st="0" end="0"/>
                                            </p:txEl>
                                          </p:spTgt>
                                        </p:tgtEl>
                                        <p:attrNameLst>
                                          <p:attrName>style.visibility</p:attrName>
                                        </p:attrNameLst>
                                      </p:cBhvr>
                                      <p:to>
                                        <p:strVal val="visible"/>
                                      </p:to>
                                    </p:set>
                                    <p:anim calcmode="lin" valueType="num">
                                      <p:cBhvr additive="base">
                                        <p:cTn id="45" dur="500"/>
                                        <p:tgtEl>
                                          <p:spTgt spid="388">
                                            <p:txEl>
                                              <p:pRg st="0" end="0"/>
                                            </p:txEl>
                                          </p:spTgt>
                                        </p:tgtEl>
                                        <p:attrNameLst>
                                          <p:attrName>ppt_x</p:attrName>
                                        </p:attrNameLst>
                                      </p:cBhvr>
                                      <p:tavLst>
                                        <p:tav tm="0">
                                          <p:val>
                                            <p:strVal val="#ppt_x-#ppt_w*1.125000"/>
                                          </p:val>
                                        </p:tav>
                                        <p:tav tm="100000">
                                          <p:val>
                                            <p:strVal val="#ppt_x"/>
                                          </p:val>
                                        </p:tav>
                                      </p:tavLst>
                                    </p:anim>
                                    <p:animEffect transition="in" filter="wipe(right)">
                                      <p:cBhvr>
                                        <p:cTn id="46" dur="500"/>
                                        <p:tgtEl>
                                          <p:spTgt spid="388">
                                            <p:txEl>
                                              <p:pRg st="0" end="0"/>
                                            </p:txEl>
                                          </p:spTgt>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388">
                                            <p:txEl>
                                              <p:pRg st="1" end="1"/>
                                            </p:txEl>
                                          </p:spTgt>
                                        </p:tgtEl>
                                        <p:attrNameLst>
                                          <p:attrName>style.visibility</p:attrName>
                                        </p:attrNameLst>
                                      </p:cBhvr>
                                      <p:to>
                                        <p:strVal val="visible"/>
                                      </p:to>
                                    </p:set>
                                    <p:anim calcmode="lin" valueType="num">
                                      <p:cBhvr additive="base">
                                        <p:cTn id="49" dur="500"/>
                                        <p:tgtEl>
                                          <p:spTgt spid="388">
                                            <p:txEl>
                                              <p:pRg st="1" end="1"/>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388">
                                            <p:txEl>
                                              <p:pRg st="1" end="1"/>
                                            </p:txEl>
                                          </p:spTgt>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88">
                                            <p:txEl>
                                              <p:pRg st="2" end="2"/>
                                            </p:txEl>
                                          </p:spTgt>
                                        </p:tgtEl>
                                        <p:attrNameLst>
                                          <p:attrName>style.visibility</p:attrName>
                                        </p:attrNameLst>
                                      </p:cBhvr>
                                      <p:to>
                                        <p:strVal val="visible"/>
                                      </p:to>
                                    </p:set>
                                    <p:anim calcmode="lin" valueType="num">
                                      <p:cBhvr additive="base">
                                        <p:cTn id="53" dur="500"/>
                                        <p:tgtEl>
                                          <p:spTgt spid="388">
                                            <p:txEl>
                                              <p:pRg st="2" end="2"/>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38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386">
                                            <p:bg/>
                                          </p:spTgt>
                                        </p:tgtEl>
                                        <p:attrNameLst>
                                          <p:attrName>style.visibility</p:attrName>
                                        </p:attrNameLst>
                                      </p:cBhvr>
                                      <p:to>
                                        <p:strVal val="visible"/>
                                      </p:to>
                                    </p:set>
                                    <p:anim calcmode="lin" valueType="num">
                                      <p:cBhvr additive="base">
                                        <p:cTn id="59" dur="500"/>
                                        <p:tgtEl>
                                          <p:spTgt spid="386">
                                            <p:bg/>
                                          </p:spTgt>
                                        </p:tgtEl>
                                        <p:attrNameLst>
                                          <p:attrName>ppt_x</p:attrName>
                                        </p:attrNameLst>
                                      </p:cBhvr>
                                      <p:tavLst>
                                        <p:tav tm="0">
                                          <p:val>
                                            <p:strVal val="#ppt_x-#ppt_w*1.125000"/>
                                          </p:val>
                                        </p:tav>
                                        <p:tav tm="100000">
                                          <p:val>
                                            <p:strVal val="#ppt_x"/>
                                          </p:val>
                                        </p:tav>
                                      </p:tavLst>
                                    </p:anim>
                                    <p:animEffect transition="in" filter="wipe(right)">
                                      <p:cBhvr>
                                        <p:cTn id="60" dur="500"/>
                                        <p:tgtEl>
                                          <p:spTgt spid="38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389">
                                            <p:bg/>
                                          </p:spTgt>
                                        </p:tgtEl>
                                        <p:attrNameLst>
                                          <p:attrName>style.visibility</p:attrName>
                                        </p:attrNameLst>
                                      </p:cBhvr>
                                      <p:to>
                                        <p:strVal val="visible"/>
                                      </p:to>
                                    </p:set>
                                    <p:anim calcmode="lin" valueType="num">
                                      <p:cBhvr additive="base">
                                        <p:cTn id="65" dur="500"/>
                                        <p:tgtEl>
                                          <p:spTgt spid="389">
                                            <p:bg/>
                                          </p:spTgt>
                                        </p:tgtEl>
                                        <p:attrNameLst>
                                          <p:attrName>ppt_x</p:attrName>
                                        </p:attrNameLst>
                                      </p:cBhvr>
                                      <p:tavLst>
                                        <p:tav tm="0">
                                          <p:val>
                                            <p:strVal val="#ppt_x-#ppt_w*1.125000"/>
                                          </p:val>
                                        </p:tav>
                                        <p:tav tm="100000">
                                          <p:val>
                                            <p:strVal val="#ppt_x"/>
                                          </p:val>
                                        </p:tav>
                                      </p:tavLst>
                                    </p:anim>
                                    <p:animEffect transition="in" filter="wipe(right)">
                                      <p:cBhvr>
                                        <p:cTn id="66" dur="500"/>
                                        <p:tgtEl>
                                          <p:spTgt spid="389">
                                            <p:bg/>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89">
                                            <p:txEl>
                                              <p:pRg st="0" end="0"/>
                                            </p:txEl>
                                          </p:spTgt>
                                        </p:tgtEl>
                                        <p:attrNameLst>
                                          <p:attrName>style.visibility</p:attrName>
                                        </p:attrNameLst>
                                      </p:cBhvr>
                                      <p:to>
                                        <p:strVal val="visible"/>
                                      </p:to>
                                    </p:set>
                                    <p:anim calcmode="lin" valueType="num">
                                      <p:cBhvr additive="base">
                                        <p:cTn id="69" dur="500"/>
                                        <p:tgtEl>
                                          <p:spTgt spid="389">
                                            <p:txEl>
                                              <p:pRg st="0" end="0"/>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389">
                                            <p:txEl>
                                              <p:pRg st="0" end="0"/>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389">
                                            <p:txEl>
                                              <p:pRg st="1" end="1"/>
                                            </p:txEl>
                                          </p:spTgt>
                                        </p:tgtEl>
                                        <p:attrNameLst>
                                          <p:attrName>style.visibility</p:attrName>
                                        </p:attrNameLst>
                                      </p:cBhvr>
                                      <p:to>
                                        <p:strVal val="visible"/>
                                      </p:to>
                                    </p:set>
                                    <p:anim calcmode="lin" valueType="num">
                                      <p:cBhvr additive="base">
                                        <p:cTn id="73" dur="500"/>
                                        <p:tgtEl>
                                          <p:spTgt spid="389">
                                            <p:txEl>
                                              <p:pRg st="1" end="1"/>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389">
                                            <p:txEl>
                                              <p:pRg st="1" end="1"/>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389">
                                            <p:txEl>
                                              <p:pRg st="2" end="2"/>
                                            </p:txEl>
                                          </p:spTgt>
                                        </p:tgtEl>
                                        <p:attrNameLst>
                                          <p:attrName>style.visibility</p:attrName>
                                        </p:attrNameLst>
                                      </p:cBhvr>
                                      <p:to>
                                        <p:strVal val="visible"/>
                                      </p:to>
                                    </p:set>
                                    <p:anim calcmode="lin" valueType="num">
                                      <p:cBhvr additive="base">
                                        <p:cTn id="77" dur="500"/>
                                        <p:tgtEl>
                                          <p:spTgt spid="389">
                                            <p:txEl>
                                              <p:pRg st="2" end="2"/>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389">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385">
                                            <p:bg/>
                                          </p:spTgt>
                                        </p:tgtEl>
                                        <p:attrNameLst>
                                          <p:attrName>style.visibility</p:attrName>
                                        </p:attrNameLst>
                                      </p:cBhvr>
                                      <p:to>
                                        <p:strVal val="visible"/>
                                      </p:to>
                                    </p:set>
                                    <p:anim calcmode="lin" valueType="num">
                                      <p:cBhvr additive="base">
                                        <p:cTn id="83" dur="500"/>
                                        <p:tgtEl>
                                          <p:spTgt spid="385">
                                            <p:bg/>
                                          </p:spTgt>
                                        </p:tgtEl>
                                        <p:attrNameLst>
                                          <p:attrName>ppt_x</p:attrName>
                                        </p:attrNameLst>
                                      </p:cBhvr>
                                      <p:tavLst>
                                        <p:tav tm="0">
                                          <p:val>
                                            <p:strVal val="#ppt_x-#ppt_w*1.125000"/>
                                          </p:val>
                                        </p:tav>
                                        <p:tav tm="100000">
                                          <p:val>
                                            <p:strVal val="#ppt_x"/>
                                          </p:val>
                                        </p:tav>
                                      </p:tavLst>
                                    </p:anim>
                                    <p:animEffect transition="in" filter="wipe(right)">
                                      <p:cBhvr>
                                        <p:cTn id="84" dur="500"/>
                                        <p:tgtEl>
                                          <p:spTgt spid="385">
                                            <p:bg/>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grpId="0" nodeType="clickEffect">
                                  <p:stCondLst>
                                    <p:cond delay="0"/>
                                  </p:stCondLst>
                                  <p:childTnLst>
                                    <p:set>
                                      <p:cBhvr>
                                        <p:cTn id="88" dur="1" fill="hold">
                                          <p:stCondLst>
                                            <p:cond delay="0"/>
                                          </p:stCondLst>
                                        </p:cTn>
                                        <p:tgtEl>
                                          <p:spTgt spid="390">
                                            <p:bg/>
                                          </p:spTgt>
                                        </p:tgtEl>
                                        <p:attrNameLst>
                                          <p:attrName>style.visibility</p:attrName>
                                        </p:attrNameLst>
                                      </p:cBhvr>
                                      <p:to>
                                        <p:strVal val="visible"/>
                                      </p:to>
                                    </p:set>
                                    <p:anim calcmode="lin" valueType="num">
                                      <p:cBhvr additive="base">
                                        <p:cTn id="89" dur="500"/>
                                        <p:tgtEl>
                                          <p:spTgt spid="390">
                                            <p:bg/>
                                          </p:spTgt>
                                        </p:tgtEl>
                                        <p:attrNameLst>
                                          <p:attrName>ppt_x</p:attrName>
                                        </p:attrNameLst>
                                      </p:cBhvr>
                                      <p:tavLst>
                                        <p:tav tm="0">
                                          <p:val>
                                            <p:strVal val="#ppt_x-#ppt_w*1.125000"/>
                                          </p:val>
                                        </p:tav>
                                        <p:tav tm="100000">
                                          <p:val>
                                            <p:strVal val="#ppt_x"/>
                                          </p:val>
                                        </p:tav>
                                      </p:tavLst>
                                    </p:anim>
                                    <p:animEffect transition="in" filter="wipe(right)">
                                      <p:cBhvr>
                                        <p:cTn id="90" dur="500"/>
                                        <p:tgtEl>
                                          <p:spTgt spid="390">
                                            <p:bg/>
                                          </p:spTgt>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390">
                                            <p:txEl>
                                              <p:pRg st="0" end="0"/>
                                            </p:txEl>
                                          </p:spTgt>
                                        </p:tgtEl>
                                        <p:attrNameLst>
                                          <p:attrName>style.visibility</p:attrName>
                                        </p:attrNameLst>
                                      </p:cBhvr>
                                      <p:to>
                                        <p:strVal val="visible"/>
                                      </p:to>
                                    </p:set>
                                    <p:anim calcmode="lin" valueType="num">
                                      <p:cBhvr additive="base">
                                        <p:cTn id="93" dur="500"/>
                                        <p:tgtEl>
                                          <p:spTgt spid="390">
                                            <p:txEl>
                                              <p:pRg st="0" end="0"/>
                                            </p:txEl>
                                          </p:spTgt>
                                        </p:tgtEl>
                                        <p:attrNameLst>
                                          <p:attrName>ppt_x</p:attrName>
                                        </p:attrNameLst>
                                      </p:cBhvr>
                                      <p:tavLst>
                                        <p:tav tm="0">
                                          <p:val>
                                            <p:strVal val="#ppt_x-#ppt_w*1.125000"/>
                                          </p:val>
                                        </p:tav>
                                        <p:tav tm="100000">
                                          <p:val>
                                            <p:strVal val="#ppt_x"/>
                                          </p:val>
                                        </p:tav>
                                      </p:tavLst>
                                    </p:anim>
                                    <p:animEffect transition="in" filter="wipe(right)">
                                      <p:cBhvr>
                                        <p:cTn id="94" dur="500"/>
                                        <p:tgtEl>
                                          <p:spTgt spid="390">
                                            <p:txEl>
                                              <p:pRg st="0" end="0"/>
                                            </p:txEl>
                                          </p:spTgt>
                                        </p:tgtEl>
                                      </p:cBhvr>
                                    </p:animEffect>
                                  </p:childTnLst>
                                </p:cTn>
                              </p:par>
                              <p:par>
                                <p:cTn id="95" presetID="12" presetClass="entr" presetSubtype="8" fill="hold" grpId="0" nodeType="withEffect">
                                  <p:stCondLst>
                                    <p:cond delay="0"/>
                                  </p:stCondLst>
                                  <p:childTnLst>
                                    <p:set>
                                      <p:cBhvr>
                                        <p:cTn id="96" dur="1" fill="hold">
                                          <p:stCondLst>
                                            <p:cond delay="0"/>
                                          </p:stCondLst>
                                        </p:cTn>
                                        <p:tgtEl>
                                          <p:spTgt spid="390">
                                            <p:txEl>
                                              <p:pRg st="1" end="1"/>
                                            </p:txEl>
                                          </p:spTgt>
                                        </p:tgtEl>
                                        <p:attrNameLst>
                                          <p:attrName>style.visibility</p:attrName>
                                        </p:attrNameLst>
                                      </p:cBhvr>
                                      <p:to>
                                        <p:strVal val="visible"/>
                                      </p:to>
                                    </p:set>
                                    <p:anim calcmode="lin" valueType="num">
                                      <p:cBhvr additive="base">
                                        <p:cTn id="97" dur="500"/>
                                        <p:tgtEl>
                                          <p:spTgt spid="390">
                                            <p:txEl>
                                              <p:pRg st="1" end="1"/>
                                            </p:txEl>
                                          </p:spTgt>
                                        </p:tgtEl>
                                        <p:attrNameLst>
                                          <p:attrName>ppt_x</p:attrName>
                                        </p:attrNameLst>
                                      </p:cBhvr>
                                      <p:tavLst>
                                        <p:tav tm="0">
                                          <p:val>
                                            <p:strVal val="#ppt_x-#ppt_w*1.125000"/>
                                          </p:val>
                                        </p:tav>
                                        <p:tav tm="100000">
                                          <p:val>
                                            <p:strVal val="#ppt_x"/>
                                          </p:val>
                                        </p:tav>
                                      </p:tavLst>
                                    </p:anim>
                                    <p:animEffect transition="in" filter="wipe(right)">
                                      <p:cBhvr>
                                        <p:cTn id="98" dur="500"/>
                                        <p:tgtEl>
                                          <p:spTgt spid="390">
                                            <p:txEl>
                                              <p:pRg st="1" end="1"/>
                                            </p:txEl>
                                          </p:spTgt>
                                        </p:tgtEl>
                                      </p:cBhvr>
                                    </p:animEffect>
                                  </p:childTnLst>
                                </p:cTn>
                              </p:par>
                              <p:par>
                                <p:cTn id="99" presetID="12" presetClass="entr" presetSubtype="8" fill="hold" grpId="0" nodeType="withEffect">
                                  <p:stCondLst>
                                    <p:cond delay="0"/>
                                  </p:stCondLst>
                                  <p:childTnLst>
                                    <p:set>
                                      <p:cBhvr>
                                        <p:cTn id="100" dur="1" fill="hold">
                                          <p:stCondLst>
                                            <p:cond delay="0"/>
                                          </p:stCondLst>
                                        </p:cTn>
                                        <p:tgtEl>
                                          <p:spTgt spid="390">
                                            <p:txEl>
                                              <p:pRg st="2" end="2"/>
                                            </p:txEl>
                                          </p:spTgt>
                                        </p:tgtEl>
                                        <p:attrNameLst>
                                          <p:attrName>style.visibility</p:attrName>
                                        </p:attrNameLst>
                                      </p:cBhvr>
                                      <p:to>
                                        <p:strVal val="visible"/>
                                      </p:to>
                                    </p:set>
                                    <p:anim calcmode="lin" valueType="num">
                                      <p:cBhvr additive="base">
                                        <p:cTn id="101" dur="500"/>
                                        <p:tgtEl>
                                          <p:spTgt spid="390">
                                            <p:txEl>
                                              <p:pRg st="2" end="2"/>
                                            </p:txEl>
                                          </p:spTgt>
                                        </p:tgtEl>
                                        <p:attrNameLst>
                                          <p:attrName>ppt_x</p:attrName>
                                        </p:attrNameLst>
                                      </p:cBhvr>
                                      <p:tavLst>
                                        <p:tav tm="0">
                                          <p:val>
                                            <p:strVal val="#ppt_x-#ppt_w*1.125000"/>
                                          </p:val>
                                        </p:tav>
                                        <p:tav tm="100000">
                                          <p:val>
                                            <p:strVal val="#ppt_x"/>
                                          </p:val>
                                        </p:tav>
                                      </p:tavLst>
                                    </p:anim>
                                    <p:animEffect transition="in" filter="wipe(right)">
                                      <p:cBhvr>
                                        <p:cTn id="102" dur="500"/>
                                        <p:tgtEl>
                                          <p:spTgt spid="390">
                                            <p:txEl>
                                              <p:pRg st="2" end="2"/>
                                            </p:txEl>
                                          </p:spTgt>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390">
                                            <p:txEl>
                                              <p:pRg st="3" end="3"/>
                                            </p:txEl>
                                          </p:spTgt>
                                        </p:tgtEl>
                                        <p:attrNameLst>
                                          <p:attrName>style.visibility</p:attrName>
                                        </p:attrNameLst>
                                      </p:cBhvr>
                                      <p:to>
                                        <p:strVal val="visible"/>
                                      </p:to>
                                    </p:set>
                                    <p:anim calcmode="lin" valueType="num">
                                      <p:cBhvr additive="base">
                                        <p:cTn id="105" dur="500"/>
                                        <p:tgtEl>
                                          <p:spTgt spid="390">
                                            <p:txEl>
                                              <p:pRg st="3" end="3"/>
                                            </p:txEl>
                                          </p:spTgt>
                                        </p:tgtEl>
                                        <p:attrNameLst>
                                          <p:attrName>ppt_x</p:attrName>
                                        </p:attrNameLst>
                                      </p:cBhvr>
                                      <p:tavLst>
                                        <p:tav tm="0">
                                          <p:val>
                                            <p:strVal val="#ppt_x-#ppt_w*1.125000"/>
                                          </p:val>
                                        </p:tav>
                                        <p:tav tm="100000">
                                          <p:val>
                                            <p:strVal val="#ppt_x"/>
                                          </p:val>
                                        </p:tav>
                                      </p:tavLst>
                                    </p:anim>
                                    <p:animEffect transition="in" filter="wipe(right)">
                                      <p:cBhvr>
                                        <p:cTn id="106" dur="5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uiExpand="1" build="p" animBg="1" advAuto="0"/>
      <p:bldP spid="384" grpId="0" uiExpand="1" build="p" animBg="1" advAuto="0"/>
      <p:bldP spid="385" grpId="0" uiExpand="1" build="p" animBg="1" advAuto="0"/>
      <p:bldP spid="386" grpId="0" uiExpand="1" build="p" animBg="1" advAuto="0"/>
      <p:bldP spid="387" grpId="0" build="p" animBg="1" advAuto="0"/>
      <p:bldP spid="388" grpId="0" build="p" animBg="1" advAuto="0"/>
      <p:bldP spid="389" grpId="0" build="p" animBg="1" advAuto="0"/>
      <p:bldP spid="390" grpId="0" build="p"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2260620" y="2631204"/>
            <a:ext cx="892970" cy="892970"/>
          </a:xfrm>
          <a:prstGeom prst="rect">
            <a:avLst/>
          </a:prstGeom>
          <a:solidFill>
            <a:srgbClr val="B3C8E0"/>
          </a:solidFill>
          <a:ln w="12700">
            <a:miter lim="400000"/>
          </a:ln>
          <a:effectLst>
            <a:outerShdw blurRad="38100" dist="25400" dir="5400000" rotWithShape="0">
              <a:srgbClr val="000000">
                <a:alpha val="50000"/>
              </a:srgbClr>
            </a:outerShdw>
          </a:effectLst>
        </p:spPr>
        <p:txBody>
          <a:bodyPr lIns="45719" rIns="45719" anchor="ctr"/>
          <a:lstStyle/>
          <a:p>
            <a:pPr>
              <a:defRPr sz="1600"/>
            </a:pPr>
            <a:endParaRPr sz="1600"/>
          </a:p>
        </p:txBody>
      </p:sp>
      <p:sp>
        <p:nvSpPr>
          <p:cNvPr id="302" name="Shape 302"/>
          <p:cNvSpPr/>
          <p:nvPr/>
        </p:nvSpPr>
        <p:spPr>
          <a:xfrm>
            <a:off x="3352550" y="2631204"/>
            <a:ext cx="892970" cy="892970"/>
          </a:xfrm>
          <a:prstGeom prst="rect">
            <a:avLst/>
          </a:prstGeom>
          <a:blipFill>
            <a:blip r:embed="rId2"/>
          </a:blipFill>
          <a:ln w="12700">
            <a:miter lim="400000"/>
          </a:ln>
          <a:effectLst>
            <a:outerShdw blurRad="50800" dist="12700" rotWithShape="0">
              <a:srgbClr val="000000">
                <a:alpha val="50000"/>
              </a:srgbClr>
            </a:outerShdw>
          </a:effectLst>
        </p:spPr>
        <p:txBody>
          <a:bodyPr lIns="45719" rIns="45719" anchor="ctr"/>
          <a:lstStyle/>
          <a:p>
            <a:pPr>
              <a:defRPr sz="1600">
                <a:solidFill>
                  <a:srgbClr val="FFFFFF"/>
                </a:solidFill>
              </a:defRPr>
            </a:pPr>
            <a:endParaRPr sz="1600"/>
          </a:p>
        </p:txBody>
      </p:sp>
      <p:sp>
        <p:nvSpPr>
          <p:cNvPr id="303" name="Shape 303"/>
          <p:cNvSpPr/>
          <p:nvPr/>
        </p:nvSpPr>
        <p:spPr>
          <a:xfrm>
            <a:off x="4444477" y="2631204"/>
            <a:ext cx="892970" cy="892970"/>
          </a:xfrm>
          <a:prstGeom prst="rect">
            <a:avLst/>
          </a:prstGeom>
          <a:blipFill>
            <a:blip r:embed="rId3"/>
          </a:blipFill>
          <a:ln w="12700">
            <a:miter lim="400000"/>
          </a:ln>
          <a:effectLst>
            <a:outerShdw blurRad="38100" dist="25400" dir="5400000" rotWithShape="0">
              <a:srgbClr val="000000">
                <a:alpha val="50000"/>
              </a:srgbClr>
            </a:outerShdw>
          </a:effectLst>
        </p:spPr>
        <p:txBody>
          <a:bodyPr lIns="45719" rIns="45719" anchor="ctr"/>
          <a:lstStyle/>
          <a:p>
            <a:pPr>
              <a:defRPr sz="1600">
                <a:solidFill>
                  <a:srgbClr val="FFFFFF"/>
                </a:solidFill>
              </a:defRPr>
            </a:pPr>
            <a:endParaRPr sz="1600"/>
          </a:p>
        </p:txBody>
      </p:sp>
      <p:sp>
        <p:nvSpPr>
          <p:cNvPr id="304" name="Shape 304"/>
          <p:cNvSpPr/>
          <p:nvPr/>
        </p:nvSpPr>
        <p:spPr>
          <a:xfrm>
            <a:off x="5536405" y="2631204"/>
            <a:ext cx="892970" cy="892970"/>
          </a:xfrm>
          <a:prstGeom prst="rect">
            <a:avLst/>
          </a:prstGeom>
          <a:blipFill>
            <a:blip r:embed="rId4"/>
          </a:blipFill>
          <a:ln w="12700">
            <a:miter lim="400000"/>
          </a:ln>
          <a:effectLst>
            <a:outerShdw blurRad="25400" dist="25400" dir="2388334" rotWithShape="0">
              <a:srgbClr val="000000">
                <a:alpha val="79310"/>
              </a:srgbClr>
            </a:outerShdw>
          </a:effectLst>
        </p:spPr>
        <p:txBody>
          <a:bodyPr lIns="45719" rIns="45719" anchor="ctr"/>
          <a:lstStyle/>
          <a:p>
            <a:pPr>
              <a:defRPr sz="1600">
                <a:solidFill>
                  <a:srgbClr val="FFFFFF"/>
                </a:solidFill>
              </a:defRPr>
            </a:pPr>
            <a:endParaRPr sz="1600"/>
          </a:p>
        </p:txBody>
      </p:sp>
      <p:sp>
        <p:nvSpPr>
          <p:cNvPr id="305" name="Shape 305"/>
          <p:cNvSpPr/>
          <p:nvPr/>
        </p:nvSpPr>
        <p:spPr>
          <a:xfrm>
            <a:off x="2699546" y="2256014"/>
            <a:ext cx="4382833" cy="315047"/>
          </a:xfrm>
          <a:prstGeom prst="rightArrow">
            <a:avLst>
              <a:gd name="adj1" fmla="val 32000"/>
              <a:gd name="adj2" fmla="val 181402"/>
            </a:avLst>
          </a:prstGeom>
          <a:blipFill>
            <a:blip r:embed="rId4"/>
          </a:blipFill>
          <a:ln w="12700">
            <a:miter lim="400000"/>
          </a:ln>
          <a:effectLst>
            <a:outerShdw blurRad="25400" dist="25400" dir="2388334" rotWithShape="0">
              <a:srgbClr val="000000">
                <a:alpha val="79310"/>
              </a:srgbClr>
            </a:outerShdw>
          </a:effectLst>
        </p:spPr>
        <p:txBody>
          <a:bodyPr lIns="45719" rIns="45719" anchor="ctr"/>
          <a:lstStyle/>
          <a:p>
            <a:pPr>
              <a:defRPr sz="1600">
                <a:solidFill>
                  <a:srgbClr val="FFFFFF"/>
                </a:solidFill>
              </a:defRPr>
            </a:pPr>
            <a:endParaRPr sz="1600"/>
          </a:p>
        </p:txBody>
      </p:sp>
      <p:sp>
        <p:nvSpPr>
          <p:cNvPr id="306" name="Shape 306"/>
          <p:cNvSpPr/>
          <p:nvPr/>
        </p:nvSpPr>
        <p:spPr>
          <a:xfrm rot="16200000">
            <a:off x="1514339" y="4454961"/>
            <a:ext cx="2260300"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r">
              <a:defRPr sz="3200"/>
            </a:lvl1pPr>
          </a:lstStyle>
          <a:p>
            <a:r>
              <a:rPr/>
              <a:t>High School </a:t>
            </a:r>
          </a:p>
        </p:txBody>
      </p:sp>
      <p:sp>
        <p:nvSpPr>
          <p:cNvPr id="307" name="Shape 307"/>
          <p:cNvSpPr/>
          <p:nvPr/>
        </p:nvSpPr>
        <p:spPr>
          <a:xfrm rot="16200000">
            <a:off x="2974710" y="4003615"/>
            <a:ext cx="1473160"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r">
              <a:defRPr sz="3200"/>
            </a:lvl1pPr>
          </a:lstStyle>
          <a:p>
            <a:r>
              <a:rPr/>
              <a:t>College </a:t>
            </a:r>
          </a:p>
        </p:txBody>
      </p:sp>
      <p:sp>
        <p:nvSpPr>
          <p:cNvPr id="308" name="Shape 308"/>
          <p:cNvSpPr/>
          <p:nvPr/>
        </p:nvSpPr>
        <p:spPr>
          <a:xfrm rot="16200000">
            <a:off x="3946088" y="4051082"/>
            <a:ext cx="1889749" cy="10570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r">
              <a:defRPr sz="3200"/>
            </a:pPr>
            <a:r>
              <a:rPr sz="3200"/>
              <a:t>Advanced </a:t>
            </a:r>
          </a:p>
          <a:p>
            <a:pPr algn="r">
              <a:defRPr sz="3200"/>
            </a:pPr>
            <a:r>
              <a:rPr sz="3200"/>
              <a:t>Training  </a:t>
            </a:r>
          </a:p>
        </p:txBody>
      </p:sp>
      <p:sp>
        <p:nvSpPr>
          <p:cNvPr id="309" name="Shape 309"/>
          <p:cNvSpPr/>
          <p:nvPr/>
        </p:nvSpPr>
        <p:spPr>
          <a:xfrm>
            <a:off x="684343" y="6085257"/>
            <a:ext cx="3065712"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vl1pPr>
          </a:lstStyle>
          <a:p>
            <a:r>
              <a:rPr/>
              <a:t>Individual Career Path </a:t>
            </a:r>
          </a:p>
        </p:txBody>
      </p:sp>
      <p:sp>
        <p:nvSpPr>
          <p:cNvPr id="310" name="Shape 310"/>
          <p:cNvSpPr/>
          <p:nvPr/>
        </p:nvSpPr>
        <p:spPr>
          <a:xfrm rot="16200000">
            <a:off x="4862169" y="4386501"/>
            <a:ext cx="2241448"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lvl="1" algn="r">
              <a:defRPr sz="3200"/>
            </a:pPr>
            <a:r>
              <a:rPr sz="3200"/>
              <a:t>At Work   </a:t>
            </a:r>
          </a:p>
        </p:txBody>
      </p:sp>
      <p:grpSp>
        <p:nvGrpSpPr>
          <p:cNvPr id="313" name="Group 313"/>
          <p:cNvGrpSpPr/>
          <p:nvPr/>
        </p:nvGrpSpPr>
        <p:grpSpPr>
          <a:xfrm>
            <a:off x="7253726" y="1920539"/>
            <a:ext cx="1092574" cy="3829613"/>
            <a:chOff x="0" y="0"/>
            <a:chExt cx="1092572" cy="3829611"/>
          </a:xfrm>
        </p:grpSpPr>
        <p:sp>
          <p:nvSpPr>
            <p:cNvPr id="311" name="Shape 311"/>
            <p:cNvSpPr/>
            <p:nvPr/>
          </p:nvSpPr>
          <p:spPr>
            <a:xfrm>
              <a:off x="0" y="0"/>
              <a:ext cx="1092572" cy="3829611"/>
            </a:xfrm>
            <a:prstGeom prst="roundRect">
              <a:avLst>
                <a:gd name="adj" fmla="val 15000"/>
              </a:avLst>
            </a:prstGeom>
            <a:solidFill>
              <a:srgbClr val="6F488B"/>
            </a:solidFill>
            <a:ln w="12700" cap="flat">
              <a:noFill/>
              <a:miter lim="400000"/>
            </a:ln>
            <a:effectLst>
              <a:outerShdw blurRad="38100" dist="25400" dir="5400000" rotWithShape="0">
                <a:srgbClr val="000000">
                  <a:alpha val="50000"/>
                </a:srgbClr>
              </a:outerShdw>
            </a:effectLst>
          </p:spPr>
          <p:txBody>
            <a:bodyPr wrap="square" lIns="45719" tIns="45719" rIns="45719" bIns="45719" numCol="1" anchor="ctr">
              <a:noAutofit/>
            </a:bodyPr>
            <a:lstStyle/>
            <a:p>
              <a:pPr>
                <a:defRPr sz="1600">
                  <a:solidFill>
                    <a:srgbClr val="FFFFFF"/>
                  </a:solidFill>
                  <a:latin typeface="+mn-lt"/>
                  <a:ea typeface="+mn-ea"/>
                  <a:cs typeface="+mn-cs"/>
                  <a:sym typeface="Helvetica"/>
                </a:defRPr>
              </a:pPr>
              <a:endParaRPr sz="1600"/>
            </a:p>
          </p:txBody>
        </p:sp>
        <p:sp>
          <p:nvSpPr>
            <p:cNvPr id="312" name="Shape 312"/>
            <p:cNvSpPr/>
            <p:nvPr/>
          </p:nvSpPr>
          <p:spPr>
            <a:xfrm>
              <a:off x="48001" y="1694071"/>
              <a:ext cx="996570" cy="4414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ctr">
              <a:spAutoFit/>
            </a:bodyPr>
            <a:lstStyle>
              <a:lvl1pPr>
                <a:defRPr sz="2400">
                  <a:solidFill>
                    <a:srgbClr val="FFFFFF"/>
                  </a:solidFill>
                  <a:latin typeface="+mn-lt"/>
                  <a:ea typeface="+mn-ea"/>
                  <a:cs typeface="+mn-cs"/>
                  <a:sym typeface="Helvetica"/>
                </a:defRPr>
              </a:lvl1pPr>
            </a:lstStyle>
            <a:p>
              <a:r>
                <a:rPr/>
                <a:t>Work </a:t>
              </a:r>
            </a:p>
          </p:txBody>
        </p:sp>
      </p:grpSp>
      <p:sp>
        <p:nvSpPr>
          <p:cNvPr id="314" name="Shape 314"/>
          <p:cNvSpPr/>
          <p:nvPr/>
        </p:nvSpPr>
        <p:spPr>
          <a:xfrm>
            <a:off x="3098126" y="5496039"/>
            <a:ext cx="3926915" cy="295600"/>
          </a:xfrm>
          <a:prstGeom prst="rightArrow">
            <a:avLst>
              <a:gd name="adj1" fmla="val 32000"/>
              <a:gd name="adj2" fmla="val 189408"/>
            </a:avLst>
          </a:prstGeom>
          <a:blipFill>
            <a:blip r:embed="rId4"/>
          </a:blipFill>
          <a:ln w="12700">
            <a:miter lim="400000"/>
          </a:ln>
          <a:effectLst>
            <a:outerShdw blurRad="25400" dist="25400" dir="2388334" rotWithShape="0">
              <a:srgbClr val="000000">
                <a:alpha val="79310"/>
              </a:srgbClr>
            </a:outerShdw>
          </a:effectLst>
        </p:spPr>
        <p:txBody>
          <a:bodyPr lIns="45719" rIns="45719" anchor="ctr"/>
          <a:lstStyle/>
          <a:p>
            <a:pPr>
              <a:defRPr sz="1600">
                <a:solidFill>
                  <a:srgbClr val="FFFFFF"/>
                </a:solidFill>
              </a:defRPr>
            </a:pPr>
            <a:endParaRPr sz="1600"/>
          </a:p>
        </p:txBody>
      </p:sp>
      <p:sp>
        <p:nvSpPr>
          <p:cNvPr id="315" name="Shape 315"/>
          <p:cNvSpPr/>
          <p:nvPr/>
        </p:nvSpPr>
        <p:spPr>
          <a:xfrm>
            <a:off x="3848814" y="6004262"/>
            <a:ext cx="3737937" cy="301731"/>
          </a:xfrm>
          <a:prstGeom prst="rightArrow">
            <a:avLst>
              <a:gd name="adj1" fmla="val 32000"/>
              <a:gd name="adj2" fmla="val 189408"/>
            </a:avLst>
          </a:prstGeom>
          <a:blipFill>
            <a:blip r:embed="rId4"/>
          </a:blipFill>
          <a:ln w="12700">
            <a:miter lim="400000"/>
          </a:ln>
          <a:effectLst>
            <a:outerShdw blurRad="25400" dist="25400" dir="2388334" rotWithShape="0">
              <a:srgbClr val="000000">
                <a:alpha val="79310"/>
              </a:srgbClr>
            </a:outerShdw>
          </a:effectLst>
        </p:spPr>
        <p:txBody>
          <a:bodyPr lIns="45719" rIns="45719" anchor="ctr"/>
          <a:lstStyle/>
          <a:p>
            <a:pPr>
              <a:defRPr sz="1600">
                <a:solidFill>
                  <a:srgbClr val="FFFFFF"/>
                </a:solidFill>
              </a:defRPr>
            </a:pPr>
            <a:endParaRPr sz="1600"/>
          </a:p>
        </p:txBody>
      </p:sp>
      <p:sp>
        <p:nvSpPr>
          <p:cNvPr id="316" name="Shape 316"/>
          <p:cNvSpPr/>
          <p:nvPr/>
        </p:nvSpPr>
        <p:spPr>
          <a:xfrm>
            <a:off x="4706337" y="6480069"/>
            <a:ext cx="3057714" cy="301732"/>
          </a:xfrm>
          <a:prstGeom prst="rightArrow">
            <a:avLst>
              <a:gd name="adj1" fmla="val 32000"/>
              <a:gd name="adj2" fmla="val 189408"/>
            </a:avLst>
          </a:prstGeom>
          <a:blipFill>
            <a:blip r:embed="rId4"/>
          </a:blipFill>
          <a:ln w="12700">
            <a:miter lim="400000"/>
          </a:ln>
          <a:effectLst>
            <a:outerShdw blurRad="25400" dist="25400" dir="2388334" rotWithShape="0">
              <a:srgbClr val="000000">
                <a:alpha val="79310"/>
              </a:srgbClr>
            </a:outerShdw>
          </a:effectLst>
        </p:spPr>
        <p:txBody>
          <a:bodyPr lIns="45719" rIns="45719" anchor="ctr"/>
          <a:lstStyle/>
          <a:p>
            <a:pPr>
              <a:defRPr sz="1600">
                <a:solidFill>
                  <a:srgbClr val="FFFFFF"/>
                </a:solidFill>
              </a:defRPr>
            </a:pPr>
            <a:endParaRPr sz="1600"/>
          </a:p>
        </p:txBody>
      </p:sp>
      <p:sp>
        <p:nvSpPr>
          <p:cNvPr id="317" name="Shape 317"/>
          <p:cNvSpPr/>
          <p:nvPr/>
        </p:nvSpPr>
        <p:spPr>
          <a:xfrm rot="10800000">
            <a:off x="3848813" y="5750150"/>
            <a:ext cx="3057714" cy="301731"/>
          </a:xfrm>
          <a:prstGeom prst="rightArrow">
            <a:avLst>
              <a:gd name="adj1" fmla="val 32000"/>
              <a:gd name="adj2" fmla="val 189408"/>
            </a:avLst>
          </a:prstGeom>
          <a:blipFill>
            <a:blip r:embed="rId2"/>
          </a:blipFill>
          <a:ln w="12700">
            <a:miter lim="400000"/>
          </a:ln>
          <a:effectLst>
            <a:outerShdw blurRad="50800" dist="12700" rotWithShape="0">
              <a:srgbClr val="000000">
                <a:alpha val="50000"/>
              </a:srgbClr>
            </a:outerShdw>
          </a:effectLst>
        </p:spPr>
        <p:txBody>
          <a:bodyPr lIns="45719" rIns="45719" anchor="ctr"/>
          <a:lstStyle/>
          <a:p>
            <a:pPr>
              <a:defRPr sz="1600">
                <a:solidFill>
                  <a:srgbClr val="FFFFFF"/>
                </a:solidFill>
              </a:defRPr>
            </a:pPr>
            <a:endParaRPr sz="1600"/>
          </a:p>
        </p:txBody>
      </p:sp>
      <p:sp>
        <p:nvSpPr>
          <p:cNvPr id="318" name="Shape 318"/>
          <p:cNvSpPr/>
          <p:nvPr/>
        </p:nvSpPr>
        <p:spPr>
          <a:xfrm rot="10800000">
            <a:off x="4960795" y="6230555"/>
            <a:ext cx="1963358" cy="322645"/>
          </a:xfrm>
          <a:prstGeom prst="rightArrow">
            <a:avLst>
              <a:gd name="adj1" fmla="val 32000"/>
              <a:gd name="adj2" fmla="val 177130"/>
            </a:avLst>
          </a:prstGeom>
          <a:blipFill>
            <a:blip r:embed="rId3"/>
          </a:blipFill>
          <a:ln w="12700">
            <a:miter lim="400000"/>
          </a:ln>
          <a:effectLst>
            <a:outerShdw blurRad="38100" dist="25400" dir="5400000" rotWithShape="0">
              <a:srgbClr val="000000">
                <a:alpha val="50000"/>
              </a:srgbClr>
            </a:outerShdw>
          </a:effectLst>
        </p:spPr>
        <p:txBody>
          <a:bodyPr lIns="45719" rIns="45719" anchor="ctr"/>
          <a:lstStyle/>
          <a:p>
            <a:pPr>
              <a:defRPr sz="1600">
                <a:solidFill>
                  <a:srgbClr val="FFFFFF"/>
                </a:solidFill>
              </a:defRPr>
            </a:pPr>
            <a:endParaRPr sz="1600"/>
          </a:p>
        </p:txBody>
      </p:sp>
      <p:sp>
        <p:nvSpPr>
          <p:cNvPr id="319" name="Shape 319"/>
          <p:cNvSpPr/>
          <p:nvPr/>
        </p:nvSpPr>
        <p:spPr>
          <a:xfrm>
            <a:off x="214514" y="1975136"/>
            <a:ext cx="3065712"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lvl1pPr>
          </a:lstStyle>
          <a:p>
            <a:r>
              <a:rPr/>
              <a:t>Individual Career Path </a:t>
            </a:r>
          </a:p>
        </p:txBody>
      </p:sp>
      <p:grpSp>
        <p:nvGrpSpPr>
          <p:cNvPr id="325" name="Group 325"/>
          <p:cNvGrpSpPr/>
          <p:nvPr/>
        </p:nvGrpSpPr>
        <p:grpSpPr>
          <a:xfrm>
            <a:off x="2793841" y="1481861"/>
            <a:ext cx="3546077" cy="1514622"/>
            <a:chOff x="0" y="-866"/>
            <a:chExt cx="3546076" cy="1514620"/>
          </a:xfrm>
        </p:grpSpPr>
        <p:sp>
          <p:nvSpPr>
            <p:cNvPr id="321" name="Shape 321"/>
            <p:cNvSpPr/>
            <p:nvPr/>
          </p:nvSpPr>
          <p:spPr>
            <a:xfrm flipH="1">
              <a:off x="0" y="397154"/>
              <a:ext cx="1451678" cy="1116600"/>
            </a:xfrm>
            <a:prstGeom prst="line">
              <a:avLst/>
            </a:prstGeom>
            <a:noFill/>
            <a:ln w="25400" cap="flat">
              <a:solidFill>
                <a:srgbClr val="000000"/>
              </a:solidFill>
              <a:prstDash val="solid"/>
              <a:miter lim="400000"/>
              <a:tailEnd type="triangle" w="med" len="med"/>
            </a:ln>
            <a:effectLst/>
          </p:spPr>
          <p:txBody>
            <a:bodyPr wrap="square" lIns="45719" tIns="45719" rIns="45719" bIns="45719" numCol="1" anchor="t">
              <a:noAutofit/>
            </a:bodyPr>
            <a:lstStyle/>
            <a:p>
              <a:endParaRPr sz="2400"/>
            </a:p>
          </p:txBody>
        </p:sp>
        <p:sp>
          <p:nvSpPr>
            <p:cNvPr id="322" name="Shape 322"/>
            <p:cNvSpPr/>
            <p:nvPr/>
          </p:nvSpPr>
          <p:spPr>
            <a:xfrm flipH="1">
              <a:off x="1084912" y="437811"/>
              <a:ext cx="743844" cy="1075912"/>
            </a:xfrm>
            <a:prstGeom prst="line">
              <a:avLst/>
            </a:prstGeom>
            <a:noFill/>
            <a:ln w="25400" cap="flat">
              <a:solidFill>
                <a:srgbClr val="000000"/>
              </a:solidFill>
              <a:prstDash val="solid"/>
              <a:miter lim="400000"/>
              <a:tailEnd type="triangle" w="med" len="med"/>
            </a:ln>
            <a:effectLst/>
          </p:spPr>
          <p:txBody>
            <a:bodyPr wrap="square" lIns="45719" tIns="45719" rIns="45719" bIns="45719" numCol="1" anchor="t">
              <a:noAutofit/>
            </a:bodyPr>
            <a:lstStyle/>
            <a:p>
              <a:endParaRPr sz="2400"/>
            </a:p>
          </p:txBody>
        </p:sp>
        <p:sp>
          <p:nvSpPr>
            <p:cNvPr id="323" name="Shape 323"/>
            <p:cNvSpPr/>
            <p:nvPr/>
          </p:nvSpPr>
          <p:spPr>
            <a:xfrm flipH="1">
              <a:off x="2033966" y="437811"/>
              <a:ext cx="375834" cy="1075912"/>
            </a:xfrm>
            <a:prstGeom prst="line">
              <a:avLst/>
            </a:prstGeom>
            <a:noFill/>
            <a:ln w="25400" cap="flat">
              <a:solidFill>
                <a:srgbClr val="000000"/>
              </a:solidFill>
              <a:prstDash val="solid"/>
              <a:miter lim="400000"/>
              <a:tailEnd type="triangle" w="med" len="med"/>
            </a:ln>
            <a:effectLst/>
          </p:spPr>
          <p:txBody>
            <a:bodyPr wrap="square" lIns="45719" tIns="45719" rIns="45719" bIns="45719" numCol="1" anchor="t">
              <a:noAutofit/>
            </a:bodyPr>
            <a:lstStyle/>
            <a:p>
              <a:endParaRPr sz="2400"/>
            </a:p>
          </p:txBody>
        </p:sp>
        <p:sp>
          <p:nvSpPr>
            <p:cNvPr id="324" name="Shape 324"/>
            <p:cNvSpPr/>
            <p:nvPr/>
          </p:nvSpPr>
          <p:spPr>
            <a:xfrm>
              <a:off x="2906762" y="420351"/>
              <a:ext cx="306551" cy="1093372"/>
            </a:xfrm>
            <a:prstGeom prst="line">
              <a:avLst/>
            </a:prstGeom>
            <a:noFill/>
            <a:ln w="25400" cap="flat">
              <a:solidFill>
                <a:srgbClr val="000000"/>
              </a:solidFill>
              <a:prstDash val="solid"/>
              <a:miter lim="400000"/>
              <a:tailEnd type="triangle" w="med" len="med"/>
            </a:ln>
            <a:effectLst/>
          </p:spPr>
          <p:txBody>
            <a:bodyPr wrap="square" lIns="45719" tIns="45719" rIns="45719" bIns="45719" numCol="1" anchor="t">
              <a:noAutofit/>
            </a:bodyPr>
            <a:lstStyle/>
            <a:p>
              <a:endParaRPr sz="2400"/>
            </a:p>
          </p:txBody>
        </p:sp>
        <p:sp>
          <p:nvSpPr>
            <p:cNvPr id="320" name="Shape 320"/>
            <p:cNvSpPr/>
            <p:nvPr/>
          </p:nvSpPr>
          <p:spPr>
            <a:xfrm>
              <a:off x="1344769" y="-866"/>
              <a:ext cx="2201307" cy="441467"/>
            </a:xfrm>
            <a:prstGeom prst="rect">
              <a:avLst/>
            </a:prstGeom>
            <a:solidFill>
              <a:srgbClr val="AFD75C"/>
            </a:solid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defRPr sz="2400">
                  <a:latin typeface="+mn-lt"/>
                  <a:ea typeface="+mn-ea"/>
                  <a:cs typeface="+mn-cs"/>
                  <a:sym typeface="Helvetica"/>
                </a:defRPr>
              </a:lvl1pPr>
            </a:lstStyle>
            <a:p>
              <a:r>
                <a:rPr/>
                <a:t>Career Advising </a:t>
              </a:r>
            </a:p>
          </p:txBody>
        </p:sp>
      </p:grpSp>
      <p:sp>
        <p:nvSpPr>
          <p:cNvPr id="326" name="Shape 326"/>
          <p:cNvSpPr>
            <a:spLocks noGrp="1"/>
          </p:cNvSpPr>
          <p:nvPr>
            <p:ph type="title"/>
          </p:nvPr>
        </p:nvSpPr>
        <p:spPr/>
        <p:txBody>
          <a:bodyPr>
            <a:noAutofit/>
          </a:bodyPr>
          <a:lstStyle>
            <a:lvl1pPr defTabSz="905255">
              <a:defRPr sz="2772"/>
            </a:lvl1pPr>
          </a:lstStyle>
          <a:p>
            <a:r>
              <a:rPr lang="en-US" sz="4000" dirty="0" smtClean="0"/>
              <a:t>Career Development - Career Advising </a:t>
            </a:r>
            <a:endParaRPr lang="en-US" sz="4000" dirty="0"/>
          </a:p>
        </p:txBody>
      </p:sp>
    </p:spTree>
    <p:extLst>
      <p:ext uri="{BB962C8B-B14F-4D97-AF65-F5344CB8AC3E}">
        <p14:creationId xmlns:p14="http://schemas.microsoft.com/office/powerpoint/2010/main" val="31665960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09"/>
                                        </p:tgtEl>
                                        <p:attrNameLst>
                                          <p:attrName>style.visibility</p:attrName>
                                        </p:attrNameLst>
                                      </p:cBhvr>
                                      <p:to>
                                        <p:strVal val="visible"/>
                                      </p:to>
                                    </p:set>
                                    <p:animEffect transition="in" filter="dissolve">
                                      <p:cBhvr>
                                        <p:cTn id="7" dur="5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14"/>
                                        </p:tgtEl>
                                        <p:attrNameLst>
                                          <p:attrName>style.visibility</p:attrName>
                                        </p:attrNameLst>
                                      </p:cBhvr>
                                      <p:to>
                                        <p:strVal val="visible"/>
                                      </p:to>
                                    </p:set>
                                    <p:animEffect transition="in" filter="wipe(left)">
                                      <p:cBhvr>
                                        <p:cTn id="12" dur="500"/>
                                        <p:tgtEl>
                                          <p:spTgt spid="3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iterate>
                                    <p:tmAbs val="0"/>
                                  </p:iterate>
                                  <p:childTnLst>
                                    <p:set>
                                      <p:cBhvr>
                                        <p:cTn id="16" fill="hold"/>
                                        <p:tgtEl>
                                          <p:spTgt spid="317"/>
                                        </p:tgtEl>
                                        <p:attrNameLst>
                                          <p:attrName>style.visibility</p:attrName>
                                        </p:attrNameLst>
                                      </p:cBhvr>
                                      <p:to>
                                        <p:strVal val="visible"/>
                                      </p:to>
                                    </p:set>
                                    <p:animEffect transition="in" filter="wipe(right)">
                                      <p:cBhvr>
                                        <p:cTn id="17" dur="500"/>
                                        <p:tgtEl>
                                          <p:spTgt spid="3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315"/>
                                        </p:tgtEl>
                                        <p:attrNameLst>
                                          <p:attrName>style.visibility</p:attrName>
                                        </p:attrNameLst>
                                      </p:cBhvr>
                                      <p:to>
                                        <p:strVal val="visible"/>
                                      </p:to>
                                    </p:set>
                                    <p:animEffect transition="in" filter="wipe(left)">
                                      <p:cBhvr>
                                        <p:cTn id="22" dur="500"/>
                                        <p:tgtEl>
                                          <p:spTgt spid="3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iterate>
                                    <p:tmAbs val="0"/>
                                  </p:iterate>
                                  <p:childTnLst>
                                    <p:set>
                                      <p:cBhvr>
                                        <p:cTn id="26" fill="hold"/>
                                        <p:tgtEl>
                                          <p:spTgt spid="318"/>
                                        </p:tgtEl>
                                        <p:attrNameLst>
                                          <p:attrName>style.visibility</p:attrName>
                                        </p:attrNameLst>
                                      </p:cBhvr>
                                      <p:to>
                                        <p:strVal val="visible"/>
                                      </p:to>
                                    </p:set>
                                    <p:animEffect transition="in" filter="wipe(right)">
                                      <p:cBhvr>
                                        <p:cTn id="27" dur="500"/>
                                        <p:tgtEl>
                                          <p:spTgt spid="3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p:tmAbs val="0"/>
                                  </p:iterate>
                                  <p:childTnLst>
                                    <p:set>
                                      <p:cBhvr>
                                        <p:cTn id="31" fill="hold"/>
                                        <p:tgtEl>
                                          <p:spTgt spid="316"/>
                                        </p:tgtEl>
                                        <p:attrNameLst>
                                          <p:attrName>style.visibility</p:attrName>
                                        </p:attrNameLst>
                                      </p:cBhvr>
                                      <p:to>
                                        <p:strVal val="visible"/>
                                      </p:to>
                                    </p:set>
                                    <p:animEffect transition="in" filter="wipe(left)">
                                      <p:cBhvr>
                                        <p:cTn id="32" dur="500"/>
                                        <p:tgtEl>
                                          <p:spTgt spid="3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p:tmAbs val="0"/>
                                  </p:iterate>
                                  <p:childTnLst>
                                    <p:set>
                                      <p:cBhvr>
                                        <p:cTn id="36" fill="hold"/>
                                        <p:tgtEl>
                                          <p:spTgt spid="325"/>
                                        </p:tgtEl>
                                        <p:attrNameLst>
                                          <p:attrName>style.visibility</p:attrName>
                                        </p:attrNameLst>
                                      </p:cBhvr>
                                      <p:to>
                                        <p:strVal val="visible"/>
                                      </p:to>
                                    </p:set>
                                    <p:animEffect transition="in" filter="wipe(up)">
                                      <p:cBhvr>
                                        <p:cTn id="3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advAuto="0"/>
      <p:bldP spid="314" grpId="0" animBg="1" advAuto="0"/>
      <p:bldP spid="315" grpId="0" animBg="1" advAuto="0"/>
      <p:bldP spid="316" grpId="0" animBg="1" advAuto="0"/>
      <p:bldP spid="317" grpId="0" animBg="1" advAuto="0"/>
      <p:bldP spid="318" grpId="0" animBg="1" advAuto="0"/>
      <p:bldP spid="32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lvl1pPr defTabSz="452627">
              <a:defRPr sz="3959" spc="79"/>
            </a:lvl1pPr>
          </a:lstStyle>
          <a:p>
            <a:r>
              <a:rPr lang="en-US" smtClean="0"/>
              <a:t>Employer Engagement</a:t>
            </a:r>
            <a:endParaRPr lang="en-US" dirty="0"/>
          </a:p>
        </p:txBody>
      </p:sp>
      <p:sp>
        <p:nvSpPr>
          <p:cNvPr id="171" name="Shape 171"/>
          <p:cNvSpPr>
            <a:spLocks noGrp="1"/>
          </p:cNvSpPr>
          <p:nvPr>
            <p:ph idx="1"/>
          </p:nvPr>
        </p:nvSpPr>
        <p:spPr/>
        <p:txBody>
          <a:bodyPr>
            <a:normAutofit fontScale="85000" lnSpcReduction="10000"/>
          </a:bodyPr>
          <a:lstStyle/>
          <a:p>
            <a:r>
              <a:rPr lang="en-US" dirty="0" smtClean="0"/>
              <a:t>Assist in developing the pathways </a:t>
            </a:r>
          </a:p>
          <a:p>
            <a:r>
              <a:rPr lang="en-US" dirty="0" smtClean="0"/>
              <a:t>Offer suggestions, strategies, and opportunities for work-based learning (WBL) </a:t>
            </a:r>
          </a:p>
          <a:p>
            <a:r>
              <a:rPr lang="en-US" dirty="0" smtClean="0"/>
              <a:t>Work with program designers in determining learning outcomes </a:t>
            </a:r>
          </a:p>
          <a:p>
            <a:r>
              <a:rPr lang="en-US" dirty="0" smtClean="0"/>
              <a:t>Education and training for certificates and credentials </a:t>
            </a:r>
          </a:p>
          <a:p>
            <a:r>
              <a:rPr lang="en-US" dirty="0" smtClean="0"/>
              <a:t>Provide for and serve as mentor</a:t>
            </a:r>
          </a:p>
          <a:p>
            <a:r>
              <a:rPr lang="en-US" dirty="0" smtClean="0"/>
              <a:t>Interview and hire completers as appropriate </a:t>
            </a:r>
          </a:p>
          <a:p>
            <a:r>
              <a:rPr lang="en-US" dirty="0" smtClean="0"/>
              <a:t>May work with groups of employers to hire an intermediary </a:t>
            </a:r>
            <a:endParaRPr lang="en-US" dirty="0"/>
          </a:p>
        </p:txBody>
      </p:sp>
    </p:spTree>
    <p:extLst>
      <p:ext uri="{BB962C8B-B14F-4D97-AF65-F5344CB8AC3E}">
        <p14:creationId xmlns:p14="http://schemas.microsoft.com/office/powerpoint/2010/main" val="1142888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p:nvPr/>
        </p:nvSpPr>
        <p:spPr>
          <a:xfrm>
            <a:off x="4887514" y="2892299"/>
            <a:ext cx="2216444" cy="455415"/>
          </a:xfrm>
          <a:prstGeom prst="rect">
            <a:avLst/>
          </a:prstGeom>
          <a:blipFill>
            <a:blip r:embed="rId2"/>
          </a:blipFill>
          <a:ln w="12700">
            <a:miter lim="400000"/>
          </a:ln>
          <a:effectLst>
            <a:outerShdw blurRad="50800" dist="12700" rotWithShape="0">
              <a:srgbClr val="000000">
                <a:alpha val="50000"/>
              </a:srgbClr>
            </a:outerShdw>
          </a:effectLst>
        </p:spPr>
        <p:txBody>
          <a:bodyPr lIns="45719" rIns="45719" anchor="ctr"/>
          <a:lstStyle/>
          <a:p>
            <a:pPr>
              <a:defRPr sz="1600">
                <a:solidFill>
                  <a:srgbClr val="FFFFFF"/>
                </a:solidFill>
              </a:defRPr>
            </a:pPr>
            <a:endParaRPr sz="1600"/>
          </a:p>
        </p:txBody>
      </p:sp>
      <p:sp>
        <p:nvSpPr>
          <p:cNvPr id="329" name="Shape 329"/>
          <p:cNvSpPr/>
          <p:nvPr/>
        </p:nvSpPr>
        <p:spPr>
          <a:xfrm>
            <a:off x="4085175" y="2066201"/>
            <a:ext cx="1629825" cy="455415"/>
          </a:xfrm>
          <a:prstGeom prst="rect">
            <a:avLst/>
          </a:prstGeom>
          <a:solidFill>
            <a:srgbClr val="B3C8E0"/>
          </a:solidFill>
          <a:ln w="12700">
            <a:miter lim="400000"/>
          </a:ln>
          <a:effectLst>
            <a:outerShdw blurRad="38100" dist="25400" dir="5400000" rotWithShape="0">
              <a:srgbClr val="000000">
                <a:alpha val="50000"/>
              </a:srgbClr>
            </a:outerShdw>
          </a:effectLst>
        </p:spPr>
        <p:txBody>
          <a:bodyPr lIns="45719" rIns="45719" anchor="ctr"/>
          <a:lstStyle/>
          <a:p>
            <a:pPr>
              <a:defRPr sz="1600"/>
            </a:pPr>
            <a:endParaRPr sz="1600"/>
          </a:p>
        </p:txBody>
      </p:sp>
      <p:sp>
        <p:nvSpPr>
          <p:cNvPr id="330" name="Shape 330"/>
          <p:cNvSpPr/>
          <p:nvPr/>
        </p:nvSpPr>
        <p:spPr>
          <a:xfrm>
            <a:off x="6213966" y="3680570"/>
            <a:ext cx="1904060" cy="455415"/>
          </a:xfrm>
          <a:prstGeom prst="rect">
            <a:avLst/>
          </a:prstGeom>
          <a:blipFill>
            <a:blip r:embed="rId3"/>
          </a:blipFill>
          <a:ln w="12700">
            <a:miter lim="400000"/>
          </a:ln>
          <a:effectLst>
            <a:outerShdw blurRad="38100" dist="25400" dir="5400000" rotWithShape="0">
              <a:srgbClr val="000000">
                <a:alpha val="50000"/>
              </a:srgbClr>
            </a:outerShdw>
          </a:effectLst>
        </p:spPr>
        <p:txBody>
          <a:bodyPr lIns="45719" rIns="45719" anchor="ctr"/>
          <a:lstStyle/>
          <a:p>
            <a:pPr>
              <a:defRPr sz="1600">
                <a:solidFill>
                  <a:srgbClr val="FFFFFF"/>
                </a:solidFill>
              </a:defRPr>
            </a:pPr>
            <a:endParaRPr sz="1600"/>
          </a:p>
        </p:txBody>
      </p:sp>
      <p:sp>
        <p:nvSpPr>
          <p:cNvPr id="331" name="Shape 331"/>
          <p:cNvSpPr/>
          <p:nvPr/>
        </p:nvSpPr>
        <p:spPr>
          <a:xfrm>
            <a:off x="7147149" y="4549209"/>
            <a:ext cx="1806854" cy="447426"/>
          </a:xfrm>
          <a:prstGeom prst="rect">
            <a:avLst/>
          </a:prstGeom>
          <a:blipFill>
            <a:blip r:embed="rId4"/>
          </a:blipFill>
          <a:ln w="12700">
            <a:miter lim="400000"/>
          </a:ln>
          <a:effectLst>
            <a:outerShdw blurRad="25400" dist="25400" dir="2388334" rotWithShape="0">
              <a:srgbClr val="000000">
                <a:alpha val="79310"/>
              </a:srgbClr>
            </a:outerShdw>
          </a:effectLst>
        </p:spPr>
        <p:txBody>
          <a:bodyPr lIns="45719" rIns="45719" anchor="ctr"/>
          <a:lstStyle/>
          <a:p>
            <a:pPr>
              <a:defRPr sz="1600">
                <a:solidFill>
                  <a:srgbClr val="FFFFFF"/>
                </a:solidFill>
              </a:defRPr>
            </a:pPr>
            <a:endParaRPr sz="1600"/>
          </a:p>
        </p:txBody>
      </p:sp>
      <p:sp>
        <p:nvSpPr>
          <p:cNvPr id="332" name="Shape 332"/>
          <p:cNvSpPr/>
          <p:nvPr/>
        </p:nvSpPr>
        <p:spPr>
          <a:xfrm>
            <a:off x="2982162" y="5442361"/>
            <a:ext cx="5628439" cy="523962"/>
          </a:xfrm>
          <a:prstGeom prst="rightArrow">
            <a:avLst>
              <a:gd name="adj1" fmla="val 32000"/>
              <a:gd name="adj2" fmla="val 125490"/>
            </a:avLst>
          </a:prstGeom>
          <a:blipFill>
            <a:blip r:embed="rId5"/>
          </a:blipFill>
          <a:ln w="12700">
            <a:miter lim="400000"/>
          </a:ln>
          <a:effectLst>
            <a:outerShdw blurRad="38100" dist="25400" dir="5400000" rotWithShape="0">
              <a:srgbClr val="000000">
                <a:alpha val="50000"/>
              </a:srgbClr>
            </a:outerShdw>
          </a:effectLst>
        </p:spPr>
        <p:txBody>
          <a:bodyPr lIns="45719" rIns="45719" anchor="ctr"/>
          <a:lstStyle/>
          <a:p>
            <a:pPr>
              <a:defRPr sz="1600">
                <a:solidFill>
                  <a:srgbClr val="FFFFFF"/>
                </a:solidFill>
              </a:defRPr>
            </a:pPr>
            <a:endParaRPr sz="1600"/>
          </a:p>
        </p:txBody>
      </p:sp>
      <p:sp>
        <p:nvSpPr>
          <p:cNvPr id="333" name="Shape 333"/>
          <p:cNvSpPr/>
          <p:nvPr/>
        </p:nvSpPr>
        <p:spPr>
          <a:xfrm>
            <a:off x="2151157" y="2042398"/>
            <a:ext cx="1984327"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r">
              <a:defRPr sz="2800"/>
            </a:lvl1pPr>
          </a:lstStyle>
          <a:p>
            <a:r>
              <a:rPr dirty="0"/>
              <a:t>High School </a:t>
            </a:r>
          </a:p>
        </p:txBody>
      </p:sp>
      <p:sp>
        <p:nvSpPr>
          <p:cNvPr id="334" name="Shape 334"/>
          <p:cNvSpPr/>
          <p:nvPr/>
        </p:nvSpPr>
        <p:spPr>
          <a:xfrm>
            <a:off x="3581401" y="2879617"/>
            <a:ext cx="1296830"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r">
              <a:defRPr sz="2800"/>
            </a:lvl1pPr>
          </a:lstStyle>
          <a:p>
            <a:r>
              <a:rPr/>
              <a:t>College </a:t>
            </a:r>
          </a:p>
        </p:txBody>
      </p:sp>
      <p:sp>
        <p:nvSpPr>
          <p:cNvPr id="335" name="Shape 335"/>
          <p:cNvSpPr/>
          <p:nvPr/>
        </p:nvSpPr>
        <p:spPr>
          <a:xfrm>
            <a:off x="2847474" y="3641617"/>
            <a:ext cx="3172327" cy="50302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r">
              <a:defRPr sz="2800"/>
            </a:lvl1pPr>
          </a:lstStyle>
          <a:p>
            <a:r>
              <a:rPr/>
              <a:t>Advanced Training  </a:t>
            </a:r>
          </a:p>
        </p:txBody>
      </p:sp>
      <p:sp>
        <p:nvSpPr>
          <p:cNvPr id="336" name="Shape 336"/>
          <p:cNvSpPr/>
          <p:nvPr/>
        </p:nvSpPr>
        <p:spPr>
          <a:xfrm>
            <a:off x="3437359" y="5897777"/>
            <a:ext cx="3562194"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800"/>
            </a:lvl1pPr>
          </a:lstStyle>
          <a:p>
            <a:r>
              <a:rPr/>
              <a:t>Individual Career Path </a:t>
            </a:r>
          </a:p>
        </p:txBody>
      </p:sp>
      <p:sp>
        <p:nvSpPr>
          <p:cNvPr id="337" name="Shape 337"/>
          <p:cNvSpPr/>
          <p:nvPr/>
        </p:nvSpPr>
        <p:spPr>
          <a:xfrm rot="21583823">
            <a:off x="5203297" y="4521809"/>
            <a:ext cx="2026966"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lvl="1" algn="r">
              <a:defRPr sz="2800"/>
            </a:pPr>
            <a:r>
              <a:rPr sz="2800"/>
              <a:t>At Work   </a:t>
            </a:r>
          </a:p>
        </p:txBody>
      </p:sp>
      <p:sp>
        <p:nvSpPr>
          <p:cNvPr id="338" name="Shape 338"/>
          <p:cNvSpPr/>
          <p:nvPr/>
        </p:nvSpPr>
        <p:spPr>
          <a:xfrm rot="16200000">
            <a:off x="-1360689" y="3390405"/>
            <a:ext cx="4351192" cy="136479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lgn="ctr">
              <a:defRPr sz="2800"/>
            </a:pPr>
            <a:r>
              <a:rPr sz="2800" dirty="0"/>
              <a:t>Share Pathway Information </a:t>
            </a:r>
            <a:endParaRPr sz="2600" dirty="0"/>
          </a:p>
          <a:p>
            <a:pPr algn="ctr">
              <a:defRPr sz="2800"/>
            </a:pPr>
            <a:r>
              <a:rPr sz="2800" dirty="0" smtClean="0"/>
              <a:t>Labor </a:t>
            </a:r>
            <a:r>
              <a:rPr sz="2800" dirty="0"/>
              <a:t>Market Information</a:t>
            </a:r>
            <a:endParaRPr sz="2600" dirty="0"/>
          </a:p>
          <a:p>
            <a:pPr algn="ctr">
              <a:defRPr sz="2800"/>
            </a:pPr>
            <a:r>
              <a:rPr sz="2800" dirty="0"/>
              <a:t>Support Services </a:t>
            </a:r>
          </a:p>
        </p:txBody>
      </p:sp>
      <p:sp>
        <p:nvSpPr>
          <p:cNvPr id="339" name="Shape 339"/>
          <p:cNvSpPr/>
          <p:nvPr/>
        </p:nvSpPr>
        <p:spPr>
          <a:xfrm rot="16200000" flipH="1">
            <a:off x="-572647" y="3844888"/>
            <a:ext cx="4689163" cy="516433"/>
          </a:xfrm>
          <a:prstGeom prst="leftRightArrow">
            <a:avLst>
              <a:gd name="adj1" fmla="val 32000"/>
              <a:gd name="adj2" fmla="val 109615"/>
            </a:avLst>
          </a:prstGeom>
          <a:blipFill>
            <a:blip r:embed="rId5"/>
          </a:blipFill>
          <a:ln w="12700">
            <a:miter lim="400000"/>
          </a:ln>
          <a:effectLst>
            <a:outerShdw blurRad="38100" dist="25400" dir="5400000" rotWithShape="0">
              <a:srgbClr val="000000">
                <a:alpha val="50000"/>
              </a:srgbClr>
            </a:outerShdw>
          </a:effectLst>
        </p:spPr>
        <p:txBody>
          <a:bodyPr lIns="45719" rIns="45719" anchor="ctr"/>
          <a:lstStyle/>
          <a:p>
            <a:pPr algn="ctr">
              <a:defRPr sz="2800">
                <a:solidFill>
                  <a:srgbClr val="FFFFFF"/>
                </a:solidFill>
              </a:defRPr>
            </a:pPr>
            <a:endParaRPr sz="2800"/>
          </a:p>
        </p:txBody>
      </p:sp>
      <p:sp>
        <p:nvSpPr>
          <p:cNvPr id="340" name="Shape 340"/>
          <p:cNvSpPr>
            <a:spLocks noGrp="1"/>
          </p:cNvSpPr>
          <p:nvPr>
            <p:ph type="title"/>
          </p:nvPr>
        </p:nvSpPr>
        <p:spPr/>
        <p:txBody>
          <a:bodyPr>
            <a:normAutofit fontScale="90000"/>
          </a:bodyPr>
          <a:lstStyle>
            <a:lvl1pPr defTabSz="877823">
              <a:defRPr sz="3743"/>
            </a:lvl1pPr>
          </a:lstStyle>
          <a:p>
            <a:r>
              <a:rPr lang="en-US" sz="4400" dirty="0" smtClean="0"/>
              <a:t>Informed  Career Advisors </a:t>
            </a:r>
            <a:br>
              <a:rPr lang="en-US" sz="4400" dirty="0" smtClean="0"/>
            </a:br>
            <a:r>
              <a:rPr lang="en-US" sz="3100" dirty="0"/>
              <a:t>High </a:t>
            </a:r>
            <a:r>
              <a:rPr lang="en-US" sz="3100" dirty="0" smtClean="0"/>
              <a:t>School - College - Career Center</a:t>
            </a:r>
            <a:endParaRPr lang="en-US" sz="4000" dirty="0"/>
          </a:p>
        </p:txBody>
      </p:sp>
      <p:sp>
        <p:nvSpPr>
          <p:cNvPr id="342" name="Shape 342"/>
          <p:cNvSpPr/>
          <p:nvPr/>
        </p:nvSpPr>
        <p:spPr>
          <a:xfrm rot="16200000">
            <a:off x="1038471" y="3769801"/>
            <a:ext cx="1971837" cy="52322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2800"/>
            </a:lvl1pPr>
          </a:lstStyle>
          <a:p>
            <a:r>
              <a:rPr sz="1969" dirty="0"/>
              <a:t>Communication</a:t>
            </a:r>
            <a:r>
              <a:rPr dirty="0"/>
              <a:t> </a:t>
            </a:r>
          </a:p>
        </p:txBody>
      </p:sp>
    </p:spTree>
    <p:extLst>
      <p:ext uri="{BB962C8B-B14F-4D97-AF65-F5344CB8AC3E}">
        <p14:creationId xmlns:p14="http://schemas.microsoft.com/office/powerpoint/2010/main" val="63343674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p:nvPr/>
        </p:nvSpPr>
        <p:spPr>
          <a:xfrm>
            <a:off x="1828800" y="1828801"/>
            <a:ext cx="1081569" cy="476252"/>
          </a:xfrm>
          <a:prstGeom prst="rect">
            <a:avLst/>
          </a:prstGeom>
          <a:solidFill>
            <a:schemeClr val="tx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pPr algn="ctr"/>
            <a:r>
              <a:rPr dirty="0"/>
              <a:t>Middle School </a:t>
            </a:r>
          </a:p>
        </p:txBody>
      </p:sp>
      <p:sp>
        <p:nvSpPr>
          <p:cNvPr id="520" name="Shape 520"/>
          <p:cNvSpPr/>
          <p:nvPr/>
        </p:nvSpPr>
        <p:spPr>
          <a:xfrm>
            <a:off x="2992319" y="1828800"/>
            <a:ext cx="1207501" cy="488949"/>
          </a:xfrm>
          <a:prstGeom prst="rect">
            <a:avLst/>
          </a:prstGeom>
          <a:solidFill>
            <a:schemeClr val="tx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pPr algn="ctr"/>
            <a:r>
              <a:rPr dirty="0"/>
              <a:t>High School Diploma </a:t>
            </a:r>
          </a:p>
        </p:txBody>
      </p:sp>
      <p:sp>
        <p:nvSpPr>
          <p:cNvPr id="521" name="Shape 521"/>
          <p:cNvSpPr/>
          <p:nvPr/>
        </p:nvSpPr>
        <p:spPr>
          <a:xfrm>
            <a:off x="3726135" y="2455314"/>
            <a:ext cx="2251530" cy="396709"/>
          </a:xfrm>
          <a:prstGeom prst="rect">
            <a:avLst/>
          </a:prstGeom>
          <a:solidFill>
            <a:schemeClr val="accent4">
              <a:hueOff val="384618"/>
              <a:satOff val="3869"/>
              <a:lumOff val="580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AAS</a:t>
            </a:r>
          </a:p>
        </p:txBody>
      </p:sp>
      <p:sp>
        <p:nvSpPr>
          <p:cNvPr id="522" name="Shape 522"/>
          <p:cNvSpPr/>
          <p:nvPr/>
        </p:nvSpPr>
        <p:spPr>
          <a:xfrm>
            <a:off x="3761854" y="4861091"/>
            <a:ext cx="1032740" cy="396709"/>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University </a:t>
            </a:r>
          </a:p>
        </p:txBody>
      </p:sp>
      <p:sp>
        <p:nvSpPr>
          <p:cNvPr id="523" name="Shape 523"/>
          <p:cNvSpPr/>
          <p:nvPr/>
        </p:nvSpPr>
        <p:spPr>
          <a:xfrm>
            <a:off x="2346918" y="3124790"/>
            <a:ext cx="784947" cy="808484"/>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Basic Skills Plus  </a:t>
            </a:r>
          </a:p>
        </p:txBody>
      </p:sp>
      <p:sp>
        <p:nvSpPr>
          <p:cNvPr id="524" name="Shape 524"/>
          <p:cNvSpPr/>
          <p:nvPr/>
        </p:nvSpPr>
        <p:spPr>
          <a:xfrm>
            <a:off x="3765450" y="4251491"/>
            <a:ext cx="2000326" cy="396709"/>
          </a:xfrm>
          <a:prstGeom prst="rect">
            <a:avLst/>
          </a:prstGeom>
          <a:solidFill>
            <a:schemeClr val="accent4">
              <a:hueOff val="46120"/>
              <a:satOff val="4178"/>
              <a:lumOff val="-1673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Customized Training </a:t>
            </a:r>
          </a:p>
        </p:txBody>
      </p:sp>
      <p:sp>
        <p:nvSpPr>
          <p:cNvPr id="525" name="Shape 525"/>
          <p:cNvSpPr/>
          <p:nvPr/>
        </p:nvSpPr>
        <p:spPr>
          <a:xfrm>
            <a:off x="3745322" y="3641891"/>
            <a:ext cx="2065209" cy="396709"/>
          </a:xfrm>
          <a:prstGeom prst="rect">
            <a:avLst/>
          </a:prstGeom>
          <a:solidFill>
            <a:schemeClr val="accent4">
              <a:satOff val="1488"/>
              <a:lumOff val="-724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900" b="0">
                <a:solidFill>
                  <a:srgbClr val="FFFFFF"/>
                </a:solidFill>
                <a:latin typeface="+mn-lt"/>
                <a:ea typeface="+mn-ea"/>
                <a:cs typeface="+mn-cs"/>
                <a:sym typeface="Helvetica Light"/>
              </a:defRPr>
            </a:lvl1pPr>
          </a:lstStyle>
          <a:p>
            <a:r>
              <a:rPr sz="1600" dirty="0"/>
              <a:t>Continuing Education</a:t>
            </a:r>
          </a:p>
        </p:txBody>
      </p:sp>
      <p:sp>
        <p:nvSpPr>
          <p:cNvPr id="526" name="Shape 526"/>
          <p:cNvSpPr/>
          <p:nvPr/>
        </p:nvSpPr>
        <p:spPr>
          <a:xfrm>
            <a:off x="3745322" y="3050353"/>
            <a:ext cx="2211715" cy="396709"/>
          </a:xfrm>
          <a:prstGeom prst="rect">
            <a:avLst/>
          </a:prstGeom>
          <a:solidFill>
            <a:schemeClr val="accent4"/>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a:t>
            </a:r>
          </a:p>
        </p:txBody>
      </p:sp>
      <p:sp>
        <p:nvSpPr>
          <p:cNvPr id="527" name="Shape 527"/>
          <p:cNvSpPr/>
          <p:nvPr/>
        </p:nvSpPr>
        <p:spPr>
          <a:xfrm>
            <a:off x="0" y="1865993"/>
            <a:ext cx="1631475" cy="4464107"/>
          </a:xfrm>
          <a:prstGeom prst="rect">
            <a:avLst/>
          </a:prstGeom>
          <a:blipFill>
            <a:blip r:embed="rId3"/>
            <a:tile tx="0" ty="0" sx="100000" sy="100000" flip="none" algn="tl"/>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anchor="ctr">
            <a:noAutofit/>
          </a:bodyPr>
          <a:lstStyle/>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Student </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Graduate</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Dislocated Worker</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smtClean="0">
                <a:latin typeface="+mj-lt"/>
                <a:ea typeface="Al Bayan Plain" charset="-78"/>
                <a:cs typeface="Al Bayan Plain" charset="-78"/>
              </a:rPr>
              <a:t>Under</a:t>
            </a:r>
            <a:r>
              <a:rPr lang="en-US" sz="1900" dirty="0" smtClean="0">
                <a:latin typeface="+mj-lt"/>
                <a:ea typeface="Al Bayan Plain" charset="-78"/>
                <a:cs typeface="Al Bayan Plain" charset="-78"/>
              </a:rPr>
              <a:t>-</a:t>
            </a:r>
            <a:r>
              <a:rPr sz="1900" dirty="0" smtClean="0">
                <a:latin typeface="+mj-lt"/>
                <a:ea typeface="Al Bayan Plain" charset="-78"/>
                <a:cs typeface="Al Bayan Plain" charset="-78"/>
              </a:rPr>
              <a:t> </a:t>
            </a:r>
            <a:r>
              <a:rPr lang="en-US" sz="1900" dirty="0" smtClean="0">
                <a:latin typeface="+mj-lt"/>
                <a:ea typeface="Al Bayan Plain" charset="-78"/>
                <a:cs typeface="Al Bayan Plain" charset="-78"/>
              </a:rPr>
              <a:t>e</a:t>
            </a:r>
            <a:r>
              <a:rPr sz="1900" dirty="0" smtClean="0">
                <a:latin typeface="+mj-lt"/>
                <a:ea typeface="Al Bayan Plain" charset="-78"/>
                <a:cs typeface="Al Bayan Plain" charset="-78"/>
              </a:rPr>
              <a:t>mployed</a:t>
            </a:r>
            <a:endParaRPr sz="1900" dirty="0">
              <a:latin typeface="+mj-lt"/>
              <a:ea typeface="Al Bayan Plain" charset="-78"/>
              <a:cs typeface="Al Bayan Plain" charset="-78"/>
            </a:endParaRP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Unemployed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Career Changer </a:t>
            </a:r>
          </a:p>
        </p:txBody>
      </p:sp>
      <p:sp>
        <p:nvSpPr>
          <p:cNvPr id="535" name="Shape 535"/>
          <p:cNvSpPr/>
          <p:nvPr/>
        </p:nvSpPr>
        <p:spPr>
          <a:xfrm>
            <a:off x="6525975" y="2781695"/>
            <a:ext cx="1246425" cy="1866505"/>
          </a:xfrm>
          <a:prstGeom prst="rect">
            <a:avLst/>
          </a:prstGeom>
          <a:solidFill>
            <a:schemeClr val="accent2">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800" b="0">
                <a:solidFill>
                  <a:srgbClr val="FFFFFF"/>
                </a:solidFill>
                <a:latin typeface="+mn-lt"/>
                <a:ea typeface="+mn-ea"/>
                <a:cs typeface="+mn-cs"/>
                <a:sym typeface="Helvetica Light"/>
              </a:defRPr>
            </a:pPr>
            <a:r>
              <a:rPr dirty="0"/>
              <a:t>Certificate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Diploma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Degree</a:t>
            </a:r>
          </a:p>
        </p:txBody>
      </p:sp>
      <p:sp>
        <p:nvSpPr>
          <p:cNvPr id="536" name="Shape 536"/>
          <p:cNvSpPr/>
          <p:nvPr/>
        </p:nvSpPr>
        <p:spPr>
          <a:xfrm>
            <a:off x="5957036" y="2704800"/>
            <a:ext cx="568936" cy="320242"/>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7" name="Shape 537"/>
          <p:cNvSpPr/>
          <p:nvPr/>
        </p:nvSpPr>
        <p:spPr>
          <a:xfrm>
            <a:off x="5976977" y="3304194"/>
            <a:ext cx="548995" cy="123128"/>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8" name="Shape 538"/>
          <p:cNvSpPr/>
          <p:nvPr/>
        </p:nvSpPr>
        <p:spPr>
          <a:xfrm flipV="1">
            <a:off x="5810528" y="3792614"/>
            <a:ext cx="715445" cy="5281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9" name="Shape 539"/>
          <p:cNvSpPr/>
          <p:nvPr/>
        </p:nvSpPr>
        <p:spPr>
          <a:xfrm flipV="1">
            <a:off x="5794702" y="4157907"/>
            <a:ext cx="731272" cy="262739"/>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0" name="Shape 540"/>
          <p:cNvSpPr/>
          <p:nvPr/>
        </p:nvSpPr>
        <p:spPr>
          <a:xfrm flipV="1">
            <a:off x="4794594" y="4436962"/>
            <a:ext cx="1731380" cy="668436"/>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1" name="Shape 541"/>
          <p:cNvSpPr/>
          <p:nvPr/>
        </p:nvSpPr>
        <p:spPr>
          <a:xfrm>
            <a:off x="3761854" y="5470691"/>
            <a:ext cx="2562746" cy="396709"/>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Proprietary School / Training</a:t>
            </a:r>
          </a:p>
        </p:txBody>
      </p:sp>
      <p:sp>
        <p:nvSpPr>
          <p:cNvPr id="543" name="Shape 543"/>
          <p:cNvSpPr/>
          <p:nvPr/>
        </p:nvSpPr>
        <p:spPr>
          <a:xfrm flipV="1">
            <a:off x="6369786" y="4664515"/>
            <a:ext cx="488214" cy="97997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nvGrpSpPr>
          <p:cNvPr id="7" name="Group 6"/>
          <p:cNvGrpSpPr/>
          <p:nvPr/>
        </p:nvGrpSpPr>
        <p:grpSpPr>
          <a:xfrm>
            <a:off x="3144579" y="2341182"/>
            <a:ext cx="623749" cy="3831019"/>
            <a:chOff x="3144579" y="2341182"/>
            <a:chExt cx="623749" cy="3831019"/>
          </a:xfrm>
        </p:grpSpPr>
        <p:sp>
          <p:nvSpPr>
            <p:cNvPr id="528" name="Shape 528"/>
            <p:cNvSpPr/>
            <p:nvPr/>
          </p:nvSpPr>
          <p:spPr>
            <a:xfrm>
              <a:off x="3440795" y="3809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29" name="Shape 529"/>
            <p:cNvSpPr/>
            <p:nvPr/>
          </p:nvSpPr>
          <p:spPr>
            <a:xfrm flipH="1" flipV="1">
              <a:off x="3446858" y="2341182"/>
              <a:ext cx="9661" cy="3831017"/>
            </a:xfrm>
            <a:prstGeom prst="line">
              <a:avLst/>
            </a:prstGeom>
            <a:ln w="50800">
              <a:solidFill>
                <a:srgbClr val="000000"/>
              </a:solidFill>
              <a:miter lim="400000"/>
            </a:ln>
          </p:spPr>
          <p:txBody>
            <a:bodyPr lIns="35719" tIns="35719" rIns="35719" bIns="35719" anchor="ctr"/>
            <a:lstStyle/>
            <a:p>
              <a:pPr>
                <a:defRPr sz="2400" b="0">
                  <a:latin typeface="+mn-lt"/>
                  <a:ea typeface="+mn-ea"/>
                  <a:cs typeface="+mn-cs"/>
                  <a:sym typeface="Helvetica Light"/>
                </a:defRPr>
              </a:pPr>
              <a:endParaRPr sz="1687"/>
            </a:p>
          </p:txBody>
        </p:sp>
        <p:sp>
          <p:nvSpPr>
            <p:cNvPr id="530" name="Shape 530"/>
            <p:cNvSpPr/>
            <p:nvPr/>
          </p:nvSpPr>
          <p:spPr>
            <a:xfrm>
              <a:off x="3440795" y="323909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1" name="Shape 531"/>
            <p:cNvSpPr/>
            <p:nvPr/>
          </p:nvSpPr>
          <p:spPr>
            <a:xfrm>
              <a:off x="3440795" y="262776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2" name="Shape 532"/>
            <p:cNvSpPr/>
            <p:nvPr/>
          </p:nvSpPr>
          <p:spPr>
            <a:xfrm>
              <a:off x="3440795" y="44957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3" name="Shape 533"/>
            <p:cNvSpPr/>
            <p:nvPr/>
          </p:nvSpPr>
          <p:spPr>
            <a:xfrm>
              <a:off x="3440795" y="51053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4" name="Shape 534"/>
            <p:cNvSpPr/>
            <p:nvPr/>
          </p:nvSpPr>
          <p:spPr>
            <a:xfrm>
              <a:off x="3144579" y="347770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2" name="Shape 542"/>
            <p:cNvSpPr/>
            <p:nvPr/>
          </p:nvSpPr>
          <p:spPr>
            <a:xfrm>
              <a:off x="3440795" y="5714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7" name="Shape 547"/>
            <p:cNvSpPr/>
            <p:nvPr/>
          </p:nvSpPr>
          <p:spPr>
            <a:xfrm>
              <a:off x="3438594" y="617220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6" name="Group 5"/>
          <p:cNvGrpSpPr/>
          <p:nvPr/>
        </p:nvGrpSpPr>
        <p:grpSpPr>
          <a:xfrm>
            <a:off x="3744406" y="6041355"/>
            <a:ext cx="3628057" cy="359445"/>
            <a:chOff x="3744406" y="6041355"/>
            <a:chExt cx="3628057" cy="359445"/>
          </a:xfrm>
        </p:grpSpPr>
        <p:sp>
          <p:nvSpPr>
            <p:cNvPr id="546" name="Shape 546"/>
            <p:cNvSpPr/>
            <p:nvPr/>
          </p:nvSpPr>
          <p:spPr>
            <a:xfrm>
              <a:off x="3744406" y="6041356"/>
              <a:ext cx="3628057" cy="343131"/>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400" b="0">
                  <a:solidFill>
                    <a:srgbClr val="FFFFFF"/>
                  </a:solidFill>
                  <a:latin typeface="+mn-lt"/>
                  <a:ea typeface="+mn-ea"/>
                  <a:cs typeface="+mn-cs"/>
                  <a:sym typeface="Helvetica Light"/>
                </a:defRPr>
              </a:pPr>
              <a:r>
                <a:rPr sz="1900" dirty="0" smtClean="0">
                  <a:ea typeface="Helvetica"/>
                  <a:cs typeface="Helvetica"/>
                  <a:sym typeface="Helvetica"/>
                </a:rPr>
                <a:t>Apprenticeship</a:t>
              </a:r>
              <a:endParaRPr sz="1900" dirty="0">
                <a:ea typeface="Helvetica"/>
                <a:cs typeface="Helvetica"/>
                <a:sym typeface="Helvetica"/>
              </a:endParaRPr>
            </a:p>
          </p:txBody>
        </p:sp>
        <p:sp>
          <p:nvSpPr>
            <p:cNvPr id="548" name="Shape 548"/>
            <p:cNvSpPr/>
            <p:nvPr/>
          </p:nvSpPr>
          <p:spPr>
            <a:xfrm>
              <a:off x="3745323" y="6041356"/>
              <a:ext cx="1190516" cy="3431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5"/>
              <a:tile tx="0" ty="0" sx="100000" sy="100000" flip="none" algn="tl"/>
            </a:blip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49" name="Shape 549"/>
            <p:cNvSpPr/>
            <p:nvPr/>
          </p:nvSpPr>
          <p:spPr>
            <a:xfrm rot="10800000">
              <a:off x="5810530" y="6041355"/>
              <a:ext cx="1561932" cy="3594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550" name="Shape 550"/>
          <p:cNvSpPr/>
          <p:nvPr/>
        </p:nvSpPr>
        <p:spPr>
          <a:xfrm>
            <a:off x="8487843" y="2562215"/>
            <a:ext cx="503757" cy="2388917"/>
          </a:xfrm>
          <a:prstGeom prst="rect">
            <a:avLst/>
          </a:prstGeom>
          <a:solidFill>
            <a:schemeClr val="accent6"/>
          </a:solid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3400">
                <a:solidFill>
                  <a:srgbClr val="FFFFFF"/>
                </a:solidFill>
              </a:defRPr>
            </a:lvl1pPr>
          </a:lstStyle>
          <a:p>
            <a:pPr algn="ctr"/>
            <a:r>
              <a:rPr lang="en-US" sz="2391" dirty="0" smtClean="0"/>
              <a:t>W</a:t>
            </a:r>
            <a:br>
              <a:rPr lang="en-US" sz="2391" dirty="0" smtClean="0"/>
            </a:br>
            <a:r>
              <a:rPr lang="en-US" sz="2391" dirty="0" smtClean="0"/>
              <a:t>O</a:t>
            </a:r>
            <a:br>
              <a:rPr lang="en-US" sz="2391" dirty="0" smtClean="0"/>
            </a:br>
            <a:r>
              <a:rPr lang="en-US" sz="2391" dirty="0" smtClean="0"/>
              <a:t>R</a:t>
            </a:r>
            <a:br>
              <a:rPr lang="en-US" sz="2391" dirty="0" smtClean="0"/>
            </a:br>
            <a:r>
              <a:rPr lang="en-US" sz="2391" dirty="0" smtClean="0"/>
              <a:t>K</a:t>
            </a:r>
            <a:endParaRPr sz="2391" dirty="0"/>
          </a:p>
        </p:txBody>
      </p:sp>
      <p:sp>
        <p:nvSpPr>
          <p:cNvPr id="4" name="Title 3"/>
          <p:cNvSpPr>
            <a:spLocks noGrp="1"/>
          </p:cNvSpPr>
          <p:nvPr>
            <p:ph type="title"/>
          </p:nvPr>
        </p:nvSpPr>
        <p:spPr/>
        <p:txBody>
          <a:bodyPr>
            <a:noAutofit/>
          </a:bodyPr>
          <a:lstStyle/>
          <a:p>
            <a:r>
              <a:rPr lang="en-US" sz="3600" dirty="0"/>
              <a:t>Articulation and Coordination </a:t>
            </a:r>
            <a:br>
              <a:rPr lang="en-US" sz="3600" dirty="0"/>
            </a:br>
            <a:r>
              <a:rPr lang="en-US" sz="3200" i="1" dirty="0"/>
              <a:t>Program of Study / </a:t>
            </a:r>
            <a:r>
              <a:rPr lang="en-US" sz="3200" i="1" dirty="0" smtClean="0"/>
              <a:t>Training</a:t>
            </a:r>
            <a:endParaRPr lang="en-US" sz="3200" i="1" dirty="0"/>
          </a:p>
        </p:txBody>
      </p:sp>
      <p:sp>
        <p:nvSpPr>
          <p:cNvPr id="545" name="Shape 545"/>
          <p:cNvSpPr/>
          <p:nvPr/>
        </p:nvSpPr>
        <p:spPr>
          <a:xfrm>
            <a:off x="1600200" y="4040385"/>
            <a:ext cx="821443" cy="455415"/>
          </a:xfrm>
          <a:prstGeom prst="rightArrow">
            <a:avLst>
              <a:gd name="adj1" fmla="val 38274"/>
              <a:gd name="adj2" fmla="val 106707"/>
            </a:avLst>
          </a:prstGeom>
          <a:solidFill>
            <a:schemeClr val="bg1">
              <a:lumMod val="50000"/>
            </a:schemeClr>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52" name="Shape 552"/>
          <p:cNvSpPr/>
          <p:nvPr/>
        </p:nvSpPr>
        <p:spPr>
          <a:xfrm>
            <a:off x="7749663" y="3487005"/>
            <a:ext cx="738179" cy="446269"/>
          </a:xfrm>
          <a:prstGeom prst="rightArrow">
            <a:avLst>
              <a:gd name="adj1" fmla="val 32000"/>
              <a:gd name="adj2" fmla="val 110137"/>
            </a:avLst>
          </a:prstGeom>
          <a:solidFill>
            <a:schemeClr val="bg1">
              <a:lumMod val="50000"/>
            </a:schemeClr>
          </a:solidFill>
          <a:ln w="12700">
            <a:miter lim="400000"/>
          </a:ln>
          <a:effectLst>
            <a:outerShdw blurRad="25400" dist="25400" dir="2388334" rotWithShape="0">
              <a:srgbClr val="000000">
                <a:alpha val="7931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Tree>
    <p:extLst>
      <p:ext uri="{BB962C8B-B14F-4D97-AF65-F5344CB8AC3E}">
        <p14:creationId xmlns:p14="http://schemas.microsoft.com/office/powerpoint/2010/main" val="180336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25120" y="1600200"/>
            <a:ext cx="2600644" cy="4571999"/>
            <a:chOff x="2625120" y="1600200"/>
            <a:chExt cx="2600644" cy="4571999"/>
          </a:xfrm>
        </p:grpSpPr>
        <p:grpSp>
          <p:nvGrpSpPr>
            <p:cNvPr id="8" name="Group 7"/>
            <p:cNvGrpSpPr/>
            <p:nvPr/>
          </p:nvGrpSpPr>
          <p:grpSpPr>
            <a:xfrm>
              <a:off x="2625120" y="1600200"/>
              <a:ext cx="2600644" cy="4571999"/>
              <a:chOff x="2625120" y="1600200"/>
              <a:chExt cx="2600644" cy="4571999"/>
            </a:xfrm>
          </p:grpSpPr>
          <p:sp>
            <p:nvSpPr>
              <p:cNvPr id="516" name="Shape 516"/>
              <p:cNvSpPr/>
              <p:nvPr/>
            </p:nvSpPr>
            <p:spPr>
              <a:xfrm>
                <a:off x="2625120" y="1606162"/>
                <a:ext cx="1571626" cy="476252"/>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17" name="Shape 517"/>
              <p:cNvSpPr/>
              <p:nvPr/>
            </p:nvSpPr>
            <p:spPr>
              <a:xfrm>
                <a:off x="4136341" y="1600200"/>
                <a:ext cx="1089423" cy="4571999"/>
              </a:xfrm>
              <a:prstGeom prst="rect">
                <a:avLst/>
              </a:pr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544" name="Shape 544"/>
            <p:cNvSpPr/>
            <p:nvPr/>
          </p:nvSpPr>
          <p:spPr>
            <a:xfrm>
              <a:off x="4343114" y="1910601"/>
              <a:ext cx="686086" cy="44146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400" b="1" dirty="0">
                  <a:solidFill>
                    <a:schemeClr val="bg1"/>
                  </a:solidFill>
                  <a:latin typeface="+mj-lt"/>
                </a:rPr>
                <a:t>WBL</a:t>
              </a:r>
            </a:p>
          </p:txBody>
        </p:sp>
      </p:grpSp>
      <p:sp>
        <p:nvSpPr>
          <p:cNvPr id="519" name="Shape 519"/>
          <p:cNvSpPr/>
          <p:nvPr/>
        </p:nvSpPr>
        <p:spPr>
          <a:xfrm>
            <a:off x="1828800" y="1828801"/>
            <a:ext cx="1081569" cy="476252"/>
          </a:xfrm>
          <a:prstGeom prst="rect">
            <a:avLst/>
          </a:prstGeom>
          <a:solidFill>
            <a:schemeClr val="tx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pPr algn="ctr"/>
            <a:r>
              <a:rPr dirty="0"/>
              <a:t>Middle School </a:t>
            </a:r>
          </a:p>
        </p:txBody>
      </p:sp>
      <p:sp>
        <p:nvSpPr>
          <p:cNvPr id="520" name="Shape 520"/>
          <p:cNvSpPr/>
          <p:nvPr/>
        </p:nvSpPr>
        <p:spPr>
          <a:xfrm>
            <a:off x="2992319" y="1828800"/>
            <a:ext cx="1207501" cy="488949"/>
          </a:xfrm>
          <a:prstGeom prst="rect">
            <a:avLst/>
          </a:prstGeom>
          <a:solidFill>
            <a:schemeClr val="tx2">
              <a:lumMod val="60000"/>
              <a:lumOff val="40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600" b="0">
                <a:solidFill>
                  <a:srgbClr val="FFFFFF"/>
                </a:solidFill>
                <a:latin typeface="+mn-lt"/>
                <a:ea typeface="+mn-ea"/>
                <a:cs typeface="+mn-cs"/>
                <a:sym typeface="Helvetica Light"/>
              </a:defRPr>
            </a:lvl1pPr>
          </a:lstStyle>
          <a:p>
            <a:pPr algn="ctr"/>
            <a:r>
              <a:rPr dirty="0"/>
              <a:t>High School Diploma </a:t>
            </a:r>
          </a:p>
        </p:txBody>
      </p:sp>
      <p:sp>
        <p:nvSpPr>
          <p:cNvPr id="521" name="Shape 521"/>
          <p:cNvSpPr/>
          <p:nvPr/>
        </p:nvSpPr>
        <p:spPr>
          <a:xfrm>
            <a:off x="3726135" y="2455314"/>
            <a:ext cx="2251530" cy="396709"/>
          </a:xfrm>
          <a:prstGeom prst="rect">
            <a:avLst/>
          </a:prstGeom>
          <a:solidFill>
            <a:schemeClr val="accent4">
              <a:hueOff val="384618"/>
              <a:satOff val="3869"/>
              <a:lumOff val="580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AAS</a:t>
            </a:r>
          </a:p>
        </p:txBody>
      </p:sp>
      <p:sp>
        <p:nvSpPr>
          <p:cNvPr id="522" name="Shape 522"/>
          <p:cNvSpPr/>
          <p:nvPr/>
        </p:nvSpPr>
        <p:spPr>
          <a:xfrm>
            <a:off x="3761854" y="4861091"/>
            <a:ext cx="1032740" cy="396709"/>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University </a:t>
            </a:r>
          </a:p>
        </p:txBody>
      </p:sp>
      <p:sp>
        <p:nvSpPr>
          <p:cNvPr id="523" name="Shape 523"/>
          <p:cNvSpPr/>
          <p:nvPr/>
        </p:nvSpPr>
        <p:spPr>
          <a:xfrm>
            <a:off x="2346918" y="3124790"/>
            <a:ext cx="784947" cy="808484"/>
          </a:xfrm>
          <a:prstGeom prst="rect">
            <a:avLst/>
          </a:prstGeom>
          <a:solidFill>
            <a:schemeClr val="accent6">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Basic Skills Plus  </a:t>
            </a:r>
          </a:p>
        </p:txBody>
      </p:sp>
      <p:sp>
        <p:nvSpPr>
          <p:cNvPr id="524" name="Shape 524"/>
          <p:cNvSpPr/>
          <p:nvPr/>
        </p:nvSpPr>
        <p:spPr>
          <a:xfrm>
            <a:off x="3765450" y="4251491"/>
            <a:ext cx="2000326" cy="396709"/>
          </a:xfrm>
          <a:prstGeom prst="rect">
            <a:avLst/>
          </a:prstGeom>
          <a:solidFill>
            <a:schemeClr val="accent4">
              <a:hueOff val="46120"/>
              <a:satOff val="4178"/>
              <a:lumOff val="-1673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Customized Training </a:t>
            </a:r>
          </a:p>
        </p:txBody>
      </p:sp>
      <p:sp>
        <p:nvSpPr>
          <p:cNvPr id="525" name="Shape 525"/>
          <p:cNvSpPr/>
          <p:nvPr/>
        </p:nvSpPr>
        <p:spPr>
          <a:xfrm>
            <a:off x="3745322" y="3641891"/>
            <a:ext cx="2065209" cy="396709"/>
          </a:xfrm>
          <a:prstGeom prst="rect">
            <a:avLst/>
          </a:prstGeom>
          <a:solidFill>
            <a:schemeClr val="accent4">
              <a:satOff val="1488"/>
              <a:lumOff val="-7242"/>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900" b="0">
                <a:solidFill>
                  <a:srgbClr val="FFFFFF"/>
                </a:solidFill>
                <a:latin typeface="+mn-lt"/>
                <a:ea typeface="+mn-ea"/>
                <a:cs typeface="+mn-cs"/>
                <a:sym typeface="Helvetica Light"/>
              </a:defRPr>
            </a:lvl1pPr>
          </a:lstStyle>
          <a:p>
            <a:r>
              <a:rPr sz="1600" dirty="0"/>
              <a:t>Continuing Education</a:t>
            </a:r>
          </a:p>
        </p:txBody>
      </p:sp>
      <p:sp>
        <p:nvSpPr>
          <p:cNvPr id="526" name="Shape 526"/>
          <p:cNvSpPr/>
          <p:nvPr/>
        </p:nvSpPr>
        <p:spPr>
          <a:xfrm>
            <a:off x="3745322" y="3050353"/>
            <a:ext cx="2211715" cy="396709"/>
          </a:xfrm>
          <a:prstGeom prst="rect">
            <a:avLst/>
          </a:prstGeom>
          <a:solidFill>
            <a:schemeClr val="accent4"/>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Community College AA</a:t>
            </a:r>
          </a:p>
        </p:txBody>
      </p:sp>
      <p:sp>
        <p:nvSpPr>
          <p:cNvPr id="527" name="Shape 527"/>
          <p:cNvSpPr/>
          <p:nvPr/>
        </p:nvSpPr>
        <p:spPr>
          <a:xfrm>
            <a:off x="0" y="1865993"/>
            <a:ext cx="1631475" cy="4464107"/>
          </a:xfrm>
          <a:prstGeom prst="rect">
            <a:avLst/>
          </a:prstGeom>
          <a:blipFill>
            <a:blip r:embed="rId4"/>
            <a:tile tx="0" ty="0" sx="100000" sy="100000" flip="none" algn="tl"/>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wrap="square" lIns="35719" tIns="35719" rIns="35719" bIns="35719" anchor="ctr">
            <a:noAutofit/>
          </a:bodyPr>
          <a:lstStyle/>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Student </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Graduate</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Dislocated Worker</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smtClean="0">
                <a:latin typeface="+mj-lt"/>
                <a:ea typeface="Al Bayan Plain" charset="-78"/>
                <a:cs typeface="Al Bayan Plain" charset="-78"/>
              </a:rPr>
              <a:t>Under</a:t>
            </a:r>
            <a:r>
              <a:rPr lang="en-US" sz="1900" dirty="0" smtClean="0">
                <a:latin typeface="+mj-lt"/>
                <a:ea typeface="Al Bayan Plain" charset="-78"/>
                <a:cs typeface="Al Bayan Plain" charset="-78"/>
              </a:rPr>
              <a:t>-</a:t>
            </a:r>
            <a:r>
              <a:rPr sz="1900" dirty="0" smtClean="0">
                <a:latin typeface="+mj-lt"/>
                <a:ea typeface="Al Bayan Plain" charset="-78"/>
                <a:cs typeface="Al Bayan Plain" charset="-78"/>
              </a:rPr>
              <a:t> </a:t>
            </a:r>
            <a:r>
              <a:rPr lang="en-US" sz="1900" dirty="0" smtClean="0">
                <a:latin typeface="+mj-lt"/>
                <a:ea typeface="Al Bayan Plain" charset="-78"/>
                <a:cs typeface="Al Bayan Plain" charset="-78"/>
              </a:rPr>
              <a:t>e</a:t>
            </a:r>
            <a:r>
              <a:rPr sz="1900" dirty="0" smtClean="0">
                <a:latin typeface="+mj-lt"/>
                <a:ea typeface="Al Bayan Plain" charset="-78"/>
                <a:cs typeface="Al Bayan Plain" charset="-78"/>
              </a:rPr>
              <a:t>mployed</a:t>
            </a:r>
            <a:endParaRPr sz="1900" dirty="0">
              <a:latin typeface="+mj-lt"/>
              <a:ea typeface="Al Bayan Plain" charset="-78"/>
              <a:cs typeface="Al Bayan Plain" charset="-78"/>
            </a:endParaRP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Unemployed</a:t>
            </a:r>
          </a:p>
          <a:p>
            <a:pPr marL="208352" indent="-208352">
              <a:lnSpc>
                <a:spcPct val="120000"/>
              </a:lnSpc>
              <a:spcAft>
                <a:spcPts val="1200"/>
              </a:spcAft>
              <a:buSzPct val="75000"/>
              <a:buChar char="•"/>
              <a:defRPr sz="2400" b="0">
                <a:solidFill>
                  <a:srgbClr val="FFFFFF"/>
                </a:solidFill>
                <a:latin typeface="+mn-lt"/>
                <a:ea typeface="+mn-ea"/>
                <a:cs typeface="+mn-cs"/>
                <a:sym typeface="Helvetica Light"/>
              </a:defRPr>
            </a:pPr>
            <a:r>
              <a:rPr sz="1900" dirty="0">
                <a:latin typeface="+mj-lt"/>
                <a:ea typeface="Al Bayan Plain" charset="-78"/>
                <a:cs typeface="Al Bayan Plain" charset="-78"/>
              </a:rPr>
              <a:t>Career Changer </a:t>
            </a:r>
          </a:p>
        </p:txBody>
      </p:sp>
      <p:sp>
        <p:nvSpPr>
          <p:cNvPr id="535" name="Shape 535"/>
          <p:cNvSpPr/>
          <p:nvPr/>
        </p:nvSpPr>
        <p:spPr>
          <a:xfrm>
            <a:off x="6525975" y="2781695"/>
            <a:ext cx="1246425" cy="1866505"/>
          </a:xfrm>
          <a:prstGeom prst="rect">
            <a:avLst/>
          </a:prstGeom>
          <a:solidFill>
            <a:schemeClr val="accent2">
              <a:lumMod val="7500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800" b="0">
                <a:solidFill>
                  <a:srgbClr val="FFFFFF"/>
                </a:solidFill>
                <a:latin typeface="+mn-lt"/>
                <a:ea typeface="+mn-ea"/>
                <a:cs typeface="+mn-cs"/>
                <a:sym typeface="Helvetica Light"/>
              </a:defRPr>
            </a:pPr>
            <a:r>
              <a:rPr dirty="0"/>
              <a:t>Certificate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Diploma </a:t>
            </a:r>
          </a:p>
          <a:p>
            <a:pPr algn="ctr">
              <a:lnSpc>
                <a:spcPct val="120000"/>
              </a:lnSpc>
              <a:defRPr sz="1800" b="0">
                <a:solidFill>
                  <a:srgbClr val="FFFFFF"/>
                </a:solidFill>
                <a:latin typeface="+mn-lt"/>
                <a:ea typeface="+mn-ea"/>
                <a:cs typeface="+mn-cs"/>
                <a:sym typeface="Helvetica Light"/>
              </a:defRPr>
            </a:pPr>
            <a:endParaRPr dirty="0"/>
          </a:p>
          <a:p>
            <a:pPr algn="ctr">
              <a:lnSpc>
                <a:spcPct val="120000"/>
              </a:lnSpc>
              <a:defRPr sz="1800" b="0">
                <a:solidFill>
                  <a:srgbClr val="FFFFFF"/>
                </a:solidFill>
                <a:latin typeface="+mn-lt"/>
                <a:ea typeface="+mn-ea"/>
                <a:cs typeface="+mn-cs"/>
                <a:sym typeface="Helvetica Light"/>
              </a:defRPr>
            </a:pPr>
            <a:r>
              <a:rPr dirty="0"/>
              <a:t>Degree</a:t>
            </a:r>
          </a:p>
        </p:txBody>
      </p:sp>
      <p:sp>
        <p:nvSpPr>
          <p:cNvPr id="536" name="Shape 536"/>
          <p:cNvSpPr/>
          <p:nvPr/>
        </p:nvSpPr>
        <p:spPr>
          <a:xfrm>
            <a:off x="5957036" y="2704800"/>
            <a:ext cx="568936" cy="320242"/>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7" name="Shape 537"/>
          <p:cNvSpPr/>
          <p:nvPr/>
        </p:nvSpPr>
        <p:spPr>
          <a:xfrm>
            <a:off x="5976977" y="3304194"/>
            <a:ext cx="548995" cy="123128"/>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8" name="Shape 538"/>
          <p:cNvSpPr/>
          <p:nvPr/>
        </p:nvSpPr>
        <p:spPr>
          <a:xfrm flipV="1">
            <a:off x="5810528" y="3792614"/>
            <a:ext cx="715445" cy="52810"/>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9" name="Shape 539"/>
          <p:cNvSpPr/>
          <p:nvPr/>
        </p:nvSpPr>
        <p:spPr>
          <a:xfrm flipV="1">
            <a:off x="5794702" y="4157907"/>
            <a:ext cx="731272" cy="262739"/>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0" name="Shape 540"/>
          <p:cNvSpPr/>
          <p:nvPr/>
        </p:nvSpPr>
        <p:spPr>
          <a:xfrm flipV="1">
            <a:off x="4794594" y="4436962"/>
            <a:ext cx="1731380" cy="668436"/>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1" name="Shape 541"/>
          <p:cNvSpPr/>
          <p:nvPr/>
        </p:nvSpPr>
        <p:spPr>
          <a:xfrm>
            <a:off x="3761854" y="5470691"/>
            <a:ext cx="2562746" cy="396709"/>
          </a:xfrm>
          <a:prstGeom prst="rect">
            <a:avLst/>
          </a:prstGeom>
          <a:solidFill>
            <a:srgbClr val="FF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a:lnSpc>
                <a:spcPct val="120000"/>
              </a:lnSpc>
              <a:defRPr sz="1800" b="0">
                <a:solidFill>
                  <a:srgbClr val="FFFFFF"/>
                </a:solidFill>
                <a:latin typeface="+mn-lt"/>
                <a:ea typeface="+mn-ea"/>
                <a:cs typeface="+mn-cs"/>
                <a:sym typeface="Helvetica Light"/>
              </a:defRPr>
            </a:lvl1pPr>
          </a:lstStyle>
          <a:p>
            <a:r>
              <a:rPr sz="1600" dirty="0"/>
              <a:t>Proprietary School / Training</a:t>
            </a:r>
          </a:p>
        </p:txBody>
      </p:sp>
      <p:sp>
        <p:nvSpPr>
          <p:cNvPr id="543" name="Shape 543"/>
          <p:cNvSpPr/>
          <p:nvPr/>
        </p:nvSpPr>
        <p:spPr>
          <a:xfrm flipV="1">
            <a:off x="6369786" y="4664515"/>
            <a:ext cx="488214" cy="979977"/>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nvGrpSpPr>
          <p:cNvPr id="7" name="Group 6"/>
          <p:cNvGrpSpPr/>
          <p:nvPr/>
        </p:nvGrpSpPr>
        <p:grpSpPr>
          <a:xfrm>
            <a:off x="3144579" y="2341182"/>
            <a:ext cx="623749" cy="3831019"/>
            <a:chOff x="3144579" y="2341182"/>
            <a:chExt cx="623749" cy="3831019"/>
          </a:xfrm>
        </p:grpSpPr>
        <p:sp>
          <p:nvSpPr>
            <p:cNvPr id="528" name="Shape 528"/>
            <p:cNvSpPr/>
            <p:nvPr/>
          </p:nvSpPr>
          <p:spPr>
            <a:xfrm>
              <a:off x="3440795" y="3809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29" name="Shape 529"/>
            <p:cNvSpPr/>
            <p:nvPr/>
          </p:nvSpPr>
          <p:spPr>
            <a:xfrm flipH="1" flipV="1">
              <a:off x="3446858" y="2341182"/>
              <a:ext cx="9661" cy="3831017"/>
            </a:xfrm>
            <a:prstGeom prst="line">
              <a:avLst/>
            </a:prstGeom>
            <a:ln w="50800">
              <a:solidFill>
                <a:srgbClr val="000000"/>
              </a:solidFill>
              <a:miter lim="400000"/>
            </a:ln>
          </p:spPr>
          <p:txBody>
            <a:bodyPr lIns="35719" tIns="35719" rIns="35719" bIns="35719" anchor="ctr"/>
            <a:lstStyle/>
            <a:p>
              <a:pPr>
                <a:defRPr sz="2400" b="0">
                  <a:latin typeface="+mn-lt"/>
                  <a:ea typeface="+mn-ea"/>
                  <a:cs typeface="+mn-cs"/>
                  <a:sym typeface="Helvetica Light"/>
                </a:defRPr>
              </a:pPr>
              <a:endParaRPr sz="1687"/>
            </a:p>
          </p:txBody>
        </p:sp>
        <p:sp>
          <p:nvSpPr>
            <p:cNvPr id="530" name="Shape 530"/>
            <p:cNvSpPr/>
            <p:nvPr/>
          </p:nvSpPr>
          <p:spPr>
            <a:xfrm>
              <a:off x="3440795" y="323909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1" name="Shape 531"/>
            <p:cNvSpPr/>
            <p:nvPr/>
          </p:nvSpPr>
          <p:spPr>
            <a:xfrm>
              <a:off x="3440795" y="262776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2" name="Shape 532"/>
            <p:cNvSpPr/>
            <p:nvPr/>
          </p:nvSpPr>
          <p:spPr>
            <a:xfrm>
              <a:off x="3440795" y="44957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3" name="Shape 533"/>
            <p:cNvSpPr/>
            <p:nvPr/>
          </p:nvSpPr>
          <p:spPr>
            <a:xfrm>
              <a:off x="3440795" y="51053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34" name="Shape 534"/>
            <p:cNvSpPr/>
            <p:nvPr/>
          </p:nvSpPr>
          <p:spPr>
            <a:xfrm>
              <a:off x="3144579" y="3477704"/>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2" name="Shape 542"/>
            <p:cNvSpPr/>
            <p:nvPr/>
          </p:nvSpPr>
          <p:spPr>
            <a:xfrm>
              <a:off x="3440795" y="5714999"/>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sp>
          <p:nvSpPr>
            <p:cNvPr id="547" name="Shape 547"/>
            <p:cNvSpPr/>
            <p:nvPr/>
          </p:nvSpPr>
          <p:spPr>
            <a:xfrm>
              <a:off x="3438594" y="6172200"/>
              <a:ext cx="327533" cy="1"/>
            </a:xfrm>
            <a:prstGeom prst="line">
              <a:avLst/>
            </a:prstGeom>
            <a:ln w="25400">
              <a:solidFill>
                <a:srgbClr val="000000"/>
              </a:solidFill>
              <a:miter lim="400000"/>
              <a:tailEnd type="triangle"/>
            </a:ln>
          </p:spPr>
          <p:txBody>
            <a:bodyPr lIns="35719" tIns="35719" rIns="35719" bIns="35719" anchor="ctr"/>
            <a:lstStyle/>
            <a:p>
              <a:pPr>
                <a:defRPr sz="2400" b="0">
                  <a:latin typeface="+mn-lt"/>
                  <a:ea typeface="+mn-ea"/>
                  <a:cs typeface="+mn-cs"/>
                  <a:sym typeface="Helvetica Light"/>
                </a:defRPr>
              </a:pPr>
              <a:endParaRPr sz="1687"/>
            </a:p>
          </p:txBody>
        </p:sp>
      </p:grpSp>
      <p:grpSp>
        <p:nvGrpSpPr>
          <p:cNvPr id="6" name="Group 5"/>
          <p:cNvGrpSpPr/>
          <p:nvPr/>
        </p:nvGrpSpPr>
        <p:grpSpPr>
          <a:xfrm>
            <a:off x="3744406" y="6041355"/>
            <a:ext cx="3628057" cy="359445"/>
            <a:chOff x="3744406" y="6041355"/>
            <a:chExt cx="3628057" cy="359445"/>
          </a:xfrm>
        </p:grpSpPr>
        <p:sp>
          <p:nvSpPr>
            <p:cNvPr id="546" name="Shape 546"/>
            <p:cNvSpPr/>
            <p:nvPr/>
          </p:nvSpPr>
          <p:spPr>
            <a:xfrm>
              <a:off x="3744406" y="6041356"/>
              <a:ext cx="3628057" cy="343131"/>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1400" b="0">
                  <a:solidFill>
                    <a:srgbClr val="FFFFFF"/>
                  </a:solidFill>
                  <a:latin typeface="+mn-lt"/>
                  <a:ea typeface="+mn-ea"/>
                  <a:cs typeface="+mn-cs"/>
                  <a:sym typeface="Helvetica Light"/>
                </a:defRPr>
              </a:pPr>
              <a:r>
                <a:rPr sz="1900" dirty="0" smtClean="0">
                  <a:ea typeface="Helvetica"/>
                  <a:cs typeface="Helvetica"/>
                  <a:sym typeface="Helvetica"/>
                </a:rPr>
                <a:t>Apprenticeship</a:t>
              </a:r>
              <a:endParaRPr sz="1900" dirty="0">
                <a:ea typeface="Helvetica"/>
                <a:cs typeface="Helvetica"/>
                <a:sym typeface="Helvetica"/>
              </a:endParaRPr>
            </a:p>
          </p:txBody>
        </p:sp>
        <p:sp>
          <p:nvSpPr>
            <p:cNvPr id="548" name="Shape 548"/>
            <p:cNvSpPr/>
            <p:nvPr/>
          </p:nvSpPr>
          <p:spPr>
            <a:xfrm>
              <a:off x="3745323" y="6041356"/>
              <a:ext cx="1190516" cy="3431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5"/>
              <a:tile tx="0" ty="0" sx="100000" sy="100000" flip="none" algn="tl"/>
            </a:blip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49" name="Shape 549"/>
            <p:cNvSpPr/>
            <p:nvPr/>
          </p:nvSpPr>
          <p:spPr>
            <a:xfrm rot="10800000">
              <a:off x="5810530" y="6041355"/>
              <a:ext cx="1561932" cy="3594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grpSp>
      <p:sp>
        <p:nvSpPr>
          <p:cNvPr id="550" name="Shape 550"/>
          <p:cNvSpPr/>
          <p:nvPr/>
        </p:nvSpPr>
        <p:spPr>
          <a:xfrm>
            <a:off x="8487843" y="2562215"/>
            <a:ext cx="503757" cy="2388917"/>
          </a:xfrm>
          <a:prstGeom prst="rect">
            <a:avLst/>
          </a:prstGeom>
          <a:solidFill>
            <a:schemeClr val="accent6"/>
          </a:solid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3400">
                <a:solidFill>
                  <a:srgbClr val="FFFFFF"/>
                </a:solidFill>
              </a:defRPr>
            </a:lvl1pPr>
          </a:lstStyle>
          <a:p>
            <a:pPr algn="ctr"/>
            <a:r>
              <a:rPr lang="en-US" sz="2391" dirty="0" smtClean="0"/>
              <a:t>W</a:t>
            </a:r>
            <a:br>
              <a:rPr lang="en-US" sz="2391" dirty="0" smtClean="0"/>
            </a:br>
            <a:r>
              <a:rPr lang="en-US" sz="2391" dirty="0" smtClean="0"/>
              <a:t>O</a:t>
            </a:r>
            <a:br>
              <a:rPr lang="en-US" sz="2391" dirty="0" smtClean="0"/>
            </a:br>
            <a:r>
              <a:rPr lang="en-US" sz="2391" dirty="0" smtClean="0"/>
              <a:t>R</a:t>
            </a:r>
            <a:br>
              <a:rPr lang="en-US" sz="2391" dirty="0" smtClean="0"/>
            </a:br>
            <a:r>
              <a:rPr lang="en-US" sz="2391" dirty="0" smtClean="0"/>
              <a:t>K</a:t>
            </a:r>
            <a:endParaRPr sz="2391" dirty="0"/>
          </a:p>
        </p:txBody>
      </p:sp>
      <p:sp>
        <p:nvSpPr>
          <p:cNvPr id="4" name="Title 3"/>
          <p:cNvSpPr>
            <a:spLocks noGrp="1"/>
          </p:cNvSpPr>
          <p:nvPr>
            <p:ph type="title"/>
          </p:nvPr>
        </p:nvSpPr>
        <p:spPr/>
        <p:txBody>
          <a:bodyPr>
            <a:noAutofit/>
          </a:bodyPr>
          <a:lstStyle/>
          <a:p>
            <a:r>
              <a:rPr lang="en-US" sz="3600" dirty="0"/>
              <a:t>Articulation and Coordination </a:t>
            </a:r>
            <a:br>
              <a:rPr lang="en-US" sz="3600" dirty="0"/>
            </a:br>
            <a:r>
              <a:rPr lang="en-US" sz="3200" i="1" dirty="0"/>
              <a:t>Program of Study / </a:t>
            </a:r>
            <a:r>
              <a:rPr lang="en-US" sz="3200" i="1" dirty="0" smtClean="0"/>
              <a:t>Training</a:t>
            </a:r>
            <a:endParaRPr lang="en-US" sz="3200" i="1" dirty="0"/>
          </a:p>
        </p:txBody>
      </p:sp>
      <p:sp>
        <p:nvSpPr>
          <p:cNvPr id="545" name="Shape 545"/>
          <p:cNvSpPr/>
          <p:nvPr/>
        </p:nvSpPr>
        <p:spPr>
          <a:xfrm>
            <a:off x="1600200" y="4040385"/>
            <a:ext cx="821443" cy="455415"/>
          </a:xfrm>
          <a:prstGeom prst="rightArrow">
            <a:avLst>
              <a:gd name="adj1" fmla="val 38274"/>
              <a:gd name="adj2" fmla="val 106707"/>
            </a:avLst>
          </a:prstGeom>
          <a:solidFill>
            <a:schemeClr val="bg1">
              <a:lumMod val="50000"/>
            </a:schemeClr>
          </a:solidFill>
          <a:ln w="12700">
            <a:miter lim="400000"/>
          </a:ln>
          <a:effectLst>
            <a:outerShdw blurRad="38100" dist="25400" dir="5400000" rotWithShape="0">
              <a:srgbClr val="000000">
                <a:alpha val="5000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
        <p:nvSpPr>
          <p:cNvPr id="552" name="Shape 552"/>
          <p:cNvSpPr/>
          <p:nvPr/>
        </p:nvSpPr>
        <p:spPr>
          <a:xfrm>
            <a:off x="7749663" y="3487005"/>
            <a:ext cx="738179" cy="446269"/>
          </a:xfrm>
          <a:prstGeom prst="rightArrow">
            <a:avLst>
              <a:gd name="adj1" fmla="val 32000"/>
              <a:gd name="adj2" fmla="val 110137"/>
            </a:avLst>
          </a:prstGeom>
          <a:solidFill>
            <a:schemeClr val="bg1">
              <a:lumMod val="50000"/>
            </a:schemeClr>
          </a:solidFill>
          <a:ln w="12700">
            <a:miter lim="400000"/>
          </a:ln>
          <a:effectLst>
            <a:outerShdw blurRad="25400" dist="25400" dir="2388334" rotWithShape="0">
              <a:srgbClr val="000000">
                <a:alpha val="79310"/>
              </a:srgbClr>
            </a:outerShdw>
          </a:effectLst>
        </p:spPr>
        <p:txBody>
          <a:bodyPr lIns="35719" tIns="35719" rIns="35719" bIns="35719" anchor="ctr"/>
          <a:lstStyle/>
          <a:p>
            <a:pPr algn="l">
              <a:lnSpc>
                <a:spcPct val="120000"/>
              </a:lnSpc>
              <a:defRPr sz="2400" b="0">
                <a:solidFill>
                  <a:srgbClr val="FFFFFF"/>
                </a:solidFill>
                <a:latin typeface="+mn-lt"/>
                <a:ea typeface="+mn-ea"/>
                <a:cs typeface="+mn-cs"/>
                <a:sym typeface="Helvetica Light"/>
              </a:defRPr>
            </a:pPr>
            <a:endParaRPr sz="1687"/>
          </a:p>
        </p:txBody>
      </p:sp>
    </p:spTree>
    <p:extLst>
      <p:ext uri="{BB962C8B-B14F-4D97-AF65-F5344CB8AC3E}">
        <p14:creationId xmlns:p14="http://schemas.microsoft.com/office/powerpoint/2010/main" val="1793141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additive="base">
                                        <p:cTn id="7" dur="500"/>
                                        <p:tgtEl>
                                          <p:spTgt spid="519"/>
                                        </p:tgtEl>
                                        <p:attrNameLst>
                                          <p:attrName>ppt_x</p:attrName>
                                        </p:attrNameLst>
                                      </p:cBhvr>
                                      <p:tavLst>
                                        <p:tav tm="0">
                                          <p:val>
                                            <p:strVal val="#ppt_x-#ppt_w*1.125000"/>
                                          </p:val>
                                        </p:tav>
                                        <p:tav tm="100000">
                                          <p:val>
                                            <p:strVal val="#ppt_x"/>
                                          </p:val>
                                        </p:tav>
                                      </p:tavLst>
                                    </p:anim>
                                    <p:animEffect transition="in" filter="wipe(right)">
                                      <p:cBhvr>
                                        <p:cTn id="8" dur="500"/>
                                        <p:tgtEl>
                                          <p:spTgt spid="5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20"/>
                                        </p:tgtEl>
                                        <p:attrNameLst>
                                          <p:attrName>style.visibility</p:attrName>
                                        </p:attrNameLst>
                                      </p:cBhvr>
                                      <p:to>
                                        <p:strVal val="visible"/>
                                      </p:to>
                                    </p:set>
                                    <p:anim calcmode="lin" valueType="num">
                                      <p:cBhvr additive="base">
                                        <p:cTn id="13" dur="500"/>
                                        <p:tgtEl>
                                          <p:spTgt spid="520"/>
                                        </p:tgtEl>
                                        <p:attrNameLst>
                                          <p:attrName>ppt_x</p:attrName>
                                        </p:attrNameLst>
                                      </p:cBhvr>
                                      <p:tavLst>
                                        <p:tav tm="0">
                                          <p:val>
                                            <p:strVal val="#ppt_x-#ppt_w*1.125000"/>
                                          </p:val>
                                        </p:tav>
                                        <p:tav tm="100000">
                                          <p:val>
                                            <p:strVal val="#ppt_x"/>
                                          </p:val>
                                        </p:tav>
                                      </p:tavLst>
                                    </p:anim>
                                    <p:animEffect transition="in" filter="wipe(right)">
                                      <p:cBhvr>
                                        <p:cTn id="14" dur="500"/>
                                        <p:tgtEl>
                                          <p:spTgt spid="52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521"/>
                                        </p:tgtEl>
                                        <p:attrNameLst>
                                          <p:attrName>style.visibility</p:attrName>
                                        </p:attrNameLst>
                                      </p:cBhvr>
                                      <p:to>
                                        <p:strVal val="visible"/>
                                      </p:to>
                                    </p:set>
                                    <p:anim calcmode="lin" valueType="num">
                                      <p:cBhvr additive="base">
                                        <p:cTn id="23" dur="500"/>
                                        <p:tgtEl>
                                          <p:spTgt spid="521"/>
                                        </p:tgtEl>
                                        <p:attrNameLst>
                                          <p:attrName>ppt_x</p:attrName>
                                        </p:attrNameLst>
                                      </p:cBhvr>
                                      <p:tavLst>
                                        <p:tav tm="0">
                                          <p:val>
                                            <p:strVal val="#ppt_x-#ppt_w*1.125000"/>
                                          </p:val>
                                        </p:tav>
                                        <p:tav tm="100000">
                                          <p:val>
                                            <p:strVal val="#ppt_x"/>
                                          </p:val>
                                        </p:tav>
                                      </p:tavLst>
                                    </p:anim>
                                    <p:animEffect transition="in" filter="wipe(right)">
                                      <p:cBhvr>
                                        <p:cTn id="24" dur="500"/>
                                        <p:tgtEl>
                                          <p:spTgt spid="5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526"/>
                                        </p:tgtEl>
                                        <p:attrNameLst>
                                          <p:attrName>style.visibility</p:attrName>
                                        </p:attrNameLst>
                                      </p:cBhvr>
                                      <p:to>
                                        <p:strVal val="visible"/>
                                      </p:to>
                                    </p:set>
                                    <p:anim calcmode="lin" valueType="num">
                                      <p:cBhvr additive="base">
                                        <p:cTn id="29" dur="500"/>
                                        <p:tgtEl>
                                          <p:spTgt spid="526"/>
                                        </p:tgtEl>
                                        <p:attrNameLst>
                                          <p:attrName>ppt_x</p:attrName>
                                        </p:attrNameLst>
                                      </p:cBhvr>
                                      <p:tavLst>
                                        <p:tav tm="0">
                                          <p:val>
                                            <p:strVal val="#ppt_x-#ppt_w*1.125000"/>
                                          </p:val>
                                        </p:tav>
                                        <p:tav tm="100000">
                                          <p:val>
                                            <p:strVal val="#ppt_x"/>
                                          </p:val>
                                        </p:tav>
                                      </p:tavLst>
                                    </p:anim>
                                    <p:animEffect transition="in" filter="wipe(right)">
                                      <p:cBhvr>
                                        <p:cTn id="30" dur="500"/>
                                        <p:tgtEl>
                                          <p:spTgt spid="52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525"/>
                                        </p:tgtEl>
                                        <p:attrNameLst>
                                          <p:attrName>style.visibility</p:attrName>
                                        </p:attrNameLst>
                                      </p:cBhvr>
                                      <p:to>
                                        <p:strVal val="visible"/>
                                      </p:to>
                                    </p:set>
                                    <p:anim calcmode="lin" valueType="num">
                                      <p:cBhvr additive="base">
                                        <p:cTn id="35" dur="500"/>
                                        <p:tgtEl>
                                          <p:spTgt spid="525"/>
                                        </p:tgtEl>
                                        <p:attrNameLst>
                                          <p:attrName>ppt_x</p:attrName>
                                        </p:attrNameLst>
                                      </p:cBhvr>
                                      <p:tavLst>
                                        <p:tav tm="0">
                                          <p:val>
                                            <p:strVal val="#ppt_x-#ppt_w*1.125000"/>
                                          </p:val>
                                        </p:tav>
                                        <p:tav tm="100000">
                                          <p:val>
                                            <p:strVal val="#ppt_x"/>
                                          </p:val>
                                        </p:tav>
                                      </p:tavLst>
                                    </p:anim>
                                    <p:animEffect transition="in" filter="wipe(right)">
                                      <p:cBhvr>
                                        <p:cTn id="36" dur="500"/>
                                        <p:tgtEl>
                                          <p:spTgt spid="525"/>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524"/>
                                        </p:tgtEl>
                                        <p:attrNameLst>
                                          <p:attrName>style.visibility</p:attrName>
                                        </p:attrNameLst>
                                      </p:cBhvr>
                                      <p:to>
                                        <p:strVal val="visible"/>
                                      </p:to>
                                    </p:set>
                                    <p:anim calcmode="lin" valueType="num">
                                      <p:cBhvr additive="base">
                                        <p:cTn id="41" dur="500"/>
                                        <p:tgtEl>
                                          <p:spTgt spid="524"/>
                                        </p:tgtEl>
                                        <p:attrNameLst>
                                          <p:attrName>ppt_x</p:attrName>
                                        </p:attrNameLst>
                                      </p:cBhvr>
                                      <p:tavLst>
                                        <p:tav tm="0">
                                          <p:val>
                                            <p:strVal val="#ppt_x-#ppt_w*1.125000"/>
                                          </p:val>
                                        </p:tav>
                                        <p:tav tm="100000">
                                          <p:val>
                                            <p:strVal val="#ppt_x"/>
                                          </p:val>
                                        </p:tav>
                                      </p:tavLst>
                                    </p:anim>
                                    <p:animEffect transition="in" filter="wipe(right)">
                                      <p:cBhvr>
                                        <p:cTn id="42" dur="500"/>
                                        <p:tgtEl>
                                          <p:spTgt spid="5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522"/>
                                        </p:tgtEl>
                                        <p:attrNameLst>
                                          <p:attrName>style.visibility</p:attrName>
                                        </p:attrNameLst>
                                      </p:cBhvr>
                                      <p:to>
                                        <p:strVal val="visible"/>
                                      </p:to>
                                    </p:set>
                                    <p:anim calcmode="lin" valueType="num">
                                      <p:cBhvr additive="base">
                                        <p:cTn id="47" dur="500"/>
                                        <p:tgtEl>
                                          <p:spTgt spid="522"/>
                                        </p:tgtEl>
                                        <p:attrNameLst>
                                          <p:attrName>ppt_x</p:attrName>
                                        </p:attrNameLst>
                                      </p:cBhvr>
                                      <p:tavLst>
                                        <p:tav tm="0">
                                          <p:val>
                                            <p:strVal val="#ppt_x-#ppt_w*1.125000"/>
                                          </p:val>
                                        </p:tav>
                                        <p:tav tm="100000">
                                          <p:val>
                                            <p:strVal val="#ppt_x"/>
                                          </p:val>
                                        </p:tav>
                                      </p:tavLst>
                                    </p:anim>
                                    <p:animEffect transition="in" filter="wipe(right)">
                                      <p:cBhvr>
                                        <p:cTn id="48" dur="500"/>
                                        <p:tgtEl>
                                          <p:spTgt spid="522"/>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541"/>
                                        </p:tgtEl>
                                        <p:attrNameLst>
                                          <p:attrName>style.visibility</p:attrName>
                                        </p:attrNameLst>
                                      </p:cBhvr>
                                      <p:to>
                                        <p:strVal val="visible"/>
                                      </p:to>
                                    </p:set>
                                    <p:anim calcmode="lin" valueType="num">
                                      <p:cBhvr additive="base">
                                        <p:cTn id="53" dur="500"/>
                                        <p:tgtEl>
                                          <p:spTgt spid="541"/>
                                        </p:tgtEl>
                                        <p:attrNameLst>
                                          <p:attrName>ppt_x</p:attrName>
                                        </p:attrNameLst>
                                      </p:cBhvr>
                                      <p:tavLst>
                                        <p:tav tm="0">
                                          <p:val>
                                            <p:strVal val="#ppt_x-#ppt_w*1.125000"/>
                                          </p:val>
                                        </p:tav>
                                        <p:tav tm="100000">
                                          <p:val>
                                            <p:strVal val="#ppt_x"/>
                                          </p:val>
                                        </p:tav>
                                      </p:tavLst>
                                    </p:anim>
                                    <p:animEffect transition="in" filter="wipe(right)">
                                      <p:cBhvr>
                                        <p:cTn id="54" dur="500"/>
                                        <p:tgtEl>
                                          <p:spTgt spid="541"/>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p:tgtEl>
                                          <p:spTgt spid="6"/>
                                        </p:tgtEl>
                                        <p:attrNameLst>
                                          <p:attrName>ppt_x</p:attrName>
                                        </p:attrNameLst>
                                      </p:cBhvr>
                                      <p:tavLst>
                                        <p:tav tm="0">
                                          <p:val>
                                            <p:strVal val="#ppt_x-#ppt_w*1.125000"/>
                                          </p:val>
                                        </p:tav>
                                        <p:tav tm="100000">
                                          <p:val>
                                            <p:strVal val="#ppt_x"/>
                                          </p:val>
                                        </p:tav>
                                      </p:tavLst>
                                    </p:anim>
                                    <p:animEffect transition="in" filter="wipe(righ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523"/>
                                        </p:tgtEl>
                                        <p:attrNameLst>
                                          <p:attrName>style.visibility</p:attrName>
                                        </p:attrNameLst>
                                      </p:cBhvr>
                                      <p:to>
                                        <p:strVal val="visible"/>
                                      </p:to>
                                    </p:set>
                                    <p:anim calcmode="lin" valueType="num">
                                      <p:cBhvr additive="base">
                                        <p:cTn id="65" dur="500"/>
                                        <p:tgtEl>
                                          <p:spTgt spid="523"/>
                                        </p:tgtEl>
                                        <p:attrNameLst>
                                          <p:attrName>ppt_x</p:attrName>
                                        </p:attrNameLst>
                                      </p:cBhvr>
                                      <p:tavLst>
                                        <p:tav tm="0">
                                          <p:val>
                                            <p:strVal val="#ppt_x-#ppt_w*1.125000"/>
                                          </p:val>
                                        </p:tav>
                                        <p:tav tm="100000">
                                          <p:val>
                                            <p:strVal val="#ppt_x"/>
                                          </p:val>
                                        </p:tav>
                                      </p:tavLst>
                                    </p:anim>
                                    <p:animEffect transition="in" filter="wipe(right)">
                                      <p:cBhvr>
                                        <p:cTn id="66" dur="500"/>
                                        <p:tgtEl>
                                          <p:spTgt spid="52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dissolv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8" fill="hold" grpId="0" nodeType="clickEffect">
                                  <p:stCondLst>
                                    <p:cond delay="0"/>
                                  </p:stCondLst>
                                  <p:childTnLst>
                                    <p:set>
                                      <p:cBhvr>
                                        <p:cTn id="75" dur="1" fill="hold">
                                          <p:stCondLst>
                                            <p:cond delay="0"/>
                                          </p:stCondLst>
                                        </p:cTn>
                                        <p:tgtEl>
                                          <p:spTgt spid="535"/>
                                        </p:tgtEl>
                                        <p:attrNameLst>
                                          <p:attrName>style.visibility</p:attrName>
                                        </p:attrNameLst>
                                      </p:cBhvr>
                                      <p:to>
                                        <p:strVal val="visible"/>
                                      </p:to>
                                    </p:set>
                                    <p:anim calcmode="lin" valueType="num">
                                      <p:cBhvr additive="base">
                                        <p:cTn id="76" dur="500"/>
                                        <p:tgtEl>
                                          <p:spTgt spid="535"/>
                                        </p:tgtEl>
                                        <p:attrNameLst>
                                          <p:attrName>ppt_x</p:attrName>
                                        </p:attrNameLst>
                                      </p:cBhvr>
                                      <p:tavLst>
                                        <p:tav tm="0">
                                          <p:val>
                                            <p:strVal val="#ppt_x-#ppt_w*1.125000"/>
                                          </p:val>
                                        </p:tav>
                                        <p:tav tm="100000">
                                          <p:val>
                                            <p:strVal val="#ppt_x"/>
                                          </p:val>
                                        </p:tav>
                                      </p:tavLst>
                                    </p:anim>
                                    <p:animEffect transition="in" filter="wipe(right)">
                                      <p:cBhvr>
                                        <p:cTn id="77" dur="500"/>
                                        <p:tgtEl>
                                          <p:spTgt spid="535"/>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8" fill="hold" grpId="0" nodeType="clickEffect">
                                  <p:stCondLst>
                                    <p:cond delay="0"/>
                                  </p:stCondLst>
                                  <p:childTnLst>
                                    <p:set>
                                      <p:cBhvr>
                                        <p:cTn id="81" dur="1" fill="hold">
                                          <p:stCondLst>
                                            <p:cond delay="0"/>
                                          </p:stCondLst>
                                        </p:cTn>
                                        <p:tgtEl>
                                          <p:spTgt spid="550"/>
                                        </p:tgtEl>
                                        <p:attrNameLst>
                                          <p:attrName>style.visibility</p:attrName>
                                        </p:attrNameLst>
                                      </p:cBhvr>
                                      <p:to>
                                        <p:strVal val="visible"/>
                                      </p:to>
                                    </p:set>
                                    <p:anim calcmode="lin" valueType="num">
                                      <p:cBhvr additive="base">
                                        <p:cTn id="82" dur="500"/>
                                        <p:tgtEl>
                                          <p:spTgt spid="550"/>
                                        </p:tgtEl>
                                        <p:attrNameLst>
                                          <p:attrName>ppt_x</p:attrName>
                                        </p:attrNameLst>
                                      </p:cBhvr>
                                      <p:tavLst>
                                        <p:tav tm="0">
                                          <p:val>
                                            <p:strVal val="#ppt_x-#ppt_w*1.125000"/>
                                          </p:val>
                                        </p:tav>
                                        <p:tav tm="100000">
                                          <p:val>
                                            <p:strVal val="#ppt_x"/>
                                          </p:val>
                                        </p:tav>
                                      </p:tavLst>
                                    </p:anim>
                                    <p:animEffect transition="in" filter="wipe(right)">
                                      <p:cBhvr>
                                        <p:cTn id="83" dur="500"/>
                                        <p:tgtEl>
                                          <p:spTgt spid="55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8" fill="hold" grpId="0" nodeType="clickEffect">
                                  <p:stCondLst>
                                    <p:cond delay="0"/>
                                  </p:stCondLst>
                                  <p:childTnLst>
                                    <p:set>
                                      <p:cBhvr>
                                        <p:cTn id="87" dur="1" fill="hold">
                                          <p:stCondLst>
                                            <p:cond delay="0"/>
                                          </p:stCondLst>
                                        </p:cTn>
                                        <p:tgtEl>
                                          <p:spTgt spid="536"/>
                                        </p:tgtEl>
                                        <p:attrNameLst>
                                          <p:attrName>style.visibility</p:attrName>
                                        </p:attrNameLst>
                                      </p:cBhvr>
                                      <p:to>
                                        <p:strVal val="visible"/>
                                      </p:to>
                                    </p:set>
                                    <p:anim calcmode="lin" valueType="num">
                                      <p:cBhvr additive="base">
                                        <p:cTn id="88" dur="500"/>
                                        <p:tgtEl>
                                          <p:spTgt spid="536"/>
                                        </p:tgtEl>
                                        <p:attrNameLst>
                                          <p:attrName>ppt_x</p:attrName>
                                        </p:attrNameLst>
                                      </p:cBhvr>
                                      <p:tavLst>
                                        <p:tav tm="0">
                                          <p:val>
                                            <p:strVal val="#ppt_x-#ppt_w*1.125000"/>
                                          </p:val>
                                        </p:tav>
                                        <p:tav tm="100000">
                                          <p:val>
                                            <p:strVal val="#ppt_x"/>
                                          </p:val>
                                        </p:tav>
                                      </p:tavLst>
                                    </p:anim>
                                    <p:animEffect transition="in" filter="wipe(right)">
                                      <p:cBhvr>
                                        <p:cTn id="89" dur="500"/>
                                        <p:tgtEl>
                                          <p:spTgt spid="536"/>
                                        </p:tgtEl>
                                      </p:cBhvr>
                                    </p:animEffect>
                                  </p:childTnLst>
                                </p:cTn>
                              </p:par>
                            </p:childTnLst>
                          </p:cTn>
                        </p:par>
                        <p:par>
                          <p:cTn id="90" fill="hold">
                            <p:stCondLst>
                              <p:cond delay="500"/>
                            </p:stCondLst>
                            <p:childTnLst>
                              <p:par>
                                <p:cTn id="91" presetID="12" presetClass="entr" presetSubtype="8" fill="hold" grpId="0" nodeType="afterEffect">
                                  <p:stCondLst>
                                    <p:cond delay="0"/>
                                  </p:stCondLst>
                                  <p:childTnLst>
                                    <p:set>
                                      <p:cBhvr>
                                        <p:cTn id="92" dur="1" fill="hold">
                                          <p:stCondLst>
                                            <p:cond delay="0"/>
                                          </p:stCondLst>
                                        </p:cTn>
                                        <p:tgtEl>
                                          <p:spTgt spid="537"/>
                                        </p:tgtEl>
                                        <p:attrNameLst>
                                          <p:attrName>style.visibility</p:attrName>
                                        </p:attrNameLst>
                                      </p:cBhvr>
                                      <p:to>
                                        <p:strVal val="visible"/>
                                      </p:to>
                                    </p:set>
                                    <p:anim calcmode="lin" valueType="num">
                                      <p:cBhvr additive="base">
                                        <p:cTn id="93" dur="500"/>
                                        <p:tgtEl>
                                          <p:spTgt spid="537"/>
                                        </p:tgtEl>
                                        <p:attrNameLst>
                                          <p:attrName>ppt_x</p:attrName>
                                        </p:attrNameLst>
                                      </p:cBhvr>
                                      <p:tavLst>
                                        <p:tav tm="0">
                                          <p:val>
                                            <p:strVal val="#ppt_x-#ppt_w*1.125000"/>
                                          </p:val>
                                        </p:tav>
                                        <p:tav tm="100000">
                                          <p:val>
                                            <p:strVal val="#ppt_x"/>
                                          </p:val>
                                        </p:tav>
                                      </p:tavLst>
                                    </p:anim>
                                    <p:animEffect transition="in" filter="wipe(right)">
                                      <p:cBhvr>
                                        <p:cTn id="94" dur="500"/>
                                        <p:tgtEl>
                                          <p:spTgt spid="537"/>
                                        </p:tgtEl>
                                      </p:cBhvr>
                                    </p:animEffect>
                                  </p:childTnLst>
                                </p:cTn>
                              </p:par>
                            </p:childTnLst>
                          </p:cTn>
                        </p:par>
                        <p:par>
                          <p:cTn id="95" fill="hold">
                            <p:stCondLst>
                              <p:cond delay="1000"/>
                            </p:stCondLst>
                            <p:childTnLst>
                              <p:par>
                                <p:cTn id="96" presetID="12" presetClass="entr" presetSubtype="8" fill="hold" grpId="0" nodeType="afterEffect">
                                  <p:stCondLst>
                                    <p:cond delay="0"/>
                                  </p:stCondLst>
                                  <p:childTnLst>
                                    <p:set>
                                      <p:cBhvr>
                                        <p:cTn id="97" dur="1" fill="hold">
                                          <p:stCondLst>
                                            <p:cond delay="0"/>
                                          </p:stCondLst>
                                        </p:cTn>
                                        <p:tgtEl>
                                          <p:spTgt spid="538"/>
                                        </p:tgtEl>
                                        <p:attrNameLst>
                                          <p:attrName>style.visibility</p:attrName>
                                        </p:attrNameLst>
                                      </p:cBhvr>
                                      <p:to>
                                        <p:strVal val="visible"/>
                                      </p:to>
                                    </p:set>
                                    <p:anim calcmode="lin" valueType="num">
                                      <p:cBhvr additive="base">
                                        <p:cTn id="98" dur="500"/>
                                        <p:tgtEl>
                                          <p:spTgt spid="538"/>
                                        </p:tgtEl>
                                        <p:attrNameLst>
                                          <p:attrName>ppt_x</p:attrName>
                                        </p:attrNameLst>
                                      </p:cBhvr>
                                      <p:tavLst>
                                        <p:tav tm="0">
                                          <p:val>
                                            <p:strVal val="#ppt_x-#ppt_w*1.125000"/>
                                          </p:val>
                                        </p:tav>
                                        <p:tav tm="100000">
                                          <p:val>
                                            <p:strVal val="#ppt_x"/>
                                          </p:val>
                                        </p:tav>
                                      </p:tavLst>
                                    </p:anim>
                                    <p:animEffect transition="in" filter="wipe(right)">
                                      <p:cBhvr>
                                        <p:cTn id="99" dur="500"/>
                                        <p:tgtEl>
                                          <p:spTgt spid="538"/>
                                        </p:tgtEl>
                                      </p:cBhvr>
                                    </p:animEffect>
                                  </p:childTnLst>
                                </p:cTn>
                              </p:par>
                            </p:childTnLst>
                          </p:cTn>
                        </p:par>
                        <p:par>
                          <p:cTn id="100" fill="hold">
                            <p:stCondLst>
                              <p:cond delay="1500"/>
                            </p:stCondLst>
                            <p:childTnLst>
                              <p:par>
                                <p:cTn id="101" presetID="12" presetClass="entr" presetSubtype="8" fill="hold" grpId="0" nodeType="afterEffect">
                                  <p:stCondLst>
                                    <p:cond delay="0"/>
                                  </p:stCondLst>
                                  <p:childTnLst>
                                    <p:set>
                                      <p:cBhvr>
                                        <p:cTn id="102" dur="1" fill="hold">
                                          <p:stCondLst>
                                            <p:cond delay="0"/>
                                          </p:stCondLst>
                                        </p:cTn>
                                        <p:tgtEl>
                                          <p:spTgt spid="539"/>
                                        </p:tgtEl>
                                        <p:attrNameLst>
                                          <p:attrName>style.visibility</p:attrName>
                                        </p:attrNameLst>
                                      </p:cBhvr>
                                      <p:to>
                                        <p:strVal val="visible"/>
                                      </p:to>
                                    </p:set>
                                    <p:anim calcmode="lin" valueType="num">
                                      <p:cBhvr additive="base">
                                        <p:cTn id="103" dur="500"/>
                                        <p:tgtEl>
                                          <p:spTgt spid="539"/>
                                        </p:tgtEl>
                                        <p:attrNameLst>
                                          <p:attrName>ppt_x</p:attrName>
                                        </p:attrNameLst>
                                      </p:cBhvr>
                                      <p:tavLst>
                                        <p:tav tm="0">
                                          <p:val>
                                            <p:strVal val="#ppt_x-#ppt_w*1.125000"/>
                                          </p:val>
                                        </p:tav>
                                        <p:tav tm="100000">
                                          <p:val>
                                            <p:strVal val="#ppt_x"/>
                                          </p:val>
                                        </p:tav>
                                      </p:tavLst>
                                    </p:anim>
                                    <p:animEffect transition="in" filter="wipe(right)">
                                      <p:cBhvr>
                                        <p:cTn id="104" dur="500"/>
                                        <p:tgtEl>
                                          <p:spTgt spid="539"/>
                                        </p:tgtEl>
                                      </p:cBhvr>
                                    </p:animEffect>
                                  </p:childTnLst>
                                </p:cTn>
                              </p:par>
                            </p:childTnLst>
                          </p:cTn>
                        </p:par>
                        <p:par>
                          <p:cTn id="105" fill="hold">
                            <p:stCondLst>
                              <p:cond delay="2000"/>
                            </p:stCondLst>
                            <p:childTnLst>
                              <p:par>
                                <p:cTn id="106" presetID="12" presetClass="entr" presetSubtype="8" fill="hold" grpId="0" nodeType="afterEffect">
                                  <p:stCondLst>
                                    <p:cond delay="0"/>
                                  </p:stCondLst>
                                  <p:childTnLst>
                                    <p:set>
                                      <p:cBhvr>
                                        <p:cTn id="107" dur="1" fill="hold">
                                          <p:stCondLst>
                                            <p:cond delay="0"/>
                                          </p:stCondLst>
                                        </p:cTn>
                                        <p:tgtEl>
                                          <p:spTgt spid="540"/>
                                        </p:tgtEl>
                                        <p:attrNameLst>
                                          <p:attrName>style.visibility</p:attrName>
                                        </p:attrNameLst>
                                      </p:cBhvr>
                                      <p:to>
                                        <p:strVal val="visible"/>
                                      </p:to>
                                    </p:set>
                                    <p:anim calcmode="lin" valueType="num">
                                      <p:cBhvr additive="base">
                                        <p:cTn id="108" dur="500"/>
                                        <p:tgtEl>
                                          <p:spTgt spid="540"/>
                                        </p:tgtEl>
                                        <p:attrNameLst>
                                          <p:attrName>ppt_x</p:attrName>
                                        </p:attrNameLst>
                                      </p:cBhvr>
                                      <p:tavLst>
                                        <p:tav tm="0">
                                          <p:val>
                                            <p:strVal val="#ppt_x-#ppt_w*1.125000"/>
                                          </p:val>
                                        </p:tav>
                                        <p:tav tm="100000">
                                          <p:val>
                                            <p:strVal val="#ppt_x"/>
                                          </p:val>
                                        </p:tav>
                                      </p:tavLst>
                                    </p:anim>
                                    <p:animEffect transition="in" filter="wipe(right)">
                                      <p:cBhvr>
                                        <p:cTn id="109" dur="500"/>
                                        <p:tgtEl>
                                          <p:spTgt spid="540"/>
                                        </p:tgtEl>
                                      </p:cBhvr>
                                    </p:animEffect>
                                  </p:childTnLst>
                                </p:cTn>
                              </p:par>
                            </p:childTnLst>
                          </p:cTn>
                        </p:par>
                        <p:par>
                          <p:cTn id="110" fill="hold">
                            <p:stCondLst>
                              <p:cond delay="2500"/>
                            </p:stCondLst>
                            <p:childTnLst>
                              <p:par>
                                <p:cTn id="111" presetID="12" presetClass="entr" presetSubtype="8" fill="hold" grpId="0" nodeType="afterEffect">
                                  <p:stCondLst>
                                    <p:cond delay="0"/>
                                  </p:stCondLst>
                                  <p:childTnLst>
                                    <p:set>
                                      <p:cBhvr>
                                        <p:cTn id="112" dur="1" fill="hold">
                                          <p:stCondLst>
                                            <p:cond delay="0"/>
                                          </p:stCondLst>
                                        </p:cTn>
                                        <p:tgtEl>
                                          <p:spTgt spid="543"/>
                                        </p:tgtEl>
                                        <p:attrNameLst>
                                          <p:attrName>style.visibility</p:attrName>
                                        </p:attrNameLst>
                                      </p:cBhvr>
                                      <p:to>
                                        <p:strVal val="visible"/>
                                      </p:to>
                                    </p:set>
                                    <p:anim calcmode="lin" valueType="num">
                                      <p:cBhvr additive="base">
                                        <p:cTn id="113" dur="500"/>
                                        <p:tgtEl>
                                          <p:spTgt spid="543"/>
                                        </p:tgtEl>
                                        <p:attrNameLst>
                                          <p:attrName>ppt_x</p:attrName>
                                        </p:attrNameLst>
                                      </p:cBhvr>
                                      <p:tavLst>
                                        <p:tav tm="0">
                                          <p:val>
                                            <p:strVal val="#ppt_x-#ppt_w*1.125000"/>
                                          </p:val>
                                        </p:tav>
                                        <p:tav tm="100000">
                                          <p:val>
                                            <p:strVal val="#ppt_x"/>
                                          </p:val>
                                        </p:tav>
                                      </p:tavLst>
                                    </p:anim>
                                    <p:animEffect transition="in" filter="wipe(right)">
                                      <p:cBhvr>
                                        <p:cTn id="114" dur="500"/>
                                        <p:tgtEl>
                                          <p:spTgt spid="543"/>
                                        </p:tgtEl>
                                      </p:cBhvr>
                                    </p:animEffect>
                                  </p:childTnLst>
                                </p:cTn>
                              </p:par>
                            </p:childTnLst>
                          </p:cTn>
                        </p:par>
                      </p:childTnLst>
                    </p:cTn>
                  </p:par>
                  <p:par>
                    <p:cTn id="115" fill="hold">
                      <p:stCondLst>
                        <p:cond delay="indefinite"/>
                      </p:stCondLst>
                      <p:childTnLst>
                        <p:par>
                          <p:cTn id="116" fill="hold">
                            <p:stCondLst>
                              <p:cond delay="0"/>
                            </p:stCondLst>
                            <p:childTnLst>
                              <p:par>
                                <p:cTn id="117" presetID="12" presetClass="entr" presetSubtype="8" fill="hold" grpId="0" nodeType="clickEffect">
                                  <p:stCondLst>
                                    <p:cond delay="0"/>
                                  </p:stCondLst>
                                  <p:childTnLst>
                                    <p:set>
                                      <p:cBhvr>
                                        <p:cTn id="118" dur="1" fill="hold">
                                          <p:stCondLst>
                                            <p:cond delay="0"/>
                                          </p:stCondLst>
                                        </p:cTn>
                                        <p:tgtEl>
                                          <p:spTgt spid="552"/>
                                        </p:tgtEl>
                                        <p:attrNameLst>
                                          <p:attrName>style.visibility</p:attrName>
                                        </p:attrNameLst>
                                      </p:cBhvr>
                                      <p:to>
                                        <p:strVal val="visible"/>
                                      </p:to>
                                    </p:set>
                                    <p:anim calcmode="lin" valueType="num">
                                      <p:cBhvr additive="base">
                                        <p:cTn id="119" dur="500"/>
                                        <p:tgtEl>
                                          <p:spTgt spid="552"/>
                                        </p:tgtEl>
                                        <p:attrNameLst>
                                          <p:attrName>ppt_x</p:attrName>
                                        </p:attrNameLst>
                                      </p:cBhvr>
                                      <p:tavLst>
                                        <p:tav tm="0">
                                          <p:val>
                                            <p:strVal val="#ppt_x-#ppt_w*1.125000"/>
                                          </p:val>
                                        </p:tav>
                                        <p:tav tm="100000">
                                          <p:val>
                                            <p:strVal val="#ppt_x"/>
                                          </p:val>
                                        </p:tav>
                                      </p:tavLst>
                                    </p:anim>
                                    <p:animEffect transition="in" filter="wipe(right)">
                                      <p:cBhvr>
                                        <p:cTn id="120" dur="5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 grpId="0" animBg="1" advAuto="0"/>
      <p:bldP spid="520" grpId="0" animBg="1" advAuto="0"/>
      <p:bldP spid="521" grpId="0" animBg="1" advAuto="0"/>
      <p:bldP spid="522" grpId="0" animBg="1" advAuto="0"/>
      <p:bldP spid="523" grpId="0" animBg="1" advAuto="0"/>
      <p:bldP spid="524" grpId="0" animBg="1" advAuto="0"/>
      <p:bldP spid="525" grpId="0" animBg="1" advAuto="0"/>
      <p:bldP spid="526" grpId="0" animBg="1" advAuto="0"/>
      <p:bldP spid="535" grpId="0" animBg="1" advAuto="0"/>
      <p:bldP spid="536" grpId="0" animBg="1" advAuto="0"/>
      <p:bldP spid="537" grpId="0" animBg="1" advAuto="0"/>
      <p:bldP spid="538" grpId="0" animBg="1" advAuto="0"/>
      <p:bldP spid="539" grpId="0" animBg="1" advAuto="0"/>
      <p:bldP spid="540" grpId="0" animBg="1" advAuto="0"/>
      <p:bldP spid="541" grpId="0" animBg="1" advAuto="0"/>
      <p:bldP spid="543" grpId="0" animBg="1" advAuto="0"/>
      <p:bldP spid="550" grpId="0" animBg="1" advAuto="0"/>
      <p:bldP spid="552"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p:nvPr/>
        </p:nvSpPr>
        <p:spPr>
          <a:xfrm>
            <a:off x="457200" y="1752600"/>
            <a:ext cx="2273861" cy="3962400"/>
          </a:xfrm>
          <a:prstGeom prst="rect">
            <a:avLst/>
          </a:prstGeom>
          <a:solidFill>
            <a:schemeClr val="accent5">
              <a:hueOff val="-176146"/>
              <a:satOff val="3665"/>
              <a:lumOff val="-13986"/>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3000">
                <a:solidFill>
                  <a:srgbClr val="FFFFFF"/>
                </a:solidFill>
              </a:defRPr>
            </a:pPr>
            <a:r>
              <a:rPr sz="3200" dirty="0"/>
              <a:t>Certificate </a:t>
            </a:r>
          </a:p>
          <a:p>
            <a:pPr algn="ctr">
              <a:defRPr sz="3000">
                <a:solidFill>
                  <a:srgbClr val="FFFFFF"/>
                </a:solidFill>
              </a:defRPr>
            </a:pPr>
            <a:endParaRPr sz="3200" dirty="0"/>
          </a:p>
          <a:p>
            <a:pPr algn="ctr">
              <a:defRPr sz="3000">
                <a:solidFill>
                  <a:srgbClr val="FFFFFF"/>
                </a:solidFill>
              </a:defRPr>
            </a:pPr>
            <a:r>
              <a:rPr sz="3200" dirty="0"/>
              <a:t>Diploma </a:t>
            </a:r>
          </a:p>
          <a:p>
            <a:pPr algn="ctr">
              <a:defRPr sz="3000">
                <a:solidFill>
                  <a:srgbClr val="FFFFFF"/>
                </a:solidFill>
              </a:defRPr>
            </a:pPr>
            <a:endParaRPr sz="3200" dirty="0"/>
          </a:p>
          <a:p>
            <a:pPr algn="ctr">
              <a:defRPr sz="3000">
                <a:solidFill>
                  <a:srgbClr val="FFFFFF"/>
                </a:solidFill>
              </a:defRPr>
            </a:pPr>
            <a:r>
              <a:rPr sz="3200" dirty="0"/>
              <a:t>Degree</a:t>
            </a:r>
          </a:p>
        </p:txBody>
      </p:sp>
      <p:sp>
        <p:nvSpPr>
          <p:cNvPr id="2" name="Title 1"/>
          <p:cNvSpPr>
            <a:spLocks noGrp="1"/>
          </p:cNvSpPr>
          <p:nvPr>
            <p:ph type="title"/>
          </p:nvPr>
        </p:nvSpPr>
        <p:spPr/>
        <p:txBody>
          <a:bodyPr/>
          <a:lstStyle/>
          <a:p>
            <a:r>
              <a:rPr lang="en-US" sz="3600" dirty="0"/>
              <a:t>Articulation and Coordination </a:t>
            </a:r>
            <a:br>
              <a:rPr lang="en-US" sz="3600" dirty="0"/>
            </a:br>
            <a:r>
              <a:rPr lang="en-US" sz="3200" i="1" dirty="0"/>
              <a:t>Program of Study / </a:t>
            </a:r>
            <a:r>
              <a:rPr lang="en-US" sz="3200" i="1" dirty="0" smtClean="0"/>
              <a:t>Training</a:t>
            </a:r>
            <a:endParaRPr lang="en-US" sz="3200" i="1" dirty="0"/>
          </a:p>
        </p:txBody>
      </p:sp>
      <p:sp>
        <p:nvSpPr>
          <p:cNvPr id="3" name="Content Placeholder 2"/>
          <p:cNvSpPr>
            <a:spLocks noGrp="1"/>
          </p:cNvSpPr>
          <p:nvPr>
            <p:ph idx="1"/>
          </p:nvPr>
        </p:nvSpPr>
        <p:spPr>
          <a:xfrm>
            <a:off x="2971800" y="1600200"/>
            <a:ext cx="5715000" cy="4800600"/>
          </a:xfrm>
        </p:spPr>
        <p:txBody>
          <a:bodyPr>
            <a:normAutofit/>
          </a:bodyPr>
          <a:lstStyle/>
          <a:p>
            <a:r>
              <a:rPr lang="en-US" dirty="0"/>
              <a:t>Build to meet </a:t>
            </a:r>
            <a:r>
              <a:rPr lang="en-US" dirty="0" smtClean="0"/>
              <a:t>employer’s need </a:t>
            </a:r>
            <a:endParaRPr lang="en-US" dirty="0"/>
          </a:p>
          <a:p>
            <a:r>
              <a:rPr lang="en-US" dirty="0"/>
              <a:t>Stackable </a:t>
            </a:r>
            <a:r>
              <a:rPr lang="en-US" dirty="0" smtClean="0"/>
              <a:t>credentials</a:t>
            </a:r>
            <a:endParaRPr lang="en-US" dirty="0"/>
          </a:p>
          <a:p>
            <a:r>
              <a:rPr lang="en-US" dirty="0"/>
              <a:t>Open entry /exit </a:t>
            </a:r>
          </a:p>
          <a:p>
            <a:r>
              <a:rPr lang="en-US" dirty="0"/>
              <a:t>Exit to </a:t>
            </a:r>
            <a:r>
              <a:rPr lang="en-US" dirty="0" smtClean="0"/>
              <a:t>work </a:t>
            </a:r>
            <a:endParaRPr lang="en-US" dirty="0"/>
          </a:p>
          <a:p>
            <a:r>
              <a:rPr lang="en-US" dirty="0"/>
              <a:t>Articulate back to training </a:t>
            </a:r>
          </a:p>
          <a:p>
            <a:r>
              <a:rPr lang="en-US" dirty="0"/>
              <a:t>Stack toward a </a:t>
            </a:r>
            <a:r>
              <a:rPr lang="en-US" dirty="0" smtClean="0"/>
              <a:t>degree</a:t>
            </a:r>
            <a:endParaRPr lang="en-US" dirty="0"/>
          </a:p>
        </p:txBody>
      </p:sp>
    </p:spTree>
    <p:extLst>
      <p:ext uri="{BB962C8B-B14F-4D97-AF65-F5344CB8AC3E}">
        <p14:creationId xmlns:p14="http://schemas.microsoft.com/office/powerpoint/2010/main" val="177126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284" y="1992313"/>
            <a:ext cx="2895600" cy="639762"/>
          </a:xfrm>
        </p:spPr>
        <p:txBody>
          <a:bodyPr>
            <a:noAutofit/>
          </a:bodyPr>
          <a:lstStyle/>
          <a:p>
            <a:pPr algn="ctr"/>
            <a:r>
              <a:rPr lang="en-US" sz="2800" dirty="0" smtClean="0"/>
              <a:t>Exploratory</a:t>
            </a:r>
            <a:endParaRPr lang="en-US" sz="2800" dirty="0"/>
          </a:p>
          <a:p>
            <a:pPr algn="ctr"/>
            <a:r>
              <a:rPr lang="en-US" sz="1800" i="1" dirty="0"/>
              <a:t>Exploring Work </a:t>
            </a:r>
          </a:p>
        </p:txBody>
      </p:sp>
      <p:sp>
        <p:nvSpPr>
          <p:cNvPr id="4" name="Content Placeholder 3"/>
          <p:cNvSpPr>
            <a:spLocks noGrp="1"/>
          </p:cNvSpPr>
          <p:nvPr>
            <p:ph sz="half" idx="2"/>
          </p:nvPr>
        </p:nvSpPr>
        <p:spPr>
          <a:xfrm>
            <a:off x="146284" y="2632075"/>
            <a:ext cx="2895600" cy="3951288"/>
          </a:xfrm>
        </p:spPr>
        <p:txBody>
          <a:bodyPr/>
          <a:lstStyle/>
          <a:p>
            <a:r>
              <a:rPr lang="en-US" dirty="0"/>
              <a:t>Job </a:t>
            </a:r>
            <a:r>
              <a:rPr lang="en-US" dirty="0" smtClean="0"/>
              <a:t>Shadowing</a:t>
            </a:r>
            <a:endParaRPr lang="en-US" dirty="0"/>
          </a:p>
          <a:p>
            <a:r>
              <a:rPr lang="en-US" dirty="0"/>
              <a:t>Employer </a:t>
            </a:r>
            <a:r>
              <a:rPr lang="en-US" dirty="0" smtClean="0"/>
              <a:t>Videos</a:t>
            </a:r>
            <a:endParaRPr lang="en-US" dirty="0"/>
          </a:p>
          <a:p>
            <a:r>
              <a:rPr lang="en-US" dirty="0"/>
              <a:t>Employer Projects in </a:t>
            </a:r>
            <a:r>
              <a:rPr lang="en-US" dirty="0" smtClean="0"/>
              <a:t>Class</a:t>
            </a:r>
            <a:endParaRPr lang="en-US" dirty="0"/>
          </a:p>
          <a:p>
            <a:r>
              <a:rPr lang="en-US" dirty="0"/>
              <a:t>Industry </a:t>
            </a:r>
            <a:r>
              <a:rPr lang="en-US" dirty="0" smtClean="0"/>
              <a:t>Tours</a:t>
            </a:r>
            <a:endParaRPr lang="en-US" dirty="0"/>
          </a:p>
          <a:p>
            <a:r>
              <a:rPr lang="en-US" dirty="0"/>
              <a:t>Junior </a:t>
            </a:r>
            <a:r>
              <a:rPr lang="en-US" dirty="0" smtClean="0"/>
              <a:t>Achievement</a:t>
            </a:r>
            <a:endParaRPr lang="en-US" dirty="0"/>
          </a:p>
        </p:txBody>
      </p:sp>
      <p:sp>
        <p:nvSpPr>
          <p:cNvPr id="5" name="Text Placeholder 4"/>
          <p:cNvSpPr>
            <a:spLocks noGrp="1"/>
          </p:cNvSpPr>
          <p:nvPr>
            <p:ph type="body" sz="quarter" idx="3"/>
          </p:nvPr>
        </p:nvSpPr>
        <p:spPr>
          <a:xfrm>
            <a:off x="3270484" y="1992313"/>
            <a:ext cx="2898775" cy="639762"/>
          </a:xfrm>
        </p:spPr>
        <p:txBody>
          <a:bodyPr>
            <a:noAutofit/>
          </a:bodyPr>
          <a:lstStyle/>
          <a:p>
            <a:pPr algn="ctr"/>
            <a:r>
              <a:rPr lang="en-US" sz="2800" dirty="0" smtClean="0"/>
              <a:t>Experiential</a:t>
            </a:r>
            <a:endParaRPr lang="en-US" sz="2800" dirty="0"/>
          </a:p>
          <a:p>
            <a:pPr algn="ctr"/>
            <a:r>
              <a:rPr lang="en-US" sz="1400" i="1" dirty="0"/>
              <a:t>Fundamental Skills </a:t>
            </a:r>
            <a:r>
              <a:rPr lang="en-US" sz="1400" i="1" dirty="0" smtClean="0"/>
              <a:t>&amp; Soft Skills</a:t>
            </a:r>
            <a:endParaRPr lang="en-US" sz="1400" i="1" dirty="0"/>
          </a:p>
        </p:txBody>
      </p:sp>
      <p:sp>
        <p:nvSpPr>
          <p:cNvPr id="6" name="Content Placeholder 5"/>
          <p:cNvSpPr>
            <a:spLocks noGrp="1"/>
          </p:cNvSpPr>
          <p:nvPr>
            <p:ph sz="quarter" idx="4"/>
          </p:nvPr>
        </p:nvSpPr>
        <p:spPr>
          <a:xfrm>
            <a:off x="3194284" y="2632075"/>
            <a:ext cx="2898775" cy="3951288"/>
          </a:xfrm>
        </p:spPr>
        <p:txBody>
          <a:bodyPr/>
          <a:lstStyle/>
          <a:p>
            <a:r>
              <a:rPr lang="en-US" dirty="0" smtClean="0"/>
              <a:t>Part Time Work</a:t>
            </a:r>
            <a:endParaRPr lang="en-US" dirty="0"/>
          </a:p>
          <a:p>
            <a:r>
              <a:rPr lang="en-US" dirty="0" smtClean="0"/>
              <a:t>Volunteer</a:t>
            </a:r>
            <a:endParaRPr lang="en-US" dirty="0"/>
          </a:p>
          <a:p>
            <a:r>
              <a:rPr lang="en-US" dirty="0"/>
              <a:t>Projects in Class </a:t>
            </a:r>
          </a:p>
          <a:p>
            <a:r>
              <a:rPr lang="en-US" dirty="0"/>
              <a:t>Internship</a:t>
            </a:r>
          </a:p>
          <a:p>
            <a:r>
              <a:rPr lang="en-US" dirty="0"/>
              <a:t>Service </a:t>
            </a:r>
            <a:r>
              <a:rPr lang="en-US" dirty="0" smtClean="0"/>
              <a:t>Learning</a:t>
            </a:r>
            <a:endParaRPr lang="en-US" dirty="0"/>
          </a:p>
          <a:p>
            <a:r>
              <a:rPr lang="en-US" dirty="0"/>
              <a:t>Junior Achievement</a:t>
            </a:r>
          </a:p>
          <a:p>
            <a:r>
              <a:rPr lang="en-US" dirty="0" smtClean="0"/>
              <a:t>CTSO</a:t>
            </a:r>
            <a:endParaRPr lang="en-US" dirty="0"/>
          </a:p>
        </p:txBody>
      </p:sp>
      <p:sp>
        <p:nvSpPr>
          <p:cNvPr id="11" name="Text Placeholder 4"/>
          <p:cNvSpPr txBox="1">
            <a:spLocks/>
          </p:cNvSpPr>
          <p:nvPr/>
        </p:nvSpPr>
        <p:spPr>
          <a:xfrm>
            <a:off x="6010509" y="1981200"/>
            <a:ext cx="2898775"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2800" dirty="0" smtClean="0"/>
              <a:t>Engaged</a:t>
            </a:r>
            <a:endParaRPr lang="en-US" sz="2800" dirty="0"/>
          </a:p>
          <a:p>
            <a:pPr algn="ctr"/>
            <a:r>
              <a:rPr lang="en-US" sz="1600" i="1" dirty="0"/>
              <a:t>Classroom learning </a:t>
            </a:r>
            <a:r>
              <a:rPr lang="en-US" sz="1600" i="1" dirty="0" smtClean="0"/>
              <a:t/>
            </a:r>
            <a:br>
              <a:rPr lang="en-US" sz="1600" i="1" dirty="0" smtClean="0"/>
            </a:br>
            <a:r>
              <a:rPr lang="en-US" sz="1600" i="1" dirty="0" smtClean="0"/>
              <a:t>applied </a:t>
            </a:r>
            <a:r>
              <a:rPr lang="en-US" sz="1600" i="1" dirty="0"/>
              <a:t>on the </a:t>
            </a:r>
            <a:r>
              <a:rPr lang="en-US" sz="1600" i="1" dirty="0" smtClean="0"/>
              <a:t>job.</a:t>
            </a:r>
          </a:p>
          <a:p>
            <a:pPr algn="ctr"/>
            <a:r>
              <a:rPr lang="en-US" sz="1600" i="1" dirty="0"/>
              <a:t>Structured </a:t>
            </a:r>
            <a:r>
              <a:rPr lang="en-US" sz="1600" i="1" dirty="0" smtClean="0"/>
              <a:t>OJL</a:t>
            </a:r>
            <a:endParaRPr lang="en-US" sz="1600" i="1" dirty="0"/>
          </a:p>
        </p:txBody>
      </p:sp>
      <p:sp>
        <p:nvSpPr>
          <p:cNvPr id="12" name="Content Placeholder 5"/>
          <p:cNvSpPr txBox="1">
            <a:spLocks/>
          </p:cNvSpPr>
          <p:nvPr/>
        </p:nvSpPr>
        <p:spPr>
          <a:xfrm>
            <a:off x="6086709" y="2620962"/>
            <a:ext cx="2898775"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t>Cooperative </a:t>
            </a:r>
            <a:r>
              <a:rPr lang="en-US" dirty="0" smtClean="0"/>
              <a:t>Education</a:t>
            </a:r>
            <a:endParaRPr lang="en-US" dirty="0"/>
          </a:p>
          <a:p>
            <a:r>
              <a:rPr lang="en-US" dirty="0" smtClean="0"/>
              <a:t>Apprenticeship</a:t>
            </a:r>
            <a:endParaRPr lang="en-US" dirty="0"/>
          </a:p>
          <a:p>
            <a:r>
              <a:rPr lang="en-US" dirty="0" smtClean="0"/>
              <a:t>Internship</a:t>
            </a:r>
            <a:endParaRPr lang="en-US" dirty="0"/>
          </a:p>
          <a:p>
            <a:r>
              <a:rPr lang="en-US" dirty="0"/>
              <a:t>Structured </a:t>
            </a:r>
            <a:r>
              <a:rPr lang="en-US" dirty="0" smtClean="0"/>
              <a:t>Volunteer</a:t>
            </a:r>
            <a:endParaRPr lang="en-US" dirty="0"/>
          </a:p>
          <a:p>
            <a:r>
              <a:rPr lang="en-US" dirty="0" smtClean="0"/>
              <a:t>Structured Service Learning</a:t>
            </a:r>
            <a:endParaRPr lang="en-US" dirty="0"/>
          </a:p>
        </p:txBody>
      </p:sp>
      <p:sp>
        <p:nvSpPr>
          <p:cNvPr id="15" name="Title 1"/>
          <p:cNvSpPr>
            <a:spLocks noGrp="1"/>
          </p:cNvSpPr>
          <p:nvPr>
            <p:ph type="title"/>
          </p:nvPr>
        </p:nvSpPr>
        <p:spPr>
          <a:xfrm>
            <a:off x="2819400" y="198438"/>
            <a:ext cx="6096000" cy="944562"/>
          </a:xfrm>
        </p:spPr>
        <p:txBody>
          <a:bodyPr/>
          <a:lstStyle/>
          <a:p>
            <a:r>
              <a:rPr lang="en-US" sz="4400" dirty="0" smtClean="0"/>
              <a:t>Work-Based </a:t>
            </a:r>
            <a:r>
              <a:rPr lang="en-US" sz="4400" dirty="0"/>
              <a:t>Learning </a:t>
            </a:r>
            <a:endParaRPr lang="en-US" dirty="0"/>
          </a:p>
        </p:txBody>
      </p:sp>
    </p:spTree>
    <p:extLst>
      <p:ext uri="{BB962C8B-B14F-4D97-AF65-F5344CB8AC3E}">
        <p14:creationId xmlns:p14="http://schemas.microsoft.com/office/powerpoint/2010/main" val="124111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3">
                                            <p:txEl>
                                              <p:pRg st="1" end="1"/>
                                            </p:txEl>
                                          </p:spTgt>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7" dur="500"/>
                                        <p:tgtEl>
                                          <p:spTgt spid="5">
                                            <p:txEl>
                                              <p:pRg st="0" end="0"/>
                                            </p:txEl>
                                          </p:spTgt>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additive="base">
                                        <p:cTn id="20"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500"/>
                                        <p:tgtEl>
                                          <p:spTgt spid="5">
                                            <p:txEl>
                                              <p:pRg st="1" end="1"/>
                                            </p:txEl>
                                          </p:spTgt>
                                        </p:tgtEl>
                                      </p:cBhvr>
                                    </p:animEffect>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ppt_x</p:attrName>
                                        </p:attrNameLst>
                                      </p:cBhvr>
                                      <p:tavLst>
                                        <p:tav tm="0">
                                          <p:val>
                                            <p:strVal val="#ppt_x-#ppt_w*1.125000"/>
                                          </p:val>
                                        </p:tav>
                                        <p:tav tm="100000">
                                          <p:val>
                                            <p:strVal val="#ppt_x"/>
                                          </p:val>
                                        </p:tav>
                                      </p:tavLst>
                                    </p:anim>
                                    <p:animEffect transition="in" filter="wipe(righ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0" end="0"/>
                                            </p:txEl>
                                          </p:spTgt>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36" dur="500"/>
                                        <p:tgtEl>
                                          <p:spTgt spid="4">
                                            <p:txEl>
                                              <p:pRg st="1" end="1"/>
                                            </p:txEl>
                                          </p:spTgt>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additive="base">
                                        <p:cTn id="3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40" dur="500"/>
                                        <p:tgtEl>
                                          <p:spTgt spid="4">
                                            <p:txEl>
                                              <p:pRg st="2" end="2"/>
                                            </p:txEl>
                                          </p:spTgt>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3" end="3"/>
                                            </p:txEl>
                                          </p:spTgt>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48" dur="5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6">
                                            <p:txEl>
                                              <p:pRg st="0" end="0"/>
                                            </p:txEl>
                                          </p:spTgt>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58" dur="500"/>
                                        <p:tgtEl>
                                          <p:spTgt spid="6">
                                            <p:txEl>
                                              <p:pRg st="1" end="1"/>
                                            </p:txEl>
                                          </p:spTgt>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6">
                                            <p:txEl>
                                              <p:pRg st="2" end="2"/>
                                            </p:txEl>
                                          </p:spTgt>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p:tgtEl>
                                          <p:spTgt spid="6">
                                            <p:txEl>
                                              <p:pRg st="3" end="3"/>
                                            </p:txEl>
                                          </p:spTgt>
                                        </p:tgtEl>
                                        <p:attrNameLst>
                                          <p:attrName>ppt_x</p:attrName>
                                        </p:attrNameLst>
                                      </p:cBhvr>
                                      <p:tavLst>
                                        <p:tav tm="0">
                                          <p:val>
                                            <p:strVal val="#ppt_x-#ppt_w*1.125000"/>
                                          </p:val>
                                        </p:tav>
                                        <p:tav tm="100000">
                                          <p:val>
                                            <p:strVal val="#ppt_x"/>
                                          </p:val>
                                        </p:tav>
                                      </p:tavLst>
                                    </p:anim>
                                    <p:animEffect transition="in" filter="wipe(right)">
                                      <p:cBhvr>
                                        <p:cTn id="66" dur="500"/>
                                        <p:tgtEl>
                                          <p:spTgt spid="6">
                                            <p:txEl>
                                              <p:pRg st="3" end="3"/>
                                            </p:txEl>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p:tgtEl>
                                          <p:spTgt spid="6">
                                            <p:txEl>
                                              <p:pRg st="4" end="4"/>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6">
                                            <p:txEl>
                                              <p:pRg st="4" end="4"/>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p:tgtEl>
                                          <p:spTgt spid="6">
                                            <p:txEl>
                                              <p:pRg st="5" end="5"/>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6">
                                            <p:txEl>
                                              <p:pRg st="5" end="5"/>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anim calcmode="lin" valueType="num">
                                      <p:cBhvr additive="base">
                                        <p:cTn id="77" dur="500"/>
                                        <p:tgtEl>
                                          <p:spTgt spid="6">
                                            <p:txEl>
                                              <p:pRg st="6" end="6"/>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6">
                                            <p:txEl>
                                              <p:pRg st="6" end="6"/>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ppt_x</p:attrName>
                                        </p:attrNameLst>
                                      </p:cBhvr>
                                      <p:tavLst>
                                        <p:tav tm="0">
                                          <p:val>
                                            <p:strVal val="#ppt_x-#ppt_w*1.125000"/>
                                          </p:val>
                                        </p:tav>
                                        <p:tav tm="100000">
                                          <p:val>
                                            <p:strVal val="#ppt_x"/>
                                          </p:val>
                                        </p:tav>
                                      </p:tavLst>
                                    </p:anim>
                                    <p:animEffect transition="in" filter="wipe(right)">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Work-Based </a:t>
            </a:r>
            <a:r>
              <a:rPr lang="en-US" sz="4400" dirty="0"/>
              <a:t>Learning </a:t>
            </a:r>
            <a:endParaRPr lang="en-US" dirty="0"/>
          </a:p>
        </p:txBody>
      </p:sp>
      <p:sp>
        <p:nvSpPr>
          <p:cNvPr id="3" name="Content Placeholder 2"/>
          <p:cNvSpPr>
            <a:spLocks noGrp="1"/>
          </p:cNvSpPr>
          <p:nvPr>
            <p:ph idx="1"/>
          </p:nvPr>
        </p:nvSpPr>
        <p:spPr/>
        <p:txBody>
          <a:bodyPr>
            <a:normAutofit fontScale="92500" lnSpcReduction="20000"/>
          </a:bodyPr>
          <a:lstStyle/>
          <a:p>
            <a:r>
              <a:rPr lang="en-US" dirty="0"/>
              <a:t>Engages Employers along the pathway </a:t>
            </a:r>
          </a:p>
          <a:p>
            <a:r>
              <a:rPr lang="en-US" dirty="0"/>
              <a:t>Offers opportunities to explore careers and work first hand </a:t>
            </a:r>
          </a:p>
          <a:p>
            <a:r>
              <a:rPr lang="en-US" dirty="0"/>
              <a:t>Provides for guidance from mentors  </a:t>
            </a:r>
          </a:p>
          <a:p>
            <a:r>
              <a:rPr lang="en-US" dirty="0"/>
              <a:t>Stresses the culture of work </a:t>
            </a:r>
          </a:p>
          <a:p>
            <a:r>
              <a:rPr lang="en-US" dirty="0"/>
              <a:t>Builds Foundational Skills: Communication, Team work, On Time, Sharing </a:t>
            </a:r>
          </a:p>
          <a:p>
            <a:r>
              <a:rPr lang="en-US" dirty="0"/>
              <a:t>Enhances Classroom Instruction </a:t>
            </a:r>
          </a:p>
          <a:p>
            <a:r>
              <a:rPr lang="en-US" dirty="0"/>
              <a:t>Focuses on skills identified by employers, educators </a:t>
            </a:r>
            <a:r>
              <a:rPr lang="en-US" dirty="0" smtClean="0"/>
              <a:t>and </a:t>
            </a:r>
            <a:r>
              <a:rPr lang="en-US" dirty="0"/>
              <a:t>training providers </a:t>
            </a:r>
          </a:p>
        </p:txBody>
      </p:sp>
    </p:spTree>
    <p:extLst>
      <p:ext uri="{BB962C8B-B14F-4D97-AF65-F5344CB8AC3E}">
        <p14:creationId xmlns:p14="http://schemas.microsoft.com/office/powerpoint/2010/main" val="85830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a:t>
            </a:r>
            <a:endParaRPr lang="en-US" dirty="0"/>
          </a:p>
        </p:txBody>
      </p:sp>
      <p:sp>
        <p:nvSpPr>
          <p:cNvPr id="3" name="Text Placeholder 2"/>
          <p:cNvSpPr>
            <a:spLocks noGrp="1"/>
          </p:cNvSpPr>
          <p:nvPr>
            <p:ph type="body" idx="1"/>
          </p:nvPr>
        </p:nvSpPr>
        <p:spPr/>
        <p:txBody>
          <a:bodyPr/>
          <a:lstStyle/>
          <a:p>
            <a:r>
              <a:rPr lang="en-US" smtClean="0"/>
              <a:t> Career Pathways offer: </a:t>
            </a:r>
            <a:endParaRPr lang="en-US" dirty="0"/>
          </a:p>
        </p:txBody>
      </p:sp>
      <p:sp>
        <p:nvSpPr>
          <p:cNvPr id="4" name="Content Placeholder 3"/>
          <p:cNvSpPr>
            <a:spLocks noGrp="1"/>
          </p:cNvSpPr>
          <p:nvPr>
            <p:ph sz="half" idx="2"/>
          </p:nvPr>
        </p:nvSpPr>
        <p:spPr/>
        <p:txBody>
          <a:bodyPr/>
          <a:lstStyle/>
          <a:p>
            <a:r>
              <a:rPr lang="en-US" dirty="0" smtClean="0"/>
              <a:t>Career ladder </a:t>
            </a:r>
          </a:p>
          <a:p>
            <a:r>
              <a:rPr lang="en-US" dirty="0" smtClean="0"/>
              <a:t>Job opportunities based on skills &amp; credentials</a:t>
            </a:r>
          </a:p>
          <a:p>
            <a:r>
              <a:rPr lang="en-US" dirty="0" smtClean="0"/>
              <a:t>Opportunity to learn new work skills &amp; advance through the pathway </a:t>
            </a:r>
          </a:p>
          <a:p>
            <a:r>
              <a:rPr lang="en-US" dirty="0" smtClean="0"/>
              <a:t>Identified by engaged employers in a region</a:t>
            </a:r>
          </a:p>
          <a:p>
            <a:endParaRPr lang="en-US" dirty="0"/>
          </a:p>
        </p:txBody>
      </p:sp>
      <p:sp>
        <p:nvSpPr>
          <p:cNvPr id="12" name="Text Placeholder 11"/>
          <p:cNvSpPr>
            <a:spLocks noGrp="1"/>
          </p:cNvSpPr>
          <p:nvPr>
            <p:ph type="body" sz="quarter" idx="3"/>
          </p:nvPr>
        </p:nvSpPr>
        <p:spPr>
          <a:xfrm>
            <a:off x="4645025" y="1535113"/>
            <a:ext cx="4498975" cy="639762"/>
          </a:xfrm>
        </p:spPr>
        <p:txBody>
          <a:bodyPr>
            <a:normAutofit fontScale="92500"/>
          </a:bodyPr>
          <a:lstStyle/>
          <a:p>
            <a:r>
              <a:rPr lang="en-US" dirty="0"/>
              <a:t>Example Jobs in a </a:t>
            </a:r>
            <a:r>
              <a:rPr lang="en-US"/>
              <a:t>Career </a:t>
            </a:r>
            <a:r>
              <a:rPr lang="en-US" smtClean="0"/>
              <a:t>Pathway:</a:t>
            </a:r>
            <a:endParaRPr lang="en-US" dirty="0"/>
          </a:p>
        </p:txBody>
      </p:sp>
      <p:sp>
        <p:nvSpPr>
          <p:cNvPr id="13" name="Content Placeholder 12"/>
          <p:cNvSpPr>
            <a:spLocks noGrp="1"/>
          </p:cNvSpPr>
          <p:nvPr>
            <p:ph sz="quarter" idx="4"/>
          </p:nvPr>
        </p:nvSpPr>
        <p:spPr/>
        <p:txBody>
          <a:bodyPr/>
          <a:lstStyle/>
          <a:p>
            <a:r>
              <a:rPr lang="en-US" dirty="0"/>
              <a:t>Welder </a:t>
            </a:r>
          </a:p>
          <a:p>
            <a:r>
              <a:rPr lang="en-US" dirty="0"/>
              <a:t>Machine Operator</a:t>
            </a:r>
          </a:p>
          <a:p>
            <a:r>
              <a:rPr lang="en-US" dirty="0"/>
              <a:t>Machine Maintenance </a:t>
            </a:r>
          </a:p>
          <a:p>
            <a:r>
              <a:rPr lang="en-US" dirty="0"/>
              <a:t>Machinist </a:t>
            </a:r>
          </a:p>
          <a:p>
            <a:r>
              <a:rPr lang="en-US" dirty="0"/>
              <a:t>Engineering Tech </a:t>
            </a:r>
          </a:p>
          <a:p>
            <a:r>
              <a:rPr lang="en-US" dirty="0"/>
              <a:t>Mechanical </a:t>
            </a:r>
            <a:r>
              <a:rPr lang="en-US" dirty="0" smtClean="0"/>
              <a:t>Engineer</a:t>
            </a:r>
            <a:endParaRPr lang="en-US" dirty="0"/>
          </a:p>
        </p:txBody>
      </p:sp>
    </p:spTree>
    <p:extLst>
      <p:ext uri="{BB962C8B-B14F-4D97-AF65-F5344CB8AC3E}">
        <p14:creationId xmlns:p14="http://schemas.microsoft.com/office/powerpoint/2010/main" val="80852726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fill="hold"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dirty="0"/>
              <a:t>Future </a:t>
            </a:r>
            <a:r>
              <a:rPr lang="en-US" sz="4000" dirty="0" smtClean="0"/>
              <a:t>Ideas: Intermediary </a:t>
            </a:r>
            <a:endParaRPr lang="en-US" sz="4000" dirty="0"/>
          </a:p>
        </p:txBody>
      </p:sp>
      <p:sp>
        <p:nvSpPr>
          <p:cNvPr id="309" name="Shape 309"/>
          <p:cNvSpPr>
            <a:spLocks noGrp="1"/>
          </p:cNvSpPr>
          <p:nvPr>
            <p:ph idx="1"/>
          </p:nvPr>
        </p:nvSpPr>
        <p:spPr/>
        <p:txBody>
          <a:bodyPr/>
          <a:lstStyle/>
          <a:p>
            <a:r>
              <a:rPr lang="en-US" dirty="0" smtClean="0"/>
              <a:t>Industry Associations </a:t>
            </a:r>
          </a:p>
          <a:p>
            <a:r>
              <a:rPr lang="en-US" dirty="0" smtClean="0"/>
              <a:t>Workforce Development Boards </a:t>
            </a:r>
          </a:p>
          <a:p>
            <a:r>
              <a:rPr lang="en-US" dirty="0" smtClean="0"/>
              <a:t>Chambers of Commerce</a:t>
            </a:r>
          </a:p>
          <a:p>
            <a:r>
              <a:rPr lang="en-US" dirty="0" smtClean="0"/>
              <a:t>Economic Development Organizations </a:t>
            </a:r>
          </a:p>
          <a:p>
            <a:r>
              <a:rPr lang="en-US" dirty="0" smtClean="0"/>
              <a:t>Non-Profit Employer-focused Organizations </a:t>
            </a:r>
          </a:p>
          <a:p>
            <a:r>
              <a:rPr lang="en-US" dirty="0" smtClean="0"/>
              <a:t>College Continuing Education Unit </a:t>
            </a:r>
            <a:endParaRPr lang="en-US" dirty="0"/>
          </a:p>
        </p:txBody>
      </p:sp>
    </p:spTree>
    <p:extLst>
      <p:ext uri="{BB962C8B-B14F-4D97-AF65-F5344CB8AC3E}">
        <p14:creationId xmlns:p14="http://schemas.microsoft.com/office/powerpoint/2010/main" val="178875870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title"/>
          </p:nvPr>
        </p:nvSpPr>
        <p:spPr/>
        <p:txBody>
          <a:bodyPr>
            <a:normAutofit/>
          </a:bodyPr>
          <a:lstStyle/>
          <a:p>
            <a:r>
              <a:rPr lang="en-US" dirty="0" smtClean="0"/>
              <a:t>Lessons Learned</a:t>
            </a:r>
          </a:p>
        </p:txBody>
      </p:sp>
      <p:sp>
        <p:nvSpPr>
          <p:cNvPr id="314" name="Shape 314"/>
          <p:cNvSpPr>
            <a:spLocks noGrp="1"/>
          </p:cNvSpPr>
          <p:nvPr>
            <p:ph idx="1"/>
          </p:nvPr>
        </p:nvSpPr>
        <p:spPr>
          <a:xfrm>
            <a:off x="457200" y="1600200"/>
            <a:ext cx="8229600" cy="4876800"/>
          </a:xfrm>
        </p:spPr>
        <p:txBody>
          <a:bodyPr>
            <a:normAutofit fontScale="92500" lnSpcReduction="10000"/>
          </a:bodyPr>
          <a:lstStyle/>
          <a:p>
            <a:pPr marL="0" indent="0">
              <a:buNone/>
            </a:pPr>
            <a:r>
              <a:rPr lang="en-US" u="sng" dirty="0">
                <a:sym typeface="Helvetica"/>
              </a:rPr>
              <a:t>Employer Engagement /</a:t>
            </a:r>
            <a:r>
              <a:rPr lang="en-US" u="sng" dirty="0" smtClean="0">
                <a:sym typeface="Helvetica"/>
              </a:rPr>
              <a:t>Work-Based </a:t>
            </a:r>
            <a:r>
              <a:rPr lang="en-US" u="sng" dirty="0">
                <a:sym typeface="Helvetica"/>
              </a:rPr>
              <a:t>Learning</a:t>
            </a:r>
            <a:r>
              <a:rPr lang="en-US" u="sng" dirty="0"/>
              <a:t> </a:t>
            </a:r>
            <a:endParaRPr lang="en-US" u="sng" dirty="0" smtClean="0"/>
          </a:p>
          <a:p>
            <a:r>
              <a:rPr lang="en-US" dirty="0" smtClean="0"/>
              <a:t>Communications:  Education jargon vs workforce jargon</a:t>
            </a:r>
          </a:p>
          <a:p>
            <a:r>
              <a:rPr lang="en-US" dirty="0" smtClean="0"/>
              <a:t>Traditional academic calendar</a:t>
            </a:r>
          </a:p>
          <a:p>
            <a:r>
              <a:rPr lang="en-US" dirty="0" smtClean="0"/>
              <a:t>Course credit, timing, and internship hour requirement (e.g. student receives incomplete if summer course allows inadequate time to meet required internship hours)</a:t>
            </a:r>
          </a:p>
          <a:p>
            <a:r>
              <a:rPr lang="en-US" dirty="0" smtClean="0"/>
              <a:t>Student availability  </a:t>
            </a:r>
          </a:p>
          <a:p>
            <a:r>
              <a:rPr lang="en-US" dirty="0" smtClean="0"/>
              <a:t>Lack of employability skills by students</a:t>
            </a:r>
            <a:endParaRPr lang="en-US" dirty="0"/>
          </a:p>
        </p:txBody>
      </p:sp>
    </p:spTree>
    <p:extLst>
      <p:ext uri="{BB962C8B-B14F-4D97-AF65-F5344CB8AC3E}">
        <p14:creationId xmlns:p14="http://schemas.microsoft.com/office/powerpoint/2010/main" val="1805196182"/>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p:txBody>
          <a:bodyPr>
            <a:normAutofit/>
          </a:bodyPr>
          <a:lstStyle/>
          <a:p>
            <a:r>
              <a:rPr lang="en-US" dirty="0" smtClean="0"/>
              <a:t>Lessons Learned</a:t>
            </a:r>
          </a:p>
        </p:txBody>
      </p:sp>
      <p:sp>
        <p:nvSpPr>
          <p:cNvPr id="317" name="Shape 317"/>
          <p:cNvSpPr>
            <a:spLocks noGrp="1"/>
          </p:cNvSpPr>
          <p:nvPr>
            <p:ph idx="1"/>
          </p:nvPr>
        </p:nvSpPr>
        <p:spPr>
          <a:xfrm>
            <a:off x="457200" y="1600200"/>
            <a:ext cx="8229600" cy="4800600"/>
          </a:xfrm>
        </p:spPr>
        <p:txBody>
          <a:bodyPr>
            <a:normAutofit lnSpcReduction="10000"/>
          </a:bodyPr>
          <a:lstStyle/>
          <a:p>
            <a:pPr marL="0" indent="0">
              <a:buNone/>
            </a:pPr>
            <a:r>
              <a:rPr lang="en-US" u="sng" dirty="0">
                <a:sym typeface="Helvetica"/>
              </a:rPr>
              <a:t>Employer Engagement </a:t>
            </a:r>
            <a:r>
              <a:rPr lang="en-US" u="sng">
                <a:sym typeface="Helvetica"/>
              </a:rPr>
              <a:t>/</a:t>
            </a:r>
            <a:r>
              <a:rPr lang="en-US" u="sng" smtClean="0">
                <a:sym typeface="Helvetica"/>
              </a:rPr>
              <a:t>Work-Based </a:t>
            </a:r>
            <a:r>
              <a:rPr lang="en-US" u="sng" dirty="0" smtClean="0">
                <a:sym typeface="Helvetica"/>
              </a:rPr>
              <a:t>Learning</a:t>
            </a:r>
          </a:p>
          <a:p>
            <a:r>
              <a:rPr lang="en-US" dirty="0" smtClean="0"/>
              <a:t>Fear of liability issues</a:t>
            </a:r>
          </a:p>
          <a:p>
            <a:r>
              <a:rPr lang="en-US" dirty="0" smtClean="0"/>
              <a:t>Time constraints on the part of industry or education </a:t>
            </a:r>
          </a:p>
          <a:p>
            <a:r>
              <a:rPr lang="en-US" dirty="0" smtClean="0"/>
              <a:t>Employer with bad previous experience</a:t>
            </a:r>
          </a:p>
          <a:p>
            <a:r>
              <a:rPr lang="en-US" dirty="0" smtClean="0"/>
              <a:t>Adaptability of different generations in the workforce</a:t>
            </a:r>
          </a:p>
          <a:p>
            <a:r>
              <a:rPr lang="en-US" dirty="0" smtClean="0"/>
              <a:t>Confidentiality / proprietary industry information</a:t>
            </a:r>
            <a:endParaRPr lang="en-US" dirty="0"/>
          </a:p>
        </p:txBody>
      </p:sp>
    </p:spTree>
    <p:extLst>
      <p:ext uri="{BB962C8B-B14F-4D97-AF65-F5344CB8AC3E}">
        <p14:creationId xmlns:p14="http://schemas.microsoft.com/office/powerpoint/2010/main" val="28326605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p:txBody>
          <a:bodyPr/>
          <a:lstStyle>
            <a:lvl1pPr defTabSz="452627">
              <a:defRPr sz="3959" spc="79"/>
            </a:lvl1pPr>
          </a:lstStyle>
          <a:p>
            <a:r>
              <a:rPr lang="en-US" smtClean="0"/>
              <a:t>Career Development</a:t>
            </a:r>
            <a:endParaRPr lang="en-US" dirty="0"/>
          </a:p>
        </p:txBody>
      </p:sp>
      <p:sp>
        <p:nvSpPr>
          <p:cNvPr id="175" name="Shape 175"/>
          <p:cNvSpPr>
            <a:spLocks noGrp="1"/>
          </p:cNvSpPr>
          <p:nvPr>
            <p:ph idx="1"/>
          </p:nvPr>
        </p:nvSpPr>
        <p:spPr>
          <a:xfrm>
            <a:off x="457200" y="1600200"/>
            <a:ext cx="8229600" cy="4953000"/>
          </a:xfrm>
        </p:spPr>
        <p:txBody>
          <a:bodyPr>
            <a:normAutofit fontScale="85000" lnSpcReduction="10000"/>
          </a:bodyPr>
          <a:lstStyle/>
          <a:p>
            <a:pPr marL="0" indent="0">
              <a:buNone/>
            </a:pPr>
            <a:r>
              <a:rPr lang="en-US" u="sng" dirty="0" smtClean="0"/>
              <a:t>Integrated Career Counseling and Coaching </a:t>
            </a:r>
          </a:p>
          <a:p>
            <a:r>
              <a:rPr lang="en-US" dirty="0" smtClean="0"/>
              <a:t>Coordinates intentional advising for middle school, high school, college, and career centers in a region to share labor market information and pathways to careers </a:t>
            </a:r>
          </a:p>
          <a:p>
            <a:r>
              <a:rPr lang="en-US" dirty="0" smtClean="0"/>
              <a:t>Provides career assessments such as interest, abilities, and skills to assist in career planning</a:t>
            </a:r>
          </a:p>
          <a:p>
            <a:r>
              <a:rPr lang="en-US" dirty="0" smtClean="0"/>
              <a:t>Provides career advising, coaching, and planning </a:t>
            </a:r>
          </a:p>
          <a:p>
            <a:r>
              <a:rPr lang="en-US" dirty="0" smtClean="0"/>
              <a:t>Works with individuals to develop an integrated career plan leading to employment,  including classroom training and on the job training, and training that is integrated into an existing pathway framework.</a:t>
            </a:r>
            <a:endParaRPr lang="en-US" dirty="0"/>
          </a:p>
        </p:txBody>
      </p:sp>
    </p:spTree>
    <p:extLst>
      <p:ext uri="{BB962C8B-B14F-4D97-AF65-F5344CB8AC3E}">
        <p14:creationId xmlns:p14="http://schemas.microsoft.com/office/powerpoint/2010/main" val="1434927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Strategies for Engaging Employers </a:t>
            </a:r>
          </a:p>
        </p:txBody>
      </p:sp>
      <p:sp>
        <p:nvSpPr>
          <p:cNvPr id="320" name="Shape 320"/>
          <p:cNvSpPr>
            <a:spLocks noGrp="1"/>
          </p:cNvSpPr>
          <p:nvPr>
            <p:ph idx="1"/>
          </p:nvPr>
        </p:nvSpPr>
        <p:spPr>
          <a:xfrm>
            <a:off x="457200" y="1600200"/>
            <a:ext cx="8229600" cy="5181600"/>
          </a:xfrm>
        </p:spPr>
        <p:txBody>
          <a:bodyPr>
            <a:normAutofit fontScale="77500" lnSpcReduction="20000"/>
          </a:bodyPr>
          <a:lstStyle/>
          <a:p>
            <a:r>
              <a:rPr lang="en-US" dirty="0" smtClean="0"/>
              <a:t>Develop key relationship with CEO or other company leadership.</a:t>
            </a:r>
          </a:p>
          <a:p>
            <a:r>
              <a:rPr lang="en-US" dirty="0" smtClean="0"/>
              <a:t>Build database of employers, opportunities available by employer, goals &amp; objectives.</a:t>
            </a:r>
          </a:p>
          <a:p>
            <a:r>
              <a:rPr lang="en-US" dirty="0" smtClean="0"/>
              <a:t>Maintain constant contact with student, employer engaged in work-based learning.</a:t>
            </a:r>
          </a:p>
          <a:p>
            <a:r>
              <a:rPr lang="en-US" dirty="0" smtClean="0"/>
              <a:t>Develop work plan with employer to alleviate any trepidation in working with student.  Ways to increase Employer Engagement/Work-Based Learning.</a:t>
            </a:r>
          </a:p>
          <a:p>
            <a:r>
              <a:rPr lang="en-US" dirty="0" smtClean="0"/>
              <a:t>Make it easy for employer to reduce documentation or time.</a:t>
            </a:r>
          </a:p>
          <a:p>
            <a:r>
              <a:rPr lang="en-US" dirty="0" smtClean="0"/>
              <a:t>Give employers advance notice of when you need their involvement.</a:t>
            </a:r>
          </a:p>
          <a:p>
            <a:r>
              <a:rPr lang="en-US" dirty="0" smtClean="0"/>
              <a:t>Help employers see long-term benefit to them in terms of future talent pool.</a:t>
            </a:r>
            <a:endParaRPr lang="en-US" dirty="0"/>
          </a:p>
        </p:txBody>
      </p:sp>
    </p:spTree>
    <p:extLst>
      <p:ext uri="{BB962C8B-B14F-4D97-AF65-F5344CB8AC3E}">
        <p14:creationId xmlns:p14="http://schemas.microsoft.com/office/powerpoint/2010/main" val="2028875054"/>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Strategies for Engaging Employers </a:t>
            </a:r>
          </a:p>
        </p:txBody>
      </p:sp>
      <p:sp>
        <p:nvSpPr>
          <p:cNvPr id="323" name="Shape 323"/>
          <p:cNvSpPr>
            <a:spLocks noGrp="1"/>
          </p:cNvSpPr>
          <p:nvPr>
            <p:ph idx="1"/>
          </p:nvPr>
        </p:nvSpPr>
        <p:spPr>
          <a:xfrm>
            <a:off x="457200" y="1600200"/>
            <a:ext cx="8229600" cy="4800600"/>
          </a:xfrm>
        </p:spPr>
        <p:txBody>
          <a:bodyPr>
            <a:normAutofit fontScale="77500" lnSpcReduction="20000"/>
          </a:bodyPr>
          <a:lstStyle/>
          <a:p>
            <a:r>
              <a:rPr lang="en-US" dirty="0" smtClean="0"/>
              <a:t>Encourage employers and schools to be flexible in scheduling.</a:t>
            </a:r>
          </a:p>
          <a:p>
            <a:r>
              <a:rPr lang="en-US" dirty="0" smtClean="0"/>
              <a:t>Give employers specifics about what is expected to build mutual understanding  (Who, what, when, where, why).</a:t>
            </a:r>
          </a:p>
          <a:p>
            <a:r>
              <a:rPr lang="en-US" dirty="0" smtClean="0"/>
              <a:t>Encourage meaningful experiences. For example, instead of field trip or tour, add a hands-on learning experience to make it a field study. Instead of guest speaker, facilitate a class project.</a:t>
            </a:r>
          </a:p>
          <a:p>
            <a:r>
              <a:rPr lang="en-US" dirty="0" smtClean="0"/>
              <a:t>Be flexible with industry and take what they offer.</a:t>
            </a:r>
          </a:p>
          <a:p>
            <a:r>
              <a:rPr lang="en-US" dirty="0" smtClean="0"/>
              <a:t>Be persistent; do not give up.</a:t>
            </a:r>
          </a:p>
          <a:p>
            <a:r>
              <a:rPr lang="en-US" dirty="0" smtClean="0"/>
              <a:t>Success breeds success. Use willing partners. Publicize and spotlight their effort.</a:t>
            </a:r>
            <a:endParaRPr lang="en-US" dirty="0"/>
          </a:p>
        </p:txBody>
      </p:sp>
    </p:spTree>
    <p:extLst>
      <p:ext uri="{BB962C8B-B14F-4D97-AF65-F5344CB8AC3E}">
        <p14:creationId xmlns:p14="http://schemas.microsoft.com/office/powerpoint/2010/main" val="1557685512"/>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a:t>Strategies for Engaging Workforce Development Boards </a:t>
            </a:r>
            <a:endParaRPr lang="en-US" sz="3200" dirty="0"/>
          </a:p>
        </p:txBody>
      </p:sp>
      <p:sp>
        <p:nvSpPr>
          <p:cNvPr id="326" name="Shape 326"/>
          <p:cNvSpPr>
            <a:spLocks noGrp="1"/>
          </p:cNvSpPr>
          <p:nvPr>
            <p:ph idx="1"/>
          </p:nvPr>
        </p:nvSpPr>
        <p:spPr>
          <a:xfrm>
            <a:off x="457200" y="1600200"/>
            <a:ext cx="8229600" cy="4876800"/>
          </a:xfrm>
        </p:spPr>
        <p:txBody>
          <a:bodyPr>
            <a:normAutofit fontScale="85000" lnSpcReduction="10000"/>
          </a:bodyPr>
          <a:lstStyle/>
          <a:p>
            <a:r>
              <a:rPr lang="en-US" dirty="0" smtClean="0"/>
              <a:t>Pull them into the career pathway planning from the beginning</a:t>
            </a:r>
          </a:p>
          <a:p>
            <a:r>
              <a:rPr lang="en-US" dirty="0"/>
              <a:t>I</a:t>
            </a:r>
            <a:r>
              <a:rPr lang="en-US" dirty="0" smtClean="0"/>
              <a:t>nclude them as part of the pathways leadership team</a:t>
            </a:r>
          </a:p>
          <a:p>
            <a:r>
              <a:rPr lang="en-US" dirty="0" smtClean="0"/>
              <a:t>Involve their business services team</a:t>
            </a:r>
          </a:p>
          <a:p>
            <a:r>
              <a:rPr lang="en-US" dirty="0" smtClean="0"/>
              <a:t>Ask that they serve as a convener of key stakeholders</a:t>
            </a:r>
          </a:p>
          <a:p>
            <a:r>
              <a:rPr lang="en-US" dirty="0" smtClean="0"/>
              <a:t>Enlist their help in connecting with employers</a:t>
            </a:r>
          </a:p>
          <a:p>
            <a:r>
              <a:rPr lang="en-US" dirty="0" smtClean="0"/>
              <a:t>Offer representatives to serve on their board (Mountain area board includes superintendents)</a:t>
            </a:r>
          </a:p>
          <a:p>
            <a:r>
              <a:rPr lang="en-US" dirty="0" smtClean="0"/>
              <a:t>Invite workforce board representation on CTE advisory boards</a:t>
            </a:r>
            <a:endParaRPr lang="en-US" dirty="0"/>
          </a:p>
        </p:txBody>
      </p:sp>
    </p:spTree>
    <p:extLst>
      <p:ext uri="{BB962C8B-B14F-4D97-AF65-F5344CB8AC3E}">
        <p14:creationId xmlns:p14="http://schemas.microsoft.com/office/powerpoint/2010/main" val="4725960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a:t>Strategies for Engaging Workforce Development </a:t>
            </a:r>
            <a:r>
              <a:rPr lang="en-US" sz="3200" smtClean="0"/>
              <a:t>Boards</a:t>
            </a:r>
            <a:endParaRPr lang="en-US" sz="3200"/>
          </a:p>
        </p:txBody>
      </p:sp>
      <p:sp>
        <p:nvSpPr>
          <p:cNvPr id="329" name="Shape 329"/>
          <p:cNvSpPr>
            <a:spLocks noGrp="1"/>
          </p:cNvSpPr>
          <p:nvPr>
            <p:ph idx="1"/>
          </p:nvPr>
        </p:nvSpPr>
        <p:spPr/>
        <p:txBody>
          <a:bodyPr>
            <a:normAutofit fontScale="85000" lnSpcReduction="20000"/>
          </a:bodyPr>
          <a:lstStyle/>
          <a:p>
            <a:r>
              <a:rPr lang="en-US" dirty="0" smtClean="0"/>
              <a:t>Collaborate to create regionally certified pathways</a:t>
            </a:r>
          </a:p>
          <a:p>
            <a:r>
              <a:rPr lang="en-US" dirty="0" smtClean="0"/>
              <a:t>Invite them to tour community college / high school campuses</a:t>
            </a:r>
          </a:p>
          <a:p>
            <a:r>
              <a:rPr lang="en-US" dirty="0" smtClean="0"/>
              <a:t>Suggest that they include pathways progress on their meeting agendas; offer to speak at their meeting</a:t>
            </a:r>
          </a:p>
          <a:p>
            <a:r>
              <a:rPr lang="en-US" dirty="0" smtClean="0"/>
              <a:t>Explore fully the new federal Workforce Investment and Opportunity Act (WIOA); encourage their help in building understanding of how that law supports pathway development</a:t>
            </a:r>
          </a:p>
          <a:p>
            <a:r>
              <a:rPr lang="en-US" dirty="0" smtClean="0"/>
              <a:t>Set aside past perceptions of the board; build new relationships with an open mind; board members change</a:t>
            </a:r>
            <a:endParaRPr lang="en-US" dirty="0"/>
          </a:p>
        </p:txBody>
      </p:sp>
    </p:spTree>
    <p:extLst>
      <p:ext uri="{BB962C8B-B14F-4D97-AF65-F5344CB8AC3E}">
        <p14:creationId xmlns:p14="http://schemas.microsoft.com/office/powerpoint/2010/main" val="1870749106"/>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0515" y="1371600"/>
            <a:ext cx="1282231" cy="1600687"/>
          </a:xfrm>
          <a:prstGeom prst="rect">
            <a:avLst/>
          </a:prstGeom>
          <a:ln w="12700">
            <a:miter lim="400000"/>
          </a:ln>
        </p:spPr>
      </p:pic>
      <p:sp>
        <p:nvSpPr>
          <p:cNvPr id="233" name="Shape 233"/>
          <p:cNvSpPr>
            <a:spLocks noGrp="1"/>
          </p:cNvSpPr>
          <p:nvPr>
            <p:ph type="title"/>
          </p:nvPr>
        </p:nvSpPr>
        <p:spPr/>
        <p:txBody>
          <a:bodyPr>
            <a:noAutofit/>
          </a:bodyPr>
          <a:lstStyle/>
          <a:p>
            <a:r>
              <a:rPr lang="en-US" sz="3600" smtClean="0"/>
              <a:t>Project Overview: Partners,  Pathways and Collaboration </a:t>
            </a:r>
            <a:endParaRPr lang="en-US" sz="3600"/>
          </a:p>
        </p:txBody>
      </p:sp>
      <p:pic>
        <p:nvPicPr>
          <p:cNvPr id="235" name="image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064" y="3347759"/>
            <a:ext cx="1864096" cy="1029446"/>
          </a:xfrm>
          <a:prstGeom prst="rect">
            <a:avLst/>
          </a:prstGeom>
          <a:ln w="12700">
            <a:miter lim="400000"/>
          </a:ln>
        </p:spPr>
      </p:pic>
      <p:pic>
        <p:nvPicPr>
          <p:cNvPr id="236" name="image10.jpeg" descr="BCC Logo_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8413" y="1978001"/>
            <a:ext cx="2139645" cy="498874"/>
          </a:xfrm>
          <a:prstGeom prst="rect">
            <a:avLst/>
          </a:prstGeom>
          <a:ln w="12700">
            <a:miter lim="400000"/>
          </a:ln>
        </p:spPr>
      </p:pic>
      <p:sp>
        <p:nvSpPr>
          <p:cNvPr id="237" name="Shape 237"/>
          <p:cNvSpPr/>
          <p:nvPr/>
        </p:nvSpPr>
        <p:spPr>
          <a:xfrm>
            <a:off x="5991858" y="1811941"/>
            <a:ext cx="2947354" cy="830993"/>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b="0"/>
            </a:pPr>
            <a:r>
              <a:rPr sz="2400" b="1" dirty="0">
                <a:solidFill>
                  <a:srgbClr val="0000CC"/>
                </a:solidFill>
                <a:latin typeface="Franklin Gothic Medium"/>
                <a:ea typeface="Franklin Gothic Medium"/>
                <a:cs typeface="Franklin Gothic Medium"/>
                <a:sym typeface="Franklin Gothic Medium"/>
              </a:rPr>
              <a:t>Cape Fear Workforce </a:t>
            </a:r>
          </a:p>
          <a:p>
            <a:pPr>
              <a:defRPr b="0"/>
            </a:pPr>
            <a:r>
              <a:rPr sz="2400" b="1" dirty="0" smtClean="0">
                <a:solidFill>
                  <a:srgbClr val="0000CC"/>
                </a:solidFill>
                <a:latin typeface="Franklin Gothic Medium"/>
                <a:ea typeface="Franklin Gothic Medium"/>
                <a:cs typeface="Franklin Gothic Medium"/>
                <a:sym typeface="Franklin Gothic Medium"/>
              </a:rPr>
              <a:t>Development</a:t>
            </a:r>
            <a:r>
              <a:rPr lang="en-US" sz="2400" b="1" dirty="0" smtClean="0">
                <a:solidFill>
                  <a:srgbClr val="0000CC"/>
                </a:solidFill>
                <a:latin typeface="Franklin Gothic Medium"/>
                <a:ea typeface="Franklin Gothic Medium"/>
                <a:cs typeface="Franklin Gothic Medium"/>
                <a:sym typeface="Franklin Gothic Medium"/>
              </a:rPr>
              <a:t> </a:t>
            </a:r>
            <a:r>
              <a:rPr sz="2400" b="1" dirty="0" smtClean="0">
                <a:solidFill>
                  <a:srgbClr val="0000CC"/>
                </a:solidFill>
                <a:latin typeface="Franklin Gothic Medium"/>
                <a:ea typeface="Franklin Gothic Medium"/>
                <a:cs typeface="Franklin Gothic Medium"/>
                <a:sym typeface="Franklin Gothic Medium"/>
              </a:rPr>
              <a:t>Board</a:t>
            </a:r>
            <a:endParaRPr sz="2400" b="1" dirty="0">
              <a:solidFill>
                <a:srgbClr val="0000CC"/>
              </a:solidFill>
              <a:latin typeface="Franklin Gothic Medium"/>
              <a:ea typeface="Franklin Gothic Medium"/>
              <a:cs typeface="Franklin Gothic Medium"/>
              <a:sym typeface="Franklin Gothic Medium"/>
            </a:endParaRPr>
          </a:p>
        </p:txBody>
      </p:sp>
      <p:sp>
        <p:nvSpPr>
          <p:cNvPr id="238" name="Shape 238"/>
          <p:cNvSpPr/>
          <p:nvPr/>
        </p:nvSpPr>
        <p:spPr>
          <a:xfrm>
            <a:off x="152400" y="5646007"/>
            <a:ext cx="8861425"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0"/>
            </a:pPr>
            <a:r>
              <a:rPr sz="2400" b="1">
                <a:solidFill>
                  <a:srgbClr val="006600"/>
                </a:solidFill>
                <a:latin typeface="Franklin Gothic Medium"/>
                <a:ea typeface="Franklin Gothic Medium"/>
                <a:cs typeface="Franklin Gothic Medium"/>
                <a:sym typeface="Franklin Gothic Medium"/>
              </a:rPr>
              <a:t>Over </a:t>
            </a:r>
            <a:r>
              <a:rPr sz="2400" b="1" u="sng">
                <a:latin typeface="Franklin Gothic Medium"/>
                <a:ea typeface="Franklin Gothic Medium"/>
                <a:cs typeface="Franklin Gothic Medium"/>
                <a:sym typeface="Franklin Gothic Medium"/>
              </a:rPr>
              <a:t>75</a:t>
            </a:r>
            <a:r>
              <a:rPr sz="2400" b="1">
                <a:solidFill>
                  <a:srgbClr val="FF0000"/>
                </a:solidFill>
                <a:latin typeface="Franklin Gothic Medium"/>
                <a:ea typeface="Franklin Gothic Medium"/>
                <a:cs typeface="Franklin Gothic Medium"/>
                <a:sym typeface="Franklin Gothic Medium"/>
              </a:rPr>
              <a:t> </a:t>
            </a:r>
            <a:r>
              <a:rPr sz="2400" b="1">
                <a:solidFill>
                  <a:srgbClr val="006600"/>
                </a:solidFill>
                <a:latin typeface="Franklin Gothic Medium"/>
                <a:ea typeface="Franklin Gothic Medium"/>
                <a:cs typeface="Franklin Gothic Medium"/>
                <a:sym typeface="Franklin Gothic Medium"/>
              </a:rPr>
              <a:t>local and regional horticulture and turfgrass management related business and agency participants</a:t>
            </a:r>
          </a:p>
        </p:txBody>
      </p:sp>
      <p:pic>
        <p:nvPicPr>
          <p:cNvPr id="239" name="image11.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350" y="2875910"/>
            <a:ext cx="3287147" cy="2191431"/>
          </a:xfrm>
          <a:prstGeom prst="rect">
            <a:avLst/>
          </a:prstGeom>
          <a:ln w="12700">
            <a:miter lim="400000"/>
          </a:ln>
        </p:spPr>
      </p:pic>
      <p:pic>
        <p:nvPicPr>
          <p:cNvPr id="240" name="image12.png"/>
          <p:cNvPicPr>
            <a:picLocks noChangeAspect="1"/>
          </p:cNvPicPr>
          <p:nvPr/>
        </p:nvPicPr>
        <p:blipFill>
          <a:blip r:embed="rId6">
            <a:extLst/>
          </a:blip>
          <a:stretch>
            <a:fillRect/>
          </a:stretch>
        </p:blipFill>
        <p:spPr>
          <a:xfrm>
            <a:off x="5867400" y="2972287"/>
            <a:ext cx="3103045" cy="2319945"/>
          </a:xfrm>
          <a:prstGeom prst="rect">
            <a:avLst/>
          </a:prstGeom>
          <a:ln w="12700">
            <a:miter lim="400000"/>
          </a:ln>
        </p:spPr>
      </p:pic>
    </p:spTree>
    <p:extLst>
      <p:ext uri="{BB962C8B-B14F-4D97-AF65-F5344CB8AC3E}">
        <p14:creationId xmlns:p14="http://schemas.microsoft.com/office/powerpoint/2010/main" val="372148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20.jpeg"/>
          <p:cNvPicPr>
            <a:picLocks noChangeAspect="1"/>
          </p:cNvPicPr>
          <p:nvPr/>
        </p:nvPicPr>
        <p:blipFill>
          <a:blip r:embed="rId2">
            <a:extLst/>
          </a:blip>
          <a:stretch>
            <a:fillRect/>
          </a:stretch>
        </p:blipFill>
        <p:spPr>
          <a:xfrm>
            <a:off x="4182974" y="5395252"/>
            <a:ext cx="1413512" cy="1413512"/>
          </a:xfrm>
          <a:prstGeom prst="rect">
            <a:avLst/>
          </a:prstGeom>
          <a:ln w="12700">
            <a:miter lim="400000"/>
          </a:ln>
        </p:spPr>
      </p:pic>
      <p:sp>
        <p:nvSpPr>
          <p:cNvPr id="9" name="Title 8"/>
          <p:cNvSpPr>
            <a:spLocks noGrp="1"/>
          </p:cNvSpPr>
          <p:nvPr>
            <p:ph type="title"/>
          </p:nvPr>
        </p:nvSpPr>
        <p:spPr/>
        <p:txBody>
          <a:bodyPr/>
          <a:lstStyle/>
          <a:p>
            <a:r>
              <a:rPr lang="en-US" sz="3200"/>
              <a:t>CCC&amp;TI and Industry Partners</a:t>
            </a:r>
          </a:p>
        </p:txBody>
      </p:sp>
      <p:sp>
        <p:nvSpPr>
          <p:cNvPr id="243" name="Shape 243"/>
          <p:cNvSpPr>
            <a:spLocks noGrp="1"/>
          </p:cNvSpPr>
          <p:nvPr>
            <p:ph idx="1"/>
          </p:nvPr>
        </p:nvSpPr>
        <p:spPr/>
        <p:txBody>
          <a:bodyPr>
            <a:normAutofit fontScale="77500" lnSpcReduction="20000"/>
          </a:bodyPr>
          <a:lstStyle/>
          <a:p>
            <a:r>
              <a:rPr lang="en-US" smtClean="0"/>
              <a:t>Sattler Corporation</a:t>
            </a:r>
          </a:p>
          <a:p>
            <a:r>
              <a:rPr lang="en-US" smtClean="0"/>
              <a:t>Bakers Waste Equipment</a:t>
            </a:r>
          </a:p>
          <a:p>
            <a:r>
              <a:rPr lang="en-US" smtClean="0"/>
              <a:t>Exela Pharma Sciences</a:t>
            </a:r>
          </a:p>
          <a:p>
            <a:r>
              <a:rPr lang="en-US" smtClean="0"/>
              <a:t>Howard’s Brewing</a:t>
            </a:r>
          </a:p>
          <a:p>
            <a:r>
              <a:rPr lang="en-US" smtClean="0"/>
              <a:t>Google</a:t>
            </a:r>
          </a:p>
          <a:p>
            <a:r>
              <a:rPr lang="en-US" smtClean="0"/>
              <a:t>Sealed Air Corporation</a:t>
            </a:r>
          </a:p>
          <a:p>
            <a:r>
              <a:rPr lang="en-US" smtClean="0"/>
              <a:t>Bemis Manufacturing</a:t>
            </a:r>
          </a:p>
          <a:p>
            <a:r>
              <a:rPr lang="en-US" smtClean="0"/>
              <a:t>Bernhardt Furniture</a:t>
            </a:r>
          </a:p>
          <a:p>
            <a:r>
              <a:rPr lang="en-US" smtClean="0"/>
              <a:t>Greer Laboratories</a:t>
            </a:r>
          </a:p>
          <a:p>
            <a:r>
              <a:rPr lang="en-US" smtClean="0"/>
              <a:t>Atlantic Caviar and Sturgeon</a:t>
            </a:r>
          </a:p>
          <a:p>
            <a:r>
              <a:rPr lang="en-US" smtClean="0"/>
              <a:t>Continental Teves</a:t>
            </a:r>
            <a:endParaRPr lang="en-US"/>
          </a:p>
        </p:txBody>
      </p:sp>
      <p:pic>
        <p:nvPicPr>
          <p:cNvPr id="245" name="image17.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8784" y="1600200"/>
            <a:ext cx="1252729" cy="1258322"/>
          </a:xfrm>
          <a:prstGeom prst="rect">
            <a:avLst/>
          </a:prstGeom>
          <a:ln w="12700">
            <a:miter lim="400000"/>
          </a:ln>
        </p:spPr>
      </p:pic>
      <p:pic>
        <p:nvPicPr>
          <p:cNvPr id="246" name="image21.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200" y="1143000"/>
            <a:ext cx="3442822" cy="2298799"/>
          </a:xfrm>
          <a:prstGeom prst="rect">
            <a:avLst/>
          </a:prstGeom>
          <a:ln w="12700">
            <a:miter lim="400000"/>
          </a:ln>
        </p:spPr>
      </p:pic>
      <p:pic>
        <p:nvPicPr>
          <p:cNvPr id="247" name="image22.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96486" y="3850512"/>
            <a:ext cx="3318914" cy="2216066"/>
          </a:xfrm>
          <a:prstGeom prst="rect">
            <a:avLst/>
          </a:prstGeom>
          <a:ln w="12700">
            <a:miter lim="400000"/>
          </a:ln>
        </p:spPr>
      </p:pic>
    </p:spTree>
    <p:extLst>
      <p:ext uri="{BB962C8B-B14F-4D97-AF65-F5344CB8AC3E}">
        <p14:creationId xmlns:p14="http://schemas.microsoft.com/office/powerpoint/2010/main" val="1232753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23.png"/>
          <p:cNvPicPr>
            <a:picLocks noChangeAspect="1"/>
          </p:cNvPicPr>
          <p:nvPr/>
        </p:nvPicPr>
        <p:blipFill>
          <a:blip r:embed="rId2">
            <a:extLst/>
          </a:blip>
          <a:stretch>
            <a:fillRect/>
          </a:stretch>
        </p:blipFill>
        <p:spPr>
          <a:xfrm>
            <a:off x="0" y="1439695"/>
            <a:ext cx="9017914" cy="5116751"/>
          </a:xfrm>
          <a:prstGeom prst="rect">
            <a:avLst/>
          </a:prstGeom>
          <a:ln w="12700">
            <a:miter lim="400000"/>
          </a:ln>
        </p:spPr>
      </p:pic>
    </p:spTree>
    <p:extLst>
      <p:ext uri="{BB962C8B-B14F-4D97-AF65-F5344CB8AC3E}">
        <p14:creationId xmlns:p14="http://schemas.microsoft.com/office/powerpoint/2010/main" val="211570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p:cNvSpPr>
          <p:nvPr>
            <p:ph type="body" idx="4294967295"/>
          </p:nvPr>
        </p:nvSpPr>
        <p:spPr>
          <a:xfrm>
            <a:off x="0" y="1600200"/>
            <a:ext cx="8229600" cy="4525963"/>
          </a:xfrm>
        </p:spPr>
        <p:txBody>
          <a:bodyPr/>
          <a:lstStyle>
            <a:lvl1pPr marL="0" indent="0">
              <a:buSzTx/>
              <a:buNone/>
            </a:lvl1pPr>
          </a:lstStyle>
          <a:p>
            <a:r>
              <a:rPr lang="en-US" smtClean="0"/>
              <a:t> </a:t>
            </a:r>
            <a:endParaRPr lang="en-US"/>
          </a:p>
        </p:txBody>
      </p:sp>
      <p:pic>
        <p:nvPicPr>
          <p:cNvPr id="252" name="image24.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0"/>
            <a:ext cx="4176475" cy="2349269"/>
          </a:xfrm>
          <a:prstGeom prst="rect">
            <a:avLst/>
          </a:prstGeom>
          <a:ln w="12700">
            <a:miter lim="400000"/>
          </a:ln>
        </p:spPr>
      </p:pic>
      <p:pic>
        <p:nvPicPr>
          <p:cNvPr id="253" name="image25.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66" y="4114800"/>
            <a:ext cx="4174808" cy="2348332"/>
          </a:xfrm>
          <a:prstGeom prst="rect">
            <a:avLst/>
          </a:prstGeom>
          <a:ln w="12700">
            <a:miter lim="400000"/>
          </a:ln>
        </p:spPr>
      </p:pic>
      <p:pic>
        <p:nvPicPr>
          <p:cNvPr id="254" name="image26.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5663" y="2971800"/>
            <a:ext cx="4166873" cy="2343867"/>
          </a:xfrm>
          <a:prstGeom prst="rect">
            <a:avLst/>
          </a:prstGeom>
          <a:ln w="12700">
            <a:miter lim="400000"/>
          </a:ln>
        </p:spPr>
      </p:pic>
      <p:sp>
        <p:nvSpPr>
          <p:cNvPr id="255" name="Shape 255"/>
          <p:cNvSpPr/>
          <p:nvPr/>
        </p:nvSpPr>
        <p:spPr>
          <a:xfrm>
            <a:off x="4495800" y="76200"/>
            <a:ext cx="4648199" cy="267765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b="0"/>
            </a:pPr>
            <a:r>
              <a:rPr sz="2400" b="1" u="sng" dirty="0" smtClean="0">
                <a:ea typeface="Franklin Gothic Medium"/>
                <a:cs typeface="Franklin Gothic Medium"/>
                <a:sym typeface="Franklin Gothic Medium"/>
              </a:rPr>
              <a:t>Partnerships </a:t>
            </a:r>
            <a:r>
              <a:rPr sz="2400" b="1" u="sng" dirty="0">
                <a:ea typeface="Franklin Gothic Medium"/>
                <a:cs typeface="Franklin Gothic Medium"/>
                <a:sym typeface="Franklin Gothic Medium"/>
              </a:rPr>
              <a:t>include:  </a:t>
            </a:r>
            <a:r>
              <a:rPr lang="en-US" sz="2400" b="1" dirty="0" smtClean="0">
                <a:ea typeface="Franklin Gothic Medium"/>
                <a:cs typeface="Franklin Gothic Medium"/>
                <a:sym typeface="Franklin Gothic Medium"/>
              </a:rPr>
              <a:t/>
            </a:r>
            <a:br>
              <a:rPr lang="en-US" sz="2400" b="1" dirty="0" smtClean="0">
                <a:ea typeface="Franklin Gothic Medium"/>
                <a:cs typeface="Franklin Gothic Medium"/>
                <a:sym typeface="Franklin Gothic Medium"/>
              </a:rPr>
            </a:br>
            <a:r>
              <a:rPr sz="2400" dirty="0" smtClean="0">
                <a:ea typeface="Franklin Gothic Medium"/>
                <a:cs typeface="Franklin Gothic Medium"/>
                <a:sym typeface="Franklin Gothic Medium"/>
              </a:rPr>
              <a:t>Carteret </a:t>
            </a:r>
            <a:r>
              <a:rPr sz="2400" dirty="0">
                <a:ea typeface="Franklin Gothic Medium"/>
                <a:cs typeface="Franklin Gothic Medium"/>
                <a:sym typeface="Franklin Gothic Medium"/>
              </a:rPr>
              <a:t>General Hospital, </a:t>
            </a:r>
            <a:r>
              <a:rPr sz="2400" dirty="0" smtClean="0">
                <a:ea typeface="Franklin Gothic Medium"/>
                <a:cs typeface="Franklin Gothic Medium"/>
                <a:sym typeface="Franklin Gothic Medium"/>
              </a:rPr>
              <a:t>Eastern </a:t>
            </a:r>
            <a:r>
              <a:rPr sz="2400" dirty="0">
                <a:ea typeface="Franklin Gothic Medium"/>
                <a:cs typeface="Franklin Gothic Medium"/>
                <a:sym typeface="Franklin Gothic Medium"/>
              </a:rPr>
              <a:t>Carolina Workforce Development Board, </a:t>
            </a:r>
            <a:r>
              <a:rPr sz="2400" dirty="0" smtClean="0">
                <a:ea typeface="Franklin Gothic Medium"/>
                <a:cs typeface="Franklin Gothic Medium"/>
                <a:sym typeface="Franklin Gothic Medium"/>
              </a:rPr>
              <a:t>Carteret</a:t>
            </a:r>
            <a:r>
              <a:rPr lang="en-US" sz="2400" dirty="0" smtClean="0">
                <a:ea typeface="Franklin Gothic Medium"/>
                <a:cs typeface="Franklin Gothic Medium"/>
                <a:sym typeface="Franklin Gothic Medium"/>
              </a:rPr>
              <a:t> </a:t>
            </a:r>
            <a:r>
              <a:rPr sz="2400" dirty="0" smtClean="0">
                <a:ea typeface="Franklin Gothic Medium"/>
                <a:cs typeface="Franklin Gothic Medium"/>
                <a:sym typeface="Franklin Gothic Medium"/>
              </a:rPr>
              <a:t>County </a:t>
            </a:r>
            <a:r>
              <a:rPr sz="2400" dirty="0">
                <a:ea typeface="Franklin Gothic Medium"/>
                <a:cs typeface="Franklin Gothic Medium"/>
                <a:sym typeface="Franklin Gothic Medium"/>
              </a:rPr>
              <a:t>Chamber of Commerce, Safrit’s Building Supply, </a:t>
            </a:r>
            <a:r>
              <a:rPr sz="2400" dirty="0" smtClean="0">
                <a:ea typeface="Franklin Gothic Medium"/>
                <a:cs typeface="Franklin Gothic Medium"/>
                <a:sym typeface="Franklin Gothic Medium"/>
              </a:rPr>
              <a:t>FRC East</a:t>
            </a:r>
            <a:r>
              <a:rPr lang="en-US" sz="2400" dirty="0" smtClean="0">
                <a:ea typeface="Franklin Gothic Medium"/>
                <a:cs typeface="Franklin Gothic Medium"/>
                <a:sym typeface="Franklin Gothic Medium"/>
              </a:rPr>
              <a:t>, </a:t>
            </a:r>
            <a:r>
              <a:rPr sz="2400" dirty="0" smtClean="0">
                <a:ea typeface="Franklin Gothic Medium"/>
                <a:cs typeface="Franklin Gothic Medium"/>
                <a:sym typeface="Franklin Gothic Medium"/>
              </a:rPr>
              <a:t>Carteret </a:t>
            </a:r>
            <a:r>
              <a:rPr sz="2400" dirty="0">
                <a:ea typeface="Franklin Gothic Medium"/>
                <a:cs typeface="Franklin Gothic Medium"/>
                <a:sym typeface="Franklin Gothic Medium"/>
              </a:rPr>
              <a:t>County Government, Big Rock Sports.  </a:t>
            </a:r>
          </a:p>
        </p:txBody>
      </p:sp>
      <p:sp>
        <p:nvSpPr>
          <p:cNvPr id="11" name="Shape 255"/>
          <p:cNvSpPr/>
          <p:nvPr/>
        </p:nvSpPr>
        <p:spPr>
          <a:xfrm>
            <a:off x="4495800" y="5410200"/>
            <a:ext cx="4648200" cy="120032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defRPr b="0"/>
            </a:pPr>
            <a:r>
              <a:rPr sz="2400" dirty="0" smtClean="0">
                <a:ea typeface="Franklin Gothic Medium"/>
                <a:cs typeface="Franklin Gothic Medium"/>
                <a:sym typeface="Franklin Gothic Medium"/>
              </a:rPr>
              <a:t>Our </a:t>
            </a:r>
            <a:r>
              <a:rPr sz="2400" dirty="0">
                <a:ea typeface="Franklin Gothic Medium"/>
                <a:cs typeface="Franklin Gothic Medium"/>
                <a:sym typeface="Franklin Gothic Medium"/>
              </a:rPr>
              <a:t>first focus group was held on January 28, 2015 at </a:t>
            </a:r>
            <a:r>
              <a:rPr sz="2400" dirty="0" smtClean="0">
                <a:ea typeface="Franklin Gothic Medium"/>
                <a:cs typeface="Franklin Gothic Medium"/>
                <a:sym typeface="Franklin Gothic Medium"/>
              </a:rPr>
              <a:t>Culinary </a:t>
            </a:r>
            <a:r>
              <a:rPr sz="2400" dirty="0">
                <a:ea typeface="Franklin Gothic Medium"/>
                <a:cs typeface="Franklin Gothic Medium"/>
                <a:sym typeface="Franklin Gothic Medium"/>
              </a:rPr>
              <a:t>School facility on campus.</a:t>
            </a:r>
          </a:p>
        </p:txBody>
      </p:sp>
    </p:spTree>
    <p:extLst>
      <p:ext uri="{BB962C8B-B14F-4D97-AF65-F5344CB8AC3E}">
        <p14:creationId xmlns:p14="http://schemas.microsoft.com/office/powerpoint/2010/main" val="563875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Who’s Engaged?</a:t>
            </a:r>
          </a:p>
        </p:txBody>
      </p:sp>
      <p:pic>
        <p:nvPicPr>
          <p:cNvPr id="258" name="image27.jpeg" descr="N:\Images\CCCC L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4328" y="1524000"/>
            <a:ext cx="4425714" cy="1265655"/>
          </a:xfrm>
          <a:prstGeom prst="rect">
            <a:avLst/>
          </a:prstGeom>
          <a:ln w="12700">
            <a:miter lim="400000"/>
          </a:ln>
        </p:spPr>
      </p:pic>
      <p:pic>
        <p:nvPicPr>
          <p:cNvPr id="259" name="image28.png"/>
          <p:cNvPicPr>
            <a:picLocks noChangeAspect="1"/>
          </p:cNvPicPr>
          <p:nvPr/>
        </p:nvPicPr>
        <p:blipFill>
          <a:blip r:embed="rId3">
            <a:extLst/>
          </a:blip>
          <a:stretch>
            <a:fillRect/>
          </a:stretch>
        </p:blipFill>
        <p:spPr>
          <a:xfrm>
            <a:off x="5467259" y="1981200"/>
            <a:ext cx="3448142" cy="1295401"/>
          </a:xfrm>
          <a:prstGeom prst="rect">
            <a:avLst/>
          </a:prstGeom>
          <a:ln w="12700">
            <a:miter lim="400000"/>
          </a:ln>
        </p:spPr>
      </p:pic>
      <p:pic>
        <p:nvPicPr>
          <p:cNvPr id="260" name="image29.png"/>
          <p:cNvPicPr>
            <a:picLocks noChangeAspect="1"/>
          </p:cNvPicPr>
          <p:nvPr/>
        </p:nvPicPr>
        <p:blipFill>
          <a:blip r:embed="rId4">
            <a:extLst/>
          </a:blip>
          <a:stretch>
            <a:fillRect/>
          </a:stretch>
        </p:blipFill>
        <p:spPr>
          <a:xfrm>
            <a:off x="3039027" y="3505200"/>
            <a:ext cx="3618948" cy="1190126"/>
          </a:xfrm>
          <a:prstGeom prst="rect">
            <a:avLst/>
          </a:prstGeom>
          <a:ln w="12700">
            <a:miter lim="400000"/>
          </a:ln>
        </p:spPr>
      </p:pic>
      <p:pic>
        <p:nvPicPr>
          <p:cNvPr id="261" name="image30.png"/>
          <p:cNvPicPr>
            <a:picLocks noChangeAspect="1"/>
          </p:cNvPicPr>
          <p:nvPr/>
        </p:nvPicPr>
        <p:blipFill>
          <a:blip r:embed="rId5">
            <a:extLst/>
          </a:blip>
          <a:stretch>
            <a:fillRect/>
          </a:stretch>
        </p:blipFill>
        <p:spPr>
          <a:xfrm>
            <a:off x="55009" y="2895600"/>
            <a:ext cx="3154268" cy="990599"/>
          </a:xfrm>
          <a:prstGeom prst="rect">
            <a:avLst/>
          </a:prstGeom>
          <a:ln w="12700">
            <a:miter lim="400000"/>
          </a:ln>
        </p:spPr>
      </p:pic>
      <p:pic>
        <p:nvPicPr>
          <p:cNvPr id="262" name="image31.png"/>
          <p:cNvPicPr>
            <a:picLocks noChangeAspect="1"/>
          </p:cNvPicPr>
          <p:nvPr/>
        </p:nvPicPr>
        <p:blipFill>
          <a:blip r:embed="rId6">
            <a:extLst/>
          </a:blip>
          <a:stretch>
            <a:fillRect/>
          </a:stretch>
        </p:blipFill>
        <p:spPr>
          <a:xfrm>
            <a:off x="2819400" y="4999528"/>
            <a:ext cx="3714750" cy="1143001"/>
          </a:xfrm>
          <a:prstGeom prst="rect">
            <a:avLst/>
          </a:prstGeom>
          <a:ln w="12700">
            <a:miter lim="400000"/>
          </a:ln>
        </p:spPr>
      </p:pic>
      <p:pic>
        <p:nvPicPr>
          <p:cNvPr id="263" name="image32.png"/>
          <p:cNvPicPr>
            <a:picLocks noChangeAspect="1"/>
          </p:cNvPicPr>
          <p:nvPr/>
        </p:nvPicPr>
        <p:blipFill>
          <a:blip r:embed="rId7">
            <a:extLst/>
          </a:blip>
          <a:stretch>
            <a:fillRect/>
          </a:stretch>
        </p:blipFill>
        <p:spPr>
          <a:xfrm>
            <a:off x="6781800" y="4724400"/>
            <a:ext cx="1905001" cy="1885952"/>
          </a:xfrm>
          <a:prstGeom prst="rect">
            <a:avLst/>
          </a:prstGeom>
          <a:ln w="12700">
            <a:miter lim="400000"/>
          </a:ln>
        </p:spPr>
      </p:pic>
      <p:pic>
        <p:nvPicPr>
          <p:cNvPr id="264" name="image33.png"/>
          <p:cNvPicPr>
            <a:picLocks noChangeAspect="1"/>
          </p:cNvPicPr>
          <p:nvPr/>
        </p:nvPicPr>
        <p:blipFill>
          <a:blip r:embed="rId8">
            <a:extLst/>
          </a:blip>
          <a:stretch>
            <a:fillRect/>
          </a:stretch>
        </p:blipFill>
        <p:spPr>
          <a:xfrm>
            <a:off x="193674" y="4800600"/>
            <a:ext cx="2553511" cy="1176338"/>
          </a:xfrm>
          <a:prstGeom prst="rect">
            <a:avLst/>
          </a:prstGeom>
          <a:ln w="12700">
            <a:miter lim="400000"/>
          </a:ln>
        </p:spPr>
      </p:pic>
    </p:spTree>
    <p:extLst>
      <p:ext uri="{BB962C8B-B14F-4D97-AF65-F5344CB8AC3E}">
        <p14:creationId xmlns:p14="http://schemas.microsoft.com/office/powerpoint/2010/main" val="20380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p:txBody>
          <a:bodyPr>
            <a:normAutofit fontScale="90000"/>
          </a:bodyPr>
          <a:lstStyle/>
          <a:p>
            <a:r>
              <a:rPr lang="en-US" dirty="0" smtClean="0"/>
              <a:t>Associate in Post-Collision Remanufacturing</a:t>
            </a:r>
            <a:endParaRPr lang="en-US" dirty="0"/>
          </a:p>
        </p:txBody>
      </p:sp>
      <p:sp>
        <p:nvSpPr>
          <p:cNvPr id="267" name="Shape 267"/>
          <p:cNvSpPr>
            <a:spLocks noGrp="1"/>
          </p:cNvSpPr>
          <p:nvPr>
            <p:ph idx="1"/>
          </p:nvPr>
        </p:nvSpPr>
        <p:spPr/>
        <p:txBody>
          <a:bodyPr/>
          <a:lstStyle/>
          <a:p>
            <a:pPr marL="0" indent="0">
              <a:buNone/>
            </a:pPr>
            <a:r>
              <a:rPr lang="en-US" dirty="0" smtClean="0"/>
              <a:t>Reshaping the Collision Repair Industry…</a:t>
            </a:r>
          </a:p>
          <a:p>
            <a:pPr marL="0" indent="0">
              <a:buNone/>
            </a:pPr>
            <a:r>
              <a:rPr lang="is-IS" dirty="0" smtClean="0"/>
              <a:t>	… </a:t>
            </a:r>
            <a:r>
              <a:rPr lang="en-US" dirty="0" smtClean="0"/>
              <a:t>One Student at a Time.</a:t>
            </a:r>
            <a:endParaRPr lang="en-US" dirty="0"/>
          </a:p>
        </p:txBody>
      </p:sp>
      <p:pic>
        <p:nvPicPr>
          <p:cNvPr id="269" name="image35.jpeg" descr="C:\Users\cac0492\Documents\Fayetteville Project\Building Front.JPG"/>
          <p:cNvPicPr>
            <a:picLocks noChangeAspect="1"/>
          </p:cNvPicPr>
          <p:nvPr/>
        </p:nvPicPr>
        <p:blipFill>
          <a:blip r:embed="rId2">
            <a:extLst/>
          </a:blip>
          <a:stretch>
            <a:fillRect/>
          </a:stretch>
        </p:blipFill>
        <p:spPr>
          <a:xfrm>
            <a:off x="381000" y="3352800"/>
            <a:ext cx="8382000" cy="2950701"/>
          </a:xfrm>
          <a:prstGeom prst="rect">
            <a:avLst/>
          </a:prstGeom>
          <a:ln w="12700">
            <a:miter lim="400000"/>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158403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lstStyle>
            <a:lvl1pPr defTabSz="452627">
              <a:defRPr sz="3959" spc="79"/>
            </a:lvl1pPr>
          </a:lstStyle>
          <a:p>
            <a:r>
              <a:rPr lang="en-US" smtClean="0"/>
              <a:t>Education and Training </a:t>
            </a:r>
            <a:endParaRPr lang="en-US" dirty="0"/>
          </a:p>
        </p:txBody>
      </p:sp>
      <p:sp>
        <p:nvSpPr>
          <p:cNvPr id="179" name="Shape 179"/>
          <p:cNvSpPr>
            <a:spLocks noGrp="1"/>
          </p:cNvSpPr>
          <p:nvPr>
            <p:ph idx="1"/>
          </p:nvPr>
        </p:nvSpPr>
        <p:spPr>
          <a:xfrm>
            <a:off x="457200" y="1600200"/>
            <a:ext cx="8229600" cy="5105400"/>
          </a:xfrm>
        </p:spPr>
        <p:txBody>
          <a:bodyPr>
            <a:normAutofit fontScale="77500" lnSpcReduction="20000"/>
          </a:bodyPr>
          <a:lstStyle/>
          <a:p>
            <a:pPr marL="0" indent="0">
              <a:buNone/>
            </a:pPr>
            <a:r>
              <a:rPr lang="en-US" u="sng" dirty="0" smtClean="0"/>
              <a:t>Rigorous Programs of Study</a:t>
            </a:r>
          </a:p>
          <a:p>
            <a:r>
              <a:rPr lang="en-US" dirty="0" smtClean="0"/>
              <a:t>A comprehensive structured approach for delivering career and technical education to prepare students thorough secondary and postsecondary education for work</a:t>
            </a:r>
          </a:p>
          <a:p>
            <a:r>
              <a:rPr lang="en-US" dirty="0" smtClean="0"/>
              <a:t>Typically a grade 9-14 framework of classroom and  experiential learning</a:t>
            </a:r>
          </a:p>
          <a:p>
            <a:r>
              <a:rPr lang="en-US" dirty="0" smtClean="0"/>
              <a:t>May include HS to CC articulated credit, opportunity for secondary students to earn postsecondary credit (CCP)</a:t>
            </a:r>
          </a:p>
          <a:p>
            <a:r>
              <a:rPr lang="en-US" dirty="0" smtClean="0"/>
              <a:t>Programs of study may be aligned to regional industry needs, integrate technical and academic courses resulting in a certificate, diploma and/or degree</a:t>
            </a:r>
          </a:p>
          <a:p>
            <a:r>
              <a:rPr lang="en-US" dirty="0" smtClean="0"/>
              <a:t>Programs of study within the pathway framework include intentional career advising, integrated work-based learning and accruing stackable credentials</a:t>
            </a:r>
            <a:endParaRPr lang="en-US" dirty="0"/>
          </a:p>
        </p:txBody>
      </p:sp>
    </p:spTree>
    <p:extLst>
      <p:ext uri="{BB962C8B-B14F-4D97-AF65-F5344CB8AC3E}">
        <p14:creationId xmlns:p14="http://schemas.microsoft.com/office/powerpoint/2010/main" val="590481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Mission</a:t>
            </a:r>
          </a:p>
        </p:txBody>
      </p:sp>
      <p:sp>
        <p:nvSpPr>
          <p:cNvPr id="273" name="Shape 273"/>
          <p:cNvSpPr>
            <a:spLocks noGrp="1"/>
          </p:cNvSpPr>
          <p:nvPr>
            <p:ph idx="1"/>
          </p:nvPr>
        </p:nvSpPr>
        <p:spPr/>
        <p:txBody>
          <a:bodyPr/>
          <a:lstStyle/>
          <a:p>
            <a:r>
              <a:rPr lang="en-US" dirty="0" smtClean="0"/>
              <a:t>To create an industry-specific educational culture </a:t>
            </a:r>
            <a:r>
              <a:rPr lang="en-US" u="sng" dirty="0" smtClean="0"/>
              <a:t>owned</a:t>
            </a:r>
            <a:r>
              <a:rPr lang="en-US" dirty="0" smtClean="0"/>
              <a:t> by the industry and </a:t>
            </a:r>
            <a:r>
              <a:rPr lang="en-US" u="sng" dirty="0" smtClean="0"/>
              <a:t>facilitated</a:t>
            </a:r>
            <a:r>
              <a:rPr lang="en-US" dirty="0" smtClean="0"/>
              <a:t> by the Community College System</a:t>
            </a:r>
            <a:endParaRPr lang="en-US" dirty="0"/>
          </a:p>
        </p:txBody>
      </p:sp>
      <p:pic>
        <p:nvPicPr>
          <p:cNvPr id="8" name="Picture 7"/>
          <p:cNvPicPr>
            <a:picLocks noChangeAspect="1"/>
          </p:cNvPicPr>
          <p:nvPr/>
        </p:nvPicPr>
        <p:blipFill>
          <a:blip r:embed="rId3"/>
          <a:stretch>
            <a:fillRect/>
          </a:stretch>
        </p:blipFill>
        <p:spPr>
          <a:xfrm>
            <a:off x="1143000" y="3200400"/>
            <a:ext cx="6673136" cy="3759200"/>
          </a:xfrm>
          <a:prstGeom prst="rect">
            <a:avLst/>
          </a:prstGeom>
        </p:spPr>
      </p:pic>
    </p:spTree>
    <p:extLst>
      <p:ext uri="{BB962C8B-B14F-4D97-AF65-F5344CB8AC3E}">
        <p14:creationId xmlns:p14="http://schemas.microsoft.com/office/powerpoint/2010/main" val="155770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Why Does </a:t>
            </a:r>
            <a:r>
              <a:rPr lang="en-US" dirty="0" smtClean="0"/>
              <a:t>the </a:t>
            </a:r>
            <a:r>
              <a:rPr lang="en-US" dirty="0"/>
              <a:t>Industry Need </a:t>
            </a:r>
            <a:r>
              <a:rPr lang="en-US" dirty="0" smtClean="0"/>
              <a:t>this </a:t>
            </a:r>
            <a:r>
              <a:rPr lang="en-US" dirty="0"/>
              <a:t>Program?</a:t>
            </a:r>
          </a:p>
        </p:txBody>
      </p:sp>
      <p:sp>
        <p:nvSpPr>
          <p:cNvPr id="277" name="Shape 277"/>
          <p:cNvSpPr>
            <a:spLocks noGrp="1"/>
          </p:cNvSpPr>
          <p:nvPr>
            <p:ph idx="1"/>
          </p:nvPr>
        </p:nvSpPr>
        <p:spPr/>
        <p:txBody>
          <a:bodyPr/>
          <a:lstStyle/>
          <a:p>
            <a:r>
              <a:rPr lang="en-US" dirty="0" smtClean="0">
                <a:sym typeface="Arial"/>
              </a:rPr>
              <a:t>Corporate Average Fuel Economy Standards</a:t>
            </a:r>
          </a:p>
          <a:p>
            <a:r>
              <a:rPr lang="en-US" dirty="0" smtClean="0">
                <a:sym typeface="Arial"/>
              </a:rPr>
              <a:t>Federal Motor Vehicle Safety Standards </a:t>
            </a:r>
          </a:p>
          <a:p>
            <a:r>
              <a:rPr lang="en-US" dirty="0" smtClean="0">
                <a:sym typeface="Arial"/>
              </a:rPr>
              <a:t>Current Technological Advancements</a:t>
            </a:r>
          </a:p>
          <a:p>
            <a:r>
              <a:rPr lang="en-US" dirty="0" smtClean="0">
                <a:sym typeface="Arial"/>
              </a:rPr>
              <a:t>Future Technological Advancements</a:t>
            </a:r>
          </a:p>
          <a:p>
            <a:r>
              <a:rPr lang="en-US" dirty="0" smtClean="0">
                <a:sym typeface="Arial"/>
              </a:rPr>
              <a:t>Average technician age of 49 – 51</a:t>
            </a:r>
          </a:p>
          <a:p>
            <a:r>
              <a:rPr lang="en-US" dirty="0" smtClean="0">
                <a:sym typeface="Arial"/>
              </a:rPr>
              <a:t>Lack of young people coming into the industry</a:t>
            </a:r>
            <a:endParaRPr lang="en-US" dirty="0">
              <a:sym typeface="Arial"/>
            </a:endParaRPr>
          </a:p>
        </p:txBody>
      </p:sp>
      <p:pic>
        <p:nvPicPr>
          <p:cNvPr id="11" name="Picture 10"/>
          <p:cNvPicPr>
            <a:picLocks noChangeAspect="1"/>
          </p:cNvPicPr>
          <p:nvPr/>
        </p:nvPicPr>
        <p:blipFill>
          <a:blip r:embed="rId3"/>
          <a:stretch>
            <a:fillRect/>
          </a:stretch>
        </p:blipFill>
        <p:spPr>
          <a:xfrm>
            <a:off x="1295400" y="5294404"/>
            <a:ext cx="6553200" cy="1563595"/>
          </a:xfrm>
          <a:prstGeom prst="rect">
            <a:avLst/>
          </a:prstGeom>
        </p:spPr>
      </p:pic>
    </p:spTree>
    <p:extLst>
      <p:ext uri="{BB962C8B-B14F-4D97-AF65-F5344CB8AC3E}">
        <p14:creationId xmlns:p14="http://schemas.microsoft.com/office/powerpoint/2010/main" val="37871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New </a:t>
            </a:r>
            <a:r>
              <a:rPr lang="en-US" dirty="0" smtClean="0"/>
              <a:t>Automotive Technology</a:t>
            </a:r>
            <a:endParaRPr lang="en-US" dirty="0"/>
          </a:p>
        </p:txBody>
      </p:sp>
      <p:sp>
        <p:nvSpPr>
          <p:cNvPr id="280" name="Shape 280"/>
          <p:cNvSpPr>
            <a:spLocks noGrp="1"/>
          </p:cNvSpPr>
          <p:nvPr>
            <p:ph idx="1"/>
          </p:nvPr>
        </p:nvSpPr>
        <p:spPr/>
        <p:txBody>
          <a:bodyPr/>
          <a:lstStyle/>
          <a:p>
            <a:r>
              <a:rPr lang="en-US" dirty="0" smtClean="0"/>
              <a:t>Advanced Construction Materials</a:t>
            </a:r>
          </a:p>
          <a:p>
            <a:r>
              <a:rPr lang="en-US" dirty="0" smtClean="0"/>
              <a:t>Advanced Engineering</a:t>
            </a:r>
          </a:p>
          <a:p>
            <a:r>
              <a:rPr lang="en-US" dirty="0" smtClean="0"/>
              <a:t>LED and Laser Headlamps</a:t>
            </a:r>
          </a:p>
          <a:p>
            <a:r>
              <a:rPr lang="en-US" dirty="0" smtClean="0"/>
              <a:t>Night Vision</a:t>
            </a:r>
          </a:p>
          <a:p>
            <a:r>
              <a:rPr lang="en-US" dirty="0" smtClean="0"/>
              <a:t>GPS Guided Headlamps</a:t>
            </a:r>
          </a:p>
          <a:p>
            <a:r>
              <a:rPr lang="en-US" dirty="0" smtClean="0"/>
              <a:t>Waterborne and Ceramic Finishes</a:t>
            </a:r>
            <a:endParaRPr lang="en-US" dirty="0"/>
          </a:p>
        </p:txBody>
      </p:sp>
      <p:pic>
        <p:nvPicPr>
          <p:cNvPr id="10" name="Picture 9"/>
          <p:cNvPicPr>
            <a:picLocks noChangeAspect="1"/>
          </p:cNvPicPr>
          <p:nvPr/>
        </p:nvPicPr>
        <p:blipFill>
          <a:blip r:embed="rId3"/>
          <a:stretch>
            <a:fillRect/>
          </a:stretch>
        </p:blipFill>
        <p:spPr>
          <a:xfrm>
            <a:off x="4038600" y="5087245"/>
            <a:ext cx="5105400" cy="1770755"/>
          </a:xfrm>
          <a:prstGeom prst="rect">
            <a:avLst/>
          </a:prstGeom>
        </p:spPr>
      </p:pic>
    </p:spTree>
    <p:extLst>
      <p:ext uri="{BB962C8B-B14F-4D97-AF65-F5344CB8AC3E}">
        <p14:creationId xmlns:p14="http://schemas.microsoft.com/office/powerpoint/2010/main" val="199255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p:nvPr/>
        </p:nvSpPr>
        <p:spPr>
          <a:xfrm>
            <a:off x="228600" y="5334001"/>
            <a:ext cx="914400" cy="7620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sp>
        <p:nvSpPr>
          <p:cNvPr id="7" name="Title 6"/>
          <p:cNvSpPr>
            <a:spLocks noGrp="1"/>
          </p:cNvSpPr>
          <p:nvPr>
            <p:ph type="title"/>
          </p:nvPr>
        </p:nvSpPr>
        <p:spPr/>
        <p:txBody>
          <a:bodyPr/>
          <a:lstStyle/>
          <a:p>
            <a:r>
              <a:rPr lang="en-US" dirty="0"/>
              <a:t>An Industry in Need</a:t>
            </a:r>
          </a:p>
        </p:txBody>
      </p:sp>
      <p:sp>
        <p:nvSpPr>
          <p:cNvPr id="286" name="Shape 286"/>
          <p:cNvSpPr>
            <a:spLocks noGrp="1"/>
          </p:cNvSpPr>
          <p:nvPr>
            <p:ph idx="1"/>
          </p:nvPr>
        </p:nvSpPr>
        <p:spPr/>
        <p:txBody>
          <a:bodyPr/>
          <a:lstStyle/>
          <a:p>
            <a:r>
              <a:rPr lang="en-US" smtClean="0"/>
              <a:t>The issue of unfilled positions in the industry has reached crisis levels</a:t>
            </a:r>
          </a:p>
          <a:p>
            <a:r>
              <a:rPr lang="en-US" smtClean="0"/>
              <a:t>No one left to “steal”</a:t>
            </a:r>
          </a:p>
          <a:p>
            <a:r>
              <a:rPr lang="en-US" smtClean="0"/>
              <a:t>14% of shops invest in any type of training or equipment</a:t>
            </a:r>
          </a:p>
          <a:p>
            <a:r>
              <a:rPr lang="en-US" smtClean="0"/>
              <a:t>10% of technicians have any certification</a:t>
            </a:r>
          </a:p>
          <a:p>
            <a:r>
              <a:rPr lang="en-US" smtClean="0"/>
              <a:t>2% are certified to weld</a:t>
            </a:r>
          </a:p>
          <a:p>
            <a:r>
              <a:rPr lang="en-US" smtClean="0"/>
              <a:t>Salaries range from $45,000 to $100,000+</a:t>
            </a:r>
            <a:endParaRPr lang="en-US"/>
          </a:p>
        </p:txBody>
      </p:sp>
    </p:spTree>
    <p:extLst>
      <p:ext uri="{BB962C8B-B14F-4D97-AF65-F5344CB8AC3E}">
        <p14:creationId xmlns:p14="http://schemas.microsoft.com/office/powerpoint/2010/main" val="100041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Employer Engagement</a:t>
            </a:r>
          </a:p>
        </p:txBody>
      </p:sp>
      <p:sp>
        <p:nvSpPr>
          <p:cNvPr id="290" name="Shape 290"/>
          <p:cNvSpPr>
            <a:spLocks noGrp="1"/>
          </p:cNvSpPr>
          <p:nvPr>
            <p:ph idx="1"/>
          </p:nvPr>
        </p:nvSpPr>
        <p:spPr/>
        <p:txBody>
          <a:bodyPr/>
          <a:lstStyle/>
          <a:p>
            <a:r>
              <a:rPr lang="en-US" smtClean="0"/>
              <a:t>Development of Curriculum</a:t>
            </a:r>
          </a:p>
          <a:p>
            <a:r>
              <a:rPr lang="en-US" smtClean="0"/>
              <a:t>Donations of time, equipment, and funds</a:t>
            </a:r>
          </a:p>
          <a:p>
            <a:r>
              <a:rPr lang="en-US" smtClean="0"/>
              <a:t>Guest instructors</a:t>
            </a:r>
          </a:p>
          <a:p>
            <a:r>
              <a:rPr lang="en-US" smtClean="0"/>
              <a:t>Internships/Apprenticeships</a:t>
            </a:r>
            <a:endParaRPr lang="en-US" dirty="0"/>
          </a:p>
        </p:txBody>
      </p:sp>
      <p:sp>
        <p:nvSpPr>
          <p:cNvPr id="291" name="Shape 291"/>
          <p:cNvSpPr/>
          <p:nvPr/>
        </p:nvSpPr>
        <p:spPr>
          <a:xfrm>
            <a:off x="2877407" y="4555389"/>
            <a:ext cx="5809393" cy="222641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pPr lvl="1" indent="228588" algn="r">
              <a:spcBef>
                <a:spcPts val="700"/>
              </a:spcBef>
              <a:defRPr>
                <a:latin typeface="Franklin Gothic Medium"/>
                <a:ea typeface="Franklin Gothic Medium"/>
                <a:cs typeface="Franklin Gothic Medium"/>
                <a:sym typeface="Franklin Gothic Medium"/>
              </a:defRPr>
            </a:pPr>
            <a:r>
              <a:rPr sz="3200" dirty="0" smtClean="0"/>
              <a:t>Gerber </a:t>
            </a:r>
            <a:r>
              <a:rPr sz="3200" dirty="0"/>
              <a:t>Collision and Glass</a:t>
            </a:r>
          </a:p>
          <a:p>
            <a:pPr lvl="1" indent="228588" algn="r">
              <a:spcBef>
                <a:spcPts val="700"/>
              </a:spcBef>
              <a:defRPr>
                <a:latin typeface="Franklin Gothic Medium"/>
                <a:ea typeface="Franklin Gothic Medium"/>
                <a:cs typeface="Franklin Gothic Medium"/>
                <a:sym typeface="Franklin Gothic Medium"/>
              </a:defRPr>
            </a:pPr>
            <a:r>
              <a:rPr sz="3200" dirty="0"/>
              <a:t>Nationwide Insurance</a:t>
            </a:r>
          </a:p>
          <a:p>
            <a:pPr lvl="1" indent="228588" algn="r">
              <a:spcBef>
                <a:spcPts val="700"/>
              </a:spcBef>
              <a:defRPr>
                <a:latin typeface="Franklin Gothic Medium"/>
                <a:ea typeface="Franklin Gothic Medium"/>
                <a:cs typeface="Franklin Gothic Medium"/>
                <a:sym typeface="Franklin Gothic Medium"/>
              </a:defRPr>
            </a:pPr>
            <a:r>
              <a:rPr sz="3200" dirty="0"/>
              <a:t>PPG Coatings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057" y="4268689"/>
            <a:ext cx="3136900" cy="73276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407" y="5232990"/>
            <a:ext cx="2679700" cy="797419"/>
          </a:xfrm>
          <a:prstGeom prst="rect">
            <a:avLst/>
          </a:prstGeom>
        </p:spPr>
      </p:pic>
      <p:pic>
        <p:nvPicPr>
          <p:cNvPr id="10" name="Picture 9"/>
          <p:cNvPicPr>
            <a:picLocks noChangeAspect="1"/>
          </p:cNvPicPr>
          <p:nvPr/>
        </p:nvPicPr>
        <p:blipFill>
          <a:blip r:embed="rId5"/>
          <a:stretch>
            <a:fillRect/>
          </a:stretch>
        </p:blipFill>
        <p:spPr>
          <a:xfrm>
            <a:off x="2877407" y="5807710"/>
            <a:ext cx="2247900" cy="974090"/>
          </a:xfrm>
          <a:prstGeom prst="rect">
            <a:avLst/>
          </a:prstGeom>
        </p:spPr>
      </p:pic>
    </p:spTree>
    <p:extLst>
      <p:ext uri="{BB962C8B-B14F-4D97-AF65-F5344CB8AC3E}">
        <p14:creationId xmlns:p14="http://schemas.microsoft.com/office/powerpoint/2010/main" val="131704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Industry Approved Curriculum</a:t>
            </a:r>
          </a:p>
        </p:txBody>
      </p:sp>
      <p:sp>
        <p:nvSpPr>
          <p:cNvPr id="295" name="Shape 295"/>
          <p:cNvSpPr>
            <a:spLocks noGrp="1"/>
          </p:cNvSpPr>
          <p:nvPr>
            <p:ph idx="1"/>
          </p:nvPr>
        </p:nvSpPr>
        <p:spPr/>
        <p:txBody>
          <a:bodyPr/>
          <a:lstStyle/>
          <a:p>
            <a:r>
              <a:rPr lang="en-US" smtClean="0"/>
              <a:t>I-CAR Certifications</a:t>
            </a:r>
          </a:p>
          <a:p>
            <a:r>
              <a:rPr lang="en-US" smtClean="0"/>
              <a:t>ASE Certifications</a:t>
            </a:r>
          </a:p>
          <a:p>
            <a:r>
              <a:rPr lang="en-US" smtClean="0"/>
              <a:t>Manufacturer Certifications</a:t>
            </a:r>
          </a:p>
          <a:p>
            <a:r>
              <a:rPr lang="en-US" smtClean="0"/>
              <a:t>Curriculum and facility that are easily reconfigured to keep pace with technology</a:t>
            </a:r>
          </a:p>
          <a:p>
            <a:r>
              <a:rPr lang="en-US" smtClean="0"/>
              <a:t>Qualified and compensated instructors</a:t>
            </a:r>
            <a:endParaRPr lang="en-US" dirty="0"/>
          </a:p>
        </p:txBody>
      </p:sp>
      <p:sp>
        <p:nvSpPr>
          <p:cNvPr id="296" name="Shape 296"/>
          <p:cNvSpPr/>
          <p:nvPr/>
        </p:nvSpPr>
        <p:spPr>
          <a:xfrm>
            <a:off x="228600" y="5334001"/>
            <a:ext cx="914400" cy="7620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 y="5202623"/>
            <a:ext cx="4000500" cy="165537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4200" y="4876800"/>
            <a:ext cx="1866900" cy="1866900"/>
          </a:xfrm>
          <a:prstGeom prst="rect">
            <a:avLst/>
          </a:prstGeom>
        </p:spPr>
      </p:pic>
    </p:spTree>
    <p:extLst>
      <p:ext uri="{BB962C8B-B14F-4D97-AF65-F5344CB8AC3E}">
        <p14:creationId xmlns:p14="http://schemas.microsoft.com/office/powerpoint/2010/main" val="1477231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Creating a Pipeline</a:t>
            </a:r>
          </a:p>
        </p:txBody>
      </p:sp>
      <p:sp>
        <p:nvSpPr>
          <p:cNvPr id="300" name="Shape 300"/>
          <p:cNvSpPr>
            <a:spLocks noGrp="1"/>
          </p:cNvSpPr>
          <p:nvPr>
            <p:ph idx="1"/>
          </p:nvPr>
        </p:nvSpPr>
        <p:spPr/>
        <p:txBody>
          <a:bodyPr>
            <a:normAutofit lnSpcReduction="10000"/>
          </a:bodyPr>
          <a:lstStyle/>
          <a:p>
            <a:r>
              <a:rPr lang="en-US" dirty="0" smtClean="0"/>
              <a:t>Middle School – Videos, New Technology Elective</a:t>
            </a:r>
          </a:p>
          <a:p>
            <a:r>
              <a:rPr lang="en-US" dirty="0" smtClean="0"/>
              <a:t>High School – NCDPI, PDP-EE, realistic training</a:t>
            </a:r>
          </a:p>
          <a:p>
            <a:r>
              <a:rPr lang="en-US" dirty="0" smtClean="0"/>
              <a:t>I-CAR – Associates degree curriculum</a:t>
            </a:r>
          </a:p>
          <a:p>
            <a:r>
              <a:rPr lang="en-US" dirty="0" smtClean="0"/>
              <a:t>Manufacturer-Based Continuing Education</a:t>
            </a:r>
          </a:p>
          <a:p>
            <a:r>
              <a:rPr lang="en-US" dirty="0" smtClean="0"/>
              <a:t>Workforce Development Career Center</a:t>
            </a:r>
          </a:p>
          <a:p>
            <a:r>
              <a:rPr lang="en-US" dirty="0" smtClean="0"/>
              <a:t>Military and Disabled Veterans</a:t>
            </a:r>
          </a:p>
          <a:p>
            <a:r>
              <a:rPr lang="en-US" dirty="0" smtClean="0"/>
              <a:t>Community College Recruiting Staff</a:t>
            </a:r>
            <a:endParaRPr lang="en-US" dirty="0"/>
          </a:p>
        </p:txBody>
      </p:sp>
      <p:sp>
        <p:nvSpPr>
          <p:cNvPr id="301" name="Shape 301"/>
          <p:cNvSpPr/>
          <p:nvPr/>
        </p:nvSpPr>
        <p:spPr>
          <a:xfrm>
            <a:off x="228600" y="5791201"/>
            <a:ext cx="914400" cy="304800"/>
          </a:xfrm>
          <a:prstGeom prst="rect">
            <a:avLst/>
          </a:prstGeom>
          <a:solidFill>
            <a:srgbClr val="FFFFFF"/>
          </a:solidFill>
          <a:ln w="25400">
            <a:solidFill>
              <a:srgbClr val="FFFFFF"/>
            </a:solidFill>
            <a:bevel/>
          </a:ln>
        </p:spPr>
        <p:txBody>
          <a:bodyPr lIns="45718" tIns="45718" rIns="45718" bIns="45718" anchor="ctr"/>
          <a:lstStyle/>
          <a:p>
            <a:pPr algn="ctr">
              <a:defRPr>
                <a:solidFill>
                  <a:srgbClr val="FFFFFF"/>
                </a:solidFill>
              </a:defRPr>
            </a:pPr>
            <a:endParaRPr sz="2400"/>
          </a:p>
        </p:txBody>
      </p:sp>
    </p:spTree>
    <p:extLst>
      <p:ext uri="{BB962C8B-B14F-4D97-AF65-F5344CB8AC3E}">
        <p14:creationId xmlns:p14="http://schemas.microsoft.com/office/powerpoint/2010/main" val="765982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Career Awareness</a:t>
            </a:r>
          </a:p>
        </p:txBody>
      </p:sp>
      <p:pic>
        <p:nvPicPr>
          <p:cNvPr id="308" name="image51.jpeg" descr="IMG_407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66222" y="3707261"/>
            <a:ext cx="4818119" cy="2922139"/>
          </a:xfrm>
          <a:prstGeom prst="rect">
            <a:avLst/>
          </a:prstGeom>
          <a:ln w="57150">
            <a:solidFill>
              <a:srgbClr val="000000"/>
            </a:solidFill>
            <a:bevel/>
          </a:ln>
        </p:spPr>
      </p:pic>
      <p:sp>
        <p:nvSpPr>
          <p:cNvPr id="309" name="Shape 309"/>
          <p:cNvSpPr/>
          <p:nvPr/>
        </p:nvSpPr>
        <p:spPr>
          <a:xfrm>
            <a:off x="140719" y="5341203"/>
            <a:ext cx="3831877" cy="830997"/>
          </a:xfrm>
          <a:prstGeom prst="rect">
            <a:avLst/>
          </a:prstGeom>
          <a:solidFill>
            <a:srgbClr val="B9CDE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b="0"/>
            </a:pPr>
            <a:r>
              <a:rPr sz="2700" b="1">
                <a:latin typeface="Franklin Gothic Medium"/>
                <a:ea typeface="Franklin Gothic Medium"/>
                <a:cs typeface="Franklin Gothic Medium"/>
                <a:sym typeface="Franklin Gothic Medium"/>
              </a:rPr>
              <a:t>CTE Showcase</a:t>
            </a:r>
            <a:endParaRPr sz="2400">
              <a:latin typeface="Franklin Gothic Medium"/>
              <a:ea typeface="Franklin Gothic Medium"/>
              <a:cs typeface="Franklin Gothic Medium"/>
              <a:sym typeface="Franklin Gothic Medium"/>
            </a:endParaRPr>
          </a:p>
          <a:p>
            <a:pPr algn="ctr">
              <a:defRPr b="0"/>
            </a:pPr>
            <a:r>
              <a:rPr sz="2700" b="1" dirty="0">
                <a:latin typeface="Franklin Gothic Medium"/>
                <a:ea typeface="Franklin Gothic Medium"/>
                <a:cs typeface="Franklin Gothic Medium"/>
                <a:sym typeface="Franklin Gothic Medium"/>
              </a:rPr>
              <a:t>October 2014</a:t>
            </a:r>
          </a:p>
        </p:txBody>
      </p:sp>
      <p:grpSp>
        <p:nvGrpSpPr>
          <p:cNvPr id="307" name="Group 307" descr="IMG_2187.JPG"/>
          <p:cNvGrpSpPr/>
          <p:nvPr/>
        </p:nvGrpSpPr>
        <p:grpSpPr>
          <a:xfrm>
            <a:off x="150243" y="2333640"/>
            <a:ext cx="4269358" cy="2466960"/>
            <a:chOff x="-1" y="0"/>
            <a:chExt cx="3881442" cy="2228084"/>
          </a:xfrm>
        </p:grpSpPr>
        <p:sp>
          <p:nvSpPr>
            <p:cNvPr id="305" name="Shape 305"/>
            <p:cNvSpPr/>
            <p:nvPr/>
          </p:nvSpPr>
          <p:spPr>
            <a:xfrm>
              <a:off x="-1" y="0"/>
              <a:ext cx="3881442" cy="2228084"/>
            </a:xfrm>
            <a:prstGeom prst="rect">
              <a:avLst/>
            </a:prstGeom>
            <a:noFill/>
            <a:ln w="57150" cap="flat">
              <a:solidFill>
                <a:srgbClr val="000000"/>
              </a:solidFill>
              <a:prstDash val="solid"/>
              <a:bevel/>
            </a:ln>
            <a:effectLst/>
          </p:spPr>
          <p:txBody>
            <a:bodyPr wrap="square" lIns="45718" tIns="45718" rIns="45718" bIns="45718" numCol="1" anchor="ctr">
              <a:noAutofit/>
            </a:bodyPr>
            <a:lstStyle/>
            <a:p>
              <a:endParaRPr sz="2400"/>
            </a:p>
          </p:txBody>
        </p:sp>
        <p:pic>
          <p:nvPicPr>
            <p:cNvPr id="306" name="image50.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574" y="25795"/>
              <a:ext cx="3824249" cy="2170934"/>
            </a:xfrm>
            <a:prstGeom prst="rect">
              <a:avLst/>
            </a:prstGeom>
            <a:ln w="12700" cap="flat">
              <a:noFill/>
              <a:miter lim="400000"/>
            </a:ln>
            <a:effectLst/>
          </p:spPr>
        </p:pic>
      </p:grpSp>
      <p:pic>
        <p:nvPicPr>
          <p:cNvPr id="304" name="image49.jpeg" descr="IMG_222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80654" y="1540324"/>
            <a:ext cx="4603687" cy="1905000"/>
          </a:xfrm>
          <a:prstGeom prst="rect">
            <a:avLst/>
          </a:prstGeom>
          <a:ln w="57150">
            <a:solidFill>
              <a:srgbClr val="000000"/>
            </a:solidFill>
            <a:miter lim="400000"/>
          </a:ln>
        </p:spPr>
      </p:pic>
    </p:spTree>
    <p:extLst>
      <p:ext uri="{BB962C8B-B14F-4D97-AF65-F5344CB8AC3E}">
        <p14:creationId xmlns:p14="http://schemas.microsoft.com/office/powerpoint/2010/main" val="185066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ctrTitle"/>
          </p:nvPr>
        </p:nvSpPr>
        <p:spPr>
          <a:xfrm>
            <a:off x="0" y="1600200"/>
            <a:ext cx="9144000" cy="1470025"/>
          </a:xfrm>
        </p:spPr>
        <p:txBody>
          <a:bodyPr>
            <a:noAutofit/>
          </a:bodyPr>
          <a:lstStyle/>
          <a:p>
            <a:r>
              <a:rPr lang="en-US" sz="4000" dirty="0" smtClean="0"/>
              <a:t>Growth and Employment </a:t>
            </a:r>
            <a:r>
              <a:rPr lang="en-US" sz="4000" smtClean="0"/>
              <a:t>in </a:t>
            </a:r>
            <a:br>
              <a:rPr lang="en-US" sz="4000" smtClean="0"/>
            </a:br>
            <a:r>
              <a:rPr lang="en-US" sz="4000" smtClean="0"/>
              <a:t>Pamlico </a:t>
            </a:r>
            <a:r>
              <a:rPr lang="en-US" sz="4000" dirty="0" smtClean="0"/>
              <a:t>County (GEPC)</a:t>
            </a:r>
            <a:r>
              <a:rPr lang="en-US" sz="3600" dirty="0" smtClean="0"/>
              <a:t/>
            </a:r>
            <a:br>
              <a:rPr lang="en-US" sz="3600" dirty="0" smtClean="0"/>
            </a:br>
            <a:r>
              <a:rPr lang="en-US" sz="2000" dirty="0" err="1" smtClean="0"/>
              <a:t>NCWorks</a:t>
            </a:r>
            <a:r>
              <a:rPr lang="en-US" sz="2000" dirty="0" smtClean="0"/>
              <a:t> Career Pathways Program Workshop and Evaluation (June 2015)</a:t>
            </a:r>
            <a:endParaRPr lang="en-US" sz="2000" dirty="0"/>
          </a:p>
        </p:txBody>
      </p:sp>
      <p:sp>
        <p:nvSpPr>
          <p:cNvPr id="5" name="Subtitle 4"/>
          <p:cNvSpPr>
            <a:spLocks noGrp="1"/>
          </p:cNvSpPr>
          <p:nvPr>
            <p:ph type="subTitle" idx="1"/>
          </p:nvPr>
        </p:nvSpPr>
        <p:spPr/>
        <p:txBody>
          <a:bodyPr/>
          <a:lstStyle/>
          <a:p>
            <a:endParaRPr lang="en-US"/>
          </a:p>
        </p:txBody>
      </p:sp>
      <p:pic>
        <p:nvPicPr>
          <p:cNvPr id="312" name="image52.png" descr="http://upload.wikimedia.org/wikipedia/commons/7/71/North_Carolina_Map_Highlighting_Pamlico_County.PNG"/>
          <p:cNvPicPr>
            <a:picLocks noChangeAspect="1"/>
          </p:cNvPicPr>
          <p:nvPr/>
        </p:nvPicPr>
        <p:blipFill>
          <a:blip r:embed="rId2">
            <a:extLst/>
          </a:blip>
          <a:stretch>
            <a:fillRect/>
          </a:stretch>
        </p:blipFill>
        <p:spPr>
          <a:xfrm>
            <a:off x="914400" y="3574081"/>
            <a:ext cx="7467600" cy="2826719"/>
          </a:xfrm>
          <a:prstGeom prst="rect">
            <a:avLst/>
          </a:prstGeom>
          <a:ln w="12700">
            <a:miter lim="400000"/>
          </a:ln>
        </p:spPr>
      </p:pic>
    </p:spTree>
    <p:extLst>
      <p:ext uri="{BB962C8B-B14F-4D97-AF65-F5344CB8AC3E}">
        <p14:creationId xmlns:p14="http://schemas.microsoft.com/office/powerpoint/2010/main" val="207198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image54.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00" y="1235232"/>
            <a:ext cx="8140430" cy="5470368"/>
          </a:xfrm>
          <a:prstGeom prst="rect">
            <a:avLst/>
          </a:prstGeom>
          <a:ln w="12700">
            <a:miter lim="400000"/>
          </a:ln>
        </p:spPr>
      </p:pic>
    </p:spTree>
    <p:extLst>
      <p:ext uri="{BB962C8B-B14F-4D97-AF65-F5344CB8AC3E}">
        <p14:creationId xmlns:p14="http://schemas.microsoft.com/office/powerpoint/2010/main" val="278705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p:nvPr>
        </p:nvSpPr>
        <p:spPr/>
        <p:txBody>
          <a:bodyPr>
            <a:normAutofit/>
          </a:bodyPr>
          <a:lstStyle>
            <a:lvl1pPr defTabSz="452627">
              <a:defRPr sz="3959" spc="79"/>
            </a:lvl1pPr>
          </a:lstStyle>
          <a:p>
            <a:r>
              <a:rPr lang="en-US" dirty="0" smtClean="0"/>
              <a:t>Education and Training</a:t>
            </a:r>
            <a:endParaRPr lang="en-US" dirty="0"/>
          </a:p>
        </p:txBody>
      </p:sp>
      <p:sp>
        <p:nvSpPr>
          <p:cNvPr id="183" name="Shape 183"/>
          <p:cNvSpPr>
            <a:spLocks noGrp="1"/>
          </p:cNvSpPr>
          <p:nvPr>
            <p:ph idx="1"/>
          </p:nvPr>
        </p:nvSpPr>
        <p:spPr/>
        <p:txBody>
          <a:bodyPr>
            <a:normAutofit lnSpcReduction="10000"/>
          </a:bodyPr>
          <a:lstStyle/>
          <a:p>
            <a:pPr marL="0" indent="0">
              <a:buNone/>
            </a:pPr>
            <a:r>
              <a:rPr lang="en-US" u="sng" dirty="0" smtClean="0"/>
              <a:t>Other Options to Build Into Framework</a:t>
            </a:r>
          </a:p>
          <a:p>
            <a:r>
              <a:rPr lang="en-US" dirty="0" smtClean="0"/>
              <a:t>Multiple options for education and training are built into the Career Pathway Framework. These include and are not limited to:</a:t>
            </a:r>
          </a:p>
          <a:p>
            <a:pPr lvl="1"/>
            <a:r>
              <a:rPr lang="en-US" dirty="0" smtClean="0"/>
              <a:t>Apprenticeship </a:t>
            </a:r>
          </a:p>
          <a:p>
            <a:pPr lvl="1"/>
            <a:r>
              <a:rPr lang="en-US" dirty="0" smtClean="0"/>
              <a:t>Continuing Education Certificate Programs </a:t>
            </a:r>
          </a:p>
          <a:p>
            <a:pPr lvl="1"/>
            <a:r>
              <a:rPr lang="en-US" dirty="0" smtClean="0"/>
              <a:t>Vendor Training  </a:t>
            </a:r>
          </a:p>
          <a:p>
            <a:pPr lvl="1"/>
            <a:r>
              <a:rPr lang="en-US" dirty="0" smtClean="0"/>
              <a:t>Short-Term Targeted Training </a:t>
            </a:r>
          </a:p>
          <a:p>
            <a:pPr lvl="1"/>
            <a:r>
              <a:rPr lang="en-US" dirty="0" smtClean="0"/>
              <a:t>Basic Skills Plus </a:t>
            </a:r>
            <a:endParaRPr lang="en-US" dirty="0"/>
          </a:p>
        </p:txBody>
      </p:sp>
    </p:spTree>
    <p:extLst>
      <p:ext uri="{BB962C8B-B14F-4D97-AF65-F5344CB8AC3E}">
        <p14:creationId xmlns:p14="http://schemas.microsoft.com/office/powerpoint/2010/main" val="697545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p:txBody>
          <a:bodyPr/>
          <a:lstStyle>
            <a:lvl1pPr defTabSz="859536">
              <a:defRPr sz="4100"/>
            </a:lvl1pPr>
          </a:lstStyle>
          <a:p>
            <a:r>
              <a:rPr lang="en-US" smtClean="0"/>
              <a:t>Employer Relationships</a:t>
            </a:r>
            <a:endParaRPr lang="en-US"/>
          </a:p>
        </p:txBody>
      </p:sp>
      <p:pic>
        <p:nvPicPr>
          <p:cNvPr id="317" name="image55.jpeg" descr="Image result for grass roots"/>
          <p:cNvPicPr>
            <a:picLocks noChangeAspect="1"/>
          </p:cNvPicPr>
          <p:nvPr/>
        </p:nvPicPr>
        <p:blipFill>
          <a:blip r:embed="rId2">
            <a:extLst/>
          </a:blip>
          <a:stretch>
            <a:fillRect/>
          </a:stretch>
        </p:blipFill>
        <p:spPr>
          <a:xfrm>
            <a:off x="3123503" y="2735471"/>
            <a:ext cx="2949813" cy="2362201"/>
          </a:xfrm>
          <a:prstGeom prst="rect">
            <a:avLst/>
          </a:prstGeom>
          <a:ln w="12700">
            <a:miter lim="400000"/>
          </a:ln>
        </p:spPr>
      </p:pic>
      <p:sp>
        <p:nvSpPr>
          <p:cNvPr id="318" name="Shape 318"/>
          <p:cNvSpPr/>
          <p:nvPr/>
        </p:nvSpPr>
        <p:spPr>
          <a:xfrm>
            <a:off x="1012763" y="1981138"/>
            <a:ext cx="1447800"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Franklin Gothic Medium"/>
                <a:ea typeface="Franklin Gothic Medium"/>
                <a:cs typeface="Franklin Gothic Medium"/>
                <a:sym typeface="Franklin Gothic Medium"/>
              </a:defRPr>
            </a:lvl1pPr>
          </a:lstStyle>
          <a:p>
            <a:r>
              <a:rPr sz="2400"/>
              <a:t>Phone Calls</a:t>
            </a:r>
          </a:p>
        </p:txBody>
      </p:sp>
      <p:sp>
        <p:nvSpPr>
          <p:cNvPr id="319" name="Shape 319"/>
          <p:cNvSpPr/>
          <p:nvPr/>
        </p:nvSpPr>
        <p:spPr>
          <a:xfrm>
            <a:off x="3810000" y="1392940"/>
            <a:ext cx="2057400"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Franklin Gothic Medium"/>
                <a:ea typeface="Franklin Gothic Medium"/>
                <a:cs typeface="Franklin Gothic Medium"/>
                <a:sym typeface="Franklin Gothic Medium"/>
              </a:defRPr>
            </a:lvl1pPr>
          </a:lstStyle>
          <a:p>
            <a:r>
              <a:rPr sz="2400"/>
              <a:t>Face-to-Face Visits</a:t>
            </a:r>
          </a:p>
        </p:txBody>
      </p:sp>
      <p:sp>
        <p:nvSpPr>
          <p:cNvPr id="320" name="Shape 320"/>
          <p:cNvSpPr/>
          <p:nvPr/>
        </p:nvSpPr>
        <p:spPr>
          <a:xfrm>
            <a:off x="7162799" y="2382348"/>
            <a:ext cx="2057401"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Franklin Gothic Medium"/>
                <a:ea typeface="Franklin Gothic Medium"/>
                <a:cs typeface="Franklin Gothic Medium"/>
                <a:sym typeface="Franklin Gothic Medium"/>
              </a:defRPr>
            </a:lvl1pPr>
          </a:lstStyle>
          <a:p>
            <a:r>
              <a:rPr sz="2400"/>
              <a:t>Computer Surveys</a:t>
            </a:r>
          </a:p>
        </p:txBody>
      </p:sp>
      <p:sp>
        <p:nvSpPr>
          <p:cNvPr id="321" name="Shape 321"/>
          <p:cNvSpPr/>
          <p:nvPr/>
        </p:nvSpPr>
        <p:spPr>
          <a:xfrm>
            <a:off x="152400" y="5181601"/>
            <a:ext cx="3381720" cy="156965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latin typeface="Franklin Gothic Medium"/>
                <a:ea typeface="Franklin Gothic Medium"/>
                <a:cs typeface="Franklin Gothic Medium"/>
                <a:sym typeface="Franklin Gothic Medium"/>
              </a:defRPr>
            </a:lvl1pPr>
          </a:lstStyle>
          <a:p>
            <a:r>
              <a:rPr sz="2400"/>
              <a:t>Consultation with Pamlico County Chamber of Commerce &amp; Economic Developer</a:t>
            </a:r>
          </a:p>
        </p:txBody>
      </p:sp>
      <p:sp>
        <p:nvSpPr>
          <p:cNvPr id="322" name="Shape 322"/>
          <p:cNvSpPr/>
          <p:nvPr/>
        </p:nvSpPr>
        <p:spPr>
          <a:xfrm>
            <a:off x="6614372" y="5715001"/>
            <a:ext cx="2209800" cy="83099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Franklin Gothic Medium"/>
                <a:ea typeface="Franklin Gothic Medium"/>
                <a:cs typeface="Franklin Gothic Medium"/>
                <a:sym typeface="Franklin Gothic Medium"/>
              </a:defRPr>
            </a:lvl1pPr>
          </a:lstStyle>
          <a:p>
            <a:r>
              <a:rPr sz="2400"/>
              <a:t>GEPC Steering Committee</a:t>
            </a:r>
          </a:p>
        </p:txBody>
      </p:sp>
      <p:sp>
        <p:nvSpPr>
          <p:cNvPr id="323" name="Shape 323"/>
          <p:cNvSpPr/>
          <p:nvPr/>
        </p:nvSpPr>
        <p:spPr>
          <a:xfrm rot="2211859">
            <a:off x="2270971" y="2524664"/>
            <a:ext cx="838201" cy="685802"/>
          </a:xfrm>
          <a:prstGeom prst="leftArrow">
            <a:avLst>
              <a:gd name="adj1" fmla="val 50000"/>
              <a:gd name="adj2" fmla="val 50000"/>
            </a:avLst>
          </a:prstGeom>
          <a:solidFill>
            <a:schemeClr val="accent1"/>
          </a:solidFill>
          <a:ln w="25400">
            <a:solidFill>
              <a:srgbClr val="3A5E8A"/>
            </a:solidFill>
            <a:bevel/>
          </a:ln>
        </p:spPr>
        <p:txBody>
          <a:bodyPr lIns="45718" tIns="45718" rIns="45718" bIns="45718" anchor="ctr"/>
          <a:lstStyle/>
          <a:p>
            <a:pPr algn="ctr">
              <a:defRPr>
                <a:solidFill>
                  <a:srgbClr val="FFFFFF"/>
                </a:solidFill>
              </a:defRPr>
            </a:pPr>
            <a:endParaRPr sz="2400"/>
          </a:p>
        </p:txBody>
      </p:sp>
      <p:sp>
        <p:nvSpPr>
          <p:cNvPr id="324" name="Shape 324"/>
          <p:cNvSpPr/>
          <p:nvPr/>
        </p:nvSpPr>
        <p:spPr>
          <a:xfrm rot="5400000">
            <a:off x="4374999" y="2105565"/>
            <a:ext cx="838200" cy="685800"/>
          </a:xfrm>
          <a:prstGeom prst="leftArrow">
            <a:avLst>
              <a:gd name="adj1" fmla="val 50000"/>
              <a:gd name="adj2" fmla="val 50000"/>
            </a:avLst>
          </a:prstGeom>
          <a:solidFill>
            <a:schemeClr val="accent1"/>
          </a:solidFill>
          <a:ln w="25400">
            <a:solidFill>
              <a:srgbClr val="3A5E8A"/>
            </a:solidFill>
            <a:bevel/>
          </a:ln>
        </p:spPr>
        <p:txBody>
          <a:bodyPr lIns="45718" tIns="45718" rIns="45718" bIns="45718" anchor="ctr"/>
          <a:lstStyle/>
          <a:p>
            <a:pPr algn="ctr">
              <a:defRPr>
                <a:solidFill>
                  <a:srgbClr val="FFFFFF"/>
                </a:solidFill>
              </a:defRPr>
            </a:pPr>
            <a:endParaRPr sz="2400"/>
          </a:p>
        </p:txBody>
      </p:sp>
      <p:sp>
        <p:nvSpPr>
          <p:cNvPr id="325" name="Shape 325"/>
          <p:cNvSpPr/>
          <p:nvPr/>
        </p:nvSpPr>
        <p:spPr>
          <a:xfrm rot="9035495">
            <a:off x="6195200" y="2962594"/>
            <a:ext cx="838202" cy="685802"/>
          </a:xfrm>
          <a:prstGeom prst="leftArrow">
            <a:avLst>
              <a:gd name="adj1" fmla="val 50000"/>
              <a:gd name="adj2" fmla="val 50000"/>
            </a:avLst>
          </a:prstGeom>
          <a:solidFill>
            <a:schemeClr val="accent1"/>
          </a:solidFill>
          <a:ln w="25400">
            <a:solidFill>
              <a:srgbClr val="3A5E8A"/>
            </a:solidFill>
            <a:bevel/>
          </a:ln>
        </p:spPr>
        <p:txBody>
          <a:bodyPr lIns="45718" tIns="45718" rIns="45718" bIns="45718" anchor="ctr"/>
          <a:lstStyle/>
          <a:p>
            <a:pPr algn="ctr">
              <a:defRPr>
                <a:solidFill>
                  <a:srgbClr val="FFFFFF"/>
                </a:solidFill>
              </a:defRPr>
            </a:pPr>
            <a:endParaRPr sz="2400"/>
          </a:p>
        </p:txBody>
      </p:sp>
      <p:sp>
        <p:nvSpPr>
          <p:cNvPr id="326" name="Shape 326"/>
          <p:cNvSpPr/>
          <p:nvPr/>
        </p:nvSpPr>
        <p:spPr>
          <a:xfrm rot="13817237">
            <a:off x="5760045" y="5145120"/>
            <a:ext cx="838202" cy="685802"/>
          </a:xfrm>
          <a:prstGeom prst="leftArrow">
            <a:avLst>
              <a:gd name="adj1" fmla="val 50000"/>
              <a:gd name="adj2" fmla="val 50000"/>
            </a:avLst>
          </a:prstGeom>
          <a:solidFill>
            <a:schemeClr val="accent1"/>
          </a:solidFill>
          <a:ln w="25400">
            <a:solidFill>
              <a:srgbClr val="3A5E8A"/>
            </a:solidFill>
            <a:bevel/>
          </a:ln>
        </p:spPr>
        <p:txBody>
          <a:bodyPr lIns="45718" tIns="45718" rIns="45718" bIns="45718" anchor="ctr"/>
          <a:lstStyle/>
          <a:p>
            <a:pPr algn="ctr">
              <a:defRPr>
                <a:solidFill>
                  <a:srgbClr val="FFFFFF"/>
                </a:solidFill>
              </a:defRPr>
            </a:pPr>
            <a:endParaRPr sz="2400"/>
          </a:p>
        </p:txBody>
      </p:sp>
      <p:sp>
        <p:nvSpPr>
          <p:cNvPr id="327" name="Shape 327"/>
          <p:cNvSpPr/>
          <p:nvPr/>
        </p:nvSpPr>
        <p:spPr>
          <a:xfrm rot="20178994">
            <a:off x="2845641" y="5151413"/>
            <a:ext cx="838200" cy="685802"/>
          </a:xfrm>
          <a:prstGeom prst="leftArrow">
            <a:avLst>
              <a:gd name="adj1" fmla="val 50000"/>
              <a:gd name="adj2" fmla="val 50000"/>
            </a:avLst>
          </a:prstGeom>
          <a:solidFill>
            <a:schemeClr val="accent1"/>
          </a:solidFill>
          <a:ln w="25400">
            <a:solidFill>
              <a:srgbClr val="3A5E8A"/>
            </a:solidFill>
            <a:bevel/>
          </a:ln>
        </p:spPr>
        <p:txBody>
          <a:bodyPr lIns="45718" tIns="45718" rIns="45718" bIns="45718" anchor="ctr"/>
          <a:lstStyle/>
          <a:p>
            <a:pPr algn="ctr">
              <a:defRPr>
                <a:solidFill>
                  <a:srgbClr val="FFFFFF"/>
                </a:solidFill>
              </a:defRPr>
            </a:pPr>
            <a:endParaRPr sz="2400"/>
          </a:p>
        </p:txBody>
      </p:sp>
    </p:spTree>
    <p:extLst>
      <p:ext uri="{BB962C8B-B14F-4D97-AF65-F5344CB8AC3E}">
        <p14:creationId xmlns:p14="http://schemas.microsoft.com/office/powerpoint/2010/main" val="54750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19400" y="228600"/>
            <a:ext cx="6324600" cy="944562"/>
          </a:xfrm>
        </p:spPr>
        <p:txBody>
          <a:bodyPr>
            <a:normAutofit/>
          </a:bodyPr>
          <a:lstStyle/>
          <a:p>
            <a:r>
              <a:rPr lang="en-US" sz="3600" dirty="0"/>
              <a:t>AIR:  </a:t>
            </a:r>
            <a:r>
              <a:rPr lang="en-US" sz="3600"/>
              <a:t>Aviation </a:t>
            </a:r>
            <a:r>
              <a:rPr lang="en-US" sz="3600" smtClean="0"/>
              <a:t>in Rockingham</a:t>
            </a:r>
            <a:endParaRPr lang="en-US" sz="3600" dirty="0"/>
          </a:p>
        </p:txBody>
      </p:sp>
      <p:pic>
        <p:nvPicPr>
          <p:cNvPr id="331" name="image66.png"/>
          <p:cNvPicPr>
            <a:picLocks noChangeAspect="1"/>
          </p:cNvPicPr>
          <p:nvPr/>
        </p:nvPicPr>
        <p:blipFill>
          <a:blip r:embed="rId2">
            <a:extLst/>
          </a:blip>
          <a:stretch>
            <a:fillRect/>
          </a:stretch>
        </p:blipFill>
        <p:spPr>
          <a:xfrm>
            <a:off x="-33126" y="1981200"/>
            <a:ext cx="9293083" cy="4191000"/>
          </a:xfrm>
          <a:prstGeom prst="rect">
            <a:avLst/>
          </a:prstGeom>
          <a:ln w="12700">
            <a:miter lim="400000"/>
          </a:ln>
        </p:spPr>
      </p:pic>
    </p:spTree>
    <p:extLst>
      <p:ext uri="{BB962C8B-B14F-4D97-AF65-F5344CB8AC3E}">
        <p14:creationId xmlns:p14="http://schemas.microsoft.com/office/powerpoint/2010/main" val="2088053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67.jpeg" descr="haeco-logo"/>
          <p:cNvPicPr>
            <a:picLocks noChangeAspect="1"/>
          </p:cNvPicPr>
          <p:nvPr/>
        </p:nvPicPr>
        <p:blipFill>
          <a:blip r:embed="rId2">
            <a:extLst/>
          </a:blip>
          <a:stretch>
            <a:fillRect/>
          </a:stretch>
        </p:blipFill>
        <p:spPr>
          <a:xfrm>
            <a:off x="180553" y="2500831"/>
            <a:ext cx="2498145" cy="1665431"/>
          </a:xfrm>
          <a:prstGeom prst="rect">
            <a:avLst/>
          </a:prstGeom>
          <a:ln w="12700">
            <a:miter lim="400000"/>
          </a:ln>
        </p:spPr>
      </p:pic>
      <p:sp>
        <p:nvSpPr>
          <p:cNvPr id="4" name="Title 3"/>
          <p:cNvSpPr>
            <a:spLocks noGrp="1"/>
          </p:cNvSpPr>
          <p:nvPr>
            <p:ph type="title"/>
          </p:nvPr>
        </p:nvSpPr>
        <p:spPr/>
        <p:txBody>
          <a:bodyPr/>
          <a:lstStyle/>
          <a:p>
            <a:r>
              <a:rPr lang="en-US" dirty="0"/>
              <a:t>Original Grant Partners</a:t>
            </a:r>
          </a:p>
        </p:txBody>
      </p:sp>
      <p:pic>
        <p:nvPicPr>
          <p:cNvPr id="335" name="image68.jpeg" descr="MSI_logo"/>
          <p:cNvPicPr>
            <a:picLocks noChangeAspect="1"/>
          </p:cNvPicPr>
          <p:nvPr/>
        </p:nvPicPr>
        <p:blipFill>
          <a:blip r:embed="rId3">
            <a:extLst/>
          </a:blip>
          <a:stretch>
            <a:fillRect/>
          </a:stretch>
        </p:blipFill>
        <p:spPr>
          <a:xfrm>
            <a:off x="6248400" y="2502521"/>
            <a:ext cx="2581277" cy="1917254"/>
          </a:xfrm>
          <a:prstGeom prst="rect">
            <a:avLst/>
          </a:prstGeom>
          <a:ln w="12700">
            <a:miter lim="400000"/>
          </a:ln>
        </p:spPr>
      </p:pic>
      <p:pic>
        <p:nvPicPr>
          <p:cNvPr id="336" name="image69.png" descr="home care insurance cooperative"/>
          <p:cNvPicPr>
            <a:picLocks noChangeAspect="1"/>
          </p:cNvPicPr>
          <p:nvPr/>
        </p:nvPicPr>
        <p:blipFill>
          <a:blip r:embed="rId4">
            <a:extLst/>
          </a:blip>
          <a:stretch>
            <a:fillRect/>
          </a:stretch>
        </p:blipFill>
        <p:spPr>
          <a:xfrm>
            <a:off x="4569679" y="1500705"/>
            <a:ext cx="3894613" cy="911304"/>
          </a:xfrm>
          <a:prstGeom prst="rect">
            <a:avLst/>
          </a:prstGeom>
          <a:ln w="12700">
            <a:miter lim="400000"/>
          </a:ln>
        </p:spPr>
      </p:pic>
      <p:pic>
        <p:nvPicPr>
          <p:cNvPr id="337" name="image70.png" descr="Rockingham Community College"/>
          <p:cNvPicPr>
            <a:picLocks noChangeAspect="1"/>
          </p:cNvPicPr>
          <p:nvPr/>
        </p:nvPicPr>
        <p:blipFill>
          <a:blip r:embed="rId5">
            <a:extLst/>
          </a:blip>
          <a:stretch>
            <a:fillRect/>
          </a:stretch>
        </p:blipFill>
        <p:spPr>
          <a:xfrm>
            <a:off x="505314" y="4090973"/>
            <a:ext cx="1663326" cy="2585386"/>
          </a:xfrm>
          <a:prstGeom prst="rect">
            <a:avLst/>
          </a:prstGeom>
          <a:ln w="12700">
            <a:miter lim="400000"/>
          </a:ln>
        </p:spPr>
      </p:pic>
      <p:pic>
        <p:nvPicPr>
          <p:cNvPr id="338" name="image71.png" descr="Rockingham County Schools"/>
          <p:cNvPicPr>
            <a:picLocks noChangeAspect="1"/>
          </p:cNvPicPr>
          <p:nvPr/>
        </p:nvPicPr>
        <p:blipFill>
          <a:blip r:embed="rId6">
            <a:extLst/>
          </a:blip>
          <a:stretch>
            <a:fillRect/>
          </a:stretch>
        </p:blipFill>
        <p:spPr>
          <a:xfrm>
            <a:off x="2728802" y="2917196"/>
            <a:ext cx="3291401" cy="1571886"/>
          </a:xfrm>
          <a:prstGeom prst="rect">
            <a:avLst/>
          </a:prstGeom>
          <a:ln w="12700">
            <a:miter lim="400000"/>
          </a:ln>
        </p:spPr>
      </p:pic>
      <p:pic>
        <p:nvPicPr>
          <p:cNvPr id="339" name="image72.png" descr="http://www.triadworks.org/twlogo.gif"/>
          <p:cNvPicPr>
            <a:picLocks noChangeAspect="1"/>
          </p:cNvPicPr>
          <p:nvPr/>
        </p:nvPicPr>
        <p:blipFill>
          <a:blip r:embed="rId7">
            <a:extLst/>
          </a:blip>
          <a:stretch>
            <a:fillRect/>
          </a:stretch>
        </p:blipFill>
        <p:spPr>
          <a:xfrm>
            <a:off x="6400800" y="4773288"/>
            <a:ext cx="2428877" cy="1912596"/>
          </a:xfrm>
          <a:prstGeom prst="rect">
            <a:avLst/>
          </a:prstGeom>
          <a:ln w="12700">
            <a:miter lim="400000"/>
          </a:ln>
        </p:spPr>
      </p:pic>
      <p:pic>
        <p:nvPicPr>
          <p:cNvPr id="340" name="image73.jpeg"/>
          <p:cNvPicPr>
            <a:picLocks noChangeAspect="1"/>
          </p:cNvPicPr>
          <p:nvPr/>
        </p:nvPicPr>
        <p:blipFill>
          <a:blip r:embed="rId8">
            <a:extLst/>
          </a:blip>
          <a:stretch>
            <a:fillRect/>
          </a:stretch>
        </p:blipFill>
        <p:spPr>
          <a:xfrm>
            <a:off x="2511893" y="4616004"/>
            <a:ext cx="3105053" cy="1845962"/>
          </a:xfrm>
          <a:prstGeom prst="rect">
            <a:avLst/>
          </a:prstGeom>
          <a:ln w="12700">
            <a:miter lim="400000"/>
          </a:ln>
        </p:spPr>
      </p:pic>
      <p:pic>
        <p:nvPicPr>
          <p:cNvPr id="341" name="image74.jpeg"/>
          <p:cNvPicPr>
            <a:picLocks noChangeAspect="1"/>
          </p:cNvPicPr>
          <p:nvPr/>
        </p:nvPicPr>
        <p:blipFill>
          <a:blip r:embed="rId9">
            <a:extLst/>
          </a:blip>
          <a:stretch>
            <a:fillRect/>
          </a:stretch>
        </p:blipFill>
        <p:spPr>
          <a:xfrm>
            <a:off x="505313" y="1500705"/>
            <a:ext cx="3238501" cy="1000126"/>
          </a:xfrm>
          <a:prstGeom prst="rect">
            <a:avLst/>
          </a:prstGeom>
          <a:ln w="12700">
            <a:miter lim="400000"/>
          </a:ln>
        </p:spPr>
      </p:pic>
    </p:spTree>
    <p:extLst>
      <p:ext uri="{BB962C8B-B14F-4D97-AF65-F5344CB8AC3E}">
        <p14:creationId xmlns:p14="http://schemas.microsoft.com/office/powerpoint/2010/main" val="1881470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a:t>New/Potential Grant Partners</a:t>
            </a:r>
          </a:p>
        </p:txBody>
      </p:sp>
      <p:pic>
        <p:nvPicPr>
          <p:cNvPr id="344" name="image75.png" descr="lOGO"/>
          <p:cNvPicPr>
            <a:picLocks noChangeAspect="1"/>
          </p:cNvPicPr>
          <p:nvPr/>
        </p:nvPicPr>
        <p:blipFill>
          <a:blip r:embed="rId3">
            <a:extLst/>
          </a:blip>
          <a:stretch>
            <a:fillRect/>
          </a:stretch>
        </p:blipFill>
        <p:spPr>
          <a:xfrm>
            <a:off x="368296" y="1573670"/>
            <a:ext cx="3289303" cy="1851411"/>
          </a:xfrm>
          <a:prstGeom prst="rect">
            <a:avLst/>
          </a:prstGeom>
          <a:ln w="12700">
            <a:miter lim="400000"/>
          </a:ln>
        </p:spPr>
      </p:pic>
      <p:pic>
        <p:nvPicPr>
          <p:cNvPr id="345" name="image76.jpeg" descr="http://www.piedmontaviation.com/images/piedmont_06.jpg"/>
          <p:cNvPicPr>
            <a:picLocks noChangeAspect="1"/>
          </p:cNvPicPr>
          <p:nvPr/>
        </p:nvPicPr>
        <p:blipFill>
          <a:blip r:embed="rId4">
            <a:extLst/>
          </a:blip>
          <a:stretch>
            <a:fillRect/>
          </a:stretch>
        </p:blipFill>
        <p:spPr>
          <a:xfrm>
            <a:off x="5102486" y="1379085"/>
            <a:ext cx="3393816" cy="1265493"/>
          </a:xfrm>
          <a:prstGeom prst="rect">
            <a:avLst/>
          </a:prstGeom>
          <a:ln w="12700">
            <a:miter lim="400000"/>
          </a:ln>
        </p:spPr>
      </p:pic>
      <p:pic>
        <p:nvPicPr>
          <p:cNvPr id="346" name="image77.png" descr="Purolator Facet, Inc."/>
          <p:cNvPicPr>
            <a:picLocks noChangeAspect="1"/>
          </p:cNvPicPr>
          <p:nvPr/>
        </p:nvPicPr>
        <p:blipFill>
          <a:blip r:embed="rId5">
            <a:extLst/>
          </a:blip>
          <a:stretch>
            <a:fillRect/>
          </a:stretch>
        </p:blipFill>
        <p:spPr>
          <a:xfrm>
            <a:off x="4591050" y="2843778"/>
            <a:ext cx="2571750" cy="1194027"/>
          </a:xfrm>
          <a:prstGeom prst="rect">
            <a:avLst/>
          </a:prstGeom>
          <a:ln w="12700">
            <a:miter lim="400000"/>
          </a:ln>
        </p:spPr>
      </p:pic>
      <p:pic>
        <p:nvPicPr>
          <p:cNvPr id="347" name="image78.jpeg"/>
          <p:cNvPicPr>
            <a:picLocks noChangeAspect="1"/>
          </p:cNvPicPr>
          <p:nvPr/>
        </p:nvPicPr>
        <p:blipFill>
          <a:blip r:embed="rId6">
            <a:extLst/>
          </a:blip>
          <a:stretch>
            <a:fillRect/>
          </a:stretch>
        </p:blipFill>
        <p:spPr>
          <a:xfrm>
            <a:off x="5029200" y="4413347"/>
            <a:ext cx="3467102" cy="785976"/>
          </a:xfrm>
          <a:prstGeom prst="rect">
            <a:avLst/>
          </a:prstGeom>
          <a:ln w="12700">
            <a:miter lim="400000"/>
          </a:ln>
        </p:spPr>
      </p:pic>
      <p:pic>
        <p:nvPicPr>
          <p:cNvPr id="348" name="image79.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54197" y="5678840"/>
            <a:ext cx="4782176" cy="1068360"/>
          </a:xfrm>
          <a:prstGeom prst="rect">
            <a:avLst/>
          </a:prstGeom>
          <a:ln w="12700">
            <a:miter lim="400000"/>
          </a:ln>
        </p:spPr>
      </p:pic>
      <p:pic>
        <p:nvPicPr>
          <p:cNvPr id="7" name="Picture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9947" y="3706583"/>
            <a:ext cx="2286000" cy="1690754"/>
          </a:xfrm>
          <a:prstGeom prst="rect">
            <a:avLst/>
          </a:prstGeom>
        </p:spPr>
      </p:pic>
    </p:spTree>
    <p:extLst>
      <p:ext uri="{BB962C8B-B14F-4D97-AF65-F5344CB8AC3E}">
        <p14:creationId xmlns:p14="http://schemas.microsoft.com/office/powerpoint/2010/main" val="173705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p:nvPr>
        </p:nvSpPr>
        <p:spPr/>
        <p:txBody>
          <a:bodyPr/>
          <a:lstStyle/>
          <a:p>
            <a:r>
              <a:rPr lang="en-US" smtClean="0"/>
              <a:t>Our Pathway</a:t>
            </a:r>
            <a:endParaRPr lang="en-US"/>
          </a:p>
        </p:txBody>
      </p:sp>
      <p:sp>
        <p:nvSpPr>
          <p:cNvPr id="5" name="Content Placeholder 4"/>
          <p:cNvSpPr>
            <a:spLocks noGrp="1"/>
          </p:cNvSpPr>
          <p:nvPr>
            <p:ph idx="1"/>
          </p:nvPr>
        </p:nvSpPr>
        <p:spPr/>
        <p:txBody>
          <a:bodyPr/>
          <a:lstStyle/>
          <a:p>
            <a:endParaRPr lang="en-US"/>
          </a:p>
        </p:txBody>
      </p:sp>
      <p:graphicFrame>
        <p:nvGraphicFramePr>
          <p:cNvPr id="354" name="Table 354"/>
          <p:cNvGraphicFramePr/>
          <p:nvPr>
            <p:extLst>
              <p:ext uri="{D42A27DB-BD31-4B8C-83A1-F6EECF244321}">
                <p14:modId xmlns:p14="http://schemas.microsoft.com/office/powerpoint/2010/main" val="472160231"/>
              </p:ext>
            </p:extLst>
          </p:nvPr>
        </p:nvGraphicFramePr>
        <p:xfrm>
          <a:off x="-2" y="1143000"/>
          <a:ext cx="9144001" cy="5806440"/>
        </p:xfrm>
        <a:graphic>
          <a:graphicData uri="http://schemas.openxmlformats.org/drawingml/2006/table">
            <a:tbl>
              <a:tblPr firstRow="1" lastRow="1" bandRow="1"/>
              <a:tblGrid>
                <a:gridCol w="1275105"/>
                <a:gridCol w="1263618"/>
                <a:gridCol w="1321056"/>
                <a:gridCol w="1321056"/>
                <a:gridCol w="1321056"/>
                <a:gridCol w="1206180"/>
                <a:gridCol w="1435930"/>
              </a:tblGrid>
              <a:tr h="214735">
                <a:tc>
                  <a:txBody>
                    <a:bodyPr/>
                    <a:lstStyle/>
                    <a:p>
                      <a:pPr algn="l">
                        <a:defRPr sz="1800" b="0" i="0">
                          <a:solidFill>
                            <a:srgbClr val="000000"/>
                          </a:solidFill>
                          <a:sym typeface="Helvetica"/>
                        </a:defRPr>
                      </a:pPr>
                      <a:r>
                        <a:rPr sz="1600" b="1"/>
                        <a:t>Career</a:t>
                      </a:r>
                    </a:p>
                  </a:txBody>
                  <a:tcPr marL="0" marR="0" marT="0" marB="0" horzOverflow="overflow">
                    <a:lnL w="0">
                      <a:miter lim="400000"/>
                    </a:lnL>
                    <a:lnR w="0">
                      <a:miter lim="400000"/>
                    </a:lnR>
                    <a:lnT w="0">
                      <a:miter lim="400000"/>
                    </a:lnT>
                    <a:solidFill>
                      <a:srgbClr val="FFFFFF"/>
                    </a:solidFill>
                  </a:tcPr>
                </a:tc>
                <a:tc>
                  <a:txBody>
                    <a:bodyPr/>
                    <a:lstStyle/>
                    <a:p>
                      <a:pPr algn="l">
                        <a:defRPr sz="1800" b="0" i="0">
                          <a:solidFill>
                            <a:srgbClr val="000000"/>
                          </a:solidFill>
                          <a:sym typeface="Helvetica"/>
                        </a:defRPr>
                      </a:pPr>
                      <a:r>
                        <a:rPr sz="1600" b="1" i="1"/>
                        <a:t>Freshman</a:t>
                      </a:r>
                    </a:p>
                  </a:txBody>
                  <a:tcPr marL="0" marR="0" marT="0" marB="0" horzOverflow="overflow">
                    <a:lnL w="0">
                      <a:miter lim="400000"/>
                    </a:lnL>
                    <a:lnR w="0">
                      <a:miter lim="400000"/>
                    </a:lnR>
                    <a:lnT w="0">
                      <a:miter lim="400000"/>
                    </a:lnT>
                    <a:solidFill>
                      <a:srgbClr val="FFFFFF"/>
                    </a:solidFill>
                  </a:tcPr>
                </a:tc>
                <a:tc>
                  <a:txBody>
                    <a:bodyPr/>
                    <a:lstStyle/>
                    <a:p>
                      <a:pPr algn="l">
                        <a:defRPr sz="1800" b="0" i="0">
                          <a:solidFill>
                            <a:srgbClr val="000000"/>
                          </a:solidFill>
                          <a:sym typeface="Helvetica"/>
                        </a:defRPr>
                      </a:pPr>
                      <a:r>
                        <a:rPr sz="1600" b="1" i="1"/>
                        <a:t>Sophomore</a:t>
                      </a:r>
                    </a:p>
                  </a:txBody>
                  <a:tcPr marL="0" marR="0" marT="0" marB="0" horzOverflow="overflow">
                    <a:lnL w="0">
                      <a:miter lim="400000"/>
                    </a:lnL>
                    <a:lnR w="0">
                      <a:miter lim="400000"/>
                    </a:lnR>
                    <a:lnT w="0">
                      <a:miter lim="400000"/>
                    </a:lnT>
                    <a:solidFill>
                      <a:srgbClr val="FFFFFF"/>
                    </a:solidFill>
                  </a:tcPr>
                </a:tc>
                <a:tc>
                  <a:txBody>
                    <a:bodyPr/>
                    <a:lstStyle/>
                    <a:p>
                      <a:pPr algn="l">
                        <a:defRPr sz="1800" b="0" i="0">
                          <a:solidFill>
                            <a:srgbClr val="000000"/>
                          </a:solidFill>
                          <a:sym typeface="Helvetica"/>
                        </a:defRPr>
                      </a:pPr>
                      <a:r>
                        <a:rPr sz="1600" b="1" i="1"/>
                        <a:t>Junior</a:t>
                      </a:r>
                    </a:p>
                  </a:txBody>
                  <a:tcPr marL="0" marR="0" marT="0" marB="0" horzOverflow="overflow">
                    <a:lnL w="0">
                      <a:miter lim="400000"/>
                    </a:lnL>
                    <a:lnR w="0">
                      <a:miter lim="400000"/>
                    </a:lnR>
                    <a:lnT w="0">
                      <a:miter lim="400000"/>
                    </a:lnT>
                    <a:solidFill>
                      <a:srgbClr val="FFFFFF"/>
                    </a:solidFill>
                  </a:tcPr>
                </a:tc>
                <a:tc>
                  <a:txBody>
                    <a:bodyPr/>
                    <a:lstStyle/>
                    <a:p>
                      <a:pPr algn="l">
                        <a:defRPr sz="1800" b="0" i="0">
                          <a:solidFill>
                            <a:srgbClr val="000000"/>
                          </a:solidFill>
                          <a:sym typeface="Helvetica"/>
                        </a:defRPr>
                      </a:pPr>
                      <a:r>
                        <a:rPr sz="1600" b="1" i="1"/>
                        <a:t>Senior</a:t>
                      </a:r>
                    </a:p>
                  </a:txBody>
                  <a:tcPr marL="0" marR="0" marT="0" marB="0" horzOverflow="overflow">
                    <a:lnL w="0">
                      <a:miter lim="400000"/>
                    </a:lnL>
                    <a:lnR w="0">
                      <a:miter lim="400000"/>
                    </a:lnR>
                    <a:lnT w="0">
                      <a:miter lim="400000"/>
                    </a:lnT>
                    <a:solidFill>
                      <a:srgbClr val="FFFFFF"/>
                    </a:solidFill>
                  </a:tcPr>
                </a:tc>
                <a:tc>
                  <a:txBody>
                    <a:bodyPr/>
                    <a:lstStyle/>
                    <a:p>
                      <a:pPr algn="l">
                        <a:defRPr sz="1800" b="0" i="0">
                          <a:solidFill>
                            <a:srgbClr val="000000"/>
                          </a:solidFill>
                          <a:sym typeface="Helvetica"/>
                        </a:defRPr>
                      </a:pPr>
                      <a:r>
                        <a:rPr sz="1600" b="1" i="1"/>
                        <a:t>Year 13</a:t>
                      </a:r>
                    </a:p>
                  </a:txBody>
                  <a:tcPr marL="0" marR="0" marT="0" marB="0" horzOverflow="overflow">
                    <a:lnL w="0">
                      <a:miter lim="400000"/>
                    </a:lnL>
                    <a:lnR w="0">
                      <a:miter lim="400000"/>
                    </a:lnR>
                    <a:lnT w="0">
                      <a:miter lim="400000"/>
                    </a:lnT>
                    <a:solidFill>
                      <a:srgbClr val="FFFFFF"/>
                    </a:solidFill>
                  </a:tcPr>
                </a:tc>
                <a:tc>
                  <a:txBody>
                    <a:bodyPr/>
                    <a:lstStyle/>
                    <a:p>
                      <a:pPr algn="l">
                        <a:defRPr sz="1800" b="0" i="0">
                          <a:solidFill>
                            <a:srgbClr val="000000"/>
                          </a:solidFill>
                          <a:sym typeface="Helvetica"/>
                        </a:defRPr>
                      </a:pPr>
                      <a:r>
                        <a:rPr sz="1600" b="1"/>
                        <a:t>Year 14 *</a:t>
                      </a:r>
                    </a:p>
                  </a:txBody>
                  <a:tcPr marL="0" marR="0" marT="0" marB="0" horzOverflow="overflow">
                    <a:lnL w="0">
                      <a:miter lim="400000"/>
                    </a:lnL>
                    <a:lnR w="0">
                      <a:miter lim="400000"/>
                    </a:lnR>
                    <a:lnT w="0">
                      <a:miter lim="400000"/>
                    </a:lnT>
                    <a:solidFill>
                      <a:srgbClr val="FFFFFF"/>
                    </a:solidFill>
                  </a:tcPr>
                </a:tc>
              </a:tr>
              <a:tr h="3489960">
                <a:tc>
                  <a:txBody>
                    <a:bodyPr/>
                    <a:lstStyle/>
                    <a:p>
                      <a:pPr algn="l">
                        <a:defRPr sz="1800" b="0" i="0">
                          <a:sym typeface="Helvetica"/>
                        </a:defRPr>
                      </a:pPr>
                      <a:r>
                        <a:rPr sz="2400" b="1" i="1" dirty="0"/>
                        <a:t>Aviation </a:t>
                      </a:r>
                      <a:endParaRPr sz="1400" dirty="0">
                        <a:solidFill>
                          <a:srgbClr val="FFFFFF"/>
                        </a:solidFill>
                      </a:endParaRPr>
                    </a:p>
                    <a:p>
                      <a:pPr algn="l">
                        <a:defRPr sz="1800" b="0" i="0">
                          <a:sym typeface="Helvetica"/>
                        </a:defRPr>
                      </a:pPr>
                      <a:r>
                        <a:rPr sz="2400" b="1" i="1" dirty="0"/>
                        <a:t>Machinist</a:t>
                      </a:r>
                    </a:p>
                  </a:txBody>
                  <a:tcPr marL="0" marR="0" marT="0" marB="0" horzOverflow="overflow">
                    <a:lnL w="0">
                      <a:miter lim="400000"/>
                    </a:lnL>
                    <a:lnR w="0">
                      <a:miter lim="400000"/>
                    </a:lnR>
                    <a:solidFill>
                      <a:srgbClr val="FFFFFF"/>
                    </a:solidFill>
                  </a:tcPr>
                </a:tc>
                <a:tc>
                  <a:txBody>
                    <a:bodyPr/>
                    <a:lstStyle/>
                    <a:p>
                      <a:pPr algn="l">
                        <a:defRPr sz="1800" b="0" i="0">
                          <a:sym typeface="Helvetica"/>
                        </a:defRPr>
                      </a:pPr>
                      <a:r>
                        <a:rPr sz="1100" b="1" i="1"/>
                        <a:t>Math I</a:t>
                      </a:r>
                      <a:endParaRPr sz="1600"/>
                    </a:p>
                    <a:p>
                      <a:pPr algn="l">
                        <a:defRPr sz="1800" b="0" i="0">
                          <a:sym typeface="Helvetica"/>
                        </a:defRPr>
                      </a:pPr>
                      <a:r>
                        <a:rPr sz="1100" b="1" i="1"/>
                        <a:t>English I</a:t>
                      </a:r>
                      <a:endParaRPr sz="1600"/>
                    </a:p>
                    <a:p>
                      <a:pPr algn="l">
                        <a:defRPr sz="1800" b="0" i="0">
                          <a:sym typeface="Helvetica"/>
                        </a:defRPr>
                      </a:pPr>
                      <a:r>
                        <a:rPr sz="1100" b="1" i="1"/>
                        <a:t>World History</a:t>
                      </a:r>
                      <a:endParaRPr sz="1600"/>
                    </a:p>
                    <a:p>
                      <a:pPr algn="l">
                        <a:defRPr sz="1800" b="0" i="0">
                          <a:sym typeface="Helvetica"/>
                        </a:defRPr>
                      </a:pPr>
                      <a:r>
                        <a:rPr sz="1100" b="1" i="1"/>
                        <a:t>Earth Science</a:t>
                      </a:r>
                      <a:endParaRPr sz="1600"/>
                    </a:p>
                    <a:p>
                      <a:pPr algn="l">
                        <a:defRPr sz="1800" b="0" i="0">
                          <a:sym typeface="Helvetica"/>
                        </a:defRPr>
                      </a:pPr>
                      <a:r>
                        <a:rPr sz="1100" b="1" i="1"/>
                        <a:t>PE</a:t>
                      </a:r>
                      <a:endParaRPr sz="1600"/>
                    </a:p>
                    <a:p>
                      <a:pPr algn="l">
                        <a:defRPr sz="1800" b="0" i="0">
                          <a:sym typeface="Helvetica"/>
                        </a:defRPr>
                      </a:pPr>
                      <a:r>
                        <a:rPr sz="1100" b="1" i="1"/>
                        <a:t>Drafting</a:t>
                      </a:r>
                      <a:endParaRPr sz="1600"/>
                    </a:p>
                    <a:p>
                      <a:pPr algn="l">
                        <a:defRPr sz="1800" b="0" i="0">
                          <a:sym typeface="Helvetica"/>
                        </a:defRPr>
                      </a:pPr>
                      <a:r>
                        <a:rPr sz="1100" b="1" i="1"/>
                        <a:t>TED</a:t>
                      </a:r>
                      <a:endParaRPr sz="1600"/>
                    </a:p>
                    <a:p>
                      <a:pPr algn="l">
                        <a:defRPr sz="1800" b="0" i="0">
                          <a:sym typeface="Helvetica"/>
                        </a:defRPr>
                      </a:pPr>
                      <a:r>
                        <a:rPr sz="1100" b="1" i="1"/>
                        <a:t>Elective</a:t>
                      </a:r>
                    </a:p>
                  </a:txBody>
                  <a:tcPr marL="0" marR="0" marT="0" marB="0" horzOverflow="overflow">
                    <a:lnL w="0">
                      <a:miter lim="400000"/>
                    </a:lnL>
                    <a:lnR w="0">
                      <a:miter lim="400000"/>
                    </a:lnR>
                    <a:solidFill>
                      <a:srgbClr val="FFFFFF"/>
                    </a:solidFill>
                  </a:tcPr>
                </a:tc>
                <a:tc>
                  <a:txBody>
                    <a:bodyPr/>
                    <a:lstStyle/>
                    <a:p>
                      <a:pPr algn="l">
                        <a:defRPr sz="1800" b="0" i="0">
                          <a:sym typeface="Helvetica"/>
                        </a:defRPr>
                      </a:pPr>
                      <a:r>
                        <a:rPr sz="1100" b="1" i="1"/>
                        <a:t>Math II</a:t>
                      </a:r>
                      <a:endParaRPr sz="1600"/>
                    </a:p>
                    <a:p>
                      <a:pPr algn="l">
                        <a:defRPr sz="1800" b="0" i="0">
                          <a:sym typeface="Helvetica"/>
                        </a:defRPr>
                      </a:pPr>
                      <a:r>
                        <a:rPr sz="1100" b="1" i="1"/>
                        <a:t>English II</a:t>
                      </a:r>
                      <a:endParaRPr sz="1600"/>
                    </a:p>
                    <a:p>
                      <a:pPr algn="l">
                        <a:defRPr sz="1800" b="0" i="0">
                          <a:sym typeface="Helvetica"/>
                        </a:defRPr>
                      </a:pPr>
                      <a:r>
                        <a:rPr sz="1100" b="1" i="1"/>
                        <a:t>American History I</a:t>
                      </a:r>
                      <a:endParaRPr sz="1600"/>
                    </a:p>
                    <a:p>
                      <a:pPr algn="l">
                        <a:defRPr sz="1800" b="0" i="0">
                          <a:sym typeface="Helvetica"/>
                        </a:defRPr>
                      </a:pPr>
                      <a:r>
                        <a:rPr sz="1100" b="1" i="1"/>
                        <a:t>Physical Science</a:t>
                      </a:r>
                      <a:endParaRPr sz="1600"/>
                    </a:p>
                    <a:p>
                      <a:pPr algn="l">
                        <a:defRPr sz="1800" b="0" i="0">
                          <a:sym typeface="Helvetica"/>
                        </a:defRPr>
                      </a:pPr>
                      <a:r>
                        <a:rPr sz="1100" b="1" i="1"/>
                        <a:t>*Drafting II </a:t>
                      </a:r>
                      <a:endParaRPr sz="1600"/>
                    </a:p>
                    <a:p>
                      <a:pPr algn="l">
                        <a:defRPr sz="1800" b="0" i="0">
                          <a:sym typeface="Helvetica"/>
                        </a:defRPr>
                      </a:pPr>
                      <a:r>
                        <a:rPr sz="1100" b="1" i="1"/>
                        <a:t>TED II </a:t>
                      </a:r>
                      <a:endParaRPr sz="1600"/>
                    </a:p>
                    <a:p>
                      <a:pPr algn="l">
                        <a:defRPr sz="1800" b="0" i="0">
                          <a:sym typeface="Helvetica"/>
                        </a:defRPr>
                      </a:pPr>
                      <a:r>
                        <a:rPr sz="1100" b="1" i="1"/>
                        <a:t>Robotics </a:t>
                      </a:r>
                      <a:endParaRPr sz="1600"/>
                    </a:p>
                    <a:p>
                      <a:pPr algn="l">
                        <a:defRPr sz="1800" b="0" i="0">
                          <a:sym typeface="Helvetica"/>
                        </a:defRPr>
                      </a:pPr>
                      <a:r>
                        <a:rPr sz="1100" b="1" i="1"/>
                        <a:t>Elective</a:t>
                      </a:r>
                      <a:endParaRPr sz="1600"/>
                    </a:p>
                    <a:p>
                      <a:pPr algn="l">
                        <a:defRPr sz="1800" b="0" i="0">
                          <a:sym typeface="Helvetica"/>
                        </a:defRPr>
                      </a:pPr>
                      <a:r>
                        <a:rPr sz="1100" b="1" i="1"/>
                        <a:t> </a:t>
                      </a:r>
                    </a:p>
                  </a:txBody>
                  <a:tcPr marL="0" marR="0" marT="0" marB="0" horzOverflow="overflow">
                    <a:lnL w="0">
                      <a:miter lim="400000"/>
                    </a:lnL>
                    <a:lnR w="0">
                      <a:miter lim="400000"/>
                    </a:lnR>
                    <a:solidFill>
                      <a:srgbClr val="FFFFFF"/>
                    </a:solidFill>
                  </a:tcPr>
                </a:tc>
                <a:tc>
                  <a:txBody>
                    <a:bodyPr/>
                    <a:lstStyle/>
                    <a:p>
                      <a:pPr algn="l">
                        <a:defRPr sz="1800" b="0" i="0">
                          <a:sym typeface="Helvetica"/>
                        </a:defRPr>
                      </a:pPr>
                      <a:r>
                        <a:rPr sz="1100" b="1" i="1" dirty="0"/>
                        <a:t>Math III</a:t>
                      </a:r>
                      <a:endParaRPr sz="1600" dirty="0"/>
                    </a:p>
                    <a:p>
                      <a:pPr algn="l">
                        <a:defRPr sz="1800" b="0" i="0">
                          <a:sym typeface="Helvetica"/>
                        </a:defRPr>
                      </a:pPr>
                      <a:r>
                        <a:rPr sz="1100" b="1" i="1" dirty="0"/>
                        <a:t>English III</a:t>
                      </a:r>
                      <a:endParaRPr sz="1600" dirty="0"/>
                    </a:p>
                    <a:p>
                      <a:pPr algn="l">
                        <a:defRPr sz="1800" b="0" i="0">
                          <a:sym typeface="Helvetica"/>
                        </a:defRPr>
                      </a:pPr>
                      <a:r>
                        <a:rPr sz="1100" b="1" i="1" dirty="0"/>
                        <a:t>American History II</a:t>
                      </a:r>
                      <a:endParaRPr sz="1600" dirty="0"/>
                    </a:p>
                    <a:p>
                      <a:pPr algn="l">
                        <a:defRPr sz="1800" b="0" i="0">
                          <a:sym typeface="Helvetica"/>
                        </a:defRPr>
                      </a:pPr>
                      <a:r>
                        <a:rPr sz="1100" b="1" i="1" dirty="0"/>
                        <a:t>Biology</a:t>
                      </a:r>
                      <a:endParaRPr sz="1600" dirty="0"/>
                    </a:p>
                    <a:p>
                      <a:pPr algn="l">
                        <a:defRPr sz="1800" b="0" i="0">
                          <a:sym typeface="Helvetica"/>
                        </a:defRPr>
                      </a:pPr>
                      <a:r>
                        <a:rPr sz="1100" b="1" i="1" dirty="0"/>
                        <a:t>Advanced Studies</a:t>
                      </a:r>
                      <a:endParaRPr sz="1600" dirty="0"/>
                    </a:p>
                    <a:p>
                      <a:pPr algn="l">
                        <a:defRPr sz="1800" b="0" i="0">
                          <a:sym typeface="Helvetica"/>
                        </a:defRPr>
                      </a:pPr>
                      <a:r>
                        <a:rPr sz="1100" b="1" i="1" dirty="0"/>
                        <a:t>Drafting III</a:t>
                      </a:r>
                      <a:endParaRPr sz="1600" dirty="0"/>
                    </a:p>
                    <a:p>
                      <a:pPr algn="l">
                        <a:defRPr sz="1800" b="0" i="0">
                          <a:sym typeface="Helvetica"/>
                        </a:defRPr>
                      </a:pPr>
                      <a:r>
                        <a:rPr sz="1100" b="1" i="1" dirty="0"/>
                        <a:t>Robotics II</a:t>
                      </a:r>
                      <a:endParaRPr sz="1600" dirty="0"/>
                    </a:p>
                    <a:p>
                      <a:pPr algn="l">
                        <a:defRPr sz="1800" b="0" i="0">
                          <a:sym typeface="Helvetica"/>
                        </a:defRPr>
                      </a:pPr>
                      <a:r>
                        <a:rPr sz="1100" b="1" i="1" dirty="0"/>
                        <a:t>Elective</a:t>
                      </a:r>
                      <a:endParaRPr sz="1600" dirty="0"/>
                    </a:p>
                    <a:p>
                      <a:pPr algn="l">
                        <a:defRPr sz="1800" b="0" i="0">
                          <a:sym typeface="Helvetica"/>
                        </a:defRPr>
                      </a:pPr>
                      <a:r>
                        <a:rPr sz="1100" b="1" i="1" dirty="0"/>
                        <a:t> </a:t>
                      </a:r>
                      <a:endParaRPr sz="1600" dirty="0"/>
                    </a:p>
                    <a:p>
                      <a:pPr algn="l">
                        <a:defRPr sz="1800" b="0" i="0">
                          <a:sym typeface="Helvetica"/>
                        </a:defRPr>
                      </a:pPr>
                      <a:r>
                        <a:rPr sz="1100" b="1" i="1" dirty="0"/>
                        <a:t> </a:t>
                      </a:r>
                      <a:endParaRPr sz="1600" dirty="0"/>
                    </a:p>
                    <a:p>
                      <a:pPr algn="l">
                        <a:defRPr sz="1800" b="0" i="0">
                          <a:sym typeface="Helvetica"/>
                        </a:defRPr>
                      </a:pPr>
                      <a:r>
                        <a:rPr sz="1100" b="1" i="1" dirty="0"/>
                        <a:t> </a:t>
                      </a:r>
                    </a:p>
                  </a:txBody>
                  <a:tcPr marL="0" marR="0" marT="0" marB="0" horzOverflow="overflow">
                    <a:lnL w="0">
                      <a:miter lim="400000"/>
                    </a:lnL>
                    <a:lnR w="0">
                      <a:miter lim="400000"/>
                    </a:lnR>
                    <a:solidFill>
                      <a:srgbClr val="FFFFFF"/>
                    </a:solidFill>
                  </a:tcPr>
                </a:tc>
                <a:tc>
                  <a:txBody>
                    <a:bodyPr/>
                    <a:lstStyle/>
                    <a:p>
                      <a:pPr algn="l">
                        <a:defRPr sz="1800" b="0" i="0">
                          <a:sym typeface="Helvetica"/>
                        </a:defRPr>
                      </a:pPr>
                      <a:r>
                        <a:rPr sz="1100" b="1" i="1" dirty="0"/>
                        <a:t>(Fall)</a:t>
                      </a:r>
                      <a:endParaRPr sz="1600" dirty="0"/>
                    </a:p>
                    <a:p>
                      <a:pPr algn="l">
                        <a:defRPr sz="1800" b="0" i="0">
                          <a:sym typeface="Helvetica"/>
                        </a:defRPr>
                      </a:pPr>
                      <a:r>
                        <a:rPr sz="1100" b="1" i="1" dirty="0"/>
                        <a:t>English IV</a:t>
                      </a:r>
                      <a:endParaRPr sz="1600" dirty="0"/>
                    </a:p>
                    <a:p>
                      <a:pPr algn="l">
                        <a:defRPr sz="1800" b="0" i="0">
                          <a:sym typeface="Helvetica"/>
                        </a:defRPr>
                      </a:pPr>
                      <a:r>
                        <a:rPr sz="1100" b="1" i="1" dirty="0"/>
                        <a:t>Physics </a:t>
                      </a:r>
                      <a:endParaRPr sz="1600" dirty="0"/>
                    </a:p>
                    <a:p>
                      <a:pPr algn="l">
                        <a:defRPr sz="1800" b="0" i="0">
                          <a:sym typeface="Helvetica"/>
                        </a:defRPr>
                      </a:pPr>
                      <a:r>
                        <a:rPr sz="1100" b="1" i="1" dirty="0">
                          <a:solidFill>
                            <a:schemeClr val="accent1"/>
                          </a:solidFill>
                        </a:rPr>
                        <a:t>Blue Print Reading</a:t>
                      </a:r>
                      <a:endParaRPr sz="1600" dirty="0">
                        <a:solidFill>
                          <a:schemeClr val="accent1"/>
                        </a:solidFill>
                      </a:endParaRPr>
                    </a:p>
                    <a:p>
                      <a:pPr algn="l">
                        <a:defRPr sz="1800" b="0" i="0">
                          <a:sym typeface="Helvetica"/>
                        </a:defRPr>
                      </a:pPr>
                      <a:r>
                        <a:rPr sz="1100" b="1" i="1" dirty="0">
                          <a:solidFill>
                            <a:schemeClr val="accent1"/>
                          </a:solidFill>
                        </a:rPr>
                        <a:t>Industrial Safety</a:t>
                      </a:r>
                      <a:endParaRPr sz="1600" dirty="0">
                        <a:solidFill>
                          <a:schemeClr val="accent1"/>
                        </a:solidFill>
                      </a:endParaRPr>
                    </a:p>
                    <a:p>
                      <a:pPr algn="l">
                        <a:defRPr sz="1800" b="0" i="0">
                          <a:sym typeface="Helvetica"/>
                        </a:defRPr>
                      </a:pPr>
                      <a:r>
                        <a:rPr sz="1100" b="1" i="1" dirty="0">
                          <a:solidFill>
                            <a:schemeClr val="accent1"/>
                          </a:solidFill>
                        </a:rPr>
                        <a:t>Machining Technology 1A</a:t>
                      </a:r>
                      <a:endParaRPr sz="1600" dirty="0">
                        <a:solidFill>
                          <a:schemeClr val="accent1"/>
                        </a:solidFill>
                      </a:endParaRPr>
                    </a:p>
                    <a:p>
                      <a:pPr algn="l">
                        <a:defRPr sz="1800" b="0" i="0">
                          <a:sym typeface="Helvetica"/>
                        </a:defRPr>
                      </a:pPr>
                      <a:r>
                        <a:rPr sz="1100" b="1" i="1" dirty="0">
                          <a:solidFill>
                            <a:schemeClr val="accent1"/>
                          </a:solidFill>
                        </a:rPr>
                        <a:t>Intro to Metrology</a:t>
                      </a:r>
                      <a:endParaRPr sz="1600" dirty="0">
                        <a:solidFill>
                          <a:schemeClr val="accent1"/>
                        </a:solidFill>
                      </a:endParaRPr>
                    </a:p>
                    <a:p>
                      <a:pPr algn="l">
                        <a:defRPr sz="1800" b="0" i="0">
                          <a:sym typeface="Helvetica"/>
                        </a:defRPr>
                      </a:pPr>
                      <a:r>
                        <a:rPr sz="1100" b="1" i="1" dirty="0"/>
                        <a:t> </a:t>
                      </a:r>
                      <a:endParaRPr sz="1600" dirty="0"/>
                    </a:p>
                    <a:p>
                      <a:pPr algn="l">
                        <a:defRPr sz="1800" b="0" i="0">
                          <a:sym typeface="Helvetica"/>
                        </a:defRPr>
                      </a:pPr>
                      <a:r>
                        <a:rPr sz="1100" b="1" i="1" dirty="0"/>
                        <a:t> (Spring)</a:t>
                      </a:r>
                      <a:endParaRPr sz="1600" dirty="0"/>
                    </a:p>
                    <a:p>
                      <a:pPr algn="l">
                        <a:defRPr sz="1800" b="0" i="0">
                          <a:sym typeface="Helvetica"/>
                        </a:defRPr>
                      </a:pPr>
                      <a:r>
                        <a:rPr sz="1100" b="1" i="1" dirty="0"/>
                        <a:t>Advanced Study</a:t>
                      </a:r>
                      <a:endParaRPr sz="1600" dirty="0"/>
                    </a:p>
                    <a:p>
                      <a:pPr algn="l">
                        <a:defRPr sz="1800" b="0" i="0">
                          <a:sym typeface="Helvetica"/>
                        </a:defRPr>
                      </a:pPr>
                      <a:r>
                        <a:rPr sz="1100" b="1" i="1" dirty="0"/>
                        <a:t>Civics </a:t>
                      </a:r>
                      <a:endParaRPr sz="1600" dirty="0"/>
                    </a:p>
                    <a:p>
                      <a:pPr algn="l">
                        <a:defRPr sz="1800" b="0" i="0">
                          <a:sym typeface="Helvetica"/>
                        </a:defRPr>
                      </a:pPr>
                      <a:r>
                        <a:rPr sz="1100" b="1" i="1" dirty="0">
                          <a:solidFill>
                            <a:schemeClr val="accent1"/>
                          </a:solidFill>
                        </a:rPr>
                        <a:t>Machining Technology 1B</a:t>
                      </a:r>
                      <a:endParaRPr sz="1600" dirty="0">
                        <a:solidFill>
                          <a:schemeClr val="accent1"/>
                        </a:solidFill>
                      </a:endParaRPr>
                    </a:p>
                    <a:p>
                      <a:pPr algn="l">
                        <a:defRPr sz="1800" b="0" i="0">
                          <a:sym typeface="Helvetica"/>
                        </a:defRPr>
                      </a:pPr>
                      <a:r>
                        <a:rPr sz="1100" b="1" i="1" dirty="0">
                          <a:solidFill>
                            <a:schemeClr val="accent1"/>
                          </a:solidFill>
                        </a:rPr>
                        <a:t>CNC Turning</a:t>
                      </a:r>
                      <a:endParaRPr sz="1600" dirty="0">
                        <a:solidFill>
                          <a:schemeClr val="accent1"/>
                        </a:solidFill>
                      </a:endParaRPr>
                    </a:p>
                    <a:p>
                      <a:pPr algn="l">
                        <a:defRPr sz="1800" b="0" i="0">
                          <a:sym typeface="Helvetica"/>
                        </a:defRPr>
                      </a:pPr>
                      <a:r>
                        <a:rPr sz="1100" b="1" i="1" dirty="0">
                          <a:solidFill>
                            <a:schemeClr val="accent1"/>
                          </a:solidFill>
                        </a:rPr>
                        <a:t>CNC Milling</a:t>
                      </a:r>
                      <a:endParaRPr sz="1600" dirty="0">
                        <a:solidFill>
                          <a:schemeClr val="accent1"/>
                        </a:solidFill>
                      </a:endParaRPr>
                    </a:p>
                    <a:p>
                      <a:pPr algn="l">
                        <a:defRPr sz="1800" b="0" i="0">
                          <a:sym typeface="Helvetica"/>
                        </a:defRPr>
                      </a:pPr>
                      <a:r>
                        <a:rPr sz="1100" b="1" i="1" dirty="0"/>
                        <a:t> </a:t>
                      </a:r>
                      <a:endParaRPr sz="1600" dirty="0"/>
                    </a:p>
                    <a:p>
                      <a:pPr algn="l">
                        <a:defRPr sz="1800" b="0" i="0">
                          <a:sym typeface="Helvetica"/>
                        </a:defRPr>
                      </a:pPr>
                      <a:r>
                        <a:rPr sz="1600" dirty="0"/>
                        <a:t/>
                      </a:r>
                      <a:br>
                        <a:rPr sz="1600" dirty="0"/>
                      </a:br>
                      <a:endParaRPr sz="1600" dirty="0"/>
                    </a:p>
                  </a:txBody>
                  <a:tcPr marL="0" marR="0" marT="0" marB="0" horzOverflow="overflow">
                    <a:lnL w="0">
                      <a:miter lim="400000"/>
                    </a:lnL>
                    <a:lnR w="0">
                      <a:miter lim="400000"/>
                    </a:lnR>
                    <a:solidFill>
                      <a:srgbClr val="FFFFFF"/>
                    </a:solidFill>
                  </a:tcPr>
                </a:tc>
                <a:tc>
                  <a:txBody>
                    <a:bodyPr/>
                    <a:lstStyle/>
                    <a:p>
                      <a:pPr algn="l">
                        <a:defRPr sz="1800" b="0" i="0">
                          <a:sym typeface="Helvetica"/>
                        </a:defRPr>
                      </a:pPr>
                      <a:r>
                        <a:rPr sz="1100" b="1" i="1" dirty="0"/>
                        <a:t> (Fall)</a:t>
                      </a:r>
                      <a:endParaRPr sz="1600" dirty="0"/>
                    </a:p>
                    <a:p>
                      <a:pPr algn="l">
                        <a:defRPr sz="1800" b="0" i="0">
                          <a:sym typeface="Helvetica"/>
                        </a:defRPr>
                      </a:pPr>
                      <a:r>
                        <a:rPr sz="1100" b="1" i="1" dirty="0">
                          <a:solidFill>
                            <a:schemeClr val="accent1"/>
                          </a:solidFill>
                        </a:rPr>
                        <a:t>Math 110</a:t>
                      </a:r>
                      <a:endParaRPr sz="1600" dirty="0">
                        <a:solidFill>
                          <a:schemeClr val="accent1"/>
                        </a:solidFill>
                      </a:endParaRPr>
                    </a:p>
                    <a:p>
                      <a:pPr algn="l">
                        <a:defRPr sz="1800" b="0" i="0">
                          <a:sym typeface="Helvetica"/>
                        </a:defRPr>
                      </a:pPr>
                      <a:r>
                        <a:rPr sz="1100" b="1" i="1" dirty="0">
                          <a:solidFill>
                            <a:schemeClr val="accent1"/>
                          </a:solidFill>
                        </a:rPr>
                        <a:t>Humanities Elective</a:t>
                      </a:r>
                      <a:endParaRPr sz="1600" dirty="0">
                        <a:solidFill>
                          <a:schemeClr val="accent1"/>
                        </a:solidFill>
                      </a:endParaRPr>
                    </a:p>
                    <a:p>
                      <a:pPr algn="l">
                        <a:defRPr sz="1800" b="0" i="0">
                          <a:sym typeface="Helvetica"/>
                        </a:defRPr>
                      </a:pPr>
                      <a:r>
                        <a:rPr sz="1100" b="1" i="1" dirty="0">
                          <a:solidFill>
                            <a:schemeClr val="accent1"/>
                          </a:solidFill>
                        </a:rPr>
                        <a:t>Industrial Spec.</a:t>
                      </a:r>
                      <a:endParaRPr sz="1600" dirty="0">
                        <a:solidFill>
                          <a:schemeClr val="accent1"/>
                        </a:solidFill>
                      </a:endParaRPr>
                    </a:p>
                    <a:p>
                      <a:pPr algn="l">
                        <a:defRPr sz="1800" b="0" i="0">
                          <a:sym typeface="Helvetica"/>
                        </a:defRPr>
                      </a:pPr>
                      <a:r>
                        <a:rPr sz="1100" b="1" i="1" dirty="0">
                          <a:solidFill>
                            <a:schemeClr val="accent1"/>
                          </a:solidFill>
                        </a:rPr>
                        <a:t>Advanced CNC Turn</a:t>
                      </a:r>
                      <a:endParaRPr sz="1600" dirty="0">
                        <a:solidFill>
                          <a:schemeClr val="accent1"/>
                        </a:solidFill>
                      </a:endParaRPr>
                    </a:p>
                    <a:p>
                      <a:pPr algn="l">
                        <a:defRPr sz="1800" b="0" i="0">
                          <a:sym typeface="Helvetica"/>
                        </a:defRPr>
                      </a:pPr>
                      <a:r>
                        <a:rPr sz="1100" b="1" i="1" dirty="0"/>
                        <a:t> </a:t>
                      </a:r>
                      <a:endParaRPr sz="1600" dirty="0"/>
                    </a:p>
                    <a:p>
                      <a:pPr algn="l">
                        <a:defRPr sz="1800" b="0" i="0">
                          <a:sym typeface="Helvetica"/>
                        </a:defRPr>
                      </a:pPr>
                      <a:r>
                        <a:rPr sz="1100" b="1" i="1" dirty="0"/>
                        <a:t>(Spring)</a:t>
                      </a:r>
                      <a:endParaRPr sz="1600" dirty="0"/>
                    </a:p>
                    <a:p>
                      <a:pPr algn="l">
                        <a:defRPr sz="1800" b="0" i="0">
                          <a:sym typeface="Helvetica"/>
                        </a:defRPr>
                      </a:pPr>
                      <a:r>
                        <a:rPr sz="1100" b="1" i="1" dirty="0">
                          <a:solidFill>
                            <a:schemeClr val="accent1"/>
                          </a:solidFill>
                        </a:rPr>
                        <a:t>Machining Tech II</a:t>
                      </a:r>
                      <a:endParaRPr sz="1600" dirty="0">
                        <a:solidFill>
                          <a:schemeClr val="accent1"/>
                        </a:solidFill>
                      </a:endParaRPr>
                    </a:p>
                    <a:p>
                      <a:pPr algn="l">
                        <a:defRPr sz="1800" b="0" i="0">
                          <a:sym typeface="Helvetica"/>
                        </a:defRPr>
                      </a:pPr>
                      <a:r>
                        <a:rPr sz="1100" b="1" i="1" dirty="0">
                          <a:solidFill>
                            <a:schemeClr val="accent1"/>
                          </a:solidFill>
                        </a:rPr>
                        <a:t>BP reading mech</a:t>
                      </a:r>
                      <a:r>
                        <a:rPr sz="1100" b="1" i="1" dirty="0"/>
                        <a:t>.</a:t>
                      </a:r>
                      <a:endParaRPr sz="1600" dirty="0"/>
                    </a:p>
                    <a:p>
                      <a:pPr algn="l">
                        <a:defRPr sz="1800" b="0" i="0">
                          <a:sym typeface="Helvetica"/>
                        </a:defRPr>
                      </a:pPr>
                      <a:r>
                        <a:rPr sz="1100" b="1" i="1" dirty="0">
                          <a:solidFill>
                            <a:schemeClr val="accent1"/>
                          </a:solidFill>
                        </a:rPr>
                        <a:t>Expository Writing</a:t>
                      </a:r>
                      <a:endParaRPr sz="1600" dirty="0">
                        <a:solidFill>
                          <a:schemeClr val="accent1"/>
                        </a:solidFill>
                      </a:endParaRPr>
                    </a:p>
                    <a:p>
                      <a:pPr algn="l">
                        <a:defRPr sz="1800" b="0" i="0">
                          <a:sym typeface="Helvetica"/>
                        </a:defRPr>
                      </a:pPr>
                      <a:r>
                        <a:rPr sz="1100" b="1" i="1" dirty="0">
                          <a:solidFill>
                            <a:schemeClr val="accent1"/>
                          </a:solidFill>
                        </a:rPr>
                        <a:t>Social Science Elective</a:t>
                      </a:r>
                      <a:endParaRPr sz="1600" dirty="0">
                        <a:solidFill>
                          <a:schemeClr val="accent1"/>
                        </a:solidFill>
                      </a:endParaRPr>
                    </a:p>
                    <a:p>
                      <a:pPr algn="l">
                        <a:defRPr sz="1800" b="0" i="0">
                          <a:sym typeface="Helvetica"/>
                        </a:defRPr>
                      </a:pPr>
                      <a:r>
                        <a:rPr sz="1100" b="1" i="1" dirty="0"/>
                        <a:t> </a:t>
                      </a:r>
                      <a:endParaRPr sz="1600" dirty="0"/>
                    </a:p>
                    <a:p>
                      <a:pPr algn="l">
                        <a:defRPr sz="1800" b="0" i="0">
                          <a:sym typeface="Helvetica"/>
                        </a:defRPr>
                      </a:pPr>
                      <a:r>
                        <a:rPr sz="1100" b="1" i="1" dirty="0"/>
                        <a:t>(Summer)</a:t>
                      </a:r>
                      <a:endParaRPr sz="1600" dirty="0"/>
                    </a:p>
                    <a:p>
                      <a:pPr algn="l">
                        <a:defRPr sz="1800" b="0" i="0">
                          <a:sym typeface="Helvetica"/>
                        </a:defRPr>
                      </a:pPr>
                      <a:r>
                        <a:rPr sz="1100" b="1" i="1" dirty="0">
                          <a:solidFill>
                            <a:schemeClr val="accent1"/>
                          </a:solidFill>
                        </a:rPr>
                        <a:t>Machining III</a:t>
                      </a:r>
                      <a:endParaRPr sz="1600" dirty="0">
                        <a:solidFill>
                          <a:schemeClr val="accent1"/>
                        </a:solidFill>
                      </a:endParaRPr>
                    </a:p>
                    <a:p>
                      <a:pPr algn="l">
                        <a:defRPr sz="1800" b="0" i="0">
                          <a:sym typeface="Helvetica"/>
                        </a:defRPr>
                      </a:pPr>
                      <a:r>
                        <a:rPr sz="1100" b="1" i="1" dirty="0"/>
                        <a:t> </a:t>
                      </a:r>
                    </a:p>
                  </a:txBody>
                  <a:tcPr marL="0" marR="0" marT="0" marB="0" horzOverflow="overflow">
                    <a:lnL w="0">
                      <a:miter lim="400000"/>
                    </a:lnL>
                    <a:lnR w="0">
                      <a:miter lim="400000"/>
                    </a:lnR>
                    <a:solidFill>
                      <a:srgbClr val="FFFFFF"/>
                    </a:solidFill>
                  </a:tcPr>
                </a:tc>
                <a:tc>
                  <a:txBody>
                    <a:bodyPr/>
                    <a:lstStyle/>
                    <a:p>
                      <a:pPr algn="l">
                        <a:defRPr sz="1800" b="0" i="0">
                          <a:sym typeface="Helvetica"/>
                        </a:defRPr>
                      </a:pPr>
                      <a:r>
                        <a:rPr sz="1100" b="1" i="1"/>
                        <a:t> (Fall)</a:t>
                      </a:r>
                      <a:endParaRPr sz="1600">
                        <a:solidFill>
                          <a:srgbClr val="FFFFFF"/>
                        </a:solidFill>
                      </a:endParaRPr>
                    </a:p>
                    <a:p>
                      <a:pPr algn="l">
                        <a:defRPr sz="1800" b="0" i="0">
                          <a:sym typeface="Helvetica"/>
                        </a:defRPr>
                      </a:pPr>
                      <a:r>
                        <a:rPr sz="1100" b="1" i="1">
                          <a:solidFill>
                            <a:schemeClr val="accent1"/>
                          </a:solidFill>
                        </a:rPr>
                        <a:t>CAM: CNC Turning</a:t>
                      </a:r>
                      <a:endParaRPr sz="1600">
                        <a:solidFill>
                          <a:schemeClr val="accent1"/>
                        </a:solidFill>
                      </a:endParaRPr>
                    </a:p>
                    <a:p>
                      <a:pPr algn="l">
                        <a:defRPr sz="1800" b="0" i="0">
                          <a:sym typeface="Helvetica"/>
                        </a:defRPr>
                      </a:pPr>
                      <a:r>
                        <a:rPr sz="1100" b="1" i="1">
                          <a:solidFill>
                            <a:schemeClr val="accent1"/>
                          </a:solidFill>
                        </a:rPr>
                        <a:t>Intro to Solid Modeling</a:t>
                      </a:r>
                      <a:endParaRPr sz="1600">
                        <a:solidFill>
                          <a:schemeClr val="accent1"/>
                        </a:solidFill>
                      </a:endParaRPr>
                    </a:p>
                    <a:p>
                      <a:pPr algn="l">
                        <a:defRPr sz="1800" b="0" i="0">
                          <a:sym typeface="Helvetica"/>
                        </a:defRPr>
                      </a:pPr>
                      <a:r>
                        <a:rPr sz="1100" b="1" i="1">
                          <a:solidFill>
                            <a:schemeClr val="accent1"/>
                          </a:solidFill>
                        </a:rPr>
                        <a:t>Prof. Research &amp; Reporting</a:t>
                      </a:r>
                      <a:endParaRPr sz="1600">
                        <a:solidFill>
                          <a:schemeClr val="accent1"/>
                        </a:solidFill>
                      </a:endParaRPr>
                    </a:p>
                    <a:p>
                      <a:pPr algn="l">
                        <a:defRPr sz="1800" b="0" i="0">
                          <a:sym typeface="Helvetica"/>
                        </a:defRPr>
                      </a:pPr>
                      <a:r>
                        <a:rPr sz="1100" b="1" i="1">
                          <a:solidFill>
                            <a:schemeClr val="accent1"/>
                          </a:solidFill>
                        </a:rPr>
                        <a:t>Welding 112 or Work-base</a:t>
                      </a:r>
                      <a:endParaRPr sz="1600">
                        <a:solidFill>
                          <a:schemeClr val="accent1"/>
                        </a:solidFill>
                      </a:endParaRPr>
                    </a:p>
                    <a:p>
                      <a:pPr algn="l">
                        <a:defRPr sz="1800" b="0" i="0">
                          <a:sym typeface="Helvetica"/>
                        </a:defRPr>
                      </a:pPr>
                      <a:endParaRPr sz="1100">
                        <a:solidFill>
                          <a:schemeClr val="accent1"/>
                        </a:solidFill>
                      </a:endParaRPr>
                    </a:p>
                    <a:p>
                      <a:pPr algn="l">
                        <a:defRPr sz="1800" b="0" i="0">
                          <a:sym typeface="Helvetica"/>
                        </a:defRPr>
                      </a:pPr>
                      <a:r>
                        <a:rPr sz="1100" b="1" i="1"/>
                        <a:t>(Spring)</a:t>
                      </a:r>
                      <a:endParaRPr sz="1600">
                        <a:solidFill>
                          <a:srgbClr val="FFFFFF"/>
                        </a:solidFill>
                      </a:endParaRPr>
                    </a:p>
                    <a:p>
                      <a:pPr algn="l">
                        <a:defRPr sz="1800" b="0" i="0">
                          <a:sym typeface="Helvetica"/>
                        </a:defRPr>
                      </a:pPr>
                      <a:r>
                        <a:rPr sz="1100" b="1" i="1">
                          <a:solidFill>
                            <a:schemeClr val="accent1"/>
                          </a:solidFill>
                        </a:rPr>
                        <a:t>Work-based learning</a:t>
                      </a:r>
                      <a:endParaRPr sz="1600">
                        <a:solidFill>
                          <a:schemeClr val="accent1"/>
                        </a:solidFill>
                      </a:endParaRPr>
                    </a:p>
                    <a:p>
                      <a:pPr algn="l">
                        <a:defRPr sz="1800" b="0" i="0">
                          <a:sym typeface="Helvetica"/>
                        </a:defRPr>
                      </a:pPr>
                      <a:r>
                        <a:rPr sz="1100" b="1" i="1">
                          <a:solidFill>
                            <a:schemeClr val="accent1"/>
                          </a:solidFill>
                        </a:rPr>
                        <a:t>Adv. Machining Calculations</a:t>
                      </a:r>
                      <a:endParaRPr sz="1600">
                        <a:solidFill>
                          <a:schemeClr val="accent1"/>
                        </a:solidFill>
                      </a:endParaRPr>
                    </a:p>
                    <a:p>
                      <a:pPr algn="l">
                        <a:defRPr sz="1800" b="0" i="0">
                          <a:sym typeface="Helvetica"/>
                        </a:defRPr>
                      </a:pPr>
                      <a:r>
                        <a:rPr sz="1100" b="1" i="1">
                          <a:solidFill>
                            <a:schemeClr val="accent1"/>
                          </a:solidFill>
                        </a:rPr>
                        <a:t>Advanced CNC Milling 224</a:t>
                      </a:r>
                      <a:endParaRPr sz="1600">
                        <a:solidFill>
                          <a:schemeClr val="accent1"/>
                        </a:solidFill>
                      </a:endParaRPr>
                    </a:p>
                    <a:p>
                      <a:pPr algn="l">
                        <a:defRPr sz="1800" b="0" i="0">
                          <a:sym typeface="Helvetica"/>
                        </a:defRPr>
                      </a:pPr>
                      <a:r>
                        <a:rPr sz="1100" b="1" i="1">
                          <a:solidFill>
                            <a:schemeClr val="accent1"/>
                          </a:solidFill>
                        </a:rPr>
                        <a:t>CAM: CNC Milling 232</a:t>
                      </a:r>
                      <a:endParaRPr sz="1600">
                        <a:solidFill>
                          <a:schemeClr val="accent1"/>
                        </a:solidFill>
                      </a:endParaRPr>
                    </a:p>
                    <a:p>
                      <a:pPr algn="l">
                        <a:defRPr sz="1800" b="0" i="0">
                          <a:sym typeface="Helvetica"/>
                        </a:defRPr>
                      </a:pPr>
                      <a:r>
                        <a:rPr sz="1100" b="1" i="1">
                          <a:solidFill>
                            <a:schemeClr val="accent1"/>
                          </a:solidFill>
                        </a:rPr>
                        <a:t>Advanced Solid Modeling</a:t>
                      </a:r>
                    </a:p>
                  </a:txBody>
                  <a:tcPr marL="0" marR="0" marT="0" marB="0" horzOverflow="overflow">
                    <a:lnL w="0">
                      <a:miter lim="400000"/>
                    </a:lnL>
                    <a:lnR w="0">
                      <a:miter lim="400000"/>
                    </a:lnR>
                    <a:solidFill>
                      <a:srgbClr val="FFFFFF"/>
                    </a:solidFill>
                  </a:tcPr>
                </a:tc>
              </a:tr>
              <a:tr h="1931477">
                <a:tc gridSpan="7">
                  <a:txBody>
                    <a:bodyPr/>
                    <a:lstStyle/>
                    <a:p>
                      <a:pPr algn="l">
                        <a:defRPr sz="1800" b="0" i="0">
                          <a:solidFill>
                            <a:srgbClr val="000000"/>
                          </a:solidFill>
                          <a:sym typeface="Helvetica"/>
                        </a:defRPr>
                      </a:pPr>
                      <a:r>
                        <a:rPr sz="1600" b="1" dirty="0">
                          <a:solidFill>
                            <a:srgbClr val="FFFFFF"/>
                          </a:solidFill>
                        </a:rPr>
                        <a:t> </a:t>
                      </a:r>
                    </a:p>
                    <a:p>
                      <a:pPr algn="l">
                        <a:defRPr sz="1800" b="0" i="0">
                          <a:solidFill>
                            <a:srgbClr val="000000"/>
                          </a:solidFill>
                          <a:sym typeface="Helvetica"/>
                        </a:defRPr>
                      </a:pPr>
                      <a:r>
                        <a:rPr sz="1200" b="1" dirty="0"/>
                        <a:t>*      Year 15 &amp; 16 Option available through East Carolina University degree completion program – Bachelor of Science in Industrial Technology </a:t>
                      </a:r>
                    </a:p>
                    <a:p>
                      <a:pPr algn="l">
                        <a:defRPr sz="1800" b="0" i="0">
                          <a:solidFill>
                            <a:srgbClr val="000000"/>
                          </a:solidFill>
                          <a:sym typeface="Helvetica"/>
                        </a:defRPr>
                      </a:pPr>
                      <a:r>
                        <a:rPr sz="1200" b="1" dirty="0"/>
                        <a:t>**    Students who complete certificate program will also be given WorkKeys assessment in soft skills performance, talent and teamwork.  In addition,     </a:t>
                      </a:r>
                    </a:p>
                    <a:p>
                      <a:pPr algn="l">
                        <a:defRPr sz="1800" b="0" i="0">
                          <a:solidFill>
                            <a:srgbClr val="000000"/>
                          </a:solidFill>
                          <a:sym typeface="Helvetica"/>
                        </a:defRPr>
                      </a:pPr>
                      <a:r>
                        <a:rPr sz="1200" b="1" dirty="0"/>
                        <a:t>        they will be assessed in the North Carolina Career Readiness Certificate.  Job shadowing opportunities will also be available.</a:t>
                      </a:r>
                    </a:p>
                    <a:p>
                      <a:pPr algn="l">
                        <a:defRPr sz="1800" b="0" i="0">
                          <a:solidFill>
                            <a:srgbClr val="000000"/>
                          </a:solidFill>
                          <a:sym typeface="Helvetica"/>
                        </a:defRPr>
                      </a:pPr>
                      <a:r>
                        <a:rPr sz="1200" b="1" dirty="0"/>
                        <a:t>***  Continuation through the diploma program will provide at least two assessments in the National Institute of Metalworking Skills (NIMS) </a:t>
                      </a:r>
                    </a:p>
                    <a:p>
                      <a:pPr algn="l">
                        <a:defRPr sz="1800" b="0" i="0">
                          <a:solidFill>
                            <a:srgbClr val="000000"/>
                          </a:solidFill>
                          <a:sym typeface="Helvetica"/>
                        </a:defRPr>
                      </a:pPr>
                      <a:r>
                        <a:rPr sz="1200" b="1" dirty="0"/>
                        <a:t>        certification.</a:t>
                      </a:r>
                    </a:p>
                    <a:p>
                      <a:pPr algn="l">
                        <a:defRPr sz="1800" b="0" i="0">
                          <a:solidFill>
                            <a:srgbClr val="000000"/>
                          </a:solidFill>
                          <a:sym typeface="Helvetica"/>
                        </a:defRPr>
                      </a:pPr>
                      <a:r>
                        <a:rPr sz="1200" b="1" dirty="0"/>
                        <a:t>****Completion of the associate degree will provide students the opportunity to receive certification in SolidWorks.  Students receiving the associate </a:t>
                      </a:r>
                    </a:p>
                    <a:p>
                      <a:pPr algn="l">
                        <a:defRPr sz="1800" b="0" i="0">
                          <a:solidFill>
                            <a:srgbClr val="000000"/>
                          </a:solidFill>
                          <a:sym typeface="Helvetica"/>
                        </a:defRPr>
                      </a:pPr>
                      <a:r>
                        <a:rPr sz="1200" b="1" dirty="0"/>
                        <a:t>        degree will also have opportunities for Work-based learning.</a:t>
                      </a:r>
                    </a:p>
                  </a:txBody>
                  <a:tcPr marL="0" marR="0" marT="0" marB="0" horzOverflow="overflow">
                    <a:lnL w="0">
                      <a:miter lim="400000"/>
                    </a:lnL>
                    <a:lnR w="0">
                      <a:miter lim="400000"/>
                    </a:lnR>
                    <a:lnB w="0">
                      <a:miter lim="400000"/>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357" name="Group 357"/>
          <p:cNvGrpSpPr/>
          <p:nvPr/>
        </p:nvGrpSpPr>
        <p:grpSpPr>
          <a:xfrm>
            <a:off x="4191000" y="4114800"/>
            <a:ext cx="2183133" cy="342740"/>
            <a:chOff x="-1" y="-1"/>
            <a:chExt cx="1184278" cy="584767"/>
          </a:xfrm>
        </p:grpSpPr>
        <p:sp>
          <p:nvSpPr>
            <p:cNvPr id="355" name="Shape 355"/>
            <p:cNvSpPr/>
            <p:nvPr/>
          </p:nvSpPr>
          <p:spPr>
            <a:xfrm>
              <a:off x="-1" y="-1"/>
              <a:ext cx="1184277" cy="228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00" y="0"/>
                  </a:lnTo>
                  <a:lnTo>
                    <a:pt x="6626" y="1453"/>
                  </a:lnTo>
                  <a:lnTo>
                    <a:pt x="9000" y="0"/>
                  </a:lnTo>
                  <a:lnTo>
                    <a:pt x="21600" y="0"/>
                  </a:lnTo>
                  <a:lnTo>
                    <a:pt x="21600" y="21600"/>
                  </a:lnTo>
                  <a:lnTo>
                    <a:pt x="0" y="21600"/>
                  </a:lnTo>
                  <a:lnTo>
                    <a:pt x="0" y="3600"/>
                  </a:lnTo>
                  <a:close/>
                </a:path>
              </a:pathLst>
            </a:custGeom>
            <a:solidFill>
              <a:schemeClr val="accent2"/>
            </a:solidFill>
            <a:ln w="38100" cap="flat">
              <a:solidFill>
                <a:srgbClr val="F2F2F2"/>
              </a:solidFill>
              <a:prstDash val="solid"/>
              <a:miter lim="800000"/>
            </a:ln>
            <a:effectLst>
              <a:outerShdw blurRad="12700" dist="28398" dir="3806097" rotWithShape="0">
                <a:srgbClr val="622423">
                  <a:alpha val="50000"/>
                </a:srgbClr>
              </a:outerShdw>
            </a:effectLst>
          </p:spPr>
          <p:txBody>
            <a:bodyPr wrap="square" lIns="45718" tIns="45718" rIns="45718" bIns="45718" numCol="1" anchor="t">
              <a:noAutofit/>
            </a:bodyPr>
            <a:lstStyle/>
            <a:p>
              <a:pPr>
                <a:spcBef>
                  <a:spcPts val="800"/>
                </a:spcBef>
                <a:defRPr>
                  <a:latin typeface="Franklin Gothic Medium"/>
                  <a:ea typeface="Franklin Gothic Medium"/>
                  <a:cs typeface="Franklin Gothic Medium"/>
                  <a:sym typeface="Franklin Gothic Medium"/>
                </a:defRPr>
              </a:pPr>
              <a:endParaRPr sz="2000"/>
            </a:p>
          </p:txBody>
        </p:sp>
        <p:sp>
          <p:nvSpPr>
            <p:cNvPr id="356" name="Shape 356"/>
            <p:cNvSpPr/>
            <p:nvPr/>
          </p:nvSpPr>
          <p:spPr>
            <a:xfrm>
              <a:off x="-1" y="-1"/>
              <a:ext cx="1184278" cy="584767"/>
            </a:xfrm>
            <a:prstGeom prst="rect">
              <a:avLst/>
            </a:prstGeom>
            <a:solidFill>
              <a:schemeClr val="accent6">
                <a:lumMod val="40000"/>
                <a:lumOff val="60000"/>
              </a:schemeClr>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spcBef>
                  <a:spcPts val="800"/>
                </a:spcBef>
                <a:defRPr sz="800" b="0">
                  <a:latin typeface="Arial"/>
                  <a:ea typeface="Arial"/>
                  <a:cs typeface="Arial"/>
                  <a:sym typeface="Arial"/>
                </a:defRPr>
              </a:lvl1pPr>
            </a:lstStyle>
            <a:p>
              <a:pPr>
                <a:defRPr sz="1800"/>
              </a:pPr>
              <a:r>
                <a:rPr sz="1600" dirty="0"/>
                <a:t>High School Diploma</a:t>
              </a:r>
            </a:p>
          </p:txBody>
        </p:sp>
      </p:grpSp>
      <p:sp>
        <p:nvSpPr>
          <p:cNvPr id="359" name="Shape 359"/>
          <p:cNvSpPr/>
          <p:nvPr/>
        </p:nvSpPr>
        <p:spPr>
          <a:xfrm>
            <a:off x="4876800" y="4533739"/>
            <a:ext cx="1476695" cy="343061"/>
          </a:xfrm>
          <a:prstGeom prst="rect">
            <a:avLst/>
          </a:prstGeom>
          <a:solidFill>
            <a:schemeClr val="accent6">
              <a:lumMod val="40000"/>
              <a:lumOff val="60000"/>
            </a:schemeClr>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spcBef>
                <a:spcPts val="800"/>
              </a:spcBef>
              <a:defRPr sz="1200" b="0">
                <a:latin typeface="Arial"/>
                <a:ea typeface="Arial"/>
                <a:cs typeface="Arial"/>
                <a:sym typeface="Arial"/>
              </a:defRPr>
            </a:lvl1pPr>
          </a:lstStyle>
          <a:p>
            <a:pPr>
              <a:defRPr sz="1800"/>
            </a:pPr>
            <a:r>
              <a:rPr sz="1600" dirty="0"/>
              <a:t>Certificate**</a:t>
            </a:r>
          </a:p>
        </p:txBody>
      </p:sp>
      <p:grpSp>
        <p:nvGrpSpPr>
          <p:cNvPr id="363" name="Group 363"/>
          <p:cNvGrpSpPr/>
          <p:nvPr/>
        </p:nvGrpSpPr>
        <p:grpSpPr>
          <a:xfrm>
            <a:off x="6400800" y="4366997"/>
            <a:ext cx="1142997" cy="338551"/>
            <a:chOff x="-76200" y="-2"/>
            <a:chExt cx="1142995" cy="338551"/>
          </a:xfrm>
        </p:grpSpPr>
        <p:sp>
          <p:nvSpPr>
            <p:cNvPr id="361" name="Shape 361"/>
            <p:cNvSpPr/>
            <p:nvPr/>
          </p:nvSpPr>
          <p:spPr>
            <a:xfrm>
              <a:off x="-1" y="-2"/>
              <a:ext cx="967741" cy="2827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00" y="0"/>
                  </a:lnTo>
                  <a:lnTo>
                    <a:pt x="6626" y="1453"/>
                  </a:lnTo>
                  <a:lnTo>
                    <a:pt x="9000" y="0"/>
                  </a:lnTo>
                  <a:lnTo>
                    <a:pt x="21600" y="0"/>
                  </a:lnTo>
                  <a:lnTo>
                    <a:pt x="21600" y="21600"/>
                  </a:lnTo>
                  <a:lnTo>
                    <a:pt x="0" y="21600"/>
                  </a:lnTo>
                  <a:lnTo>
                    <a:pt x="0" y="3600"/>
                  </a:lnTo>
                  <a:close/>
                </a:path>
              </a:pathLst>
            </a:custGeom>
            <a:solidFill>
              <a:schemeClr val="accent2"/>
            </a:solidFill>
            <a:ln w="38100" cap="flat">
              <a:solidFill>
                <a:srgbClr val="F2F2F2"/>
              </a:solidFill>
              <a:prstDash val="solid"/>
              <a:miter lim="800000"/>
            </a:ln>
            <a:effectLst>
              <a:outerShdw blurRad="12700" dist="28398" dir="3806097" rotWithShape="0">
                <a:srgbClr val="622423">
                  <a:alpha val="50000"/>
                </a:srgbClr>
              </a:outerShdw>
            </a:effectLst>
          </p:spPr>
          <p:txBody>
            <a:bodyPr wrap="square" lIns="45718" tIns="45718" rIns="45718" bIns="45718" numCol="1" anchor="t">
              <a:noAutofit/>
            </a:bodyPr>
            <a:lstStyle/>
            <a:p>
              <a:pPr>
                <a:spcBef>
                  <a:spcPts val="800"/>
                </a:spcBef>
                <a:defRPr>
                  <a:latin typeface="Franklin Gothic Medium"/>
                  <a:ea typeface="Franklin Gothic Medium"/>
                  <a:cs typeface="Franklin Gothic Medium"/>
                  <a:sym typeface="Franklin Gothic Medium"/>
                </a:defRPr>
              </a:pPr>
              <a:endParaRPr sz="2000"/>
            </a:p>
          </p:txBody>
        </p:sp>
        <p:sp>
          <p:nvSpPr>
            <p:cNvPr id="362" name="Shape 362"/>
            <p:cNvSpPr/>
            <p:nvPr/>
          </p:nvSpPr>
          <p:spPr>
            <a:xfrm>
              <a:off x="-76200" y="-1"/>
              <a:ext cx="1142995" cy="338550"/>
            </a:xfrm>
            <a:prstGeom prst="rect">
              <a:avLst/>
            </a:prstGeom>
            <a:solidFill>
              <a:schemeClr val="accent6">
                <a:lumMod val="40000"/>
                <a:lumOff val="60000"/>
              </a:schemeClr>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spcBef>
                  <a:spcPts val="800"/>
                </a:spcBef>
                <a:defRPr sz="1200" b="0">
                  <a:latin typeface="Arial"/>
                  <a:ea typeface="Arial"/>
                  <a:cs typeface="Arial"/>
                  <a:sym typeface="Arial"/>
                </a:defRPr>
              </a:lvl1pPr>
            </a:lstStyle>
            <a:p>
              <a:pPr>
                <a:defRPr sz="1800"/>
              </a:pPr>
              <a:r>
                <a:rPr sz="1600" dirty="0"/>
                <a:t>Diploma***</a:t>
              </a:r>
            </a:p>
          </p:txBody>
        </p:sp>
      </p:grpSp>
      <p:grpSp>
        <p:nvGrpSpPr>
          <p:cNvPr id="366" name="Group 366"/>
          <p:cNvGrpSpPr/>
          <p:nvPr/>
        </p:nvGrpSpPr>
        <p:grpSpPr>
          <a:xfrm>
            <a:off x="7543800" y="4382871"/>
            <a:ext cx="1600201" cy="322677"/>
            <a:chOff x="-1" y="-1"/>
            <a:chExt cx="1254493" cy="584765"/>
          </a:xfrm>
        </p:grpSpPr>
        <p:sp>
          <p:nvSpPr>
            <p:cNvPr id="364" name="Shape 364"/>
            <p:cNvSpPr/>
            <p:nvPr/>
          </p:nvSpPr>
          <p:spPr>
            <a:xfrm>
              <a:off x="-1" y="-1"/>
              <a:ext cx="1194755" cy="2668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600" y="0"/>
                  </a:lnTo>
                  <a:lnTo>
                    <a:pt x="6626" y="1453"/>
                  </a:lnTo>
                  <a:lnTo>
                    <a:pt x="9000" y="0"/>
                  </a:lnTo>
                  <a:lnTo>
                    <a:pt x="21600" y="0"/>
                  </a:lnTo>
                  <a:lnTo>
                    <a:pt x="21600" y="21600"/>
                  </a:lnTo>
                  <a:lnTo>
                    <a:pt x="0" y="21600"/>
                  </a:lnTo>
                  <a:lnTo>
                    <a:pt x="0" y="3600"/>
                  </a:lnTo>
                  <a:close/>
                </a:path>
              </a:pathLst>
            </a:custGeom>
            <a:solidFill>
              <a:schemeClr val="accent2"/>
            </a:solidFill>
            <a:ln w="38100" cap="flat">
              <a:solidFill>
                <a:srgbClr val="F2F2F2"/>
              </a:solidFill>
              <a:prstDash val="solid"/>
              <a:miter lim="800000"/>
            </a:ln>
            <a:effectLst>
              <a:outerShdw blurRad="12700" dist="28398" dir="3806097" rotWithShape="0">
                <a:srgbClr val="622423">
                  <a:alpha val="50000"/>
                </a:srgbClr>
              </a:outerShdw>
            </a:effectLst>
          </p:spPr>
          <p:txBody>
            <a:bodyPr wrap="square" lIns="45718" tIns="45718" rIns="45718" bIns="45718" numCol="1" anchor="t">
              <a:noAutofit/>
            </a:bodyPr>
            <a:lstStyle/>
            <a:p>
              <a:pPr>
                <a:spcBef>
                  <a:spcPts val="800"/>
                </a:spcBef>
                <a:defRPr>
                  <a:latin typeface="Franklin Gothic Medium"/>
                  <a:ea typeface="Franklin Gothic Medium"/>
                  <a:cs typeface="Franklin Gothic Medium"/>
                  <a:sym typeface="Franklin Gothic Medium"/>
                </a:defRPr>
              </a:pPr>
              <a:endParaRPr sz="2000"/>
            </a:p>
          </p:txBody>
        </p:sp>
        <p:sp>
          <p:nvSpPr>
            <p:cNvPr id="365" name="Shape 365"/>
            <p:cNvSpPr/>
            <p:nvPr/>
          </p:nvSpPr>
          <p:spPr>
            <a:xfrm>
              <a:off x="59738" y="-1"/>
              <a:ext cx="1194754" cy="584765"/>
            </a:xfrm>
            <a:prstGeom prst="rect">
              <a:avLst/>
            </a:prstGeom>
            <a:solidFill>
              <a:schemeClr val="accent6">
                <a:lumMod val="40000"/>
                <a:lumOff val="60000"/>
              </a:schemeClr>
            </a:solid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spcBef>
                  <a:spcPts val="800"/>
                </a:spcBef>
                <a:defRPr sz="1200" b="0">
                  <a:latin typeface="Arial"/>
                  <a:ea typeface="Arial"/>
                  <a:cs typeface="Arial"/>
                  <a:sym typeface="Arial"/>
                </a:defRPr>
              </a:lvl1pPr>
            </a:lstStyle>
            <a:p>
              <a:pPr>
                <a:defRPr sz="1800"/>
              </a:pPr>
              <a:r>
                <a:rPr sz="1600" dirty="0"/>
                <a:t>Associate****</a:t>
              </a:r>
            </a:p>
          </p:txBody>
        </p:sp>
      </p:grpSp>
    </p:spTree>
    <p:extLst>
      <p:ext uri="{BB962C8B-B14F-4D97-AF65-F5344CB8AC3E}">
        <p14:creationId xmlns:p14="http://schemas.microsoft.com/office/powerpoint/2010/main" val="144653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p:cNvSpPr>
          <p:nvPr>
            <p:ph type="ctrTitle"/>
          </p:nvPr>
        </p:nvSpPr>
        <p:spPr>
          <a:xfrm>
            <a:off x="685800" y="2209800"/>
            <a:ext cx="7772400" cy="1470025"/>
          </a:xfrm>
        </p:spPr>
        <p:txBody>
          <a:bodyPr>
            <a:normAutofit fontScale="90000"/>
          </a:bodyPr>
          <a:lstStyle/>
          <a:p>
            <a:r>
              <a:rPr lang="en-US" sz="3600" dirty="0"/>
              <a:t>Stacking: Programs of Study, College and Career Promise, and Career Pathways</a:t>
            </a:r>
            <a:endParaRPr lang="en-US" sz="4000" i="1" dirty="0"/>
          </a:p>
        </p:txBody>
      </p:sp>
      <p:sp>
        <p:nvSpPr>
          <p:cNvPr id="616" name="Shape 616"/>
          <p:cNvSpPr>
            <a:spLocks noGrp="1"/>
          </p:cNvSpPr>
          <p:nvPr>
            <p:ph type="subTitle" idx="1"/>
          </p:nvPr>
        </p:nvSpPr>
        <p:spPr>
          <a:xfrm>
            <a:off x="990600" y="4343400"/>
            <a:ext cx="7239000" cy="1752600"/>
          </a:xfrm>
        </p:spPr>
        <p:txBody>
          <a:bodyPr>
            <a:noAutofit/>
          </a:bodyPr>
          <a:lstStyle/>
          <a:p>
            <a:r>
              <a:rPr lang="en-US" dirty="0" smtClean="0"/>
              <a:t>Dr. Bob </a:t>
            </a:r>
            <a:r>
              <a:rPr lang="en-US" dirty="0" err="1" smtClean="0"/>
              <a:t>Witchger</a:t>
            </a:r>
            <a:endParaRPr lang="en-US" dirty="0" smtClean="0"/>
          </a:p>
          <a:p>
            <a:r>
              <a:rPr lang="en-US" sz="2800" dirty="0" smtClean="0"/>
              <a:t>Director of Career and Technical Education</a:t>
            </a:r>
          </a:p>
          <a:p>
            <a:r>
              <a:rPr lang="en-US" sz="2800" dirty="0" smtClean="0"/>
              <a:t>NC Community College System</a:t>
            </a:r>
          </a:p>
          <a:p>
            <a:r>
              <a:rPr lang="en-US" sz="2800" dirty="0" smtClean="0"/>
              <a:t>WitchgerB@nccommunitycolleges.edu</a:t>
            </a:r>
            <a:endParaRPr lang="en-US" sz="2800" dirty="0">
              <a:hlinkClick r:id="rId3"/>
            </a:endParaRPr>
          </a:p>
        </p:txBody>
      </p:sp>
      <p:sp>
        <p:nvSpPr>
          <p:cNvPr id="618" name="Shape 618"/>
          <p:cNvSpPr/>
          <p:nvPr/>
        </p:nvSpPr>
        <p:spPr>
          <a:xfrm>
            <a:off x="3214671" y="381000"/>
            <a:ext cx="5891229" cy="75386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6300"/>
            </a:lvl1pPr>
          </a:lstStyle>
          <a:p>
            <a:r>
              <a:rPr sz="4430" dirty="0" smtClean="0"/>
              <a:t>Thanks </a:t>
            </a:r>
            <a:r>
              <a:rPr sz="4430" dirty="0"/>
              <a:t>for all you </a:t>
            </a:r>
            <a:r>
              <a:rPr lang="en-US" sz="4430" dirty="0" smtClean="0"/>
              <a:t>d</a:t>
            </a:r>
            <a:r>
              <a:rPr sz="4430" dirty="0" smtClean="0"/>
              <a:t>o </a:t>
            </a:r>
            <a:r>
              <a:rPr sz="4430" dirty="0"/>
              <a:t>!  </a:t>
            </a:r>
          </a:p>
        </p:txBody>
      </p:sp>
    </p:spTree>
    <p:extLst>
      <p:ext uri="{BB962C8B-B14F-4D97-AF65-F5344CB8AC3E}">
        <p14:creationId xmlns:p14="http://schemas.microsoft.com/office/powerpoint/2010/main" val="17028353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p:txBody>
          <a:bodyPr/>
          <a:lstStyle>
            <a:lvl1pPr defTabSz="452627">
              <a:defRPr sz="3959" spc="79"/>
            </a:lvl1pPr>
          </a:lstStyle>
          <a:p>
            <a:r>
              <a:rPr lang="en-US" smtClean="0"/>
              <a:t>Rigorous </a:t>
            </a:r>
            <a:br>
              <a:rPr lang="en-US" smtClean="0"/>
            </a:br>
            <a:r>
              <a:rPr lang="en-US" smtClean="0"/>
              <a:t>Education and Training </a:t>
            </a:r>
            <a:endParaRPr lang="en-US" dirty="0"/>
          </a:p>
        </p:txBody>
      </p:sp>
      <p:sp>
        <p:nvSpPr>
          <p:cNvPr id="179" name="Shape 179"/>
          <p:cNvSpPr>
            <a:spLocks noGrp="1"/>
          </p:cNvSpPr>
          <p:nvPr>
            <p:ph idx="1"/>
          </p:nvPr>
        </p:nvSpPr>
        <p:spPr>
          <a:xfrm>
            <a:off x="457200" y="1600200"/>
            <a:ext cx="8229600" cy="5105400"/>
          </a:xfrm>
        </p:spPr>
        <p:txBody>
          <a:bodyPr>
            <a:normAutofit fontScale="85000" lnSpcReduction="10000"/>
          </a:bodyPr>
          <a:lstStyle/>
          <a:p>
            <a:r>
              <a:rPr lang="en-US" dirty="0" smtClean="0"/>
              <a:t>A comprehensive, structured approach for delivering education and training to prepare individuals for work. </a:t>
            </a:r>
          </a:p>
          <a:p>
            <a:r>
              <a:rPr lang="en-US" dirty="0" smtClean="0"/>
              <a:t>Typically a framework of classroom and on-the-job learning.</a:t>
            </a:r>
          </a:p>
          <a:p>
            <a:r>
              <a:rPr lang="en-US" dirty="0" smtClean="0"/>
              <a:t>May include credit for previous life/work experience </a:t>
            </a:r>
          </a:p>
          <a:p>
            <a:r>
              <a:rPr lang="en-US" dirty="0" smtClean="0"/>
              <a:t>Acknowledgement of certifications.</a:t>
            </a:r>
          </a:p>
          <a:p>
            <a:r>
              <a:rPr lang="en-US" dirty="0" smtClean="0"/>
              <a:t>Training is aligned to regional industry needs, and may integrate technical and academic courses resulting in a certificate, diploma and/or degree.</a:t>
            </a:r>
          </a:p>
          <a:p>
            <a:r>
              <a:rPr lang="en-US" dirty="0" smtClean="0"/>
              <a:t>Education and training within the pathway framework includes intentional career advising, integrated work-based learning, and accruing stackable credentials.</a:t>
            </a:r>
            <a:endParaRPr lang="en-US" dirty="0"/>
          </a:p>
        </p:txBody>
      </p:sp>
    </p:spTree>
    <p:extLst>
      <p:ext uri="{BB962C8B-B14F-4D97-AF65-F5344CB8AC3E}">
        <p14:creationId xmlns:p14="http://schemas.microsoft.com/office/powerpoint/2010/main" val="52936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p:txBody>
          <a:bodyPr/>
          <a:lstStyle>
            <a:lvl1pPr defTabSz="452627">
              <a:defRPr sz="3959" spc="79"/>
            </a:lvl1pPr>
          </a:lstStyle>
          <a:p>
            <a:r>
              <a:rPr lang="en-US" dirty="0" smtClean="0"/>
              <a:t>Certifications </a:t>
            </a:r>
            <a:endParaRPr lang="en-US" dirty="0"/>
          </a:p>
        </p:txBody>
      </p:sp>
      <p:sp>
        <p:nvSpPr>
          <p:cNvPr id="187" name="Shape 187"/>
          <p:cNvSpPr>
            <a:spLocks noGrp="1"/>
          </p:cNvSpPr>
          <p:nvPr>
            <p:ph idx="1"/>
          </p:nvPr>
        </p:nvSpPr>
        <p:spPr>
          <a:xfrm>
            <a:off x="457200" y="1600200"/>
            <a:ext cx="8229600" cy="5105400"/>
          </a:xfrm>
        </p:spPr>
        <p:txBody>
          <a:bodyPr>
            <a:normAutofit fontScale="85000" lnSpcReduction="20000"/>
          </a:bodyPr>
          <a:lstStyle/>
          <a:p>
            <a:pPr marL="0" indent="0">
              <a:buNone/>
            </a:pPr>
            <a:r>
              <a:rPr lang="en-US" u="sng" dirty="0"/>
              <a:t>Stackable - Certificates, Diplomas, Degrees, Credentials </a:t>
            </a:r>
          </a:p>
          <a:p>
            <a:r>
              <a:rPr lang="en-US" dirty="0" smtClean="0"/>
              <a:t>Credentials can be gained from education, employers, and third-party vendors.  The pathways leadership team will determine which credentials are appropriate for each pathway.</a:t>
            </a:r>
          </a:p>
          <a:p>
            <a:r>
              <a:rPr lang="en-US" dirty="0" smtClean="0"/>
              <a:t>Certifications can be stackable and accruing allowing for open entry and open exit in the program of study of the pathway. </a:t>
            </a:r>
          </a:p>
          <a:p>
            <a:r>
              <a:rPr lang="en-US" dirty="0" smtClean="0"/>
              <a:t>Recognizing the value of independent learning, OJT, and other forms of skill development in each pathway, Credit for prior learning can be acknowledged and credited to the individual within the framework of the pathway.</a:t>
            </a:r>
            <a:endParaRPr lang="en-US" dirty="0"/>
          </a:p>
        </p:txBody>
      </p:sp>
    </p:spTree>
    <p:extLst>
      <p:ext uri="{BB962C8B-B14F-4D97-AF65-F5344CB8AC3E}">
        <p14:creationId xmlns:p14="http://schemas.microsoft.com/office/powerpoint/2010/main" val="56537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a5133d6118044a3aaacc66dd229ac83 xmlns="f46e81e7-297d-417f-b698-00dff3f07a0e">
      <Terms xmlns="http://schemas.microsoft.com/office/infopath/2007/PartnerControls">
        <TermInfo xmlns="http://schemas.microsoft.com/office/infopath/2007/PartnerControls">
          <TermName xmlns="http://schemas.microsoft.com/office/infopath/2007/PartnerControls">Branding</TermName>
          <TermId xmlns="http://schemas.microsoft.com/office/infopath/2007/PartnerControls">6e354d85-bdd8-4cc8-a485-4803f6fdee24</TermId>
        </TermInfo>
      </Terms>
    </da5133d6118044a3aaacc66dd229ac83>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50e81a0936d32d6d6112a3ebea014364">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d7a59a01511910152a9f47f3f8bcfb28"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element ref="ns3:da5133d6118044a3aaacc66dd229ac8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element name="da5133d6118044a3aaacc66dd229ac83" ma:index="15" ma:taxonomy="true" ma:internalName="da5133d6118044a3aaacc66dd229ac83" ma:taxonomyFieldName="Functions" ma:displayName="Functions" ma:readOnly="false" ma:default="" ma:fieldId="{da5133d6-1180-44a3-aaac-c66dd229ac83}" ma:taxonomyMulti="true" ma:sspId="ff2c0a30-6022-4a53-931e-4e94d75a6b78" ma:termSetId="1c492f33-1239-436d-b6a0-b9b0aed1c71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9EDD1A-F66B-4A90-8803-6512E3CBFB2F}">
  <ds:schemaRefs>
    <ds:schemaRef ds:uri="88203bfa-d4ac-462e-8616-0292cc28843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http://purl.org/dc/terms/"/>
    <ds:schemaRef ds:uri="f46e81e7-297d-417f-b698-00dff3f07a0e"/>
    <ds:schemaRef ds:uri="http://schemas.microsoft.com/sharepoint/v3"/>
    <ds:schemaRef ds:uri="http://www.w3.org/XML/1998/namespace"/>
  </ds:schemaRefs>
</ds:datastoreItem>
</file>

<file path=customXml/itemProps2.xml><?xml version="1.0" encoding="utf-8"?>
<ds:datastoreItem xmlns:ds="http://schemas.openxmlformats.org/officeDocument/2006/customXml" ds:itemID="{8ED30B6B-3DF6-4001-A6FD-9915D98EA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B2E925-8E2E-4675-A322-811AC5A545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Advantage.thmx</Template>
  <TotalTime>3859</TotalTime>
  <Words>4452</Words>
  <Application>Microsoft Macintosh PowerPoint</Application>
  <PresentationFormat>On-screen Show (4:3)</PresentationFormat>
  <Paragraphs>1232</Paragraphs>
  <Slides>75</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Adobe Caslon Pro</vt:lpstr>
      <vt:lpstr>Al Bayan Plain</vt:lpstr>
      <vt:lpstr>American Typewriter</vt:lpstr>
      <vt:lpstr>Avenir Roman</vt:lpstr>
      <vt:lpstr>Calibri</vt:lpstr>
      <vt:lpstr>Franklin Gothic Medium</vt:lpstr>
      <vt:lpstr>Futura</vt:lpstr>
      <vt:lpstr>Helvetica</vt:lpstr>
      <vt:lpstr>Helvetica Light</vt:lpstr>
      <vt:lpstr>Marker Felt</vt:lpstr>
      <vt:lpstr>Times New Roman</vt:lpstr>
      <vt:lpstr>Verdana</vt:lpstr>
      <vt:lpstr>Arial</vt:lpstr>
      <vt:lpstr>Office Theme</vt:lpstr>
      <vt:lpstr>Stacking: Programs of Study, College and Career Promise,  and Career Pathways</vt:lpstr>
      <vt:lpstr>Pathways - Components</vt:lpstr>
      <vt:lpstr>Pathways - Characteristics</vt:lpstr>
      <vt:lpstr>Employer Engagement</vt:lpstr>
      <vt:lpstr>Career Development</vt:lpstr>
      <vt:lpstr>Education and Training </vt:lpstr>
      <vt:lpstr>Education and Training</vt:lpstr>
      <vt:lpstr>Rigorous  Education and Training </vt:lpstr>
      <vt:lpstr>Certifications </vt:lpstr>
      <vt:lpstr>Work-Based Learning  with Engaged Employers</vt:lpstr>
      <vt:lpstr>Work-Based Learning  with Engaged Employers</vt:lpstr>
      <vt:lpstr>Work-Based Learning  with Engaged Employers</vt:lpstr>
      <vt:lpstr>Job Placement </vt:lpstr>
      <vt:lpstr>Intermediary - Coordinator</vt:lpstr>
      <vt:lpstr>Why Pathways?</vt:lpstr>
      <vt:lpstr>History of Pathways </vt:lpstr>
      <vt:lpstr>Pathways to Prosperity </vt:lpstr>
      <vt:lpstr>Job-Driven Training </vt:lpstr>
      <vt:lpstr>Job-Driven Training </vt:lpstr>
      <vt:lpstr>1. Engage with Employers </vt:lpstr>
      <vt:lpstr>2. Earn and Learn </vt:lpstr>
      <vt:lpstr>3. Use Data – Smart Choices</vt:lpstr>
      <vt:lpstr>4. Measurement Matters</vt:lpstr>
      <vt:lpstr>5. Stepping Stones</vt:lpstr>
      <vt:lpstr>6. Opening Doors </vt:lpstr>
      <vt:lpstr>7. Regional Collaboration</vt:lpstr>
      <vt:lpstr>Job-Driven Training </vt:lpstr>
      <vt:lpstr>2014  Vision Overview </vt:lpstr>
      <vt:lpstr>Building the Pathway:  Credentials  </vt:lpstr>
      <vt:lpstr>Building the Pathway 9-14 High School and Community College</vt:lpstr>
      <vt:lpstr>Building the Pathway Engaging Employers  </vt:lpstr>
      <vt:lpstr>Building the Pathway  Short Term Career Center / Continuing Education   </vt:lpstr>
      <vt:lpstr>PowerPoint Presentation</vt:lpstr>
      <vt:lpstr>PowerPoint Presentation</vt:lpstr>
      <vt:lpstr>PowerPoint Presentation</vt:lpstr>
      <vt:lpstr>PowerPoint Presentation</vt:lpstr>
      <vt:lpstr>Career Advising Selecting Pathway, Education, &amp; WBL </vt:lpstr>
      <vt:lpstr>Individual Career or  Employability Plan</vt:lpstr>
      <vt:lpstr>Career Development - Career Advising </vt:lpstr>
      <vt:lpstr>Informed  Career Advisors  High School - College - Career Center</vt:lpstr>
      <vt:lpstr>Articulation and Coordination  Program of Study / Training</vt:lpstr>
      <vt:lpstr>Articulation and Coordination  Program of Study / Training</vt:lpstr>
      <vt:lpstr>Articulation and Coordination  Program of Study / Training</vt:lpstr>
      <vt:lpstr>Work-Based Learning </vt:lpstr>
      <vt:lpstr>Work-Based Learning </vt:lpstr>
      <vt:lpstr>Work</vt:lpstr>
      <vt:lpstr>Future Ideas: Intermediary </vt:lpstr>
      <vt:lpstr>Lessons Learned</vt:lpstr>
      <vt:lpstr>Lessons Learned</vt:lpstr>
      <vt:lpstr>Strategies for Engaging Employers </vt:lpstr>
      <vt:lpstr>Strategies for Engaging Employers </vt:lpstr>
      <vt:lpstr>Strategies for Engaging Workforce Development Boards </vt:lpstr>
      <vt:lpstr>Strategies for Engaging Workforce Development Boards</vt:lpstr>
      <vt:lpstr>Project Overview: Partners,  Pathways and Collaboration </vt:lpstr>
      <vt:lpstr>CCC&amp;TI and Industry Partners</vt:lpstr>
      <vt:lpstr>PowerPoint Presentation</vt:lpstr>
      <vt:lpstr>PowerPoint Presentation</vt:lpstr>
      <vt:lpstr>Who’s Engaged?</vt:lpstr>
      <vt:lpstr>Associate in Post-Collision Remanufacturing</vt:lpstr>
      <vt:lpstr>The Mission</vt:lpstr>
      <vt:lpstr>Why Does the Industry Need this Program?</vt:lpstr>
      <vt:lpstr>New Automotive Technology</vt:lpstr>
      <vt:lpstr>An Industry in Need</vt:lpstr>
      <vt:lpstr>Employer Engagement</vt:lpstr>
      <vt:lpstr>Industry Approved Curriculum</vt:lpstr>
      <vt:lpstr>Creating a Pipeline</vt:lpstr>
      <vt:lpstr>Career Awareness</vt:lpstr>
      <vt:lpstr>Growth and Employment in  Pamlico County (GEPC) NCWorks Career Pathways Program Workshop and Evaluation (June 2015)</vt:lpstr>
      <vt:lpstr>PowerPoint Presentation</vt:lpstr>
      <vt:lpstr>Employer Relationships</vt:lpstr>
      <vt:lpstr>AIR:  Aviation in Rockingham</vt:lpstr>
      <vt:lpstr>Original Grant Partners</vt:lpstr>
      <vt:lpstr>New/Potential Grant Partners</vt:lpstr>
      <vt:lpstr>Our Pathway</vt:lpstr>
      <vt:lpstr>Stacking: Programs of Study, College and Career Promise, and Career Pathways</vt:lpstr>
    </vt:vector>
  </TitlesOfParts>
  <Company>NCCCS</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georgem</dc:creator>
  <cp:lastModifiedBy>Microsoft Office User</cp:lastModifiedBy>
  <cp:revision>333</cp:revision>
  <cp:lastPrinted>2016-09-13T11:49:32Z</cp:lastPrinted>
  <dcterms:created xsi:type="dcterms:W3CDTF">2009-10-29T12:13:41Z</dcterms:created>
  <dcterms:modified xsi:type="dcterms:W3CDTF">2016-10-04T15:11:13Z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ies>
</file>