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40"/>
  </p:notesMasterIdLst>
  <p:handoutMasterIdLst>
    <p:handoutMasterId r:id="rId41"/>
  </p:handoutMasterIdLst>
  <p:sldIdLst>
    <p:sldId id="534" r:id="rId5"/>
    <p:sldId id="1642" r:id="rId6"/>
    <p:sldId id="1651" r:id="rId7"/>
    <p:sldId id="1683" r:id="rId8"/>
    <p:sldId id="1652" r:id="rId9"/>
    <p:sldId id="1649" r:id="rId10"/>
    <p:sldId id="1682" r:id="rId11"/>
    <p:sldId id="257" r:id="rId12"/>
    <p:sldId id="1639" r:id="rId13"/>
    <p:sldId id="1684" r:id="rId14"/>
    <p:sldId id="1662" r:id="rId15"/>
    <p:sldId id="1695" r:id="rId16"/>
    <p:sldId id="1681" r:id="rId17"/>
    <p:sldId id="1685" r:id="rId18"/>
    <p:sldId id="1686" r:id="rId19"/>
    <p:sldId id="1687" r:id="rId20"/>
    <p:sldId id="1688" r:id="rId21"/>
    <p:sldId id="1689" r:id="rId22"/>
    <p:sldId id="1690" r:id="rId23"/>
    <p:sldId id="1691" r:id="rId24"/>
    <p:sldId id="1692" r:id="rId25"/>
    <p:sldId id="1693" r:id="rId26"/>
    <p:sldId id="1694" r:id="rId27"/>
    <p:sldId id="1697" r:id="rId28"/>
    <p:sldId id="1696" r:id="rId29"/>
    <p:sldId id="1675" r:id="rId30"/>
    <p:sldId id="1646" r:id="rId31"/>
    <p:sldId id="1666" r:id="rId32"/>
    <p:sldId id="1678" r:id="rId33"/>
    <p:sldId id="1679" r:id="rId34"/>
    <p:sldId id="1659" r:id="rId35"/>
    <p:sldId id="1661" r:id="rId36"/>
    <p:sldId id="772" r:id="rId37"/>
    <p:sldId id="1240" r:id="rId38"/>
    <p:sldId id="1194" r:id="rId3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00"/>
    <a:srgbClr val="9B01CD"/>
    <a:srgbClr val="F33518"/>
    <a:srgbClr val="FF9900"/>
    <a:srgbClr val="00FFFF"/>
    <a:srgbClr val="FF66FF"/>
    <a:srgbClr val="003768"/>
    <a:srgbClr val="EEB111"/>
    <a:srgbClr val="F59C3C"/>
    <a:srgbClr val="B3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9D026-C615-457F-A28E-B32752A22104}" v="4" dt="2022-10-17T15:02:19.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24" autoAdjust="0"/>
    <p:restoredTop sz="82021" autoAdjust="0"/>
  </p:normalViewPr>
  <p:slideViewPr>
    <p:cSldViewPr snapToGrid="0">
      <p:cViewPr varScale="1">
        <p:scale>
          <a:sx n="110" d="100"/>
          <a:sy n="110" d="100"/>
        </p:scale>
        <p:origin x="390"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54"/>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image" Target="../media/image9.jpg"/><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image" Target="../media/image9.jpg"/><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a:t>
          </a:r>
          <a:br>
            <a:rPr lang="en-US" dirty="0"/>
          </a:br>
          <a:r>
            <a:rPr lang="en-US" dirty="0"/>
            <a:t>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Anne Bacon</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D412D4E5-3B38-4D79-AF3D-D1DE80D2040A}">
      <dgm:prSet/>
      <dgm:spPr/>
      <dgm:t>
        <a:bodyPr/>
        <a:lstStyle/>
        <a:p>
          <a:r>
            <a:rPr lang="en-US" dirty="0"/>
            <a:t>Aaron Mabe</a:t>
          </a:r>
        </a:p>
      </dgm:t>
    </dgm:pt>
    <dgm:pt modelId="{20896EF7-D2EC-4E17-99C1-1F6DA815458F}" type="parTrans" cxnId="{9C408915-7370-43B3-BEA0-D856E1461F64}">
      <dgm:prSet/>
      <dgm:spPr/>
      <dgm:t>
        <a:bodyPr/>
        <a:lstStyle/>
        <a:p>
          <a:endParaRPr lang="en-US"/>
        </a:p>
      </dgm:t>
    </dgm:pt>
    <dgm:pt modelId="{8F2104D0-FC5E-41DC-A408-4E2B554A51A1}" type="sibTrans" cxnId="{9C408915-7370-43B3-BEA0-D856E1461F64}">
      <dgm:prSet/>
      <dgm:spPr/>
      <dgm:t>
        <a:bodyPr/>
        <a:lstStyle/>
        <a:p>
          <a:endParaRPr lang="en-US"/>
        </a:p>
      </dgm:t>
    </dgm:pt>
    <dgm:pt modelId="{4AAC2C16-56CE-4740-8F1A-AB98134D9F6D}" type="pres">
      <dgm:prSet presAssocID="{7FBB94E0-6142-4D42-A25A-B1596C2BF751}" presName="Name0" presStyleCnt="0">
        <dgm:presLayoutVars>
          <dgm:dir/>
          <dgm:resizeHandles/>
        </dgm:presLayoutVars>
      </dgm:prSet>
      <dgm:spPr/>
    </dgm:pt>
    <dgm:pt modelId="{38193D5D-09DA-4C6C-AFB1-73729A14F521}" type="pres">
      <dgm:prSet presAssocID="{52D41CC0-F150-4E37-81CD-6FAC9303347E}" presName="composite" presStyleCnt="0"/>
      <dgm:spPr/>
    </dgm:pt>
    <dgm:pt modelId="{6BDAABB8-2AA4-4F88-996E-452142678289}" type="pres">
      <dgm:prSet presAssocID="{52D41CC0-F150-4E37-81CD-6FAC9303347E}" presName="rect1" presStyleLbl="bgImgPlace1" presStyleIdx="0" presStyleCnt="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dgm:spPr>
    </dgm:pt>
    <dgm:pt modelId="{37386651-78AB-413D-BB3A-574FE92F3013}" type="pres">
      <dgm:prSet presAssocID="{52D41CC0-F150-4E37-81CD-6FAC9303347E}" presName="rect2" presStyleLbl="node1" presStyleIdx="0" presStyleCnt="8">
        <dgm:presLayoutVars>
          <dgm:bulletEnabled val="1"/>
        </dgm:presLayoutVars>
      </dgm:prSet>
      <dgm:spPr/>
    </dgm:pt>
    <dgm:pt modelId="{C94C2EE6-E9BD-4A94-B6CF-39271400F88A}" type="pres">
      <dgm:prSet presAssocID="{6B32DB71-E2D6-46DF-AE49-CF5C32744BE2}" presName="sibTrans" presStyleCnt="0"/>
      <dgm:spPr/>
    </dgm:pt>
    <dgm:pt modelId="{A4669467-6A6E-474F-B663-70EFE153315F}" type="pres">
      <dgm:prSet presAssocID="{F971C0E7-F877-4636-BEBA-D30CDC7746C5}" presName="composite" presStyleCnt="0"/>
      <dgm:spPr/>
    </dgm:pt>
    <dgm:pt modelId="{CBDB2A70-59D7-4EFE-9450-E918992B660E}" type="pres">
      <dgm:prSet presAssocID="{F971C0E7-F877-4636-BEBA-D30CDC7746C5}" presName="rect1" presStyleLbl="bgImgPlace1" presStyleIdx="1" presStyleCnt="8"/>
      <dgm:spPr>
        <a:blipFill>
          <a:blip xmlns:r="http://schemas.openxmlformats.org/officeDocument/2006/relationships" r:embed="rId2"/>
          <a:srcRect/>
          <a:stretch>
            <a:fillRect t="-9000" b="-9000"/>
          </a:stretch>
        </a:blipFill>
      </dgm:spPr>
    </dgm:pt>
    <dgm:pt modelId="{1994CC4A-464B-47E5-B360-1A69B10CA14F}" type="pres">
      <dgm:prSet presAssocID="{F971C0E7-F877-4636-BEBA-D30CDC7746C5}" presName="rect2" presStyleLbl="node1" presStyleIdx="1" presStyleCnt="8">
        <dgm:presLayoutVars>
          <dgm:bulletEnabled val="1"/>
        </dgm:presLayoutVars>
      </dgm:prSet>
      <dgm:spPr/>
    </dgm:pt>
    <dgm:pt modelId="{47B2F54C-9BF4-41BA-8FC2-EB0BE7742BD4}" type="pres">
      <dgm:prSet presAssocID="{35A27956-206F-4CD5-85D3-7E8F83158435}" presName="sibTrans" presStyleCnt="0"/>
      <dgm:spPr/>
    </dgm:pt>
    <dgm:pt modelId="{E5B21C3C-B8DA-47CC-B6F7-F55C3FBC3066}" type="pres">
      <dgm:prSet presAssocID="{802C5A5E-268D-4C44-B1CB-528B5141253C}" presName="composite" presStyleCnt="0"/>
      <dgm:spPr/>
    </dgm:pt>
    <dgm:pt modelId="{C9F9C7EC-F043-421A-92C5-4CCF5C10828C}" type="pres">
      <dgm:prSet presAssocID="{802C5A5E-268D-4C44-B1CB-528B5141253C}" presName="rect1" presStyleLbl="bgImgPlace1" presStyleIdx="2" presStyleCnt="8"/>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dgm:spPr>
    </dgm:pt>
    <dgm:pt modelId="{4BC6A1AC-0EF9-401A-9B68-AB1371D3A9D9}" type="pres">
      <dgm:prSet presAssocID="{802C5A5E-268D-4C44-B1CB-528B5141253C}" presName="rect2" presStyleLbl="node1" presStyleIdx="2" presStyleCnt="8">
        <dgm:presLayoutVars>
          <dgm:bulletEnabled val="1"/>
        </dgm:presLayoutVars>
      </dgm:prSet>
      <dgm:spPr/>
    </dgm:pt>
    <dgm:pt modelId="{80770AC2-152D-456E-8D3B-9A526E3C300C}" type="pres">
      <dgm:prSet presAssocID="{5ED36A2C-A23D-475F-B013-6BADCA0411E9}" presName="sibTrans" presStyleCnt="0"/>
      <dgm:spPr/>
    </dgm:pt>
    <dgm:pt modelId="{BB569BB3-B913-4DA2-9F18-E76E5E016156}" type="pres">
      <dgm:prSet presAssocID="{D1D8622C-E34C-47D5-ACE6-36634023FEF1}" presName="composite" presStyleCnt="0"/>
      <dgm:spPr/>
    </dgm:pt>
    <dgm:pt modelId="{379BCA74-A990-4CC6-A183-729A0A933E4C}" type="pres">
      <dgm:prSet presAssocID="{D1D8622C-E34C-47D5-ACE6-36634023FEF1}" presName="rect1" presStyleLbl="bgImgPlace1" presStyleIdx="3" presStyleCnt="8"/>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98FA4C8E-675E-4927-97C8-54CE5945645D}" type="pres">
      <dgm:prSet presAssocID="{D1D8622C-E34C-47D5-ACE6-36634023FEF1}" presName="rect2" presStyleLbl="node1" presStyleIdx="3" presStyleCnt="8">
        <dgm:presLayoutVars>
          <dgm:bulletEnabled val="1"/>
        </dgm:presLayoutVars>
      </dgm:prSet>
      <dgm:spPr/>
    </dgm:pt>
    <dgm:pt modelId="{A645C84F-8C18-484E-80C4-4A8A1B1BDF03}" type="pres">
      <dgm:prSet presAssocID="{B83D9F7A-9BA3-4681-BB5C-6C4D10EF11C7}" presName="sibTrans" presStyleCnt="0"/>
      <dgm:spPr/>
    </dgm:pt>
    <dgm:pt modelId="{51E2BD3B-6611-4B0D-839F-36EDC9CD80FA}" type="pres">
      <dgm:prSet presAssocID="{B782E1AC-E3E0-48F7-8127-40611DCBD550}" presName="composite" presStyleCnt="0"/>
      <dgm:spPr/>
    </dgm:pt>
    <dgm:pt modelId="{4ED7A00D-896F-4B3E-A16C-4E2921E1D2CF}" type="pres">
      <dgm:prSet presAssocID="{B782E1AC-E3E0-48F7-8127-40611DCBD550}" presName="rect1" presStyleLbl="b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pt>
    <dgm:pt modelId="{F9790472-CFE1-45D9-8B41-03DB67C42375}" type="pres">
      <dgm:prSet presAssocID="{B782E1AC-E3E0-48F7-8127-40611DCBD550}" presName="rect2" presStyleLbl="node1" presStyleIdx="4" presStyleCnt="8">
        <dgm:presLayoutVars>
          <dgm:bulletEnabled val="1"/>
        </dgm:presLayoutVars>
      </dgm:prSet>
      <dgm:spPr/>
    </dgm:pt>
    <dgm:pt modelId="{C104158F-27F4-4D6E-B7A8-FA9AA971E5B3}" type="pres">
      <dgm:prSet presAssocID="{FB46BE91-76AB-4830-A9C2-3431E497F567}" presName="sibTrans" presStyleCnt="0"/>
      <dgm:spPr/>
    </dgm:pt>
    <dgm:pt modelId="{1D534A46-B149-488A-B816-33CA991D318B}" type="pres">
      <dgm:prSet presAssocID="{2D82CAB0-23F6-4755-8E50-2C47A34D7695}" presName="composite" presStyleCnt="0"/>
      <dgm:spPr/>
    </dgm:pt>
    <dgm:pt modelId="{3FD7EB4A-C111-46BB-8039-0ABFBA6C78C1}" type="pres">
      <dgm:prSet presAssocID="{2D82CAB0-23F6-4755-8E50-2C47A34D7695}" presName="rect1" presStyleLbl="b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a:solidFill>
            <a:schemeClr val="bg1">
              <a:lumMod val="85000"/>
            </a:schemeClr>
          </a:solidFill>
        </a:ln>
      </dgm:spPr>
    </dgm:pt>
    <dgm:pt modelId="{A6E302E6-80E5-4181-A048-C7EBD89F6895}" type="pres">
      <dgm:prSet presAssocID="{2D82CAB0-23F6-4755-8E50-2C47A34D7695}" presName="rect2" presStyleLbl="node1" presStyleIdx="5" presStyleCnt="8">
        <dgm:presLayoutVars>
          <dgm:bulletEnabled val="1"/>
        </dgm:presLayoutVars>
      </dgm:prSet>
      <dgm:spPr/>
    </dgm:pt>
    <dgm:pt modelId="{B0E4B478-ACDB-4510-A450-734E164E6EAF}" type="pres">
      <dgm:prSet presAssocID="{7D51842E-720F-4BB1-87A8-E277DBB027CC}" presName="sibTrans" presStyleCnt="0"/>
      <dgm:spPr/>
    </dgm:pt>
    <dgm:pt modelId="{602A50DA-07A3-48BB-B774-3FBE082CE47C}" type="pres">
      <dgm:prSet presAssocID="{6121D8CF-BC28-4E0A-80D0-B0B498B79F20}" presName="composite" presStyleCnt="0"/>
      <dgm:spPr/>
    </dgm:pt>
    <dgm:pt modelId="{C3A1ABE0-CB0B-43C4-AA1B-F199821D4EB3}" type="pres">
      <dgm:prSet presAssocID="{6121D8CF-BC28-4E0A-80D0-B0B498B79F20}" presName="rect1" presStyleLbl="bgImgPlace1" presStyleIdx="6" presStyleCnt="8"/>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496" t="-11096" r="7624" b="-20724"/>
          </a:stretch>
        </a:blipFill>
      </dgm:spPr>
    </dgm:pt>
    <dgm:pt modelId="{F3B80DE8-2D7D-4DAE-9A72-0A62683C55B0}" type="pres">
      <dgm:prSet presAssocID="{6121D8CF-BC28-4E0A-80D0-B0B498B79F20}" presName="rect2" presStyleLbl="node1" presStyleIdx="6" presStyleCnt="8">
        <dgm:presLayoutVars>
          <dgm:bulletEnabled val="1"/>
        </dgm:presLayoutVars>
      </dgm:prSet>
      <dgm:spPr/>
    </dgm:pt>
    <dgm:pt modelId="{FCA59319-9ECD-492F-A93E-30D7614B504C}" type="pres">
      <dgm:prSet presAssocID="{208FFD55-933A-4C59-AB1C-5481FA6F489F}" presName="sibTrans" presStyleCnt="0"/>
      <dgm:spPr/>
    </dgm:pt>
    <dgm:pt modelId="{8EFB7E5F-5AC1-4390-AF72-17CDFF0BF9E4}" type="pres">
      <dgm:prSet presAssocID="{D412D4E5-3B38-4D79-AF3D-D1DE80D2040A}" presName="composite" presStyleCnt="0"/>
      <dgm:spPr/>
    </dgm:pt>
    <dgm:pt modelId="{6C64E82C-E915-401A-BD59-9F240ACB3F99}" type="pres">
      <dgm:prSet presAssocID="{D412D4E5-3B38-4D79-AF3D-D1DE80D2040A}" presName="rect1" presStyleLbl="b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dgm:spPr>
    </dgm:pt>
    <dgm:pt modelId="{74D87AF9-91DB-4D9F-AEB8-3F722D5CFCA5}" type="pres">
      <dgm:prSet presAssocID="{D412D4E5-3B38-4D79-AF3D-D1DE80D2040A}" presName="rect2" presStyleLbl="node1" presStyleIdx="7" presStyleCnt="8">
        <dgm:presLayoutVars>
          <dgm:bulletEnabled val="1"/>
        </dgm:presLayoutVars>
      </dgm:prSet>
      <dgm:spPr/>
    </dgm:pt>
  </dgm:ptLst>
  <dgm:cxnLst>
    <dgm:cxn modelId="{9C408915-7370-43B3-BEA0-D856E1461F64}" srcId="{7FBB94E0-6142-4D42-A25A-B1596C2BF751}" destId="{D412D4E5-3B38-4D79-AF3D-D1DE80D2040A}" srcOrd="7" destOrd="0" parTransId="{20896EF7-D2EC-4E17-99C1-1F6DA815458F}" sibTransId="{8F2104D0-FC5E-41DC-A408-4E2B554A51A1}"/>
    <dgm:cxn modelId="{36FA1F3D-9EFA-47A7-B87D-D3261E4D53D0}" srcId="{7FBB94E0-6142-4D42-A25A-B1596C2BF751}" destId="{F971C0E7-F877-4636-BEBA-D30CDC7746C5}" srcOrd="1" destOrd="0" parTransId="{152EB26E-5108-4F37-9BE9-C3D7C92DF248}" sibTransId="{35A27956-206F-4CD5-85D3-7E8F83158435}"/>
    <dgm:cxn modelId="{6FA1335B-B44A-42E7-9EA6-245E3C6C6AF0}" type="presOf" srcId="{52D41CC0-F150-4E37-81CD-6FAC9303347E}" destId="{37386651-78AB-413D-BB3A-574FE92F3013}" srcOrd="0" destOrd="0" presId="urn:microsoft.com/office/officeart/2008/layout/BendingPictureBlocks"/>
    <dgm:cxn modelId="{5A8C7242-D46A-444C-8C1C-B9C2C27B314C}" type="presOf" srcId="{6121D8CF-BC28-4E0A-80D0-B0B498B79F20}" destId="{F3B80DE8-2D7D-4DAE-9A72-0A62683C55B0}" srcOrd="0" destOrd="0" presId="urn:microsoft.com/office/officeart/2008/layout/BendingPictureBlocks"/>
    <dgm:cxn modelId="{39CD8F48-2EE4-4226-9528-C1DAB65D9F42}" type="presOf" srcId="{2D82CAB0-23F6-4755-8E50-2C47A34D7695}" destId="{A6E302E6-80E5-4181-A048-C7EBD89F6895}" srcOrd="0" destOrd="0" presId="urn:microsoft.com/office/officeart/2008/layout/BendingPictureBlocks"/>
    <dgm:cxn modelId="{BEF5036E-DC1D-40E5-9F68-6AC473C4D81D}" type="presOf" srcId="{802C5A5E-268D-4C44-B1CB-528B5141253C}" destId="{4BC6A1AC-0EF9-401A-9B68-AB1371D3A9D9}" srcOrd="0" destOrd="0" presId="urn:microsoft.com/office/officeart/2008/layout/BendingPictureBlocks"/>
    <dgm:cxn modelId="{5FCBD16F-547D-491F-B7D1-9BB7E38F5B33}" type="presOf" srcId="{D1D8622C-E34C-47D5-ACE6-36634023FEF1}" destId="{98FA4C8E-675E-4927-97C8-54CE5945645D}" srcOrd="0" destOrd="0" presId="urn:microsoft.com/office/officeart/2008/layout/BendingPictureBlocks"/>
    <dgm:cxn modelId="{DAFB2B70-DA4A-400A-B2D2-CB022800A53C}" type="presOf" srcId="{7FBB94E0-6142-4D42-A25A-B1596C2BF751}" destId="{4AAC2C16-56CE-4740-8F1A-AB98134D9F6D}" srcOrd="0" destOrd="0" presId="urn:microsoft.com/office/officeart/2008/layout/BendingPictureBlocks"/>
    <dgm:cxn modelId="{C8C68E76-FBC4-490F-BD1A-FD7CBD752401}" type="presOf" srcId="{F971C0E7-F877-4636-BEBA-D30CDC7746C5}" destId="{1994CC4A-464B-47E5-B360-1A69B10CA14F}" srcOrd="0" destOrd="0" presId="urn:microsoft.com/office/officeart/2008/layout/BendingPictureBlocks"/>
    <dgm:cxn modelId="{5FF3B27E-2B08-48F7-94A3-98C569740F12}" type="presOf" srcId="{D412D4E5-3B38-4D79-AF3D-D1DE80D2040A}" destId="{74D87AF9-91DB-4D9F-AEB8-3F722D5CFCA5}" srcOrd="0" destOrd="0" presId="urn:microsoft.com/office/officeart/2008/layout/BendingPictureBlocks"/>
    <dgm:cxn modelId="{2B73CD8E-AF6E-49DA-A2D9-E89F8829A30D}" srcId="{7FBB94E0-6142-4D42-A25A-B1596C2BF751}" destId="{2D82CAB0-23F6-4755-8E50-2C47A34D7695}" srcOrd="5" destOrd="0" parTransId="{949D640C-65C1-400D-985B-97B6A330B6A5}" sibTransId="{7D51842E-720F-4BB1-87A8-E277DBB027CC}"/>
    <dgm:cxn modelId="{9858E59F-F450-4F88-8D86-B5BDE8A9B6B7}" srcId="{7FBB94E0-6142-4D42-A25A-B1596C2BF751}" destId="{6121D8CF-BC28-4E0A-80D0-B0B498B79F20}" srcOrd="6" destOrd="0" parTransId="{4BFB067D-7D57-4B37-9653-67173E3FAD0D}" sibTransId="{208FFD55-933A-4C59-AB1C-5481FA6F489F}"/>
    <dgm:cxn modelId="{557590B4-F0F4-4167-A82A-D9AAB0C39106}" type="presOf" srcId="{B782E1AC-E3E0-48F7-8127-40611DCBD550}" destId="{F9790472-CFE1-45D9-8B41-03DB67C42375}" srcOrd="0" destOrd="0" presId="urn:microsoft.com/office/officeart/2008/layout/BendingPictureBlocks"/>
    <dgm:cxn modelId="{32504AC5-8308-4DCD-8747-61EB973876DA}" srcId="{7FBB94E0-6142-4D42-A25A-B1596C2BF751}" destId="{802C5A5E-268D-4C44-B1CB-528B5141253C}" srcOrd="2" destOrd="0" parTransId="{8BBE0DFC-471B-491F-ABDE-3237D40D57BF}" sibTransId="{5ED36A2C-A23D-475F-B013-6BADCA0411E9}"/>
    <dgm:cxn modelId="{5571A2D0-DE44-44C6-8E2A-7CFC68A18808}" srcId="{7FBB94E0-6142-4D42-A25A-B1596C2BF751}" destId="{D1D8622C-E34C-47D5-ACE6-36634023FEF1}" srcOrd="3" destOrd="0" parTransId="{E1D66426-6FD0-49BA-8D34-DDEE330291F8}" sibTransId="{B83D9F7A-9BA3-4681-BB5C-6C4D10EF11C7}"/>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CB0901D6-25EC-426C-8F72-EC925527C6A6}" type="presParOf" srcId="{4AAC2C16-56CE-4740-8F1A-AB98134D9F6D}" destId="{38193D5D-09DA-4C6C-AFB1-73729A14F521}" srcOrd="0" destOrd="0" presId="urn:microsoft.com/office/officeart/2008/layout/BendingPictureBlocks"/>
    <dgm:cxn modelId="{6F3ED8DF-D409-45C7-9A7F-AC89B8DED87E}" type="presParOf" srcId="{38193D5D-09DA-4C6C-AFB1-73729A14F521}" destId="{6BDAABB8-2AA4-4F88-996E-452142678289}" srcOrd="0" destOrd="0" presId="urn:microsoft.com/office/officeart/2008/layout/BendingPictureBlocks"/>
    <dgm:cxn modelId="{6CF665E6-D5B0-47CA-BDB2-54FF26A2D960}" type="presParOf" srcId="{38193D5D-09DA-4C6C-AFB1-73729A14F521}" destId="{37386651-78AB-413D-BB3A-574FE92F3013}" srcOrd="1" destOrd="0" presId="urn:microsoft.com/office/officeart/2008/layout/BendingPictureBlocks"/>
    <dgm:cxn modelId="{12AB107B-746D-4230-A3EC-4FDD885AA403}" type="presParOf" srcId="{4AAC2C16-56CE-4740-8F1A-AB98134D9F6D}" destId="{C94C2EE6-E9BD-4A94-B6CF-39271400F88A}" srcOrd="1" destOrd="0" presId="urn:microsoft.com/office/officeart/2008/layout/BendingPictureBlocks"/>
    <dgm:cxn modelId="{8ADA33B4-E8A2-4628-975B-CA48B314ECC3}" type="presParOf" srcId="{4AAC2C16-56CE-4740-8F1A-AB98134D9F6D}" destId="{A4669467-6A6E-474F-B663-70EFE153315F}" srcOrd="2" destOrd="0" presId="urn:microsoft.com/office/officeart/2008/layout/BendingPictureBlocks"/>
    <dgm:cxn modelId="{57E13C5F-4661-48CD-8678-3B5EFACADAAF}" type="presParOf" srcId="{A4669467-6A6E-474F-B663-70EFE153315F}" destId="{CBDB2A70-59D7-4EFE-9450-E918992B660E}" srcOrd="0" destOrd="0" presId="urn:microsoft.com/office/officeart/2008/layout/BendingPictureBlocks"/>
    <dgm:cxn modelId="{449EADD9-A767-4F7D-AD17-2486FCF35D31}" type="presParOf" srcId="{A4669467-6A6E-474F-B663-70EFE153315F}" destId="{1994CC4A-464B-47E5-B360-1A69B10CA14F}" srcOrd="1" destOrd="0" presId="urn:microsoft.com/office/officeart/2008/layout/BendingPictureBlocks"/>
    <dgm:cxn modelId="{79CB79B2-A083-4D3D-8CF6-18E4A45D0C91}" type="presParOf" srcId="{4AAC2C16-56CE-4740-8F1A-AB98134D9F6D}" destId="{47B2F54C-9BF4-41BA-8FC2-EB0BE7742BD4}" srcOrd="3" destOrd="0" presId="urn:microsoft.com/office/officeart/2008/layout/BendingPictureBlocks"/>
    <dgm:cxn modelId="{C957C154-694F-4CF0-823D-087BC3C03C6B}" type="presParOf" srcId="{4AAC2C16-56CE-4740-8F1A-AB98134D9F6D}" destId="{E5B21C3C-B8DA-47CC-B6F7-F55C3FBC3066}" srcOrd="4" destOrd="0" presId="urn:microsoft.com/office/officeart/2008/layout/BendingPictureBlocks"/>
    <dgm:cxn modelId="{67FBA66F-7C38-4226-B67A-3A75D3822A0B}" type="presParOf" srcId="{E5B21C3C-B8DA-47CC-B6F7-F55C3FBC3066}" destId="{C9F9C7EC-F043-421A-92C5-4CCF5C10828C}" srcOrd="0" destOrd="0" presId="urn:microsoft.com/office/officeart/2008/layout/BendingPictureBlocks"/>
    <dgm:cxn modelId="{8D7CA507-86B6-422C-89A7-347BFFA48F39}" type="presParOf" srcId="{E5B21C3C-B8DA-47CC-B6F7-F55C3FBC3066}" destId="{4BC6A1AC-0EF9-401A-9B68-AB1371D3A9D9}" srcOrd="1" destOrd="0" presId="urn:microsoft.com/office/officeart/2008/layout/BendingPictureBlocks"/>
    <dgm:cxn modelId="{1C3DF3B3-1F8B-478A-AD16-46C1E36A875F}" type="presParOf" srcId="{4AAC2C16-56CE-4740-8F1A-AB98134D9F6D}" destId="{80770AC2-152D-456E-8D3B-9A526E3C300C}" srcOrd="5" destOrd="0" presId="urn:microsoft.com/office/officeart/2008/layout/BendingPictureBlocks"/>
    <dgm:cxn modelId="{EF6AC752-7F6B-400B-A5CD-1115DD4D3648}" type="presParOf" srcId="{4AAC2C16-56CE-4740-8F1A-AB98134D9F6D}" destId="{BB569BB3-B913-4DA2-9F18-E76E5E016156}" srcOrd="6" destOrd="0" presId="urn:microsoft.com/office/officeart/2008/layout/BendingPictureBlocks"/>
    <dgm:cxn modelId="{6D2956F0-5723-4BD1-926F-0644A0773CD5}" type="presParOf" srcId="{BB569BB3-B913-4DA2-9F18-E76E5E016156}" destId="{379BCA74-A990-4CC6-A183-729A0A933E4C}" srcOrd="0" destOrd="0" presId="urn:microsoft.com/office/officeart/2008/layout/BendingPictureBlocks"/>
    <dgm:cxn modelId="{3B07FD8D-2A7C-416D-8027-F4A7D624A6D0}" type="presParOf" srcId="{BB569BB3-B913-4DA2-9F18-E76E5E016156}" destId="{98FA4C8E-675E-4927-97C8-54CE5945645D}" srcOrd="1" destOrd="0" presId="urn:microsoft.com/office/officeart/2008/layout/BendingPictureBlocks"/>
    <dgm:cxn modelId="{3698C790-9C8E-4429-B19F-26420FC1A002}" type="presParOf" srcId="{4AAC2C16-56CE-4740-8F1A-AB98134D9F6D}" destId="{A645C84F-8C18-484E-80C4-4A8A1B1BDF03}" srcOrd="7" destOrd="0" presId="urn:microsoft.com/office/officeart/2008/layout/BendingPictureBlocks"/>
    <dgm:cxn modelId="{150D706F-8659-400B-BC39-EB3204C615EA}" type="presParOf" srcId="{4AAC2C16-56CE-4740-8F1A-AB98134D9F6D}" destId="{51E2BD3B-6611-4B0D-839F-36EDC9CD80FA}" srcOrd="8" destOrd="0" presId="urn:microsoft.com/office/officeart/2008/layout/BendingPictureBlocks"/>
    <dgm:cxn modelId="{F62DC945-3DE2-475F-9A1F-16DDB83D0B1C}" type="presParOf" srcId="{51E2BD3B-6611-4B0D-839F-36EDC9CD80FA}" destId="{4ED7A00D-896F-4B3E-A16C-4E2921E1D2CF}" srcOrd="0" destOrd="0" presId="urn:microsoft.com/office/officeart/2008/layout/BendingPictureBlocks"/>
    <dgm:cxn modelId="{4FA70EC5-481B-4AF5-BB4A-CA0C5083E923}" type="presParOf" srcId="{51E2BD3B-6611-4B0D-839F-36EDC9CD80FA}" destId="{F9790472-CFE1-45D9-8B41-03DB67C42375}" srcOrd="1" destOrd="0" presId="urn:microsoft.com/office/officeart/2008/layout/BendingPictureBlocks"/>
    <dgm:cxn modelId="{4F6A27A4-14D5-40E5-BB2D-FF08692D0D72}" type="presParOf" srcId="{4AAC2C16-56CE-4740-8F1A-AB98134D9F6D}" destId="{C104158F-27F4-4D6E-B7A8-FA9AA971E5B3}" srcOrd="9" destOrd="0" presId="urn:microsoft.com/office/officeart/2008/layout/BendingPictureBlocks"/>
    <dgm:cxn modelId="{79C48BEA-0B12-44B0-AEFF-EE28424CCA1B}" type="presParOf" srcId="{4AAC2C16-56CE-4740-8F1A-AB98134D9F6D}" destId="{1D534A46-B149-488A-B816-33CA991D318B}" srcOrd="10" destOrd="0" presId="urn:microsoft.com/office/officeart/2008/layout/BendingPictureBlocks"/>
    <dgm:cxn modelId="{8BE801EF-07F8-44F6-9D0C-E771B30C9CC4}" type="presParOf" srcId="{1D534A46-B149-488A-B816-33CA991D318B}" destId="{3FD7EB4A-C111-46BB-8039-0ABFBA6C78C1}" srcOrd="0" destOrd="0" presId="urn:microsoft.com/office/officeart/2008/layout/BendingPictureBlocks"/>
    <dgm:cxn modelId="{7ACCD8BF-CC31-42BA-9596-F772183ECB3D}" type="presParOf" srcId="{1D534A46-B149-488A-B816-33CA991D318B}" destId="{A6E302E6-80E5-4181-A048-C7EBD89F6895}" srcOrd="1" destOrd="0" presId="urn:microsoft.com/office/officeart/2008/layout/BendingPictureBlocks"/>
    <dgm:cxn modelId="{9DE9F85C-43E1-481C-9E61-7DC78ABC5FD5}" type="presParOf" srcId="{4AAC2C16-56CE-4740-8F1A-AB98134D9F6D}" destId="{B0E4B478-ACDB-4510-A450-734E164E6EAF}" srcOrd="11" destOrd="0" presId="urn:microsoft.com/office/officeart/2008/layout/BendingPictureBlocks"/>
    <dgm:cxn modelId="{9A620FF9-32D9-48CD-A072-CDF9F8651C37}" type="presParOf" srcId="{4AAC2C16-56CE-4740-8F1A-AB98134D9F6D}" destId="{602A50DA-07A3-48BB-B774-3FBE082CE47C}" srcOrd="12" destOrd="0" presId="urn:microsoft.com/office/officeart/2008/layout/BendingPictureBlocks"/>
    <dgm:cxn modelId="{F25DE951-DEBF-4227-8574-6638113ACF24}" type="presParOf" srcId="{602A50DA-07A3-48BB-B774-3FBE082CE47C}" destId="{C3A1ABE0-CB0B-43C4-AA1B-F199821D4EB3}" srcOrd="0" destOrd="0" presId="urn:microsoft.com/office/officeart/2008/layout/BendingPictureBlocks"/>
    <dgm:cxn modelId="{FF3A594D-2509-4E8C-A069-2D63BBE5C54F}" type="presParOf" srcId="{602A50DA-07A3-48BB-B774-3FBE082CE47C}" destId="{F3B80DE8-2D7D-4DAE-9A72-0A62683C55B0}" srcOrd="1" destOrd="0" presId="urn:microsoft.com/office/officeart/2008/layout/BendingPictureBlocks"/>
    <dgm:cxn modelId="{7B45C3CC-4621-4475-80FA-D81CB75C736B}" type="presParOf" srcId="{4AAC2C16-56CE-4740-8F1A-AB98134D9F6D}" destId="{FCA59319-9ECD-492F-A93E-30D7614B504C}" srcOrd="13" destOrd="0" presId="urn:microsoft.com/office/officeart/2008/layout/BendingPictureBlocks"/>
    <dgm:cxn modelId="{FD05852D-C5E3-4AC3-95C9-9CD51B2548B9}" type="presParOf" srcId="{4AAC2C16-56CE-4740-8F1A-AB98134D9F6D}" destId="{8EFB7E5F-5AC1-4390-AF72-17CDFF0BF9E4}" srcOrd="14" destOrd="0" presId="urn:microsoft.com/office/officeart/2008/layout/BendingPictureBlocks"/>
    <dgm:cxn modelId="{AABDEDB1-6541-42BB-BCBA-F42BE90EA8F6}" type="presParOf" srcId="{8EFB7E5F-5AC1-4390-AF72-17CDFF0BF9E4}" destId="{6C64E82C-E915-401A-BD59-9F240ACB3F99}" srcOrd="0" destOrd="0" presId="urn:microsoft.com/office/officeart/2008/layout/BendingPictureBlocks"/>
    <dgm:cxn modelId="{D1E23205-BF37-4CC2-AD72-B85FCF20A763}" type="presParOf" srcId="{8EFB7E5F-5AC1-4390-AF72-17CDFF0BF9E4}" destId="{74D87AF9-91DB-4D9F-AEB8-3F722D5CFCA5}"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E0215-C412-4BE5-A023-03837A3656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B489CE0-7A51-4BFF-84D7-604A469BB228}">
      <dgm:prSet phldrT="[Text]"/>
      <dgm:spPr/>
      <dgm:t>
        <a:bodyPr/>
        <a:lstStyle/>
        <a:p>
          <a:pPr algn="ctr"/>
          <a:r>
            <a:rPr lang="en-US" dirty="0"/>
            <a:t>Michelle Lair</a:t>
          </a:r>
        </a:p>
      </dgm:t>
    </dgm:pt>
    <dgm:pt modelId="{75B56338-EC0C-4A64-9243-80B6432A77AD}" type="parTrans" cxnId="{D72AD7EB-E376-4D73-BA99-523D59259960}">
      <dgm:prSet/>
      <dgm:spPr/>
      <dgm:t>
        <a:bodyPr/>
        <a:lstStyle/>
        <a:p>
          <a:pPr algn="ctr"/>
          <a:endParaRPr lang="en-US"/>
        </a:p>
      </dgm:t>
    </dgm:pt>
    <dgm:pt modelId="{754E18C4-7769-464A-AEAC-FF0A70EC007A}" type="sibTrans" cxnId="{D72AD7EB-E376-4D73-BA99-523D59259960}">
      <dgm:prSet/>
      <dgm:spPr/>
      <dgm:t>
        <a:bodyPr/>
        <a:lstStyle/>
        <a:p>
          <a:pPr algn="ctr"/>
          <a:endParaRPr lang="en-US"/>
        </a:p>
      </dgm:t>
    </dgm:pt>
    <dgm:pt modelId="{7C6F3CDC-6E5E-4377-ACB2-BF4B19B8FE6D}">
      <dgm:prSet phldrT="[Text]"/>
      <dgm:spPr/>
      <dgm:t>
        <a:bodyPr/>
        <a:lstStyle/>
        <a:p>
          <a:pPr algn="ctr"/>
          <a:r>
            <a:rPr lang="en-US" dirty="0"/>
            <a:t>Lori Byrd</a:t>
          </a:r>
        </a:p>
      </dgm:t>
    </dgm:pt>
    <dgm:pt modelId="{1E87C172-61CA-46D6-B85D-3F9B04280E04}" type="parTrans" cxnId="{0CD20AA9-E040-4D57-A330-16B1E8553505}">
      <dgm:prSet/>
      <dgm:spPr/>
      <dgm:t>
        <a:bodyPr/>
        <a:lstStyle/>
        <a:p>
          <a:pPr algn="ctr"/>
          <a:endParaRPr lang="en-US"/>
        </a:p>
      </dgm:t>
    </dgm:pt>
    <dgm:pt modelId="{FE5D8197-B129-4023-ABF1-CBDE56EA7118}" type="sibTrans" cxnId="{0CD20AA9-E040-4D57-A330-16B1E8553505}">
      <dgm:prSet/>
      <dgm:spPr/>
      <dgm:t>
        <a:bodyPr/>
        <a:lstStyle/>
        <a:p>
          <a:pPr algn="ctr"/>
          <a:endParaRPr lang="en-US"/>
        </a:p>
      </dgm:t>
    </dgm:pt>
    <dgm:pt modelId="{AA7A110E-11F1-4253-8AAF-CB46098C1DBB}">
      <dgm:prSet phldrT="[Text]"/>
      <dgm:spPr/>
      <dgm:t>
        <a:bodyPr/>
        <a:lstStyle/>
        <a:p>
          <a:pPr algn="ctr"/>
          <a:r>
            <a:rPr lang="en-US" dirty="0"/>
            <a:t>Hilmi Lahoud</a:t>
          </a:r>
        </a:p>
      </dgm:t>
    </dgm:pt>
    <dgm:pt modelId="{7DF0DFA7-4C22-400C-8F08-131837A1AEA8}" type="parTrans" cxnId="{5236DE2C-3F17-469B-B674-5E1B5C63D4DD}">
      <dgm:prSet/>
      <dgm:spPr/>
      <dgm:t>
        <a:bodyPr/>
        <a:lstStyle/>
        <a:p>
          <a:pPr algn="ctr"/>
          <a:endParaRPr lang="en-US"/>
        </a:p>
      </dgm:t>
    </dgm:pt>
    <dgm:pt modelId="{75704743-7E85-45DD-BB62-BC9C460C02DE}" type="sibTrans" cxnId="{5236DE2C-3F17-469B-B674-5E1B5C63D4DD}">
      <dgm:prSet/>
      <dgm:spPr/>
      <dgm:t>
        <a:bodyPr/>
        <a:lstStyle/>
        <a:p>
          <a:pPr algn="ctr"/>
          <a:endParaRPr lang="en-US"/>
        </a:p>
      </dgm:t>
    </dgm:pt>
    <dgm:pt modelId="{18257AE1-B27B-436C-8979-CBDA73D2EE46}">
      <dgm:prSet phldrT="[Text]"/>
      <dgm:spPr/>
      <dgm:t>
        <a:bodyPr/>
        <a:lstStyle/>
        <a:p>
          <a:pPr algn="ctr"/>
          <a:r>
            <a:rPr lang="en-US" dirty="0"/>
            <a:t>Gail Robertson</a:t>
          </a:r>
        </a:p>
      </dgm:t>
    </dgm:pt>
    <dgm:pt modelId="{E4612A35-5140-4CB9-9A56-21D569A64E7F}" type="parTrans" cxnId="{60D94ACE-A2E0-4F57-B1A2-64B764D317BB}">
      <dgm:prSet/>
      <dgm:spPr/>
      <dgm:t>
        <a:bodyPr/>
        <a:lstStyle/>
        <a:p>
          <a:pPr algn="ctr"/>
          <a:endParaRPr lang="en-US"/>
        </a:p>
      </dgm:t>
    </dgm:pt>
    <dgm:pt modelId="{C6957026-8C8D-4991-BB50-E27F364F4011}" type="sibTrans" cxnId="{60D94ACE-A2E0-4F57-B1A2-64B764D317BB}">
      <dgm:prSet/>
      <dgm:spPr/>
      <dgm:t>
        <a:bodyPr/>
        <a:lstStyle/>
        <a:p>
          <a:pPr algn="ctr"/>
          <a:endParaRPr lang="en-US"/>
        </a:p>
      </dgm:t>
    </dgm:pt>
    <dgm:pt modelId="{F1CA174E-8934-43D2-AA26-40AD6C3A44A7}">
      <dgm:prSet/>
      <dgm:spPr/>
      <dgm:t>
        <a:bodyPr/>
        <a:lstStyle/>
        <a:p>
          <a:pPr algn="ctr"/>
          <a:r>
            <a:rPr lang="en-US" dirty="0"/>
            <a:t>Reyna Rodriguez</a:t>
          </a:r>
        </a:p>
      </dgm:t>
    </dgm:pt>
    <dgm:pt modelId="{863091E7-1C89-45C1-9629-DD3CA063ADC1}" type="parTrans" cxnId="{5554C0E5-E968-4827-89B0-15119BBA4682}">
      <dgm:prSet/>
      <dgm:spPr/>
      <dgm:t>
        <a:bodyPr/>
        <a:lstStyle/>
        <a:p>
          <a:pPr algn="ctr"/>
          <a:endParaRPr lang="en-US"/>
        </a:p>
      </dgm:t>
    </dgm:pt>
    <dgm:pt modelId="{C620522B-7DB4-4954-941D-746B685F54DB}" type="sibTrans" cxnId="{5554C0E5-E968-4827-89B0-15119BBA4682}">
      <dgm:prSet/>
      <dgm:spPr/>
      <dgm:t>
        <a:bodyPr/>
        <a:lstStyle/>
        <a:p>
          <a:pPr algn="ctr"/>
          <a:endParaRPr lang="en-US"/>
        </a:p>
      </dgm:t>
    </dgm:pt>
    <dgm:pt modelId="{970A6CEE-DA0B-459F-845F-CC59D26E789C}">
      <dgm:prSet/>
      <dgm:spPr/>
      <dgm:t>
        <a:bodyPr/>
        <a:lstStyle/>
        <a:p>
          <a:pPr algn="ctr"/>
          <a:r>
            <a:rPr lang="en-US" dirty="0"/>
            <a:t>Peyton Bell</a:t>
          </a:r>
        </a:p>
      </dgm:t>
    </dgm:pt>
    <dgm:pt modelId="{84DF0120-5048-46B8-AE00-BFFFFDB7FC99}" type="parTrans" cxnId="{43C947B1-9268-46D7-924E-CBAA59EB1200}">
      <dgm:prSet/>
      <dgm:spPr/>
      <dgm:t>
        <a:bodyPr/>
        <a:lstStyle/>
        <a:p>
          <a:pPr algn="ctr"/>
          <a:endParaRPr lang="en-US"/>
        </a:p>
      </dgm:t>
    </dgm:pt>
    <dgm:pt modelId="{EDF7DEF2-588D-4793-B760-91EDEC74A251}" type="sibTrans" cxnId="{43C947B1-9268-46D7-924E-CBAA59EB1200}">
      <dgm:prSet/>
      <dgm:spPr/>
      <dgm:t>
        <a:bodyPr/>
        <a:lstStyle/>
        <a:p>
          <a:pPr algn="ctr"/>
          <a:endParaRPr lang="en-US"/>
        </a:p>
      </dgm:t>
    </dgm:pt>
    <dgm:pt modelId="{71ABFA52-3DB0-48CF-83F9-2CBC30460B2D}">
      <dgm:prSet/>
      <dgm:spPr/>
      <dgm:t>
        <a:bodyPr/>
        <a:lstStyle/>
        <a:p>
          <a:pPr algn="ctr"/>
          <a:r>
            <a:rPr lang="en-US" dirty="0"/>
            <a:t>Vacant </a:t>
          </a:r>
          <a:br>
            <a:rPr lang="en-US" dirty="0"/>
          </a:br>
          <a:r>
            <a:rPr lang="en-US" dirty="0"/>
            <a:t>(Frank’s)</a:t>
          </a:r>
        </a:p>
      </dgm:t>
    </dgm:pt>
    <dgm:pt modelId="{09C5FCF7-851C-46CE-9CE8-8AF2B0A0DDF9}" type="parTrans" cxnId="{706F382C-E7F4-439B-BCBC-069384670585}">
      <dgm:prSet/>
      <dgm:spPr/>
      <dgm:t>
        <a:bodyPr/>
        <a:lstStyle/>
        <a:p>
          <a:pPr algn="ctr"/>
          <a:endParaRPr lang="en-US"/>
        </a:p>
      </dgm:t>
    </dgm:pt>
    <dgm:pt modelId="{93824A81-D6DA-4D6E-B02C-60624E99CE87}" type="sibTrans" cxnId="{706F382C-E7F4-439B-BCBC-069384670585}">
      <dgm:prSet/>
      <dgm:spPr/>
      <dgm:t>
        <a:bodyPr/>
        <a:lstStyle/>
        <a:p>
          <a:pPr algn="ctr"/>
          <a:endParaRPr lang="en-US"/>
        </a:p>
      </dgm:t>
    </dgm:pt>
    <dgm:pt modelId="{7C031B96-BA54-4BDE-A18E-F9E3777701E4}">
      <dgm:prSet/>
      <dgm:spPr/>
      <dgm:t>
        <a:bodyPr/>
        <a:lstStyle/>
        <a:p>
          <a:pPr algn="ctr"/>
          <a:r>
            <a:rPr lang="en-US" dirty="0"/>
            <a:t>Nedra Dixon</a:t>
          </a:r>
        </a:p>
      </dgm:t>
    </dgm:pt>
    <dgm:pt modelId="{FB48F918-2378-46E4-B2AB-7FC86D6834E3}" type="parTrans" cxnId="{F11802BC-4CA2-4043-9884-103D10240507}">
      <dgm:prSet/>
      <dgm:spPr/>
      <dgm:t>
        <a:bodyPr/>
        <a:lstStyle/>
        <a:p>
          <a:pPr algn="ctr"/>
          <a:endParaRPr lang="en-US"/>
        </a:p>
      </dgm:t>
    </dgm:pt>
    <dgm:pt modelId="{8A937871-E4F4-4495-ABE1-3C441B3AEC42}" type="sibTrans" cxnId="{F11802BC-4CA2-4043-9884-103D10240507}">
      <dgm:prSet/>
      <dgm:spPr/>
      <dgm:t>
        <a:bodyPr/>
        <a:lstStyle/>
        <a:p>
          <a:pPr algn="ctr"/>
          <a:endParaRPr lang="en-US"/>
        </a:p>
      </dgm:t>
    </dgm:pt>
    <dgm:pt modelId="{1A8B6A18-6D87-4C7A-8DC9-9DCE64FE55F8}" type="pres">
      <dgm:prSet presAssocID="{B1AE0215-C412-4BE5-A023-03837A365626}" presName="diagram" presStyleCnt="0">
        <dgm:presLayoutVars>
          <dgm:dir/>
          <dgm:resizeHandles val="exact"/>
        </dgm:presLayoutVars>
      </dgm:prSet>
      <dgm:spPr/>
    </dgm:pt>
    <dgm:pt modelId="{65D33D4F-52BC-41EC-ABAE-1FD825D78D6B}" type="pres">
      <dgm:prSet presAssocID="{CB489CE0-7A51-4BFF-84D7-604A469BB228}" presName="node" presStyleLbl="node1" presStyleIdx="0" presStyleCnt="8">
        <dgm:presLayoutVars>
          <dgm:bulletEnabled val="1"/>
        </dgm:presLayoutVars>
      </dgm:prSet>
      <dgm:spPr/>
    </dgm:pt>
    <dgm:pt modelId="{525E2626-31BE-49B8-B304-30697CD9B493}" type="pres">
      <dgm:prSet presAssocID="{754E18C4-7769-464A-AEAC-FF0A70EC007A}" presName="sibTrans" presStyleCnt="0"/>
      <dgm:spPr/>
    </dgm:pt>
    <dgm:pt modelId="{F33629A0-2693-4B9E-A237-5F5413C1B0E8}" type="pres">
      <dgm:prSet presAssocID="{7C6F3CDC-6E5E-4377-ACB2-BF4B19B8FE6D}" presName="node" presStyleLbl="node1" presStyleIdx="1" presStyleCnt="8">
        <dgm:presLayoutVars>
          <dgm:bulletEnabled val="1"/>
        </dgm:presLayoutVars>
      </dgm:prSet>
      <dgm:spPr/>
    </dgm:pt>
    <dgm:pt modelId="{D7F02C25-5D02-45C4-ADB3-AE63823F030D}" type="pres">
      <dgm:prSet presAssocID="{FE5D8197-B129-4023-ABF1-CBDE56EA7118}" presName="sibTrans" presStyleCnt="0"/>
      <dgm:spPr/>
    </dgm:pt>
    <dgm:pt modelId="{F6251C2A-7810-4806-B525-902C8A7D13D2}" type="pres">
      <dgm:prSet presAssocID="{7C031B96-BA54-4BDE-A18E-F9E3777701E4}" presName="node" presStyleLbl="node1" presStyleIdx="2" presStyleCnt="8">
        <dgm:presLayoutVars>
          <dgm:bulletEnabled val="1"/>
        </dgm:presLayoutVars>
      </dgm:prSet>
      <dgm:spPr/>
    </dgm:pt>
    <dgm:pt modelId="{5098CCBF-AE6B-491C-8F23-FD50FEFF2A01}" type="pres">
      <dgm:prSet presAssocID="{8A937871-E4F4-4495-ABE1-3C441B3AEC42}" presName="sibTrans" presStyleCnt="0"/>
      <dgm:spPr/>
    </dgm:pt>
    <dgm:pt modelId="{A84856BB-B398-4E15-BA88-39A6B21B98BA}" type="pres">
      <dgm:prSet presAssocID="{AA7A110E-11F1-4253-8AAF-CB46098C1DBB}" presName="node" presStyleLbl="node1" presStyleIdx="3" presStyleCnt="8">
        <dgm:presLayoutVars>
          <dgm:bulletEnabled val="1"/>
        </dgm:presLayoutVars>
      </dgm:prSet>
      <dgm:spPr/>
    </dgm:pt>
    <dgm:pt modelId="{5D3B035C-26A2-45FF-9146-B6416E4ED466}" type="pres">
      <dgm:prSet presAssocID="{75704743-7E85-45DD-BB62-BC9C460C02DE}" presName="sibTrans" presStyleCnt="0"/>
      <dgm:spPr/>
    </dgm:pt>
    <dgm:pt modelId="{D8F5E668-A5FF-4C14-A23F-1F03A782A2F9}" type="pres">
      <dgm:prSet presAssocID="{18257AE1-B27B-436C-8979-CBDA73D2EE46}" presName="node" presStyleLbl="node1" presStyleIdx="4" presStyleCnt="8">
        <dgm:presLayoutVars>
          <dgm:bulletEnabled val="1"/>
        </dgm:presLayoutVars>
      </dgm:prSet>
      <dgm:spPr/>
    </dgm:pt>
    <dgm:pt modelId="{E1A9DE0A-5D6E-4448-8420-349A9A2CE770}" type="pres">
      <dgm:prSet presAssocID="{C6957026-8C8D-4991-BB50-E27F364F4011}" presName="sibTrans" presStyleCnt="0"/>
      <dgm:spPr/>
    </dgm:pt>
    <dgm:pt modelId="{B00B3F9F-5D1C-4A57-94FC-3A100C28155E}" type="pres">
      <dgm:prSet presAssocID="{F1CA174E-8934-43D2-AA26-40AD6C3A44A7}" presName="node" presStyleLbl="node1" presStyleIdx="5" presStyleCnt="8">
        <dgm:presLayoutVars>
          <dgm:bulletEnabled val="1"/>
        </dgm:presLayoutVars>
      </dgm:prSet>
      <dgm:spPr/>
    </dgm:pt>
    <dgm:pt modelId="{BDEA5256-2302-47AC-9F99-C71FD395A666}" type="pres">
      <dgm:prSet presAssocID="{C620522B-7DB4-4954-941D-746B685F54DB}" presName="sibTrans" presStyleCnt="0"/>
      <dgm:spPr/>
    </dgm:pt>
    <dgm:pt modelId="{E5B25D99-E23B-4EBA-A1FE-A10C220C0214}" type="pres">
      <dgm:prSet presAssocID="{970A6CEE-DA0B-459F-845F-CC59D26E789C}" presName="node" presStyleLbl="node1" presStyleIdx="6" presStyleCnt="8">
        <dgm:presLayoutVars>
          <dgm:bulletEnabled val="1"/>
        </dgm:presLayoutVars>
      </dgm:prSet>
      <dgm:spPr/>
    </dgm:pt>
    <dgm:pt modelId="{A7BB20DB-F6BC-4711-899C-111B482B22AC}" type="pres">
      <dgm:prSet presAssocID="{EDF7DEF2-588D-4793-B760-91EDEC74A251}" presName="sibTrans" presStyleCnt="0"/>
      <dgm:spPr/>
    </dgm:pt>
    <dgm:pt modelId="{C0FA6EE0-0E01-4188-B8C0-28FC1A2A84FF}" type="pres">
      <dgm:prSet presAssocID="{71ABFA52-3DB0-48CF-83F9-2CBC30460B2D}" presName="node" presStyleLbl="node1" presStyleIdx="7" presStyleCnt="8">
        <dgm:presLayoutVars>
          <dgm:bulletEnabled val="1"/>
        </dgm:presLayoutVars>
      </dgm:prSet>
      <dgm:spPr/>
    </dgm:pt>
  </dgm:ptLst>
  <dgm:cxnLst>
    <dgm:cxn modelId="{7396DE14-4705-4640-B43F-BAEE730BC790}" type="presOf" srcId="{F1CA174E-8934-43D2-AA26-40AD6C3A44A7}" destId="{B00B3F9F-5D1C-4A57-94FC-3A100C28155E}" srcOrd="0" destOrd="0" presId="urn:microsoft.com/office/officeart/2005/8/layout/default"/>
    <dgm:cxn modelId="{706F382C-E7F4-439B-BCBC-069384670585}" srcId="{B1AE0215-C412-4BE5-A023-03837A365626}" destId="{71ABFA52-3DB0-48CF-83F9-2CBC30460B2D}" srcOrd="7" destOrd="0" parTransId="{09C5FCF7-851C-46CE-9CE8-8AF2B0A0DDF9}" sibTransId="{93824A81-D6DA-4D6E-B02C-60624E99CE87}"/>
    <dgm:cxn modelId="{5236DE2C-3F17-469B-B674-5E1B5C63D4DD}" srcId="{B1AE0215-C412-4BE5-A023-03837A365626}" destId="{AA7A110E-11F1-4253-8AAF-CB46098C1DBB}" srcOrd="3" destOrd="0" parTransId="{7DF0DFA7-4C22-400C-8F08-131837A1AEA8}" sibTransId="{75704743-7E85-45DD-BB62-BC9C460C02DE}"/>
    <dgm:cxn modelId="{4DDB2D35-2F84-43B5-969B-C4D8B4D664EA}" type="presOf" srcId="{71ABFA52-3DB0-48CF-83F9-2CBC30460B2D}" destId="{C0FA6EE0-0E01-4188-B8C0-28FC1A2A84FF}" srcOrd="0" destOrd="0" presId="urn:microsoft.com/office/officeart/2005/8/layout/default"/>
    <dgm:cxn modelId="{E4932F36-B149-441E-B65C-D6E9C78B8D18}" type="presOf" srcId="{970A6CEE-DA0B-459F-845F-CC59D26E789C}" destId="{E5B25D99-E23B-4EBA-A1FE-A10C220C0214}" srcOrd="0" destOrd="0" presId="urn:microsoft.com/office/officeart/2005/8/layout/default"/>
    <dgm:cxn modelId="{6786B343-6485-4B87-9B36-A3297449AC42}" type="presOf" srcId="{7C6F3CDC-6E5E-4377-ACB2-BF4B19B8FE6D}" destId="{F33629A0-2693-4B9E-A237-5F5413C1B0E8}" srcOrd="0" destOrd="0" presId="urn:microsoft.com/office/officeart/2005/8/layout/default"/>
    <dgm:cxn modelId="{E840AD52-7732-45F3-A606-E74B76DB83AE}" type="presOf" srcId="{7C031B96-BA54-4BDE-A18E-F9E3777701E4}" destId="{F6251C2A-7810-4806-B525-902C8A7D13D2}" srcOrd="0" destOrd="0" presId="urn:microsoft.com/office/officeart/2005/8/layout/default"/>
    <dgm:cxn modelId="{93FD0C59-3B4B-42A0-BF05-731EC417EBAE}" type="presOf" srcId="{AA7A110E-11F1-4253-8AAF-CB46098C1DBB}" destId="{A84856BB-B398-4E15-BA88-39A6B21B98BA}" srcOrd="0" destOrd="0" presId="urn:microsoft.com/office/officeart/2005/8/layout/default"/>
    <dgm:cxn modelId="{0CD20AA9-E040-4D57-A330-16B1E8553505}" srcId="{B1AE0215-C412-4BE5-A023-03837A365626}" destId="{7C6F3CDC-6E5E-4377-ACB2-BF4B19B8FE6D}" srcOrd="1" destOrd="0" parTransId="{1E87C172-61CA-46D6-B85D-3F9B04280E04}" sibTransId="{FE5D8197-B129-4023-ABF1-CBDE56EA7118}"/>
    <dgm:cxn modelId="{43C947B1-9268-46D7-924E-CBAA59EB1200}" srcId="{B1AE0215-C412-4BE5-A023-03837A365626}" destId="{970A6CEE-DA0B-459F-845F-CC59D26E789C}" srcOrd="6" destOrd="0" parTransId="{84DF0120-5048-46B8-AE00-BFFFFDB7FC99}" sibTransId="{EDF7DEF2-588D-4793-B760-91EDEC74A251}"/>
    <dgm:cxn modelId="{F11802BC-4CA2-4043-9884-103D10240507}" srcId="{B1AE0215-C412-4BE5-A023-03837A365626}" destId="{7C031B96-BA54-4BDE-A18E-F9E3777701E4}" srcOrd="2" destOrd="0" parTransId="{FB48F918-2378-46E4-B2AB-7FC86D6834E3}" sibTransId="{8A937871-E4F4-4495-ABE1-3C441B3AEC42}"/>
    <dgm:cxn modelId="{064C0BC1-C572-4D73-AB53-C670631464A1}" type="presOf" srcId="{18257AE1-B27B-436C-8979-CBDA73D2EE46}" destId="{D8F5E668-A5FF-4C14-A23F-1F03A782A2F9}" srcOrd="0" destOrd="0" presId="urn:microsoft.com/office/officeart/2005/8/layout/default"/>
    <dgm:cxn modelId="{60D94ACE-A2E0-4F57-B1A2-64B764D317BB}" srcId="{B1AE0215-C412-4BE5-A023-03837A365626}" destId="{18257AE1-B27B-436C-8979-CBDA73D2EE46}" srcOrd="4" destOrd="0" parTransId="{E4612A35-5140-4CB9-9A56-21D569A64E7F}" sibTransId="{C6957026-8C8D-4991-BB50-E27F364F4011}"/>
    <dgm:cxn modelId="{5554C0E5-E968-4827-89B0-15119BBA4682}" srcId="{B1AE0215-C412-4BE5-A023-03837A365626}" destId="{F1CA174E-8934-43D2-AA26-40AD6C3A44A7}" srcOrd="5" destOrd="0" parTransId="{863091E7-1C89-45C1-9629-DD3CA063ADC1}" sibTransId="{C620522B-7DB4-4954-941D-746B685F54DB}"/>
    <dgm:cxn modelId="{D72AD7EB-E376-4D73-BA99-523D59259960}" srcId="{B1AE0215-C412-4BE5-A023-03837A365626}" destId="{CB489CE0-7A51-4BFF-84D7-604A469BB228}" srcOrd="0" destOrd="0" parTransId="{75B56338-EC0C-4A64-9243-80B6432A77AD}" sibTransId="{754E18C4-7769-464A-AEAC-FF0A70EC007A}"/>
    <dgm:cxn modelId="{F3FD8AF3-6F04-4ACC-81B1-930D8BDCDE84}" type="presOf" srcId="{B1AE0215-C412-4BE5-A023-03837A365626}" destId="{1A8B6A18-6D87-4C7A-8DC9-9DCE64FE55F8}" srcOrd="0" destOrd="0" presId="urn:microsoft.com/office/officeart/2005/8/layout/default"/>
    <dgm:cxn modelId="{FAF727FD-33F5-4E5A-9897-87DE07A8B145}" type="presOf" srcId="{CB489CE0-7A51-4BFF-84D7-604A469BB228}" destId="{65D33D4F-52BC-41EC-ABAE-1FD825D78D6B}" srcOrd="0" destOrd="0" presId="urn:microsoft.com/office/officeart/2005/8/layout/default"/>
    <dgm:cxn modelId="{E8444C5D-44B7-4B6B-8CB4-0E4F3E8F0ADF}" type="presParOf" srcId="{1A8B6A18-6D87-4C7A-8DC9-9DCE64FE55F8}" destId="{65D33D4F-52BC-41EC-ABAE-1FD825D78D6B}" srcOrd="0" destOrd="0" presId="urn:microsoft.com/office/officeart/2005/8/layout/default"/>
    <dgm:cxn modelId="{5AFA81B9-FCA3-430D-B3DF-691E23DE7FC7}" type="presParOf" srcId="{1A8B6A18-6D87-4C7A-8DC9-9DCE64FE55F8}" destId="{525E2626-31BE-49B8-B304-30697CD9B493}" srcOrd="1" destOrd="0" presId="urn:microsoft.com/office/officeart/2005/8/layout/default"/>
    <dgm:cxn modelId="{E148ADEE-E2DA-45A1-AC37-6CCA94DC446F}" type="presParOf" srcId="{1A8B6A18-6D87-4C7A-8DC9-9DCE64FE55F8}" destId="{F33629A0-2693-4B9E-A237-5F5413C1B0E8}" srcOrd="2" destOrd="0" presId="urn:microsoft.com/office/officeart/2005/8/layout/default"/>
    <dgm:cxn modelId="{FC8C7BC9-81B7-4CED-9A70-6BE6BF0C7546}" type="presParOf" srcId="{1A8B6A18-6D87-4C7A-8DC9-9DCE64FE55F8}" destId="{D7F02C25-5D02-45C4-ADB3-AE63823F030D}" srcOrd="3" destOrd="0" presId="urn:microsoft.com/office/officeart/2005/8/layout/default"/>
    <dgm:cxn modelId="{5DE1C0B5-FC81-4B64-A6B4-90BEE13CEC70}" type="presParOf" srcId="{1A8B6A18-6D87-4C7A-8DC9-9DCE64FE55F8}" destId="{F6251C2A-7810-4806-B525-902C8A7D13D2}" srcOrd="4" destOrd="0" presId="urn:microsoft.com/office/officeart/2005/8/layout/default"/>
    <dgm:cxn modelId="{AF95F18C-7D58-4823-8821-2BBD1E05BD69}" type="presParOf" srcId="{1A8B6A18-6D87-4C7A-8DC9-9DCE64FE55F8}" destId="{5098CCBF-AE6B-491C-8F23-FD50FEFF2A01}" srcOrd="5" destOrd="0" presId="urn:microsoft.com/office/officeart/2005/8/layout/default"/>
    <dgm:cxn modelId="{94D42B1E-C679-4261-B413-4998021A0D42}" type="presParOf" srcId="{1A8B6A18-6D87-4C7A-8DC9-9DCE64FE55F8}" destId="{A84856BB-B398-4E15-BA88-39A6B21B98BA}" srcOrd="6" destOrd="0" presId="urn:microsoft.com/office/officeart/2005/8/layout/default"/>
    <dgm:cxn modelId="{D4170359-49EF-40EC-9501-D143F85962C0}" type="presParOf" srcId="{1A8B6A18-6D87-4C7A-8DC9-9DCE64FE55F8}" destId="{5D3B035C-26A2-45FF-9146-B6416E4ED466}" srcOrd="7" destOrd="0" presId="urn:microsoft.com/office/officeart/2005/8/layout/default"/>
    <dgm:cxn modelId="{A768A9CA-C3EE-49C8-B471-C79F06E241D3}" type="presParOf" srcId="{1A8B6A18-6D87-4C7A-8DC9-9DCE64FE55F8}" destId="{D8F5E668-A5FF-4C14-A23F-1F03A782A2F9}" srcOrd="8" destOrd="0" presId="urn:microsoft.com/office/officeart/2005/8/layout/default"/>
    <dgm:cxn modelId="{85579D66-430E-43BC-9DB1-B55AE16DF56A}" type="presParOf" srcId="{1A8B6A18-6D87-4C7A-8DC9-9DCE64FE55F8}" destId="{E1A9DE0A-5D6E-4448-8420-349A9A2CE770}" srcOrd="9" destOrd="0" presId="urn:microsoft.com/office/officeart/2005/8/layout/default"/>
    <dgm:cxn modelId="{8E4F31A6-ED3C-44DE-85AA-99AD34A4ED9B}" type="presParOf" srcId="{1A8B6A18-6D87-4C7A-8DC9-9DCE64FE55F8}" destId="{B00B3F9F-5D1C-4A57-94FC-3A100C28155E}" srcOrd="10" destOrd="0" presId="urn:microsoft.com/office/officeart/2005/8/layout/default"/>
    <dgm:cxn modelId="{8104FFC8-709E-4B47-BDC5-09FEBF982589}" type="presParOf" srcId="{1A8B6A18-6D87-4C7A-8DC9-9DCE64FE55F8}" destId="{BDEA5256-2302-47AC-9F99-C71FD395A666}" srcOrd="11" destOrd="0" presId="urn:microsoft.com/office/officeart/2005/8/layout/default"/>
    <dgm:cxn modelId="{8D908B08-3DD4-480C-A0D3-217A1B78126C}" type="presParOf" srcId="{1A8B6A18-6D87-4C7A-8DC9-9DCE64FE55F8}" destId="{E5B25D99-E23B-4EBA-A1FE-A10C220C0214}" srcOrd="12" destOrd="0" presId="urn:microsoft.com/office/officeart/2005/8/layout/default"/>
    <dgm:cxn modelId="{3271CC7D-3A45-4889-A20A-5D8B2E2FC54F}" type="presParOf" srcId="{1A8B6A18-6D87-4C7A-8DC9-9DCE64FE55F8}" destId="{A7BB20DB-F6BC-4711-899C-111B482B22AC}" srcOrd="13" destOrd="0" presId="urn:microsoft.com/office/officeart/2005/8/layout/default"/>
    <dgm:cxn modelId="{86D988E2-B6F7-4498-AC5D-88165D58E399}" type="presParOf" srcId="{1A8B6A18-6D87-4C7A-8DC9-9DCE64FE55F8}" destId="{C0FA6EE0-0E01-4188-B8C0-28FC1A2A84F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ABB8-2AA4-4F88-996E-452142678289}">
      <dsp:nvSpPr>
        <dsp:cNvPr id="0" name=""/>
        <dsp:cNvSpPr/>
      </dsp:nvSpPr>
      <dsp:spPr>
        <a:xfrm>
          <a:off x="811059" y="944104"/>
          <a:ext cx="1370873" cy="115300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6651-78AB-413D-BB3A-574FE92F3013}">
      <dsp:nvSpPr>
        <dsp:cNvPr id="0" name=""/>
        <dsp:cNvSpPr/>
      </dsp:nvSpPr>
      <dsp:spPr>
        <a:xfrm>
          <a:off x="30035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Bob Witchger</a:t>
          </a:r>
        </a:p>
      </dsp:txBody>
      <dsp:txXfrm>
        <a:off x="300359" y="1428806"/>
        <a:ext cx="742964" cy="742964"/>
      </dsp:txXfrm>
    </dsp:sp>
    <dsp:sp modelId="{CBDB2A70-59D7-4EFE-9450-E918992B660E}">
      <dsp:nvSpPr>
        <dsp:cNvPr id="0" name=""/>
        <dsp:cNvSpPr/>
      </dsp:nvSpPr>
      <dsp:spPr>
        <a:xfrm>
          <a:off x="2933422" y="944104"/>
          <a:ext cx="1370873" cy="1153002"/>
        </a:xfrm>
        <a:prstGeom prst="rect">
          <a:avLst/>
        </a:prstGeom>
        <a:blipFill>
          <a:blip xmlns:r="http://schemas.openxmlformats.org/officeDocument/2006/relationships" r:embed="rId2"/>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4CC4A-464B-47E5-B360-1A69B10CA14F}">
      <dsp:nvSpPr>
        <dsp:cNvPr id="0" name=""/>
        <dsp:cNvSpPr/>
      </dsp:nvSpPr>
      <dsp:spPr>
        <a:xfrm>
          <a:off x="2422722"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Tony </a:t>
          </a:r>
          <a:br>
            <a:rPr lang="en-US" sz="1100" kern="1200" dirty="0"/>
          </a:br>
          <a:r>
            <a:rPr lang="en-US" sz="1100" kern="1200" dirty="0"/>
            <a:t>Reggi</a:t>
          </a:r>
        </a:p>
      </dsp:txBody>
      <dsp:txXfrm>
        <a:off x="2422722" y="1428806"/>
        <a:ext cx="742964" cy="742964"/>
      </dsp:txXfrm>
    </dsp:sp>
    <dsp:sp modelId="{C9F9C7EC-F043-421A-92C5-4CCF5C10828C}">
      <dsp:nvSpPr>
        <dsp:cNvPr id="0" name=""/>
        <dsp:cNvSpPr/>
      </dsp:nvSpPr>
      <dsp:spPr>
        <a:xfrm>
          <a:off x="5055785" y="944104"/>
          <a:ext cx="1370873" cy="115300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6A1AC-0EF9-401A-9B68-AB1371D3A9D9}">
      <dsp:nvSpPr>
        <dsp:cNvPr id="0" name=""/>
        <dsp:cNvSpPr/>
      </dsp:nvSpPr>
      <dsp:spPr>
        <a:xfrm>
          <a:off x="4545086"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Patti Coultas</a:t>
          </a:r>
        </a:p>
      </dsp:txBody>
      <dsp:txXfrm>
        <a:off x="4545086" y="1428806"/>
        <a:ext cx="742964" cy="742964"/>
      </dsp:txXfrm>
    </dsp:sp>
    <dsp:sp modelId="{379BCA74-A990-4CC6-A183-729A0A933E4C}">
      <dsp:nvSpPr>
        <dsp:cNvPr id="0" name=""/>
        <dsp:cNvSpPr/>
      </dsp:nvSpPr>
      <dsp:spPr>
        <a:xfrm>
          <a:off x="7178148" y="944104"/>
          <a:ext cx="1370873" cy="115300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4C8E-675E-4927-97C8-54CE5945645D}">
      <dsp:nvSpPr>
        <dsp:cNvPr id="0" name=""/>
        <dsp:cNvSpPr/>
      </dsp:nvSpPr>
      <dsp:spPr>
        <a:xfrm>
          <a:off x="666744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Mary Olvera</a:t>
          </a:r>
        </a:p>
      </dsp:txBody>
      <dsp:txXfrm>
        <a:off x="6667449" y="1428806"/>
        <a:ext cx="742964" cy="742964"/>
      </dsp:txXfrm>
    </dsp:sp>
    <dsp:sp modelId="{4ED7A00D-896F-4B3E-A16C-4E2921E1D2CF}">
      <dsp:nvSpPr>
        <dsp:cNvPr id="0" name=""/>
        <dsp:cNvSpPr/>
      </dsp:nvSpPr>
      <dsp:spPr>
        <a:xfrm>
          <a:off x="811059" y="2379447"/>
          <a:ext cx="1370873" cy="115300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90472-CFE1-45D9-8B41-03DB67C42375}">
      <dsp:nvSpPr>
        <dsp:cNvPr id="0" name=""/>
        <dsp:cNvSpPr/>
      </dsp:nvSpPr>
      <dsp:spPr>
        <a:xfrm>
          <a:off x="300359"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Anne Bacon</a:t>
          </a:r>
        </a:p>
      </dsp:txBody>
      <dsp:txXfrm>
        <a:off x="300359" y="2864149"/>
        <a:ext cx="742964" cy="742964"/>
      </dsp:txXfrm>
    </dsp:sp>
    <dsp:sp modelId="{3FD7EB4A-C111-46BB-8039-0ABFBA6C78C1}">
      <dsp:nvSpPr>
        <dsp:cNvPr id="0" name=""/>
        <dsp:cNvSpPr/>
      </dsp:nvSpPr>
      <dsp:spPr>
        <a:xfrm>
          <a:off x="2933422" y="2379447"/>
          <a:ext cx="1370873" cy="115300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A6E302E6-80E5-4181-A048-C7EBD89F6895}">
      <dsp:nvSpPr>
        <dsp:cNvPr id="0" name=""/>
        <dsp:cNvSpPr/>
      </dsp:nvSpPr>
      <dsp:spPr>
        <a:xfrm>
          <a:off x="2422722"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Darice McDougald</a:t>
          </a:r>
        </a:p>
      </dsp:txBody>
      <dsp:txXfrm>
        <a:off x="2422722" y="2864149"/>
        <a:ext cx="742964" cy="742964"/>
      </dsp:txXfrm>
    </dsp:sp>
    <dsp:sp modelId="{C3A1ABE0-CB0B-43C4-AA1B-F199821D4EB3}">
      <dsp:nvSpPr>
        <dsp:cNvPr id="0" name=""/>
        <dsp:cNvSpPr/>
      </dsp:nvSpPr>
      <dsp:spPr>
        <a:xfrm>
          <a:off x="5055785" y="2379447"/>
          <a:ext cx="1370873" cy="1153002"/>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496" t="-11096" r="7624" b="-207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80DE8-2D7D-4DAE-9A72-0A62683C55B0}">
      <dsp:nvSpPr>
        <dsp:cNvPr id="0" name=""/>
        <dsp:cNvSpPr/>
      </dsp:nvSpPr>
      <dsp:spPr>
        <a:xfrm>
          <a:off x="4545086"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Lane Freeman</a:t>
          </a:r>
        </a:p>
      </dsp:txBody>
      <dsp:txXfrm>
        <a:off x="4545086" y="2864149"/>
        <a:ext cx="742964" cy="742964"/>
      </dsp:txXfrm>
    </dsp:sp>
    <dsp:sp modelId="{6C64E82C-E915-401A-BD59-9F240ACB3F99}">
      <dsp:nvSpPr>
        <dsp:cNvPr id="0" name=""/>
        <dsp:cNvSpPr/>
      </dsp:nvSpPr>
      <dsp:spPr>
        <a:xfrm>
          <a:off x="7178148" y="2379447"/>
          <a:ext cx="1370873" cy="115300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D87AF9-91DB-4D9F-AEB8-3F722D5CFCA5}">
      <dsp:nvSpPr>
        <dsp:cNvPr id="0" name=""/>
        <dsp:cNvSpPr/>
      </dsp:nvSpPr>
      <dsp:spPr>
        <a:xfrm>
          <a:off x="6667449"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Aaron Mabe</a:t>
          </a:r>
        </a:p>
      </dsp:txBody>
      <dsp:txXfrm>
        <a:off x="6667449" y="2864149"/>
        <a:ext cx="742964" cy="742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33D4F-52BC-41EC-ABAE-1FD825D78D6B}">
      <dsp:nvSpPr>
        <dsp:cNvPr id="0" name=""/>
        <dsp:cNvSpPr/>
      </dsp:nvSpPr>
      <dsp:spPr>
        <a:xfrm>
          <a:off x="508996" y="1"/>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Michelle Lair</a:t>
          </a:r>
        </a:p>
      </dsp:txBody>
      <dsp:txXfrm>
        <a:off x="508996" y="1"/>
        <a:ext cx="1894903" cy="1136942"/>
      </dsp:txXfrm>
    </dsp:sp>
    <dsp:sp modelId="{F33629A0-2693-4B9E-A237-5F5413C1B0E8}">
      <dsp:nvSpPr>
        <dsp:cNvPr id="0" name=""/>
        <dsp:cNvSpPr/>
      </dsp:nvSpPr>
      <dsp:spPr>
        <a:xfrm>
          <a:off x="2593390" y="1"/>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Lori Byrd</a:t>
          </a:r>
        </a:p>
      </dsp:txBody>
      <dsp:txXfrm>
        <a:off x="2593390" y="1"/>
        <a:ext cx="1894903" cy="1136942"/>
      </dsp:txXfrm>
    </dsp:sp>
    <dsp:sp modelId="{F6251C2A-7810-4806-B525-902C8A7D13D2}">
      <dsp:nvSpPr>
        <dsp:cNvPr id="0" name=""/>
        <dsp:cNvSpPr/>
      </dsp:nvSpPr>
      <dsp:spPr>
        <a:xfrm>
          <a:off x="4677784" y="1"/>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Nedra Dixon</a:t>
          </a:r>
        </a:p>
      </dsp:txBody>
      <dsp:txXfrm>
        <a:off x="4677784" y="1"/>
        <a:ext cx="1894903" cy="1136942"/>
      </dsp:txXfrm>
    </dsp:sp>
    <dsp:sp modelId="{A84856BB-B398-4E15-BA88-39A6B21B98BA}">
      <dsp:nvSpPr>
        <dsp:cNvPr id="0" name=""/>
        <dsp:cNvSpPr/>
      </dsp:nvSpPr>
      <dsp:spPr>
        <a:xfrm>
          <a:off x="508996" y="1326433"/>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Hilmi Lahoud</a:t>
          </a:r>
        </a:p>
      </dsp:txBody>
      <dsp:txXfrm>
        <a:off x="508996" y="1326433"/>
        <a:ext cx="1894903" cy="1136942"/>
      </dsp:txXfrm>
    </dsp:sp>
    <dsp:sp modelId="{D8F5E668-A5FF-4C14-A23F-1F03A782A2F9}">
      <dsp:nvSpPr>
        <dsp:cNvPr id="0" name=""/>
        <dsp:cNvSpPr/>
      </dsp:nvSpPr>
      <dsp:spPr>
        <a:xfrm>
          <a:off x="2593390" y="1326433"/>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Gail Robertson</a:t>
          </a:r>
        </a:p>
      </dsp:txBody>
      <dsp:txXfrm>
        <a:off x="2593390" y="1326433"/>
        <a:ext cx="1894903" cy="1136942"/>
      </dsp:txXfrm>
    </dsp:sp>
    <dsp:sp modelId="{B00B3F9F-5D1C-4A57-94FC-3A100C28155E}">
      <dsp:nvSpPr>
        <dsp:cNvPr id="0" name=""/>
        <dsp:cNvSpPr/>
      </dsp:nvSpPr>
      <dsp:spPr>
        <a:xfrm>
          <a:off x="4677784" y="1326433"/>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Reyna Rodriguez</a:t>
          </a:r>
        </a:p>
      </dsp:txBody>
      <dsp:txXfrm>
        <a:off x="4677784" y="1326433"/>
        <a:ext cx="1894903" cy="1136942"/>
      </dsp:txXfrm>
    </dsp:sp>
    <dsp:sp modelId="{E5B25D99-E23B-4EBA-A1FE-A10C220C0214}">
      <dsp:nvSpPr>
        <dsp:cNvPr id="0" name=""/>
        <dsp:cNvSpPr/>
      </dsp:nvSpPr>
      <dsp:spPr>
        <a:xfrm>
          <a:off x="1551193" y="2652866"/>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Peyton Bell</a:t>
          </a:r>
        </a:p>
      </dsp:txBody>
      <dsp:txXfrm>
        <a:off x="1551193" y="2652866"/>
        <a:ext cx="1894903" cy="1136942"/>
      </dsp:txXfrm>
    </dsp:sp>
    <dsp:sp modelId="{C0FA6EE0-0E01-4188-B8C0-28FC1A2A84FF}">
      <dsp:nvSpPr>
        <dsp:cNvPr id="0" name=""/>
        <dsp:cNvSpPr/>
      </dsp:nvSpPr>
      <dsp:spPr>
        <a:xfrm>
          <a:off x="3635587" y="2652866"/>
          <a:ext cx="1894903" cy="113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Vacant </a:t>
          </a:r>
          <a:br>
            <a:rPr lang="en-US" sz="3100" kern="1200" dirty="0"/>
          </a:br>
          <a:r>
            <a:rPr lang="en-US" sz="3100" kern="1200" dirty="0"/>
            <a:t>(Frank’s)</a:t>
          </a:r>
        </a:p>
      </dsp:txBody>
      <dsp:txXfrm>
        <a:off x="3635587" y="2652866"/>
        <a:ext cx="1894903" cy="113694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E9B6F52-CC10-4425-9195-EDF28B435798}" type="datetimeFigureOut">
              <a:rPr lang="en-US" smtClean="0"/>
              <a:t>11/8/2022</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C02D3CF6-D097-446F-BA20-84B1F837E572}" type="datetimeFigureOut">
              <a:rPr lang="en-US" smtClean="0"/>
              <a:t>11/8/2022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am02.safelinks.protection.outlook.com/?url=https%3A%2F%2Fforms.office.com%2FPages%2FResponsePage.aspx%3Fid%3DKmtvYa_4JUW2yPdMaisYLY4GpX31oYZLssoguBhqPHtURTcwS1NLUExHVjVUSlpUSzYyVjIzTjkwRi4u&amp;data=05%7C01%7Ccoultasp%40nccommunitycolleges.edu%7Ccd897a648e1a42f148f208dabc2591cb%7C616f6b2af8af4525b6c8f74c6a2b182d%7C0%7C0%7C638029166821388252%7CUnknown%7CTWFpbGZsb3d8eyJWIjoiMC4wLjAwMDAiLCJQIjoiV2luMzIiLCJBTiI6Ik1haWwiLCJXVCI6Mn0%3D%7C3000%7C%7C%7C&amp;sdata=GhhyNNEakVGqnp7LrYHw7J7bmQG9LGXVmcYzfD%2FAy%2Fk%3D&amp;reserved=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4161027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2019706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318746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4756 Caraway Mountain Road, Sophia, NC 27350</a:t>
            </a:r>
          </a:p>
          <a:p>
            <a:r>
              <a:rPr lang="en-US" sz="1200" dirty="0"/>
              <a:t>https://caraway.org </a:t>
            </a:r>
          </a:p>
          <a:p>
            <a:r>
              <a:rPr lang="en-US" sz="1200" dirty="0"/>
              <a:t>Survey Link: </a:t>
            </a:r>
            <a:r>
              <a:rPr lang="en-US" sz="1200" u="sng" dirty="0">
                <a:solidFill>
                  <a:srgbClr val="000000"/>
                </a:solidFill>
                <a:effectLst/>
                <a:latin typeface="Calibri" panose="020F0502020204030204" pitchFamily="34" charset="0"/>
                <a:ea typeface="Times New Roman" panose="02020603050405020304" pitchFamily="18" charset="0"/>
                <a:hlinkClick r:id="rId3"/>
              </a:rPr>
              <a:t>https://forms.office.com/Pages/ResponsePage.aspx?id=KmtvYa_4JUW2yPdMaisYLY4GpX31oYZLssoguBhqPHtURTcwS1NLUExHVjVUSlpUSzYyVjIzTjkwRi4u</a:t>
            </a:r>
            <a:r>
              <a:rPr lang="en-US" sz="1200" u="sng" dirty="0">
                <a:solidFill>
                  <a:srgbClr val="000000"/>
                </a:solidFill>
                <a:effectLst/>
                <a:latin typeface="Calibri" panose="020F0502020204030204" pitchFamily="34" charset="0"/>
                <a:ea typeface="Times New Roman" panose="02020603050405020304" pitchFamily="18" charset="0"/>
              </a:rPr>
              <a:t> </a:t>
            </a:r>
            <a:endParaRPr lang="en-US" sz="1200" dirty="0"/>
          </a:p>
        </p:txBody>
      </p:sp>
      <p:sp>
        <p:nvSpPr>
          <p:cNvPr id="4" name="Slide Number Placeholder 3"/>
          <p:cNvSpPr>
            <a:spLocks noGrp="1"/>
          </p:cNvSpPr>
          <p:nvPr>
            <p:ph type="sldNum" sz="quarter" idx="5"/>
          </p:nvPr>
        </p:nvSpPr>
        <p:spPr/>
        <p:txBody>
          <a:bodyPr/>
          <a:lstStyle/>
          <a:p>
            <a:fld id="{3D52D8DC-3CCA-4826-966D-69131461ECBB}" type="slidenum">
              <a:rPr lang="en-US" smtClean="0"/>
              <a:t>30</a:t>
            </a:fld>
            <a:endParaRPr lang="en-US"/>
          </a:p>
        </p:txBody>
      </p:sp>
    </p:spTree>
    <p:extLst>
      <p:ext uri="{BB962C8B-B14F-4D97-AF65-F5344CB8AC3E}">
        <p14:creationId xmlns:p14="http://schemas.microsoft.com/office/powerpoint/2010/main" val="173013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36396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22640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271280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266">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a:t>
            </a:r>
          </a:p>
          <a:p>
            <a:r>
              <a:rPr lang="en-US" dirty="0"/>
              <a:t>Catawba Valley</a:t>
            </a:r>
            <a:br>
              <a:rPr lang="en-US" dirty="0"/>
            </a:br>
            <a:r>
              <a:rPr lang="en-US" dirty="0"/>
              <a:t>Nash</a:t>
            </a:r>
          </a:p>
          <a:p>
            <a:endParaRPr lang="en-US" dirty="0"/>
          </a:p>
          <a:p>
            <a:r>
              <a:rPr lang="en-US" dirty="0"/>
              <a:t>September</a:t>
            </a:r>
          </a:p>
          <a:p>
            <a:r>
              <a:rPr lang="en-US" dirty="0"/>
              <a:t>Alamance </a:t>
            </a:r>
          </a:p>
          <a:p>
            <a:endParaRPr lang="en-US" dirty="0"/>
          </a:p>
          <a:p>
            <a:r>
              <a:rPr lang="en-US" dirty="0"/>
              <a:t>October – no video</a:t>
            </a:r>
          </a:p>
          <a:p>
            <a:endParaRPr lang="en-US" dirty="0"/>
          </a:p>
          <a:p>
            <a:r>
              <a:rPr lang="en-US" dirty="0"/>
              <a:t>November </a:t>
            </a:r>
          </a:p>
          <a:p>
            <a:r>
              <a:rPr lang="en-US" dirty="0"/>
              <a:t>Southwestern</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50142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Initial Allotment FC 01 page 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https://www.nccommunitycolleges.edu/sites/default/files/state-board/finance/fc_01_-_fy_2022-23_state_aid_allocations_and_budget_policies_0.pdf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Carry Forward FC 06 page 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https://www.nccommunitycolleges.edu/sites/default/files/state-board/agenda/sbcc_package_-_october_21_2022.pdf</a:t>
            </a:r>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64586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7" r:id="rId18"/>
    <p:sldLayoutId id="2147483694" r:id="rId19"/>
    <p:sldLayoutId id="2147483695" r:id="rId20"/>
    <p:sldLayoutId id="2147483696" r:id="rId21"/>
    <p:sldLayoutId id="2147483685" r:id="rId22"/>
    <p:sldLayoutId id="2147483699"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egister.gotowebinar.com/register/65638357876684110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csps.illinoisstate.edu/equity/super-strategi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ncperkins.org/vide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November 8, 2022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06D36A-E4A1-B517-7A88-E6CA099AFFBC}"/>
              </a:ext>
            </a:extLst>
          </p:cNvPr>
          <p:cNvSpPr>
            <a:spLocks noGrp="1"/>
          </p:cNvSpPr>
          <p:nvPr>
            <p:ph type="title"/>
          </p:nvPr>
        </p:nvSpPr>
        <p:spPr>
          <a:xfrm>
            <a:off x="1297859" y="126367"/>
            <a:ext cx="7364361" cy="994172"/>
          </a:xfrm>
        </p:spPr>
        <p:txBody>
          <a:bodyPr anchor="ctr">
            <a:normAutofit/>
          </a:bodyPr>
          <a:lstStyle/>
          <a:p>
            <a:r>
              <a:rPr lang="en-US" dirty="0"/>
              <a:t>Have your Contacts changed?</a:t>
            </a:r>
          </a:p>
        </p:txBody>
      </p:sp>
      <p:sp>
        <p:nvSpPr>
          <p:cNvPr id="2" name="Content Placeholder 1">
            <a:extLst>
              <a:ext uri="{FF2B5EF4-FFF2-40B4-BE49-F238E27FC236}">
                <a16:creationId xmlns:a16="http://schemas.microsoft.com/office/drawing/2014/main" id="{C175C08F-C21B-97E1-2C82-5C00161B9F0D}"/>
              </a:ext>
            </a:extLst>
          </p:cNvPr>
          <p:cNvSpPr>
            <a:spLocks noGrp="1"/>
          </p:cNvSpPr>
          <p:nvPr>
            <p:ph sz="half" idx="1"/>
          </p:nvPr>
        </p:nvSpPr>
        <p:spPr>
          <a:xfrm>
            <a:off x="628649" y="1369219"/>
            <a:ext cx="4910002" cy="3449762"/>
          </a:xfrm>
        </p:spPr>
        <p:txBody>
          <a:bodyPr>
            <a:normAutofit/>
          </a:bodyPr>
          <a:lstStyle/>
          <a:p>
            <a:pPr marL="0" indent="0">
              <a:buNone/>
            </a:pPr>
            <a:r>
              <a:rPr lang="en-US" sz="2400" dirty="0"/>
              <a:t>Please check contacts in NCPerkins!</a:t>
            </a:r>
          </a:p>
          <a:p>
            <a:pPr marL="627063" indent="-174625"/>
            <a:r>
              <a:rPr lang="en-US" sz="2400" dirty="0"/>
              <a:t>Primary</a:t>
            </a:r>
          </a:p>
          <a:p>
            <a:pPr marL="627063" indent="-174625"/>
            <a:r>
              <a:rPr lang="en-US" sz="2400" dirty="0"/>
              <a:t>CAO</a:t>
            </a:r>
          </a:p>
          <a:p>
            <a:pPr marL="627063" indent="-174625"/>
            <a:r>
              <a:rPr lang="en-US" sz="2400" dirty="0"/>
              <a:t>CFO</a:t>
            </a:r>
          </a:p>
          <a:p>
            <a:pPr marL="627063" indent="-174625"/>
            <a:r>
              <a:rPr lang="en-US" sz="2400" dirty="0"/>
              <a:t>Special Populations</a:t>
            </a:r>
          </a:p>
          <a:p>
            <a:pPr marL="627063" indent="-174625"/>
            <a:r>
              <a:rPr lang="en-US" sz="2400" dirty="0"/>
              <a:t>NC-NET</a:t>
            </a:r>
          </a:p>
          <a:p>
            <a:pPr marL="627063" indent="-174625"/>
            <a:r>
              <a:rPr lang="en-US" sz="2400" dirty="0"/>
              <a:t>Secondary (optional)</a:t>
            </a:r>
          </a:p>
          <a:p>
            <a:endParaRPr lang="en-US" dirty="0"/>
          </a:p>
        </p:txBody>
      </p:sp>
      <p:pic>
        <p:nvPicPr>
          <p:cNvPr id="5" name="Picture 4">
            <a:extLst>
              <a:ext uri="{FF2B5EF4-FFF2-40B4-BE49-F238E27FC236}">
                <a16:creationId xmlns:a16="http://schemas.microsoft.com/office/drawing/2014/main" id="{BE69BCAB-1B0A-D2F9-F9D7-3249BF98C1E8}"/>
              </a:ext>
            </a:extLst>
          </p:cNvPr>
          <p:cNvPicPr>
            <a:picLocks noChangeAspect="1"/>
          </p:cNvPicPr>
          <p:nvPr/>
        </p:nvPicPr>
        <p:blipFill>
          <a:blip r:embed="rId2"/>
          <a:stretch>
            <a:fillRect/>
          </a:stretch>
        </p:blipFill>
        <p:spPr>
          <a:xfrm>
            <a:off x="5623286" y="837407"/>
            <a:ext cx="3038934" cy="4051913"/>
          </a:xfrm>
          <a:prstGeom prst="rect">
            <a:avLst/>
          </a:prstGeom>
          <a:noFill/>
          <a:ln>
            <a:solidFill>
              <a:schemeClr val="tx1"/>
            </a:solidFill>
          </a:ln>
        </p:spPr>
      </p:pic>
      <p:sp>
        <p:nvSpPr>
          <p:cNvPr id="7" name="Rectangle 6">
            <a:extLst>
              <a:ext uri="{FF2B5EF4-FFF2-40B4-BE49-F238E27FC236}">
                <a16:creationId xmlns:a16="http://schemas.microsoft.com/office/drawing/2014/main" id="{1BEEEB31-35F7-207A-1A80-7FAA33AF478F}"/>
              </a:ext>
            </a:extLst>
          </p:cNvPr>
          <p:cNvSpPr/>
          <p:nvPr/>
        </p:nvSpPr>
        <p:spPr>
          <a:xfrm>
            <a:off x="5647504" y="4428665"/>
            <a:ext cx="1796417" cy="16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D03FF4B-A337-5F9B-664D-9E65E758C897}"/>
              </a:ext>
            </a:extLst>
          </p:cNvPr>
          <p:cNvSpPr/>
          <p:nvPr/>
        </p:nvSpPr>
        <p:spPr>
          <a:xfrm>
            <a:off x="5155476" y="4162306"/>
            <a:ext cx="1477326" cy="994171"/>
          </a:xfrm>
          <a:prstGeom prst="rightArrow">
            <a:avLst/>
          </a:prstGeom>
          <a:solidFill>
            <a:srgbClr val="F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EDIT</a:t>
            </a:r>
          </a:p>
        </p:txBody>
      </p:sp>
    </p:spTree>
    <p:extLst>
      <p:ext uri="{BB962C8B-B14F-4D97-AF65-F5344CB8AC3E}">
        <p14:creationId xmlns:p14="http://schemas.microsoft.com/office/powerpoint/2010/main" val="222599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FB12A6-E65D-3B67-BA4F-39A7410D9B1B}"/>
              </a:ext>
            </a:extLst>
          </p:cNvPr>
          <p:cNvSpPr>
            <a:spLocks noGrp="1"/>
          </p:cNvSpPr>
          <p:nvPr>
            <p:ph idx="1"/>
          </p:nvPr>
        </p:nvSpPr>
        <p:spPr>
          <a:xfrm>
            <a:off x="478302" y="1320904"/>
            <a:ext cx="8183918" cy="3548753"/>
          </a:xfrm>
        </p:spPr>
        <p:txBody>
          <a:bodyPr>
            <a:normAutofit fontScale="92500" lnSpcReduction="10000"/>
          </a:bodyPr>
          <a:lstStyle/>
          <a:p>
            <a:pPr marL="0" indent="0">
              <a:buNone/>
            </a:pPr>
            <a:r>
              <a:rPr lang="en-US" sz="2600" dirty="0">
                <a:latin typeface="+mn-lt"/>
              </a:rPr>
              <a:t>Approved by the SBCC in October</a:t>
            </a:r>
          </a:p>
          <a:p>
            <a:pPr marL="0" indent="0">
              <a:buNone/>
            </a:pPr>
            <a:endParaRPr lang="en-US" sz="2600" dirty="0">
              <a:latin typeface="+mn-lt"/>
            </a:endParaRPr>
          </a:p>
          <a:p>
            <a:pPr marL="0" indent="0">
              <a:spcBef>
                <a:spcPts val="0"/>
              </a:spcBef>
              <a:spcAft>
                <a:spcPts val="600"/>
              </a:spcAft>
              <a:buNone/>
            </a:pPr>
            <a:r>
              <a:rPr lang="en-US" sz="2600" dirty="0">
                <a:latin typeface="+mn-lt"/>
              </a:rPr>
              <a:t>Focus on Special Populations</a:t>
            </a:r>
          </a:p>
          <a:p>
            <a:pPr marL="231775" indent="-231775" defTabSz="914400" eaLnBrk="0" fontAlgn="base" hangingPunct="0">
              <a:spcBef>
                <a:spcPts val="0"/>
              </a:spcBef>
              <a:spcAft>
                <a:spcPts val="600"/>
              </a:spcAft>
            </a:pPr>
            <a:r>
              <a:rPr kumimoji="0" lang="en-US" altLang="en-US" sz="2600" b="0" i="0" u="none" strike="noStrike" cap="none" normalizeH="0" baseline="0" dirty="0">
                <a:ln>
                  <a:noFill/>
                </a:ln>
                <a:solidFill>
                  <a:schemeClr val="tx1"/>
                </a:solidFill>
                <a:effectLst/>
                <a:latin typeface="+mn-lt"/>
                <a:ea typeface="Calibri" panose="020F0502020204030204" pitchFamily="34" charset="0"/>
              </a:rPr>
              <a:t>Increase the Awareness of Special Populations in CTE Programs of Study  </a:t>
            </a:r>
            <a:endParaRPr kumimoji="0" lang="en-US" altLang="en-US" sz="2600" b="0" i="0" u="none" strike="noStrike" cap="none" normalizeH="0" baseline="0" dirty="0">
              <a:ln>
                <a:noFill/>
              </a:ln>
              <a:solidFill>
                <a:schemeClr val="tx1"/>
              </a:solidFill>
              <a:effectLst/>
              <a:latin typeface="+mn-lt"/>
            </a:endParaRPr>
          </a:p>
          <a:p>
            <a:pPr marL="231775" indent="-231775" defTabSz="914400" eaLnBrk="0" fontAlgn="base" hangingPunct="0">
              <a:spcBef>
                <a:spcPts val="0"/>
              </a:spcBef>
              <a:spcAft>
                <a:spcPts val="600"/>
              </a:spcAft>
            </a:pPr>
            <a:r>
              <a:rPr kumimoji="0" lang="en-US" altLang="en-US" sz="2600" b="0" i="0" u="none" strike="noStrike" cap="none" normalizeH="0" baseline="0" dirty="0">
                <a:ln>
                  <a:noFill/>
                </a:ln>
                <a:solidFill>
                  <a:schemeClr val="tx1"/>
                </a:solidFill>
                <a:effectLst/>
                <a:latin typeface="+mn-lt"/>
                <a:ea typeface="Calibri" panose="020F0502020204030204" pitchFamily="34" charset="0"/>
              </a:rPr>
              <a:t>Enhance our work on the CLNA around Special Population Student Performance  </a:t>
            </a:r>
            <a:endParaRPr kumimoji="0" lang="en-US" altLang="en-US" sz="2600" b="0" i="0" u="none" strike="noStrike" cap="none" normalizeH="0" baseline="0" dirty="0">
              <a:ln>
                <a:noFill/>
              </a:ln>
              <a:solidFill>
                <a:schemeClr val="tx1"/>
              </a:solidFill>
              <a:effectLst/>
              <a:latin typeface="+mn-lt"/>
            </a:endParaRPr>
          </a:p>
          <a:p>
            <a:pPr marL="231775" indent="-231775" defTabSz="914400" eaLnBrk="0" fontAlgn="base" hangingPunct="0">
              <a:spcBef>
                <a:spcPts val="0"/>
              </a:spcBef>
              <a:spcAft>
                <a:spcPts val="600"/>
              </a:spcAft>
            </a:pPr>
            <a:r>
              <a:rPr kumimoji="0" lang="en-US" altLang="en-US" sz="2600" b="0" i="0" u="none" strike="noStrike" cap="none" normalizeH="0" baseline="0" dirty="0">
                <a:ln>
                  <a:noFill/>
                </a:ln>
                <a:solidFill>
                  <a:schemeClr val="tx1"/>
                </a:solidFill>
                <a:effectLst/>
                <a:latin typeface="+mn-lt"/>
                <a:ea typeface="Calibri" panose="020F0502020204030204" pitchFamily="34" charset="0"/>
              </a:rPr>
              <a:t>Identify Special Population students in CTE Programs of Study  </a:t>
            </a:r>
            <a:endParaRPr kumimoji="0" lang="en-US" altLang="en-US" sz="2600" b="0" i="0" u="none" strike="noStrike" cap="none" normalizeH="0" baseline="0" dirty="0">
              <a:ln>
                <a:noFill/>
              </a:ln>
              <a:solidFill>
                <a:schemeClr val="tx1"/>
              </a:solidFill>
              <a:effectLst/>
              <a:latin typeface="+mn-lt"/>
            </a:endParaRPr>
          </a:p>
          <a:p>
            <a:pPr marL="231775" indent="-231775" defTabSz="914400" eaLnBrk="0" fontAlgn="base" hangingPunct="0">
              <a:spcBef>
                <a:spcPts val="0"/>
              </a:spcBef>
              <a:spcAft>
                <a:spcPts val="600"/>
              </a:spcAft>
            </a:pPr>
            <a:r>
              <a:rPr kumimoji="0" lang="en-US" altLang="en-US" sz="2600" b="0" i="0" u="none" strike="noStrike" cap="none" normalizeH="0" baseline="0" dirty="0">
                <a:ln>
                  <a:noFill/>
                </a:ln>
                <a:solidFill>
                  <a:schemeClr val="tx1"/>
                </a:solidFill>
                <a:effectLst/>
                <a:latin typeface="+mn-lt"/>
                <a:ea typeface="Calibri" panose="020F0502020204030204" pitchFamily="34" charset="0"/>
              </a:rPr>
              <a:t>Develop programs to address needs of special populations  </a:t>
            </a:r>
            <a:endParaRPr kumimoji="0" lang="en-US" altLang="en-US" sz="2600" b="0" i="0" u="none" strike="noStrike" cap="none" normalizeH="0" baseline="0" dirty="0">
              <a:ln>
                <a:noFill/>
              </a:ln>
              <a:solidFill>
                <a:schemeClr val="tx1"/>
              </a:solidFill>
              <a:effectLst/>
              <a:latin typeface="+mn-lt"/>
            </a:endParaRPr>
          </a:p>
        </p:txBody>
      </p:sp>
      <p:sp>
        <p:nvSpPr>
          <p:cNvPr id="3" name="Title 2">
            <a:extLst>
              <a:ext uri="{FF2B5EF4-FFF2-40B4-BE49-F238E27FC236}">
                <a16:creationId xmlns:a16="http://schemas.microsoft.com/office/drawing/2014/main" id="{36AFCF22-61E1-E522-812A-6DB0C095D5E8}"/>
              </a:ext>
            </a:extLst>
          </p:cNvPr>
          <p:cNvSpPr>
            <a:spLocks noGrp="1"/>
          </p:cNvSpPr>
          <p:nvPr>
            <p:ph type="title"/>
          </p:nvPr>
        </p:nvSpPr>
        <p:spPr/>
        <p:txBody>
          <a:bodyPr/>
          <a:lstStyle/>
          <a:p>
            <a:r>
              <a:rPr lang="en-US" dirty="0"/>
              <a:t>Perkins Carry Forward</a:t>
            </a:r>
          </a:p>
        </p:txBody>
      </p:sp>
    </p:spTree>
    <p:extLst>
      <p:ext uri="{BB962C8B-B14F-4D97-AF65-F5344CB8AC3E}">
        <p14:creationId xmlns:p14="http://schemas.microsoft.com/office/powerpoint/2010/main" val="102617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C7112F-EBD6-8A8C-0B62-DD79EF6BAAB7}"/>
              </a:ext>
            </a:extLst>
          </p:cNvPr>
          <p:cNvSpPr>
            <a:spLocks noGrp="1"/>
          </p:cNvSpPr>
          <p:nvPr>
            <p:ph idx="1"/>
          </p:nvPr>
        </p:nvSpPr>
        <p:spPr>
          <a:xfrm>
            <a:off x="1297859" y="1577947"/>
            <a:ext cx="6470496" cy="3291710"/>
          </a:xfrm>
        </p:spPr>
        <p:txBody>
          <a:bodyPr/>
          <a:lstStyle/>
          <a:p>
            <a:r>
              <a:rPr lang="en-US" altLang="en-US" sz="2400" dirty="0">
                <a:latin typeface="+mn-lt"/>
                <a:ea typeface="Times New Roman" panose="02020603050405020304" pitchFamily="18" charset="0"/>
              </a:rPr>
              <a:t>Working with CFNC &amp; NCCCS to collect the data</a:t>
            </a:r>
          </a:p>
          <a:p>
            <a:r>
              <a:rPr kumimoji="0" lang="en-US" altLang="en-US" sz="2400" b="0" i="0" u="none" strike="noStrike" cap="none" normalizeH="0" baseline="0" dirty="0">
                <a:ln>
                  <a:noFill/>
                </a:ln>
                <a:solidFill>
                  <a:schemeClr val="tx1"/>
                </a:solidFill>
                <a:effectLst/>
                <a:latin typeface="+mn-lt"/>
                <a:ea typeface="Times New Roman" panose="02020603050405020304" pitchFamily="18" charset="0"/>
              </a:rPr>
              <a:t>Attend Special Called meeting (TBD) on addressing the needs of special populations CTE Programs of Study </a:t>
            </a:r>
            <a:endParaRPr kumimoji="0" lang="en-US" altLang="en-US" sz="2400" b="0" i="0" u="none" strike="noStrike" cap="none" normalizeH="0" baseline="0" dirty="0">
              <a:ln>
                <a:noFill/>
              </a:ln>
              <a:solidFill>
                <a:schemeClr val="tx1"/>
              </a:solidFill>
              <a:effectLst/>
              <a:latin typeface="+mn-lt"/>
            </a:endParaRPr>
          </a:p>
          <a:p>
            <a:endParaRPr lang="en-US" dirty="0"/>
          </a:p>
        </p:txBody>
      </p:sp>
      <p:sp>
        <p:nvSpPr>
          <p:cNvPr id="3" name="Title 2">
            <a:extLst>
              <a:ext uri="{FF2B5EF4-FFF2-40B4-BE49-F238E27FC236}">
                <a16:creationId xmlns:a16="http://schemas.microsoft.com/office/drawing/2014/main" id="{674F0089-C79D-3390-A11F-3EF33B2226D2}"/>
              </a:ext>
            </a:extLst>
          </p:cNvPr>
          <p:cNvSpPr>
            <a:spLocks noGrp="1"/>
          </p:cNvSpPr>
          <p:nvPr>
            <p:ph type="title"/>
          </p:nvPr>
        </p:nvSpPr>
        <p:spPr/>
        <p:txBody>
          <a:bodyPr/>
          <a:lstStyle/>
          <a:p>
            <a:r>
              <a:rPr lang="en-US" dirty="0"/>
              <a:t>Collecting Special Pops Data </a:t>
            </a:r>
          </a:p>
        </p:txBody>
      </p:sp>
    </p:spTree>
    <p:extLst>
      <p:ext uri="{BB962C8B-B14F-4D97-AF65-F5344CB8AC3E}">
        <p14:creationId xmlns:p14="http://schemas.microsoft.com/office/powerpoint/2010/main" val="96494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1297858" y="1237958"/>
            <a:ext cx="7217491" cy="3631700"/>
          </a:xfrm>
        </p:spPr>
        <p:txBody>
          <a:bodyPr>
            <a:normAutofit lnSpcReduction="10000"/>
          </a:bodyPr>
          <a:lstStyle/>
          <a:p>
            <a:pPr marL="457200" indent="-457200" algn="l" defTabSz="457200" rtl="0" fontAlgn="base">
              <a:buFont typeface="+mj-lt"/>
              <a:buAutoNum type="alphaUcPeriod"/>
            </a:pPr>
            <a:r>
              <a:rPr lang="en-US" b="0" i="0" u="none" strike="noStrike" dirty="0">
                <a:solidFill>
                  <a:srgbClr val="000000"/>
                </a:solidFill>
                <a:effectLst/>
                <a:latin typeface="+mn-lt"/>
              </a:rPr>
              <a:t>Disabilities;</a:t>
            </a:r>
            <a:r>
              <a:rPr lang="en-US" b="0" i="0" dirty="0">
                <a:solidFill>
                  <a:srgbClr val="000000"/>
                </a:solidFill>
                <a:effectLst/>
                <a:latin typeface="+mn-lt"/>
              </a:rPr>
              <a:t>​</a:t>
            </a:r>
          </a:p>
          <a:p>
            <a:pPr marL="457200" indent="-457200" algn="l" defTabSz="457200" rtl="0" fontAlgn="base">
              <a:buFont typeface="+mj-lt"/>
              <a:buAutoNum type="alphaUcPeriod"/>
            </a:pPr>
            <a:r>
              <a:rPr lang="en-US" b="0" i="0" u="none" strike="noStrike" dirty="0">
                <a:solidFill>
                  <a:srgbClr val="000000"/>
                </a:solidFill>
                <a:effectLst/>
                <a:latin typeface="+mn-lt"/>
              </a:rPr>
              <a:t>Economically disadvantaged </a:t>
            </a:r>
          </a:p>
          <a:p>
            <a:pPr marL="457200" indent="-457200" algn="l" defTabSz="457200" rtl="0" fontAlgn="base">
              <a:buFont typeface="+mj-lt"/>
              <a:buAutoNum type="alphaUcPeriod"/>
            </a:pPr>
            <a:r>
              <a:rPr lang="en-US" b="0" i="0" u="none" strike="noStrike" dirty="0">
                <a:solidFill>
                  <a:srgbClr val="000000"/>
                </a:solidFill>
                <a:effectLst/>
                <a:latin typeface="+mn-lt"/>
              </a:rPr>
              <a:t>Non-traditional fields </a:t>
            </a:r>
            <a:r>
              <a:rPr lang="en-US" b="0" i="0" dirty="0">
                <a:solidFill>
                  <a:srgbClr val="000000"/>
                </a:solidFill>
                <a:effectLst/>
                <a:latin typeface="+mn-lt"/>
              </a:rPr>
              <a:t>​</a:t>
            </a:r>
          </a:p>
          <a:p>
            <a:pPr marL="457200" indent="-457200" algn="l" defTabSz="457200" rtl="0" fontAlgn="base">
              <a:buFont typeface="+mj-lt"/>
              <a:buAutoNum type="alphaUcPeriod"/>
            </a:pPr>
            <a:r>
              <a:rPr lang="en-US" b="0" i="0" u="none" strike="noStrike" dirty="0">
                <a:solidFill>
                  <a:srgbClr val="000000"/>
                </a:solidFill>
                <a:effectLst/>
                <a:latin typeface="+mn-lt"/>
              </a:rPr>
              <a:t>Single-parents, including single pregnant women</a:t>
            </a:r>
            <a:r>
              <a:rPr lang="en-US" b="0" i="0" dirty="0">
                <a:solidFill>
                  <a:srgbClr val="000000"/>
                </a:solidFill>
                <a:effectLst/>
                <a:latin typeface="+mn-lt"/>
              </a:rPr>
              <a:t>​</a:t>
            </a:r>
          </a:p>
          <a:p>
            <a:pPr marL="457200" indent="-457200" algn="l" defTabSz="457200" rtl="0" fontAlgn="base">
              <a:buFont typeface="+mj-lt"/>
              <a:buAutoNum type="alphaUcPeriod"/>
            </a:pPr>
            <a:r>
              <a:rPr lang="en-US" b="0" i="0" u="none" strike="noStrike" dirty="0">
                <a:solidFill>
                  <a:srgbClr val="000000"/>
                </a:solidFill>
                <a:effectLst/>
                <a:latin typeface="+mn-lt"/>
              </a:rPr>
              <a:t>Out-of-workforce individuals</a:t>
            </a:r>
            <a:endParaRPr lang="en-US" b="0" i="0" dirty="0">
              <a:solidFill>
                <a:srgbClr val="000000"/>
              </a:solidFill>
              <a:effectLst/>
              <a:latin typeface="+mn-lt"/>
            </a:endParaRPr>
          </a:p>
          <a:p>
            <a:pPr marL="457200" indent="-457200" algn="l" defTabSz="457200" rtl="0" fontAlgn="base">
              <a:buFont typeface="+mj-lt"/>
              <a:buAutoNum type="alphaUcPeriod"/>
            </a:pPr>
            <a:r>
              <a:rPr lang="en-US" b="0" i="0" u="none" strike="noStrike" dirty="0">
                <a:solidFill>
                  <a:srgbClr val="000000"/>
                </a:solidFill>
                <a:effectLst/>
                <a:latin typeface="+mn-lt"/>
              </a:rPr>
              <a:t>English learners</a:t>
            </a:r>
            <a:endParaRPr lang="en-US" b="0" i="0" dirty="0">
              <a:solidFill>
                <a:srgbClr val="000000"/>
              </a:solidFill>
              <a:effectLst/>
              <a:latin typeface="+mn-lt"/>
            </a:endParaRPr>
          </a:p>
          <a:p>
            <a:pPr marL="457200" indent="-457200" algn="l" defTabSz="457200" rtl="0" fontAlgn="base">
              <a:buFont typeface="+mj-lt"/>
              <a:buAutoNum type="alphaUcPeriod"/>
            </a:pPr>
            <a:r>
              <a:rPr lang="en-US" b="0" i="0" u="none" strike="noStrike" dirty="0">
                <a:solidFill>
                  <a:srgbClr val="000000"/>
                </a:solidFill>
                <a:effectLst/>
                <a:latin typeface="+mn-lt"/>
              </a:rPr>
              <a:t>Homeless individuals </a:t>
            </a:r>
          </a:p>
          <a:p>
            <a:pPr marL="457200" indent="-457200" algn="l" defTabSz="457200" rtl="0" fontAlgn="base">
              <a:buFont typeface="+mj-lt"/>
              <a:buAutoNum type="alphaUcPeriod"/>
            </a:pPr>
            <a:r>
              <a:rPr lang="en-US" b="0" i="0" u="none" strike="noStrike" dirty="0">
                <a:solidFill>
                  <a:srgbClr val="000000"/>
                </a:solidFill>
                <a:effectLst/>
                <a:latin typeface="+mn-lt"/>
              </a:rPr>
              <a:t>In, or aged out of, the foster care system</a:t>
            </a:r>
            <a:endParaRPr lang="en-US" b="0" i="0" dirty="0">
              <a:solidFill>
                <a:srgbClr val="000000"/>
              </a:solidFill>
              <a:effectLst/>
              <a:latin typeface="+mn-lt"/>
            </a:endParaRPr>
          </a:p>
          <a:p>
            <a:pPr marL="457200" indent="-457200" algn="l" defTabSz="457200" rtl="0" fontAlgn="base">
              <a:buFont typeface="+mj-lt"/>
              <a:buAutoNum type="alphaUcPeriod"/>
            </a:pPr>
            <a:r>
              <a:rPr lang="en-US" b="0" i="0" u="none" strike="noStrike" dirty="0">
                <a:solidFill>
                  <a:srgbClr val="000000"/>
                </a:solidFill>
                <a:effectLst/>
                <a:latin typeface="+mn-lt"/>
              </a:rPr>
              <a:t>Youth with a parent who is in armed forces</a:t>
            </a:r>
          </a:p>
          <a:p>
            <a:pPr marL="0" indent="0" algn="l" defTabSz="457200" rtl="0" fontAlgn="base">
              <a:buNone/>
            </a:pPr>
            <a:r>
              <a:rPr lang="en-US" dirty="0">
                <a:solidFill>
                  <a:srgbClr val="000000"/>
                </a:solidFill>
                <a:latin typeface="+mn-lt"/>
              </a:rPr>
              <a:t>J.	Major racial and ethnic groups (Added from ESEA) </a:t>
            </a:r>
            <a:endParaRPr lang="en-US" b="0" i="0" dirty="0">
              <a:solidFill>
                <a:srgbClr val="000000"/>
              </a:solidFill>
              <a:effectLst/>
              <a:latin typeface="+mn-lt"/>
            </a:endParaRPr>
          </a:p>
          <a:p>
            <a:pPr marL="0" indent="0">
              <a:buNone/>
            </a:pPr>
            <a:endParaRPr lang="en-US" dirty="0"/>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dirty="0"/>
              <a:t>Perkins V Special Populations</a:t>
            </a:r>
          </a:p>
        </p:txBody>
      </p:sp>
    </p:spTree>
    <p:extLst>
      <p:ext uri="{BB962C8B-B14F-4D97-AF65-F5344CB8AC3E}">
        <p14:creationId xmlns:p14="http://schemas.microsoft.com/office/powerpoint/2010/main" val="203856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914400" y="1237958"/>
            <a:ext cx="7315200" cy="3657600"/>
          </a:xfrm>
        </p:spPr>
        <p:txBody>
          <a:bodyPr>
            <a:normAutofit/>
          </a:bodyPr>
          <a:lstStyle/>
          <a:p>
            <a:pPr marL="0" indent="0">
              <a:buNone/>
            </a:pPr>
            <a:endParaRPr lang="en-US" sz="2400" dirty="0">
              <a:solidFill>
                <a:srgbClr val="000000"/>
              </a:solidFill>
              <a:effectLst/>
              <a:latin typeface="+mn-lt"/>
              <a:ea typeface="Times New Roman" panose="02020603050405020304" pitchFamily="18" charset="0"/>
              <a:cs typeface="Calibri" panose="020F0502020204030204" pitchFamily="34" charset="0"/>
            </a:endParaRPr>
          </a:p>
          <a:p>
            <a:pPr marL="0" indent="0">
              <a:buNone/>
            </a:pPr>
            <a:r>
              <a:rPr lang="en-US" sz="2400" dirty="0">
                <a:solidFill>
                  <a:srgbClr val="000000"/>
                </a:solidFill>
                <a:effectLst/>
                <a:latin typeface="+mn-lt"/>
                <a:ea typeface="Times New Roman" panose="02020603050405020304" pitchFamily="18" charset="0"/>
                <a:cs typeface="Calibri" panose="020F0502020204030204" pitchFamily="34" charset="0"/>
              </a:rPr>
              <a:t>Individual who has a physical or mental impairment that has substantial and long-term adverse effect in ability to carry out normal day to day activities </a:t>
            </a:r>
          </a:p>
          <a:p>
            <a:pPr marL="0" indent="0">
              <a:buNone/>
            </a:pPr>
            <a:endParaRPr lang="en-US" sz="2400" dirty="0">
              <a:latin typeface="+mn-lt"/>
            </a:endParaRPr>
          </a:p>
          <a:p>
            <a:pPr marL="0" indent="0">
              <a:buNone/>
            </a:pPr>
            <a:r>
              <a:rPr lang="en-US" sz="2400" dirty="0">
                <a:latin typeface="+mn-lt"/>
              </a:rPr>
              <a:t>Student must have a 504 and has identified themselves to Disability Services</a:t>
            </a:r>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dirty="0"/>
              <a:t>Disabilities</a:t>
            </a:r>
          </a:p>
        </p:txBody>
      </p:sp>
    </p:spTree>
    <p:extLst>
      <p:ext uri="{BB962C8B-B14F-4D97-AF65-F5344CB8AC3E}">
        <p14:creationId xmlns:p14="http://schemas.microsoft.com/office/powerpoint/2010/main" val="349158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1297858" y="1237958"/>
            <a:ext cx="6931741" cy="3657600"/>
          </a:xfrm>
        </p:spPr>
        <p:txBody>
          <a:bodyPr>
            <a:normAutofit/>
          </a:bodyPr>
          <a:lstStyle/>
          <a:p>
            <a:pPr marL="0" indent="0" algn="l" defTabSz="457200" rtl="0" fontAlgn="base">
              <a:buNone/>
            </a:pPr>
            <a:endParaRPr lang="en-US" sz="2400" dirty="0">
              <a:solidFill>
                <a:srgbClr val="000000"/>
              </a:solidFill>
              <a:latin typeface="+mn-lt"/>
            </a:endParaRPr>
          </a:p>
          <a:p>
            <a:pPr marL="0" indent="0" algn="l" defTabSz="457200" rtl="0" fontAlgn="base">
              <a:buNone/>
            </a:pPr>
            <a:r>
              <a:rPr lang="en-US" sz="2400" dirty="0">
                <a:solidFill>
                  <a:srgbClr val="000000"/>
                </a:solidFill>
                <a:latin typeface="+mn-lt"/>
              </a:rPr>
              <a:t>Current metric: Students who are Pell recipients</a:t>
            </a:r>
            <a:endParaRPr lang="en-US" sz="2400" b="0" i="0" dirty="0">
              <a:solidFill>
                <a:srgbClr val="000000"/>
              </a:solidFill>
              <a:effectLst/>
              <a:latin typeface="+mn-lt"/>
            </a:endParaRPr>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dirty="0"/>
              <a:t>Economically Disadvantaged</a:t>
            </a:r>
          </a:p>
        </p:txBody>
      </p:sp>
    </p:spTree>
    <p:extLst>
      <p:ext uri="{BB962C8B-B14F-4D97-AF65-F5344CB8AC3E}">
        <p14:creationId xmlns:p14="http://schemas.microsoft.com/office/powerpoint/2010/main" val="247303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1297857" y="1237958"/>
            <a:ext cx="7315200" cy="3657600"/>
          </a:xfrm>
        </p:spPr>
        <p:txBody>
          <a:bodyPr>
            <a:normAutofit/>
          </a:bodyPr>
          <a:lstStyle/>
          <a:p>
            <a:pPr marL="0" indent="0">
              <a:buNone/>
            </a:pPr>
            <a:endParaRPr lang="en-US" sz="2400" dirty="0">
              <a:latin typeface="+mn-lt"/>
            </a:endParaRPr>
          </a:p>
          <a:p>
            <a:pPr marL="0" indent="0">
              <a:buNone/>
            </a:pPr>
            <a:r>
              <a:rPr lang="en-US" sz="2400" dirty="0">
                <a:solidFill>
                  <a:srgbClr val="000000"/>
                </a:solidFill>
                <a:effectLst/>
                <a:latin typeface="+mn-lt"/>
                <a:ea typeface="Times New Roman" panose="02020603050405020304" pitchFamily="18" charset="0"/>
                <a:cs typeface="Calibri" panose="020F0502020204030204" pitchFamily="34" charset="0"/>
              </a:rPr>
              <a:t>Individuals from one gender comprise less than 25% of the individuals employed in an occupation or field of work</a:t>
            </a:r>
            <a:endParaRPr lang="en-US" sz="2400" dirty="0">
              <a:effectLst/>
              <a:latin typeface="+mn-lt"/>
              <a:ea typeface="Calibri" panose="020F0502020204030204" pitchFamily="34" charset="0"/>
            </a:endParaRPr>
          </a:p>
          <a:p>
            <a:pPr marL="0" indent="0">
              <a:buNone/>
            </a:pPr>
            <a:endParaRPr lang="en-US" sz="2400" dirty="0">
              <a:latin typeface="+mn-lt"/>
            </a:endParaRPr>
          </a:p>
          <a:p>
            <a:pPr marL="0" indent="0">
              <a:buNone/>
            </a:pPr>
            <a:r>
              <a:rPr lang="en-US" sz="2400" dirty="0">
                <a:latin typeface="+mn-lt"/>
              </a:rPr>
              <a:t>Students identified as non-traditional in 3P1</a:t>
            </a:r>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dirty="0"/>
              <a:t>Non-Traditional Fields</a:t>
            </a:r>
          </a:p>
        </p:txBody>
      </p:sp>
    </p:spTree>
    <p:extLst>
      <p:ext uri="{BB962C8B-B14F-4D97-AF65-F5344CB8AC3E}">
        <p14:creationId xmlns:p14="http://schemas.microsoft.com/office/powerpoint/2010/main" val="353231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914400" y="1237958"/>
            <a:ext cx="7315200" cy="3657600"/>
          </a:xfrm>
        </p:spPr>
        <p:txBody>
          <a:bodyPr>
            <a:normAutofit/>
          </a:bodyPr>
          <a:lstStyle/>
          <a:p>
            <a:pPr marL="0" indent="0">
              <a:buNone/>
            </a:pPr>
            <a:endParaRPr lang="en-US" sz="2400" dirty="0">
              <a:latin typeface="+mn-lt"/>
            </a:endParaRPr>
          </a:p>
          <a:p>
            <a:pPr marL="0" indent="0">
              <a:buNone/>
            </a:pPr>
            <a:r>
              <a:rPr lang="en-US" sz="2400" dirty="0">
                <a:solidFill>
                  <a:srgbClr val="000000"/>
                </a:solidFill>
                <a:effectLst/>
                <a:latin typeface="+mn-lt"/>
                <a:ea typeface="Times New Roman" panose="02020603050405020304" pitchFamily="18" charset="0"/>
                <a:cs typeface="Calibri" panose="020F0502020204030204" pitchFamily="34" charset="0"/>
              </a:rPr>
              <a:t>Individual with a dependent child or children who is unmarried, widowed or divorced and not remarried, including pregnant women</a:t>
            </a:r>
            <a:endParaRPr lang="en-US" sz="2400" dirty="0">
              <a:effectLst/>
              <a:latin typeface="+mn-lt"/>
              <a:ea typeface="Calibri" panose="020F0502020204030204" pitchFamily="34" charset="0"/>
            </a:endParaRPr>
          </a:p>
          <a:p>
            <a:pPr marL="0" indent="0">
              <a:buNone/>
            </a:pPr>
            <a:endParaRPr lang="en-US" sz="2400" dirty="0">
              <a:latin typeface="+mn-lt"/>
            </a:endParaRPr>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dirty="0"/>
              <a:t>Single Parents, including pregnant women</a:t>
            </a:r>
          </a:p>
        </p:txBody>
      </p:sp>
    </p:spTree>
    <p:extLst>
      <p:ext uri="{BB962C8B-B14F-4D97-AF65-F5344CB8AC3E}">
        <p14:creationId xmlns:p14="http://schemas.microsoft.com/office/powerpoint/2010/main" val="366980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914400" y="1237958"/>
            <a:ext cx="7315200" cy="3657600"/>
          </a:xfrm>
        </p:spPr>
        <p:txBody>
          <a:bodyPr>
            <a:normAutofit/>
          </a:bodyPr>
          <a:lstStyle/>
          <a:p>
            <a:pPr marL="0" indent="0">
              <a:buNone/>
            </a:pPr>
            <a:endParaRPr lang="en-US" sz="2400" dirty="0">
              <a:latin typeface="+mn-lt"/>
            </a:endParaRPr>
          </a:p>
          <a:p>
            <a:pPr marL="0" indent="0">
              <a:buNone/>
            </a:pPr>
            <a:r>
              <a:rPr lang="en-US" sz="2400" dirty="0">
                <a:solidFill>
                  <a:srgbClr val="000000"/>
                </a:solidFill>
                <a:effectLst/>
                <a:latin typeface="+mn-lt"/>
                <a:ea typeface="Times New Roman" panose="02020603050405020304" pitchFamily="18" charset="0"/>
              </a:rPr>
              <a:t>Individual who is a displaced homemaker, who has worked primarily with our enumeration to care for a home and family and for that reason has diminished marketable skills.  </a:t>
            </a:r>
            <a:endParaRPr lang="en-US" sz="2400" dirty="0">
              <a:latin typeface="+mn-lt"/>
            </a:endParaRPr>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dirty="0"/>
              <a:t>Out-of-workforce individuals</a:t>
            </a:r>
          </a:p>
        </p:txBody>
      </p:sp>
    </p:spTree>
    <p:extLst>
      <p:ext uri="{BB962C8B-B14F-4D97-AF65-F5344CB8AC3E}">
        <p14:creationId xmlns:p14="http://schemas.microsoft.com/office/powerpoint/2010/main" val="12168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914400" y="1237958"/>
            <a:ext cx="7315200" cy="3657600"/>
          </a:xfrm>
        </p:spPr>
        <p:txBody>
          <a:bodyPr>
            <a:normAutofit/>
          </a:bodyPr>
          <a:lstStyle/>
          <a:p>
            <a:pPr marL="0" indent="0">
              <a:buNone/>
            </a:pPr>
            <a:endPar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English is not their primary language, and they have difficulty communicating effectively in English.  </a:t>
            </a:r>
            <a:endParaRPr lang="en-US" sz="2400" dirty="0">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dirty="0"/>
              <a:t>English Learners</a:t>
            </a:r>
          </a:p>
        </p:txBody>
      </p:sp>
    </p:spTree>
    <p:extLst>
      <p:ext uri="{BB962C8B-B14F-4D97-AF65-F5344CB8AC3E}">
        <p14:creationId xmlns:p14="http://schemas.microsoft.com/office/powerpoint/2010/main" val="195510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9A239-F4D3-A3D2-4F84-5EDFC8F06B18}"/>
              </a:ext>
            </a:extLst>
          </p:cNvPr>
          <p:cNvSpPr>
            <a:spLocks noGrp="1"/>
          </p:cNvSpPr>
          <p:nvPr>
            <p:ph type="title"/>
          </p:nvPr>
        </p:nvSpPr>
        <p:spPr/>
        <p:txBody>
          <a:bodyPr/>
          <a:lstStyle/>
          <a:p>
            <a:r>
              <a:rPr lang="en-US" dirty="0"/>
              <a:t>Our new CTE Coordinator has started!</a:t>
            </a:r>
          </a:p>
        </p:txBody>
      </p:sp>
      <p:sp>
        <p:nvSpPr>
          <p:cNvPr id="4" name="Rectangle 3">
            <a:extLst>
              <a:ext uri="{FF2B5EF4-FFF2-40B4-BE49-F238E27FC236}">
                <a16:creationId xmlns:a16="http://schemas.microsoft.com/office/drawing/2014/main" id="{184AA1B0-D4EC-B346-F9AC-AFE4BF1E72C7}"/>
              </a:ext>
            </a:extLst>
          </p:cNvPr>
          <p:cNvSpPr/>
          <p:nvPr/>
        </p:nvSpPr>
        <p:spPr>
          <a:xfrm>
            <a:off x="1918502" y="1143291"/>
            <a:ext cx="1215397" cy="1615827"/>
          </a:xfrm>
          <a:prstGeom prst="rect">
            <a:avLst/>
          </a:prstGeom>
          <a:noFill/>
        </p:spPr>
        <p:txBody>
          <a:bodyPr wrap="none" lIns="91440" tIns="45720" rIns="91440" bIns="45720">
            <a:spAutoFit/>
          </a:bodyPr>
          <a:lstStyle/>
          <a:p>
            <a:pPr algn="ctr"/>
            <a:r>
              <a:rPr lang="en-US" sz="9900" b="1" cap="none" spc="0" dirty="0">
                <a:ln w="22225">
                  <a:solidFill>
                    <a:srgbClr val="92D050"/>
                  </a:solidFill>
                  <a:prstDash val="solid"/>
                </a:ln>
                <a:solidFill>
                  <a:srgbClr val="92D050"/>
                </a:solidFill>
                <a:effectLst/>
                <a:latin typeface="Snap ITC" panose="04040A07060A02020202" pitchFamily="82" charset="0"/>
              </a:rPr>
              <a:t>E</a:t>
            </a:r>
          </a:p>
        </p:txBody>
      </p:sp>
      <p:sp>
        <p:nvSpPr>
          <p:cNvPr id="5" name="Rectangle 4">
            <a:extLst>
              <a:ext uri="{FF2B5EF4-FFF2-40B4-BE49-F238E27FC236}">
                <a16:creationId xmlns:a16="http://schemas.microsoft.com/office/drawing/2014/main" id="{53089F6B-DBD7-C014-34B5-B0E28C294A1A}"/>
              </a:ext>
            </a:extLst>
          </p:cNvPr>
          <p:cNvSpPr/>
          <p:nvPr/>
        </p:nvSpPr>
        <p:spPr>
          <a:xfrm>
            <a:off x="715470" y="1143290"/>
            <a:ext cx="1519968" cy="1615827"/>
          </a:xfrm>
          <a:prstGeom prst="rect">
            <a:avLst/>
          </a:prstGeom>
          <a:noFill/>
        </p:spPr>
        <p:txBody>
          <a:bodyPr wrap="none" lIns="91440" tIns="45720" rIns="91440" bIns="45720">
            <a:spAutoFit/>
          </a:bodyPr>
          <a:lstStyle/>
          <a:p>
            <a:pPr algn="ctr"/>
            <a:r>
              <a:rPr lang="en-US" sz="9900" b="1" cap="none" spc="0" dirty="0">
                <a:ln w="22225">
                  <a:solidFill>
                    <a:srgbClr val="9B01CD"/>
                  </a:solidFill>
                  <a:prstDash val="solid"/>
                </a:ln>
                <a:solidFill>
                  <a:srgbClr val="9B01CD"/>
                </a:solidFill>
                <a:effectLst/>
                <a:latin typeface="Snap ITC" panose="04040A07060A02020202" pitchFamily="82" charset="0"/>
              </a:rPr>
              <a:t>W</a:t>
            </a:r>
          </a:p>
        </p:txBody>
      </p:sp>
      <p:sp>
        <p:nvSpPr>
          <p:cNvPr id="7" name="Rectangle 6">
            <a:extLst>
              <a:ext uri="{FF2B5EF4-FFF2-40B4-BE49-F238E27FC236}">
                <a16:creationId xmlns:a16="http://schemas.microsoft.com/office/drawing/2014/main" id="{9A369A77-680D-C8C2-D86C-EAF3D22D30EC}"/>
              </a:ext>
            </a:extLst>
          </p:cNvPr>
          <p:cNvSpPr/>
          <p:nvPr/>
        </p:nvSpPr>
        <p:spPr>
          <a:xfrm>
            <a:off x="2719180" y="1114181"/>
            <a:ext cx="1101584" cy="1615827"/>
          </a:xfrm>
          <a:prstGeom prst="rect">
            <a:avLst/>
          </a:prstGeom>
          <a:noFill/>
        </p:spPr>
        <p:txBody>
          <a:bodyPr wrap="none" lIns="91440" tIns="45720" rIns="91440" bIns="45720">
            <a:spAutoFit/>
          </a:bodyPr>
          <a:lstStyle/>
          <a:p>
            <a:pPr algn="ctr"/>
            <a:r>
              <a:rPr lang="en-US" sz="9900" b="1" cap="none" spc="0" dirty="0">
                <a:ln w="22225">
                  <a:solidFill>
                    <a:srgbClr val="FFFF00"/>
                  </a:solidFill>
                  <a:prstDash val="solid"/>
                </a:ln>
                <a:solidFill>
                  <a:srgbClr val="FFFF00"/>
                </a:solidFill>
                <a:effectLst/>
                <a:latin typeface="Snap ITC" panose="04040A07060A02020202" pitchFamily="82" charset="0"/>
              </a:rPr>
              <a:t>L</a:t>
            </a:r>
          </a:p>
        </p:txBody>
      </p:sp>
      <p:sp>
        <p:nvSpPr>
          <p:cNvPr id="8" name="Rectangle 7">
            <a:extLst>
              <a:ext uri="{FF2B5EF4-FFF2-40B4-BE49-F238E27FC236}">
                <a16:creationId xmlns:a16="http://schemas.microsoft.com/office/drawing/2014/main" id="{534F689A-88D5-2A8A-A8F1-24A364CF4D67}"/>
              </a:ext>
            </a:extLst>
          </p:cNvPr>
          <p:cNvSpPr/>
          <p:nvPr/>
        </p:nvSpPr>
        <p:spPr>
          <a:xfrm>
            <a:off x="3448524" y="1114180"/>
            <a:ext cx="1183337" cy="1615827"/>
          </a:xfrm>
          <a:prstGeom prst="rect">
            <a:avLst/>
          </a:prstGeom>
          <a:noFill/>
        </p:spPr>
        <p:txBody>
          <a:bodyPr wrap="none" lIns="91440" tIns="45720" rIns="91440" bIns="45720">
            <a:spAutoFit/>
          </a:bodyPr>
          <a:lstStyle/>
          <a:p>
            <a:pPr algn="ctr"/>
            <a:r>
              <a:rPr lang="en-US" sz="9900" b="1" cap="none" spc="0" dirty="0">
                <a:ln w="22225">
                  <a:solidFill>
                    <a:srgbClr val="FE0000"/>
                  </a:solidFill>
                  <a:prstDash val="solid"/>
                </a:ln>
                <a:solidFill>
                  <a:srgbClr val="FF0000"/>
                </a:solidFill>
                <a:effectLst/>
                <a:latin typeface="Snap ITC" panose="04040A07060A02020202" pitchFamily="82" charset="0"/>
              </a:rPr>
              <a:t>C</a:t>
            </a:r>
          </a:p>
        </p:txBody>
      </p:sp>
      <p:sp>
        <p:nvSpPr>
          <p:cNvPr id="9" name="Rectangle 8">
            <a:extLst>
              <a:ext uri="{FF2B5EF4-FFF2-40B4-BE49-F238E27FC236}">
                <a16:creationId xmlns:a16="http://schemas.microsoft.com/office/drawing/2014/main" id="{DB139DAA-684B-FC2B-C73B-2072528C4CE9}"/>
              </a:ext>
            </a:extLst>
          </p:cNvPr>
          <p:cNvSpPr/>
          <p:nvPr/>
        </p:nvSpPr>
        <p:spPr>
          <a:xfrm>
            <a:off x="4348588" y="1114179"/>
            <a:ext cx="1245854" cy="1615827"/>
          </a:xfrm>
          <a:prstGeom prst="rect">
            <a:avLst/>
          </a:prstGeom>
          <a:noFill/>
        </p:spPr>
        <p:txBody>
          <a:bodyPr wrap="none" lIns="91440" tIns="45720" rIns="91440" bIns="45720">
            <a:spAutoFit/>
          </a:bodyPr>
          <a:lstStyle/>
          <a:p>
            <a:pPr algn="ctr"/>
            <a:r>
              <a:rPr lang="en-US" sz="9900" b="1" cap="none" spc="0" dirty="0">
                <a:ln w="22225">
                  <a:solidFill>
                    <a:srgbClr val="00B0F0"/>
                  </a:solidFill>
                  <a:prstDash val="solid"/>
                </a:ln>
                <a:solidFill>
                  <a:srgbClr val="00B0F0"/>
                </a:solidFill>
                <a:effectLst/>
                <a:latin typeface="Snap ITC" panose="04040A07060A02020202" pitchFamily="82" charset="0"/>
              </a:rPr>
              <a:t>O</a:t>
            </a:r>
          </a:p>
        </p:txBody>
      </p:sp>
      <p:sp>
        <p:nvSpPr>
          <p:cNvPr id="10" name="Rectangle 9">
            <a:extLst>
              <a:ext uri="{FF2B5EF4-FFF2-40B4-BE49-F238E27FC236}">
                <a16:creationId xmlns:a16="http://schemas.microsoft.com/office/drawing/2014/main" id="{6FB8F0DC-FFD7-CCA2-6677-FDB0A7DD49CE}"/>
              </a:ext>
            </a:extLst>
          </p:cNvPr>
          <p:cNvSpPr/>
          <p:nvPr/>
        </p:nvSpPr>
        <p:spPr>
          <a:xfrm>
            <a:off x="5352046" y="1114178"/>
            <a:ext cx="1580882" cy="1615827"/>
          </a:xfrm>
          <a:prstGeom prst="rect">
            <a:avLst/>
          </a:prstGeom>
          <a:noFill/>
        </p:spPr>
        <p:txBody>
          <a:bodyPr wrap="none" lIns="91440" tIns="45720" rIns="91440" bIns="45720">
            <a:spAutoFit/>
          </a:bodyPr>
          <a:lstStyle/>
          <a:p>
            <a:pPr algn="ctr"/>
            <a:r>
              <a:rPr lang="en-US" sz="9900" b="1" cap="none" spc="0" dirty="0">
                <a:ln w="22225">
                  <a:solidFill>
                    <a:srgbClr val="FF66FF"/>
                  </a:solidFill>
                  <a:prstDash val="solid"/>
                </a:ln>
                <a:solidFill>
                  <a:srgbClr val="FF66FF"/>
                </a:solidFill>
                <a:effectLst/>
                <a:latin typeface="Snap ITC" panose="04040A07060A02020202" pitchFamily="82" charset="0"/>
              </a:rPr>
              <a:t>M</a:t>
            </a:r>
          </a:p>
        </p:txBody>
      </p:sp>
      <p:sp>
        <p:nvSpPr>
          <p:cNvPr id="11" name="Rectangle 10">
            <a:extLst>
              <a:ext uri="{FF2B5EF4-FFF2-40B4-BE49-F238E27FC236}">
                <a16:creationId xmlns:a16="http://schemas.microsoft.com/office/drawing/2014/main" id="{21C255EA-BA7B-79E4-D414-B22239CA8ACB}"/>
              </a:ext>
            </a:extLst>
          </p:cNvPr>
          <p:cNvSpPr/>
          <p:nvPr/>
        </p:nvSpPr>
        <p:spPr>
          <a:xfrm>
            <a:off x="6585535" y="1114178"/>
            <a:ext cx="1215397" cy="1615827"/>
          </a:xfrm>
          <a:prstGeom prst="rect">
            <a:avLst/>
          </a:prstGeom>
          <a:noFill/>
        </p:spPr>
        <p:txBody>
          <a:bodyPr wrap="none" lIns="91440" tIns="45720" rIns="91440" bIns="45720">
            <a:spAutoFit/>
          </a:bodyPr>
          <a:lstStyle/>
          <a:p>
            <a:pPr algn="ctr"/>
            <a:r>
              <a:rPr lang="en-US" sz="9900" b="1" cap="none" spc="0" dirty="0">
                <a:ln w="22225">
                  <a:solidFill>
                    <a:srgbClr val="00FFFF"/>
                  </a:solidFill>
                  <a:prstDash val="solid"/>
                </a:ln>
                <a:solidFill>
                  <a:srgbClr val="00FFFF"/>
                </a:solidFill>
                <a:effectLst/>
                <a:latin typeface="Snap ITC" panose="04040A07060A02020202" pitchFamily="82" charset="0"/>
              </a:rPr>
              <a:t>E</a:t>
            </a:r>
          </a:p>
        </p:txBody>
      </p:sp>
      <p:sp>
        <p:nvSpPr>
          <p:cNvPr id="12" name="Rectangle 11">
            <a:extLst>
              <a:ext uri="{FF2B5EF4-FFF2-40B4-BE49-F238E27FC236}">
                <a16:creationId xmlns:a16="http://schemas.microsoft.com/office/drawing/2014/main" id="{1ECD273F-03B7-1C17-EC8B-6293092D5495}"/>
              </a:ext>
            </a:extLst>
          </p:cNvPr>
          <p:cNvSpPr/>
          <p:nvPr/>
        </p:nvSpPr>
        <p:spPr>
          <a:xfrm>
            <a:off x="7425829" y="1143289"/>
            <a:ext cx="936475" cy="1615827"/>
          </a:xfrm>
          <a:prstGeom prst="rect">
            <a:avLst/>
          </a:prstGeom>
          <a:noFill/>
        </p:spPr>
        <p:txBody>
          <a:bodyPr wrap="none" lIns="91440" tIns="45720" rIns="91440" bIns="45720">
            <a:spAutoFit/>
          </a:bodyPr>
          <a:lstStyle/>
          <a:p>
            <a:pPr algn="ctr"/>
            <a:r>
              <a:rPr lang="en-US" sz="9900" b="1" cap="none" spc="0" dirty="0">
                <a:ln w="22225">
                  <a:solidFill>
                    <a:srgbClr val="FF9900"/>
                  </a:solidFill>
                  <a:prstDash val="solid"/>
                </a:ln>
                <a:solidFill>
                  <a:srgbClr val="FF9900"/>
                </a:solidFill>
                <a:effectLst/>
                <a:latin typeface="Snap ITC" panose="04040A07060A02020202" pitchFamily="82" charset="0"/>
              </a:rPr>
              <a:t>!</a:t>
            </a:r>
          </a:p>
        </p:txBody>
      </p:sp>
      <p:sp>
        <p:nvSpPr>
          <p:cNvPr id="13" name="TextBox 12">
            <a:extLst>
              <a:ext uri="{FF2B5EF4-FFF2-40B4-BE49-F238E27FC236}">
                <a16:creationId xmlns:a16="http://schemas.microsoft.com/office/drawing/2014/main" id="{9161EFBD-72BA-D140-D850-FDA7FAD4A9EB}"/>
              </a:ext>
            </a:extLst>
          </p:cNvPr>
          <p:cNvSpPr txBox="1"/>
          <p:nvPr/>
        </p:nvSpPr>
        <p:spPr>
          <a:xfrm>
            <a:off x="4224172" y="3126180"/>
            <a:ext cx="4722725" cy="1323439"/>
          </a:xfrm>
          <a:prstGeom prst="rect">
            <a:avLst/>
          </a:prstGeom>
          <a:noFill/>
        </p:spPr>
        <p:txBody>
          <a:bodyPr wrap="square" rtlCol="0">
            <a:spAutoFit/>
          </a:bodyPr>
          <a:lstStyle/>
          <a:p>
            <a:r>
              <a:rPr lang="en-US" sz="2000" dirty="0"/>
              <a:t>Anne Bacon</a:t>
            </a:r>
          </a:p>
          <a:p>
            <a:r>
              <a:rPr lang="en-US" sz="2000" dirty="0"/>
              <a:t>CTE Coordinator</a:t>
            </a:r>
          </a:p>
          <a:p>
            <a:r>
              <a:rPr lang="en-US" sz="2000" dirty="0"/>
              <a:t>bacona@nccommunitycolleges.edu</a:t>
            </a:r>
          </a:p>
          <a:p>
            <a:r>
              <a:rPr lang="en-US" sz="2000" dirty="0"/>
              <a:t>919-807-7232</a:t>
            </a:r>
          </a:p>
        </p:txBody>
      </p:sp>
      <p:pic>
        <p:nvPicPr>
          <p:cNvPr id="6" name="Picture 5" descr="A person wearing glasses&#10;&#10;Description automatically generated with low confidence">
            <a:extLst>
              <a:ext uri="{FF2B5EF4-FFF2-40B4-BE49-F238E27FC236}">
                <a16:creationId xmlns:a16="http://schemas.microsoft.com/office/drawing/2014/main" id="{13495204-651F-F941-1452-F80DE1B3E336}"/>
              </a:ext>
            </a:extLst>
          </p:cNvPr>
          <p:cNvPicPr>
            <a:picLocks noChangeAspect="1"/>
          </p:cNvPicPr>
          <p:nvPr/>
        </p:nvPicPr>
        <p:blipFill rotWithShape="1">
          <a:blip r:embed="rId3">
            <a:extLst>
              <a:ext uri="{28A0092B-C50C-407E-A947-70E740481C1C}">
                <a14:useLocalDpi xmlns:a14="http://schemas.microsoft.com/office/drawing/2010/main" val="0"/>
              </a:ext>
            </a:extLst>
          </a:blip>
          <a:srcRect t="15260"/>
          <a:stretch/>
        </p:blipFill>
        <p:spPr>
          <a:xfrm>
            <a:off x="1297859" y="2502026"/>
            <a:ext cx="2276168" cy="2571749"/>
          </a:xfrm>
          <a:prstGeom prst="rect">
            <a:avLst/>
          </a:prstGeom>
        </p:spPr>
      </p:pic>
    </p:spTree>
    <p:extLst>
      <p:ext uri="{BB962C8B-B14F-4D97-AF65-F5344CB8AC3E}">
        <p14:creationId xmlns:p14="http://schemas.microsoft.com/office/powerpoint/2010/main" val="32103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914400" y="1237958"/>
            <a:ext cx="7315200" cy="3657600"/>
          </a:xfrm>
        </p:spPr>
        <p:txBody>
          <a:bodyPr>
            <a:normAutofit/>
          </a:bodyPr>
          <a:lstStyle/>
          <a:p>
            <a:pPr marL="0" indent="0">
              <a:buNone/>
            </a:pPr>
            <a:endParaRPr lang="en-US" sz="2400" dirty="0">
              <a:latin typeface="+mn-lt"/>
            </a:endParaRPr>
          </a:p>
          <a:p>
            <a:pPr marL="0" indent="0">
              <a:buNone/>
            </a:pPr>
            <a:r>
              <a:rPr lang="en-US" sz="2400" dirty="0">
                <a:latin typeface="+mn-lt"/>
              </a:rPr>
              <a:t>CFNC defined as “</a:t>
            </a:r>
            <a:r>
              <a:rPr lang="en-US" sz="2400" dirty="0">
                <a:solidFill>
                  <a:srgbClr val="000000"/>
                </a:solidFill>
                <a:effectLst/>
                <a:latin typeface="+mn-lt"/>
                <a:ea typeface="Times New Roman" panose="02020603050405020304" pitchFamily="18" charset="0"/>
              </a:rPr>
              <a:t>A</a:t>
            </a:r>
            <a:r>
              <a:rPr lang="en-US" sz="2400" dirty="0">
                <a:effectLst/>
                <a:latin typeface="+mn-lt"/>
                <a:ea typeface="Calibri" panose="020F0502020204030204" pitchFamily="34" charset="0"/>
              </a:rPr>
              <a:t>n individual who lacks a permanent place to live (i.e. shelter or temporary housing facility) or lives in a location that is not typically used as a residence (i.e. bus station, campground, car, or park).” </a:t>
            </a:r>
            <a:endParaRPr lang="en-US" sz="2400" dirty="0">
              <a:latin typeface="+mn-lt"/>
            </a:endParaRPr>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dirty="0"/>
              <a:t>Homeless Individuals</a:t>
            </a:r>
          </a:p>
        </p:txBody>
      </p:sp>
    </p:spTree>
    <p:extLst>
      <p:ext uri="{BB962C8B-B14F-4D97-AF65-F5344CB8AC3E}">
        <p14:creationId xmlns:p14="http://schemas.microsoft.com/office/powerpoint/2010/main" val="419472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1297859" y="1237958"/>
            <a:ext cx="6494772" cy="3657600"/>
          </a:xfrm>
        </p:spPr>
        <p:txBody>
          <a:bodyPr>
            <a:normAutofit/>
          </a:bodyPr>
          <a:lstStyle/>
          <a:p>
            <a:pPr marL="0" indent="0">
              <a:buNone/>
            </a:pPr>
            <a:endParaRPr lang="en-US" sz="2400" dirty="0">
              <a:latin typeface="+mn-lt"/>
            </a:endParaRPr>
          </a:p>
          <a:p>
            <a:pPr marL="0" indent="0">
              <a:buNone/>
            </a:pPr>
            <a:r>
              <a:rPr lang="en-US" sz="2400" dirty="0">
                <a:solidFill>
                  <a:srgbClr val="000000"/>
                </a:solidFill>
                <a:effectLst/>
                <a:latin typeface="+mn-lt"/>
                <a:ea typeface="Times New Roman" panose="02020603050405020304" pitchFamily="18" charset="0"/>
              </a:rPr>
              <a:t>An individual who is currently in foster care or has aged out of the foster care system.</a:t>
            </a:r>
            <a:endParaRPr lang="en-US" sz="2400" dirty="0">
              <a:latin typeface="+mn-lt"/>
            </a:endParaRPr>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b="0" i="0" u="none" strike="noStrike" dirty="0">
                <a:solidFill>
                  <a:srgbClr val="000000"/>
                </a:solidFill>
                <a:effectLst/>
                <a:latin typeface="+mn-lt"/>
              </a:rPr>
              <a:t>In, or aged out of, the foster care system</a:t>
            </a:r>
            <a:endParaRPr lang="en-US" dirty="0"/>
          </a:p>
        </p:txBody>
      </p:sp>
    </p:spTree>
    <p:extLst>
      <p:ext uri="{BB962C8B-B14F-4D97-AF65-F5344CB8AC3E}">
        <p14:creationId xmlns:p14="http://schemas.microsoft.com/office/powerpoint/2010/main" val="95779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914400" y="1237958"/>
            <a:ext cx="7315200" cy="3657600"/>
          </a:xfrm>
        </p:spPr>
        <p:txBody>
          <a:bodyPr>
            <a:noAutofit/>
          </a:bodyPr>
          <a:lstStyle/>
          <a:p>
            <a:pPr marL="0" indent="0">
              <a:spcBef>
                <a:spcPts val="0"/>
              </a:spcBef>
              <a:spcAft>
                <a:spcPts val="1200"/>
              </a:spcAft>
              <a:buNone/>
            </a:pPr>
            <a:r>
              <a:rPr lang="en-US" sz="2200" dirty="0">
                <a:latin typeface="+mn-lt"/>
              </a:rPr>
              <a:t>Youth with a </a:t>
            </a:r>
            <a:r>
              <a:rPr lang="en-US" sz="2200" dirty="0">
                <a:highlight>
                  <a:srgbClr val="FFFF00"/>
                </a:highlight>
                <a:latin typeface="+mn-lt"/>
              </a:rPr>
              <a:t>parent</a:t>
            </a:r>
            <a:r>
              <a:rPr lang="en-US" sz="2200" dirty="0">
                <a:latin typeface="+mn-lt"/>
              </a:rPr>
              <a:t> who meets these criteria:</a:t>
            </a:r>
          </a:p>
          <a:p>
            <a:pPr marL="0" marR="0">
              <a:lnSpc>
                <a:spcPct val="107000"/>
              </a:lnSpc>
              <a:spcBef>
                <a:spcPts val="0"/>
              </a:spcBef>
              <a:spcAft>
                <a:spcPts val="1200"/>
              </a:spcAft>
            </a:pPr>
            <a:r>
              <a:rPr lang="en-US" sz="2200" dirty="0">
                <a:effectLst/>
                <a:latin typeface="+mn-lt"/>
                <a:ea typeface="Calibri" panose="020F0502020204030204" pitchFamily="34" charset="0"/>
                <a:cs typeface="Times New Roman" panose="02020603050405020304" pitchFamily="18" charset="0"/>
              </a:rPr>
              <a:t>101(a)(4) – Army, Navy, Air Force, Marine Corps, and Coast Guard</a:t>
            </a:r>
          </a:p>
          <a:p>
            <a:pPr marL="0" marR="0">
              <a:lnSpc>
                <a:spcPct val="107000"/>
              </a:lnSpc>
              <a:spcBef>
                <a:spcPts val="0"/>
              </a:spcBef>
              <a:spcAft>
                <a:spcPts val="1200"/>
              </a:spcAft>
            </a:pPr>
            <a:r>
              <a:rPr lang="en-US" sz="2200" dirty="0">
                <a:effectLst/>
                <a:latin typeface="+mn-lt"/>
                <a:ea typeface="Calibri" panose="020F0502020204030204" pitchFamily="34" charset="0"/>
                <a:cs typeface="Times New Roman" panose="02020603050405020304" pitchFamily="18" charset="0"/>
              </a:rPr>
              <a:t>101(d)(1) - </a:t>
            </a:r>
            <a:r>
              <a:rPr lang="en-US" sz="2200" dirty="0">
                <a:solidFill>
                  <a:srgbClr val="000000"/>
                </a:solidFill>
                <a:effectLst/>
                <a:latin typeface="+mn-lt"/>
                <a:ea typeface="Calibri" panose="020F0502020204030204" pitchFamily="34" charset="0"/>
                <a:cs typeface="Times New Roman" panose="02020603050405020304" pitchFamily="18" charset="0"/>
              </a:rPr>
              <a:t>Full-time duty in the active military service of the United States. Such term includes full-time training duty, annual training duty, and attendance, while in the active military service, at a school designated as a service school by law or by the Secretary of the military department concerned. Such term does not include full-time National Guard duty.</a:t>
            </a:r>
            <a:endParaRPr lang="en-US" sz="2200" dirty="0">
              <a:effectLst/>
              <a:latin typeface="+mn-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pPr algn="l" defTabSz="457200" rtl="0" fontAlgn="base"/>
            <a:r>
              <a:rPr lang="en-US" b="0" i="0" u="none" strike="noStrike" dirty="0">
                <a:solidFill>
                  <a:srgbClr val="000000"/>
                </a:solidFill>
                <a:effectLst/>
                <a:latin typeface="+mn-lt"/>
              </a:rPr>
              <a:t>Youth with a parent who is in armed forces</a:t>
            </a:r>
          </a:p>
        </p:txBody>
      </p:sp>
    </p:spTree>
    <p:extLst>
      <p:ext uri="{BB962C8B-B14F-4D97-AF65-F5344CB8AC3E}">
        <p14:creationId xmlns:p14="http://schemas.microsoft.com/office/powerpoint/2010/main" val="301322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2FAF24-5599-A23D-E8CC-1B07E5B4C882}"/>
              </a:ext>
            </a:extLst>
          </p:cNvPr>
          <p:cNvSpPr>
            <a:spLocks noGrp="1"/>
          </p:cNvSpPr>
          <p:nvPr>
            <p:ph idx="1"/>
          </p:nvPr>
        </p:nvSpPr>
        <p:spPr>
          <a:xfrm>
            <a:off x="914400" y="1375646"/>
            <a:ext cx="7315200" cy="3519912"/>
          </a:xfrm>
        </p:spPr>
        <p:txBody>
          <a:bodyPr>
            <a:normAutofit/>
          </a:bodyPr>
          <a:lstStyle/>
          <a:p>
            <a:pPr marL="0" indent="0">
              <a:buNone/>
            </a:pPr>
            <a:r>
              <a:rPr lang="en-US" sz="2400" i="0" dirty="0">
                <a:solidFill>
                  <a:srgbClr val="202124"/>
                </a:solidFill>
                <a:effectLst/>
                <a:latin typeface="+mn-lt"/>
              </a:rPr>
              <a:t>CFNC (and Census) asks for Race by:</a:t>
            </a:r>
          </a:p>
          <a:p>
            <a:pPr marL="627063" indent="-174625"/>
            <a:r>
              <a:rPr lang="en-US" sz="2400" i="0" dirty="0">
                <a:solidFill>
                  <a:srgbClr val="202124"/>
                </a:solidFill>
                <a:effectLst/>
                <a:latin typeface="+mn-lt"/>
              </a:rPr>
              <a:t>White</a:t>
            </a:r>
          </a:p>
          <a:p>
            <a:pPr marL="627063" indent="-174625"/>
            <a:r>
              <a:rPr lang="en-US" sz="2400" i="0" dirty="0">
                <a:solidFill>
                  <a:srgbClr val="202124"/>
                </a:solidFill>
                <a:effectLst/>
                <a:latin typeface="+mn-lt"/>
              </a:rPr>
              <a:t>Black or African American</a:t>
            </a:r>
          </a:p>
          <a:p>
            <a:pPr marL="627063" indent="-174625"/>
            <a:r>
              <a:rPr lang="en-US" sz="2400" i="0" dirty="0">
                <a:solidFill>
                  <a:srgbClr val="202124"/>
                </a:solidFill>
                <a:effectLst/>
                <a:latin typeface="+mn-lt"/>
              </a:rPr>
              <a:t>American Indian or Alaska Native</a:t>
            </a:r>
          </a:p>
          <a:p>
            <a:pPr marL="627063" indent="-174625"/>
            <a:r>
              <a:rPr lang="en-US" sz="2400" i="0" dirty="0">
                <a:solidFill>
                  <a:srgbClr val="202124"/>
                </a:solidFill>
                <a:effectLst/>
                <a:latin typeface="+mn-lt"/>
              </a:rPr>
              <a:t>Asian</a:t>
            </a:r>
          </a:p>
          <a:p>
            <a:pPr marL="627063" indent="-174625"/>
            <a:r>
              <a:rPr lang="en-US" sz="2400" i="0" dirty="0">
                <a:solidFill>
                  <a:srgbClr val="202124"/>
                </a:solidFill>
                <a:effectLst/>
                <a:latin typeface="+mn-lt"/>
              </a:rPr>
              <a:t>Native Hawaiian or Other Pacific Islander</a:t>
            </a:r>
          </a:p>
          <a:p>
            <a:pPr marL="0" indent="0">
              <a:buNone/>
            </a:pPr>
            <a:endParaRPr lang="en-US" sz="2400" dirty="0">
              <a:solidFill>
                <a:srgbClr val="202124"/>
              </a:solidFill>
              <a:latin typeface="+mn-lt"/>
            </a:endParaRPr>
          </a:p>
          <a:p>
            <a:pPr marL="0" indent="0">
              <a:buNone/>
            </a:pPr>
            <a:r>
              <a:rPr lang="en-US" sz="2400" dirty="0">
                <a:solidFill>
                  <a:srgbClr val="202124"/>
                </a:solidFill>
                <a:latin typeface="+mn-lt"/>
              </a:rPr>
              <a:t>Ethnicity: Hispanic or non-Hispanic</a:t>
            </a:r>
            <a:endParaRPr lang="en-US" sz="2400" dirty="0">
              <a:latin typeface="+mn-lt"/>
            </a:endParaRPr>
          </a:p>
        </p:txBody>
      </p:sp>
      <p:sp>
        <p:nvSpPr>
          <p:cNvPr id="3" name="Title 2">
            <a:extLst>
              <a:ext uri="{FF2B5EF4-FFF2-40B4-BE49-F238E27FC236}">
                <a16:creationId xmlns:a16="http://schemas.microsoft.com/office/drawing/2014/main" id="{7E9A3B59-ECB7-8B5D-94FB-578DB9451036}"/>
              </a:ext>
            </a:extLst>
          </p:cNvPr>
          <p:cNvSpPr>
            <a:spLocks noGrp="1"/>
          </p:cNvSpPr>
          <p:nvPr>
            <p:ph type="title"/>
          </p:nvPr>
        </p:nvSpPr>
        <p:spPr/>
        <p:txBody>
          <a:bodyPr/>
          <a:lstStyle/>
          <a:p>
            <a:r>
              <a:rPr lang="en-US" b="0" dirty="0">
                <a:solidFill>
                  <a:srgbClr val="000000"/>
                </a:solidFill>
                <a:latin typeface="+mn-lt"/>
              </a:rPr>
              <a:t>Major racial and ethnic groups</a:t>
            </a:r>
            <a:endParaRPr lang="en-US" b="0" dirty="0"/>
          </a:p>
        </p:txBody>
      </p:sp>
    </p:spTree>
    <p:extLst>
      <p:ext uri="{BB962C8B-B14F-4D97-AF65-F5344CB8AC3E}">
        <p14:creationId xmlns:p14="http://schemas.microsoft.com/office/powerpoint/2010/main" val="200515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FE2189-B741-5EEF-F1B2-3A9EA89940BB}"/>
              </a:ext>
            </a:extLst>
          </p:cNvPr>
          <p:cNvSpPr>
            <a:spLocks noGrp="1"/>
          </p:cNvSpPr>
          <p:nvPr>
            <p:ph idx="1"/>
          </p:nvPr>
        </p:nvSpPr>
        <p:spPr>
          <a:xfrm>
            <a:off x="1297858" y="1584960"/>
            <a:ext cx="7217491" cy="3284697"/>
          </a:xfrm>
        </p:spPr>
        <p:txBody>
          <a:bodyPr/>
          <a:lstStyle/>
          <a:p>
            <a:r>
              <a:rPr lang="en-US" dirty="0"/>
              <a:t>November 14 12:30-2pm</a:t>
            </a:r>
          </a:p>
          <a:p>
            <a:r>
              <a:rPr lang="en-US" dirty="0"/>
              <a:t>Hosted by Trudie Hughes,</a:t>
            </a:r>
            <a:br>
              <a:rPr lang="en-US" dirty="0"/>
            </a:br>
            <a:r>
              <a:rPr lang="en-US" dirty="0"/>
              <a:t>NCCCS Associate Director of Disability Services and Title IX</a:t>
            </a:r>
          </a:p>
          <a:p>
            <a:pPr marL="0" indent="0">
              <a:buNone/>
            </a:pPr>
            <a:endParaRPr lang="en-US" dirty="0"/>
          </a:p>
          <a:p>
            <a:pPr marL="0" indent="0">
              <a:buNone/>
            </a:pPr>
            <a:r>
              <a:rPr lang="en-US" dirty="0"/>
              <a:t>On the NCPerkins.org/presentations page, or directly at</a:t>
            </a:r>
          </a:p>
          <a:p>
            <a:pPr marL="0" indent="0">
              <a:buNone/>
            </a:pPr>
            <a:r>
              <a:rPr lang="en-US" dirty="0">
                <a:hlinkClick r:id="rId2"/>
              </a:rPr>
              <a:t>https://register.gotowebinar.com/register/656383578766841101</a:t>
            </a:r>
            <a:r>
              <a:rPr lang="en-US" dirty="0"/>
              <a:t>   </a:t>
            </a:r>
          </a:p>
        </p:txBody>
      </p:sp>
      <p:sp>
        <p:nvSpPr>
          <p:cNvPr id="3" name="Title 2">
            <a:extLst>
              <a:ext uri="{FF2B5EF4-FFF2-40B4-BE49-F238E27FC236}">
                <a16:creationId xmlns:a16="http://schemas.microsoft.com/office/drawing/2014/main" id="{40841915-A0FB-E1BD-6A33-A7269373CCEB}"/>
              </a:ext>
            </a:extLst>
          </p:cNvPr>
          <p:cNvSpPr>
            <a:spLocks noGrp="1"/>
          </p:cNvSpPr>
          <p:nvPr>
            <p:ph type="title"/>
          </p:nvPr>
        </p:nvSpPr>
        <p:spPr/>
        <p:txBody>
          <a:bodyPr/>
          <a:lstStyle/>
          <a:p>
            <a:r>
              <a:rPr lang="en-US" dirty="0"/>
              <a:t>Supporting Special Populations Webinar</a:t>
            </a:r>
          </a:p>
        </p:txBody>
      </p:sp>
    </p:spTree>
    <p:extLst>
      <p:ext uri="{BB962C8B-B14F-4D97-AF65-F5344CB8AC3E}">
        <p14:creationId xmlns:p14="http://schemas.microsoft.com/office/powerpoint/2010/main" val="28600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2FCAE-F1F6-8144-72ED-CFB5C1847912}"/>
              </a:ext>
            </a:extLst>
          </p:cNvPr>
          <p:cNvSpPr>
            <a:spLocks noGrp="1"/>
          </p:cNvSpPr>
          <p:nvPr>
            <p:ph idx="1"/>
          </p:nvPr>
        </p:nvSpPr>
        <p:spPr>
          <a:xfrm>
            <a:off x="0" y="1239984"/>
            <a:ext cx="9144000" cy="3548753"/>
          </a:xfrm>
        </p:spPr>
        <p:txBody>
          <a:bodyPr/>
          <a:lstStyle/>
          <a:p>
            <a:pPr marL="0" indent="0" algn="ctr">
              <a:buNone/>
            </a:pPr>
            <a:endParaRPr lang="en-US" dirty="0"/>
          </a:p>
          <a:p>
            <a:pPr marL="0" indent="0" algn="ctr">
              <a:buNone/>
            </a:pPr>
            <a:r>
              <a:rPr lang="en-US" dirty="0"/>
              <a:t>From Illinois</a:t>
            </a:r>
          </a:p>
          <a:p>
            <a:pPr marL="0" indent="0" algn="ctr">
              <a:buNone/>
            </a:pPr>
            <a:endParaRPr lang="en-US" dirty="0"/>
          </a:p>
          <a:p>
            <a:pPr marL="0" indent="0" algn="ctr">
              <a:buNone/>
            </a:pPr>
            <a:r>
              <a:rPr lang="en-US" dirty="0">
                <a:hlinkClick r:id="rId2"/>
              </a:rPr>
              <a:t>https://icsps.illinoisstate.edu/equity/super-strategies</a:t>
            </a:r>
            <a:r>
              <a:rPr lang="en-US" dirty="0"/>
              <a:t> </a:t>
            </a:r>
          </a:p>
        </p:txBody>
      </p:sp>
      <p:sp>
        <p:nvSpPr>
          <p:cNvPr id="3" name="Title 2">
            <a:extLst>
              <a:ext uri="{FF2B5EF4-FFF2-40B4-BE49-F238E27FC236}">
                <a16:creationId xmlns:a16="http://schemas.microsoft.com/office/drawing/2014/main" id="{B0C560C8-63F3-BADF-5AF0-C60230BF92C1}"/>
              </a:ext>
            </a:extLst>
          </p:cNvPr>
          <p:cNvSpPr>
            <a:spLocks noGrp="1"/>
          </p:cNvSpPr>
          <p:nvPr>
            <p:ph type="title"/>
          </p:nvPr>
        </p:nvSpPr>
        <p:spPr>
          <a:xfrm>
            <a:off x="1297859" y="126367"/>
            <a:ext cx="6494771" cy="994172"/>
          </a:xfrm>
        </p:spPr>
        <p:txBody>
          <a:bodyPr/>
          <a:lstStyle/>
          <a:p>
            <a:r>
              <a:rPr lang="en-US" dirty="0"/>
              <a:t>Strategies for recruiting and supporting </a:t>
            </a:r>
            <a:br>
              <a:rPr lang="en-US" dirty="0"/>
            </a:br>
            <a:r>
              <a:rPr lang="en-US" dirty="0"/>
              <a:t>Special Populations</a:t>
            </a:r>
          </a:p>
        </p:txBody>
      </p:sp>
      <p:pic>
        <p:nvPicPr>
          <p:cNvPr id="5" name="Picture 4">
            <a:extLst>
              <a:ext uri="{FF2B5EF4-FFF2-40B4-BE49-F238E27FC236}">
                <a16:creationId xmlns:a16="http://schemas.microsoft.com/office/drawing/2014/main" id="{A609E942-A058-829D-444F-2E55AD7263CC}"/>
              </a:ext>
            </a:extLst>
          </p:cNvPr>
          <p:cNvPicPr>
            <a:picLocks noChangeAspect="1"/>
          </p:cNvPicPr>
          <p:nvPr/>
        </p:nvPicPr>
        <p:blipFill>
          <a:blip r:embed="rId3"/>
          <a:stretch>
            <a:fillRect/>
          </a:stretch>
        </p:blipFill>
        <p:spPr>
          <a:xfrm>
            <a:off x="1928813" y="3645536"/>
            <a:ext cx="5286375" cy="866775"/>
          </a:xfrm>
          <a:prstGeom prst="rect">
            <a:avLst/>
          </a:prstGeom>
        </p:spPr>
      </p:pic>
    </p:spTree>
    <p:extLst>
      <p:ext uri="{BB962C8B-B14F-4D97-AF65-F5344CB8AC3E}">
        <p14:creationId xmlns:p14="http://schemas.microsoft.com/office/powerpoint/2010/main" val="53744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FB12A6-E65D-3B67-BA4F-39A7410D9B1B}"/>
              </a:ext>
            </a:extLst>
          </p:cNvPr>
          <p:cNvSpPr>
            <a:spLocks noGrp="1"/>
          </p:cNvSpPr>
          <p:nvPr>
            <p:ph idx="1"/>
          </p:nvPr>
        </p:nvSpPr>
        <p:spPr>
          <a:xfrm>
            <a:off x="448373" y="1320904"/>
            <a:ext cx="8247254" cy="3822595"/>
          </a:xfrm>
        </p:spPr>
        <p:txBody>
          <a:bodyPr>
            <a:normAutofit fontScale="92500" lnSpcReduction="10000"/>
          </a:bodyPr>
          <a:lstStyle/>
          <a:p>
            <a:pPr marL="0" indent="0">
              <a:spcBef>
                <a:spcPts val="0"/>
              </a:spcBef>
              <a:buNone/>
            </a:pPr>
            <a:r>
              <a:rPr lang="en-US" dirty="0"/>
              <a:t>CTE Perkins Allotment was approved on August 19, 2022</a:t>
            </a:r>
          </a:p>
          <a:p>
            <a:pPr lvl="1">
              <a:spcBef>
                <a:spcPts val="0"/>
              </a:spcBef>
              <a:spcAft>
                <a:spcPts val="600"/>
              </a:spcAft>
            </a:pPr>
            <a:r>
              <a:rPr lang="en-US" dirty="0"/>
              <a:t>Attachment FC 01</a:t>
            </a:r>
          </a:p>
          <a:p>
            <a:pPr lvl="1">
              <a:spcBef>
                <a:spcPts val="0"/>
              </a:spcBef>
              <a:spcAft>
                <a:spcPts val="600"/>
              </a:spcAft>
            </a:pPr>
            <a:r>
              <a:rPr lang="en-US" dirty="0"/>
              <a:t>The approved budget is probably less than planning budget</a:t>
            </a:r>
          </a:p>
          <a:p>
            <a:pPr marL="0" indent="0">
              <a:spcBef>
                <a:spcPts val="0"/>
              </a:spcBef>
              <a:buNone/>
            </a:pPr>
            <a:r>
              <a:rPr lang="en-US" dirty="0"/>
              <a:t>Carry Forward was approved on October 21, 2022</a:t>
            </a:r>
          </a:p>
          <a:p>
            <a:pPr lvl="1">
              <a:spcBef>
                <a:spcPts val="0"/>
              </a:spcBef>
              <a:spcAft>
                <a:spcPts val="600"/>
              </a:spcAft>
            </a:pPr>
            <a:r>
              <a:rPr lang="en-US" dirty="0"/>
              <a:t>Attachment FC 06</a:t>
            </a:r>
          </a:p>
          <a:p>
            <a:pPr marL="0" indent="0">
              <a:spcBef>
                <a:spcPts val="0"/>
              </a:spcBef>
              <a:spcAft>
                <a:spcPts val="600"/>
              </a:spcAft>
              <a:buNone/>
            </a:pPr>
            <a:endParaRPr lang="en-US" dirty="0"/>
          </a:p>
          <a:p>
            <a:pPr marL="0" indent="0">
              <a:spcBef>
                <a:spcPts val="0"/>
              </a:spcBef>
              <a:spcAft>
                <a:spcPts val="600"/>
              </a:spcAft>
              <a:buNone/>
            </a:pPr>
            <a:r>
              <a:rPr lang="en-US" dirty="0"/>
              <a:t>Approved allotment + approved carry forward = Total allotment</a:t>
            </a:r>
          </a:p>
          <a:p>
            <a:pPr marL="0" indent="0">
              <a:spcBef>
                <a:spcPts val="0"/>
              </a:spcBef>
              <a:spcAft>
                <a:spcPts val="1200"/>
              </a:spcAft>
              <a:buNone/>
            </a:pPr>
            <a:r>
              <a:rPr lang="en-US" dirty="0"/>
              <a:t>Total allotment – planning budget = amount of modification</a:t>
            </a:r>
          </a:p>
          <a:p>
            <a:pPr marL="0" indent="0">
              <a:spcBef>
                <a:spcPts val="0"/>
              </a:spcBef>
              <a:spcAft>
                <a:spcPts val="1200"/>
              </a:spcAft>
              <a:buNone/>
            </a:pPr>
            <a:r>
              <a:rPr lang="en-US" b="1" dirty="0"/>
              <a:t>Put your activity update on the modified plan so you don’t have to do a mid-year plan update</a:t>
            </a:r>
          </a:p>
          <a:p>
            <a:pPr marL="0" indent="0">
              <a:spcBef>
                <a:spcPts val="0"/>
              </a:spcBef>
              <a:spcAft>
                <a:spcPts val="1200"/>
              </a:spcAft>
              <a:buNone/>
            </a:pPr>
            <a:r>
              <a:rPr lang="en-US" dirty="0"/>
              <a:t>Contact your Perkins Coordinator with questions or to confirm the amount of your modification</a:t>
            </a:r>
          </a:p>
        </p:txBody>
      </p:sp>
      <p:sp>
        <p:nvSpPr>
          <p:cNvPr id="3" name="Title 2">
            <a:extLst>
              <a:ext uri="{FF2B5EF4-FFF2-40B4-BE49-F238E27FC236}">
                <a16:creationId xmlns:a16="http://schemas.microsoft.com/office/drawing/2014/main" id="{36AFCF22-61E1-E522-812A-6DB0C095D5E8}"/>
              </a:ext>
            </a:extLst>
          </p:cNvPr>
          <p:cNvSpPr>
            <a:spLocks noGrp="1"/>
          </p:cNvSpPr>
          <p:nvPr>
            <p:ph type="title"/>
          </p:nvPr>
        </p:nvSpPr>
        <p:spPr/>
        <p:txBody>
          <a:bodyPr/>
          <a:lstStyle/>
          <a:p>
            <a:r>
              <a:rPr lang="en-US" dirty="0"/>
              <a:t>Carry-forward Modification needed</a:t>
            </a:r>
          </a:p>
        </p:txBody>
      </p:sp>
    </p:spTree>
    <p:extLst>
      <p:ext uri="{BB962C8B-B14F-4D97-AF65-F5344CB8AC3E}">
        <p14:creationId xmlns:p14="http://schemas.microsoft.com/office/powerpoint/2010/main" val="30105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76503-7C91-C75F-5245-9AE33246DFF4}"/>
              </a:ext>
            </a:extLst>
          </p:cNvPr>
          <p:cNvSpPr>
            <a:spLocks noGrp="1"/>
          </p:cNvSpPr>
          <p:nvPr>
            <p:ph idx="1"/>
          </p:nvPr>
        </p:nvSpPr>
        <p:spPr>
          <a:xfrm>
            <a:off x="1297858" y="1231641"/>
            <a:ext cx="6488397" cy="3785491"/>
          </a:xfrm>
        </p:spPr>
        <p:txBody>
          <a:bodyPr>
            <a:normAutofit fontScale="70000" lnSpcReduction="20000"/>
          </a:bodyPr>
          <a:lstStyle/>
          <a:p>
            <a:pPr>
              <a:lnSpc>
                <a:spcPct val="150000"/>
              </a:lnSpc>
              <a:spcBef>
                <a:spcPts val="0"/>
              </a:spcBef>
              <a:spcAft>
                <a:spcPts val="1200"/>
              </a:spcAft>
            </a:pPr>
            <a:r>
              <a:rPr lang="en-US" dirty="0"/>
              <a:t>CORD – NC-NET</a:t>
            </a:r>
          </a:p>
          <a:p>
            <a:pPr>
              <a:lnSpc>
                <a:spcPct val="150000"/>
              </a:lnSpc>
              <a:spcBef>
                <a:spcPts val="0"/>
              </a:spcBef>
              <a:spcAft>
                <a:spcPts val="1200"/>
              </a:spcAft>
            </a:pPr>
            <a:r>
              <a:rPr lang="en-US" dirty="0"/>
              <a:t>SkillsUSA</a:t>
            </a:r>
          </a:p>
          <a:p>
            <a:pPr>
              <a:lnSpc>
                <a:spcPct val="150000"/>
              </a:lnSpc>
              <a:spcBef>
                <a:spcPts val="0"/>
              </a:spcBef>
              <a:spcAft>
                <a:spcPts val="1200"/>
              </a:spcAft>
            </a:pPr>
            <a:r>
              <a:rPr lang="en-US" dirty="0"/>
              <a:t>Career Counseling</a:t>
            </a:r>
          </a:p>
          <a:p>
            <a:pPr>
              <a:lnSpc>
                <a:spcPct val="150000"/>
              </a:lnSpc>
              <a:spcBef>
                <a:spcPts val="0"/>
              </a:spcBef>
              <a:spcAft>
                <a:spcPts val="1200"/>
              </a:spcAft>
            </a:pPr>
            <a:r>
              <a:rPr lang="en-US" dirty="0"/>
              <a:t>Updated Career Exploration Guide</a:t>
            </a:r>
          </a:p>
          <a:p>
            <a:pPr>
              <a:lnSpc>
                <a:spcPct val="150000"/>
              </a:lnSpc>
              <a:spcBef>
                <a:spcPts val="0"/>
              </a:spcBef>
              <a:spcAft>
                <a:spcPts val="1200"/>
              </a:spcAft>
            </a:pPr>
            <a:r>
              <a:rPr lang="en-US" dirty="0"/>
              <a:t>Curriculum Alignment Projects: Cybersecurity, Biopharmaceutical Technology</a:t>
            </a:r>
          </a:p>
          <a:p>
            <a:pPr>
              <a:lnSpc>
                <a:spcPct val="150000"/>
              </a:lnSpc>
              <a:spcBef>
                <a:spcPts val="0"/>
              </a:spcBef>
              <a:spcAft>
                <a:spcPts val="1200"/>
              </a:spcAft>
            </a:pPr>
            <a:r>
              <a:rPr lang="en-US" dirty="0"/>
              <a:t>Elementary Education Residency licensure certificate</a:t>
            </a:r>
          </a:p>
          <a:p>
            <a:pPr>
              <a:lnSpc>
                <a:spcPct val="150000"/>
              </a:lnSpc>
              <a:spcBef>
                <a:spcPts val="0"/>
              </a:spcBef>
              <a:spcAft>
                <a:spcPts val="1200"/>
              </a:spcAft>
            </a:pPr>
            <a:r>
              <a:rPr lang="en-US" dirty="0"/>
              <a:t>Virtual Reality</a:t>
            </a:r>
          </a:p>
          <a:p>
            <a:pPr>
              <a:lnSpc>
                <a:spcPct val="150000"/>
              </a:lnSpc>
              <a:spcBef>
                <a:spcPts val="0"/>
              </a:spcBef>
              <a:spcAft>
                <a:spcPts val="1200"/>
              </a:spcAft>
            </a:pPr>
            <a:r>
              <a:rPr lang="en-US" dirty="0"/>
              <a:t>Pathways</a:t>
            </a:r>
          </a:p>
          <a:p>
            <a:endParaRPr lang="en-US" dirty="0"/>
          </a:p>
        </p:txBody>
      </p:sp>
      <p:sp>
        <p:nvSpPr>
          <p:cNvPr id="3" name="Title 2">
            <a:extLst>
              <a:ext uri="{FF2B5EF4-FFF2-40B4-BE49-F238E27FC236}">
                <a16:creationId xmlns:a16="http://schemas.microsoft.com/office/drawing/2014/main" id="{AABE7F63-7ED7-F238-626C-32764570B0A8}"/>
              </a:ext>
            </a:extLst>
          </p:cNvPr>
          <p:cNvSpPr>
            <a:spLocks noGrp="1"/>
          </p:cNvSpPr>
          <p:nvPr>
            <p:ph type="title"/>
          </p:nvPr>
        </p:nvSpPr>
        <p:spPr/>
        <p:txBody>
          <a:bodyPr/>
          <a:lstStyle/>
          <a:p>
            <a:r>
              <a:rPr lang="en-US" dirty="0"/>
              <a:t>Leadership Projects for 2022-23</a:t>
            </a:r>
          </a:p>
        </p:txBody>
      </p:sp>
    </p:spTree>
    <p:extLst>
      <p:ext uri="{BB962C8B-B14F-4D97-AF65-F5344CB8AC3E}">
        <p14:creationId xmlns:p14="http://schemas.microsoft.com/office/powerpoint/2010/main" val="46880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4E17D-FC8E-C6FF-524E-CD66AFD2BD55}"/>
              </a:ext>
            </a:extLst>
          </p:cNvPr>
          <p:cNvSpPr>
            <a:spLocks noGrp="1"/>
          </p:cNvSpPr>
          <p:nvPr>
            <p:ph type="title"/>
          </p:nvPr>
        </p:nvSpPr>
        <p:spPr>
          <a:xfrm>
            <a:off x="1297859" y="126367"/>
            <a:ext cx="7364361" cy="994172"/>
          </a:xfrm>
        </p:spPr>
        <p:txBody>
          <a:bodyPr anchor="ctr">
            <a:normAutofit/>
          </a:bodyPr>
          <a:lstStyle/>
          <a:p>
            <a:r>
              <a:rPr lang="en-US" dirty="0"/>
              <a:t>Postsecondary Association of CTE (PACE)</a:t>
            </a:r>
          </a:p>
        </p:txBody>
      </p:sp>
      <p:pic>
        <p:nvPicPr>
          <p:cNvPr id="11" name="Picture 10" descr="Graphical user interface&#10;&#10;Description automatically generated">
            <a:extLst>
              <a:ext uri="{FF2B5EF4-FFF2-40B4-BE49-F238E27FC236}">
                <a16:creationId xmlns:a16="http://schemas.microsoft.com/office/drawing/2014/main" id="{2A302ACF-BA71-189D-52F5-E7935BDE9D30}"/>
              </a:ext>
            </a:extLst>
          </p:cNvPr>
          <p:cNvPicPr>
            <a:picLocks noChangeAspect="1"/>
          </p:cNvPicPr>
          <p:nvPr/>
        </p:nvPicPr>
        <p:blipFill rotWithShape="1">
          <a:blip r:embed="rId3">
            <a:extLst>
              <a:ext uri="{28A0092B-C50C-407E-A947-70E740481C1C}">
                <a14:useLocalDpi xmlns:a14="http://schemas.microsoft.com/office/drawing/2010/main" val="0"/>
              </a:ext>
            </a:extLst>
          </a:blip>
          <a:srcRect l="40758" t="40149" r="39166"/>
          <a:stretch/>
        </p:blipFill>
        <p:spPr>
          <a:xfrm>
            <a:off x="1297859" y="1583974"/>
            <a:ext cx="2313268" cy="1975551"/>
          </a:xfrm>
          <a:prstGeom prst="rect">
            <a:avLst/>
          </a:prstGeom>
        </p:spPr>
      </p:pic>
      <p:sp>
        <p:nvSpPr>
          <p:cNvPr id="12" name="TextBox 11">
            <a:extLst>
              <a:ext uri="{FF2B5EF4-FFF2-40B4-BE49-F238E27FC236}">
                <a16:creationId xmlns:a16="http://schemas.microsoft.com/office/drawing/2014/main" id="{77BB55FE-085A-FC0D-A1AC-611BC1336119}"/>
              </a:ext>
            </a:extLst>
          </p:cNvPr>
          <p:cNvSpPr txBox="1"/>
          <p:nvPr/>
        </p:nvSpPr>
        <p:spPr>
          <a:xfrm>
            <a:off x="3747655" y="1399308"/>
            <a:ext cx="4098485" cy="2677656"/>
          </a:xfrm>
          <a:prstGeom prst="rect">
            <a:avLst/>
          </a:prstGeom>
          <a:noFill/>
        </p:spPr>
        <p:txBody>
          <a:bodyPr wrap="square" rtlCol="0">
            <a:spAutoFit/>
          </a:bodyPr>
          <a:lstStyle/>
          <a:p>
            <a:r>
              <a:rPr lang="en-US" sz="2800" dirty="0"/>
              <a:t>Division of the Association for Career and Technical Education (ACTE)</a:t>
            </a:r>
          </a:p>
          <a:p>
            <a:endParaRPr lang="en-US" sz="2800" dirty="0"/>
          </a:p>
          <a:p>
            <a:r>
              <a:rPr lang="en-US" sz="2800" dirty="0"/>
              <a:t>Exploring postsecondary involvement in NC</a:t>
            </a:r>
          </a:p>
        </p:txBody>
      </p:sp>
    </p:spTree>
    <p:extLst>
      <p:ext uri="{BB962C8B-B14F-4D97-AF65-F5344CB8AC3E}">
        <p14:creationId xmlns:p14="http://schemas.microsoft.com/office/powerpoint/2010/main" val="327724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8802B-466D-972B-DFFD-98CA3B4F7460}"/>
              </a:ext>
            </a:extLst>
          </p:cNvPr>
          <p:cNvSpPr>
            <a:spLocks noGrp="1"/>
          </p:cNvSpPr>
          <p:nvPr>
            <p:ph type="title"/>
          </p:nvPr>
        </p:nvSpPr>
        <p:spPr>
          <a:xfrm>
            <a:off x="1297859" y="126367"/>
            <a:ext cx="7364361" cy="994172"/>
          </a:xfrm>
        </p:spPr>
        <p:txBody>
          <a:bodyPr anchor="ctr">
            <a:normAutofit/>
          </a:bodyPr>
          <a:lstStyle/>
          <a:p>
            <a:r>
              <a:rPr lang="en-US" dirty="0"/>
              <a:t>MOA – Civil Rights Reviews</a:t>
            </a:r>
          </a:p>
        </p:txBody>
      </p:sp>
      <p:sp>
        <p:nvSpPr>
          <p:cNvPr id="2" name="Content Placeholder 1">
            <a:extLst>
              <a:ext uri="{FF2B5EF4-FFF2-40B4-BE49-F238E27FC236}">
                <a16:creationId xmlns:a16="http://schemas.microsoft.com/office/drawing/2014/main" id="{CC366ACA-069A-4C32-2542-3233D6D2FB9B}"/>
              </a:ext>
            </a:extLst>
          </p:cNvPr>
          <p:cNvSpPr>
            <a:spLocks noGrp="1"/>
          </p:cNvSpPr>
          <p:nvPr>
            <p:ph sz="half" idx="1"/>
          </p:nvPr>
        </p:nvSpPr>
        <p:spPr>
          <a:xfrm>
            <a:off x="628650" y="1369219"/>
            <a:ext cx="4064648" cy="3449762"/>
          </a:xfrm>
        </p:spPr>
        <p:txBody>
          <a:bodyPr>
            <a:normAutofit/>
          </a:bodyPr>
          <a:lstStyle/>
          <a:p>
            <a:pPr marL="168275" indent="-168275" rtl="0" fontAlgn="base"/>
            <a:r>
              <a:rPr lang="en-US" sz="2400" b="0" i="0" u="none" strike="noStrike" dirty="0">
                <a:effectLst/>
              </a:rPr>
              <a:t>College Reviews </a:t>
            </a:r>
            <a:r>
              <a:rPr lang="en-US" sz="2400" b="0" i="0" dirty="0">
                <a:effectLst/>
              </a:rPr>
              <a:t> </a:t>
            </a:r>
          </a:p>
          <a:p>
            <a:pPr marL="168275" indent="-168275" rtl="0" fontAlgn="base"/>
            <a:r>
              <a:rPr lang="en-US" sz="2400" b="0" i="0" u="none" strike="noStrike" dirty="0">
                <a:effectLst/>
              </a:rPr>
              <a:t>Call if you want a review</a:t>
            </a:r>
            <a:r>
              <a:rPr lang="en-US" sz="2400" b="0" i="0" dirty="0">
                <a:effectLst/>
              </a:rPr>
              <a:t> </a:t>
            </a:r>
          </a:p>
          <a:p>
            <a:pPr marL="168275" indent="-168275" rtl="0" fontAlgn="base"/>
            <a:r>
              <a:rPr lang="en-US" sz="2400" b="0" i="0" u="none" strike="noStrike" dirty="0">
                <a:effectLst/>
              </a:rPr>
              <a:t>Fall Reviews</a:t>
            </a:r>
          </a:p>
          <a:p>
            <a:pPr marL="168275" lvl="1" indent="-168275" fontAlgn="base"/>
            <a:r>
              <a:rPr lang="en-US" sz="2400" b="0" i="0" u="none" strike="noStrike" dirty="0">
                <a:effectLst/>
              </a:rPr>
              <a:t>Montgomery (Oct 24) </a:t>
            </a:r>
          </a:p>
          <a:p>
            <a:pPr marL="168275" lvl="1" indent="-168275" fontAlgn="base"/>
            <a:r>
              <a:rPr lang="en-US" sz="2400" b="0" i="0" u="none" strike="noStrike" dirty="0">
                <a:effectLst/>
              </a:rPr>
              <a:t>James Sprunt </a:t>
            </a:r>
            <a:r>
              <a:rPr lang="en-US" sz="2400" b="0" i="0" dirty="0">
                <a:effectLst/>
              </a:rPr>
              <a:t> (Nov 9 - 10)</a:t>
            </a:r>
          </a:p>
          <a:p>
            <a:pPr marL="168275" indent="-168275" rtl="0" fontAlgn="base"/>
            <a:r>
              <a:rPr lang="en-US" sz="2400" dirty="0">
                <a:highlight>
                  <a:srgbClr val="FFFF00"/>
                </a:highlight>
              </a:rPr>
              <a:t>We a</a:t>
            </a:r>
            <a:r>
              <a:rPr lang="en-US" sz="2400" b="0" i="0" u="none" strike="noStrike" dirty="0">
                <a:effectLst/>
                <a:highlight>
                  <a:srgbClr val="FFFF00"/>
                </a:highlight>
              </a:rPr>
              <a:t>ppreciate colleges working to complete their voluntary compliance plans</a:t>
            </a:r>
            <a:endParaRPr lang="en-US" sz="2400" b="0" i="0" dirty="0">
              <a:effectLst/>
              <a:highlight>
                <a:srgbClr val="FFFF00"/>
              </a:highlight>
            </a:endParaRPr>
          </a:p>
          <a:p>
            <a:endParaRPr lang="en-US" dirty="0"/>
          </a:p>
        </p:txBody>
      </p:sp>
      <p:pic>
        <p:nvPicPr>
          <p:cNvPr id="7" name="Picture 6">
            <a:extLst>
              <a:ext uri="{FF2B5EF4-FFF2-40B4-BE49-F238E27FC236}">
                <a16:creationId xmlns:a16="http://schemas.microsoft.com/office/drawing/2014/main" id="{76F0C888-D1B2-27FC-6226-8EDDA1AD6FD4}"/>
              </a:ext>
            </a:extLst>
          </p:cNvPr>
          <p:cNvPicPr>
            <a:picLocks noChangeAspect="1"/>
          </p:cNvPicPr>
          <p:nvPr/>
        </p:nvPicPr>
        <p:blipFill rotWithShape="1">
          <a:blip r:embed="rId3"/>
          <a:srcRect l="4532" t="20055" r="4717" b="6167"/>
          <a:stretch/>
        </p:blipFill>
        <p:spPr>
          <a:xfrm>
            <a:off x="4980039" y="1671181"/>
            <a:ext cx="3526972" cy="2845838"/>
          </a:xfrm>
          <a:prstGeom prst="rect">
            <a:avLst/>
          </a:prstGeom>
          <a:noFill/>
        </p:spPr>
      </p:pic>
    </p:spTree>
    <p:extLst>
      <p:ext uri="{BB962C8B-B14F-4D97-AF65-F5344CB8AC3E}">
        <p14:creationId xmlns:p14="http://schemas.microsoft.com/office/powerpoint/2010/main" val="371658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3061109086"/>
              </p:ext>
            </p:extLst>
          </p:nvPr>
        </p:nvGraphicFramePr>
        <p:xfrm>
          <a:off x="135291" y="768928"/>
          <a:ext cx="8849382" cy="4551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BE53EA-8AC2-14C8-66F0-D8441DC1AAD6}"/>
              </a:ext>
            </a:extLst>
          </p:cNvPr>
          <p:cNvSpPr>
            <a:spLocks noGrp="1"/>
          </p:cNvSpPr>
          <p:nvPr>
            <p:ph idx="1"/>
          </p:nvPr>
        </p:nvSpPr>
        <p:spPr>
          <a:xfrm>
            <a:off x="1297859" y="1320904"/>
            <a:ext cx="6504522" cy="3548753"/>
          </a:xfrm>
        </p:spPr>
        <p:txBody>
          <a:bodyPr/>
          <a:lstStyle/>
          <a:p>
            <a:pPr marL="0" indent="0" algn="l" rtl="0" fontAlgn="base">
              <a:buNone/>
            </a:pPr>
            <a:r>
              <a:rPr lang="en-US" sz="1800" b="0" i="0" u="none" strike="noStrike" dirty="0">
                <a:solidFill>
                  <a:srgbClr val="000000"/>
                </a:solidFill>
                <a:effectLst/>
                <a:latin typeface="Calibri" panose="020F0502020204030204" pitchFamily="34" charset="0"/>
              </a:rPr>
              <a:t>January 10-12</a:t>
            </a:r>
          </a:p>
          <a:p>
            <a:pPr marL="0" indent="0" algn="l" rtl="0" fontAlgn="base">
              <a:buNone/>
            </a:pPr>
            <a:r>
              <a:rPr lang="en-US" sz="1800" dirty="0">
                <a:solidFill>
                  <a:srgbClr val="000000"/>
                </a:solidFill>
                <a:latin typeface="Calibri" panose="020F0502020204030204" pitchFamily="34" charset="0"/>
              </a:rPr>
              <a:t>Caraway Conference Center (Sophia, NC)</a:t>
            </a:r>
          </a:p>
          <a:p>
            <a:pPr marL="0" indent="0" algn="l" rtl="0" fontAlgn="base">
              <a:buNone/>
            </a:pPr>
            <a:r>
              <a:rPr lang="en-US" sz="1800" dirty="0">
                <a:solidFill>
                  <a:srgbClr val="000000"/>
                </a:solidFill>
                <a:latin typeface="Calibri" panose="020F0502020204030204" pitchFamily="34" charset="0"/>
              </a:rPr>
              <a:t>Accommodations available </a:t>
            </a:r>
          </a:p>
          <a:p>
            <a:pPr marL="0" indent="0" algn="l" rtl="0" fontAlgn="base">
              <a:buNone/>
            </a:pPr>
            <a:endParaRPr lang="en-US" sz="1800" b="0" i="0" u="none" strike="noStrike" dirty="0">
              <a:solidFill>
                <a:srgbClr val="000000"/>
              </a:solidFill>
              <a:effectLst/>
              <a:latin typeface="Calibri" panose="020F0502020204030204" pitchFamily="34" charset="0"/>
            </a:endParaRPr>
          </a:p>
          <a:p>
            <a:pPr marL="192881" lvl="1" indent="0" fontAlgn="base">
              <a:buNone/>
            </a:pPr>
            <a:endParaRPr lang="en-US" sz="1500" b="0" i="0" dirty="0">
              <a:solidFill>
                <a:srgbClr val="000000"/>
              </a:solidFill>
              <a:effectLst/>
              <a:latin typeface="Calibri" panose="020F0502020204030204" pitchFamily="34" charset="0"/>
            </a:endParaRPr>
          </a:p>
          <a:p>
            <a:pPr marL="192881" lvl="1" indent="0" fontAlgn="base">
              <a:buNone/>
            </a:pPr>
            <a:endParaRPr lang="en-US" b="0" i="0" dirty="0">
              <a:solidFill>
                <a:srgbClr val="000000"/>
              </a:solidFill>
              <a:effectLst/>
              <a:latin typeface="Segoe UI" panose="020B0502040204020203" pitchFamily="34" charset="0"/>
            </a:endParaRPr>
          </a:p>
        </p:txBody>
      </p:sp>
      <p:sp>
        <p:nvSpPr>
          <p:cNvPr id="3" name="Title 2">
            <a:extLst>
              <a:ext uri="{FF2B5EF4-FFF2-40B4-BE49-F238E27FC236}">
                <a16:creationId xmlns:a16="http://schemas.microsoft.com/office/drawing/2014/main" id="{526C7A57-C52C-7189-F632-B81D5ED5721B}"/>
              </a:ext>
            </a:extLst>
          </p:cNvPr>
          <p:cNvSpPr>
            <a:spLocks noGrp="1"/>
          </p:cNvSpPr>
          <p:nvPr>
            <p:ph type="title"/>
          </p:nvPr>
        </p:nvSpPr>
        <p:spPr/>
        <p:txBody>
          <a:bodyPr/>
          <a:lstStyle/>
          <a:p>
            <a:r>
              <a:rPr lang="en-US" dirty="0"/>
              <a:t>Mid-Year Review Plans</a:t>
            </a:r>
          </a:p>
        </p:txBody>
      </p:sp>
      <p:pic>
        <p:nvPicPr>
          <p:cNvPr id="7" name="Picture 6">
            <a:extLst>
              <a:ext uri="{FF2B5EF4-FFF2-40B4-BE49-F238E27FC236}">
                <a16:creationId xmlns:a16="http://schemas.microsoft.com/office/drawing/2014/main" id="{D7DD2CEB-9CAC-FCF3-ADFD-F6EDA635153D}"/>
              </a:ext>
            </a:extLst>
          </p:cNvPr>
          <p:cNvPicPr>
            <a:picLocks noChangeAspect="1"/>
          </p:cNvPicPr>
          <p:nvPr/>
        </p:nvPicPr>
        <p:blipFill>
          <a:blip r:embed="rId3"/>
          <a:stretch>
            <a:fillRect/>
          </a:stretch>
        </p:blipFill>
        <p:spPr>
          <a:xfrm>
            <a:off x="0" y="2465024"/>
            <a:ext cx="9144000" cy="2678476"/>
          </a:xfrm>
          <a:prstGeom prst="rect">
            <a:avLst/>
          </a:prstGeom>
        </p:spPr>
      </p:pic>
      <p:sp>
        <p:nvSpPr>
          <p:cNvPr id="4" name="Explosion: 14 Points 3">
            <a:extLst>
              <a:ext uri="{FF2B5EF4-FFF2-40B4-BE49-F238E27FC236}">
                <a16:creationId xmlns:a16="http://schemas.microsoft.com/office/drawing/2014/main" id="{06286024-5C5F-DDBA-4C0E-2B3F96152AF9}"/>
              </a:ext>
            </a:extLst>
          </p:cNvPr>
          <p:cNvSpPr/>
          <p:nvPr/>
        </p:nvSpPr>
        <p:spPr>
          <a:xfrm>
            <a:off x="6392708" y="48552"/>
            <a:ext cx="2675162" cy="237595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complete emailed survey</a:t>
            </a:r>
          </a:p>
        </p:txBody>
      </p:sp>
    </p:spTree>
    <p:extLst>
      <p:ext uri="{BB962C8B-B14F-4D97-AF65-F5344CB8AC3E}">
        <p14:creationId xmlns:p14="http://schemas.microsoft.com/office/powerpoint/2010/main" val="24799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D5133-CABD-C52F-2A35-72B96EC8DCF9}"/>
              </a:ext>
            </a:extLst>
          </p:cNvPr>
          <p:cNvSpPr>
            <a:spLocks noGrp="1"/>
          </p:cNvSpPr>
          <p:nvPr>
            <p:ph idx="1"/>
          </p:nvPr>
        </p:nvSpPr>
        <p:spPr>
          <a:xfrm>
            <a:off x="422031" y="1259058"/>
            <a:ext cx="8405446" cy="3758075"/>
          </a:xfrm>
        </p:spPr>
        <p:txBody>
          <a:bodyPr>
            <a:noAutofit/>
          </a:bodyPr>
          <a:lstStyle/>
          <a:p>
            <a:pPr marL="0" indent="0">
              <a:spcBef>
                <a:spcPts val="0"/>
              </a:spcBef>
              <a:spcAft>
                <a:spcPts val="1200"/>
              </a:spcAft>
              <a:buNone/>
            </a:pPr>
            <a:r>
              <a:rPr lang="en-US" sz="2000" dirty="0">
                <a:latin typeface="+mn-lt"/>
              </a:rPr>
              <a:t>PowerPoint  </a:t>
            </a:r>
          </a:p>
          <a:p>
            <a:pPr lvl="1">
              <a:spcBef>
                <a:spcPts val="0"/>
              </a:spcBef>
              <a:spcAft>
                <a:spcPts val="1200"/>
              </a:spcAft>
            </a:pPr>
            <a:r>
              <a:rPr lang="en-US" sz="2000" dirty="0">
                <a:latin typeface="+mn-lt"/>
              </a:rPr>
              <a:t>How are the findings of the CLNA being addressed?</a:t>
            </a:r>
          </a:p>
          <a:p>
            <a:pPr lvl="1">
              <a:spcBef>
                <a:spcPts val="0"/>
              </a:spcBef>
              <a:spcAft>
                <a:spcPts val="1200"/>
              </a:spcAft>
            </a:pPr>
            <a:r>
              <a:rPr lang="en-US" sz="2000" dirty="0">
                <a:latin typeface="+mn-lt"/>
              </a:rPr>
              <a:t>Plan updates: activities, anticipated problems/issues, successes</a:t>
            </a:r>
          </a:p>
          <a:p>
            <a:pPr lvl="1">
              <a:spcBef>
                <a:spcPts val="0"/>
              </a:spcBef>
              <a:spcAft>
                <a:spcPts val="1200"/>
              </a:spcAft>
            </a:pPr>
            <a:r>
              <a:rPr lang="en-US" sz="2000" dirty="0">
                <a:latin typeface="+mn-lt"/>
              </a:rPr>
              <a:t>Share a CTE Promising Practice that you’re doing this year</a:t>
            </a:r>
          </a:p>
          <a:p>
            <a:pPr lvl="1">
              <a:spcBef>
                <a:spcPts val="0"/>
              </a:spcBef>
              <a:spcAft>
                <a:spcPts val="1200"/>
              </a:spcAft>
            </a:pPr>
            <a:r>
              <a:rPr lang="en-US" sz="2000" dirty="0">
                <a:latin typeface="+mn-lt"/>
              </a:rPr>
              <a:t>Budget Update – Has equipment been ordered? On track to spend it all?</a:t>
            </a:r>
          </a:p>
          <a:p>
            <a:pPr lvl="1">
              <a:spcBef>
                <a:spcPts val="0"/>
              </a:spcBef>
              <a:spcAft>
                <a:spcPts val="1200"/>
              </a:spcAft>
            </a:pPr>
            <a:r>
              <a:rPr lang="en-US" sz="2000" dirty="0">
                <a:latin typeface="+mn-lt"/>
              </a:rPr>
              <a:t>Questions, comments, suggestions</a:t>
            </a:r>
          </a:p>
          <a:p>
            <a:pPr marL="0" indent="0">
              <a:spcBef>
                <a:spcPts val="0"/>
              </a:spcBef>
              <a:spcAft>
                <a:spcPts val="1200"/>
              </a:spcAft>
              <a:buNone/>
            </a:pPr>
            <a:endParaRPr lang="en-US" sz="2000" dirty="0">
              <a:latin typeface="+mn-lt"/>
            </a:endParaRPr>
          </a:p>
          <a:p>
            <a:pPr marL="0" indent="0">
              <a:spcBef>
                <a:spcPts val="0"/>
              </a:spcBef>
              <a:spcAft>
                <a:spcPts val="1200"/>
              </a:spcAft>
              <a:buNone/>
            </a:pPr>
            <a:r>
              <a:rPr lang="en-US" sz="2000" dirty="0">
                <a:latin typeface="+mn-lt"/>
              </a:rPr>
              <a:t>And there are other documents due in Moodle too</a:t>
            </a:r>
          </a:p>
        </p:txBody>
      </p:sp>
      <p:sp>
        <p:nvSpPr>
          <p:cNvPr id="3" name="Title 2">
            <a:extLst>
              <a:ext uri="{FF2B5EF4-FFF2-40B4-BE49-F238E27FC236}">
                <a16:creationId xmlns:a16="http://schemas.microsoft.com/office/drawing/2014/main" id="{9538A1E7-6E14-660F-2A9A-8A731E588D9C}"/>
              </a:ext>
            </a:extLst>
          </p:cNvPr>
          <p:cNvSpPr>
            <a:spLocks noGrp="1"/>
          </p:cNvSpPr>
          <p:nvPr>
            <p:ph type="title"/>
          </p:nvPr>
        </p:nvSpPr>
        <p:spPr/>
        <p:txBody>
          <a:bodyPr/>
          <a:lstStyle/>
          <a:p>
            <a:r>
              <a:rPr lang="en-US" dirty="0"/>
              <a:t>Mid-Year Review Preparation</a:t>
            </a:r>
          </a:p>
        </p:txBody>
      </p:sp>
    </p:spTree>
    <p:extLst>
      <p:ext uri="{BB962C8B-B14F-4D97-AF65-F5344CB8AC3E}">
        <p14:creationId xmlns:p14="http://schemas.microsoft.com/office/powerpoint/2010/main" val="215691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BD0C744D-B5FE-2EFA-8CCA-52ADB1BAD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839" y="1320904"/>
            <a:ext cx="4530322" cy="3548753"/>
          </a:xfrm>
          <a:prstGeom prst="rect">
            <a:avLst/>
          </a:prstGeom>
          <a:noFill/>
        </p:spPr>
      </p:pic>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t>Application due May 19, 2023</a:t>
            </a:r>
          </a:p>
        </p:txBody>
      </p:sp>
    </p:spTree>
    <p:extLst>
      <p:ext uri="{BB962C8B-B14F-4D97-AF65-F5344CB8AC3E}">
        <p14:creationId xmlns:p14="http://schemas.microsoft.com/office/powerpoint/2010/main" val="10657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a:xfrm>
            <a:off x="594360" y="1320905"/>
            <a:ext cx="7920990" cy="1200329"/>
          </a:xfrm>
        </p:spPr>
        <p:txBody>
          <a:bodyPr>
            <a:normAutofit/>
          </a:bodyPr>
          <a:lstStyle/>
          <a:p>
            <a:r>
              <a:rPr lang="en-US" dirty="0"/>
              <a:t>2</a:t>
            </a:r>
            <a:r>
              <a:rPr lang="en-US" baseline="30000" dirty="0"/>
              <a:t>nd</a:t>
            </a:r>
            <a:r>
              <a:rPr lang="en-US" dirty="0"/>
              <a:t> Tuesday of the month from 9-10 am</a:t>
            </a:r>
          </a:p>
          <a:p>
            <a:r>
              <a:rPr lang="en-US" dirty="0"/>
              <a:t>Register now for all of them </a:t>
            </a:r>
            <a:r>
              <a:rPr lang="en-US" dirty="0">
                <a:hlinkClick r:id="rId3"/>
              </a:rPr>
              <a:t>https://www.ncperkins.org/presentations/</a:t>
            </a:r>
            <a:endParaRPr lang="en-US" dirty="0"/>
          </a:p>
          <a:p>
            <a:r>
              <a:rPr lang="en-US" dirty="0"/>
              <a:t>Upcoming dates:</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p:nvPr/>
        </p:nvSpPr>
        <p:spPr>
          <a:xfrm>
            <a:off x="900050" y="4099892"/>
            <a:ext cx="685800" cy="6858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22312" y="4006387"/>
            <a:ext cx="6939908"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Attendance (or viewing the recording within 30 days) is recorded on monitoring rubric. Recording may be accessed at the same link as the registration.</a:t>
            </a:r>
          </a:p>
        </p:txBody>
      </p:sp>
      <p:sp>
        <p:nvSpPr>
          <p:cNvPr id="7" name="TextBox 6">
            <a:extLst>
              <a:ext uri="{FF2B5EF4-FFF2-40B4-BE49-F238E27FC236}">
                <a16:creationId xmlns:a16="http://schemas.microsoft.com/office/drawing/2014/main" id="{9BEB66DD-7F73-D26D-B870-7F7DDC46D3B9}"/>
              </a:ext>
            </a:extLst>
          </p:cNvPr>
          <p:cNvSpPr txBox="1"/>
          <p:nvPr/>
        </p:nvSpPr>
        <p:spPr>
          <a:xfrm>
            <a:off x="4455311" y="2426889"/>
            <a:ext cx="3214402" cy="1015663"/>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April 11, 2023</a:t>
            </a:r>
          </a:p>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May 9, 2023</a:t>
            </a:r>
          </a:p>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June 13, 2023</a:t>
            </a:r>
          </a:p>
        </p:txBody>
      </p:sp>
      <p:sp>
        <p:nvSpPr>
          <p:cNvPr id="8" name="TextBox 7">
            <a:extLst>
              <a:ext uri="{FF2B5EF4-FFF2-40B4-BE49-F238E27FC236}">
                <a16:creationId xmlns:a16="http://schemas.microsoft.com/office/drawing/2014/main" id="{617A8109-8D23-65A8-6AD0-D3EFE22226D6}"/>
              </a:ext>
            </a:extLst>
          </p:cNvPr>
          <p:cNvSpPr txBox="1"/>
          <p:nvPr/>
        </p:nvSpPr>
        <p:spPr>
          <a:xfrm>
            <a:off x="900050" y="2432813"/>
            <a:ext cx="3339441" cy="1015663"/>
          </a:xfrm>
          <a:prstGeom prst="rect">
            <a:avLst/>
          </a:prstGeom>
          <a:noFill/>
        </p:spPr>
        <p:txBody>
          <a:bodyPr wrap="square" rtlCol="0">
            <a:spAutoFit/>
          </a:bodyPr>
          <a:lstStyle/>
          <a:p>
            <a:pPr marL="285750" indent="-285750">
              <a:buFont typeface="Courier New" panose="02070309020205020404" pitchFamily="49" charset="0"/>
              <a:buChar char="o"/>
            </a:pPr>
            <a:r>
              <a:rPr lang="en-US" sz="2000" strike="sngStrike" dirty="0">
                <a:latin typeface="Times New Roman" panose="02020603050405020304" pitchFamily="18" charset="0"/>
                <a:cs typeface="Times New Roman" panose="02020603050405020304" pitchFamily="18" charset="0"/>
              </a:rPr>
              <a:t>Jan. 10, 2023</a:t>
            </a:r>
            <a:r>
              <a:rPr lang="en-US" sz="2000" dirty="0">
                <a:latin typeface="Times New Roman" panose="02020603050405020304" pitchFamily="18" charset="0"/>
                <a:cs typeface="Times New Roman" panose="02020603050405020304" pitchFamily="18" charset="0"/>
              </a:rPr>
              <a:t> canceled</a:t>
            </a:r>
          </a:p>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Feb. 14, 2023</a:t>
            </a:r>
          </a:p>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Mar. 14, 2023</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9280" y="3800566"/>
            <a:ext cx="3472014" cy="1274354"/>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50" y="1342934"/>
            <a:ext cx="8033570" cy="3800566"/>
          </a:xfrm>
        </p:spPr>
        <p:txBody>
          <a:bodyPr vert="horz" lIns="91440" tIns="45720" rIns="91440" bIns="45720" rtlCol="0" anchor="t">
            <a:normAutofit fontScale="62500" lnSpcReduction="20000"/>
          </a:bodyPr>
          <a:lstStyle/>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November 16	Software Developers  </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December 14	Heavy Equipment and Tractor Trailer Truck Drivers </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January 18		Teacher Preparation</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February 15		Machine Programming (CNC)   </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March 15		Occupational Therapy Assistants </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April 19			Food Industry</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May 17			Entrepreneurship </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June 21			Non-Profit Leadership and Management                     	 </a:t>
            </a:r>
          </a:p>
          <a:p>
            <a:pPr marL="0" indent="0">
              <a:buNone/>
            </a:pPr>
            <a:endParaRPr lang="en-US" dirty="0"/>
          </a:p>
          <a:p>
            <a:pPr marL="0" indent="0">
              <a:buNone/>
            </a:pPr>
            <a:endParaRPr lang="en-US" dirty="0"/>
          </a:p>
          <a:p>
            <a:pPr marL="0" indent="0">
              <a:buNone/>
            </a:pPr>
            <a:endParaRPr lang="en-US" dirty="0"/>
          </a:p>
          <a:p>
            <a:endParaRPr lang="en-US" dirty="0"/>
          </a:p>
          <a:p>
            <a:pPr marL="0" indent="0">
              <a:buNone/>
            </a:pPr>
            <a:r>
              <a:rPr lang="en-US" sz="2900" dirty="0"/>
              <a:t>Register for all webinars at 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BD1187ED-3BB2-C19C-FFE8-AC752D894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547515"/>
            <a:ext cx="7886700" cy="3095530"/>
          </a:xfrm>
          <a:prstGeom prst="rect">
            <a:avLst/>
          </a:prstGeom>
          <a:noFill/>
        </p:spPr>
      </p:pic>
      <p:sp>
        <p:nvSpPr>
          <p:cNvPr id="2" name="Title 1">
            <a:extLst>
              <a:ext uri="{FF2B5EF4-FFF2-40B4-BE49-F238E27FC236}">
                <a16:creationId xmlns:a16="http://schemas.microsoft.com/office/drawing/2014/main" id="{3C74D553-0B80-DBAC-124F-96A3D9051FCE}"/>
              </a:ext>
            </a:extLst>
          </p:cNvPr>
          <p:cNvSpPr>
            <a:spLocks noGrp="1"/>
          </p:cNvSpPr>
          <p:nvPr>
            <p:ph type="title"/>
          </p:nvPr>
        </p:nvSpPr>
        <p:spPr>
          <a:xfrm>
            <a:off x="1297859" y="126367"/>
            <a:ext cx="7364361" cy="994172"/>
          </a:xfrm>
        </p:spPr>
        <p:txBody>
          <a:bodyPr anchor="ctr">
            <a:normAutofit/>
          </a:bodyPr>
          <a:lstStyle/>
          <a:p>
            <a:r>
              <a:rPr lang="en-US" dirty="0"/>
              <a:t>Colleges by CTE Coordinator</a:t>
            </a:r>
          </a:p>
        </p:txBody>
      </p:sp>
      <p:sp>
        <p:nvSpPr>
          <p:cNvPr id="8" name="Right Triangle 7">
            <a:extLst>
              <a:ext uri="{FF2B5EF4-FFF2-40B4-BE49-F238E27FC236}">
                <a16:creationId xmlns:a16="http://schemas.microsoft.com/office/drawing/2014/main" id="{D819163F-08AA-50AC-9C72-7FA6BCFB1695}"/>
              </a:ext>
            </a:extLst>
          </p:cNvPr>
          <p:cNvSpPr/>
          <p:nvPr/>
        </p:nvSpPr>
        <p:spPr>
          <a:xfrm rot="6077409">
            <a:off x="442165" y="1786383"/>
            <a:ext cx="1656522" cy="167169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C1381-36D8-457F-86C6-B128D9AE2209}"/>
              </a:ext>
            </a:extLst>
          </p:cNvPr>
          <p:cNvSpPr/>
          <p:nvPr/>
        </p:nvSpPr>
        <p:spPr>
          <a:xfrm>
            <a:off x="561474" y="3424989"/>
            <a:ext cx="3136231"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0DF116-2BDB-3902-B1DA-A63FB3D655F7}"/>
              </a:ext>
            </a:extLst>
          </p:cNvPr>
          <p:cNvSpPr/>
          <p:nvPr/>
        </p:nvSpPr>
        <p:spPr>
          <a:xfrm>
            <a:off x="3516805" y="3632787"/>
            <a:ext cx="1097807" cy="1163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199A9D01-653C-9F67-491C-C29215F64B30}"/>
              </a:ext>
            </a:extLst>
          </p:cNvPr>
          <p:cNvSpPr/>
          <p:nvPr/>
        </p:nvSpPr>
        <p:spPr>
          <a:xfrm rot="345700">
            <a:off x="4533300" y="3708471"/>
            <a:ext cx="1570774" cy="12516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7510252-5BB3-689E-52E8-102D7FE9768A}"/>
              </a:ext>
            </a:extLst>
          </p:cNvPr>
          <p:cNvSpPr/>
          <p:nvPr/>
        </p:nvSpPr>
        <p:spPr>
          <a:xfrm rot="16557905">
            <a:off x="6464469" y="2666451"/>
            <a:ext cx="2091295" cy="225413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959E1B5-EB5F-93D2-D467-FE61A6AB26C9}"/>
              </a:ext>
            </a:extLst>
          </p:cNvPr>
          <p:cNvSpPr txBox="1"/>
          <p:nvPr/>
        </p:nvSpPr>
        <p:spPr>
          <a:xfrm>
            <a:off x="376989" y="3525175"/>
            <a:ext cx="3979902" cy="1544846"/>
          </a:xfrm>
          <a:prstGeom prst="rect">
            <a:avLst/>
          </a:prstGeom>
          <a:noFill/>
        </p:spPr>
        <p:txBody>
          <a:bodyPr wrap="square" rtlCol="0">
            <a:spAutoFit/>
          </a:bodyPr>
          <a:lstStyle/>
          <a:p>
            <a:pPr marL="0" marR="0">
              <a:lnSpc>
                <a:spcPct val="107000"/>
              </a:lnSpc>
              <a:spcBef>
                <a:spcPts val="0"/>
              </a:spcBef>
              <a:spcAft>
                <a:spcPts val="80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CTE COORDINATOR – MAIN CONTACT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Anne Bacon	</a:t>
            </a:r>
          </a:p>
          <a:p>
            <a:pPr marL="0" marR="0" indent="457200">
              <a:lnSpc>
                <a:spcPct val="1070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Patti Coultas</a:t>
            </a:r>
          </a:p>
          <a:p>
            <a:pPr marL="0" marR="0" indent="457200">
              <a:lnSpc>
                <a:spcPct val="1070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Mary Olvera</a:t>
            </a:r>
          </a:p>
        </p:txBody>
      </p:sp>
      <p:sp>
        <p:nvSpPr>
          <p:cNvPr id="14" name="Oval 13">
            <a:extLst>
              <a:ext uri="{FF2B5EF4-FFF2-40B4-BE49-F238E27FC236}">
                <a16:creationId xmlns:a16="http://schemas.microsoft.com/office/drawing/2014/main" id="{63CEAE36-C907-D52F-027E-25C29F2EDD9D}"/>
              </a:ext>
            </a:extLst>
          </p:cNvPr>
          <p:cNvSpPr/>
          <p:nvPr/>
        </p:nvSpPr>
        <p:spPr>
          <a:xfrm>
            <a:off x="468222" y="3914274"/>
            <a:ext cx="320843" cy="320040"/>
          </a:xfrm>
          <a:prstGeom prst="ellipse">
            <a:avLst/>
          </a:prstGeom>
          <a:solidFill>
            <a:srgbClr val="F33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B342F2-D626-E31B-D21C-43B0C60D343B}"/>
              </a:ext>
            </a:extLst>
          </p:cNvPr>
          <p:cNvSpPr/>
          <p:nvPr/>
        </p:nvSpPr>
        <p:spPr>
          <a:xfrm rot="2591184">
            <a:off x="560063" y="4005713"/>
            <a:ext cx="13716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Star: 5 Points 15">
            <a:extLst>
              <a:ext uri="{FF2B5EF4-FFF2-40B4-BE49-F238E27FC236}">
                <a16:creationId xmlns:a16="http://schemas.microsoft.com/office/drawing/2014/main" id="{73B7D8F7-A933-9971-6682-E47E937158CC}"/>
              </a:ext>
            </a:extLst>
          </p:cNvPr>
          <p:cNvSpPr/>
          <p:nvPr/>
        </p:nvSpPr>
        <p:spPr>
          <a:xfrm>
            <a:off x="472324" y="4723833"/>
            <a:ext cx="320040" cy="32004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6">
            <a:extLst>
              <a:ext uri="{FF2B5EF4-FFF2-40B4-BE49-F238E27FC236}">
                <a16:creationId xmlns:a16="http://schemas.microsoft.com/office/drawing/2014/main" id="{5CA8890B-8997-32F0-ECC9-7235D461EFB6}"/>
              </a:ext>
            </a:extLst>
          </p:cNvPr>
          <p:cNvSpPr>
            <a:spLocks noChangeAspect="1"/>
          </p:cNvSpPr>
          <p:nvPr/>
        </p:nvSpPr>
        <p:spPr>
          <a:xfrm rot="8214605">
            <a:off x="494121" y="4338935"/>
            <a:ext cx="269044" cy="271744"/>
          </a:xfrm>
          <a:prstGeom prst="teardrop">
            <a:avLst/>
          </a:prstGeom>
          <a:solidFill>
            <a:srgbClr val="9B0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BDF3EA5-7D1D-EE8B-A632-5EAD3EC0131F}"/>
              </a:ext>
            </a:extLst>
          </p:cNvPr>
          <p:cNvSpPr/>
          <p:nvPr/>
        </p:nvSpPr>
        <p:spPr>
          <a:xfrm>
            <a:off x="560063" y="4386630"/>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0E24D3D5-FFA7-5F59-2DE6-7111FFFD9AB8}"/>
              </a:ext>
            </a:extLst>
          </p:cNvPr>
          <p:cNvSpPr/>
          <p:nvPr/>
        </p:nvSpPr>
        <p:spPr>
          <a:xfrm rot="6077409">
            <a:off x="1674151" y="1395893"/>
            <a:ext cx="1156201" cy="112387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BD9E4984-BE34-6CAE-683A-CE28B7C5E558}"/>
              </a:ext>
            </a:extLst>
          </p:cNvPr>
          <p:cNvSpPr/>
          <p:nvPr/>
        </p:nvSpPr>
        <p:spPr>
          <a:xfrm rot="18477940">
            <a:off x="370178" y="565348"/>
            <a:ext cx="1656522" cy="167169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A1CF42-2123-6B4E-491D-728CDB2428AE}"/>
              </a:ext>
            </a:extLst>
          </p:cNvPr>
          <p:cNvSpPr txBox="1"/>
          <p:nvPr/>
        </p:nvSpPr>
        <p:spPr>
          <a:xfrm>
            <a:off x="3309642" y="4736475"/>
            <a:ext cx="5834358" cy="369332"/>
          </a:xfrm>
          <a:prstGeom prst="rect">
            <a:avLst/>
          </a:prstGeom>
          <a:noFill/>
        </p:spPr>
        <p:txBody>
          <a:bodyPr wrap="square" rtlCol="0">
            <a:spAutoFit/>
          </a:bodyPr>
          <a:lstStyle/>
          <a:p>
            <a:r>
              <a:rPr lang="en-US" dirty="0"/>
              <a:t>You may also call Bob or Tony with any question or comment</a:t>
            </a:r>
          </a:p>
        </p:txBody>
      </p:sp>
    </p:spTree>
    <p:extLst>
      <p:ext uri="{BB962C8B-B14F-4D97-AF65-F5344CB8AC3E}">
        <p14:creationId xmlns:p14="http://schemas.microsoft.com/office/powerpoint/2010/main" val="323306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1B8350-E672-FF1C-9360-5C8D08E3E7F0}"/>
              </a:ext>
            </a:extLst>
          </p:cNvPr>
          <p:cNvSpPr>
            <a:spLocks noGrp="1"/>
          </p:cNvSpPr>
          <p:nvPr>
            <p:ph type="title"/>
          </p:nvPr>
        </p:nvSpPr>
        <p:spPr/>
        <p:txBody>
          <a:bodyPr/>
          <a:lstStyle/>
          <a:p>
            <a:r>
              <a:rPr lang="en-US" dirty="0"/>
              <a:t>Our colleagues in Academic Programs</a:t>
            </a:r>
          </a:p>
        </p:txBody>
      </p:sp>
      <p:graphicFrame>
        <p:nvGraphicFramePr>
          <p:cNvPr id="4" name="Diagram 3">
            <a:extLst>
              <a:ext uri="{FF2B5EF4-FFF2-40B4-BE49-F238E27FC236}">
                <a16:creationId xmlns:a16="http://schemas.microsoft.com/office/drawing/2014/main" id="{FE9294A3-FA30-E85F-38C1-E9FCA2238C52}"/>
              </a:ext>
            </a:extLst>
          </p:cNvPr>
          <p:cNvGraphicFramePr/>
          <p:nvPr>
            <p:extLst>
              <p:ext uri="{D42A27DB-BD31-4B8C-83A1-F6EECF244321}">
                <p14:modId xmlns:p14="http://schemas.microsoft.com/office/powerpoint/2010/main" val="2800152310"/>
              </p:ext>
            </p:extLst>
          </p:nvPr>
        </p:nvGraphicFramePr>
        <p:xfrm>
          <a:off x="1031158" y="1268420"/>
          <a:ext cx="7081685" cy="3789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446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F20F0-EFEB-6886-E600-4868F9593816}"/>
              </a:ext>
            </a:extLst>
          </p:cNvPr>
          <p:cNvSpPr>
            <a:spLocks noGrp="1"/>
          </p:cNvSpPr>
          <p:nvPr>
            <p:ph type="title"/>
          </p:nvPr>
        </p:nvSpPr>
        <p:spPr/>
        <p:txBody>
          <a:bodyPr/>
          <a:lstStyle/>
          <a:p>
            <a:r>
              <a:rPr lang="en-US" dirty="0"/>
              <a:t>New Curriculum Compliance Coordinator</a:t>
            </a:r>
          </a:p>
        </p:txBody>
      </p:sp>
      <p:sp>
        <p:nvSpPr>
          <p:cNvPr id="2" name="TextBox 1">
            <a:extLst>
              <a:ext uri="{FF2B5EF4-FFF2-40B4-BE49-F238E27FC236}">
                <a16:creationId xmlns:a16="http://schemas.microsoft.com/office/drawing/2014/main" id="{E6C6C720-884B-12F9-5EA5-CD54BE1FA43E}"/>
              </a:ext>
            </a:extLst>
          </p:cNvPr>
          <p:cNvSpPr txBox="1"/>
          <p:nvPr/>
        </p:nvSpPr>
        <p:spPr>
          <a:xfrm>
            <a:off x="689808" y="1548273"/>
            <a:ext cx="5293895" cy="1200329"/>
          </a:xfrm>
          <a:prstGeom prst="rect">
            <a:avLst/>
          </a:prstGeom>
          <a:noFill/>
        </p:spPr>
        <p:txBody>
          <a:bodyPr wrap="square" rtlCol="0">
            <a:spAutoFit/>
          </a:bodyPr>
          <a:lstStyle/>
          <a:p>
            <a:r>
              <a:rPr lang="en-US" sz="2400" dirty="0"/>
              <a:t>Support for Programs of Study</a:t>
            </a:r>
          </a:p>
          <a:p>
            <a:r>
              <a:rPr lang="en-US" sz="2400" dirty="0"/>
              <a:t>Curriculum Procedures Manual updates</a:t>
            </a:r>
          </a:p>
          <a:p>
            <a:r>
              <a:rPr lang="en-US" sz="2400" dirty="0"/>
              <a:t>Curriculum Standards in Colleague</a:t>
            </a:r>
          </a:p>
        </p:txBody>
      </p:sp>
      <p:sp>
        <p:nvSpPr>
          <p:cNvPr id="4" name="TextBox 3">
            <a:extLst>
              <a:ext uri="{FF2B5EF4-FFF2-40B4-BE49-F238E27FC236}">
                <a16:creationId xmlns:a16="http://schemas.microsoft.com/office/drawing/2014/main" id="{E741B421-F203-5523-198E-36195A0937F3}"/>
              </a:ext>
            </a:extLst>
          </p:cNvPr>
          <p:cNvSpPr txBox="1"/>
          <p:nvPr/>
        </p:nvSpPr>
        <p:spPr>
          <a:xfrm>
            <a:off x="689808" y="3614558"/>
            <a:ext cx="5999749" cy="830997"/>
          </a:xfrm>
          <a:prstGeom prst="rect">
            <a:avLst/>
          </a:prstGeom>
          <a:noFill/>
        </p:spPr>
        <p:txBody>
          <a:bodyPr wrap="square" rtlCol="0">
            <a:spAutoFit/>
          </a:bodyPr>
          <a:lstStyle/>
          <a:p>
            <a:r>
              <a:rPr lang="en-US" sz="2400" dirty="0"/>
              <a:t>Peyton Bell</a:t>
            </a:r>
          </a:p>
          <a:p>
            <a:r>
              <a:rPr lang="en-US" sz="2400" dirty="0"/>
              <a:t>Starting December 1,2022</a:t>
            </a:r>
          </a:p>
        </p:txBody>
      </p:sp>
      <p:sp>
        <p:nvSpPr>
          <p:cNvPr id="5" name="Rectangle 4">
            <a:extLst>
              <a:ext uri="{FF2B5EF4-FFF2-40B4-BE49-F238E27FC236}">
                <a16:creationId xmlns:a16="http://schemas.microsoft.com/office/drawing/2014/main" id="{0D835EFB-E040-F19C-CC72-76DF182EF32E}"/>
              </a:ext>
            </a:extLst>
          </p:cNvPr>
          <p:cNvSpPr/>
          <p:nvPr/>
        </p:nvSpPr>
        <p:spPr>
          <a:xfrm rot="966070">
            <a:off x="3580950" y="3300753"/>
            <a:ext cx="5412211" cy="1200329"/>
          </a:xfrm>
          <a:prstGeom prst="rect">
            <a:avLst/>
          </a:prstGeom>
          <a:noFill/>
        </p:spPr>
        <p:txBody>
          <a:bodyPr wrap="squar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outerShdw blurRad="50800" dist="50800" dir="5400000" algn="ctr" rotWithShape="0">
                    <a:schemeClr val="accent1">
                      <a:lumMod val="75000"/>
                    </a:schemeClr>
                  </a:outerShdw>
                </a:effectLst>
                <a:latin typeface="Lucida Handwriting" panose="03010101010101010101" pitchFamily="66" charset="0"/>
              </a:rPr>
              <a:t>Welcome!</a:t>
            </a:r>
          </a:p>
        </p:txBody>
      </p:sp>
    </p:spTree>
    <p:extLst>
      <p:ext uri="{BB962C8B-B14F-4D97-AF65-F5344CB8AC3E}">
        <p14:creationId xmlns:p14="http://schemas.microsoft.com/office/powerpoint/2010/main" val="323626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F20F0-EFEB-6886-E600-4868F9593816}"/>
              </a:ext>
            </a:extLst>
          </p:cNvPr>
          <p:cNvSpPr>
            <a:spLocks noGrp="1"/>
          </p:cNvSpPr>
          <p:nvPr>
            <p:ph type="title"/>
          </p:nvPr>
        </p:nvSpPr>
        <p:spPr/>
        <p:txBody>
          <a:bodyPr/>
          <a:lstStyle/>
          <a:p>
            <a:r>
              <a:rPr lang="en-US" dirty="0"/>
              <a:t>Hiring a Program Administrator</a:t>
            </a:r>
          </a:p>
        </p:txBody>
      </p:sp>
      <p:pic>
        <p:nvPicPr>
          <p:cNvPr id="4" name="Picture 3">
            <a:extLst>
              <a:ext uri="{FF2B5EF4-FFF2-40B4-BE49-F238E27FC236}">
                <a16:creationId xmlns:a16="http://schemas.microsoft.com/office/drawing/2014/main" id="{D21618F6-6A62-AEB8-6A4A-05171ECF5174}"/>
              </a:ext>
            </a:extLst>
          </p:cNvPr>
          <p:cNvPicPr>
            <a:picLocks noChangeAspect="1"/>
          </p:cNvPicPr>
          <p:nvPr/>
        </p:nvPicPr>
        <p:blipFill rotWithShape="1">
          <a:blip r:embed="rId2"/>
          <a:srcRect l="845" t="2561" r="845"/>
          <a:stretch/>
        </p:blipFill>
        <p:spPr>
          <a:xfrm>
            <a:off x="384521" y="1830740"/>
            <a:ext cx="6539559" cy="2550145"/>
          </a:xfrm>
          <a:prstGeom prst="rect">
            <a:avLst/>
          </a:prstGeom>
        </p:spPr>
      </p:pic>
      <p:sp>
        <p:nvSpPr>
          <p:cNvPr id="2" name="Arrow: Right 1">
            <a:extLst>
              <a:ext uri="{FF2B5EF4-FFF2-40B4-BE49-F238E27FC236}">
                <a16:creationId xmlns:a16="http://schemas.microsoft.com/office/drawing/2014/main" id="{84EC13AF-F2EF-0425-5426-2B602E6A18FF}"/>
              </a:ext>
            </a:extLst>
          </p:cNvPr>
          <p:cNvSpPr/>
          <p:nvPr/>
        </p:nvSpPr>
        <p:spPr>
          <a:xfrm rot="21068434">
            <a:off x="1291306" y="3470809"/>
            <a:ext cx="1181686" cy="470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Currently</a:t>
            </a:r>
          </a:p>
        </p:txBody>
      </p:sp>
      <p:sp>
        <p:nvSpPr>
          <p:cNvPr id="5" name="TextBox 4">
            <a:extLst>
              <a:ext uri="{FF2B5EF4-FFF2-40B4-BE49-F238E27FC236}">
                <a16:creationId xmlns:a16="http://schemas.microsoft.com/office/drawing/2014/main" id="{A4C3671F-9218-0CA9-D3FC-9D70B393C217}"/>
              </a:ext>
            </a:extLst>
          </p:cNvPr>
          <p:cNvSpPr txBox="1"/>
          <p:nvPr/>
        </p:nvSpPr>
        <p:spPr>
          <a:xfrm>
            <a:off x="5269832" y="1366876"/>
            <a:ext cx="3402721" cy="3170099"/>
          </a:xfrm>
          <a:prstGeom prst="rect">
            <a:avLst/>
          </a:prstGeom>
          <a:solidFill>
            <a:schemeClr val="bg1"/>
          </a:solidFill>
        </p:spPr>
        <p:txBody>
          <a:bodyPr wrap="square" rtlCol="0">
            <a:spAutoFit/>
          </a:bodyPr>
          <a:lstStyle/>
          <a:p>
            <a:pPr>
              <a:spcAft>
                <a:spcPts val="600"/>
              </a:spcAft>
            </a:pPr>
            <a:r>
              <a:rPr lang="en-US" sz="2000" dirty="0"/>
              <a:t>This position will be responsible for the following Program Areas:</a:t>
            </a:r>
          </a:p>
          <a:p>
            <a:pPr marL="569913" indent="-285750">
              <a:spcAft>
                <a:spcPts val="600"/>
              </a:spcAft>
              <a:buFont typeface="Arial" panose="020B0604020202020204" pitchFamily="34" charset="0"/>
              <a:buChar char="•"/>
            </a:pPr>
            <a:r>
              <a:rPr lang="en-US" sz="2000" dirty="0"/>
              <a:t>Construction Technologies </a:t>
            </a:r>
          </a:p>
          <a:p>
            <a:pPr marL="569913" indent="-285750">
              <a:spcAft>
                <a:spcPts val="600"/>
              </a:spcAft>
              <a:buFont typeface="Arial" panose="020B0604020202020204" pitchFamily="34" charset="0"/>
              <a:buChar char="•"/>
            </a:pPr>
            <a:r>
              <a:rPr lang="en-US" sz="2000" dirty="0"/>
              <a:t>Engineering Technologies </a:t>
            </a:r>
          </a:p>
          <a:p>
            <a:pPr marL="569913" indent="-285750">
              <a:spcAft>
                <a:spcPts val="600"/>
              </a:spcAft>
              <a:buFont typeface="Arial" panose="020B0604020202020204" pitchFamily="34" charset="0"/>
              <a:buChar char="•"/>
            </a:pPr>
            <a:r>
              <a:rPr lang="en-US" sz="2000" dirty="0"/>
              <a:t>Industrial Technologies </a:t>
            </a:r>
          </a:p>
          <a:p>
            <a:pPr marL="569913" indent="-285750">
              <a:spcAft>
                <a:spcPts val="600"/>
              </a:spcAft>
              <a:buFont typeface="Arial" panose="020B0604020202020204" pitchFamily="34" charset="0"/>
              <a:buChar char="•"/>
            </a:pPr>
            <a:r>
              <a:rPr lang="en-US" sz="2000" dirty="0"/>
              <a:t>Transportation Systems Technologies</a:t>
            </a:r>
          </a:p>
        </p:txBody>
      </p:sp>
    </p:spTree>
    <p:extLst>
      <p:ext uri="{BB962C8B-B14F-4D97-AF65-F5344CB8AC3E}">
        <p14:creationId xmlns:p14="http://schemas.microsoft.com/office/powerpoint/2010/main" val="97686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a:xfrm>
            <a:off x="994610" y="1320904"/>
            <a:ext cx="7520739" cy="3548753"/>
          </a:xfrm>
        </p:spPr>
        <p:txBody>
          <a:bodyPr vert="horz" lIns="91440" tIns="45720" rIns="91440" bIns="45720" rtlCol="0" anchor="t">
            <a:normAutofit/>
          </a:bodyPr>
          <a:lstStyle/>
          <a:p>
            <a:pPr marL="0" indent="0">
              <a:buNone/>
            </a:pPr>
            <a:r>
              <a:rPr lang="en-US" sz="2400" b="1" dirty="0">
                <a:latin typeface="Times New Roman"/>
                <a:cs typeface="Times New Roman"/>
              </a:rPr>
              <a:t>Southwestern Community College</a:t>
            </a:r>
          </a:p>
          <a:p>
            <a:pPr marL="169069" lvl="1" indent="0">
              <a:buNone/>
            </a:pPr>
            <a:r>
              <a:rPr lang="en-US" sz="2100" dirty="0"/>
              <a:t>Peak Explorers Initiative: early career exploration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See all the videos: </a:t>
            </a:r>
            <a:r>
              <a:rPr lang="en-US" dirty="0">
                <a:hlinkClick r:id="rId4"/>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2022</a:t>
            </a:r>
          </a:p>
        </p:txBody>
      </p:sp>
      <p:pic>
        <p:nvPicPr>
          <p:cNvPr id="7" name="Picture 6" descr="A picture containing graphical user interface&#10;&#10;Description automatically generated">
            <a:extLst>
              <a:ext uri="{FF2B5EF4-FFF2-40B4-BE49-F238E27FC236}">
                <a16:creationId xmlns:a16="http://schemas.microsoft.com/office/drawing/2014/main" id="{611EB482-5811-0072-FD53-258C599F6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610" y="2334126"/>
            <a:ext cx="5612568" cy="1136545"/>
          </a:xfrm>
          <a:prstGeom prst="rect">
            <a:avLst/>
          </a:prstGeom>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FFA20A777A1E45B39AEF474C3214FD" ma:contentTypeVersion="4" ma:contentTypeDescription="Create a new document." ma:contentTypeScope="" ma:versionID="8f52673c9b718cefcedf7f6edc92380f">
  <xsd:schema xmlns:xsd="http://www.w3.org/2001/XMLSchema" xmlns:xs="http://www.w3.org/2001/XMLSchema" xmlns:p="http://schemas.microsoft.com/office/2006/metadata/properties" xmlns:ns2="c2944ea2-f59e-4d9b-9e07-2e8200370d35" targetNamespace="http://schemas.microsoft.com/office/2006/metadata/properties" ma:root="true" ma:fieldsID="ce9ba74332f2c13d7f61a53b304c6e0d" ns2:_="">
    <xsd:import namespace="c2944ea2-f59e-4d9b-9e07-2e8200370d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44ea2-f59e-4d9b-9e07-2e8200370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2.xml><?xml version="1.0" encoding="utf-8"?>
<ds:datastoreItem xmlns:ds="http://schemas.openxmlformats.org/officeDocument/2006/customXml" ds:itemID="{4761CA12-3237-4E66-AF66-6D1B115B8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44ea2-f59e-4d9b-9e07-2e8200370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1C12FC-6215-4B2B-9EAC-7E250CE89C1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2944ea2-f59e-4d9b-9e07-2e8200370d35"/>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1532</Words>
  <Application>Microsoft Office PowerPoint</Application>
  <PresentationFormat>On-screen Show (16:9)</PresentationFormat>
  <Paragraphs>264</Paragraphs>
  <Slides>35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Courier New</vt:lpstr>
      <vt:lpstr>Helvetica Neue Medium</vt:lpstr>
      <vt:lpstr>Lucida Handwriting</vt:lpstr>
      <vt:lpstr>Segoe UI</vt:lpstr>
      <vt:lpstr>Snap ITC</vt:lpstr>
      <vt:lpstr>Times New Roman</vt:lpstr>
      <vt:lpstr>Office Theme</vt:lpstr>
      <vt:lpstr>Perkins Update</vt:lpstr>
      <vt:lpstr>Our new CTE Coordinator has started!</vt:lpstr>
      <vt:lpstr>Career &amp; Technical Education Team</vt:lpstr>
      <vt:lpstr>Colleges by CTE Coordinator</vt:lpstr>
      <vt:lpstr>Our colleagues in Academic Programs</vt:lpstr>
      <vt:lpstr>New Curriculum Compliance Coordinator</vt:lpstr>
      <vt:lpstr>Hiring a Program Administrator</vt:lpstr>
      <vt:lpstr>Purpose of Perkins </vt:lpstr>
      <vt:lpstr>Promising Practice Video 2022</vt:lpstr>
      <vt:lpstr>Have your Contacts changed?</vt:lpstr>
      <vt:lpstr>Perkins Carry Forward</vt:lpstr>
      <vt:lpstr>Collecting Special Pops Data </vt:lpstr>
      <vt:lpstr>Perkins V Special Populations</vt:lpstr>
      <vt:lpstr>Disabilities</vt:lpstr>
      <vt:lpstr>Economically Disadvantaged</vt:lpstr>
      <vt:lpstr>Non-Traditional Fields</vt:lpstr>
      <vt:lpstr>Single Parents, including pregnant women</vt:lpstr>
      <vt:lpstr>Out-of-workforce individuals</vt:lpstr>
      <vt:lpstr>English Learners</vt:lpstr>
      <vt:lpstr>Homeless Individuals</vt:lpstr>
      <vt:lpstr>In, or aged out of, the foster care system</vt:lpstr>
      <vt:lpstr>Youth with a parent who is in armed forces</vt:lpstr>
      <vt:lpstr>Major racial and ethnic groups</vt:lpstr>
      <vt:lpstr>Supporting Special Populations Webinar</vt:lpstr>
      <vt:lpstr>Strategies for recruiting and supporting  Special Populations</vt:lpstr>
      <vt:lpstr>Carry-forward Modification needed</vt:lpstr>
      <vt:lpstr>Leadership Projects for 2022-23</vt:lpstr>
      <vt:lpstr>Postsecondary Association of CTE (PACE)</vt:lpstr>
      <vt:lpstr>MOA – Civil Rights Reviews</vt:lpstr>
      <vt:lpstr>Mid-Year Review Plans</vt:lpstr>
      <vt:lpstr>Mid-Year Review Preparation</vt:lpstr>
      <vt:lpstr>Application due May 19, 2023</vt:lpstr>
      <vt:lpstr>Perkins Monthly Updates</vt:lpstr>
      <vt:lpstr>Raising the Awareness of Career Pathways Webinars</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315</cp:revision>
  <dcterms:created xsi:type="dcterms:W3CDTF">2021-08-11T12:00:29Z</dcterms:created>
  <dcterms:modified xsi:type="dcterms:W3CDTF">2022-11-08T13:29:31Z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0x01010056FFA20A777A1E45B39AEF474C3214FD</vt:lpwstr>
  </property>
</Properties>
</file>