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8" r:id="rId13"/>
    <p:sldId id="267" r:id="rId14"/>
    <p:sldId id="289" r:id="rId15"/>
    <p:sldId id="268" r:id="rId16"/>
    <p:sldId id="291" r:id="rId17"/>
    <p:sldId id="290" r:id="rId18"/>
    <p:sldId id="269" r:id="rId19"/>
    <p:sldId id="270" r:id="rId20"/>
    <p:sldId id="292" r:id="rId21"/>
    <p:sldId id="271" r:id="rId22"/>
    <p:sldId id="287" r:id="rId23"/>
    <p:sldId id="272" r:id="rId24"/>
    <p:sldId id="286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3" r:id="rId35"/>
    <p:sldId id="28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11"/>
    <a:srgbClr val="0531FF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C2FDA-2486-D842-B989-D63517ACB950}" v="1184" dt="2018-10-08T01:51:13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0" autoAdjust="0"/>
    <p:restoredTop sz="60238"/>
  </p:normalViewPr>
  <p:slideViewPr>
    <p:cSldViewPr snapToGrid="0">
      <p:cViewPr varScale="1">
        <p:scale>
          <a:sx n="81" d="100"/>
          <a:sy n="81" d="100"/>
        </p:scale>
        <p:origin x="2872" y="192"/>
      </p:cViewPr>
      <p:guideLst/>
    </p:cSldViewPr>
  </p:slideViewPr>
  <p:outlineViewPr>
    <p:cViewPr>
      <p:scale>
        <a:sx n="33" d="100"/>
        <a:sy n="33" d="100"/>
      </p:scale>
      <p:origin x="0" y="-261728"/>
    </p:cViewPr>
  </p:outlineViewPr>
  <p:notesTextViewPr>
    <p:cViewPr>
      <p:scale>
        <a:sx n="1" d="1"/>
        <a:sy n="1" d="1"/>
      </p:scale>
      <p:origin x="0" y="-248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43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Droessler" userId="625c3661-9d64-47fa-b83c-4b49393bd161" providerId="ADAL" clId="{B2FD0A49-84C7-F44B-B5C5-AC9F038D3E65}"/>
    <pc:docChg chg="undo custSel addSld delSld modSld sldOrd">
      <pc:chgData name="Chris Droessler" userId="625c3661-9d64-47fa-b83c-4b49393bd161" providerId="ADAL" clId="{B2FD0A49-84C7-F44B-B5C5-AC9F038D3E65}" dt="2018-10-04T20:00:12.089" v="2219" actId="5793"/>
      <pc:docMkLst>
        <pc:docMk/>
      </pc:docMkLst>
      <pc:sldChg chg="modSp modNotesTx">
        <pc:chgData name="Chris Droessler" userId="625c3661-9d64-47fa-b83c-4b49393bd161" providerId="ADAL" clId="{B2FD0A49-84C7-F44B-B5C5-AC9F038D3E65}" dt="2018-10-04T20:00:12.089" v="2219" actId="5793"/>
        <pc:sldMkLst>
          <pc:docMk/>
          <pc:sldMk cId="446323860" sldId="256"/>
        </pc:sldMkLst>
        <pc:spChg chg="mod">
          <ac:chgData name="Chris Droessler" userId="625c3661-9d64-47fa-b83c-4b49393bd161" providerId="ADAL" clId="{B2FD0A49-84C7-F44B-B5C5-AC9F038D3E65}" dt="2018-10-04T12:04:37.975" v="5" actId="1036"/>
          <ac:spMkLst>
            <pc:docMk/>
            <pc:sldMk cId="446323860" sldId="256"/>
            <ac:spMk id="4" creationId="{00000000-0000-0000-0000-000000000000}"/>
          </ac:spMkLst>
        </pc:spChg>
      </pc:sldChg>
      <pc:sldChg chg="modNotes modNotesTx">
        <pc:chgData name="Chris Droessler" userId="625c3661-9d64-47fa-b83c-4b49393bd161" providerId="ADAL" clId="{B2FD0A49-84C7-F44B-B5C5-AC9F038D3E65}" dt="2018-10-04T17:41:07.979" v="1161" actId="14100"/>
        <pc:sldMkLst>
          <pc:docMk/>
          <pc:sldMk cId="729973049" sldId="257"/>
        </pc:sldMkLst>
      </pc:sldChg>
      <pc:sldChg chg="modNotesTx">
        <pc:chgData name="Chris Droessler" userId="625c3661-9d64-47fa-b83c-4b49393bd161" providerId="ADAL" clId="{B2FD0A49-84C7-F44B-B5C5-AC9F038D3E65}" dt="2018-10-04T16:14:47.757" v="175" actId="115"/>
        <pc:sldMkLst>
          <pc:docMk/>
          <pc:sldMk cId="481922197" sldId="259"/>
        </pc:sldMkLst>
      </pc:sldChg>
      <pc:sldChg chg="modNotesTx">
        <pc:chgData name="Chris Droessler" userId="625c3661-9d64-47fa-b83c-4b49393bd161" providerId="ADAL" clId="{B2FD0A49-84C7-F44B-B5C5-AC9F038D3E65}" dt="2018-10-04T16:15:32.588" v="177" actId="115"/>
        <pc:sldMkLst>
          <pc:docMk/>
          <pc:sldMk cId="495829313" sldId="261"/>
        </pc:sldMkLst>
      </pc:sldChg>
      <pc:sldChg chg="modNotesTx">
        <pc:chgData name="Chris Droessler" userId="625c3661-9d64-47fa-b83c-4b49393bd161" providerId="ADAL" clId="{B2FD0A49-84C7-F44B-B5C5-AC9F038D3E65}" dt="2018-10-04T16:16:04.577" v="202" actId="115"/>
        <pc:sldMkLst>
          <pc:docMk/>
          <pc:sldMk cId="276092660" sldId="262"/>
        </pc:sldMkLst>
      </pc:sldChg>
      <pc:sldChg chg="modNotes">
        <pc:chgData name="Chris Droessler" userId="625c3661-9d64-47fa-b83c-4b49393bd161" providerId="ADAL" clId="{B2FD0A49-84C7-F44B-B5C5-AC9F038D3E65}" dt="2018-10-04T17:41:29.940" v="1162" actId="14100"/>
        <pc:sldMkLst>
          <pc:docMk/>
          <pc:sldMk cId="1758710141" sldId="263"/>
        </pc:sldMkLst>
      </pc:sldChg>
      <pc:sldChg chg="modNotesTx">
        <pc:chgData name="Chris Droessler" userId="625c3661-9d64-47fa-b83c-4b49393bd161" providerId="ADAL" clId="{B2FD0A49-84C7-F44B-B5C5-AC9F038D3E65}" dt="2018-10-04T16:18:50.452" v="304" actId="115"/>
        <pc:sldMkLst>
          <pc:docMk/>
          <pc:sldMk cId="396764992" sldId="265"/>
        </pc:sldMkLst>
      </pc:sldChg>
      <pc:sldChg chg="modNotesTx">
        <pc:chgData name="Chris Droessler" userId="625c3661-9d64-47fa-b83c-4b49393bd161" providerId="ADAL" clId="{B2FD0A49-84C7-F44B-B5C5-AC9F038D3E65}" dt="2018-10-04T17:51:28.784" v="1164" actId="20577"/>
        <pc:sldMkLst>
          <pc:docMk/>
          <pc:sldMk cId="988531925" sldId="266"/>
        </pc:sldMkLst>
      </pc:sldChg>
      <pc:sldChg chg="delSp modSp delAnim modNotesTx">
        <pc:chgData name="Chris Droessler" userId="625c3661-9d64-47fa-b83c-4b49393bd161" providerId="ADAL" clId="{B2FD0A49-84C7-F44B-B5C5-AC9F038D3E65}" dt="2018-10-04T18:12:19.492" v="1665" actId="20577"/>
        <pc:sldMkLst>
          <pc:docMk/>
          <pc:sldMk cId="1982999931" sldId="267"/>
        </pc:sldMkLst>
        <pc:spChg chg="mod">
          <ac:chgData name="Chris Droessler" userId="625c3661-9d64-47fa-b83c-4b49393bd161" providerId="ADAL" clId="{B2FD0A49-84C7-F44B-B5C5-AC9F038D3E65}" dt="2018-10-04T18:10:42.613" v="1577" actId="20577"/>
          <ac:spMkLst>
            <pc:docMk/>
            <pc:sldMk cId="1982999931" sldId="267"/>
            <ac:spMk id="3" creationId="{00000000-0000-0000-0000-000000000000}"/>
          </ac:spMkLst>
        </pc:spChg>
        <pc:picChg chg="del">
          <ac:chgData name="Chris Droessler" userId="625c3661-9d64-47fa-b83c-4b49393bd161" providerId="ADAL" clId="{B2FD0A49-84C7-F44B-B5C5-AC9F038D3E65}" dt="2018-10-04T17:56:51.878" v="1434" actId="478"/>
          <ac:picMkLst>
            <pc:docMk/>
            <pc:sldMk cId="1982999931" sldId="267"/>
            <ac:picMk id="5" creationId="{BB91B4E7-0ED7-3A44-9E0F-86859F22C29D}"/>
          </ac:picMkLst>
        </pc:picChg>
      </pc:sldChg>
      <pc:sldChg chg="addSp delSp modSp modNotesTx">
        <pc:chgData name="Chris Droessler" userId="625c3661-9d64-47fa-b83c-4b49393bd161" providerId="ADAL" clId="{B2FD0A49-84C7-F44B-B5C5-AC9F038D3E65}" dt="2018-10-04T18:31:30.509" v="2103" actId="20577"/>
        <pc:sldMkLst>
          <pc:docMk/>
          <pc:sldMk cId="1743308491" sldId="268"/>
        </pc:sldMkLst>
        <pc:spChg chg="mod">
          <ac:chgData name="Chris Droessler" userId="625c3661-9d64-47fa-b83c-4b49393bd161" providerId="ADAL" clId="{B2FD0A49-84C7-F44B-B5C5-AC9F038D3E65}" dt="2018-10-04T18:19:40.667" v="1711" actId="20577"/>
          <ac:spMkLst>
            <pc:docMk/>
            <pc:sldMk cId="1743308491" sldId="268"/>
            <ac:spMk id="2" creationId="{00000000-0000-0000-0000-000000000000}"/>
          </ac:spMkLst>
        </pc:spChg>
        <pc:picChg chg="del">
          <ac:chgData name="Chris Droessler" userId="625c3661-9d64-47fa-b83c-4b49393bd161" providerId="ADAL" clId="{B2FD0A49-84C7-F44B-B5C5-AC9F038D3E65}" dt="2018-10-04T18:19:55.860" v="1713" actId="478"/>
          <ac:picMkLst>
            <pc:docMk/>
            <pc:sldMk cId="1743308491" sldId="268"/>
            <ac:picMk id="5" creationId="{00000000-0000-0000-0000-000000000000}"/>
          </ac:picMkLst>
        </pc:picChg>
        <pc:picChg chg="add del mod">
          <ac:chgData name="Chris Droessler" userId="625c3661-9d64-47fa-b83c-4b49393bd161" providerId="ADAL" clId="{B2FD0A49-84C7-F44B-B5C5-AC9F038D3E65}" dt="2018-10-04T18:27:25.716" v="2014" actId="478"/>
          <ac:picMkLst>
            <pc:docMk/>
            <pc:sldMk cId="1743308491" sldId="268"/>
            <ac:picMk id="1026" creationId="{637EDDB0-8DB3-C240-9F23-A402F9DBA882}"/>
          </ac:picMkLst>
        </pc:picChg>
      </pc:sldChg>
      <pc:sldChg chg="modNotesTx">
        <pc:chgData name="Chris Droessler" userId="625c3661-9d64-47fa-b83c-4b49393bd161" providerId="ADAL" clId="{B2FD0A49-84C7-F44B-B5C5-AC9F038D3E65}" dt="2018-10-04T16:31:42.148" v="1160" actId="115"/>
        <pc:sldMkLst>
          <pc:docMk/>
          <pc:sldMk cId="2055873785" sldId="269"/>
        </pc:sldMkLst>
      </pc:sldChg>
      <pc:sldChg chg="modNotesTx">
        <pc:chgData name="Chris Droessler" userId="625c3661-9d64-47fa-b83c-4b49393bd161" providerId="ADAL" clId="{B2FD0A49-84C7-F44B-B5C5-AC9F038D3E65}" dt="2018-10-04T18:33:51.837" v="2134" actId="20577"/>
        <pc:sldMkLst>
          <pc:docMk/>
          <pc:sldMk cId="816944235" sldId="270"/>
        </pc:sldMkLst>
      </pc:sldChg>
      <pc:sldChg chg="modNotesTx">
        <pc:chgData name="Chris Droessler" userId="625c3661-9d64-47fa-b83c-4b49393bd161" providerId="ADAL" clId="{B2FD0A49-84C7-F44B-B5C5-AC9F038D3E65}" dt="2018-10-04T18:51:46.705" v="2204" actId="20577"/>
        <pc:sldMkLst>
          <pc:docMk/>
          <pc:sldMk cId="336835723" sldId="272"/>
        </pc:sldMkLst>
      </pc:sldChg>
      <pc:sldChg chg="delSp modSp">
        <pc:chgData name="Chris Droessler" userId="625c3661-9d64-47fa-b83c-4b49393bd161" providerId="ADAL" clId="{B2FD0A49-84C7-F44B-B5C5-AC9F038D3E65}" dt="2018-10-04T12:05:07.453" v="10" actId="20577"/>
        <pc:sldMkLst>
          <pc:docMk/>
          <pc:sldMk cId="253876539" sldId="281"/>
        </pc:sldMkLst>
        <pc:spChg chg="del">
          <ac:chgData name="Chris Droessler" userId="625c3661-9d64-47fa-b83c-4b49393bd161" providerId="ADAL" clId="{B2FD0A49-84C7-F44B-B5C5-AC9F038D3E65}" dt="2018-10-04T12:04:57.710" v="6" actId="478"/>
          <ac:spMkLst>
            <pc:docMk/>
            <pc:sldMk cId="253876539" sldId="281"/>
            <ac:spMk id="5" creationId="{0DE27E61-7951-E048-AF6B-0B46AC0FEB17}"/>
          </ac:spMkLst>
        </pc:spChg>
        <pc:spChg chg="mod">
          <ac:chgData name="Chris Droessler" userId="625c3661-9d64-47fa-b83c-4b49393bd161" providerId="ADAL" clId="{B2FD0A49-84C7-F44B-B5C5-AC9F038D3E65}" dt="2018-10-04T12:05:07.453" v="10" actId="20577"/>
          <ac:spMkLst>
            <pc:docMk/>
            <pc:sldMk cId="253876539" sldId="281"/>
            <ac:spMk id="6" creationId="{51CF58C3-4476-0843-9DA4-5F68833976D4}"/>
          </ac:spMkLst>
        </pc:spChg>
        <pc:spChg chg="del">
          <ac:chgData name="Chris Droessler" userId="625c3661-9d64-47fa-b83c-4b49393bd161" providerId="ADAL" clId="{B2FD0A49-84C7-F44B-B5C5-AC9F038D3E65}" dt="2018-10-04T12:04:59.596" v="8" actId="478"/>
          <ac:spMkLst>
            <pc:docMk/>
            <pc:sldMk cId="253876539" sldId="281"/>
            <ac:spMk id="9" creationId="{E79D854C-32A6-FE4D-87A8-70D58E9D433C}"/>
          </ac:spMkLst>
        </pc:spChg>
        <pc:picChg chg="mod">
          <ac:chgData name="Chris Droessler" userId="625c3661-9d64-47fa-b83c-4b49393bd161" providerId="ADAL" clId="{B2FD0A49-84C7-F44B-B5C5-AC9F038D3E65}" dt="2018-10-04T12:05:03.620" v="9" actId="1076"/>
          <ac:picMkLst>
            <pc:docMk/>
            <pc:sldMk cId="253876539" sldId="281"/>
            <ac:picMk id="3" creationId="{00000000-0000-0000-0000-000000000000}"/>
          </ac:picMkLst>
        </pc:picChg>
        <pc:picChg chg="del">
          <ac:chgData name="Chris Droessler" userId="625c3661-9d64-47fa-b83c-4b49393bd161" providerId="ADAL" clId="{B2FD0A49-84C7-F44B-B5C5-AC9F038D3E65}" dt="2018-10-04T12:04:58.508" v="7" actId="478"/>
          <ac:picMkLst>
            <pc:docMk/>
            <pc:sldMk cId="253876539" sldId="281"/>
            <ac:picMk id="4" creationId="{790A0D0E-6AEA-AF48-96A3-5CB1F6BB6774}"/>
          </ac:picMkLst>
        </pc:picChg>
      </pc:sldChg>
      <pc:sldChg chg="delSp modSp">
        <pc:chgData name="Chris Droessler" userId="625c3661-9d64-47fa-b83c-4b49393bd161" providerId="ADAL" clId="{B2FD0A49-84C7-F44B-B5C5-AC9F038D3E65}" dt="2018-10-04T12:05:57.228" v="93" actId="1037"/>
        <pc:sldMkLst>
          <pc:docMk/>
          <pc:sldMk cId="224666986" sldId="283"/>
        </pc:sldMkLst>
        <pc:spChg chg="mod">
          <ac:chgData name="Chris Droessler" userId="625c3661-9d64-47fa-b83c-4b49393bd161" providerId="ADAL" clId="{B2FD0A49-84C7-F44B-B5C5-AC9F038D3E65}" dt="2018-10-04T12:05:57.228" v="93" actId="1037"/>
          <ac:spMkLst>
            <pc:docMk/>
            <pc:sldMk cId="224666986" sldId="283"/>
            <ac:spMk id="3" creationId="{00000000-0000-0000-0000-000000000000}"/>
          </ac:spMkLst>
        </pc:spChg>
        <pc:picChg chg="del">
          <ac:chgData name="Chris Droessler" userId="625c3661-9d64-47fa-b83c-4b49393bd161" providerId="ADAL" clId="{B2FD0A49-84C7-F44B-B5C5-AC9F038D3E65}" dt="2018-10-04T12:05:13.196" v="11" actId="478"/>
          <ac:picMkLst>
            <pc:docMk/>
            <pc:sldMk cId="224666986" sldId="283"/>
            <ac:picMk id="6" creationId="{721F2D3F-D028-8342-B496-0FEDA3B1335C}"/>
          </ac:picMkLst>
        </pc:picChg>
      </pc:sldChg>
      <pc:sldChg chg="delSp modSp">
        <pc:chgData name="Chris Droessler" userId="625c3661-9d64-47fa-b83c-4b49393bd161" providerId="ADAL" clId="{B2FD0A49-84C7-F44B-B5C5-AC9F038D3E65}" dt="2018-10-04T12:05:48.717" v="70" actId="20577"/>
        <pc:sldMkLst>
          <pc:docMk/>
          <pc:sldMk cId="874523408" sldId="284"/>
        </pc:sldMkLst>
        <pc:spChg chg="mod">
          <ac:chgData name="Chris Droessler" userId="625c3661-9d64-47fa-b83c-4b49393bd161" providerId="ADAL" clId="{B2FD0A49-84C7-F44B-B5C5-AC9F038D3E65}" dt="2018-10-04T12:05:27.492" v="39" actId="1036"/>
          <ac:spMkLst>
            <pc:docMk/>
            <pc:sldMk cId="874523408" sldId="284"/>
            <ac:spMk id="4" creationId="{00000000-0000-0000-0000-000000000000}"/>
          </ac:spMkLst>
        </pc:spChg>
        <pc:spChg chg="del mod">
          <ac:chgData name="Chris Droessler" userId="625c3661-9d64-47fa-b83c-4b49393bd161" providerId="ADAL" clId="{B2FD0A49-84C7-F44B-B5C5-AC9F038D3E65}" dt="2018-10-04T12:05:21.812" v="14" actId="478"/>
          <ac:spMkLst>
            <pc:docMk/>
            <pc:sldMk cId="874523408" sldId="284"/>
            <ac:spMk id="6" creationId="{DCDFF7FB-CBBE-014C-B805-77E81B21FC16}"/>
          </ac:spMkLst>
        </pc:spChg>
        <pc:spChg chg="mod">
          <ac:chgData name="Chris Droessler" userId="625c3661-9d64-47fa-b83c-4b49393bd161" providerId="ADAL" clId="{B2FD0A49-84C7-F44B-B5C5-AC9F038D3E65}" dt="2018-10-04T12:05:48.717" v="70" actId="20577"/>
          <ac:spMkLst>
            <pc:docMk/>
            <pc:sldMk cId="874523408" sldId="284"/>
            <ac:spMk id="7" creationId="{00000000-0000-0000-0000-000000000000}"/>
          </ac:spMkLst>
        </pc:spChg>
        <pc:picChg chg="del">
          <ac:chgData name="Chris Droessler" userId="625c3661-9d64-47fa-b83c-4b49393bd161" providerId="ADAL" clId="{B2FD0A49-84C7-F44B-B5C5-AC9F038D3E65}" dt="2018-10-04T12:05:17.176" v="12" actId="478"/>
          <ac:picMkLst>
            <pc:docMk/>
            <pc:sldMk cId="874523408" sldId="284"/>
            <ac:picMk id="5" creationId="{1C8CE370-2CAE-794C-9348-798A4AC94739}"/>
          </ac:picMkLst>
        </pc:picChg>
      </pc:sldChg>
      <pc:sldChg chg="modSp add modNotesTx">
        <pc:chgData name="Chris Droessler" userId="625c3661-9d64-47fa-b83c-4b49393bd161" providerId="ADAL" clId="{B2FD0A49-84C7-F44B-B5C5-AC9F038D3E65}" dt="2018-10-04T17:56:04.077" v="1420" actId="20577"/>
        <pc:sldMkLst>
          <pc:docMk/>
          <pc:sldMk cId="3513889536" sldId="288"/>
        </pc:sldMkLst>
        <pc:spChg chg="mod">
          <ac:chgData name="Chris Droessler" userId="625c3661-9d64-47fa-b83c-4b49393bd161" providerId="ADAL" clId="{B2FD0A49-84C7-F44B-B5C5-AC9F038D3E65}" dt="2018-10-04T17:55:19.197" v="1385" actId="20577"/>
          <ac:spMkLst>
            <pc:docMk/>
            <pc:sldMk cId="3513889536" sldId="288"/>
            <ac:spMk id="2" creationId="{00000000-0000-0000-0000-000000000000}"/>
          </ac:spMkLst>
        </pc:spChg>
        <pc:spChg chg="mod">
          <ac:chgData name="Chris Droessler" userId="625c3661-9d64-47fa-b83c-4b49393bd161" providerId="ADAL" clId="{B2FD0A49-84C7-F44B-B5C5-AC9F038D3E65}" dt="2018-10-04T17:55:40.862" v="1388" actId="20577"/>
          <ac:spMkLst>
            <pc:docMk/>
            <pc:sldMk cId="3513889536" sldId="288"/>
            <ac:spMk id="3" creationId="{00000000-0000-0000-0000-000000000000}"/>
          </ac:spMkLst>
        </pc:spChg>
      </pc:sldChg>
      <pc:sldChg chg="modSp add modNotesTx">
        <pc:chgData name="Chris Droessler" userId="625c3661-9d64-47fa-b83c-4b49393bd161" providerId="ADAL" clId="{B2FD0A49-84C7-F44B-B5C5-AC9F038D3E65}" dt="2018-10-04T18:13:55.243" v="1686" actId="1076"/>
        <pc:sldMkLst>
          <pc:docMk/>
          <pc:sldMk cId="1632660271" sldId="289"/>
        </pc:sldMkLst>
        <pc:spChg chg="mod">
          <ac:chgData name="Chris Droessler" userId="625c3661-9d64-47fa-b83c-4b49393bd161" providerId="ADAL" clId="{B2FD0A49-84C7-F44B-B5C5-AC9F038D3E65}" dt="2018-10-04T17:56:38.636" v="1433" actId="20577"/>
          <ac:spMkLst>
            <pc:docMk/>
            <pc:sldMk cId="1632660271" sldId="289"/>
            <ac:spMk id="2" creationId="{00000000-0000-0000-0000-000000000000}"/>
          </ac:spMkLst>
        </pc:spChg>
        <pc:spChg chg="mod">
          <ac:chgData name="Chris Droessler" userId="625c3661-9d64-47fa-b83c-4b49393bd161" providerId="ADAL" clId="{B2FD0A49-84C7-F44B-B5C5-AC9F038D3E65}" dt="2018-10-04T18:10:17.190" v="1560" actId="20577"/>
          <ac:spMkLst>
            <pc:docMk/>
            <pc:sldMk cId="1632660271" sldId="289"/>
            <ac:spMk id="3" creationId="{00000000-0000-0000-0000-000000000000}"/>
          </ac:spMkLst>
        </pc:spChg>
        <pc:picChg chg="mod">
          <ac:chgData name="Chris Droessler" userId="625c3661-9d64-47fa-b83c-4b49393bd161" providerId="ADAL" clId="{B2FD0A49-84C7-F44B-B5C5-AC9F038D3E65}" dt="2018-10-04T18:13:55.243" v="1686" actId="1076"/>
          <ac:picMkLst>
            <pc:docMk/>
            <pc:sldMk cId="1632660271" sldId="289"/>
            <ac:picMk id="5" creationId="{BB91B4E7-0ED7-3A44-9E0F-86859F22C29D}"/>
          </ac:picMkLst>
        </pc:picChg>
      </pc:sldChg>
      <pc:sldChg chg="add ord modNotesTx">
        <pc:chgData name="Chris Droessler" userId="625c3661-9d64-47fa-b83c-4b49393bd161" providerId="ADAL" clId="{B2FD0A49-84C7-F44B-B5C5-AC9F038D3E65}" dt="2018-10-04T18:32:41.309" v="2131" actId="20577"/>
        <pc:sldMkLst>
          <pc:docMk/>
          <pc:sldMk cId="2532081792" sldId="290"/>
        </pc:sldMkLst>
      </pc:sldChg>
      <pc:sldChg chg="addSp delSp modSp add modNotesTx">
        <pc:chgData name="Chris Droessler" userId="625c3661-9d64-47fa-b83c-4b49393bd161" providerId="ADAL" clId="{B2FD0A49-84C7-F44B-B5C5-AC9F038D3E65}" dt="2018-10-04T18:32:13.197" v="2111" actId="20577"/>
        <pc:sldMkLst>
          <pc:docMk/>
          <pc:sldMk cId="3768066944" sldId="291"/>
        </pc:sldMkLst>
        <pc:spChg chg="del">
          <ac:chgData name="Chris Droessler" userId="625c3661-9d64-47fa-b83c-4b49393bd161" providerId="ADAL" clId="{B2FD0A49-84C7-F44B-B5C5-AC9F038D3E65}" dt="2018-10-04T18:31:38.031" v="2104" actId="478"/>
          <ac:spMkLst>
            <pc:docMk/>
            <pc:sldMk cId="3768066944" sldId="291"/>
            <ac:spMk id="2" creationId="{00000000-0000-0000-0000-000000000000}"/>
          </ac:spMkLst>
        </pc:spChg>
        <pc:spChg chg="del">
          <ac:chgData name="Chris Droessler" userId="625c3661-9d64-47fa-b83c-4b49393bd161" providerId="ADAL" clId="{B2FD0A49-84C7-F44B-B5C5-AC9F038D3E65}" dt="2018-10-04T18:31:39.977" v="2105" actId="478"/>
          <ac:spMkLst>
            <pc:docMk/>
            <pc:sldMk cId="3768066944" sldId="291"/>
            <ac:spMk id="3" creationId="{00000000-0000-0000-0000-000000000000}"/>
          </ac:spMkLst>
        </pc:spChg>
        <pc:spChg chg="add del mod">
          <ac:chgData name="Chris Droessler" userId="625c3661-9d64-47fa-b83c-4b49393bd161" providerId="ADAL" clId="{B2FD0A49-84C7-F44B-B5C5-AC9F038D3E65}" dt="2018-10-04T18:31:41.743" v="2106" actId="478"/>
          <ac:spMkLst>
            <pc:docMk/>
            <pc:sldMk cId="3768066944" sldId="291"/>
            <ac:spMk id="5" creationId="{F20C2373-ABAA-DB46-AD4E-2F71FE5BA3B4}"/>
          </ac:spMkLst>
        </pc:spChg>
        <pc:spChg chg="add del mod">
          <ac:chgData name="Chris Droessler" userId="625c3661-9d64-47fa-b83c-4b49393bd161" providerId="ADAL" clId="{B2FD0A49-84C7-F44B-B5C5-AC9F038D3E65}" dt="2018-10-04T18:31:43.141" v="2107" actId="478"/>
          <ac:spMkLst>
            <pc:docMk/>
            <pc:sldMk cId="3768066944" sldId="291"/>
            <ac:spMk id="7" creationId="{6B08C2B9-F0E0-4D41-BD60-E805CC3AB327}"/>
          </ac:spMkLst>
        </pc:spChg>
        <pc:picChg chg="mod">
          <ac:chgData name="Chris Droessler" userId="625c3661-9d64-47fa-b83c-4b49393bd161" providerId="ADAL" clId="{B2FD0A49-84C7-F44B-B5C5-AC9F038D3E65}" dt="2018-10-04T18:31:51.683" v="2109" actId="1076"/>
          <ac:picMkLst>
            <pc:docMk/>
            <pc:sldMk cId="3768066944" sldId="291"/>
            <ac:picMk id="1026" creationId="{637EDDB0-8DB3-C240-9F23-A402F9DBA882}"/>
          </ac:picMkLst>
        </pc:picChg>
      </pc:sldChg>
      <pc:sldChg chg="addSp delSp modSp add modNotesTx">
        <pc:chgData name="Chris Droessler" userId="625c3661-9d64-47fa-b83c-4b49393bd161" providerId="ADAL" clId="{B2FD0A49-84C7-F44B-B5C5-AC9F038D3E65}" dt="2018-10-04T18:40:13.444" v="2171" actId="478"/>
        <pc:sldMkLst>
          <pc:docMk/>
          <pc:sldMk cId="2433508401" sldId="292"/>
        </pc:sldMkLst>
        <pc:spChg chg="del">
          <ac:chgData name="Chris Droessler" userId="625c3661-9d64-47fa-b83c-4b49393bd161" providerId="ADAL" clId="{B2FD0A49-84C7-F44B-B5C5-AC9F038D3E65}" dt="2018-10-04T18:39:53.400" v="2161" actId="478"/>
          <ac:spMkLst>
            <pc:docMk/>
            <pc:sldMk cId="2433508401" sldId="292"/>
            <ac:spMk id="3" creationId="{00000000-0000-0000-0000-000000000000}"/>
          </ac:spMkLst>
        </pc:spChg>
        <pc:spChg chg="add del mod">
          <ac:chgData name="Chris Droessler" userId="625c3661-9d64-47fa-b83c-4b49393bd161" providerId="ADAL" clId="{B2FD0A49-84C7-F44B-B5C5-AC9F038D3E65}" dt="2018-10-04T18:40:13.444" v="2171" actId="478"/>
          <ac:spMkLst>
            <pc:docMk/>
            <pc:sldMk cId="2433508401" sldId="292"/>
            <ac:spMk id="8" creationId="{B379D396-9DD1-3341-8E39-46A0AAD5F488}"/>
          </ac:spMkLst>
        </pc:spChg>
        <pc:picChg chg="del mod">
          <ac:chgData name="Chris Droessler" userId="625c3661-9d64-47fa-b83c-4b49393bd161" providerId="ADAL" clId="{B2FD0A49-84C7-F44B-B5C5-AC9F038D3E65}" dt="2018-10-04T18:39:22.628" v="2153" actId="478"/>
          <ac:picMkLst>
            <pc:docMk/>
            <pc:sldMk cId="2433508401" sldId="292"/>
            <ac:picMk id="4" creationId="{00000000-0000-0000-0000-000000000000}"/>
          </ac:picMkLst>
        </pc:picChg>
        <pc:picChg chg="add del mod">
          <ac:chgData name="Chris Droessler" userId="625c3661-9d64-47fa-b83c-4b49393bd161" providerId="ADAL" clId="{B2FD0A49-84C7-F44B-B5C5-AC9F038D3E65}" dt="2018-10-04T18:39:20.708" v="2151" actId="478"/>
          <ac:picMkLst>
            <pc:docMk/>
            <pc:sldMk cId="2433508401" sldId="292"/>
            <ac:picMk id="5" creationId="{4E3FE251-2564-6242-8ABC-B99F9E8F8095}"/>
          </ac:picMkLst>
        </pc:picChg>
        <pc:picChg chg="add del mod">
          <ac:chgData name="Chris Droessler" userId="625c3661-9d64-47fa-b83c-4b49393bd161" providerId="ADAL" clId="{B2FD0A49-84C7-F44B-B5C5-AC9F038D3E65}" dt="2018-10-04T18:39:17.628" v="2150" actId="478"/>
          <ac:picMkLst>
            <pc:docMk/>
            <pc:sldMk cId="2433508401" sldId="292"/>
            <ac:picMk id="6" creationId="{95521806-1F6A-B74E-A1C7-D9AD975CC359}"/>
          </ac:picMkLst>
        </pc:picChg>
        <pc:picChg chg="add mod">
          <ac:chgData name="Chris Droessler" userId="625c3661-9d64-47fa-b83c-4b49393bd161" providerId="ADAL" clId="{B2FD0A49-84C7-F44B-B5C5-AC9F038D3E65}" dt="2018-10-04T18:40:05.388" v="2169" actId="1037"/>
          <ac:picMkLst>
            <pc:docMk/>
            <pc:sldMk cId="2433508401" sldId="292"/>
            <ac:picMk id="3073" creationId="{282A6208-5D9D-0D46-B2C1-0791CE3F0904}"/>
          </ac:picMkLst>
        </pc:picChg>
      </pc:sldChg>
    </pc:docChg>
  </pc:docChgLst>
  <pc:docChgLst>
    <pc:chgData name="Chris Droessler" userId="625c3661-9d64-47fa-b83c-4b49393bd161" providerId="ADAL" clId="{2B3C2FDA-2486-D842-B989-D63517ACB950}"/>
    <pc:docChg chg="custSel modSld">
      <pc:chgData name="Chris Droessler" userId="625c3661-9d64-47fa-b83c-4b49393bd161" providerId="ADAL" clId="{2B3C2FDA-2486-D842-B989-D63517ACB950}" dt="2018-10-08T01:51:13.286" v="1183" actId="20577"/>
      <pc:docMkLst>
        <pc:docMk/>
      </pc:docMkLst>
      <pc:sldChg chg="modNotes modNotesTx">
        <pc:chgData name="Chris Droessler" userId="625c3661-9d64-47fa-b83c-4b49393bd161" providerId="ADAL" clId="{2B3C2FDA-2486-D842-B989-D63517ACB950}" dt="2018-10-08T01:51:13.286" v="1183" actId="20577"/>
        <pc:sldMkLst>
          <pc:docMk/>
          <pc:sldMk cId="446323860" sldId="256"/>
        </pc:sldMkLst>
      </pc:sldChg>
      <pc:sldChg chg="modNotes">
        <pc:chgData name="Chris Droessler" userId="625c3661-9d64-47fa-b83c-4b49393bd161" providerId="ADAL" clId="{2B3C2FDA-2486-D842-B989-D63517ACB950}" dt="2018-10-08T01:09:27.663" v="16" actId="20577"/>
        <pc:sldMkLst>
          <pc:docMk/>
          <pc:sldMk cId="1826381640" sldId="260"/>
        </pc:sldMkLst>
      </pc:sldChg>
      <pc:sldChg chg="modNotes">
        <pc:chgData name="Chris Droessler" userId="625c3661-9d64-47fa-b83c-4b49393bd161" providerId="ADAL" clId="{2B3C2FDA-2486-D842-B989-D63517ACB950}" dt="2018-10-08T01:10:16.865" v="22" actId="5793"/>
        <pc:sldMkLst>
          <pc:docMk/>
          <pc:sldMk cId="276092660" sldId="262"/>
        </pc:sldMkLst>
      </pc:sldChg>
      <pc:sldChg chg="modSp">
        <pc:chgData name="Chris Droessler" userId="625c3661-9d64-47fa-b83c-4b49393bd161" providerId="ADAL" clId="{2B3C2FDA-2486-D842-B989-D63517ACB950}" dt="2018-10-08T01:11:17.837" v="28" actId="20577"/>
        <pc:sldMkLst>
          <pc:docMk/>
          <pc:sldMk cId="2001660982" sldId="264"/>
        </pc:sldMkLst>
        <pc:spChg chg="mod">
          <ac:chgData name="Chris Droessler" userId="625c3661-9d64-47fa-b83c-4b49393bd161" providerId="ADAL" clId="{2B3C2FDA-2486-D842-B989-D63517ACB950}" dt="2018-10-08T01:11:17.837" v="28" actId="20577"/>
          <ac:spMkLst>
            <pc:docMk/>
            <pc:sldMk cId="2001660982" sldId="264"/>
            <ac:spMk id="2" creationId="{00000000-0000-0000-0000-000000000000}"/>
          </ac:spMkLst>
        </pc:spChg>
      </pc:sldChg>
      <pc:sldChg chg="modSp modNotes">
        <pc:chgData name="Chris Droessler" userId="625c3661-9d64-47fa-b83c-4b49393bd161" providerId="ADAL" clId="{2B3C2FDA-2486-D842-B989-D63517ACB950}" dt="2018-10-08T01:13:13.974" v="46" actId="5793"/>
        <pc:sldMkLst>
          <pc:docMk/>
          <pc:sldMk cId="396764992" sldId="265"/>
        </pc:sldMkLst>
        <pc:spChg chg="mod">
          <ac:chgData name="Chris Droessler" userId="625c3661-9d64-47fa-b83c-4b49393bd161" providerId="ADAL" clId="{2B3C2FDA-2486-D842-B989-D63517ACB950}" dt="2018-10-08T01:11:59.452" v="36" actId="20577"/>
          <ac:spMkLst>
            <pc:docMk/>
            <pc:sldMk cId="396764992" sldId="265"/>
            <ac:spMk id="2" creationId="{00000000-0000-0000-0000-000000000000}"/>
          </ac:spMkLst>
        </pc:spChg>
      </pc:sldChg>
      <pc:sldChg chg="modNotes">
        <pc:chgData name="Chris Droessler" userId="625c3661-9d64-47fa-b83c-4b49393bd161" providerId="ADAL" clId="{2B3C2FDA-2486-D842-B989-D63517ACB950}" dt="2018-10-08T01:20:39.986" v="621" actId="20577"/>
        <pc:sldMkLst>
          <pc:docMk/>
          <pc:sldMk cId="988531925" sldId="266"/>
        </pc:sldMkLst>
      </pc:sldChg>
      <pc:sldChg chg="modNotes">
        <pc:chgData name="Chris Droessler" userId="625c3661-9d64-47fa-b83c-4b49393bd161" providerId="ADAL" clId="{2B3C2FDA-2486-D842-B989-D63517ACB950}" dt="2018-10-08T01:23:47.046" v="718" actId="20577"/>
        <pc:sldMkLst>
          <pc:docMk/>
          <pc:sldMk cId="1982999931" sldId="267"/>
        </pc:sldMkLst>
      </pc:sldChg>
      <pc:sldChg chg="modSp modNotes">
        <pc:chgData name="Chris Droessler" userId="625c3661-9d64-47fa-b83c-4b49393bd161" providerId="ADAL" clId="{2B3C2FDA-2486-D842-B989-D63517ACB950}" dt="2018-10-08T01:27:15.131" v="775" actId="20577"/>
        <pc:sldMkLst>
          <pc:docMk/>
          <pc:sldMk cId="1743308491" sldId="268"/>
        </pc:sldMkLst>
        <pc:spChg chg="mod">
          <ac:chgData name="Chris Droessler" userId="625c3661-9d64-47fa-b83c-4b49393bd161" providerId="ADAL" clId="{2B3C2FDA-2486-D842-B989-D63517ACB950}" dt="2018-10-08T01:26:15.093" v="770" actId="20577"/>
          <ac:spMkLst>
            <pc:docMk/>
            <pc:sldMk cId="1743308491" sldId="268"/>
            <ac:spMk id="3" creationId="{00000000-0000-0000-0000-000000000000}"/>
          </ac:spMkLst>
        </pc:spChg>
      </pc:sldChg>
      <pc:sldChg chg="modNotes">
        <pc:chgData name="Chris Droessler" userId="625c3661-9d64-47fa-b83c-4b49393bd161" providerId="ADAL" clId="{2B3C2FDA-2486-D842-B989-D63517ACB950}" dt="2018-10-08T01:28:55.720" v="787" actId="20577"/>
        <pc:sldMkLst>
          <pc:docMk/>
          <pc:sldMk cId="2055873785" sldId="269"/>
        </pc:sldMkLst>
      </pc:sldChg>
      <pc:sldChg chg="modNotes">
        <pc:chgData name="Chris Droessler" userId="625c3661-9d64-47fa-b83c-4b49393bd161" providerId="ADAL" clId="{2B3C2FDA-2486-D842-B989-D63517ACB950}" dt="2018-10-08T01:30:06.151" v="816" actId="20577"/>
        <pc:sldMkLst>
          <pc:docMk/>
          <pc:sldMk cId="816944235" sldId="270"/>
        </pc:sldMkLst>
      </pc:sldChg>
      <pc:sldChg chg="modSp modNotes">
        <pc:chgData name="Chris Droessler" userId="625c3661-9d64-47fa-b83c-4b49393bd161" providerId="ADAL" clId="{2B3C2FDA-2486-D842-B989-D63517ACB950}" dt="2018-10-08T01:32:57.900" v="829" actId="14100"/>
        <pc:sldMkLst>
          <pc:docMk/>
          <pc:sldMk cId="1520871576" sldId="271"/>
        </pc:sldMkLst>
        <pc:spChg chg="mod">
          <ac:chgData name="Chris Droessler" userId="625c3661-9d64-47fa-b83c-4b49393bd161" providerId="ADAL" clId="{2B3C2FDA-2486-D842-B989-D63517ACB950}" dt="2018-10-08T01:32:14.333" v="828" actId="20577"/>
          <ac:spMkLst>
            <pc:docMk/>
            <pc:sldMk cId="1520871576" sldId="271"/>
            <ac:spMk id="2" creationId="{00000000-0000-0000-0000-000000000000}"/>
          </ac:spMkLst>
        </pc:spChg>
      </pc:sldChg>
      <pc:sldChg chg="modNotes">
        <pc:chgData name="Chris Droessler" userId="625c3661-9d64-47fa-b83c-4b49393bd161" providerId="ADAL" clId="{2B3C2FDA-2486-D842-B989-D63517ACB950}" dt="2018-10-08T01:35:50.505" v="944" actId="115"/>
        <pc:sldMkLst>
          <pc:docMk/>
          <pc:sldMk cId="336835723" sldId="272"/>
        </pc:sldMkLst>
      </pc:sldChg>
      <pc:sldChg chg="modNotes">
        <pc:chgData name="Chris Droessler" userId="625c3661-9d64-47fa-b83c-4b49393bd161" providerId="ADAL" clId="{2B3C2FDA-2486-D842-B989-D63517ACB950}" dt="2018-10-08T01:37:48.790" v="970" actId="115"/>
        <pc:sldMkLst>
          <pc:docMk/>
          <pc:sldMk cId="2085258652" sldId="273"/>
        </pc:sldMkLst>
      </pc:sldChg>
      <pc:sldChg chg="modNotes">
        <pc:chgData name="Chris Droessler" userId="625c3661-9d64-47fa-b83c-4b49393bd161" providerId="ADAL" clId="{2B3C2FDA-2486-D842-B989-D63517ACB950}" dt="2018-10-08T01:39:48.636" v="1020" actId="14100"/>
        <pc:sldMkLst>
          <pc:docMk/>
          <pc:sldMk cId="1697543778" sldId="274"/>
        </pc:sldMkLst>
      </pc:sldChg>
      <pc:sldChg chg="modNotes">
        <pc:chgData name="Chris Droessler" userId="625c3661-9d64-47fa-b83c-4b49393bd161" providerId="ADAL" clId="{2B3C2FDA-2486-D842-B989-D63517ACB950}" dt="2018-10-08T01:40:54.875" v="1040" actId="20577"/>
        <pc:sldMkLst>
          <pc:docMk/>
          <pc:sldMk cId="1791675731" sldId="275"/>
        </pc:sldMkLst>
      </pc:sldChg>
      <pc:sldChg chg="modNotes">
        <pc:chgData name="Chris Droessler" userId="625c3661-9d64-47fa-b83c-4b49393bd161" providerId="ADAL" clId="{2B3C2FDA-2486-D842-B989-D63517ACB950}" dt="2018-10-08T01:41:46.177" v="1049" actId="20577"/>
        <pc:sldMkLst>
          <pc:docMk/>
          <pc:sldMk cId="1558064905" sldId="276"/>
        </pc:sldMkLst>
      </pc:sldChg>
      <pc:sldChg chg="modNotes">
        <pc:chgData name="Chris Droessler" userId="625c3661-9d64-47fa-b83c-4b49393bd161" providerId="ADAL" clId="{2B3C2FDA-2486-D842-B989-D63517ACB950}" dt="2018-10-08T01:42:47.048" v="1053" actId="20577"/>
        <pc:sldMkLst>
          <pc:docMk/>
          <pc:sldMk cId="831489428" sldId="277"/>
        </pc:sldMkLst>
      </pc:sldChg>
      <pc:sldChg chg="modNotes">
        <pc:chgData name="Chris Droessler" userId="625c3661-9d64-47fa-b83c-4b49393bd161" providerId="ADAL" clId="{2B3C2FDA-2486-D842-B989-D63517ACB950}" dt="2018-10-08T01:43:50.214" v="1111" actId="20577"/>
        <pc:sldMkLst>
          <pc:docMk/>
          <pc:sldMk cId="480062412" sldId="278"/>
        </pc:sldMkLst>
      </pc:sldChg>
      <pc:sldChg chg="modNotes">
        <pc:chgData name="Chris Droessler" userId="625c3661-9d64-47fa-b83c-4b49393bd161" providerId="ADAL" clId="{2B3C2FDA-2486-D842-B989-D63517ACB950}" dt="2018-10-08T01:45:15.245" v="1121" actId="20577"/>
        <pc:sldMkLst>
          <pc:docMk/>
          <pc:sldMk cId="1814953079" sldId="279"/>
        </pc:sldMkLst>
      </pc:sldChg>
      <pc:sldChg chg="modNotes">
        <pc:chgData name="Chris Droessler" userId="625c3661-9d64-47fa-b83c-4b49393bd161" providerId="ADAL" clId="{2B3C2FDA-2486-D842-B989-D63517ACB950}" dt="2018-10-08T01:46:41.327" v="1161" actId="5793"/>
        <pc:sldMkLst>
          <pc:docMk/>
          <pc:sldMk cId="1278373960" sldId="280"/>
        </pc:sldMkLst>
      </pc:sldChg>
      <pc:sldChg chg="delSp modSp modNotes">
        <pc:chgData name="Chris Droessler" userId="625c3661-9d64-47fa-b83c-4b49393bd161" providerId="ADAL" clId="{2B3C2FDA-2486-D842-B989-D63517ACB950}" dt="2018-10-08T01:50:38.382" v="1182" actId="1036"/>
        <pc:sldMkLst>
          <pc:docMk/>
          <pc:sldMk cId="253876539" sldId="281"/>
        </pc:sldMkLst>
        <pc:spChg chg="del mod">
          <ac:chgData name="Chris Droessler" userId="625c3661-9d64-47fa-b83c-4b49393bd161" providerId="ADAL" clId="{2B3C2FDA-2486-D842-B989-D63517ACB950}" dt="2018-10-08T01:50:30.701" v="1178" actId="478"/>
          <ac:spMkLst>
            <pc:docMk/>
            <pc:sldMk cId="253876539" sldId="281"/>
            <ac:spMk id="6" creationId="{51CF58C3-4476-0843-9DA4-5F68833976D4}"/>
          </ac:spMkLst>
        </pc:spChg>
        <pc:spChg chg="mod">
          <ac:chgData name="Chris Droessler" userId="625c3661-9d64-47fa-b83c-4b49393bd161" providerId="ADAL" clId="{2B3C2FDA-2486-D842-B989-D63517ACB950}" dt="2018-10-08T01:50:38.382" v="1182" actId="1036"/>
          <ac:spMkLst>
            <pc:docMk/>
            <pc:sldMk cId="253876539" sldId="281"/>
            <ac:spMk id="7" creationId="{00000000-0000-0000-0000-000000000000}"/>
          </ac:spMkLst>
        </pc:spChg>
        <pc:spChg chg="mod">
          <ac:chgData name="Chris Droessler" userId="625c3661-9d64-47fa-b83c-4b49393bd161" providerId="ADAL" clId="{2B3C2FDA-2486-D842-B989-D63517ACB950}" dt="2018-10-08T01:50:35.030" v="1179" actId="1076"/>
          <ac:spMkLst>
            <pc:docMk/>
            <pc:sldMk cId="253876539" sldId="281"/>
            <ac:spMk id="8" creationId="{00000000-0000-0000-0000-000000000000}"/>
          </ac:spMkLst>
        </pc:spChg>
        <pc:picChg chg="mod">
          <ac:chgData name="Chris Droessler" userId="625c3661-9d64-47fa-b83c-4b49393bd161" providerId="ADAL" clId="{2B3C2FDA-2486-D842-B989-D63517ACB950}" dt="2018-10-08T01:49:27.224" v="1171" actId="14100"/>
          <ac:picMkLst>
            <pc:docMk/>
            <pc:sldMk cId="253876539" sldId="281"/>
            <ac:picMk id="3" creationId="{00000000-0000-0000-0000-000000000000}"/>
          </ac:picMkLst>
        </pc:picChg>
      </pc:sldChg>
      <pc:sldChg chg="modNotes">
        <pc:chgData name="Chris Droessler" userId="625c3661-9d64-47fa-b83c-4b49393bd161" providerId="ADAL" clId="{2B3C2FDA-2486-D842-B989-D63517ACB950}" dt="2018-10-08T01:48:00.930" v="1170" actId="20577"/>
        <pc:sldMkLst>
          <pc:docMk/>
          <pc:sldMk cId="224666986" sldId="283"/>
        </pc:sldMkLst>
      </pc:sldChg>
      <pc:sldChg chg="modSp">
        <pc:chgData name="Chris Droessler" userId="625c3661-9d64-47fa-b83c-4b49393bd161" providerId="ADAL" clId="{2B3C2FDA-2486-D842-B989-D63517ACB950}" dt="2018-10-08T01:50:08.615" v="1174" actId="1076"/>
        <pc:sldMkLst>
          <pc:docMk/>
          <pc:sldMk cId="874523408" sldId="284"/>
        </pc:sldMkLst>
        <pc:spChg chg="mod">
          <ac:chgData name="Chris Droessler" userId="625c3661-9d64-47fa-b83c-4b49393bd161" providerId="ADAL" clId="{2B3C2FDA-2486-D842-B989-D63517ACB950}" dt="2018-10-08T01:50:08.615" v="1174" actId="1076"/>
          <ac:spMkLst>
            <pc:docMk/>
            <pc:sldMk cId="874523408" sldId="284"/>
            <ac:spMk id="4" creationId="{00000000-0000-0000-0000-000000000000}"/>
          </ac:spMkLst>
        </pc:spChg>
        <pc:spChg chg="mod">
          <ac:chgData name="Chris Droessler" userId="625c3661-9d64-47fa-b83c-4b49393bd161" providerId="ADAL" clId="{2B3C2FDA-2486-D842-B989-D63517ACB950}" dt="2018-10-08T01:50:04.767" v="1173" actId="14100"/>
          <ac:spMkLst>
            <pc:docMk/>
            <pc:sldMk cId="874523408" sldId="284"/>
            <ac:spMk id="14339" creationId="{00000000-0000-0000-0000-000000000000}"/>
          </ac:spMkLst>
        </pc:spChg>
      </pc:sldChg>
      <pc:sldChg chg="modNotes">
        <pc:chgData name="Chris Droessler" userId="625c3661-9d64-47fa-b83c-4b49393bd161" providerId="ADAL" clId="{2B3C2FDA-2486-D842-B989-D63517ACB950}" dt="2018-10-08T01:37:16.503" v="969" actId="115"/>
        <pc:sldMkLst>
          <pc:docMk/>
          <pc:sldMk cId="446459398" sldId="286"/>
        </pc:sldMkLst>
      </pc:sldChg>
      <pc:sldChg chg="modNotes">
        <pc:chgData name="Chris Droessler" userId="625c3661-9d64-47fa-b83c-4b49393bd161" providerId="ADAL" clId="{2B3C2FDA-2486-D842-B989-D63517ACB950}" dt="2018-10-08T01:33:06.875" v="831" actId="14100"/>
        <pc:sldMkLst>
          <pc:docMk/>
          <pc:sldMk cId="3993215852" sldId="287"/>
        </pc:sldMkLst>
      </pc:sldChg>
      <pc:sldChg chg="modNotes">
        <pc:chgData name="Chris Droessler" userId="625c3661-9d64-47fa-b83c-4b49393bd161" providerId="ADAL" clId="{2B3C2FDA-2486-D842-B989-D63517ACB950}" dt="2018-10-08T01:22:19.636" v="700" actId="20577"/>
        <pc:sldMkLst>
          <pc:docMk/>
          <pc:sldMk cId="3513889536" sldId="288"/>
        </pc:sldMkLst>
      </pc:sldChg>
      <pc:sldChg chg="modNotes">
        <pc:chgData name="Chris Droessler" userId="625c3661-9d64-47fa-b83c-4b49393bd161" providerId="ADAL" clId="{2B3C2FDA-2486-D842-B989-D63517ACB950}" dt="2018-10-08T01:25:28.868" v="735" actId="20577"/>
        <pc:sldMkLst>
          <pc:docMk/>
          <pc:sldMk cId="1632660271" sldId="289"/>
        </pc:sldMkLst>
      </pc:sldChg>
      <pc:sldChg chg="modNotes">
        <pc:chgData name="Chris Droessler" userId="625c3661-9d64-47fa-b83c-4b49393bd161" providerId="ADAL" clId="{2B3C2FDA-2486-D842-B989-D63517ACB950}" dt="2018-10-08T01:28:17.281" v="786" actId="14100"/>
        <pc:sldMkLst>
          <pc:docMk/>
          <pc:sldMk cId="2532081792" sldId="290"/>
        </pc:sldMkLst>
      </pc:sldChg>
      <pc:sldChg chg="modNotes">
        <pc:chgData name="Chris Droessler" userId="625c3661-9d64-47fa-b83c-4b49393bd161" providerId="ADAL" clId="{2B3C2FDA-2486-D842-B989-D63517ACB950}" dt="2018-10-08T01:27:52.002" v="779" actId="20577"/>
        <pc:sldMkLst>
          <pc:docMk/>
          <pc:sldMk cId="3768066944" sldId="291"/>
        </pc:sldMkLst>
      </pc:sldChg>
      <pc:sldChg chg="modNotes">
        <pc:chgData name="Chris Droessler" userId="625c3661-9d64-47fa-b83c-4b49393bd161" providerId="ADAL" clId="{2B3C2FDA-2486-D842-B989-D63517ACB950}" dt="2018-10-08T01:30:51.166" v="826" actId="14100"/>
        <pc:sldMkLst>
          <pc:docMk/>
          <pc:sldMk cId="2433508401" sldId="2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10/7/18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10/7/18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giraffe-pictures.clipartonline.net/_/rsrc/1472774620127/home/giraffe-cartoon_clipart_image_10.png?height=320&amp;width=320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alconclub.com/reference/65/65-econoline.jpg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ldonsfans.com/quote-579-how-to-survive-sharing-an-apartment-with-sheldon-cooper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18288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7274" y="1752601"/>
            <a:ext cx="5708542" cy="73914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>
                <a:ea typeface="ヒラギノ角ゴ Pro W3" charset="0"/>
                <a:cs typeface="Arial" charset="0"/>
              </a:rPr>
              <a:t>I am Chris </a:t>
            </a:r>
            <a:r>
              <a:rPr lang="en-US" dirty="0" err="1">
                <a:ea typeface="ヒラギノ角ゴ Pro W3" charset="0"/>
                <a:cs typeface="Arial" charset="0"/>
              </a:rPr>
              <a:t>Droessler</a:t>
            </a:r>
            <a:r>
              <a:rPr lang="en-US" dirty="0">
                <a:ea typeface="ヒラギノ角ゴ Pro W3" charset="0"/>
                <a:cs typeface="Arial" charset="0"/>
              </a:rPr>
              <a:t> –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baseline="0" dirty="0"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baseline="0" dirty="0">
                <a:ea typeface="ヒラギノ角ゴ Pro W3" charset="0"/>
                <a:cs typeface="Arial" charset="0"/>
              </a:rPr>
              <a:t>Today we will be talking about helping people who are like </a:t>
            </a:r>
            <a:br>
              <a:rPr lang="en-US" dirty="0">
                <a:ea typeface="ヒラギノ角ゴ Pro W3" charset="0"/>
                <a:cs typeface="Arial" charset="0"/>
              </a:rPr>
            </a:br>
            <a:r>
              <a:rPr lang="en-US" baseline="0" dirty="0">
                <a:ea typeface="ヒラギノ角ゴ Pro W3" charset="0"/>
                <a:cs typeface="Arial" charset="0"/>
              </a:rPr>
              <a:t>Dr. Sheldon Cooper from the TV show “The Big Bang Theory.”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baseline="0" dirty="0"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baseline="0" dirty="0">
                <a:ea typeface="ヒラギノ角ゴ Pro W3" charset="0"/>
                <a:cs typeface="Arial" charset="0"/>
              </a:rPr>
              <a:t>I designed this presentation for our youth services workers, but it applies to working with adults as well. 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baseline="0" dirty="0">
                <a:ea typeface="ヒラギノ角ゴ Pro W3" charset="0"/>
                <a:cs typeface="Arial" charset="0"/>
              </a:rPr>
              <a:t>Or just figuring out how to deal with a special friend - or co-worker.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>
                <a:ea typeface="ヒラギノ角ゴ Pro W3" charset="0"/>
                <a:cs typeface="Arial" charset="0"/>
              </a:rPr>
              <a:t>And as</a:t>
            </a:r>
            <a:r>
              <a:rPr lang="en-US" baseline="0" dirty="0">
                <a:ea typeface="ヒラギノ角ゴ Pro W3" charset="0"/>
                <a:cs typeface="Arial" charset="0"/>
              </a:rPr>
              <a:t> always with my presentations  - - </a:t>
            </a:r>
            <a:endParaRPr lang="en-US" dirty="0">
              <a:ea typeface="ヒラギノ角ゴ Pro W3" charset="0"/>
              <a:cs typeface="Arial" charset="0"/>
            </a:endParaRPr>
          </a:p>
          <a:p>
            <a:r>
              <a:rPr lang="en-US" baseline="0" dirty="0">
                <a:ea typeface="ヒラギノ角ゴ Pro W3" charset="0"/>
                <a:cs typeface="ヒラギノ角ゴ Pro W3" charset="0"/>
              </a:rPr>
              <a:t>Download a copy of this PowerPoint by </a:t>
            </a:r>
            <a:r>
              <a:rPr lang="en-US" dirty="0">
                <a:ea typeface="ヒラギノ角ゴ Pro W3" charset="0"/>
                <a:cs typeface="ヒラギノ角ゴ Pro W3" charset="0"/>
              </a:rPr>
              <a:t>going to NC Perkins dot ORG </a:t>
            </a:r>
          </a:p>
          <a:p>
            <a:r>
              <a:rPr lang="en-US" dirty="0">
                <a:ea typeface="ヒラギノ角ゴ Pro W3" charset="0"/>
                <a:cs typeface="ヒラギノ角ゴ Pro W3" charset="0"/>
              </a:rPr>
              <a:t>and click on the </a:t>
            </a:r>
            <a:r>
              <a:rPr lang="ja-JP" altLang="en-US" dirty="0">
                <a:ea typeface="ヒラギノ角ゴ Pro W3" charset="0"/>
                <a:cs typeface="ヒラギノ角ゴ Pro W3" charset="0"/>
              </a:rPr>
              <a:t>“</a:t>
            </a:r>
            <a:r>
              <a:rPr lang="en-US" dirty="0">
                <a:ea typeface="ヒラギノ角ゴ Pro W3" charset="0"/>
                <a:cs typeface="ヒラギノ角ゴ Pro W3" charset="0"/>
              </a:rPr>
              <a:t>presentations</a:t>
            </a:r>
            <a:r>
              <a:rPr lang="ja-JP" altLang="en-US" dirty="0">
                <a:ea typeface="ヒラギノ角ゴ Pro W3" charset="0"/>
                <a:cs typeface="ヒラギノ角ゴ Pro W3" charset="0"/>
              </a:rPr>
              <a:t>”</a:t>
            </a:r>
            <a:r>
              <a:rPr lang="en-US" dirty="0">
                <a:ea typeface="ヒラギノ角ゴ Pro W3" charset="0"/>
                <a:cs typeface="ヒラギノ角ゴ Pro W3" charset="0"/>
              </a:rPr>
              <a:t> link</a:t>
            </a:r>
            <a:r>
              <a:rPr lang="en-US" baseline="0" dirty="0">
                <a:ea typeface="ヒラギノ角ゴ Pro W3" charset="0"/>
                <a:cs typeface="ヒラギノ角ゴ Pro W3" charset="0"/>
              </a:rPr>
              <a:t>.  </a:t>
            </a:r>
          </a:p>
          <a:p>
            <a:endParaRPr lang="en-US" baseline="0" dirty="0">
              <a:ea typeface="ヒラギノ角ゴ Pro W3" charset="0"/>
              <a:cs typeface="ヒラギノ角ゴ Pro W3" charset="0"/>
            </a:endParaRPr>
          </a:p>
          <a:p>
            <a:endParaRPr lang="en-US" dirty="0">
              <a:ea typeface="ヒラギノ角ゴ Pro W3" charset="0"/>
              <a:cs typeface="ヒラギノ角ゴ Pro W3" charset="0"/>
            </a:endParaRPr>
          </a:p>
          <a:p>
            <a:r>
              <a:rPr lang="en-US" dirty="0">
                <a:ea typeface="ヒラギノ角ゴ Pro W3" charset="0"/>
                <a:cs typeface="ヒラギノ角ゴ Pro W3" charset="0"/>
              </a:rPr>
              <a:t>Feel free to use all or part of any</a:t>
            </a:r>
            <a:r>
              <a:rPr lang="en-US" baseline="0" dirty="0">
                <a:ea typeface="ヒラギノ角ゴ Pro W3" charset="0"/>
                <a:cs typeface="ヒラギノ角ゴ Pro W3" charset="0"/>
              </a:rPr>
              <a:t> of my presentations</a:t>
            </a:r>
            <a:r>
              <a:rPr lang="en-US" dirty="0">
                <a:ea typeface="ヒラギノ角ゴ Pro W3" charset="0"/>
                <a:cs typeface="ヒラギノ角ゴ Pro W3" charset="0"/>
              </a:rPr>
              <a:t>.   If it can help get someone on a path toward a rewarding career, then you can take and use anything I have to give.</a:t>
            </a:r>
          </a:p>
          <a:p>
            <a:endParaRPr lang="en-US" dirty="0">
              <a:ea typeface="ヒラギノ角ゴ Pro W3" charset="0"/>
              <a:cs typeface="ヒラギノ角ゴ Pro W3" charset="0"/>
            </a:endParaRPr>
          </a:p>
          <a:p>
            <a:r>
              <a:rPr lang="en-US" dirty="0">
                <a:ea typeface="ヒラギノ角ゴ Pro W3" charset="0"/>
                <a:cs typeface="ヒラギノ角ゴ Pro W3" charset="0"/>
              </a:rPr>
              <a:t>I</a:t>
            </a:r>
            <a:r>
              <a:rPr lang="en-US" baseline="0" dirty="0">
                <a:ea typeface="ヒラギノ角ゴ Pro W3" charset="0"/>
                <a:cs typeface="ヒラギノ角ゴ Pro W3" charset="0"/>
              </a:rPr>
              <a:t> have</a:t>
            </a:r>
            <a:r>
              <a:rPr lang="en-US" dirty="0">
                <a:ea typeface="ヒラギノ角ゴ Pro W3" charset="0"/>
                <a:cs typeface="ヒラギノ角ゴ Pro W3" charset="0"/>
              </a:rPr>
              <a:t> documented my information sources in the notes section of each slide in the PowerPoint to allow you to further research anything that you see here.</a:t>
            </a:r>
          </a:p>
          <a:p>
            <a:endParaRPr lang="en-US" dirty="0"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>
                <a:ea typeface="ヒラギノ角ゴ Pro W3" charset="0"/>
                <a:cs typeface="Arial" charset="0"/>
              </a:rPr>
              <a:t>====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600" dirty="0">
                <a:ea typeface="ヒラギノ角ゴ Pro W3" charset="0"/>
                <a:cs typeface="Arial" charset="0"/>
              </a:rPr>
              <a:t>NC Community College System Conference 2018</a:t>
            </a:r>
            <a:endParaRPr lang="en-US" sz="1600" baseline="0" dirty="0"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sz="1600" baseline="0" dirty="0">
                <a:ea typeface="ヒラギノ角ゴ Pro W3" charset="0"/>
                <a:cs typeface="Arial" charset="0"/>
              </a:rPr>
              <a:t>October  8, 2018 @ 3:15 PM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sz="1600" baseline="0" dirty="0">
              <a:ea typeface="ヒラギノ角ゴ Pro W3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6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2057400" cy="1543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2402236"/>
            <a:ext cx="5575516" cy="6741763"/>
          </a:xfrm>
        </p:spPr>
        <p:txBody>
          <a:bodyPr>
            <a:noAutofit/>
          </a:bodyPr>
          <a:lstStyle/>
          <a:p>
            <a:r>
              <a:rPr lang="en-US" dirty="0"/>
              <a:t>Autism has it’s roots in very early brain development.</a:t>
            </a:r>
          </a:p>
          <a:p>
            <a:endParaRPr lang="en-US" dirty="0"/>
          </a:p>
          <a:p>
            <a:r>
              <a:rPr lang="en-US" dirty="0"/>
              <a:t>Signs of ASD (or Autism Spectrum Disorder) emerge between 2 and 3 years of age.</a:t>
            </a:r>
          </a:p>
          <a:p>
            <a:endParaRPr lang="en-US" dirty="0"/>
          </a:p>
          <a:p>
            <a:r>
              <a:rPr lang="en-US" dirty="0"/>
              <a:t>Asperger Syndrome</a:t>
            </a:r>
            <a:r>
              <a:rPr lang="en-US" baseline="0" dirty="0"/>
              <a:t> is now part of the Autism Spectrum Disorder.</a:t>
            </a:r>
          </a:p>
          <a:p>
            <a:r>
              <a:rPr lang="en-US" baseline="0" dirty="0"/>
              <a:t>1 in 69 American children have autism. </a:t>
            </a:r>
          </a:p>
          <a:p>
            <a:r>
              <a:rPr lang="en-US" baseline="0" dirty="0"/>
              <a:t>(How many folks do we have in the room right now?) </a:t>
            </a:r>
            <a:r>
              <a:rPr lang="en-US" baseline="0" dirty="0">
                <a:sym typeface="Wingdings" pitchFamily="2" charset="2"/>
              </a:rPr>
              <a:t></a:t>
            </a:r>
            <a:endParaRPr lang="en-US" baseline="0" dirty="0"/>
          </a:p>
          <a:p>
            <a:r>
              <a:rPr lang="en-US" baseline="0" dirty="0"/>
              <a:t>It is four to five times more common among boys than girls.</a:t>
            </a:r>
          </a:p>
          <a:p>
            <a:endParaRPr lang="en-US" baseline="0" dirty="0"/>
          </a:p>
          <a:p>
            <a:r>
              <a:rPr lang="en-US" baseline="0" dirty="0"/>
              <a:t>There are over 3 million people in the United States with Autism.</a:t>
            </a:r>
          </a:p>
          <a:p>
            <a:r>
              <a:rPr lang="en-US" baseline="0" dirty="0"/>
              <a:t>There are some common characteristics, but each individual with autism is unique.</a:t>
            </a:r>
          </a:p>
          <a:p>
            <a:endParaRPr lang="en-US" baseline="0" dirty="0"/>
          </a:p>
          <a:p>
            <a:r>
              <a:rPr lang="en-US" baseline="0" dirty="0"/>
              <a:t>As we are working with people, our job is </a:t>
            </a:r>
            <a:r>
              <a:rPr lang="en-US" u="sng" baseline="0" dirty="0"/>
              <a:t>not</a:t>
            </a:r>
            <a:r>
              <a:rPr lang="en-US" baseline="0" dirty="0"/>
              <a:t> to diagnose medical conditions, but to work with what you have.</a:t>
            </a:r>
          </a:p>
          <a:p>
            <a:endParaRPr lang="en-US" baseline="0" dirty="0"/>
          </a:p>
          <a:p>
            <a:r>
              <a:rPr lang="en-US" dirty="0"/>
              <a:t>For the rest of this presentation</a:t>
            </a:r>
            <a:r>
              <a:rPr lang="en-US" baseline="0" dirty="0"/>
              <a:t> I will be talking about some of the </a:t>
            </a:r>
            <a:r>
              <a:rPr lang="en-US" u="sng" baseline="0" dirty="0"/>
              <a:t>common characteristics or indicators </a:t>
            </a:r>
            <a:r>
              <a:rPr lang="en-US" baseline="0" dirty="0"/>
              <a:t>of people with a mild form of autism, but these characteristics could always be something else. </a:t>
            </a:r>
          </a:p>
          <a:p>
            <a:endParaRPr lang="en-US" baseline="0" dirty="0"/>
          </a:p>
          <a:p>
            <a:r>
              <a:rPr lang="en-US" baseline="0" dirty="0"/>
              <a:t>We will NOT be looking at how to deal with people with </a:t>
            </a:r>
            <a:r>
              <a:rPr lang="en-US" u="sng" baseline="0" dirty="0"/>
              <a:t>autism</a:t>
            </a:r>
            <a:r>
              <a:rPr lang="en-US" baseline="0" dirty="0"/>
              <a:t>, we will be looking at </a:t>
            </a:r>
            <a:r>
              <a:rPr lang="en-US" u="sng" baseline="0" dirty="0"/>
              <a:t>coping</a:t>
            </a:r>
            <a:r>
              <a:rPr lang="en-US" baseline="0" dirty="0"/>
              <a:t> strategies for some specific indicators that </a:t>
            </a:r>
            <a:r>
              <a:rPr lang="en-US" u="sng" baseline="0" dirty="0"/>
              <a:t>may</a:t>
            </a:r>
            <a:r>
              <a:rPr lang="en-US" baseline="0" dirty="0"/>
              <a:t> or </a:t>
            </a:r>
            <a:r>
              <a:rPr lang="en-US" u="sng" baseline="0" dirty="0"/>
              <a:t>may not </a:t>
            </a:r>
            <a:r>
              <a:rPr lang="en-US" baseline="0" dirty="0"/>
              <a:t>be autism.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</a:t>
            </a:r>
          </a:p>
          <a:p>
            <a:r>
              <a:rPr lang="en-US" dirty="0"/>
              <a:t>https://</a:t>
            </a:r>
            <a:r>
              <a:rPr lang="en-US" dirty="0" err="1"/>
              <a:t>www.autismspeaks.org</a:t>
            </a:r>
            <a:r>
              <a:rPr lang="en-US" dirty="0"/>
              <a:t>/what-autism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9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3370263" cy="2528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3797085"/>
            <a:ext cx="5560017" cy="5346915"/>
          </a:xfrm>
        </p:spPr>
        <p:txBody>
          <a:bodyPr>
            <a:noAutofit/>
          </a:bodyPr>
          <a:lstStyle/>
          <a:p>
            <a:r>
              <a:rPr lang="en-US" sz="1600" baseline="0" dirty="0"/>
              <a:t>Youth in our public schools who have some kind of </a:t>
            </a:r>
            <a:r>
              <a:rPr lang="en-US" sz="1600" u="sng" baseline="0" dirty="0"/>
              <a:t>identified</a:t>
            </a:r>
            <a:r>
              <a:rPr lang="en-US" sz="1600" baseline="0" dirty="0"/>
              <a:t> disability, will have an IEP, an individual education plan, where experts set up specific learning objectives -- </a:t>
            </a:r>
          </a:p>
          <a:p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and create ways for the student to learn – to deal with the disability, and to develop ways to overcome the disability, so it does not get in the way of learning, or life. 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www.autismspeaks.org</a:t>
            </a:r>
            <a:r>
              <a:rPr lang="en-US" sz="1600" dirty="0"/>
              <a:t>/blog/2016/03/18/teen-autism-reluctant-drive-should-parent-push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70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3370263" cy="2528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3797085"/>
            <a:ext cx="5560017" cy="5346915"/>
          </a:xfrm>
        </p:spPr>
        <p:txBody>
          <a:bodyPr>
            <a:noAutofit/>
          </a:bodyPr>
          <a:lstStyle/>
          <a:p>
            <a:r>
              <a:rPr lang="en-US" sz="1600" baseline="0" dirty="0"/>
              <a:t>In our colleges, the students self-disclose their disabilities, </a:t>
            </a:r>
          </a:p>
          <a:p>
            <a:r>
              <a:rPr lang="en-US" sz="1600" baseline="0" dirty="0"/>
              <a:t>-- and many choose not to do that.  </a:t>
            </a:r>
          </a:p>
          <a:p>
            <a:r>
              <a:rPr lang="en-US" sz="1600" baseline="0" dirty="0"/>
              <a:t>And many may not even realize they </a:t>
            </a:r>
            <a:r>
              <a:rPr lang="en-US" sz="1600" u="sng" baseline="0" dirty="0"/>
              <a:t>have</a:t>
            </a:r>
            <a:r>
              <a:rPr lang="en-US" sz="1600" baseline="0" dirty="0"/>
              <a:t> any kind of disability.</a:t>
            </a:r>
          </a:p>
          <a:p>
            <a:endParaRPr lang="en-US" sz="1600" baseline="0" dirty="0"/>
          </a:p>
          <a:p>
            <a:r>
              <a:rPr lang="en-US" sz="1600" baseline="0" dirty="0"/>
              <a:t>That makes our job harder.  Since we get to work with students from </a:t>
            </a:r>
            <a:r>
              <a:rPr lang="en-US" sz="1600" u="sng" baseline="0" dirty="0"/>
              <a:t>all</a:t>
            </a:r>
            <a:r>
              <a:rPr lang="en-US" sz="1600" baseline="0" dirty="0"/>
              <a:t> kinds of backgrounds,</a:t>
            </a:r>
          </a:p>
          <a:p>
            <a:r>
              <a:rPr lang="en-US" sz="1600" baseline="0" dirty="0"/>
              <a:t> with the possibility of </a:t>
            </a:r>
            <a:r>
              <a:rPr lang="en-US" sz="1600" u="sng" baseline="0" dirty="0"/>
              <a:t>all</a:t>
            </a:r>
            <a:r>
              <a:rPr lang="en-US" sz="1600" baseline="0" dirty="0"/>
              <a:t> kinds of disabilities, </a:t>
            </a:r>
          </a:p>
          <a:p>
            <a:r>
              <a:rPr lang="en-US" sz="1600" baseline="0" dirty="0"/>
              <a:t>and you never know what you will get until the </a:t>
            </a:r>
            <a:r>
              <a:rPr lang="en-US" sz="1600" u="sng" baseline="0" dirty="0"/>
              <a:t>first</a:t>
            </a:r>
            <a:r>
              <a:rPr lang="en-US" sz="1600" baseline="0" dirty="0"/>
              <a:t> day of class when the students </a:t>
            </a:r>
            <a:r>
              <a:rPr lang="en-US" sz="1600" u="sng" baseline="0" dirty="0"/>
              <a:t>show up.</a:t>
            </a:r>
          </a:p>
          <a:p>
            <a:r>
              <a:rPr lang="en-US" sz="1600" baseline="0" dirty="0"/>
              <a:t>And even </a:t>
            </a:r>
            <a:r>
              <a:rPr lang="en-US" sz="1600" u="sng" baseline="0" dirty="0"/>
              <a:t>then</a:t>
            </a:r>
            <a:r>
              <a:rPr lang="en-US" sz="1600" baseline="0" dirty="0"/>
              <a:t>, you may not notice the slight differences among your students.</a:t>
            </a:r>
          </a:p>
          <a:p>
            <a:endParaRPr lang="en-US" sz="1600" baseline="0" dirty="0"/>
          </a:p>
          <a:p>
            <a:r>
              <a:rPr lang="en-US" sz="1600" baseline="0" dirty="0"/>
              <a:t>In a high school setting, the accommodation strategies are prescribed.  In a college setting, it is up to </a:t>
            </a:r>
            <a:r>
              <a:rPr lang="en-US" sz="1600" u="sng" baseline="0" dirty="0"/>
              <a:t>you</a:t>
            </a:r>
            <a:r>
              <a:rPr lang="en-US" sz="1600" baseline="0" dirty="0"/>
              <a:t> to work something out with your students.  </a:t>
            </a:r>
          </a:p>
          <a:p>
            <a:endParaRPr lang="en-US" sz="1600" baseline="0" dirty="0"/>
          </a:p>
          <a:p>
            <a:r>
              <a:rPr lang="en-US" sz="1600" baseline="0" dirty="0"/>
              <a:t>And now that we are teaching more and more high school students on our college campuses, -- things can get a little tricky.  </a:t>
            </a:r>
          </a:p>
          <a:p>
            <a:r>
              <a:rPr lang="en-US" sz="1600" baseline="0" dirty="0"/>
              <a:t>Do we follow the high school rules or the college rules?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www.autismspeaks.org</a:t>
            </a:r>
            <a:r>
              <a:rPr lang="en-US" sz="1600" dirty="0"/>
              <a:t>/blog/2016/03/18/teen-autism-reluctant-drive-should-parent-push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85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3838" y="1057275"/>
            <a:ext cx="3484562" cy="2613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93870"/>
            <a:ext cx="5513522" cy="4750129"/>
          </a:xfrm>
        </p:spPr>
        <p:txBody>
          <a:bodyPr>
            <a:noAutofit/>
          </a:bodyPr>
          <a:lstStyle/>
          <a:p>
            <a:r>
              <a:rPr lang="en-US" sz="1400" baseline="0" dirty="0"/>
              <a:t>People are unpredictable. Some people prefer a predictable environment.</a:t>
            </a:r>
          </a:p>
          <a:p>
            <a:endParaRPr lang="en-US" sz="1400" dirty="0"/>
          </a:p>
          <a:p>
            <a:r>
              <a:rPr lang="en-US" sz="1400" baseline="0" dirty="0"/>
              <a:t> </a:t>
            </a:r>
            <a:r>
              <a:rPr lang="en-US" sz="1400" u="sng" baseline="0" dirty="0"/>
              <a:t>Rather</a:t>
            </a:r>
            <a:r>
              <a:rPr lang="en-US" sz="1400" baseline="0" dirty="0"/>
              <a:t> than preferring to </a:t>
            </a:r>
            <a:r>
              <a:rPr lang="en-US" sz="1400" u="sng" baseline="0" dirty="0"/>
              <a:t>not</a:t>
            </a:r>
            <a:r>
              <a:rPr lang="en-US" sz="1400" baseline="0" dirty="0"/>
              <a:t> be around </a:t>
            </a:r>
            <a:r>
              <a:rPr lang="en-US" sz="1400" u="sng" baseline="0" dirty="0"/>
              <a:t>people</a:t>
            </a:r>
            <a:r>
              <a:rPr lang="en-US" sz="1400" baseline="0" dirty="0"/>
              <a:t>, they might not like the </a:t>
            </a:r>
            <a:r>
              <a:rPr lang="en-US" sz="1400" u="sng" baseline="0" dirty="0"/>
              <a:t>unpredictability</a:t>
            </a:r>
            <a:r>
              <a:rPr lang="en-US" sz="1400" baseline="0" dirty="0"/>
              <a:t> of most people.</a:t>
            </a:r>
          </a:p>
          <a:p>
            <a:endParaRPr lang="en-US" sz="1400" baseline="0" dirty="0"/>
          </a:p>
          <a:p>
            <a:r>
              <a:rPr lang="en-US" sz="1400" baseline="0" dirty="0"/>
              <a:t>Small talk is stressful for some. Structured small talk is a way to introduce the art of small talk.  </a:t>
            </a:r>
          </a:p>
          <a:p>
            <a:r>
              <a:rPr lang="en-US" sz="1400" baseline="0" dirty="0"/>
              <a:t>Give everyone a specific thing to discuss, like “describe your hobby or your favorite color.”</a:t>
            </a:r>
          </a:p>
          <a:p>
            <a:endParaRPr lang="en-US" sz="1400" baseline="0" dirty="0"/>
          </a:p>
          <a:p>
            <a:r>
              <a:rPr lang="en-US" sz="1400" baseline="0" dirty="0"/>
              <a:t>In many cases -- the social awkwardness is </a:t>
            </a:r>
            <a:r>
              <a:rPr lang="en-US" sz="1400" u="sng" baseline="0" dirty="0"/>
              <a:t>not</a:t>
            </a:r>
            <a:r>
              <a:rPr lang="en-US" sz="1400" baseline="0" dirty="0"/>
              <a:t> caused by the </a:t>
            </a:r>
            <a:r>
              <a:rPr lang="en-US" sz="1400" u="sng" baseline="0" dirty="0"/>
              <a:t>people</a:t>
            </a:r>
            <a:r>
              <a:rPr lang="en-US" sz="1400" baseline="0" dirty="0"/>
              <a:t>, </a:t>
            </a:r>
          </a:p>
          <a:p>
            <a:r>
              <a:rPr lang="en-US" sz="1400" baseline="0" dirty="0"/>
              <a:t>but by an over stimulation of the </a:t>
            </a:r>
            <a:r>
              <a:rPr lang="en-US" sz="1400" u="sng" baseline="0" dirty="0"/>
              <a:t>senses</a:t>
            </a:r>
            <a:r>
              <a:rPr lang="en-US" sz="1400" baseline="0" dirty="0"/>
              <a:t> caused by the environment.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/>
              <a:t>A person could be over-stimulated by sights, sounds, smells, and other sensory information.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/>
          </a:p>
          <a:p>
            <a:r>
              <a:rPr lang="en-US" sz="1400" dirty="0"/>
              <a:t>Being around people is not usually the problem. </a:t>
            </a:r>
          </a:p>
          <a:p>
            <a:r>
              <a:rPr lang="en-US" sz="1400" dirty="0"/>
              <a:t>The problem could be sensory overload.</a:t>
            </a:r>
          </a:p>
          <a:p>
            <a:endParaRPr lang="en-US" sz="1400" dirty="0"/>
          </a:p>
          <a:p>
            <a:r>
              <a:rPr lang="en-US" sz="1400" dirty="0"/>
              <a:t>====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www.autismspeaks.org</a:t>
            </a:r>
            <a:r>
              <a:rPr lang="en-US" sz="1400" dirty="0"/>
              <a:t>/blog/2016/03/18/teen-autism-reluctant-drive-should-parent-push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2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82750" y="474663"/>
            <a:ext cx="3008313" cy="2257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992582"/>
            <a:ext cx="5513522" cy="6151417"/>
          </a:xfrm>
        </p:spPr>
        <p:txBody>
          <a:bodyPr>
            <a:noAutofit/>
          </a:bodyPr>
          <a:lstStyle/>
          <a:p>
            <a:r>
              <a:rPr lang="en-US" sz="1400" baseline="0" dirty="0"/>
              <a:t>Background sounds, like working in a cubicle, open windows, distant telephones, air conditioners, elevators, computers humming, -- any sound.  </a:t>
            </a:r>
          </a:p>
          <a:p>
            <a:r>
              <a:rPr lang="en-US" sz="1400" baseline="0" dirty="0"/>
              <a:t>Most people subconsciously tune out the background and focus their hearing on specific sounds.  </a:t>
            </a:r>
          </a:p>
          <a:p>
            <a:r>
              <a:rPr lang="en-US" sz="1400" baseline="0" dirty="0"/>
              <a:t>For some, -- </a:t>
            </a:r>
            <a:r>
              <a:rPr lang="en-US" sz="1400" u="sng" baseline="0" dirty="0"/>
              <a:t>all</a:t>
            </a:r>
            <a:r>
              <a:rPr lang="en-US" sz="1400" baseline="0" dirty="0"/>
              <a:t> of the sounds are in the </a:t>
            </a:r>
            <a:r>
              <a:rPr lang="en-US" sz="1400" u="sng" baseline="0" dirty="0"/>
              <a:t>foreground</a:t>
            </a:r>
            <a:r>
              <a:rPr lang="en-US" sz="1400" baseline="0" dirty="0"/>
              <a:t>, which makes it hard to focus on anything.</a:t>
            </a:r>
          </a:p>
          <a:p>
            <a:r>
              <a:rPr lang="en-US" sz="1400" baseline="0" dirty="0"/>
              <a:t>Blinking lights, fluorescent lights, some computer monitors, windows, riding a bus -- all create visual distractions.  Every visual image is in the foreground. Most people subconsciously ignore the unimportant visual images and focus on the main visual image. </a:t>
            </a:r>
          </a:p>
          <a:p>
            <a:r>
              <a:rPr lang="en-US" sz="1400" baseline="0" dirty="0"/>
              <a:t>Smells of food, mold, animals. Can be a distraction. If it is a smell that is pleasing, then it would be hard to concentrate on anything else.  -- </a:t>
            </a:r>
          </a:p>
          <a:p>
            <a:r>
              <a:rPr lang="en-US" sz="1400" baseline="0" dirty="0"/>
              <a:t>- All of these distractions can keep people from concentrating on the task at hand and completing their work.</a:t>
            </a:r>
          </a:p>
          <a:p>
            <a:r>
              <a:rPr lang="en-US" sz="1400" baseline="0" dirty="0"/>
              <a:t>Years ago, my wife got me to join her pool team, but the loud music, unusual lighting, lots of people moving around, and lots of conversations I could half hear - was all too much for me.  I found it hard to concentrate on playing the game.</a:t>
            </a:r>
          </a:p>
          <a:p>
            <a:r>
              <a:rPr lang="en-US" sz="1400" baseline="0" dirty="0"/>
              <a:t>- Can you eliminate distractions in your activities?</a:t>
            </a:r>
          </a:p>
          <a:p>
            <a:r>
              <a:rPr lang="en-US" sz="1400" baseline="0" dirty="0"/>
              <a:t>Is there a quiet room where this person can go to chill out? </a:t>
            </a:r>
          </a:p>
          <a:p>
            <a:r>
              <a:rPr lang="en-US" sz="1400" baseline="0" dirty="0"/>
              <a:t>- Ensure that this room is </a:t>
            </a:r>
            <a:r>
              <a:rPr lang="en-US" sz="1400" u="sng" baseline="0" dirty="0"/>
              <a:t>never</a:t>
            </a:r>
            <a:r>
              <a:rPr lang="en-US" sz="1400" baseline="0" dirty="0"/>
              <a:t> seen as punishment, but rather a safe place to </a:t>
            </a:r>
            <a:r>
              <a:rPr lang="en-US" sz="1400" u="sng" baseline="0" dirty="0"/>
              <a:t>escape</a:t>
            </a:r>
            <a:r>
              <a:rPr lang="en-US" sz="1400" baseline="0" dirty="0"/>
              <a:t> the distractions -- and recharge their personal batteries before rejoining the group.</a:t>
            </a:r>
          </a:p>
          <a:p>
            <a:r>
              <a:rPr lang="en-US" sz="1400" baseline="0" dirty="0">
                <a:sym typeface="Wingdings" pitchFamily="2" charset="2"/>
              </a:rPr>
              <a:t> </a:t>
            </a:r>
            <a:r>
              <a:rPr lang="en-US" sz="1400" baseline="0" dirty="0"/>
              <a:t>Even a bug crawling around on a projection screen can be a distraction.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====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www.autismspeaks.org</a:t>
            </a:r>
            <a:r>
              <a:rPr lang="en-US" sz="1400" dirty="0"/>
              <a:t>/blog/2016/03/18/teen-autism-reluctant-drive-should-parent-push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04950" y="715963"/>
            <a:ext cx="3238500" cy="243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348842"/>
            <a:ext cx="5606512" cy="5795158"/>
          </a:xfrm>
        </p:spPr>
        <p:txBody>
          <a:bodyPr>
            <a:noAutofit/>
          </a:bodyPr>
          <a:lstStyle/>
          <a:p>
            <a:r>
              <a:rPr lang="en-US" sz="1600" dirty="0"/>
              <a:t>Many get this wrong.  This has nothing to do with who talks a lot and who does not.</a:t>
            </a:r>
          </a:p>
          <a:p>
            <a:endParaRPr lang="en-US" sz="1600" dirty="0"/>
          </a:p>
          <a:p>
            <a:r>
              <a:rPr lang="en-US" dirty="0"/>
              <a:t>Where do you put your attention and get your energy? </a:t>
            </a:r>
          </a:p>
          <a:p>
            <a:r>
              <a:rPr lang="en-US" dirty="0"/>
              <a:t>Do you like to spend time in the outer world of people and things? -- That's Extraversion</a:t>
            </a:r>
          </a:p>
          <a:p>
            <a:r>
              <a:rPr lang="en-US" dirty="0"/>
              <a:t>Or do you prefer your inner world of ideas and images? -- That's Introversion</a:t>
            </a:r>
          </a:p>
          <a:p>
            <a:endParaRPr lang="en-US" sz="1600" dirty="0"/>
          </a:p>
          <a:p>
            <a:r>
              <a:rPr lang="en-US" sz="1600" dirty="0"/>
              <a:t>At the end of a long day -- do you want to go out with friends to unwind, or do you want to be by yourself to unwind?</a:t>
            </a:r>
          </a:p>
          <a:p>
            <a:endParaRPr lang="en-US" sz="1600" dirty="0"/>
          </a:p>
          <a:p>
            <a:r>
              <a:rPr lang="en-US" sz="1600" dirty="0"/>
              <a:t>Introverts</a:t>
            </a:r>
            <a:r>
              <a:rPr lang="en-US" sz="1600" baseline="0" dirty="0"/>
              <a:t> like Sheldon typically have a small number of friends, but they are usually really deep friendships.</a:t>
            </a:r>
          </a:p>
          <a:p>
            <a:r>
              <a:rPr lang="en-US" sz="1600" baseline="0" dirty="0"/>
              <a:t>Extroverts typically have lots of friends, some deep friendships, but lots of shallow or medium-depth friendships.</a:t>
            </a:r>
          </a:p>
          <a:p>
            <a:endParaRPr lang="en-US" sz="1600" baseline="0" dirty="0"/>
          </a:p>
          <a:p>
            <a:r>
              <a:rPr lang="en-US" sz="1600" baseline="0" dirty="0"/>
              <a:t>Extroverts like to make new friends.    </a:t>
            </a:r>
          </a:p>
          <a:p>
            <a:r>
              <a:rPr lang="en-US" sz="1600" baseline="0" dirty="0"/>
              <a:t>Introverts find friend-making </a:t>
            </a:r>
            <a:r>
              <a:rPr lang="en-US" sz="1600" u="sng" baseline="0" dirty="0"/>
              <a:t>an unpleasant chore</a:t>
            </a:r>
            <a:r>
              <a:rPr lang="en-US" sz="1600" baseline="0" dirty="0"/>
              <a:t>.</a:t>
            </a:r>
          </a:p>
          <a:p>
            <a:endParaRPr lang="en-US" sz="1600" baseline="0" dirty="0"/>
          </a:p>
          <a:p>
            <a:r>
              <a:rPr lang="en-US" sz="1600" baseline="0" dirty="0"/>
              <a:t>For the introverts it takes </a:t>
            </a:r>
            <a:r>
              <a:rPr lang="en-US" sz="1600" u="sng" baseline="0" dirty="0"/>
              <a:t>effort</a:t>
            </a:r>
            <a:r>
              <a:rPr lang="en-US" sz="1600" baseline="0" dirty="0"/>
              <a:t> to </a:t>
            </a:r>
            <a:r>
              <a:rPr lang="en-US" sz="1600" u="sng" baseline="0" dirty="0"/>
              <a:t>keep</a:t>
            </a:r>
            <a:r>
              <a:rPr lang="en-US" sz="1600" baseline="0" dirty="0"/>
              <a:t> the friendship.  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dirty="0"/>
              <a:t>======</a:t>
            </a:r>
          </a:p>
          <a:p>
            <a:endParaRPr lang="en-US" sz="1600" dirty="0"/>
          </a:p>
          <a:p>
            <a:r>
              <a:rPr lang="en-US" sz="1600" dirty="0"/>
              <a:t>Introverts vs Extroverts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www.myersbriggs.org</a:t>
            </a:r>
            <a:r>
              <a:rPr lang="en-US" sz="1600" dirty="0"/>
              <a:t>/my-</a:t>
            </a:r>
            <a:r>
              <a:rPr lang="en-US" sz="1600" dirty="0" err="1"/>
              <a:t>mbti</a:t>
            </a:r>
            <a:r>
              <a:rPr lang="en-US" sz="1600" dirty="0"/>
              <a:t>-personality-type/</a:t>
            </a:r>
            <a:r>
              <a:rPr lang="en-US" sz="1600" dirty="0" err="1"/>
              <a:t>mbti</a:t>
            </a:r>
            <a:r>
              <a:rPr lang="en-US" sz="1600" dirty="0"/>
              <a:t>-basics/</a:t>
            </a:r>
            <a:r>
              <a:rPr lang="en-US" sz="1600" dirty="0" err="1"/>
              <a:t>extraversion-or-introversion.htm?bhcp</a:t>
            </a:r>
            <a:r>
              <a:rPr lang="en-US" sz="1600" dirty="0"/>
              <a:t>=1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2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0488" y="1120775"/>
            <a:ext cx="4064000" cy="3048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24499"/>
            <a:ext cx="5606512" cy="4619501"/>
          </a:xfrm>
        </p:spPr>
        <p:txBody>
          <a:bodyPr>
            <a:noAutofit/>
          </a:bodyPr>
          <a:lstStyle/>
          <a:p>
            <a:r>
              <a:rPr lang="en-US" sz="1600" dirty="0"/>
              <a:t>Deep thinkers like Sheldon are introverts.</a:t>
            </a:r>
          </a:p>
          <a:p>
            <a:endParaRPr lang="en-US" sz="1600" dirty="0"/>
          </a:p>
          <a:p>
            <a:r>
              <a:rPr lang="en-US" sz="1600" baseline="0" dirty="0"/>
              <a:t>Once on the Big Bang Theory, Sheldon needed to make friends with a new person so he could have access to a specific piece of scientific equipment. </a:t>
            </a:r>
          </a:p>
          <a:p>
            <a:r>
              <a:rPr lang="en-US" sz="1600" baseline="0" dirty="0"/>
              <a:t>Because of this, he felt he had to break up with one of his current friends.  </a:t>
            </a:r>
          </a:p>
          <a:p>
            <a:endParaRPr lang="en-US" sz="1600" baseline="0" dirty="0"/>
          </a:p>
          <a:p>
            <a:r>
              <a:rPr lang="en-US" sz="1600" baseline="0" dirty="0"/>
              <a:t>For some, it’s like juggling balls in the air. </a:t>
            </a:r>
          </a:p>
          <a:p>
            <a:r>
              <a:rPr lang="en-US" sz="1600" baseline="0" dirty="0"/>
              <a:t>A good juggler can add more balls into the mix and keep juggling, but many introverts can handle only a handful of friends.  </a:t>
            </a:r>
          </a:p>
          <a:p>
            <a:r>
              <a:rPr lang="en-US" sz="1600" baseline="0" dirty="0"/>
              <a:t>Adding more friends can be stressful.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dirty="0"/>
              <a:t>======</a:t>
            </a:r>
          </a:p>
          <a:p>
            <a:r>
              <a:rPr lang="en-US" sz="1600" dirty="0"/>
              <a:t>Introvert image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weareiu.com</a:t>
            </a:r>
            <a:r>
              <a:rPr lang="en-US" sz="1600" dirty="0"/>
              <a:t>/blog/</a:t>
            </a:r>
            <a:r>
              <a:rPr lang="en-US" sz="1600" dirty="0" err="1"/>
              <a:t>rachel-waddey</a:t>
            </a:r>
            <a:r>
              <a:rPr lang="en-US" sz="1600" dirty="0"/>
              <a:t>/being-an-introvert-in-college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93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5713" y="906463"/>
            <a:ext cx="4203700" cy="3154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51366"/>
            <a:ext cx="5606512" cy="4892634"/>
          </a:xfrm>
        </p:spPr>
        <p:txBody>
          <a:bodyPr>
            <a:noAutofit/>
          </a:bodyPr>
          <a:lstStyle/>
          <a:p>
            <a:r>
              <a:rPr lang="en-US" sz="1600" baseline="0" dirty="0"/>
              <a:t>And for someone like Sheldon, there is a process to making friends – </a:t>
            </a:r>
          </a:p>
          <a:p>
            <a:r>
              <a:rPr lang="en-US" sz="1600" baseline="0" dirty="0"/>
              <a:t>as you see in the algorithm that he created that you see here.</a:t>
            </a:r>
          </a:p>
          <a:p>
            <a:endParaRPr lang="en-US" sz="1600" baseline="0" dirty="0"/>
          </a:p>
          <a:p>
            <a:r>
              <a:rPr lang="en-US" sz="1600" u="sng" baseline="0" dirty="0"/>
              <a:t>This</a:t>
            </a:r>
            <a:r>
              <a:rPr lang="en-US" sz="1600" baseline="0" dirty="0"/>
              <a:t> is Sheldon's  flowchart for </a:t>
            </a:r>
            <a:r>
              <a:rPr lang="en-US" sz="1600" u="sng" baseline="0" dirty="0"/>
              <a:t>how to make a friend.</a:t>
            </a:r>
          </a:p>
          <a:p>
            <a:endParaRPr lang="en-US" sz="1600" u="sng" baseline="0" dirty="0"/>
          </a:p>
          <a:p>
            <a:r>
              <a:rPr lang="en-US" sz="1600" baseline="0" dirty="0"/>
              <a:t>For most folks, activities like making a new friend can happen spontaneously, -- while for others, there needs to be a </a:t>
            </a:r>
            <a:r>
              <a:rPr lang="en-US" sz="1600" u="sng" baseline="0" dirty="0"/>
              <a:t>plan</a:t>
            </a:r>
            <a:r>
              <a:rPr lang="en-US" sz="1600" baseline="0" dirty="0"/>
              <a:t> and a </a:t>
            </a:r>
            <a:r>
              <a:rPr lang="en-US" sz="1600" u="sng" baseline="0" dirty="0"/>
              <a:t>process</a:t>
            </a:r>
            <a:r>
              <a:rPr lang="en-US" sz="1600" baseline="0" dirty="0"/>
              <a:t> for everything.</a:t>
            </a:r>
          </a:p>
          <a:p>
            <a:r>
              <a:rPr lang="en-US" sz="1600" baseline="0" dirty="0"/>
              <a:t>For some, there is safety in feeling that everything is orderly and in its place. Others don’t seem to care.</a:t>
            </a:r>
          </a:p>
          <a:p>
            <a:r>
              <a:rPr lang="en-US" sz="1600" baseline="0" dirty="0"/>
              <a:t>Torture is putting a detailed, procedure-oriented introvert, in a room full of people he does not know, without an agenda.</a:t>
            </a:r>
          </a:p>
          <a:p>
            <a:r>
              <a:rPr lang="en-US" sz="1600" baseline="0" dirty="0"/>
              <a:t>It gives me goosebumps just </a:t>
            </a:r>
            <a:r>
              <a:rPr lang="en-US" sz="1600" u="sng" baseline="0" dirty="0"/>
              <a:t>thinking</a:t>
            </a:r>
            <a:r>
              <a:rPr lang="en-US" sz="1600" baseline="0" dirty="0"/>
              <a:t> about it.</a:t>
            </a:r>
          </a:p>
          <a:p>
            <a:endParaRPr lang="en-US" sz="1600" baseline="0" dirty="0"/>
          </a:p>
          <a:p>
            <a:r>
              <a:rPr lang="en-US" sz="1600" baseline="0" dirty="0"/>
              <a:t>====</a:t>
            </a:r>
          </a:p>
          <a:p>
            <a:r>
              <a:rPr lang="en-US" sz="1600" baseline="0" dirty="0"/>
              <a:t>Dr. Cooper’s Friendship Algorithm</a:t>
            </a:r>
          </a:p>
          <a:p>
            <a:r>
              <a:rPr lang="en-US" sz="1600" baseline="0" dirty="0"/>
              <a:t>http://vignette1.wikia.nocookie.net/</a:t>
            </a:r>
            <a:r>
              <a:rPr lang="en-US" sz="1600" baseline="0" dirty="0" err="1"/>
              <a:t>bigbangtheory</a:t>
            </a:r>
            <a:r>
              <a:rPr lang="en-US" sz="1600" baseline="0" dirty="0"/>
              <a:t>/images/f/</a:t>
            </a:r>
            <a:r>
              <a:rPr lang="en-US" sz="1600" baseline="0" dirty="0" err="1"/>
              <a:t>ff</a:t>
            </a:r>
            <a:r>
              <a:rPr lang="en-US" sz="1600" baseline="0" dirty="0"/>
              <a:t>/Freind1.jpg/revision/</a:t>
            </a:r>
            <a:r>
              <a:rPr lang="en-US" sz="1600" baseline="0" dirty="0" err="1"/>
              <a:t>latest?cb</a:t>
            </a:r>
            <a:r>
              <a:rPr lang="en-US" sz="1600" baseline="0" dirty="0"/>
              <a:t>=20121011222658</a:t>
            </a:r>
          </a:p>
          <a:p>
            <a:endParaRPr lang="en-US" sz="1600" baseline="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22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591014" cy="4800600"/>
          </a:xfrm>
        </p:spPr>
        <p:txBody>
          <a:bodyPr>
            <a:noAutofit/>
          </a:bodyPr>
          <a:lstStyle/>
          <a:p>
            <a:r>
              <a:rPr lang="en-US" sz="1600" baseline="0" dirty="0"/>
              <a:t>Just because someone does not </a:t>
            </a:r>
            <a:r>
              <a:rPr lang="en-US" sz="1600" u="sng" baseline="0" dirty="0"/>
              <a:t>display</a:t>
            </a:r>
            <a:r>
              <a:rPr lang="en-US" sz="1600" baseline="0" dirty="0"/>
              <a:t> empathetic behavior -- does not mean that they are </a:t>
            </a:r>
            <a:r>
              <a:rPr lang="en-US" sz="1600" u="sng" baseline="0" dirty="0"/>
              <a:t>not</a:t>
            </a:r>
            <a:r>
              <a:rPr lang="en-US" sz="1600" baseline="0" dirty="0"/>
              <a:t> empathetic. </a:t>
            </a:r>
          </a:p>
          <a:p>
            <a:r>
              <a:rPr lang="en-US" sz="1600" baseline="0" dirty="0"/>
              <a:t>It could be they just do not know </a:t>
            </a:r>
            <a:r>
              <a:rPr lang="en-US" sz="1600" u="sng" baseline="0" dirty="0"/>
              <a:t>how</a:t>
            </a:r>
            <a:r>
              <a:rPr lang="en-US" sz="1600" baseline="0" dirty="0"/>
              <a:t> to </a:t>
            </a:r>
            <a:r>
              <a:rPr lang="en-US" sz="1600" u="sng" baseline="0" dirty="0"/>
              <a:t>express</a:t>
            </a:r>
            <a:r>
              <a:rPr lang="en-US" sz="1600" baseline="0" dirty="0"/>
              <a:t> their emotions in the way that the public </a:t>
            </a:r>
            <a:r>
              <a:rPr lang="en-US" sz="1600" u="sng" baseline="0" dirty="0"/>
              <a:t>expects</a:t>
            </a:r>
            <a:r>
              <a:rPr lang="en-US" sz="1600" baseline="0" dirty="0"/>
              <a:t>.</a:t>
            </a:r>
          </a:p>
          <a:p>
            <a:endParaRPr lang="en-US" sz="1600" baseline="0" dirty="0"/>
          </a:p>
          <a:p>
            <a:r>
              <a:rPr lang="en-US" sz="1600" u="none" dirty="0"/>
              <a:t>Some might have </a:t>
            </a:r>
            <a:r>
              <a:rPr lang="en-US" sz="1600" u="none" dirty="0">
                <a:solidFill>
                  <a:schemeClr val="tx1"/>
                </a:solidFill>
              </a:rPr>
              <a:t>impaired,</a:t>
            </a:r>
            <a:r>
              <a:rPr lang="en-US" sz="1600" u="none" baseline="0" dirty="0">
                <a:solidFill>
                  <a:schemeClr val="tx1"/>
                </a:solidFill>
              </a:rPr>
              <a:t> nonverbal behaviors </a:t>
            </a:r>
            <a:r>
              <a:rPr lang="en-US" sz="1600" u="none" dirty="0">
                <a:solidFill>
                  <a:schemeClr val="tx1"/>
                </a:solidFill>
              </a:rPr>
              <a:t>in areas such as eye contact, facial expression, </a:t>
            </a:r>
            <a:r>
              <a:rPr lang="en-US" sz="1600" u="none" dirty="0"/>
              <a:t>posture, and gesture. </a:t>
            </a:r>
          </a:p>
          <a:p>
            <a:endParaRPr lang="en-US" sz="1600" u="none" baseline="0" dirty="0"/>
          </a:p>
          <a:p>
            <a:r>
              <a:rPr lang="en-US" sz="1600" dirty="0"/>
              <a:t>Some might be able to show a </a:t>
            </a:r>
            <a:r>
              <a:rPr lang="en-US" sz="1600" u="sng" dirty="0"/>
              <a:t>theoretical </a:t>
            </a:r>
            <a:r>
              <a:rPr lang="en-US" sz="1600" dirty="0"/>
              <a:t>understanding of other people's emotions; however, they might have difficulty </a:t>
            </a:r>
            <a:r>
              <a:rPr lang="en-US" sz="1600" u="sng" dirty="0"/>
              <a:t>acting</a:t>
            </a:r>
            <a:r>
              <a:rPr lang="en-US" sz="1600" dirty="0"/>
              <a:t> on this knowledge in fluid, real-life situations.</a:t>
            </a:r>
          </a:p>
          <a:p>
            <a:endParaRPr lang="en-US" sz="1600" baseline="0" dirty="0"/>
          </a:p>
          <a:p>
            <a:r>
              <a:rPr lang="en-US" sz="1600" u="sng" baseline="0" dirty="0"/>
              <a:t>People can be very unpredictable</a:t>
            </a:r>
            <a:r>
              <a:rPr lang="en-US" sz="1600" baseline="0" dirty="0"/>
              <a:t>. Especially when it comes to feelings and emotions.</a:t>
            </a:r>
          </a:p>
          <a:p>
            <a:endParaRPr lang="en-US" sz="1600" baseline="0" dirty="0"/>
          </a:p>
          <a:p>
            <a:r>
              <a:rPr lang="en-US" sz="1600" baseline="0" dirty="0"/>
              <a:t>And some people thrive on </a:t>
            </a:r>
            <a:r>
              <a:rPr lang="en-US" sz="1600" u="sng" baseline="0" dirty="0"/>
              <a:t>predictability</a:t>
            </a:r>
            <a:r>
              <a:rPr lang="en-US" sz="1600" baseline="0" dirty="0"/>
              <a:t>, so they stay clear of </a:t>
            </a:r>
            <a:r>
              <a:rPr lang="en-US" sz="1600" u="sng" baseline="0" dirty="0"/>
              <a:t>any</a:t>
            </a:r>
            <a:r>
              <a:rPr lang="en-US" sz="1600" baseline="0" dirty="0"/>
              <a:t> contact with people.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Asperger_syndrome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Picture</a:t>
            </a:r>
          </a:p>
          <a:p>
            <a:r>
              <a:rPr lang="en-US" sz="1600" dirty="0"/>
              <a:t>http://media-cache-ec0.pinimg.com/736x/ae/f8/cc/aef8cc70809223b8f8370db15870e1c5.jpg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4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1023938"/>
            <a:ext cx="4097338" cy="3073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2623"/>
            <a:ext cx="5606512" cy="4631377"/>
          </a:xfrm>
        </p:spPr>
        <p:txBody>
          <a:bodyPr>
            <a:noAutofit/>
          </a:bodyPr>
          <a:lstStyle/>
          <a:p>
            <a:r>
              <a:rPr lang="en-US" sz="1600" dirty="0"/>
              <a:t>Some</a:t>
            </a:r>
            <a:r>
              <a:rPr lang="en-US" sz="1600" baseline="0" dirty="0"/>
              <a:t> people may</a:t>
            </a:r>
            <a:r>
              <a:rPr lang="en-US" sz="1600" dirty="0"/>
              <a:t> seek out routine, like</a:t>
            </a:r>
            <a:r>
              <a:rPr lang="en-US" sz="1600" baseline="0" dirty="0"/>
              <a:t> a favorite meal or restaurant where they feel at home, --  at peace.</a:t>
            </a:r>
          </a:p>
          <a:p>
            <a:endParaRPr lang="en-US" sz="1600" baseline="0" dirty="0"/>
          </a:p>
          <a:p>
            <a:r>
              <a:rPr lang="en-US" sz="1600" baseline="0" dirty="0"/>
              <a:t>The small routines throughout the day bring a sense of </a:t>
            </a:r>
            <a:r>
              <a:rPr lang="en-US" sz="1600" u="sng" baseline="0" dirty="0"/>
              <a:t>normalcy</a:t>
            </a:r>
            <a:r>
              <a:rPr lang="en-US" sz="1600" baseline="0" dirty="0"/>
              <a:t> to an otherwise unpredictable day.</a:t>
            </a:r>
          </a:p>
          <a:p>
            <a:endParaRPr lang="en-US" sz="1600" baseline="0" dirty="0"/>
          </a:p>
          <a:p>
            <a:r>
              <a:rPr lang="en-US" sz="1600" baseline="0" dirty="0"/>
              <a:t>Be aware of people who may prefer a set routine. </a:t>
            </a:r>
          </a:p>
          <a:p>
            <a:endParaRPr lang="en-US" sz="1600" baseline="0" dirty="0"/>
          </a:p>
          <a:p>
            <a:r>
              <a:rPr lang="en-US" sz="1600" baseline="0" dirty="0"/>
              <a:t>If you need to move a regular activity to a new date or a new location. </a:t>
            </a:r>
          </a:p>
          <a:p>
            <a:r>
              <a:rPr lang="en-US" sz="1600" baseline="0" dirty="0"/>
              <a:t>You need to make sure these people know in advance, so they can prepare.  </a:t>
            </a:r>
          </a:p>
          <a:p>
            <a:r>
              <a:rPr lang="en-US" sz="1600" baseline="0" dirty="0"/>
              <a:t>Even moved furniture can be a problem. </a:t>
            </a:r>
          </a:p>
          <a:p>
            <a:endParaRPr lang="en-US" sz="1600" baseline="0" dirty="0"/>
          </a:p>
          <a:p>
            <a:r>
              <a:rPr lang="en-US" sz="1600" baseline="0" dirty="0"/>
              <a:t>Though adding a little variety can spice up a program, some folks count on their sense of normalcy.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baseline="0" dirty="0"/>
              <a:t>====</a:t>
            </a:r>
          </a:p>
          <a:p>
            <a:endParaRPr lang="en-US" sz="1600" baseline="0" dirty="0"/>
          </a:p>
          <a:p>
            <a:r>
              <a:rPr lang="en-US" sz="1600" baseline="0" dirty="0"/>
              <a:t>Food schedule</a:t>
            </a:r>
          </a:p>
          <a:p>
            <a:r>
              <a:rPr lang="en-US" sz="1600" dirty="0"/>
              <a:t>https://s-media-cache-ak0.pinimg.com/originals/8b/</a:t>
            </a:r>
            <a:r>
              <a:rPr lang="en-US" sz="1600" dirty="0" err="1"/>
              <a:t>ed</a:t>
            </a:r>
            <a:r>
              <a:rPr lang="en-US" sz="1600" dirty="0"/>
              <a:t>/2a/8bed2ae0ffd94268cf2d20bfdddacb38.jpg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0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503127" cy="4509274"/>
          </a:xfrm>
        </p:spPr>
        <p:txBody>
          <a:bodyPr/>
          <a:lstStyle/>
          <a:p>
            <a:r>
              <a:rPr lang="en-US" dirty="0"/>
              <a:t>I hope you have seen the TV show, the Big Bang Theory.  </a:t>
            </a:r>
          </a:p>
          <a:p>
            <a:endParaRPr lang="en-US" dirty="0"/>
          </a:p>
          <a:p>
            <a:r>
              <a:rPr lang="en-US" dirty="0"/>
              <a:t>It has just started its twelfth and final season.</a:t>
            </a:r>
          </a:p>
          <a:p>
            <a:endParaRPr lang="en-US" dirty="0"/>
          </a:p>
          <a:p>
            <a:r>
              <a:rPr lang="en-US" dirty="0"/>
              <a:t>One of the lead characters is Dr. Sheldon Cooper, a theoretical physicist who works at</a:t>
            </a:r>
            <a:r>
              <a:rPr lang="en-US" baseline="0" dirty="0"/>
              <a:t> a research university.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Though the TV network has never confirmed this, Sheldon exhibits many of the characteristics</a:t>
            </a:r>
            <a:r>
              <a:rPr lang="en-US" baseline="0" dirty="0"/>
              <a:t> of a mild form of Autism, which used to be called Asperger's Syndrome.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=====</a:t>
            </a:r>
          </a:p>
          <a:p>
            <a:r>
              <a:rPr lang="en-US" dirty="0"/>
              <a:t>http://</a:t>
            </a:r>
            <a:r>
              <a:rPr lang="en-US" dirty="0" err="1"/>
              <a:t>img.wallpaperfolder.com</a:t>
            </a:r>
            <a:r>
              <a:rPr lang="en-US" dirty="0"/>
              <a:t>/f/51589E1B4031/sheldon-cooper-1600x1200-tbbt-s4.jpg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9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690563"/>
            <a:ext cx="4051300" cy="3038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29038"/>
            <a:ext cx="5606512" cy="5414962"/>
          </a:xfrm>
        </p:spPr>
        <p:txBody>
          <a:bodyPr>
            <a:noAutofit/>
          </a:bodyPr>
          <a:lstStyle/>
          <a:p>
            <a:r>
              <a:rPr lang="en-US" sz="1600" baseline="0" dirty="0"/>
              <a:t>Several times a week I will have a ham sub at Subway. It’s my way of finding solace in an otherwise hectic week.  </a:t>
            </a:r>
          </a:p>
          <a:p>
            <a:r>
              <a:rPr lang="en-US" sz="1600" baseline="0" dirty="0"/>
              <a:t>It’s not the best sandwich in the world, but it is something I can count on being a consistent, predictable experience.  </a:t>
            </a:r>
          </a:p>
          <a:p>
            <a:r>
              <a:rPr lang="en-US" sz="1600" baseline="0" dirty="0"/>
              <a:t>I try to go after the big lunch rush when it is a little quieter - with less distractions.  </a:t>
            </a:r>
          </a:p>
          <a:p>
            <a:endParaRPr lang="en-US" sz="1600" baseline="0" dirty="0"/>
          </a:p>
          <a:p>
            <a:r>
              <a:rPr lang="en-US" sz="1600" baseline="0" dirty="0"/>
              <a:t>Recently, my regular Subway moved the restaurant across the street to a new location. It took a while, but I am finally used to it.  -- Well, that </a:t>
            </a:r>
            <a:r>
              <a:rPr lang="en-US" sz="1600" u="sng" baseline="0" dirty="0"/>
              <a:t>was</a:t>
            </a:r>
            <a:r>
              <a:rPr lang="en-US" sz="1600" baseline="0" dirty="0"/>
              <a:t> years ago, -- and I am still talking about it.</a:t>
            </a:r>
          </a:p>
          <a:p>
            <a:endParaRPr lang="en-US" sz="1600" baseline="0" dirty="0"/>
          </a:p>
          <a:p>
            <a:r>
              <a:rPr lang="en-US" sz="1600" baseline="0" dirty="0"/>
              <a:t>While on the topic of self-disclosure, -- the cereal I have eaten for breakfast for the last 35 years was discontinued two years ago.  I’ve estimated</a:t>
            </a:r>
            <a:r>
              <a:rPr lang="en-US" sz="1600" dirty="0"/>
              <a:t> that I have eaten over 5,000 boxes of this same cereal.  </a:t>
            </a:r>
            <a:r>
              <a:rPr lang="en-US" sz="1600" baseline="0" dirty="0"/>
              <a:t>I've found a generic substitute, -- but it is not the same. --  It is different.</a:t>
            </a:r>
          </a:p>
          <a:p>
            <a:endParaRPr lang="en-US" sz="1600" baseline="0" dirty="0"/>
          </a:p>
          <a:p>
            <a:r>
              <a:rPr lang="en-US" sz="1600" baseline="0" dirty="0"/>
              <a:t>It is harder for me to start my day without my familiar routine.</a:t>
            </a:r>
          </a:p>
          <a:p>
            <a:r>
              <a:rPr lang="en-US" sz="1600" baseline="0" dirty="0"/>
              <a:t>It might take me the next fifty years, -- but I </a:t>
            </a:r>
            <a:r>
              <a:rPr lang="en-US" sz="1600" u="sng" baseline="0" dirty="0"/>
              <a:t>will</a:t>
            </a:r>
            <a:r>
              <a:rPr lang="en-US" sz="1600" baseline="0" dirty="0"/>
              <a:t> get over it.  -- Someday --- Maybe  (;-)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baseline="0" dirty="0"/>
              <a:t>====</a:t>
            </a:r>
          </a:p>
          <a:p>
            <a:endParaRPr lang="en-US" sz="1600" baseline="0" dirty="0"/>
          </a:p>
          <a:p>
            <a:r>
              <a:rPr lang="en-US" sz="1600" baseline="0" dirty="0"/>
              <a:t>Food schedule</a:t>
            </a:r>
          </a:p>
          <a:p>
            <a:r>
              <a:rPr lang="en-US" sz="1600" dirty="0"/>
              <a:t>https://s-media-cache-ak0.pinimg.com/originals/8b/</a:t>
            </a:r>
            <a:r>
              <a:rPr lang="en-US" sz="1600" dirty="0" err="1"/>
              <a:t>ed</a:t>
            </a:r>
            <a:r>
              <a:rPr lang="en-US" sz="1600" dirty="0"/>
              <a:t>/2a/8bed2ae0ffd94268cf2d20bfdddacb38.jpg</a:t>
            </a:r>
          </a:p>
          <a:p>
            <a:endParaRPr lang="en-US" sz="1600" dirty="0"/>
          </a:p>
          <a:p>
            <a:r>
              <a:rPr lang="en-US" sz="1600" dirty="0"/>
              <a:t>Subway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nypost.com</a:t>
            </a:r>
            <a:r>
              <a:rPr lang="en-US" sz="1600" dirty="0"/>
              <a:t>/2017/12/13/struggling-subway-is-now-facing-a-franchisee-revolt/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7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204788"/>
            <a:ext cx="1773238" cy="133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1704813"/>
            <a:ext cx="5536870" cy="7439187"/>
          </a:xfrm>
        </p:spPr>
        <p:txBody>
          <a:bodyPr>
            <a:noAutofit/>
          </a:bodyPr>
          <a:lstStyle/>
          <a:p>
            <a:r>
              <a:rPr lang="en-US" sz="1600" dirty="0"/>
              <a:t>I always say I don’t like change, -- because it jingles in my pocket when I walk. (;-)</a:t>
            </a:r>
          </a:p>
          <a:p>
            <a:endParaRPr lang="en-US" sz="1600" dirty="0"/>
          </a:p>
          <a:p>
            <a:r>
              <a:rPr lang="en-US" sz="1600" dirty="0"/>
              <a:t>I don’t like change, because I like knowing that things are the way they are. </a:t>
            </a:r>
          </a:p>
          <a:p>
            <a:r>
              <a:rPr lang="en-US" sz="1600" dirty="0"/>
              <a:t>I like a </a:t>
            </a:r>
            <a:r>
              <a:rPr lang="en-US" sz="1600" u="sng" dirty="0"/>
              <a:t>predictable</a:t>
            </a:r>
            <a:r>
              <a:rPr lang="en-US" sz="1600" dirty="0"/>
              <a:t> world.</a:t>
            </a:r>
            <a:r>
              <a:rPr lang="en-US" sz="1600" baseline="0" dirty="0"/>
              <a:t> </a:t>
            </a:r>
          </a:p>
          <a:p>
            <a:endParaRPr lang="en-US" sz="1600" baseline="0" dirty="0"/>
          </a:p>
          <a:p>
            <a:r>
              <a:rPr lang="en-US" sz="1600" baseline="0" dirty="0"/>
              <a:t>Unfortunately, the world is in a state of flux with constant changes. </a:t>
            </a:r>
          </a:p>
          <a:p>
            <a:endParaRPr lang="en-US" sz="1600" baseline="0" dirty="0"/>
          </a:p>
          <a:p>
            <a:r>
              <a:rPr lang="en-US" sz="1600" baseline="0" dirty="0"/>
              <a:t>The only thing that is truly constant in the world -- is </a:t>
            </a:r>
            <a:r>
              <a:rPr lang="en-US" sz="1600" u="sng" baseline="0" dirty="0"/>
              <a:t>Change</a:t>
            </a:r>
            <a:r>
              <a:rPr lang="en-US" sz="1600" baseline="0" dirty="0"/>
              <a:t>.</a:t>
            </a:r>
          </a:p>
          <a:p>
            <a:endParaRPr lang="en-US" sz="1600" baseline="0" dirty="0"/>
          </a:p>
          <a:p>
            <a:r>
              <a:rPr lang="en-US" sz="1600" baseline="0" dirty="0"/>
              <a:t>In order to accept change -- we first need to </a:t>
            </a:r>
            <a:r>
              <a:rPr lang="en-US" sz="1600" u="sng" baseline="0" dirty="0"/>
              <a:t>trust</a:t>
            </a:r>
            <a:r>
              <a:rPr lang="en-US" sz="1600" baseline="0" dirty="0"/>
              <a:t> the </a:t>
            </a:r>
            <a:r>
              <a:rPr lang="en-US" sz="1600" u="sng" baseline="0" dirty="0"/>
              <a:t>person</a:t>
            </a:r>
            <a:r>
              <a:rPr lang="en-US" sz="1600" baseline="0" dirty="0"/>
              <a:t> who is leading us to the change.</a:t>
            </a:r>
          </a:p>
          <a:p>
            <a:endParaRPr lang="en-US" sz="1600" baseline="0" dirty="0"/>
          </a:p>
          <a:p>
            <a:r>
              <a:rPr lang="en-US" sz="1600" baseline="0" dirty="0"/>
              <a:t>You have to first gain the </a:t>
            </a:r>
            <a:r>
              <a:rPr lang="en-US" sz="1600" u="sng" baseline="0" dirty="0"/>
              <a:t>trust</a:t>
            </a:r>
            <a:r>
              <a:rPr lang="en-US" sz="1600" baseline="0" dirty="0"/>
              <a:t> of the youth or adults with whom you are working -- before you can expect them to try anything new.</a:t>
            </a:r>
          </a:p>
          <a:p>
            <a:endParaRPr lang="en-US" sz="1600" baseline="0" dirty="0"/>
          </a:p>
          <a:p>
            <a:r>
              <a:rPr lang="en-US" sz="1600" baseline="0" dirty="0"/>
              <a:t>Sheldon finds comfort in his orderly, predictable world.  When change occurs, it takes him time to alter his standard routines.</a:t>
            </a:r>
          </a:p>
          <a:p>
            <a:endParaRPr lang="en-US" sz="1600" baseline="0" dirty="0"/>
          </a:p>
          <a:p>
            <a:r>
              <a:rPr lang="en-US" sz="1600" baseline="0" dirty="0"/>
              <a:t>Provide a safe environment in which to assimilate. </a:t>
            </a:r>
          </a:p>
          <a:p>
            <a:r>
              <a:rPr lang="en-US" sz="1600" baseline="0" dirty="0"/>
              <a:t>Explain everything up front, so there will be no surprises.</a:t>
            </a:r>
          </a:p>
          <a:p>
            <a:endParaRPr lang="en-US" sz="1600" baseline="0" dirty="0"/>
          </a:p>
          <a:p>
            <a:r>
              <a:rPr lang="en-US" sz="1600" baseline="0" dirty="0"/>
              <a:t>-- But some folks like surprises. -- Even Sheldon likes the surprise endings to sci-fi movies and comic books. </a:t>
            </a:r>
          </a:p>
          <a:p>
            <a:r>
              <a:rPr lang="en-US" sz="1600" baseline="0" dirty="0"/>
              <a:t>But those are not surprises that directly impact his daily life.</a:t>
            </a:r>
          </a:p>
          <a:p>
            <a:endParaRPr lang="en-US" sz="1600" baseline="0" dirty="0"/>
          </a:p>
          <a:p>
            <a:endParaRPr lang="en-US" sz="1600" dirty="0"/>
          </a:p>
          <a:p>
            <a:r>
              <a:rPr lang="en-US" sz="1600" dirty="0"/>
              <a:t>=====</a:t>
            </a:r>
          </a:p>
          <a:p>
            <a:endParaRPr lang="en-US" sz="1600" dirty="0"/>
          </a:p>
          <a:p>
            <a:r>
              <a:rPr lang="en-US" sz="1600" dirty="0"/>
              <a:t>http://</a:t>
            </a:r>
            <a:r>
              <a:rPr lang="en-US" sz="1600" dirty="0" err="1"/>
              <a:t>thumbpress.com</a:t>
            </a:r>
            <a:r>
              <a:rPr lang="en-US" sz="1600" dirty="0"/>
              <a:t>/</a:t>
            </a:r>
            <a:r>
              <a:rPr lang="en-US" sz="1600" dirty="0" err="1"/>
              <a:t>wp</a:t>
            </a:r>
            <a:r>
              <a:rPr lang="en-US" sz="1600" dirty="0"/>
              <a:t>-content/uploads/2013/04/Funny-Big-Bang-Theory-Pictures-Sheldon-Cooper-</a:t>
            </a:r>
            <a:r>
              <a:rPr lang="en-US" sz="1600" dirty="0" err="1"/>
              <a:t>Quotes.jpg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1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3786188" cy="2840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752602"/>
            <a:ext cx="5486400" cy="4705597"/>
          </a:xfrm>
        </p:spPr>
        <p:txBody>
          <a:bodyPr>
            <a:noAutofit/>
          </a:bodyPr>
          <a:lstStyle/>
          <a:p>
            <a:r>
              <a:rPr lang="en-US" sz="1600" baseline="0" dirty="0"/>
              <a:t>Some folks need a lifeline.</a:t>
            </a:r>
          </a:p>
          <a:p>
            <a:endParaRPr lang="en-US" sz="1600" baseline="0" dirty="0"/>
          </a:p>
          <a:p>
            <a:r>
              <a:rPr lang="en-US" sz="1600" baseline="0" dirty="0"/>
              <a:t>A lifeline could be a hand signal, a facial expression, or a special word like “stop” that indicates that the person is ready to stop trying the new activity. </a:t>
            </a:r>
          </a:p>
          <a:p>
            <a:r>
              <a:rPr lang="en-US" sz="1600" baseline="0" dirty="0"/>
              <a:t>Always reassure that we will try it again later. </a:t>
            </a:r>
          </a:p>
          <a:p>
            <a:r>
              <a:rPr lang="en-US" sz="1600" baseline="0" dirty="0"/>
              <a:t>Do not let this be the end. </a:t>
            </a:r>
          </a:p>
          <a:p>
            <a:r>
              <a:rPr lang="en-US" sz="1600" baseline="0" dirty="0"/>
              <a:t>Always leave it open for an opportunity to try again.</a:t>
            </a:r>
          </a:p>
          <a:p>
            <a:endParaRPr lang="en-US" sz="1600" baseline="0" dirty="0"/>
          </a:p>
          <a:p>
            <a:r>
              <a:rPr lang="en-US" sz="1600" baseline="0" dirty="0"/>
              <a:t>I </a:t>
            </a:r>
            <a:r>
              <a:rPr lang="en-US" sz="1600" u="sng" baseline="0" dirty="0"/>
              <a:t>will</a:t>
            </a:r>
            <a:r>
              <a:rPr lang="en-US" sz="1600" baseline="0" dirty="0"/>
              <a:t> find a replacement cereal, -- and I </a:t>
            </a:r>
            <a:r>
              <a:rPr lang="en-US" sz="1600" u="sng" baseline="0" dirty="0"/>
              <a:t>will</a:t>
            </a:r>
            <a:r>
              <a:rPr lang="en-US" sz="1600" baseline="0" dirty="0"/>
              <a:t> like it.  </a:t>
            </a:r>
          </a:p>
          <a:p>
            <a:endParaRPr lang="en-US" sz="1600" baseline="0" dirty="0"/>
          </a:p>
          <a:p>
            <a:r>
              <a:rPr lang="en-US" sz="1600" baseline="0" dirty="0"/>
              <a:t>It’s just going to take lots of time to embrace it as part of my regular routine.</a:t>
            </a:r>
          </a:p>
          <a:p>
            <a:endParaRPr lang="en-US" sz="1600" dirty="0"/>
          </a:p>
          <a:p>
            <a:r>
              <a:rPr lang="en-US" sz="1600" dirty="0"/>
              <a:t>=====</a:t>
            </a:r>
          </a:p>
          <a:p>
            <a:endParaRPr lang="en-US" sz="1600" dirty="0"/>
          </a:p>
          <a:p>
            <a:r>
              <a:rPr lang="en-US" sz="1600" dirty="0"/>
              <a:t>http://</a:t>
            </a:r>
            <a:r>
              <a:rPr lang="en-US" sz="1600" dirty="0" err="1"/>
              <a:t>thumbpress.com</a:t>
            </a:r>
            <a:r>
              <a:rPr lang="en-US" sz="1600" dirty="0"/>
              <a:t>/</a:t>
            </a:r>
            <a:r>
              <a:rPr lang="en-US" sz="1600" dirty="0" err="1"/>
              <a:t>wp</a:t>
            </a:r>
            <a:r>
              <a:rPr lang="en-US" sz="1600" dirty="0"/>
              <a:t>-content/uploads/2013/04/Funny-Big-Bang-Theory-Pictures-Sheldon-Cooper-</a:t>
            </a:r>
            <a:r>
              <a:rPr lang="en-US" sz="1600" dirty="0" err="1"/>
              <a:t>Quotes.jpg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91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2263"/>
            <a:ext cx="2092325" cy="1570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1864426"/>
            <a:ext cx="5653007" cy="7279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Wouldn’t it be great if everyone wanted to follow the rules?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Some always seem to follow the rules. </a:t>
            </a:r>
          </a:p>
          <a:p>
            <a:pPr marL="0" indent="0">
              <a:buNone/>
            </a:pPr>
            <a:r>
              <a:rPr lang="en-US" sz="1600" dirty="0"/>
              <a:t>In fact, in a new or stressful situation, they might ask </a:t>
            </a:r>
            <a:br>
              <a:rPr lang="en-US" sz="1600" dirty="0"/>
            </a:br>
            <a:r>
              <a:rPr lang="en-US" sz="1600" dirty="0"/>
              <a:t>“what do I do?” Because</a:t>
            </a:r>
            <a:r>
              <a:rPr lang="en-US" sz="1600" baseline="0" dirty="0"/>
              <a:t> they do not want to do it </a:t>
            </a:r>
            <a:r>
              <a:rPr lang="en-US" sz="1600" u="sng" baseline="0" dirty="0"/>
              <a:t>wrong</a:t>
            </a:r>
            <a:r>
              <a:rPr lang="en-US" sz="1600" baseline="0" dirty="0"/>
              <a:t>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Abstract situations, where there</a:t>
            </a:r>
            <a:r>
              <a:rPr lang="en-US" sz="1600" baseline="0" dirty="0"/>
              <a:t> are no defined procedures, are hard for some people.</a:t>
            </a:r>
          </a:p>
          <a:p>
            <a:pPr marL="0" indent="0">
              <a:buNone/>
            </a:pPr>
            <a:r>
              <a:rPr lang="en-US" sz="1600" baseline="0" dirty="0"/>
              <a:t>You might help the student see the abstract situation as a problem to solve. </a:t>
            </a:r>
          </a:p>
          <a:p>
            <a:pPr marL="0" indent="0">
              <a:buNone/>
            </a:pPr>
            <a:endParaRPr lang="en-US" sz="1600" baseline="0" dirty="0"/>
          </a:p>
          <a:p>
            <a:pPr marL="0" indent="0">
              <a:buNone/>
            </a:pPr>
            <a:r>
              <a:rPr lang="en-US" sz="1600" baseline="0" dirty="0"/>
              <a:t>But, people can make the problem harder, since people are not concrete and are often unpredictable.  </a:t>
            </a:r>
          </a:p>
          <a:p>
            <a:pPr marL="0" indent="0">
              <a:buNone/>
            </a:pPr>
            <a:r>
              <a:rPr lang="en-US" sz="1600" baseline="0" dirty="0"/>
              <a:t>(You people drive me crazy some times!)</a:t>
            </a:r>
            <a:endParaRPr lang="en-US" sz="1600" dirty="0"/>
          </a:p>
          <a:p>
            <a:endParaRPr lang="en-US" sz="1600" baseline="0" dirty="0"/>
          </a:p>
          <a:p>
            <a:r>
              <a:rPr lang="en-US" sz="1600" baseline="0" dirty="0"/>
              <a:t>These kind of students typically will </a:t>
            </a:r>
            <a:r>
              <a:rPr lang="en-US" sz="1600" u="sng" baseline="0" dirty="0"/>
              <a:t>not</a:t>
            </a:r>
            <a:r>
              <a:rPr lang="en-US" sz="1600" baseline="0" dirty="0"/>
              <a:t> run afoul of the law, unless they are in a situation where they are misunderstood.</a:t>
            </a:r>
          </a:p>
          <a:p>
            <a:endParaRPr lang="en-US" sz="1600" baseline="0" dirty="0"/>
          </a:p>
          <a:p>
            <a:r>
              <a:rPr lang="en-US" sz="1600" baseline="0" dirty="0"/>
              <a:t>How can we ensure that or students are familiar with the common societal traps and know the legal consequences.  </a:t>
            </a:r>
            <a:br>
              <a:rPr lang="en-US" sz="1600" baseline="0" dirty="0"/>
            </a:br>
            <a:r>
              <a:rPr lang="en-US" sz="1600" baseline="0" dirty="0"/>
              <a:t>Is that part of our job?</a:t>
            </a:r>
          </a:p>
          <a:p>
            <a:endParaRPr lang="en-US" sz="1600" baseline="0" dirty="0"/>
          </a:p>
          <a:p>
            <a:r>
              <a:rPr lang="en-US" sz="1600" baseline="0" dirty="0"/>
              <a:t>Some people are really gullible, and the bad kids might try to get them in trouble by convincing them it is the right thing to do.</a:t>
            </a:r>
          </a:p>
          <a:p>
            <a:endParaRPr lang="en-US" sz="1600" baseline="0" dirty="0"/>
          </a:p>
          <a:p>
            <a:r>
              <a:rPr lang="en-US" sz="1600" baseline="0" dirty="0"/>
              <a:t>Don’t assume that everyone has received the same “right verses wrong” speech from their parents.</a:t>
            </a:r>
          </a:p>
          <a:p>
            <a:r>
              <a:rPr lang="en-US" sz="1600" u="sng" baseline="0" dirty="0"/>
              <a:t>You</a:t>
            </a:r>
            <a:r>
              <a:rPr lang="en-US" sz="1600" baseline="0" dirty="0"/>
              <a:t> might be the one who helps them to see the </a:t>
            </a:r>
            <a:r>
              <a:rPr lang="en-US" sz="1600" u="sng" baseline="0" dirty="0"/>
              <a:t>true</a:t>
            </a:r>
            <a:r>
              <a:rPr lang="en-US" sz="1600" baseline="0" dirty="0"/>
              <a:t> difference.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baseline="0" dirty="0"/>
              <a:t>=====</a:t>
            </a:r>
          </a:p>
          <a:p>
            <a:r>
              <a:rPr lang="en-US" sz="1600" baseline="0" dirty="0"/>
              <a:t>http://</a:t>
            </a:r>
            <a:r>
              <a:rPr lang="en-US" sz="1600" baseline="0" dirty="0" err="1"/>
              <a:t>www.cbs.com</a:t>
            </a:r>
            <a:r>
              <a:rPr lang="en-US" sz="1600" baseline="0" dirty="0"/>
              <a:t>/shows/</a:t>
            </a:r>
            <a:r>
              <a:rPr lang="en-US" sz="1600" baseline="0" dirty="0" err="1"/>
              <a:t>big_bang_theory</a:t>
            </a:r>
            <a:r>
              <a:rPr lang="en-US" sz="1600" baseline="0" dirty="0"/>
              <a:t>/photos/1003778/19-reasons-we-wish-we-were-best-friends-with-sheldon-cooper/78686/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2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2013" y="306388"/>
            <a:ext cx="1679575" cy="126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1567542"/>
            <a:ext cx="5750627" cy="7576457"/>
          </a:xfrm>
        </p:spPr>
        <p:txBody>
          <a:bodyPr>
            <a:noAutofit/>
          </a:bodyPr>
          <a:lstStyle/>
          <a:p>
            <a:r>
              <a:rPr lang="en-US" sz="1600" baseline="0" dirty="0"/>
              <a:t>Some folks are afraid of </a:t>
            </a:r>
            <a:r>
              <a:rPr lang="en-US" sz="1600" u="sng" baseline="0" dirty="0"/>
              <a:t>failure</a:t>
            </a:r>
            <a:r>
              <a:rPr lang="en-US" sz="1600" baseline="0" dirty="0"/>
              <a:t>. </a:t>
            </a:r>
          </a:p>
          <a:p>
            <a:r>
              <a:rPr lang="en-US" sz="1600" baseline="0" dirty="0"/>
              <a:t>They might not want to participate in a new activity until they figure out a way to win or to perform flawlessly.  </a:t>
            </a:r>
          </a:p>
          <a:p>
            <a:endParaRPr lang="en-US" sz="1600" baseline="0" dirty="0"/>
          </a:p>
          <a:p>
            <a:r>
              <a:rPr lang="en-US" sz="1600" baseline="0" dirty="0"/>
              <a:t>Traditional schooling has possibly programmed them to think that everything is graded and the grades mean a lot.  </a:t>
            </a:r>
          </a:p>
          <a:p>
            <a:r>
              <a:rPr lang="en-US" sz="1600" baseline="0" dirty="0"/>
              <a:t>And the first time you try something - might generate a failing grade that will stay with you for the rest of your life.</a:t>
            </a:r>
          </a:p>
          <a:p>
            <a:endParaRPr lang="en-US" sz="1600" baseline="0" dirty="0"/>
          </a:p>
          <a:p>
            <a:r>
              <a:rPr lang="en-US" sz="1600" baseline="0" dirty="0"/>
              <a:t>Somehow we have to let folks know that the goal of the game is not to win, -- but to learn and have a good time.</a:t>
            </a:r>
          </a:p>
          <a:p>
            <a:endParaRPr lang="en-US" sz="1600" baseline="0" dirty="0"/>
          </a:p>
          <a:p>
            <a:r>
              <a:rPr lang="en-US" sz="1600" baseline="0" dirty="0"/>
              <a:t>Failures in life should be </a:t>
            </a:r>
            <a:r>
              <a:rPr lang="en-US" sz="1600" u="sng" baseline="0" dirty="0"/>
              <a:t>expected</a:t>
            </a:r>
            <a:r>
              <a:rPr lang="en-US" sz="1600" baseline="0" dirty="0"/>
              <a:t>. </a:t>
            </a:r>
          </a:p>
          <a:p>
            <a:r>
              <a:rPr lang="en-US" sz="1600" baseline="0" dirty="0"/>
              <a:t>Tell them that you don't expect everyone to get it right the first time.</a:t>
            </a:r>
          </a:p>
          <a:p>
            <a:endParaRPr lang="en-US" sz="1600" baseline="0" dirty="0"/>
          </a:p>
          <a:p>
            <a:r>
              <a:rPr lang="en-US" sz="1600" baseline="0" dirty="0"/>
              <a:t>We should </a:t>
            </a:r>
            <a:r>
              <a:rPr lang="en-US" sz="1600" u="sng" baseline="0" dirty="0"/>
              <a:t>learn</a:t>
            </a:r>
            <a:r>
              <a:rPr lang="en-US" sz="1600" baseline="0" dirty="0"/>
              <a:t> from our failures. We should </a:t>
            </a:r>
            <a:r>
              <a:rPr lang="en-US" sz="1600" u="sng" baseline="0" dirty="0"/>
              <a:t>accept</a:t>
            </a:r>
            <a:r>
              <a:rPr lang="en-US" sz="1600" baseline="0" dirty="0"/>
              <a:t> failure as a </a:t>
            </a:r>
            <a:r>
              <a:rPr lang="en-US" sz="1600" u="sng" baseline="0" dirty="0"/>
              <a:t>normal</a:t>
            </a:r>
            <a:r>
              <a:rPr lang="en-US" sz="1600" baseline="0" dirty="0"/>
              <a:t> part of life.</a:t>
            </a:r>
          </a:p>
          <a:p>
            <a:endParaRPr lang="en-US" sz="1600" baseline="0" dirty="0"/>
          </a:p>
          <a:p>
            <a:r>
              <a:rPr lang="en-US" sz="1600" baseline="0" dirty="0"/>
              <a:t>The important lesson is how to overcome your failure -- and do </a:t>
            </a:r>
            <a:r>
              <a:rPr lang="en-US" sz="1600" u="sng" baseline="0" dirty="0"/>
              <a:t>better</a:t>
            </a:r>
            <a:r>
              <a:rPr lang="en-US" sz="1600" baseline="0" dirty="0"/>
              <a:t> in the future.</a:t>
            </a:r>
          </a:p>
          <a:p>
            <a:endParaRPr lang="en-US" sz="1600" baseline="0" dirty="0"/>
          </a:p>
          <a:p>
            <a:r>
              <a:rPr lang="en-US" sz="1600" baseline="0" dirty="0"/>
              <a:t>Thomas Edison, while trying to invent the electric light bulb, found thousands of ways to create a light bulb that did </a:t>
            </a:r>
            <a:r>
              <a:rPr lang="en-US" sz="1600" u="sng" baseline="0" dirty="0"/>
              <a:t>not</a:t>
            </a:r>
            <a:r>
              <a:rPr lang="en-US" sz="1600" baseline="0" dirty="0"/>
              <a:t> work.</a:t>
            </a:r>
          </a:p>
          <a:p>
            <a:r>
              <a:rPr lang="en-US" sz="1600" baseline="0" dirty="0"/>
              <a:t>We have to focus on the successes -- and </a:t>
            </a:r>
            <a:r>
              <a:rPr lang="en-US" sz="1600" u="sng" baseline="0" dirty="0"/>
              <a:t>learn</a:t>
            </a:r>
            <a:r>
              <a:rPr lang="en-US" sz="1600" baseline="0" dirty="0"/>
              <a:t> from the failures.</a:t>
            </a:r>
          </a:p>
          <a:p>
            <a:endParaRPr lang="en-US" sz="1600" baseline="0" dirty="0"/>
          </a:p>
          <a:p>
            <a:r>
              <a:rPr lang="en-US" sz="1600" baseline="0" dirty="0"/>
              <a:t>We should forgive failures and let them know they can try again -- and more importantly, -- </a:t>
            </a:r>
          </a:p>
          <a:p>
            <a:r>
              <a:rPr lang="en-US" sz="1600" baseline="0" dirty="0"/>
              <a:t>that whether they succeed or fail – that you still </a:t>
            </a:r>
            <a:r>
              <a:rPr lang="en-US" sz="1600" u="sng" baseline="0" dirty="0"/>
              <a:t>care</a:t>
            </a:r>
            <a:r>
              <a:rPr lang="en-US" sz="1600" baseline="0" dirty="0"/>
              <a:t> about them. 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baseline="0" dirty="0"/>
              <a:t>=====</a:t>
            </a:r>
          </a:p>
          <a:p>
            <a:r>
              <a:rPr lang="en-US" sz="1600" baseline="0" dirty="0"/>
              <a:t>http://</a:t>
            </a:r>
            <a:r>
              <a:rPr lang="en-US" sz="1600" baseline="0" dirty="0" err="1"/>
              <a:t>www.cbs.com</a:t>
            </a:r>
            <a:r>
              <a:rPr lang="en-US" sz="1600" baseline="0" dirty="0"/>
              <a:t>/shows/</a:t>
            </a:r>
            <a:r>
              <a:rPr lang="en-US" sz="1600" baseline="0" dirty="0" err="1"/>
              <a:t>big_bang_theory</a:t>
            </a:r>
            <a:r>
              <a:rPr lang="en-US" sz="1600" baseline="0" dirty="0"/>
              <a:t>/photos/1003778/19-reasons-we-wish-we-were-best-friends-with-sheldon-cooper/78686/</a:t>
            </a:r>
          </a:p>
          <a:p>
            <a:endParaRPr lang="en-US" sz="1600" dirty="0"/>
          </a:p>
          <a:p>
            <a:r>
              <a:rPr lang="en-US" sz="1600" dirty="0"/>
              <a:t>https://</a:t>
            </a:r>
            <a:r>
              <a:rPr lang="en-US" sz="1600" dirty="0" err="1"/>
              <a:t>www.pinterest.com</a:t>
            </a:r>
            <a:r>
              <a:rPr lang="en-US" sz="1600" dirty="0"/>
              <a:t>/pin/261490322086599556/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9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150813"/>
            <a:ext cx="2487613" cy="1865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2016125"/>
            <a:ext cx="5776993" cy="7127875"/>
          </a:xfrm>
        </p:spPr>
        <p:txBody>
          <a:bodyPr>
            <a:noAutofit/>
          </a:bodyPr>
          <a:lstStyle/>
          <a:p>
            <a:r>
              <a:rPr lang="en-US" sz="1600" dirty="0"/>
              <a:t>Some</a:t>
            </a:r>
            <a:r>
              <a:rPr lang="en-US" sz="1600" baseline="0" dirty="0"/>
              <a:t> </a:t>
            </a:r>
            <a:r>
              <a:rPr lang="en-US" sz="1600" dirty="0"/>
              <a:t>may be quick to point out errors.</a:t>
            </a:r>
          </a:p>
          <a:p>
            <a:endParaRPr lang="en-US" sz="1600" dirty="0"/>
          </a:p>
          <a:p>
            <a:r>
              <a:rPr lang="en-US" sz="1600" dirty="0"/>
              <a:t>Not in </a:t>
            </a:r>
            <a:r>
              <a:rPr lang="en-US" sz="1600" u="sng" dirty="0"/>
              <a:t>meanness</a:t>
            </a:r>
            <a:r>
              <a:rPr lang="en-US" sz="1600" dirty="0"/>
              <a:t> or a feeling of </a:t>
            </a:r>
            <a:r>
              <a:rPr lang="en-US" sz="1600" u="sng" dirty="0"/>
              <a:t>superiority</a:t>
            </a:r>
            <a:r>
              <a:rPr lang="en-US" sz="1600" dirty="0"/>
              <a:t>,</a:t>
            </a:r>
            <a:r>
              <a:rPr lang="en-US" sz="1600" baseline="0" dirty="0"/>
              <a:t> they are just pointing out something that is incorrect.</a:t>
            </a:r>
          </a:p>
          <a:p>
            <a:endParaRPr lang="en-US" sz="1600" baseline="0" dirty="0"/>
          </a:p>
          <a:p>
            <a:r>
              <a:rPr lang="en-US" sz="1600" baseline="0" dirty="0"/>
              <a:t>They might correct you in the middle of a speech if you use an improper term.</a:t>
            </a:r>
          </a:p>
          <a:p>
            <a:endParaRPr lang="en-US" sz="1600" baseline="0" dirty="0"/>
          </a:p>
          <a:p>
            <a:r>
              <a:rPr lang="en-US" sz="1600" baseline="0" dirty="0"/>
              <a:t>If you refer to a lectern as a podium, they might be quick to correct you at an inappropriate time.</a:t>
            </a:r>
          </a:p>
          <a:p>
            <a:endParaRPr lang="en-US" sz="1600" baseline="0" dirty="0"/>
          </a:p>
          <a:p>
            <a:r>
              <a:rPr lang="en-US" sz="1600" baseline="0" dirty="0"/>
              <a:t>Or they may go off on a </a:t>
            </a:r>
            <a:r>
              <a:rPr lang="en-US" sz="1600" u="sng" baseline="0" dirty="0"/>
              <a:t>tangent</a:t>
            </a:r>
            <a:r>
              <a:rPr lang="en-US" sz="1600" baseline="0" dirty="0"/>
              <a:t> and expound on the etymology of the word </a:t>
            </a:r>
            <a:r>
              <a:rPr lang="en-US" sz="1600" i="1" baseline="0" dirty="0"/>
              <a:t>podium</a:t>
            </a:r>
            <a:r>
              <a:rPr lang="en-US" sz="1600" baseline="0" dirty="0"/>
              <a:t> and </a:t>
            </a:r>
          </a:p>
          <a:p>
            <a:r>
              <a:rPr lang="en-US" sz="1600" baseline="0" dirty="0"/>
              <a:t>how it got to where it is </a:t>
            </a:r>
            <a:r>
              <a:rPr lang="en-US" sz="1600" u="sng" baseline="0" dirty="0"/>
              <a:t>now</a:t>
            </a:r>
            <a:r>
              <a:rPr lang="en-US" sz="1600" baseline="0" dirty="0"/>
              <a:t> used more </a:t>
            </a:r>
            <a:r>
              <a:rPr lang="en-US" sz="1600" u="sng" baseline="0" dirty="0"/>
              <a:t>incorrectly</a:t>
            </a:r>
            <a:r>
              <a:rPr lang="en-US" sz="1600" baseline="0" dirty="0"/>
              <a:t> than </a:t>
            </a:r>
            <a:r>
              <a:rPr lang="en-US" sz="1600" u="sng" baseline="0" dirty="0"/>
              <a:t>correctly</a:t>
            </a:r>
            <a:r>
              <a:rPr lang="en-US" sz="1600" baseline="0" dirty="0"/>
              <a:t> by stating that </a:t>
            </a:r>
          </a:p>
          <a:p>
            <a:r>
              <a:rPr lang="en-US" sz="1600" baseline="0" dirty="0"/>
              <a:t>you “</a:t>
            </a:r>
            <a:r>
              <a:rPr lang="en-US" sz="1600" u="sng" baseline="0" dirty="0"/>
              <a:t>stand</a:t>
            </a:r>
            <a:r>
              <a:rPr lang="en-US" sz="1600" baseline="0" dirty="0"/>
              <a:t> on a podium” and “</a:t>
            </a:r>
            <a:r>
              <a:rPr lang="en-US" sz="1600" u="sng" baseline="0" dirty="0"/>
              <a:t>lecture</a:t>
            </a:r>
            <a:r>
              <a:rPr lang="en-US" sz="1600" baseline="0" dirty="0"/>
              <a:t> behind a lectern.” </a:t>
            </a:r>
          </a:p>
          <a:p>
            <a:endParaRPr lang="en-US" sz="1600" baseline="0" dirty="0"/>
          </a:p>
          <a:p>
            <a:r>
              <a:rPr lang="en-US" sz="1600" baseline="0" dirty="0"/>
              <a:t>When you want to say </a:t>
            </a:r>
            <a:r>
              <a:rPr lang="en-US" sz="1600" u="sng" baseline="0" dirty="0"/>
              <a:t>podium</a:t>
            </a:r>
            <a:r>
              <a:rPr lang="en-US" sz="1600" baseline="0" dirty="0"/>
              <a:t>, think about the </a:t>
            </a:r>
            <a:r>
              <a:rPr lang="en-US" sz="1600" u="sng" baseline="0" dirty="0"/>
              <a:t>Podiatrist</a:t>
            </a:r>
            <a:r>
              <a:rPr lang="en-US" sz="1600" baseline="0" dirty="0"/>
              <a:t>, the </a:t>
            </a:r>
            <a:r>
              <a:rPr lang="en-US" sz="1600" u="sng" baseline="0" dirty="0"/>
              <a:t>foot</a:t>
            </a:r>
            <a:r>
              <a:rPr lang="en-US" sz="1600" baseline="0" dirty="0"/>
              <a:t> doctor. </a:t>
            </a:r>
          </a:p>
          <a:p>
            <a:r>
              <a:rPr lang="en-US" sz="1600" baseline="0" dirty="0"/>
              <a:t>In Geek, </a:t>
            </a:r>
            <a:r>
              <a:rPr lang="en-US" sz="1600" baseline="0" dirty="0" err="1"/>
              <a:t>podion</a:t>
            </a:r>
            <a:r>
              <a:rPr lang="en-US" sz="1600" baseline="0" dirty="0"/>
              <a:t>” is the diminutive of the word for </a:t>
            </a:r>
            <a:r>
              <a:rPr lang="en-US" sz="1600" u="sng" baseline="0" dirty="0"/>
              <a:t>foot</a:t>
            </a:r>
            <a:r>
              <a:rPr lang="en-US" sz="1600" baseline="0" dirty="0"/>
              <a:t>.</a:t>
            </a:r>
          </a:p>
          <a:p>
            <a:endParaRPr lang="en-US" sz="1600" baseline="0" dirty="0"/>
          </a:p>
          <a:p>
            <a:r>
              <a:rPr lang="en-US" sz="1600" baseline="0" dirty="0"/>
              <a:t>But, I digress.  -- Which for </a:t>
            </a:r>
            <a:r>
              <a:rPr lang="en-US" sz="1600" u="sng" baseline="0" dirty="0"/>
              <a:t>some</a:t>
            </a:r>
            <a:r>
              <a:rPr lang="en-US" sz="1600" baseline="0" dirty="0"/>
              <a:t> is </a:t>
            </a:r>
            <a:r>
              <a:rPr lang="en-US" sz="1600" u="sng" baseline="0" dirty="0"/>
              <a:t>normal</a:t>
            </a:r>
            <a:r>
              <a:rPr lang="en-US" sz="1600" baseline="0" dirty="0"/>
              <a:t>.  </a:t>
            </a:r>
          </a:p>
          <a:p>
            <a:endParaRPr lang="en-US" sz="1600" baseline="0" dirty="0"/>
          </a:p>
          <a:p>
            <a:r>
              <a:rPr lang="en-US" sz="1600" baseline="0" dirty="0"/>
              <a:t>But at least I got my point across in this little vocabulary lesson. (;-)</a:t>
            </a:r>
          </a:p>
          <a:p>
            <a:endParaRPr lang="en-US" sz="1600" baseline="0" dirty="0"/>
          </a:p>
          <a:p>
            <a:r>
              <a:rPr lang="en-US" sz="1600" baseline="0" dirty="0"/>
              <a:t>And I’ll try not to admonish you in public if I hear you using the wrong term.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Lectern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ven-rez.com</a:t>
            </a:r>
            <a:r>
              <a:rPr lang="en-US" sz="1600" dirty="0"/>
              <a:t>/</a:t>
            </a:r>
            <a:r>
              <a:rPr lang="en-US" sz="1600" dirty="0" err="1"/>
              <a:t>wp</a:t>
            </a:r>
            <a:r>
              <a:rPr lang="en-US" sz="1600" dirty="0"/>
              <a:t>-content/uploads/2012/05/Classic-</a:t>
            </a:r>
            <a:r>
              <a:rPr lang="en-US" sz="1600" dirty="0" err="1"/>
              <a:t>Lectern.jpg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Podium</a:t>
            </a:r>
          </a:p>
          <a:p>
            <a:r>
              <a:rPr lang="en-US" sz="1600" dirty="0"/>
              <a:t>http://previews.123rf.com/images/</a:t>
            </a:r>
            <a:r>
              <a:rPr lang="en-US" sz="1600" dirty="0" err="1"/>
              <a:t>vikkisixx</a:t>
            </a:r>
            <a:r>
              <a:rPr lang="en-US" sz="1600" dirty="0"/>
              <a:t>/vikkisixx1108/vikkisixx110800003/10381549-3D-render-of-a-golden-human-figure-on-top-of-a-podium-celebrating-his-achievement-Stock-Photo.jpg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2950" y="228600"/>
            <a:ext cx="1798638" cy="134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1577975"/>
            <a:ext cx="5715000" cy="7566025"/>
          </a:xfrm>
        </p:spPr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Enough of that. – Let’s redirect.</a:t>
            </a:r>
          </a:p>
          <a:p>
            <a:endParaRPr lang="en-US" sz="1600" baseline="0" dirty="0"/>
          </a:p>
          <a:p>
            <a:r>
              <a:rPr lang="en-US" sz="1600" baseline="0" dirty="0"/>
              <a:t>You can’t just say </a:t>
            </a:r>
            <a:r>
              <a:rPr lang="en-US" sz="1600" u="sng" baseline="0" dirty="0"/>
              <a:t>stop</a:t>
            </a:r>
            <a:r>
              <a:rPr lang="en-US" sz="1600" baseline="0" dirty="0"/>
              <a:t>, or say they are going in the wrong direction.  </a:t>
            </a:r>
          </a:p>
          <a:p>
            <a:r>
              <a:rPr lang="en-US" sz="1600" baseline="0" dirty="0"/>
              <a:t>A big stop sign does </a:t>
            </a:r>
            <a:r>
              <a:rPr lang="en-US" sz="1600" u="sng" baseline="0" dirty="0"/>
              <a:t>not</a:t>
            </a:r>
            <a:r>
              <a:rPr lang="en-US" sz="1600" baseline="0" dirty="0"/>
              <a:t> help someone who cannot stop.  </a:t>
            </a:r>
          </a:p>
          <a:p>
            <a:endParaRPr lang="en-US" sz="1600" baseline="0" dirty="0"/>
          </a:p>
          <a:p>
            <a:r>
              <a:rPr lang="en-US" sz="1600" baseline="0" dirty="0"/>
              <a:t>Some people have to be moving somewhere, in some direction.</a:t>
            </a:r>
          </a:p>
          <a:p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Somehow you have to climb </a:t>
            </a:r>
            <a:r>
              <a:rPr lang="en-US" sz="1600" u="sng" baseline="0" dirty="0"/>
              <a:t>into</a:t>
            </a:r>
            <a:r>
              <a:rPr lang="en-US" sz="1600" baseline="0" dirty="0"/>
              <a:t> the conversation -- and help get the person back on track with the </a:t>
            </a:r>
            <a:r>
              <a:rPr lang="en-US" sz="1600" u="sng" baseline="0" dirty="0"/>
              <a:t>current</a:t>
            </a:r>
            <a:r>
              <a:rPr lang="en-US" sz="1600" baseline="0" dirty="0"/>
              <a:t> conversation.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Whether someone is going off track in a conversation, or off track in the physical sense, you have to </a:t>
            </a:r>
            <a:r>
              <a:rPr lang="en-US" sz="1600" u="sng" baseline="0" dirty="0"/>
              <a:t>walk</a:t>
            </a:r>
            <a:r>
              <a:rPr lang="en-US" sz="1600" baseline="0" dirty="0"/>
              <a:t> along side and </a:t>
            </a:r>
            <a:r>
              <a:rPr lang="en-US" sz="1600" u="sng" baseline="0" dirty="0"/>
              <a:t>join</a:t>
            </a:r>
            <a:r>
              <a:rPr lang="en-US" sz="1600" baseline="0" dirty="0"/>
              <a:t> the conversation or walking path </a:t>
            </a:r>
            <a:r>
              <a:rPr lang="en-US" sz="1600" u="sng" baseline="0" dirty="0"/>
              <a:t>first</a:t>
            </a:r>
            <a:r>
              <a:rPr lang="en-US" sz="1600" baseline="0" dirty="0"/>
              <a:t>, -- and then </a:t>
            </a:r>
            <a:r>
              <a:rPr lang="en-US" sz="1600" u="sng" baseline="0" dirty="0"/>
              <a:t>gently</a:t>
            </a:r>
            <a:r>
              <a:rPr lang="en-US" sz="1600" baseline="0" dirty="0"/>
              <a:t> redirect them back on the </a:t>
            </a:r>
            <a:r>
              <a:rPr lang="en-US" sz="1600" u="sng" baseline="0" dirty="0"/>
              <a:t>preferred</a:t>
            </a:r>
            <a:r>
              <a:rPr lang="en-US" sz="1600" baseline="0" dirty="0"/>
              <a:t> path.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Sometimes you need a big sign like this to help redirect.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Or you need to find out what motivates this person and use </a:t>
            </a:r>
            <a:r>
              <a:rPr lang="en-US" sz="1600" u="sng" baseline="0" dirty="0"/>
              <a:t>that</a:t>
            </a:r>
            <a:r>
              <a:rPr lang="en-US" sz="1600" baseline="0" dirty="0"/>
              <a:t> to redirect.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/>
          </a:p>
          <a:p>
            <a:r>
              <a:rPr lang="en-US" sz="1600" baseline="0" dirty="0"/>
              <a:t>A non-auditory person may be off on a tangent in a conversation, and you </a:t>
            </a:r>
            <a:r>
              <a:rPr lang="en-US" sz="1600" u="sng" baseline="0" dirty="0"/>
              <a:t>might</a:t>
            </a:r>
            <a:r>
              <a:rPr lang="en-US" sz="1600" baseline="0" dirty="0"/>
              <a:t> not know it. </a:t>
            </a:r>
          </a:p>
          <a:p>
            <a:endParaRPr lang="en-US" sz="1600" baseline="0" dirty="0"/>
          </a:p>
          <a:p>
            <a:r>
              <a:rPr lang="en-US" sz="1600" baseline="0" dirty="0"/>
              <a:t>You might refer to this as </a:t>
            </a:r>
            <a:r>
              <a:rPr lang="en-US" sz="1600" u="sng" baseline="0" dirty="0"/>
              <a:t>day dreaming </a:t>
            </a:r>
            <a:r>
              <a:rPr lang="en-US" sz="1600" baseline="0" dirty="0"/>
              <a:t>or just think that the person is </a:t>
            </a:r>
            <a:r>
              <a:rPr lang="en-US" sz="1600" u="sng" baseline="0" dirty="0"/>
              <a:t>aloof</a:t>
            </a:r>
            <a:r>
              <a:rPr lang="en-US" sz="1600" baseline="0" dirty="0"/>
              <a:t>, -- </a:t>
            </a:r>
          </a:p>
          <a:p>
            <a:r>
              <a:rPr lang="en-US" sz="1600" baseline="0" dirty="0"/>
              <a:t>but rather -- they might be taking time to </a:t>
            </a:r>
            <a:r>
              <a:rPr lang="en-US" sz="1600" u="sng" baseline="0" dirty="0"/>
              <a:t>process</a:t>
            </a:r>
            <a:r>
              <a:rPr lang="en-US" sz="1600" baseline="0" dirty="0"/>
              <a:t> information. </a:t>
            </a:r>
          </a:p>
          <a:p>
            <a:endParaRPr lang="en-US" sz="1600" baseline="0" dirty="0"/>
          </a:p>
          <a:p>
            <a:r>
              <a:rPr lang="en-US" sz="1600" baseline="0" dirty="0"/>
              <a:t>The important thing here is to walk </a:t>
            </a:r>
            <a:r>
              <a:rPr lang="en-US" sz="1600" u="sng" baseline="0" dirty="0"/>
              <a:t>with </a:t>
            </a:r>
            <a:r>
              <a:rPr lang="en-US" sz="1600" baseline="0" dirty="0"/>
              <a:t>them -- until you can </a:t>
            </a:r>
            <a:r>
              <a:rPr lang="en-US" sz="1600" u="sng" baseline="0" dirty="0"/>
              <a:t>redirect</a:t>
            </a:r>
            <a:r>
              <a:rPr lang="en-US" sz="1600" baseline="0" dirty="0"/>
              <a:t> them.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baseline="0" dirty="0"/>
              <a:t>====</a:t>
            </a:r>
          </a:p>
          <a:p>
            <a:r>
              <a:rPr lang="en-US" sz="1600" baseline="0" dirty="0"/>
              <a:t>Graphic</a:t>
            </a:r>
          </a:p>
          <a:p>
            <a:r>
              <a:rPr lang="en-US" sz="1600" baseline="0" dirty="0"/>
              <a:t>https://</a:t>
            </a:r>
            <a:r>
              <a:rPr lang="en-US" sz="1600" baseline="0" dirty="0" err="1"/>
              <a:t>helpx.adobe.com</a:t>
            </a:r>
            <a:r>
              <a:rPr lang="en-US" sz="1600" baseline="0" dirty="0"/>
              <a:t>/content/dam/help/</a:t>
            </a:r>
            <a:r>
              <a:rPr lang="en-US" sz="1600" baseline="0" dirty="0" err="1"/>
              <a:t>en</a:t>
            </a:r>
            <a:r>
              <a:rPr lang="en-US" sz="1600" baseline="0" dirty="0"/>
              <a:t>/muse/how-to/mobile-redirect-feature_1408x792.jpg</a:t>
            </a:r>
          </a:p>
          <a:p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26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4988" y="260350"/>
            <a:ext cx="2224087" cy="1668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2014780"/>
            <a:ext cx="5715001" cy="7129220"/>
          </a:xfrm>
        </p:spPr>
        <p:txBody>
          <a:bodyPr>
            <a:noAutofit/>
          </a:bodyPr>
          <a:lstStyle/>
          <a:p>
            <a:r>
              <a:rPr lang="en-US" sz="1600" baseline="0" dirty="0"/>
              <a:t>Do not rush into anything.  </a:t>
            </a:r>
          </a:p>
          <a:p>
            <a:endParaRPr lang="en-US" sz="1600" baseline="0" dirty="0"/>
          </a:p>
          <a:p>
            <a:r>
              <a:rPr lang="en-US" sz="1600" baseline="0" dirty="0"/>
              <a:t>Questions that can be answered with yes or no should be avoided.  Anyone who does not have all of the details about an event might automatically say </a:t>
            </a:r>
            <a:r>
              <a:rPr lang="en-US" sz="1600" u="sng" baseline="0" dirty="0"/>
              <a:t>no</a:t>
            </a:r>
            <a:r>
              <a:rPr lang="en-US" sz="1600" baseline="0" dirty="0"/>
              <a:t>. </a:t>
            </a:r>
          </a:p>
          <a:p>
            <a:endParaRPr lang="en-US" sz="1600" baseline="0" dirty="0"/>
          </a:p>
          <a:p>
            <a:r>
              <a:rPr lang="en-US" sz="1600" baseline="0" dirty="0"/>
              <a:t>If you asked me if I wanted to stand up in front of a room full of folks whom I do not know - and talk about yes-no questions, -- </a:t>
            </a:r>
            <a:br>
              <a:rPr lang="en-US" sz="1600" baseline="0" dirty="0"/>
            </a:br>
            <a:r>
              <a:rPr lang="en-US" sz="1600" baseline="0" dirty="0"/>
              <a:t>I'd say </a:t>
            </a:r>
            <a:r>
              <a:rPr lang="en-US" sz="1600" u="sng" baseline="0" dirty="0"/>
              <a:t>no</a:t>
            </a:r>
            <a:r>
              <a:rPr lang="en-US" sz="1600" baseline="0" dirty="0"/>
              <a:t>. </a:t>
            </a:r>
          </a:p>
          <a:p>
            <a:endParaRPr lang="en-US" sz="1600" baseline="0" dirty="0"/>
          </a:p>
          <a:p>
            <a:r>
              <a:rPr lang="en-US" sz="1600" baseline="0" dirty="0"/>
              <a:t>Some folks need time to process the information by themselves and come up with the procedure that works for them</a:t>
            </a:r>
          </a:p>
          <a:p>
            <a:endParaRPr lang="en-US" sz="1600" baseline="0" dirty="0"/>
          </a:p>
          <a:p>
            <a:r>
              <a:rPr lang="en-US" sz="1600" baseline="0" dirty="0"/>
              <a:t>It is better to get them to think awhile -- and ask questions -- rather than immediately </a:t>
            </a:r>
            <a:r>
              <a:rPr lang="en-US" sz="1600" u="sng" baseline="0" dirty="0"/>
              <a:t>committing</a:t>
            </a:r>
            <a:r>
              <a:rPr lang="en-US" sz="1600" baseline="0" dirty="0"/>
              <a:t> to an answer.</a:t>
            </a:r>
          </a:p>
          <a:p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If </a:t>
            </a:r>
            <a:r>
              <a:rPr lang="en-US" dirty="0"/>
              <a:t>someone</a:t>
            </a:r>
            <a:r>
              <a:rPr lang="en-US" sz="1600" baseline="0" dirty="0"/>
              <a:t> is not </a:t>
            </a:r>
            <a:r>
              <a:rPr lang="en-US" sz="1600" u="sng" baseline="0" dirty="0"/>
              <a:t>ready</a:t>
            </a:r>
            <a:r>
              <a:rPr lang="en-US" sz="1600" baseline="0" dirty="0"/>
              <a:t> to do something, don’t take </a:t>
            </a:r>
            <a:r>
              <a:rPr lang="en-US" sz="1600" u="sng" baseline="0" dirty="0"/>
              <a:t>no</a:t>
            </a:r>
            <a:r>
              <a:rPr lang="en-US" sz="1600" baseline="0" dirty="0"/>
              <a:t> for an answer.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Let them know that you will keep this </a:t>
            </a:r>
            <a:r>
              <a:rPr lang="en-US" sz="1600" u="sng" baseline="0" dirty="0"/>
              <a:t>open</a:t>
            </a:r>
            <a:r>
              <a:rPr lang="en-US" sz="1600" baseline="0" dirty="0"/>
              <a:t> and let them try later – maybe even </a:t>
            </a:r>
            <a:r>
              <a:rPr lang="en-US" sz="1600" u="sng" baseline="0" dirty="0"/>
              <a:t>years</a:t>
            </a:r>
            <a:r>
              <a:rPr lang="en-US" sz="1600" baseline="0" dirty="0"/>
              <a:t> later.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Accept a ‘</a:t>
            </a:r>
            <a:r>
              <a:rPr lang="en-US" sz="1600" u="sng" baseline="0" dirty="0"/>
              <a:t>maybe</a:t>
            </a:r>
            <a:r>
              <a:rPr lang="en-US" sz="1600" baseline="0" dirty="0"/>
              <a:t>’ answer, or even an “I’ll </a:t>
            </a:r>
            <a:r>
              <a:rPr lang="en-US" sz="1600" u="sng" baseline="0" dirty="0"/>
              <a:t>think</a:t>
            </a:r>
            <a:r>
              <a:rPr lang="en-US" sz="1600" baseline="0" dirty="0"/>
              <a:t> about it.”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/>
              <a:t>They may regret saying NO and feel that, after taking time to further process the information, they have no way to change the </a:t>
            </a:r>
            <a:r>
              <a:rPr lang="en-US" sz="1600" u="sng" baseline="0" dirty="0"/>
              <a:t>no</a:t>
            </a:r>
            <a:r>
              <a:rPr lang="en-US" sz="1600" baseline="0" dirty="0"/>
              <a:t> to a </a:t>
            </a:r>
            <a:r>
              <a:rPr lang="en-US" sz="1600" u="sng" baseline="0" dirty="0"/>
              <a:t>yes</a:t>
            </a:r>
            <a:r>
              <a:rPr lang="en-US" sz="1600" baseline="0" dirty="0"/>
              <a:t>.  But a “maybe” can always be changed to a “yes.”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www.autismspeaks.org</a:t>
            </a:r>
            <a:r>
              <a:rPr lang="en-US" sz="1600" dirty="0"/>
              <a:t>/blog/2016/03/18/teen-autism-reluctant-drive-should-parent-push</a:t>
            </a:r>
          </a:p>
          <a:p>
            <a:endParaRPr lang="en-US" sz="1600" dirty="0"/>
          </a:p>
          <a:p>
            <a:r>
              <a:rPr lang="en-US" sz="1600" dirty="0"/>
              <a:t>graphic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leadertainment.com</a:t>
            </a:r>
            <a:r>
              <a:rPr lang="en-US" sz="1600" dirty="0"/>
              <a:t>/2015/10/25/grow-your-business-faster-with-fewer-slow-nos-in-your-sales-pipeline/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12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4700" y="369888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57600"/>
            <a:ext cx="5591014" cy="5284922"/>
          </a:xfrm>
        </p:spPr>
        <p:txBody>
          <a:bodyPr>
            <a:noAutofit/>
          </a:bodyPr>
          <a:lstStyle/>
          <a:p>
            <a:r>
              <a:rPr lang="en-US" sz="1600" baseline="0" dirty="0"/>
              <a:t>Don't immediately ask if folks want to participate. </a:t>
            </a:r>
          </a:p>
          <a:p>
            <a:endParaRPr lang="en-US" sz="1600" baseline="0" dirty="0"/>
          </a:p>
          <a:p>
            <a:r>
              <a:rPr lang="en-US" sz="1600" baseline="0" dirty="0"/>
              <a:t>Talk it up first. Make it sound like everyone will have fun.</a:t>
            </a:r>
          </a:p>
          <a:p>
            <a:endParaRPr lang="en-US" sz="1600" baseline="0" dirty="0"/>
          </a:p>
          <a:p>
            <a:r>
              <a:rPr lang="en-US" sz="1600" baseline="0" dirty="0"/>
              <a:t>Make it so people want to participate without having to even ask.</a:t>
            </a:r>
          </a:p>
          <a:p>
            <a:endParaRPr lang="en-US" sz="1600" baseline="0" dirty="0"/>
          </a:p>
          <a:p>
            <a:r>
              <a:rPr lang="en-US" sz="1600" dirty="0"/>
              <a:t>Basic sales strategy is to not ask any yes-no questions, </a:t>
            </a:r>
            <a:br>
              <a:rPr lang="en-US" sz="1600" dirty="0"/>
            </a:br>
            <a:r>
              <a:rPr lang="en-US" sz="1600" dirty="0"/>
              <a:t>but instead</a:t>
            </a:r>
            <a:r>
              <a:rPr lang="en-US" sz="1600" baseline="0" dirty="0"/>
              <a:t> talk about the great times the customer will have with the product or service.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“</a:t>
            </a:r>
            <a:r>
              <a:rPr lang="en-US" sz="1600" u="sng" dirty="0"/>
              <a:t>Hey</a:t>
            </a:r>
            <a:r>
              <a:rPr lang="en-US" sz="1600" dirty="0"/>
              <a:t>, have you seen these cookies?  Just look at those huge chocolate chips!  And the are so warm, they just </a:t>
            </a:r>
            <a:r>
              <a:rPr lang="en-US" sz="1600" u="sng" dirty="0"/>
              <a:t>slide</a:t>
            </a:r>
            <a:r>
              <a:rPr lang="en-US" sz="1600" dirty="0"/>
              <a:t> down your throat.”  </a:t>
            </a:r>
          </a:p>
          <a:p>
            <a:endParaRPr lang="en-US" sz="1600" dirty="0"/>
          </a:p>
          <a:p>
            <a:r>
              <a:rPr lang="en-US" sz="1600" u="sng" dirty="0"/>
              <a:t>That</a:t>
            </a:r>
            <a:r>
              <a:rPr lang="en-US" sz="1600" dirty="0"/>
              <a:t> kind of statement will do more to sell cookies than just saying “Can I sell you some cookies?”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www.autismspeaks.org</a:t>
            </a:r>
            <a:r>
              <a:rPr lang="en-US" sz="1600" dirty="0"/>
              <a:t>/blog/2016/03/18/teen-autism-reluctant-drive-should-parent-push</a:t>
            </a:r>
          </a:p>
          <a:p>
            <a:endParaRPr lang="en-US" sz="1600" dirty="0"/>
          </a:p>
          <a:p>
            <a:r>
              <a:rPr lang="en-US" sz="1600" dirty="0"/>
              <a:t>graphic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www.cartoonstock.com</a:t>
            </a:r>
            <a:r>
              <a:rPr lang="en-US" sz="1600" dirty="0"/>
              <a:t>/directory/b/</a:t>
            </a:r>
            <a:r>
              <a:rPr lang="en-US" sz="1600" dirty="0" err="1"/>
              <a:t>baby_talk.asp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50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7850" y="244475"/>
            <a:ext cx="1420813" cy="1066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1311275"/>
            <a:ext cx="5947475" cy="7832725"/>
          </a:xfrm>
        </p:spPr>
        <p:txBody>
          <a:bodyPr>
            <a:noAutofit/>
          </a:bodyPr>
          <a:lstStyle/>
          <a:p>
            <a:r>
              <a:rPr lang="en-US" sz="1600" dirty="0"/>
              <a:t>Sometimes folks talk a lot about</a:t>
            </a:r>
            <a:r>
              <a:rPr lang="en-US" sz="1600" baseline="0" dirty="0"/>
              <a:t> one subject and never make a point. </a:t>
            </a:r>
          </a:p>
          <a:p>
            <a:r>
              <a:rPr lang="en-US" sz="1600" baseline="0" dirty="0"/>
              <a:t>It’s as if they are reading directly from the encyclopedia.</a:t>
            </a:r>
          </a:p>
          <a:p>
            <a:endParaRPr lang="en-US" sz="1600" baseline="0" dirty="0"/>
          </a:p>
          <a:p>
            <a:r>
              <a:rPr lang="en-US" sz="1600" baseline="0" dirty="0"/>
              <a:t>How do you channel the love of a certain topic into the current conversation?</a:t>
            </a:r>
          </a:p>
          <a:p>
            <a:endParaRPr lang="en-US" sz="1600" baseline="0" dirty="0"/>
          </a:p>
          <a:p>
            <a:r>
              <a:rPr lang="en-US" sz="1600" baseline="0" dirty="0"/>
              <a:t>Sheldon will talk on incessantly about trains. </a:t>
            </a:r>
          </a:p>
          <a:p>
            <a:r>
              <a:rPr lang="en-US" sz="1600" baseline="0" dirty="0"/>
              <a:t>Knowing that, how can you incorporate trains into your current activity?</a:t>
            </a:r>
          </a:p>
          <a:p>
            <a:endParaRPr lang="en-US" sz="1600" baseline="0" dirty="0"/>
          </a:p>
          <a:p>
            <a:r>
              <a:rPr lang="en-US" sz="1600" baseline="0" dirty="0"/>
              <a:t>Some folks have trouble with literal interpretations of common phrases. </a:t>
            </a:r>
          </a:p>
          <a:p>
            <a:r>
              <a:rPr lang="en-US" sz="1600" baseline="0" dirty="0"/>
              <a:t>Like the stock exchange being referred to as a </a:t>
            </a:r>
            <a:r>
              <a:rPr lang="en-US" sz="1600" i="1" baseline="0" dirty="0"/>
              <a:t>Bear Market.  </a:t>
            </a:r>
            <a:r>
              <a:rPr lang="en-US" sz="1600" baseline="0" dirty="0"/>
              <a:t>-- </a:t>
            </a:r>
            <a:br>
              <a:rPr lang="en-US" sz="1600" baseline="0" dirty="0"/>
            </a:br>
            <a:r>
              <a:rPr lang="en-US" sz="1600" baseline="0" dirty="0"/>
              <a:t>I don’t see any bears!</a:t>
            </a:r>
          </a:p>
          <a:p>
            <a:endParaRPr lang="en-US" sz="1600" baseline="0" dirty="0"/>
          </a:p>
          <a:p>
            <a:r>
              <a:rPr lang="en-US" sz="1600" baseline="0" dirty="0"/>
              <a:t>To “pay an </a:t>
            </a:r>
            <a:r>
              <a:rPr lang="en-US" sz="1600" i="1" baseline="0" dirty="0"/>
              <a:t>Arm and a Leg” </a:t>
            </a:r>
            <a:r>
              <a:rPr lang="en-US" sz="1600" baseline="0" dirty="0"/>
              <a:t>for something.  </a:t>
            </a:r>
            <a:br>
              <a:rPr lang="en-US" sz="1600" baseline="0" dirty="0"/>
            </a:br>
            <a:r>
              <a:rPr lang="en-US" sz="1600" baseline="0" dirty="0"/>
              <a:t>Is that why some folks are missing arms and legs?</a:t>
            </a:r>
          </a:p>
          <a:p>
            <a:endParaRPr lang="en-US" sz="1600" baseline="0" dirty="0"/>
          </a:p>
          <a:p>
            <a:r>
              <a:rPr lang="en-US" sz="1600" baseline="0" dirty="0"/>
              <a:t>Why would anyone with a broom </a:t>
            </a:r>
            <a:r>
              <a:rPr lang="en-US" sz="1600" i="1" baseline="0" dirty="0"/>
              <a:t>sweep someone off their feet</a:t>
            </a:r>
            <a:r>
              <a:rPr lang="en-US" sz="1600" baseline="0" dirty="0"/>
              <a:t>. -- That’s just wrong!</a:t>
            </a:r>
          </a:p>
          <a:p>
            <a:endParaRPr lang="en-US" sz="1600" baseline="0" dirty="0"/>
          </a:p>
          <a:p>
            <a:r>
              <a:rPr lang="en-US" sz="1600" baseline="0" dirty="0"/>
              <a:t>Why do we drive on a parkway and park on a driveway?  </a:t>
            </a:r>
            <a:br>
              <a:rPr lang="en-US" sz="1600" baseline="0" dirty="0"/>
            </a:br>
            <a:r>
              <a:rPr lang="en-US" sz="1600" baseline="0" dirty="0"/>
              <a:t>That doesn't make sense.</a:t>
            </a:r>
          </a:p>
          <a:p>
            <a:endParaRPr lang="en-US" sz="1600" baseline="0" dirty="0"/>
          </a:p>
          <a:p>
            <a:r>
              <a:rPr lang="en-US" sz="1600" baseline="0" dirty="0"/>
              <a:t>And why are there no dogs and ponies at a Dog and Pony Show?</a:t>
            </a:r>
          </a:p>
          <a:p>
            <a:endParaRPr lang="en-US" sz="1600" baseline="0" dirty="0"/>
          </a:p>
          <a:p>
            <a:r>
              <a:rPr lang="en-US" sz="1600" baseline="0" dirty="0"/>
              <a:t>Some have trouble understanding the double meaning of words that comes with humor, irony, and sarcasm.  </a:t>
            </a:r>
          </a:p>
          <a:p>
            <a:endParaRPr lang="en-US" sz="1600" baseline="0" dirty="0"/>
          </a:p>
          <a:p>
            <a:r>
              <a:rPr lang="en-US" sz="1600" baseline="0" dirty="0"/>
              <a:t>-- How </a:t>
            </a:r>
            <a:r>
              <a:rPr lang="en-US" sz="1600" u="sng" baseline="0" dirty="0"/>
              <a:t>can</a:t>
            </a:r>
            <a:r>
              <a:rPr lang="en-US" sz="1600" baseline="0" dirty="0"/>
              <a:t> you make half a sandwich?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Asperger_syndrome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Picture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www.dumpaday.com</a:t>
            </a:r>
            <a:r>
              <a:rPr lang="en-US" sz="1600" dirty="0"/>
              <a:t>/</a:t>
            </a:r>
            <a:r>
              <a:rPr lang="en-US" sz="1600" dirty="0" err="1"/>
              <a:t>wp</a:t>
            </a:r>
            <a:r>
              <a:rPr lang="en-US" sz="1600" dirty="0"/>
              <a:t>-content/uploads/2013/01/3-big-bang-theory-sheldon-cooper-quotes1.jpg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513522" cy="4557470"/>
          </a:xfrm>
        </p:spPr>
        <p:txBody>
          <a:bodyPr>
            <a:noAutofit/>
          </a:bodyPr>
          <a:lstStyle/>
          <a:p>
            <a:r>
              <a:rPr lang="en-US" dirty="0"/>
              <a:t>I started watching this show because a co-worker said there was a guy on TV just like me. – </a:t>
            </a:r>
          </a:p>
          <a:p>
            <a:endParaRPr lang="en-US" dirty="0"/>
          </a:p>
          <a:p>
            <a:r>
              <a:rPr lang="en-US" dirty="0"/>
              <a:t>Well,</a:t>
            </a:r>
            <a:r>
              <a:rPr lang="en-US" baseline="0" dirty="0"/>
              <a:t> he’s not </a:t>
            </a:r>
            <a:r>
              <a:rPr lang="en-US" u="sng" baseline="0" dirty="0"/>
              <a:t>exactly</a:t>
            </a:r>
            <a:r>
              <a:rPr lang="en-US" baseline="0" dirty="0"/>
              <a:t> like me, but I do believe I get the jokes and subtle references that others may not.  </a:t>
            </a:r>
          </a:p>
          <a:p>
            <a:endParaRPr lang="en-US" baseline="0" dirty="0"/>
          </a:p>
          <a:p>
            <a:r>
              <a:rPr lang="en-US" baseline="0" dirty="0"/>
              <a:t>It’s as if they followed me around and created a character based on many of </a:t>
            </a:r>
            <a:r>
              <a:rPr lang="en-US" u="sng" baseline="0" dirty="0"/>
              <a:t>my</a:t>
            </a:r>
            <a:r>
              <a:rPr lang="en-US" baseline="0" dirty="0"/>
              <a:t> actions.</a:t>
            </a:r>
          </a:p>
          <a:p>
            <a:r>
              <a:rPr lang="en-US" baseline="0" dirty="0"/>
              <a:t>And why not?  I’ve had some pretty good actions!</a:t>
            </a:r>
          </a:p>
          <a:p>
            <a:endParaRPr lang="en-US" baseline="0" dirty="0"/>
          </a:p>
          <a:p>
            <a:r>
              <a:rPr lang="en-US" baseline="0" dirty="0"/>
              <a:t>I think my wife likes to watch the show so she can try to figure </a:t>
            </a:r>
            <a:r>
              <a:rPr lang="en-US" u="sng" baseline="0" dirty="0"/>
              <a:t>me</a:t>
            </a:r>
            <a:r>
              <a:rPr lang="en-US" baseline="0" dirty="0"/>
              <a:t> out.</a:t>
            </a:r>
            <a:endParaRPr lang="en-US" dirty="0"/>
          </a:p>
          <a:p>
            <a:endParaRPr lang="en-US" dirty="0"/>
          </a:p>
          <a:p>
            <a:r>
              <a:rPr lang="en-US" dirty="0"/>
              <a:t>======</a:t>
            </a:r>
          </a:p>
          <a:p>
            <a:r>
              <a:rPr lang="en-US" dirty="0"/>
              <a:t>http://cdn.business2community.com/</a:t>
            </a:r>
            <a:r>
              <a:rPr lang="en-US" dirty="0" err="1"/>
              <a:t>wp</a:t>
            </a:r>
            <a:r>
              <a:rPr lang="en-US" dirty="0"/>
              <a:t>-content/uploads/2013/04/heldo-resized-600.png</a:t>
            </a:r>
          </a:p>
          <a:p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List of fictional characters on the autism spectrum</a:t>
            </a:r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en.wikipedia.org</a:t>
            </a:r>
            <a:r>
              <a:rPr lang="en-US" baseline="0" dirty="0"/>
              <a:t>/wiki/</a:t>
            </a:r>
            <a:r>
              <a:rPr lang="en-US" baseline="0" dirty="0" err="1"/>
              <a:t>List_of_fictional_characters_on_the_autism_spectrum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9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7388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49"/>
            <a:ext cx="5684003" cy="4510975"/>
          </a:xfrm>
        </p:spPr>
        <p:txBody>
          <a:bodyPr>
            <a:noAutofit/>
          </a:bodyPr>
          <a:lstStyle/>
          <a:p>
            <a:r>
              <a:rPr lang="en-US" dirty="0"/>
              <a:t>Some have a preoccupation with a single subject.</a:t>
            </a:r>
          </a:p>
          <a:p>
            <a:endParaRPr lang="en-US" dirty="0"/>
          </a:p>
          <a:p>
            <a:r>
              <a:rPr lang="en-US" dirty="0"/>
              <a:t>Sheldon</a:t>
            </a:r>
            <a:r>
              <a:rPr lang="en-US" baseline="0" dirty="0"/>
              <a:t> likes trains.  He will talk to anyone about trains.</a:t>
            </a:r>
          </a:p>
          <a:p>
            <a:endParaRPr lang="en-US" baseline="0" dirty="0"/>
          </a:p>
          <a:p>
            <a:r>
              <a:rPr lang="en-US" baseline="0" dirty="0">
                <a:sym typeface="Wingdings"/>
              </a:rPr>
              <a:t> </a:t>
            </a:r>
            <a:r>
              <a:rPr lang="en-US" baseline="0" dirty="0"/>
              <a:t>I like giraffes and old </a:t>
            </a:r>
            <a:r>
              <a:rPr lang="en-US" baseline="0" dirty="0" err="1"/>
              <a:t>Econoline</a:t>
            </a:r>
            <a:r>
              <a:rPr lang="en-US" baseline="0" dirty="0"/>
              <a:t> vans.</a:t>
            </a:r>
          </a:p>
          <a:p>
            <a:endParaRPr lang="en-US" dirty="0"/>
          </a:p>
          <a:p>
            <a:r>
              <a:rPr lang="en-US" dirty="0"/>
              <a:t>If you find that someone is an expert on an esoteric subject,</a:t>
            </a:r>
            <a:r>
              <a:rPr lang="en-US" baseline="0" dirty="0"/>
              <a:t> see how you can relate </a:t>
            </a:r>
            <a:r>
              <a:rPr lang="en-US" u="sng" baseline="0" dirty="0"/>
              <a:t>that</a:t>
            </a:r>
            <a:r>
              <a:rPr lang="en-US" baseline="0" dirty="0"/>
              <a:t> subject to what you are trying to do.</a:t>
            </a:r>
          </a:p>
          <a:p>
            <a:endParaRPr lang="en-US" dirty="0"/>
          </a:p>
          <a:p>
            <a:r>
              <a:rPr lang="en-US" dirty="0"/>
              <a:t>How </a:t>
            </a:r>
            <a:r>
              <a:rPr lang="en-US" u="sng" dirty="0"/>
              <a:t>do</a:t>
            </a:r>
            <a:r>
              <a:rPr lang="en-US" dirty="0"/>
              <a:t> we relate the student’s favorite subject to what we are trying to do.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</a:t>
            </a:r>
          </a:p>
          <a:p>
            <a:endParaRPr lang="en-US" dirty="0"/>
          </a:p>
          <a:p>
            <a:r>
              <a:rPr lang="en-US" dirty="0"/>
              <a:t>Sheldon train Picture</a:t>
            </a:r>
          </a:p>
          <a:p>
            <a:r>
              <a:rPr lang="en-US" dirty="0"/>
              <a:t>http://</a:t>
            </a:r>
            <a:r>
              <a:rPr lang="en-US" dirty="0" err="1"/>
              <a:t>pics.imcdb.org</a:t>
            </a:r>
            <a:r>
              <a:rPr lang="en-US" dirty="0"/>
              <a:t>/2/614tbbt_000209.jpg</a:t>
            </a:r>
          </a:p>
          <a:p>
            <a:endParaRPr lang="en-US" dirty="0"/>
          </a:p>
          <a:p>
            <a:r>
              <a:rPr lang="en-US" dirty="0"/>
              <a:t>Giraffe</a:t>
            </a:r>
          </a:p>
          <a:p>
            <a:r>
              <a:rPr lang="en-US" dirty="0">
                <a:hlinkClick r:id="rId3"/>
              </a:rPr>
              <a:t>http://giraffe-pictures.clipartonline.net/_/rsrc/1472774620127/home/giraffe-cartoon_clipart_image_10.png?height=320&amp;width=320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Econoline</a:t>
            </a:r>
            <a:endParaRPr lang="en-US" dirty="0"/>
          </a:p>
          <a:p>
            <a:r>
              <a:rPr lang="en-US" dirty="0">
                <a:hlinkClick r:id="rId4"/>
              </a:rPr>
              <a:t>http://www.falconclub.com/reference/65/65-econoline.jpg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4388" y="336550"/>
            <a:ext cx="1122362" cy="84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1317356"/>
            <a:ext cx="5699503" cy="7826644"/>
          </a:xfrm>
        </p:spPr>
        <p:txBody>
          <a:bodyPr>
            <a:noAutofit/>
          </a:bodyPr>
          <a:lstStyle/>
          <a:p>
            <a:r>
              <a:rPr lang="en-US" sz="1600" dirty="0"/>
              <a:t>Sheldon</a:t>
            </a:r>
            <a:r>
              <a:rPr lang="en-US" sz="1600" baseline="0" dirty="0"/>
              <a:t> Cooper has a personal</a:t>
            </a:r>
            <a:r>
              <a:rPr lang="en-US" sz="1600" dirty="0"/>
              <a:t> “spot” on the couch where he always sits.  </a:t>
            </a:r>
          </a:p>
          <a:p>
            <a:r>
              <a:rPr lang="en-US" sz="1600" dirty="0"/>
              <a:t>The TV show over dramatizes this a bit, -- but the reality is that having a personal spot or a </a:t>
            </a:r>
            <a:r>
              <a:rPr lang="en-US" sz="1600" u="sng" dirty="0"/>
              <a:t>home</a:t>
            </a:r>
            <a:r>
              <a:rPr lang="en-US" sz="1600" u="sng" baseline="0" dirty="0"/>
              <a:t> base </a:t>
            </a:r>
            <a:r>
              <a:rPr lang="en-US" sz="1600" baseline="0" dirty="0"/>
              <a:t>is important for some.  </a:t>
            </a:r>
            <a:br>
              <a:rPr lang="en-US" sz="1600" baseline="0" dirty="0"/>
            </a:br>
            <a:r>
              <a:rPr lang="en-US" sz="1600" baseline="0" dirty="0"/>
              <a:t>The spot will be different for each location, but there will always be some place to act as a </a:t>
            </a:r>
            <a:r>
              <a:rPr lang="en-US" sz="1600" u="sng" baseline="0" dirty="0"/>
              <a:t>home base</a:t>
            </a:r>
            <a:r>
              <a:rPr lang="en-US" sz="1600" baseline="0" dirty="0"/>
              <a:t>.</a:t>
            </a:r>
          </a:p>
          <a:p>
            <a:r>
              <a:rPr lang="en-US" sz="1600" baseline="0" dirty="0"/>
              <a:t>When the environment is over </a:t>
            </a:r>
            <a:r>
              <a:rPr lang="en-US" sz="1600" u="sng" baseline="0" dirty="0"/>
              <a:t>stimulating</a:t>
            </a:r>
            <a:r>
              <a:rPr lang="en-US" sz="1600" baseline="0" dirty="0"/>
              <a:t>, or the situation gets </a:t>
            </a:r>
            <a:r>
              <a:rPr lang="en-US" sz="1600" u="sng" baseline="0" dirty="0"/>
              <a:t>stressful</a:t>
            </a:r>
            <a:r>
              <a:rPr lang="en-US" sz="1600" baseline="0" dirty="0"/>
              <a:t>, the person knows they have a </a:t>
            </a:r>
            <a:r>
              <a:rPr lang="en-US" sz="1600" u="sng" baseline="0" dirty="0"/>
              <a:t>spot</a:t>
            </a:r>
            <a:r>
              <a:rPr lang="en-US" sz="1600" baseline="0" dirty="0"/>
              <a:t> where they can go and feel comfortable.</a:t>
            </a:r>
          </a:p>
          <a:p>
            <a:r>
              <a:rPr lang="en-US" sz="1600" baseline="0" dirty="0"/>
              <a:t>If someone asks where to sit for a new situation or activity, the correct answer might not be “just sit anywhere?”  </a:t>
            </a:r>
          </a:p>
          <a:p>
            <a:r>
              <a:rPr lang="en-US" sz="1600" baseline="0" dirty="0"/>
              <a:t>You could start with that, which allows most of the people to take a place, but for those who seem confused, you could then ask if you can help them find a place to sit.  </a:t>
            </a:r>
          </a:p>
          <a:p>
            <a:r>
              <a:rPr lang="en-US" sz="1600" baseline="0" dirty="0"/>
              <a:t>Wherever it is, </a:t>
            </a:r>
            <a:r>
              <a:rPr lang="en-US" sz="1600" u="sng" baseline="0" dirty="0"/>
              <a:t>that</a:t>
            </a:r>
            <a:r>
              <a:rPr lang="en-US" sz="1600" baseline="0" dirty="0"/>
              <a:t> will be their </a:t>
            </a:r>
            <a:r>
              <a:rPr lang="en-US" sz="1600" u="sng" baseline="0" dirty="0"/>
              <a:t>home base </a:t>
            </a:r>
            <a:r>
              <a:rPr lang="en-US" sz="1600" baseline="0" dirty="0"/>
              <a:t>throughout the duration of the activity or the duration of being in that particular location.</a:t>
            </a:r>
          </a:p>
          <a:p>
            <a:r>
              <a:rPr lang="en-US" sz="1600" baseline="0" dirty="0"/>
              <a:t>When taking a group into a new location, look for the folks standing near the door looking to pick out their </a:t>
            </a:r>
            <a:r>
              <a:rPr lang="en-US" sz="1600" u="sng" baseline="0" dirty="0"/>
              <a:t>spot</a:t>
            </a:r>
            <a:r>
              <a:rPr lang="en-US" sz="1600" baseline="0" dirty="0"/>
              <a:t>. </a:t>
            </a:r>
          </a:p>
          <a:p>
            <a:r>
              <a:rPr lang="en-US" sz="1600" baseline="0" dirty="0"/>
              <a:t>Some may need help with this.</a:t>
            </a:r>
          </a:p>
          <a:p>
            <a:r>
              <a:rPr lang="en-US" sz="1600" baseline="0" dirty="0"/>
              <a:t>In an unstructured social situation where there is no planned agenda, or at meal times,  --  </a:t>
            </a:r>
          </a:p>
          <a:p>
            <a:r>
              <a:rPr lang="en-US" sz="1600" baseline="0" dirty="0"/>
              <a:t>when things get stressful, -- they need to know that there is a safe place in which to return.</a:t>
            </a:r>
          </a:p>
          <a:p>
            <a:r>
              <a:rPr lang="en-US" sz="1600" baseline="0" dirty="0"/>
              <a:t>How do you help </a:t>
            </a:r>
            <a:r>
              <a:rPr lang="en-US" sz="1600" u="sng" baseline="0" dirty="0"/>
              <a:t>others</a:t>
            </a:r>
            <a:r>
              <a:rPr lang="en-US" sz="1600" baseline="0" dirty="0"/>
              <a:t> understand that </a:t>
            </a:r>
            <a:r>
              <a:rPr lang="en-US" sz="1600" u="sng" baseline="0" dirty="0"/>
              <a:t>this</a:t>
            </a:r>
            <a:r>
              <a:rPr lang="en-US" sz="1600" baseline="0" dirty="0"/>
              <a:t> person could be hopelessly lost if someone else is sitting in their spot?</a:t>
            </a:r>
          </a:p>
          <a:p>
            <a:r>
              <a:rPr lang="en-US" sz="1600" baseline="0" dirty="0"/>
              <a:t>Helping </a:t>
            </a:r>
            <a:r>
              <a:rPr lang="en-US" sz="1600" u="sng" baseline="0" dirty="0"/>
              <a:t>others</a:t>
            </a:r>
            <a:r>
              <a:rPr lang="en-US" sz="1600" baseline="0" dirty="0"/>
              <a:t> to understand the situation -- without criticizing the person.</a:t>
            </a:r>
          </a:p>
          <a:p>
            <a:r>
              <a:rPr lang="en-US" sz="1600" baseline="0" dirty="0"/>
              <a:t>Does </a:t>
            </a:r>
            <a:r>
              <a:rPr lang="en-US" sz="1600" u="sng" baseline="0" dirty="0"/>
              <a:t>everyone</a:t>
            </a:r>
            <a:r>
              <a:rPr lang="en-US" sz="1600" baseline="0" dirty="0"/>
              <a:t> have some kind of disability, where they can relate that </a:t>
            </a:r>
            <a:r>
              <a:rPr lang="en-US" sz="1600" u="sng" baseline="0" dirty="0"/>
              <a:t>theirs</a:t>
            </a:r>
            <a:r>
              <a:rPr lang="en-US" sz="1600" baseline="0" dirty="0"/>
              <a:t> is different -- but just as important?</a:t>
            </a:r>
          </a:p>
          <a:p>
            <a:endParaRPr lang="en-US" sz="1600" baseline="0" dirty="0"/>
          </a:p>
          <a:p>
            <a:r>
              <a:rPr lang="en-US" sz="1600" baseline="0" dirty="0"/>
              <a:t>====</a:t>
            </a:r>
          </a:p>
          <a:p>
            <a:endParaRPr lang="en-US" sz="1600" baseline="0" dirty="0"/>
          </a:p>
          <a:p>
            <a:r>
              <a:rPr lang="en-US" sz="1600" baseline="0" dirty="0"/>
              <a:t>Couch graphic</a:t>
            </a:r>
          </a:p>
          <a:p>
            <a:r>
              <a:rPr lang="en-US" sz="1600" dirty="0"/>
              <a:t>https://s-media-cache-ak0.pinimg.com/564x/c0/</a:t>
            </a:r>
            <a:r>
              <a:rPr lang="en-US" sz="1600" dirty="0" err="1"/>
              <a:t>bc</a:t>
            </a:r>
            <a:r>
              <a:rPr lang="en-US" sz="1600" dirty="0"/>
              <a:t>/0f/c0bc0f4362e613003725c523db679f98.jpg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76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266700"/>
            <a:ext cx="1800225" cy="13509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2402237"/>
            <a:ext cx="5653007" cy="6741763"/>
          </a:xfrm>
        </p:spPr>
        <p:txBody>
          <a:bodyPr>
            <a:noAutofit/>
          </a:bodyPr>
          <a:lstStyle/>
          <a:p>
            <a:r>
              <a:rPr lang="en-US" sz="1600" dirty="0"/>
              <a:t>Autism Speaks</a:t>
            </a:r>
            <a:r>
              <a:rPr lang="en-US" sz="1600" baseline="0" dirty="0"/>
              <a:t> is a great organization that has lots of materials about working with folks who exhibit the traits we have been discussing.</a:t>
            </a:r>
          </a:p>
          <a:p>
            <a:endParaRPr lang="en-US" sz="1600" baseline="0" dirty="0"/>
          </a:p>
          <a:p>
            <a:r>
              <a:rPr lang="en-US" sz="1600" baseline="0" dirty="0"/>
              <a:t>I am not saying that you need to diagnose </a:t>
            </a:r>
            <a:r>
              <a:rPr lang="en-US" dirty="0"/>
              <a:t>the students </a:t>
            </a:r>
            <a:r>
              <a:rPr lang="en-US" sz="1600" baseline="0" dirty="0"/>
              <a:t>with whom you are working, but if they exhibit some traits of autism, like we have been talking about today, you might find some helpful hints on their website.</a:t>
            </a:r>
          </a:p>
          <a:p>
            <a:endParaRPr lang="en-US" sz="1600" baseline="0" dirty="0"/>
          </a:p>
          <a:p>
            <a:r>
              <a:rPr lang="en-US" sz="1600" baseline="0" dirty="0"/>
              <a:t>Their Employment Toolkit might help you get some youth on the road to a job.  </a:t>
            </a:r>
          </a:p>
          <a:p>
            <a:r>
              <a:rPr lang="en-US" sz="1600" baseline="0" dirty="0"/>
              <a:t>I have included the web link in the notes section under the slide.</a:t>
            </a:r>
          </a:p>
          <a:p>
            <a:endParaRPr lang="en-US" sz="1600" baseline="0" dirty="0"/>
          </a:p>
          <a:p>
            <a:r>
              <a:rPr lang="en-US" sz="1600" baseline="0" dirty="0"/>
              <a:t>They also have a </a:t>
            </a:r>
            <a:r>
              <a:rPr lang="en-US" sz="1600" u="sng" baseline="0" dirty="0"/>
              <a:t>separate</a:t>
            </a:r>
            <a:r>
              <a:rPr lang="en-US" sz="1600" baseline="0" dirty="0"/>
              <a:t> guide for the parents as well as </a:t>
            </a:r>
            <a:r>
              <a:rPr lang="en-US" sz="1600" u="sng" baseline="0" dirty="0"/>
              <a:t>another</a:t>
            </a:r>
            <a:r>
              <a:rPr lang="en-US" sz="1600" baseline="0" dirty="0"/>
              <a:t> guide for the </a:t>
            </a:r>
            <a:r>
              <a:rPr lang="en-US" sz="1600" u="sng" baseline="0" dirty="0"/>
              <a:t>employers</a:t>
            </a:r>
            <a:r>
              <a:rPr lang="en-US" sz="1600" baseline="0" dirty="0"/>
              <a:t>.  The employer handbook might help if you are trying to place a hard-to-place new worker.</a:t>
            </a:r>
          </a:p>
          <a:p>
            <a:endParaRPr lang="en-US" sz="1600" baseline="0" dirty="0"/>
          </a:p>
          <a:p>
            <a:r>
              <a:rPr lang="en-US" sz="1600" baseline="0" dirty="0"/>
              <a:t>Even if </a:t>
            </a:r>
            <a:r>
              <a:rPr lang="en-US" dirty="0"/>
              <a:t>your student </a:t>
            </a:r>
            <a:r>
              <a:rPr lang="en-US" sz="1600" baseline="0" dirty="0"/>
              <a:t>exhibits just one of the traits we have been discussing and do not have Autism, you still might find some useful information here.</a:t>
            </a:r>
          </a:p>
          <a:p>
            <a:endParaRPr lang="en-US" sz="1600" baseline="0" dirty="0"/>
          </a:p>
          <a:p>
            <a:r>
              <a:rPr lang="en-US" sz="1600" baseline="0" dirty="0"/>
              <a:t>This toolkit has lots of information about getting employment that really could apply to anyone.  Check it out.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===</a:t>
            </a:r>
          </a:p>
          <a:p>
            <a:endParaRPr lang="en-US" sz="1600" dirty="0"/>
          </a:p>
          <a:p>
            <a:r>
              <a:rPr lang="en-US" sz="1600" dirty="0"/>
              <a:t>Autism Speaks Employment Toolkit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www.autismspeaks.org</a:t>
            </a:r>
            <a:r>
              <a:rPr lang="en-US" sz="1600" dirty="0"/>
              <a:t>/family-services/tool-kits/employment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7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4165600" cy="31242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694906"/>
            <a:ext cx="4953000" cy="4800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1600" dirty="0">
                <a:ea typeface="ヒラギノ角ゴ Pro W3" charset="0"/>
              </a:rPr>
              <a:t>Before I conclude the presentation today , I will pause here to see if anyone has any questions. </a:t>
            </a:r>
          </a:p>
          <a:p>
            <a:endParaRPr lang="en-US" sz="1600" dirty="0">
              <a:ea typeface="ヒラギノ角ゴ Pro W3" charset="0"/>
            </a:endParaRPr>
          </a:p>
          <a:p>
            <a:r>
              <a:rPr lang="en-US" sz="1600" dirty="0">
                <a:ea typeface="ヒラギノ角ゴ Pro W3" charset="0"/>
              </a:rPr>
              <a:t>I have a </a:t>
            </a:r>
            <a:r>
              <a:rPr lang="en-US" sz="1600" u="sng" dirty="0">
                <a:ea typeface="ヒラギノ角ゴ Pro W3" charset="0"/>
              </a:rPr>
              <a:t>few</a:t>
            </a:r>
            <a:r>
              <a:rPr lang="en-US" sz="1600" dirty="0">
                <a:ea typeface="ヒラギノ角ゴ Pro W3" charset="0"/>
              </a:rPr>
              <a:t> more slides</a:t>
            </a:r>
            <a:r>
              <a:rPr lang="en-US" sz="1600" baseline="0" dirty="0">
                <a:ea typeface="ヒラギノ角ゴ Pro W3" charset="0"/>
              </a:rPr>
              <a:t>.  But first I want to know if you have any questions.</a:t>
            </a:r>
            <a:endParaRPr lang="en-US" sz="1600" dirty="0">
              <a:ea typeface="ヒラギノ角ゴ Pro W3" charset="0"/>
            </a:endParaRPr>
          </a:p>
          <a:p>
            <a:endParaRPr lang="en-US" sz="1600" dirty="0">
              <a:ea typeface="ヒラギノ角ゴ Pro W3" charset="0"/>
            </a:endParaRPr>
          </a:p>
          <a:p>
            <a:r>
              <a:rPr lang="en-US" sz="1600" dirty="0">
                <a:ea typeface="ヒラギノ角ゴ Pro W3" charset="0"/>
              </a:rPr>
              <a:t>Usually by this time most of the audience is overwhelmed and just need a break to digest what I</a:t>
            </a:r>
            <a:r>
              <a:rPr lang="ja-JP" altLang="en-US" sz="1600" dirty="0">
                <a:ea typeface="ヒラギノ角ゴ Pro W3" charset="0"/>
              </a:rPr>
              <a:t>’</a:t>
            </a:r>
            <a:r>
              <a:rPr lang="en-US" altLang="ja-JP" sz="1600" dirty="0" err="1">
                <a:ea typeface="ヒラギノ角ゴ Pro W3" charset="0"/>
              </a:rPr>
              <a:t>ve</a:t>
            </a:r>
            <a:r>
              <a:rPr lang="en-US" altLang="ja-JP" sz="1600" dirty="0">
                <a:ea typeface="ヒラギノ角ゴ Pro W3" charset="0"/>
              </a:rPr>
              <a:t> said.</a:t>
            </a:r>
          </a:p>
          <a:p>
            <a:endParaRPr lang="en-US" sz="1600" dirty="0">
              <a:ea typeface="ヒラギノ角ゴ Pro W3" charset="0"/>
            </a:endParaRPr>
          </a:p>
          <a:p>
            <a:r>
              <a:rPr lang="en-US" sz="1600" dirty="0">
                <a:ea typeface="ヒラギノ角ゴ Pro W3" charset="0"/>
              </a:rPr>
              <a:t>Remember that you can download the PowerPoint -- and use it however you can.</a:t>
            </a:r>
          </a:p>
          <a:p>
            <a:endParaRPr lang="en-US" sz="1600" dirty="0">
              <a:ea typeface="ヒラギノ角ゴ Pro W3" charset="0"/>
            </a:endParaRPr>
          </a:p>
          <a:p>
            <a:r>
              <a:rPr lang="en-US" sz="1600" baseline="0" dirty="0">
                <a:ea typeface="ヒラギノ角ゴ Pro W3" charset="0"/>
              </a:rPr>
              <a:t>Do we have any questions?</a:t>
            </a:r>
            <a:endParaRPr lang="en-US" sz="1600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68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2813" y="266700"/>
            <a:ext cx="1117600" cy="83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1363851"/>
            <a:ext cx="5869983" cy="7780149"/>
          </a:xfrm>
        </p:spPr>
        <p:txBody>
          <a:bodyPr>
            <a:noAutofit/>
          </a:bodyPr>
          <a:lstStyle/>
          <a:p>
            <a:r>
              <a:rPr lang="en-US" sz="1600" dirty="0"/>
              <a:t>The main take-away today is that everyone</a:t>
            </a:r>
            <a:r>
              <a:rPr lang="en-US" sz="1600" baseline="0" dirty="0"/>
              <a:t> is </a:t>
            </a:r>
            <a:r>
              <a:rPr lang="en-US" sz="1600" u="sng" baseline="0" dirty="0"/>
              <a:t>different</a:t>
            </a:r>
            <a:r>
              <a:rPr lang="en-US" sz="1600" baseline="0" dirty="0"/>
              <a:t>, --</a:t>
            </a:r>
          </a:p>
          <a:p>
            <a:r>
              <a:rPr lang="en-US" sz="1600" baseline="0" dirty="0"/>
              <a:t>and that is OK.</a:t>
            </a:r>
          </a:p>
          <a:p>
            <a:r>
              <a:rPr lang="en-US" sz="1600" baseline="0" dirty="0"/>
              <a:t>Some </a:t>
            </a:r>
            <a:r>
              <a:rPr lang="en-US" sz="1600" u="sng" baseline="0" dirty="0"/>
              <a:t>choose</a:t>
            </a:r>
            <a:r>
              <a:rPr lang="en-US" sz="1600" baseline="0" dirty="0"/>
              <a:t> to be different, -- and some are </a:t>
            </a:r>
            <a:r>
              <a:rPr lang="en-US" sz="1600" u="sng" baseline="0" dirty="0"/>
              <a:t>born</a:t>
            </a:r>
            <a:r>
              <a:rPr lang="en-US" sz="1600" baseline="0" dirty="0"/>
              <a:t> that way.</a:t>
            </a:r>
          </a:p>
          <a:p>
            <a:r>
              <a:rPr lang="en-US" sz="1600" baseline="0" dirty="0"/>
              <a:t>But they are </a:t>
            </a:r>
            <a:r>
              <a:rPr lang="en-US" sz="1600" u="sng" baseline="0" dirty="0"/>
              <a:t>all </a:t>
            </a:r>
            <a:r>
              <a:rPr lang="en-US" sz="1600" baseline="0" dirty="0"/>
              <a:t>“</a:t>
            </a:r>
            <a:r>
              <a:rPr lang="en-US" sz="1600" u="sng" baseline="0" dirty="0"/>
              <a:t>normal</a:t>
            </a:r>
            <a:r>
              <a:rPr lang="en-US" sz="1600" baseline="0" dirty="0"/>
              <a:t>.”</a:t>
            </a:r>
          </a:p>
          <a:p>
            <a:r>
              <a:rPr lang="en-US" sz="1600" baseline="0" dirty="0"/>
              <a:t>As an educator, this is hard, because we are trying to educate </a:t>
            </a:r>
            <a:br>
              <a:rPr lang="en-US" sz="1600" baseline="0" dirty="0"/>
            </a:br>
            <a:r>
              <a:rPr lang="en-US" sz="1600" baseline="0" dirty="0" err="1"/>
              <a:t>en</a:t>
            </a:r>
            <a:r>
              <a:rPr lang="en-US" sz="1600" baseline="0" dirty="0"/>
              <a:t>-masse, which is why we group by ability level, -- </a:t>
            </a:r>
            <a:br>
              <a:rPr lang="en-US" sz="1600" baseline="0" dirty="0"/>
            </a:br>
            <a:r>
              <a:rPr lang="en-US" sz="1600" baseline="0" dirty="0"/>
              <a:t>like separating folks by </a:t>
            </a:r>
            <a:r>
              <a:rPr lang="en-US" sz="1600" u="sng" baseline="0" dirty="0"/>
              <a:t>math</a:t>
            </a:r>
            <a:r>
              <a:rPr lang="en-US" sz="1600" baseline="0" dirty="0"/>
              <a:t> ability.</a:t>
            </a:r>
          </a:p>
          <a:p>
            <a:r>
              <a:rPr lang="en-US" sz="1600" baseline="0" dirty="0"/>
              <a:t>- But folks are </a:t>
            </a:r>
            <a:r>
              <a:rPr lang="en-US" sz="1600" u="sng" baseline="0" dirty="0"/>
              <a:t>different</a:t>
            </a:r>
            <a:r>
              <a:rPr lang="en-US" sz="1600" baseline="0" dirty="0"/>
              <a:t>, and we have to teach them all differently.</a:t>
            </a:r>
          </a:p>
          <a:p>
            <a:r>
              <a:rPr lang="en-US" sz="1600" baseline="0" dirty="0"/>
              <a:t>We have to match the learning plan or career pathway to the individual person.  </a:t>
            </a:r>
          </a:p>
          <a:p>
            <a:r>
              <a:rPr lang="en-US" sz="1600" baseline="0" dirty="0"/>
              <a:t>We all learn differently.</a:t>
            </a:r>
          </a:p>
          <a:p>
            <a:r>
              <a:rPr lang="en-US" sz="1600" baseline="0" dirty="0"/>
              <a:t>- We </a:t>
            </a:r>
            <a:r>
              <a:rPr lang="en-US" sz="1600" u="sng" baseline="0" dirty="0"/>
              <a:t>do not</a:t>
            </a:r>
            <a:r>
              <a:rPr lang="en-US" sz="1600" baseline="0" dirty="0"/>
              <a:t> need to </a:t>
            </a:r>
            <a:r>
              <a:rPr lang="en-US" sz="1600" u="sng" baseline="0" dirty="0"/>
              <a:t>label</a:t>
            </a:r>
            <a:r>
              <a:rPr lang="en-US" sz="1600" baseline="0" dirty="0"/>
              <a:t> folks, but we </a:t>
            </a:r>
            <a:r>
              <a:rPr lang="en-US" sz="1600" u="sng" baseline="0" dirty="0"/>
              <a:t>do</a:t>
            </a:r>
            <a:r>
              <a:rPr lang="en-US" sz="1600" baseline="0" dirty="0"/>
              <a:t> need to be aware when someone is </a:t>
            </a:r>
            <a:r>
              <a:rPr lang="en-US" sz="1600" u="sng" baseline="0" dirty="0"/>
              <a:t>different</a:t>
            </a:r>
            <a:r>
              <a:rPr lang="en-US" sz="1600" baseline="0" dirty="0"/>
              <a:t>, has different </a:t>
            </a:r>
            <a:r>
              <a:rPr lang="en-US" sz="1600" u="sng" baseline="0" dirty="0"/>
              <a:t>needs</a:t>
            </a:r>
            <a:r>
              <a:rPr lang="en-US" sz="1600" baseline="0" dirty="0"/>
              <a:t>, -- </a:t>
            </a:r>
          </a:p>
          <a:p>
            <a:r>
              <a:rPr lang="en-US" sz="1600" baseline="0" dirty="0"/>
              <a:t>and thus we </a:t>
            </a:r>
            <a:r>
              <a:rPr lang="en-US" sz="1600" u="sng" baseline="0" dirty="0"/>
              <a:t>do</a:t>
            </a:r>
            <a:r>
              <a:rPr lang="en-US" sz="1600" baseline="0" dirty="0"/>
              <a:t> something </a:t>
            </a:r>
            <a:r>
              <a:rPr lang="en-US" sz="1600" u="sng" baseline="0" dirty="0"/>
              <a:t>different</a:t>
            </a:r>
            <a:r>
              <a:rPr lang="en-US" sz="1600" baseline="0" dirty="0"/>
              <a:t> with them to help them </a:t>
            </a:r>
            <a:r>
              <a:rPr lang="en-US" sz="1600" u="sng" baseline="0" dirty="0"/>
              <a:t>succeed</a:t>
            </a:r>
            <a:r>
              <a:rPr lang="en-US" sz="1600" baseline="0" dirty="0"/>
              <a:t>.</a:t>
            </a:r>
          </a:p>
          <a:p>
            <a:r>
              <a:rPr lang="en-US" sz="1600" baseline="0" dirty="0"/>
              <a:t>Some folks take a little longer to learn.</a:t>
            </a:r>
          </a:p>
          <a:p>
            <a:r>
              <a:rPr lang="en-US" sz="1600" baseline="0" dirty="0"/>
              <a:t>Some folks have a great skill in one area, but lack </a:t>
            </a:r>
            <a:r>
              <a:rPr lang="en-US" sz="1600" u="sng" baseline="0" dirty="0"/>
              <a:t>other</a:t>
            </a:r>
            <a:r>
              <a:rPr lang="en-US" sz="1600" baseline="0" dirty="0"/>
              <a:t>, seemingly basic skills.</a:t>
            </a:r>
          </a:p>
          <a:p>
            <a:r>
              <a:rPr lang="en-US" sz="1600" baseline="0" dirty="0"/>
              <a:t>How can we get </a:t>
            </a:r>
            <a:r>
              <a:rPr lang="en-US" sz="1600" u="sng" baseline="0" dirty="0"/>
              <a:t>everyone</a:t>
            </a:r>
            <a:r>
              <a:rPr lang="en-US" sz="1600" baseline="0" dirty="0"/>
              <a:t> ready for a career and a productive life?</a:t>
            </a:r>
          </a:p>
          <a:p>
            <a:r>
              <a:rPr lang="en-US" sz="1600" baseline="0" dirty="0"/>
              <a:t>We as a society have to stop focusing on our </a:t>
            </a:r>
            <a:r>
              <a:rPr lang="en-US" sz="1600" u="sng" baseline="0" dirty="0"/>
              <a:t>differences</a:t>
            </a:r>
            <a:r>
              <a:rPr lang="en-US" sz="1600" baseline="0" dirty="0"/>
              <a:t> -- and start focusing on our </a:t>
            </a:r>
            <a:r>
              <a:rPr lang="en-US" sz="1600" u="sng" baseline="0" dirty="0"/>
              <a:t>similarities</a:t>
            </a:r>
            <a:r>
              <a:rPr lang="en-US" sz="1600" baseline="0" dirty="0"/>
              <a:t>.  </a:t>
            </a:r>
          </a:p>
          <a:p>
            <a:r>
              <a:rPr lang="en-US" sz="1600" baseline="0" dirty="0"/>
              <a:t>Focusing on all of us appreciating the special skills and limitations of each other -- </a:t>
            </a:r>
          </a:p>
          <a:p>
            <a:r>
              <a:rPr lang="en-US" sz="1600" baseline="0" dirty="0"/>
              <a:t>and </a:t>
            </a:r>
            <a:r>
              <a:rPr lang="en-US" sz="1600" u="sng" baseline="0" dirty="0"/>
              <a:t>all</a:t>
            </a:r>
            <a:r>
              <a:rPr lang="en-US" sz="1600" baseline="0" dirty="0"/>
              <a:t> working together towards a common goal. </a:t>
            </a:r>
          </a:p>
          <a:p>
            <a:r>
              <a:rPr lang="en-US" sz="1600" baseline="0" dirty="0"/>
              <a:t>,,,</a:t>
            </a:r>
          </a:p>
          <a:p>
            <a:r>
              <a:rPr lang="en-US" sz="1600" baseline="0" dirty="0"/>
              <a:t>I may not have given you </a:t>
            </a:r>
            <a:r>
              <a:rPr lang="en-US" sz="1600" u="sng" baseline="0" dirty="0"/>
              <a:t>all</a:t>
            </a:r>
            <a:r>
              <a:rPr lang="en-US" sz="1600" baseline="0" dirty="0"/>
              <a:t> the answers today, -- </a:t>
            </a:r>
          </a:p>
          <a:p>
            <a:r>
              <a:rPr lang="en-US" sz="1600" baseline="0" dirty="0"/>
              <a:t>but at least I have you thinking about the next time you run into </a:t>
            </a:r>
            <a:r>
              <a:rPr lang="en-US" sz="1600" u="sng" baseline="0" dirty="0"/>
              <a:t>different</a:t>
            </a:r>
            <a:r>
              <a:rPr lang="en-US" sz="1600" baseline="0" dirty="0"/>
              <a:t> -- </a:t>
            </a:r>
          </a:p>
          <a:p>
            <a:r>
              <a:rPr lang="en-US" sz="1600" baseline="0" dirty="0"/>
              <a:t>and take time to stop and think about what to do next.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dirty="0"/>
              <a:t>====</a:t>
            </a:r>
          </a:p>
          <a:p>
            <a:r>
              <a:rPr lang="en-US" sz="1600" dirty="0"/>
              <a:t>Picture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www.tes.com</a:t>
            </a:r>
            <a:r>
              <a:rPr lang="en-US" sz="1600" dirty="0"/>
              <a:t>/lessons/</a:t>
            </a:r>
            <a:r>
              <a:rPr lang="en-US" sz="1600" dirty="0" err="1"/>
              <a:t>eyvPHjiNWbtHSQ</a:t>
            </a:r>
            <a:r>
              <a:rPr lang="en-US" sz="1600" dirty="0"/>
              <a:t>/copy-of-differentiation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82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381000"/>
            <a:ext cx="4224338" cy="316865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36" y="4572000"/>
            <a:ext cx="5445071" cy="4572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dirty="0">
                <a:ea typeface="ヒラギノ角ゴ Pro W3" charset="0"/>
              </a:rPr>
              <a:t>Thanks for Listening</a:t>
            </a:r>
          </a:p>
          <a:p>
            <a:endParaRPr lang="en-US" dirty="0">
              <a:ea typeface="ヒラギノ角ゴ Pro W3" charset="0"/>
            </a:endParaRPr>
          </a:p>
          <a:p>
            <a:endParaRPr lang="en-US" dirty="0">
              <a:ea typeface="ヒラギノ角ゴ Pro W3" charset="0"/>
            </a:endParaRPr>
          </a:p>
          <a:p>
            <a:endParaRPr lang="en-US" dirty="0"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38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343400"/>
            <a:ext cx="5560017" cy="4800600"/>
          </a:xfrm>
        </p:spPr>
        <p:txBody>
          <a:bodyPr>
            <a:noAutofit/>
          </a:bodyPr>
          <a:lstStyle/>
          <a:p>
            <a:r>
              <a:rPr lang="en-US" sz="1600" b="0" dirty="0"/>
              <a:t>A similar character is Dr. Spencer Reid from the TV Series “Criminal Minds.”</a:t>
            </a:r>
          </a:p>
          <a:p>
            <a:endParaRPr lang="en-US" sz="1600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/>
              <a:t>He is part of a crime solving team where they all value the strengths of the team members, and they all care for each other like a big family.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/>
              <a:t>Actually better than most families.</a:t>
            </a:r>
          </a:p>
          <a:p>
            <a:endParaRPr lang="en-US" sz="1600" b="0" dirty="0"/>
          </a:p>
          <a:p>
            <a:r>
              <a:rPr lang="en-US" sz="1600" b="0" dirty="0"/>
              <a:t>Dr. Reid’s strength is in knowing stuff.  -- He is not the go-to-person to deal with the public.</a:t>
            </a:r>
          </a:p>
          <a:p>
            <a:endParaRPr lang="en-US" sz="1600" b="0" dirty="0"/>
          </a:p>
          <a:p>
            <a:r>
              <a:rPr lang="en-US" sz="1600" b="0" dirty="0"/>
              <a:t>Unlike the Big Bang Theory where Sheldon’s unusual character is often held up for ridicule. </a:t>
            </a:r>
          </a:p>
          <a:p>
            <a:r>
              <a:rPr lang="en-US" sz="1600" b="0" dirty="0"/>
              <a:t>-- Well, it is a comedy!  And it’s based on </a:t>
            </a:r>
            <a:r>
              <a:rPr lang="en-US" sz="1600" b="0" u="sng" dirty="0"/>
              <a:t>my</a:t>
            </a:r>
            <a:r>
              <a:rPr lang="en-US" sz="1600" b="0" dirty="0"/>
              <a:t> life!</a:t>
            </a:r>
          </a:p>
          <a:p>
            <a:endParaRPr lang="en-US" sz="1600" b="0" dirty="0"/>
          </a:p>
          <a:p>
            <a:r>
              <a:rPr lang="en-US" sz="1600" b="0" dirty="0"/>
              <a:t>In this show, Dr. Reid, though a little quirky,  is taken </a:t>
            </a:r>
            <a:r>
              <a:rPr lang="en-US" sz="1600" b="0" u="sng" dirty="0"/>
              <a:t>quite</a:t>
            </a:r>
            <a:r>
              <a:rPr lang="en-US" sz="1600" b="0" dirty="0"/>
              <a:t> seriously,</a:t>
            </a:r>
            <a:r>
              <a:rPr lang="en-US" sz="1600" b="0" baseline="0" dirty="0"/>
              <a:t> and is </a:t>
            </a:r>
            <a:r>
              <a:rPr lang="en-US" sz="1600" b="0" dirty="0"/>
              <a:t>a valuable member of the team.</a:t>
            </a:r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1" dirty="0"/>
          </a:p>
          <a:p>
            <a:r>
              <a:rPr lang="en-US" sz="1600" b="1" dirty="0"/>
              <a:t>=====</a:t>
            </a:r>
          </a:p>
          <a:p>
            <a:endParaRPr lang="en-US" sz="1600" b="1" dirty="0"/>
          </a:p>
          <a:p>
            <a:r>
              <a:rPr lang="en-US" sz="1600" dirty="0"/>
              <a:t>https://s-media-cache-ak0.pinimg.com/236x/6e/a2/21/6ea2215cd3acd6edd9bb81ec598e8e0e.jpg</a:t>
            </a:r>
          </a:p>
          <a:p>
            <a:endParaRPr lang="en-US" sz="16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/>
              <a:t>List of fictional characters on the autism spectrum</a:t>
            </a:r>
            <a:endParaRPr lang="en-US" sz="1600" baseline="0" dirty="0"/>
          </a:p>
          <a:p>
            <a:r>
              <a:rPr lang="en-US" sz="1600" baseline="0" dirty="0"/>
              <a:t>https://</a:t>
            </a:r>
            <a:r>
              <a:rPr lang="en-US" sz="1600" baseline="0" dirty="0" err="1"/>
              <a:t>en.wikipedia.org</a:t>
            </a:r>
            <a:r>
              <a:rPr lang="en-US" sz="1600" baseline="0" dirty="0"/>
              <a:t>/wiki/</a:t>
            </a:r>
            <a:r>
              <a:rPr lang="en-US" sz="1600" baseline="0" dirty="0" err="1"/>
              <a:t>List_of_fictional_characters_on_the_autism_spectrum</a:t>
            </a:r>
            <a:endParaRPr lang="en-US" sz="1600" baseline="0" dirty="0"/>
          </a:p>
          <a:p>
            <a:endParaRPr lang="en-US" sz="1600" baseline="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32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98024" cy="4572969"/>
          </a:xfrm>
        </p:spPr>
        <p:txBody>
          <a:bodyPr>
            <a:noAutofit/>
          </a:bodyPr>
          <a:lstStyle/>
          <a:p>
            <a:r>
              <a:rPr lang="en-US" dirty="0"/>
              <a:t>Another show I watch with some similar characters is</a:t>
            </a:r>
            <a:r>
              <a:rPr lang="en-US" baseline="0" dirty="0"/>
              <a:t> “Scorpion,” which is like a group of </a:t>
            </a:r>
            <a:r>
              <a:rPr lang="en-US" u="sng" baseline="0" dirty="0"/>
              <a:t>geniuses</a:t>
            </a:r>
            <a:r>
              <a:rPr lang="en-US" baseline="0" dirty="0"/>
              <a:t> doing Mission Impossible work.</a:t>
            </a:r>
          </a:p>
          <a:p>
            <a:endParaRPr lang="en-US" baseline="0" dirty="0"/>
          </a:p>
          <a:p>
            <a:r>
              <a:rPr lang="en-US" dirty="0"/>
              <a:t>This is Walter O’Brien</a:t>
            </a:r>
            <a:r>
              <a:rPr lang="en-US" baseline="0" dirty="0"/>
              <a:t> &amp; </a:t>
            </a:r>
            <a:r>
              <a:rPr lang="en-US" dirty="0"/>
              <a:t>Ralph Dineen </a:t>
            </a:r>
          </a:p>
          <a:p>
            <a:endParaRPr lang="en-US" dirty="0"/>
          </a:p>
          <a:p>
            <a:r>
              <a:rPr lang="en-US" dirty="0"/>
              <a:t>They</a:t>
            </a:r>
            <a:r>
              <a:rPr lang="en-US" baseline="0" dirty="0"/>
              <a:t> are not </a:t>
            </a:r>
            <a:r>
              <a:rPr lang="en-US" dirty="0"/>
              <a:t>necessarily</a:t>
            </a:r>
            <a:r>
              <a:rPr lang="en-US" baseline="0" dirty="0"/>
              <a:t> autistic, but exhibit some traits.</a:t>
            </a:r>
          </a:p>
          <a:p>
            <a:endParaRPr lang="en-US" baseline="0" dirty="0"/>
          </a:p>
          <a:p>
            <a:r>
              <a:rPr lang="en-US" baseline="0" dirty="0"/>
              <a:t>Both are socially awkward, as is the rest of the team, </a:t>
            </a:r>
          </a:p>
          <a:p>
            <a:endParaRPr lang="en-US" baseline="0" dirty="0"/>
          </a:p>
          <a:p>
            <a:r>
              <a:rPr lang="en-US" baseline="0" dirty="0"/>
              <a:t>but you can see that over time – </a:t>
            </a:r>
          </a:p>
          <a:p>
            <a:r>
              <a:rPr lang="en-US" baseline="0" dirty="0"/>
              <a:t>friends have helped them to become more social.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======</a:t>
            </a:r>
          </a:p>
          <a:p>
            <a:r>
              <a:rPr lang="en-US" dirty="0"/>
              <a:t>http://</a:t>
            </a:r>
            <a:r>
              <a:rPr lang="en-US" dirty="0" err="1"/>
              <a:t>mr.comingsoon.it</a:t>
            </a:r>
            <a:r>
              <a:rPr lang="en-US" dirty="0"/>
              <a:t>/</a:t>
            </a:r>
            <a:r>
              <a:rPr lang="en-US" dirty="0" err="1"/>
              <a:t>imgdb</a:t>
            </a:r>
            <a:r>
              <a:rPr lang="en-US" dirty="0"/>
              <a:t>/</a:t>
            </a:r>
            <a:r>
              <a:rPr lang="en-US" dirty="0" err="1"/>
              <a:t>SerieTV</a:t>
            </a:r>
            <a:r>
              <a:rPr lang="en-US" dirty="0"/>
              <a:t>/news/1/47847_ppl.jpg</a:t>
            </a:r>
          </a:p>
          <a:p>
            <a:endParaRPr lang="en-US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List of fictional characters on the autism spectrum</a:t>
            </a:r>
            <a:endParaRPr lang="en-US" baseline="0" dirty="0"/>
          </a:p>
          <a:p>
            <a:r>
              <a:rPr lang="en-US" baseline="0" dirty="0"/>
              <a:t>https://</a:t>
            </a:r>
            <a:r>
              <a:rPr lang="en-US" baseline="0" dirty="0" err="1"/>
              <a:t>en.wikipedia.org</a:t>
            </a:r>
            <a:r>
              <a:rPr lang="en-US" baseline="0" dirty="0"/>
              <a:t>/wiki/</a:t>
            </a:r>
            <a:r>
              <a:rPr lang="en-US" baseline="0" dirty="0" err="1"/>
              <a:t>List_of_fictional_characters_on_the_autism_spectrum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5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2525" cy="4743450"/>
          </a:xfrm>
        </p:spPr>
        <p:txBody>
          <a:bodyPr>
            <a:noAutofit/>
          </a:bodyPr>
          <a:lstStyle/>
          <a:p>
            <a:r>
              <a:rPr lang="en-US" dirty="0"/>
              <a:t>If it were</a:t>
            </a:r>
            <a:r>
              <a:rPr lang="en-US" baseline="0" dirty="0"/>
              <a:t> only this easy with each of the people with whom we work.</a:t>
            </a:r>
          </a:p>
          <a:p>
            <a:endParaRPr lang="en-US" baseline="0" dirty="0"/>
          </a:p>
          <a:p>
            <a:r>
              <a:rPr lang="en-US" baseline="0" dirty="0"/>
              <a:t>But nobody has an individual owner’s manual like this to which you can refer.</a:t>
            </a:r>
          </a:p>
          <a:p>
            <a:endParaRPr lang="en-US" baseline="0" dirty="0"/>
          </a:p>
          <a:p>
            <a:r>
              <a:rPr lang="en-US" baseline="0" dirty="0"/>
              <a:t>That makes the job of training more challenging -- and also more rewarding.</a:t>
            </a:r>
          </a:p>
          <a:p>
            <a:endParaRPr lang="en-US" baseline="0" dirty="0"/>
          </a:p>
          <a:p>
            <a:r>
              <a:rPr lang="en-US" baseline="0" dirty="0"/>
              <a:t>We have to get people to </a:t>
            </a:r>
            <a:r>
              <a:rPr lang="en-US" u="sng" baseline="0" dirty="0"/>
              <a:t>overcome</a:t>
            </a:r>
            <a:r>
              <a:rPr lang="en-US" baseline="0" dirty="0"/>
              <a:t> their </a:t>
            </a:r>
            <a:r>
              <a:rPr lang="en-US" u="sng" baseline="0" dirty="0"/>
              <a:t>apparent</a:t>
            </a:r>
            <a:r>
              <a:rPr lang="en-US" baseline="0" dirty="0"/>
              <a:t> challenges -- and get them on track to productive citizenship.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======</a:t>
            </a:r>
          </a:p>
          <a:p>
            <a:r>
              <a:rPr lang="en-US" dirty="0">
                <a:hlinkClick r:id="rId3"/>
              </a:rPr>
              <a:t>http://www.sheldonsfans.com/quote-579-how-to-survive-sharing-an-apartment-with-sheldon-cooper.html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13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start to look at people who are different, it makes you try to reinforce your stereotype of what it normal.</a:t>
            </a:r>
          </a:p>
          <a:p>
            <a:endParaRPr lang="en-US" dirty="0"/>
          </a:p>
          <a:p>
            <a:r>
              <a:rPr lang="en-US" dirty="0"/>
              <a:t>It turns out that  --  We are </a:t>
            </a:r>
            <a:r>
              <a:rPr lang="en-US" u="sng" dirty="0"/>
              <a:t>all</a:t>
            </a:r>
            <a:r>
              <a:rPr lang="en-US" dirty="0"/>
              <a:t> normal.  </a:t>
            </a:r>
          </a:p>
          <a:p>
            <a:endParaRPr lang="en-US" dirty="0"/>
          </a:p>
          <a:p>
            <a:r>
              <a:rPr lang="en-US" dirty="0"/>
              <a:t>Some of us are just more normal than others.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=====</a:t>
            </a:r>
          </a:p>
          <a:p>
            <a:r>
              <a:rPr lang="en-US" dirty="0"/>
              <a:t>http://</a:t>
            </a:r>
            <a:r>
              <a:rPr lang="en-US" dirty="0" err="1"/>
              <a:t>www.toddlittleton.net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-content/uploads/2008/05/</a:t>
            </a:r>
            <a:r>
              <a:rPr lang="en-US" dirty="0" err="1"/>
              <a:t>what_is_normal_poster_front.jpg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59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400550"/>
            <a:ext cx="5558883" cy="4743450"/>
          </a:xfrm>
        </p:spPr>
        <p:txBody>
          <a:bodyPr>
            <a:noAutofit/>
          </a:bodyPr>
          <a:lstStyle/>
          <a:p>
            <a:r>
              <a:rPr lang="en-US" sz="1600" dirty="0"/>
              <a:t>Who remembers Raymond Babbitt from the movie Rain Man?</a:t>
            </a:r>
          </a:p>
          <a:p>
            <a:endParaRPr lang="en-US" sz="1600" dirty="0"/>
          </a:p>
          <a:p>
            <a:r>
              <a:rPr lang="en-US" sz="1600" dirty="0"/>
              <a:t>The</a:t>
            </a:r>
            <a:r>
              <a:rPr lang="en-US" sz="1600" baseline="0" dirty="0"/>
              <a:t> character Raymond Babbitt is an autistic savant.</a:t>
            </a:r>
          </a:p>
          <a:p>
            <a:endParaRPr lang="en-US" sz="1600" baseline="0" dirty="0"/>
          </a:p>
          <a:p>
            <a:r>
              <a:rPr lang="en-US" sz="1600" baseline="0" dirty="0"/>
              <a:t>Not all people with autism are savants.</a:t>
            </a:r>
          </a:p>
          <a:p>
            <a:endParaRPr lang="en-US" sz="1600" baseline="0" dirty="0"/>
          </a:p>
          <a:p>
            <a:r>
              <a:rPr lang="en-US" sz="1600" baseline="0" dirty="0"/>
              <a:t>“savant” meaning that the person possesses profound capacity or ability that far surpasses the average person.  </a:t>
            </a:r>
          </a:p>
          <a:p>
            <a:endParaRPr lang="en-US" sz="1600" baseline="0" dirty="0"/>
          </a:p>
          <a:p>
            <a:r>
              <a:rPr lang="en-US" sz="1600" baseline="0" dirty="0"/>
              <a:t>Raymond Babbitt was great with math and spatial awareness.  </a:t>
            </a:r>
          </a:p>
          <a:p>
            <a:endParaRPr lang="en-US" sz="1600" baseline="0" dirty="0"/>
          </a:p>
          <a:p>
            <a:r>
              <a:rPr lang="en-US" sz="1600" baseline="0" dirty="0"/>
              <a:t>But he would not be the best choice for the greeter at Walmart.</a:t>
            </a:r>
          </a:p>
          <a:p>
            <a:endParaRPr lang="en-US" sz="1600" baseline="0" dirty="0"/>
          </a:p>
          <a:p>
            <a:endParaRPr lang="en-US" sz="1600" baseline="0" dirty="0"/>
          </a:p>
          <a:p>
            <a:r>
              <a:rPr lang="en-US" sz="1600" baseline="0" dirty="0"/>
              <a:t>======</a:t>
            </a:r>
          </a:p>
          <a:p>
            <a:endParaRPr lang="en-US" sz="1600" baseline="0" dirty="0"/>
          </a:p>
          <a:p>
            <a:r>
              <a:rPr lang="en-US" sz="1600" baseline="0" dirty="0"/>
              <a:t>https://</a:t>
            </a:r>
            <a:r>
              <a:rPr lang="en-US" sz="1600" baseline="0" dirty="0" err="1"/>
              <a:t>en.wikipedia.org</a:t>
            </a:r>
            <a:r>
              <a:rPr lang="en-US" sz="1600" baseline="0" dirty="0"/>
              <a:t>/wiki/</a:t>
            </a:r>
            <a:r>
              <a:rPr lang="en-US" sz="1600" baseline="0" dirty="0" err="1"/>
              <a:t>Savant_syndrome</a:t>
            </a:r>
            <a:endParaRPr lang="en-US" sz="1600" baseline="0" dirty="0"/>
          </a:p>
          <a:p>
            <a:endParaRPr lang="en-US" sz="1600" baseline="0" dirty="0"/>
          </a:p>
          <a:p>
            <a:r>
              <a:rPr lang="en-US" sz="1600" baseline="0" dirty="0"/>
              <a:t>http://</a:t>
            </a:r>
            <a:r>
              <a:rPr lang="en-US" sz="1600" baseline="0" dirty="0" err="1"/>
              <a:t>www.lovemyprovider.com</a:t>
            </a:r>
            <a:r>
              <a:rPr lang="en-US" sz="1600" baseline="0" dirty="0"/>
              <a:t>/autism-and-</a:t>
            </a:r>
            <a:r>
              <a:rPr lang="en-US" sz="1600" baseline="0" dirty="0" err="1"/>
              <a:t>hollywood</a:t>
            </a:r>
            <a:r>
              <a:rPr lang="en-US" sz="1600" baseline="0" dirty="0"/>
              <a:t>-from-rain-man-to-now/</a:t>
            </a:r>
          </a:p>
          <a:p>
            <a:endParaRPr lang="en-US" sz="16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/>
              <a:t>List of fictional characters on the autism spectrum</a:t>
            </a:r>
            <a:endParaRPr lang="en-US" sz="1600" baseline="0" dirty="0"/>
          </a:p>
          <a:p>
            <a:r>
              <a:rPr lang="en-US" sz="1600" baseline="0" dirty="0"/>
              <a:t>https://</a:t>
            </a:r>
            <a:r>
              <a:rPr lang="en-US" sz="1600" baseline="0" dirty="0" err="1"/>
              <a:t>en.wikipedia.org</a:t>
            </a:r>
            <a:r>
              <a:rPr lang="en-US" sz="1600" baseline="0" dirty="0"/>
              <a:t>/wiki/</a:t>
            </a:r>
            <a:r>
              <a:rPr lang="en-US" sz="1600" baseline="0" dirty="0" err="1"/>
              <a:t>List_of_fictional_characters_on_the_autism_spectrum</a:t>
            </a:r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baseline="0" dirty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2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606512" cy="4603965"/>
          </a:xfrm>
        </p:spPr>
        <p:txBody>
          <a:bodyPr>
            <a:noAutofit/>
          </a:bodyPr>
          <a:lstStyle/>
          <a:p>
            <a:r>
              <a:rPr lang="en-US" dirty="0"/>
              <a:t>What we used to call Asperger Syndrome</a:t>
            </a:r>
            <a:r>
              <a:rPr lang="en-US" baseline="0" dirty="0"/>
              <a:t> is now part of the Autism Spectrum Disorder.</a:t>
            </a:r>
            <a:endParaRPr lang="en-US" dirty="0"/>
          </a:p>
          <a:p>
            <a:endParaRPr lang="en-US" dirty="0"/>
          </a:p>
          <a:p>
            <a:r>
              <a:rPr lang="en-US" dirty="0"/>
              <a:t>People like Raymond Babbitt, the Rain Man, has an obvious</a:t>
            </a:r>
            <a:r>
              <a:rPr lang="en-US" baseline="0" dirty="0"/>
              <a:t> disability.  </a:t>
            </a:r>
          </a:p>
          <a:p>
            <a:endParaRPr lang="en-US" baseline="0" dirty="0"/>
          </a:p>
          <a:p>
            <a:r>
              <a:rPr lang="en-US" baseline="0" dirty="0"/>
              <a:t>Many folks on the autism spectrum do </a:t>
            </a:r>
            <a:r>
              <a:rPr lang="en-US" u="sng" baseline="0" dirty="0"/>
              <a:t>not</a:t>
            </a:r>
            <a:r>
              <a:rPr lang="en-US" baseline="0" dirty="0"/>
              <a:t> appear different from anyone else.</a:t>
            </a:r>
          </a:p>
          <a:p>
            <a:endParaRPr lang="en-US" baseline="0" dirty="0"/>
          </a:p>
          <a:p>
            <a:r>
              <a:rPr lang="en-US" baseline="0" dirty="0"/>
              <a:t>It is referred to as Autism </a:t>
            </a:r>
            <a:r>
              <a:rPr lang="en-US" u="sng" baseline="0" dirty="0"/>
              <a:t>Spectrum</a:t>
            </a:r>
            <a:r>
              <a:rPr lang="en-US" baseline="0" dirty="0"/>
              <a:t>, because each person can be anywhere along the spectrum, from barely diagnosable to quite disabling.</a:t>
            </a:r>
          </a:p>
          <a:p>
            <a:endParaRPr lang="en-US" baseline="0" dirty="0"/>
          </a:p>
          <a:p>
            <a:r>
              <a:rPr lang="en-US" baseline="0" dirty="0"/>
              <a:t>We used to use the term “</a:t>
            </a:r>
            <a:r>
              <a:rPr lang="en-US" dirty="0"/>
              <a:t>Asperger Syndrome</a:t>
            </a:r>
            <a:r>
              <a:rPr lang="en-US" baseline="0" dirty="0"/>
              <a:t>” to describe someone with a mild case of Autism.  But that term is now obsolete.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====</a:t>
            </a:r>
          </a:p>
          <a:p>
            <a:r>
              <a:rPr lang="en-US" dirty="0"/>
              <a:t>https://</a:t>
            </a:r>
            <a:r>
              <a:rPr lang="en-US" dirty="0" err="1"/>
              <a:t>www.autismspeaks.org</a:t>
            </a:r>
            <a:r>
              <a:rPr lang="en-US" dirty="0"/>
              <a:t>/what-autism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9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2452500"/>
            <a:ext cx="7336465" cy="1428500"/>
          </a:xfrm>
        </p:spPr>
        <p:txBody>
          <a:bodyPr anchor="b">
            <a:norm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3881000"/>
            <a:ext cx="7336465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489262"/>
            <a:ext cx="6025812" cy="11019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40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4" y="1864894"/>
            <a:ext cx="5705475" cy="25290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498914" cy="16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10/7/18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9" y="297662"/>
            <a:ext cx="971180" cy="1460496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716352"/>
            <a:ext cx="7059802" cy="13623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10/7/18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4" y="6370223"/>
            <a:ext cx="316174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54263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4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1204"/>
            <a:ext cx="7886700" cy="4731671"/>
          </a:xfrm>
        </p:spPr>
        <p:txBody>
          <a:bodyPr>
            <a:normAutofit/>
          </a:bodyPr>
          <a:lstStyle>
            <a:lvl1pPr marL="233363" indent="-233363">
              <a:lnSpc>
                <a:spcPct val="100000"/>
              </a:lnSpc>
              <a:spcBef>
                <a:spcPts val="600"/>
              </a:spcBef>
              <a:tabLst/>
              <a:defRPr sz="2800"/>
            </a:lvl1pPr>
            <a:lvl2pPr marL="458788" indent="-201613">
              <a:lnSpc>
                <a:spcPct val="100000"/>
              </a:lnSpc>
              <a:spcBef>
                <a:spcPts val="300"/>
              </a:spcBef>
              <a:tabLst/>
              <a:defRPr sz="24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tabLst/>
              <a:defRPr sz="2200"/>
            </a:lvl3pPr>
            <a:lvl4pPr marL="976313" indent="-204788">
              <a:lnSpc>
                <a:spcPct val="100000"/>
              </a:lnSpc>
              <a:spcBef>
                <a:spcPts val="300"/>
              </a:spcBef>
              <a:tabLst/>
              <a:defRPr sz="2000"/>
            </a:lvl4pPr>
            <a:lvl5pPr marL="1200150" indent="-171450">
              <a:lnSpc>
                <a:spcPct val="100000"/>
              </a:lnSpc>
              <a:spcBef>
                <a:spcPts val="300"/>
              </a:spcBef>
              <a:tabLst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6492875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6425308"/>
            <a:ext cx="316698" cy="3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5996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4"/>
            <a:ext cx="3887391" cy="392023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8" y="168488"/>
            <a:ext cx="7364361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168488"/>
            <a:ext cx="1014811" cy="114458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627627"/>
            <a:ext cx="6468364" cy="452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10/7/18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10/7/18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216246"/>
            <a:ext cx="2057400" cy="365125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6370223"/>
            <a:ext cx="32485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" y="6356352"/>
            <a:ext cx="261242" cy="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365129"/>
            <a:ext cx="7059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700" b="0" cap="none" spc="0" dirty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Working with people who are like </a:t>
            </a:r>
            <a:br>
              <a:rPr lang="en-US" dirty="0"/>
            </a:br>
            <a:r>
              <a:rPr lang="en-US" dirty="0"/>
              <a:t>Dr. Sheldon Cooper from the </a:t>
            </a:r>
            <a:br>
              <a:rPr lang="en-US" dirty="0"/>
            </a:br>
            <a:r>
              <a:rPr lang="en-US" dirty="0"/>
              <a:t>TV series </a:t>
            </a:r>
            <a:r>
              <a:rPr lang="en-US" i="1" dirty="0"/>
              <a:t>The Big Bang Theory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399" y="4042084"/>
            <a:ext cx="7336465" cy="16557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Chris </a:t>
            </a:r>
            <a:r>
              <a:rPr lang="en-US" dirty="0" err="1"/>
              <a:t>Droessler</a:t>
            </a:r>
            <a:endParaRPr lang="en-US" dirty="0"/>
          </a:p>
          <a:p>
            <a:pPr algn="l"/>
            <a:r>
              <a:rPr lang="en-US" dirty="0"/>
              <a:t>CTE Coordinator</a:t>
            </a:r>
          </a:p>
          <a:p>
            <a:pPr algn="l"/>
            <a:r>
              <a:rPr lang="en-US" dirty="0"/>
              <a:t>NC Community Colleges</a:t>
            </a:r>
          </a:p>
          <a:p>
            <a:pPr algn="l"/>
            <a:r>
              <a:rPr lang="en-US" dirty="0" err="1"/>
              <a:t>DroesslerC@NCCommunityColleges.edu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3294" y="5999606"/>
            <a:ext cx="865070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>
              <a:spcBef>
                <a:spcPct val="20000"/>
              </a:spcBef>
              <a:tabLst>
                <a:tab pos="1604963" algn="l"/>
              </a:tabLst>
            </a:pPr>
            <a:r>
              <a:rPr lang="en-US" sz="2400" dirty="0"/>
              <a:t>Get the PowerPoint   </a:t>
            </a:r>
            <a:r>
              <a:rPr lang="en-US" sz="2400" dirty="0">
                <a:sym typeface="Wingdings"/>
              </a:rPr>
              <a:t>  	</a:t>
            </a:r>
            <a:r>
              <a:rPr lang="en-US" sz="2400" dirty="0"/>
              <a:t>www.ncperkins.org/presentations</a:t>
            </a:r>
          </a:p>
          <a:p>
            <a:pPr marL="1604963" indent="-1604963">
              <a:spcBef>
                <a:spcPct val="20000"/>
              </a:spcBef>
              <a:tabLst>
                <a:tab pos="1604963" algn="l"/>
              </a:tabLst>
            </a:pPr>
            <a:r>
              <a:rPr lang="en-US" sz="24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4463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Autism Spectrum Disorder (ASD)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Roots in early brain development</a:t>
            </a:r>
          </a:p>
          <a:p>
            <a:r>
              <a:rPr lang="en-US" dirty="0"/>
              <a:t>Signs emerge between 2 and 3 years</a:t>
            </a:r>
          </a:p>
          <a:p>
            <a:r>
              <a:rPr lang="en-US" dirty="0"/>
              <a:t>1 in 69 American Children have ASD</a:t>
            </a:r>
          </a:p>
          <a:p>
            <a:r>
              <a:rPr lang="en-US" dirty="0"/>
              <a:t>4-5 times more common in boys</a:t>
            </a:r>
          </a:p>
          <a:p>
            <a:r>
              <a:rPr lang="en-US" dirty="0"/>
              <a:t>3 million in USA with ASD</a:t>
            </a:r>
          </a:p>
          <a:p>
            <a:r>
              <a:rPr lang="en-US" dirty="0"/>
              <a:t>Each individual is unique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 Education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school students have an IEP</a:t>
            </a:r>
          </a:p>
          <a:p>
            <a:r>
              <a:rPr lang="en-US" dirty="0"/>
              <a:t>Experts set up specific learning objectives</a:t>
            </a:r>
          </a:p>
          <a:p>
            <a:r>
              <a:rPr lang="en-US" dirty="0"/>
              <a:t>Strategies to deal with disability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 disclosure</a:t>
            </a:r>
          </a:p>
          <a:p>
            <a:r>
              <a:rPr lang="en-US" dirty="0"/>
              <a:t>No disclosure</a:t>
            </a:r>
          </a:p>
          <a:p>
            <a:r>
              <a:rPr lang="en-US" dirty="0"/>
              <a:t>No record from previous school</a:t>
            </a:r>
          </a:p>
          <a:p>
            <a:r>
              <a:rPr lang="en-US" dirty="0"/>
              <a:t>Parents are less involved</a:t>
            </a:r>
          </a:p>
          <a:p>
            <a:endParaRPr lang="en-US" dirty="0"/>
          </a:p>
          <a:p>
            <a:r>
              <a:rPr lang="en-US" dirty="0"/>
              <a:t>High school students on college campus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Socially Awkward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are unpredictable</a:t>
            </a:r>
          </a:p>
          <a:p>
            <a:r>
              <a:rPr lang="en-US" dirty="0"/>
              <a:t>Structured small talk</a:t>
            </a:r>
          </a:p>
          <a:p>
            <a:r>
              <a:rPr lang="en-US" dirty="0"/>
              <a:t>Need social-skill training</a:t>
            </a:r>
          </a:p>
          <a:p>
            <a:r>
              <a:rPr lang="en-US" dirty="0"/>
              <a:t>Sensory overload</a:t>
            </a:r>
          </a:p>
        </p:txBody>
      </p:sp>
    </p:spTree>
    <p:extLst>
      <p:ext uri="{BB962C8B-B14F-4D97-AF65-F5344CB8AC3E}">
        <p14:creationId xmlns:p14="http://schemas.microsoft.com/office/powerpoint/2010/main" val="19829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91B4E7-0ED7-3A44-9E0F-86859F22C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16" y="2464883"/>
            <a:ext cx="4432415" cy="3324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i="1" dirty="0"/>
              <a:t>A distraction is only a distraction when you pay attention to it.</a:t>
            </a:r>
          </a:p>
          <a:p>
            <a:endParaRPr lang="en-US" dirty="0"/>
          </a:p>
          <a:p>
            <a:r>
              <a:rPr lang="en-US" dirty="0"/>
              <a:t>Over-stimulated by sights, sounds, smells, and other sensory information</a:t>
            </a:r>
          </a:p>
          <a:p>
            <a:r>
              <a:rPr lang="en-US" dirty="0"/>
              <a:t>Eliminate distractions</a:t>
            </a:r>
          </a:p>
          <a:p>
            <a:r>
              <a:rPr lang="en-US" dirty="0"/>
              <a:t>Temporary escape from the  distractions</a:t>
            </a:r>
          </a:p>
        </p:txBody>
      </p:sp>
    </p:spTree>
    <p:extLst>
      <p:ext uri="{BB962C8B-B14F-4D97-AF65-F5344CB8AC3E}">
        <p14:creationId xmlns:p14="http://schemas.microsoft.com/office/powerpoint/2010/main" val="16326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Introverts vs Extroverts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Introverts vs. Extroverts</a:t>
            </a:r>
          </a:p>
          <a:p>
            <a:r>
              <a:rPr lang="en-US" dirty="0"/>
              <a:t>Outward energy or inward energy</a:t>
            </a:r>
          </a:p>
          <a:p>
            <a:r>
              <a:rPr lang="en-US" dirty="0"/>
              <a:t>Deep friendships vs shallow friendships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2.content.compendiumblog.com/uploads/user/a4d4a2f8-7487-4df7-a724-4420a7b64153/8e862402-ee62-47fd-b5a5-df1d62eef579/Image/68fc4047c09ace262c1750977376902e/introverts.jpg">
            <a:extLst>
              <a:ext uri="{FF2B5EF4-FFF2-40B4-BE49-F238E27FC236}">
                <a16:creationId xmlns:a16="http://schemas.microsoft.com/office/drawing/2014/main" id="{637EDDB0-8DB3-C240-9F23-A402F9DB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79612"/>
            <a:ext cx="4239381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Introverts vs. Extroverts</a:t>
            </a:r>
          </a:p>
          <a:p>
            <a:r>
              <a:rPr lang="en-US" dirty="0"/>
              <a:t>Deep friendships vs shallow friendships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819400"/>
            <a:ext cx="5772738" cy="42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97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Lack of demonstrated empathy</a:t>
            </a:r>
          </a:p>
          <a:p>
            <a:pPr>
              <a:spcBef>
                <a:spcPts val="0"/>
              </a:spcBef>
            </a:pPr>
            <a:r>
              <a:rPr lang="en-US" dirty="0"/>
              <a:t>Social or emotional reciprocity</a:t>
            </a:r>
          </a:p>
          <a:p>
            <a:pPr>
              <a:spcBef>
                <a:spcPts val="0"/>
              </a:spcBef>
            </a:pPr>
            <a:r>
              <a:rPr lang="en-US" dirty="0"/>
              <a:t>Non-verbal behaviors (eye contact)</a:t>
            </a:r>
          </a:p>
          <a:p>
            <a:pPr>
              <a:spcBef>
                <a:spcPts val="0"/>
              </a:spcBef>
            </a:pPr>
            <a:r>
              <a:rPr lang="en-US" dirty="0"/>
              <a:t>Theoretical understanding of emotions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2209800"/>
            <a:ext cx="730377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1204"/>
            <a:ext cx="4095750" cy="53380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Sense of security in routines</a:t>
            </a:r>
          </a:p>
          <a:p>
            <a:pPr>
              <a:spcBef>
                <a:spcPts val="0"/>
              </a:spcBef>
            </a:pPr>
            <a:r>
              <a:rPr lang="en-US" dirty="0"/>
              <a:t>Repetition</a:t>
            </a:r>
          </a:p>
          <a:p>
            <a:pPr>
              <a:spcBef>
                <a:spcPts val="0"/>
              </a:spcBef>
            </a:pPr>
            <a:r>
              <a:rPr lang="en-US" dirty="0"/>
              <a:t>Predictable outcomes</a:t>
            </a:r>
          </a:p>
          <a:p>
            <a:pPr>
              <a:spcBef>
                <a:spcPts val="0"/>
              </a:spcBef>
            </a:pPr>
            <a:r>
              <a:rPr lang="en-US" dirty="0"/>
              <a:t>Repetition</a:t>
            </a:r>
          </a:p>
          <a:p>
            <a:pPr>
              <a:spcBef>
                <a:spcPts val="0"/>
              </a:spcBef>
            </a:pPr>
            <a:r>
              <a:rPr lang="en-US" dirty="0"/>
              <a:t>Food</a:t>
            </a:r>
          </a:p>
          <a:p>
            <a:pPr>
              <a:spcBef>
                <a:spcPts val="0"/>
              </a:spcBef>
            </a:pPr>
            <a:r>
              <a:rPr lang="en-US" dirty="0"/>
              <a:t>Repetition</a:t>
            </a:r>
          </a:p>
          <a:p>
            <a:pPr>
              <a:spcBef>
                <a:spcPts val="0"/>
              </a:spcBef>
            </a:pPr>
            <a:r>
              <a:rPr lang="en-US" dirty="0"/>
              <a:t>Hobbies</a:t>
            </a:r>
          </a:p>
          <a:p>
            <a:pPr>
              <a:spcBef>
                <a:spcPts val="0"/>
              </a:spcBef>
            </a:pPr>
            <a:r>
              <a:rPr lang="en-US" dirty="0"/>
              <a:t>Repetition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169899"/>
            <a:ext cx="4338084" cy="67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Dr. Sheldon Cooper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Routine</a:t>
            </a:r>
          </a:p>
        </p:txBody>
      </p:sp>
      <p:pic>
        <p:nvPicPr>
          <p:cNvPr id="3073" name="Picture 1" descr="Struggling Subway is now facing a franchisee revolt">
            <a:extLst>
              <a:ext uri="{FF2B5EF4-FFF2-40B4-BE49-F238E27FC236}">
                <a16:creationId xmlns:a16="http://schemas.microsoft.com/office/drawing/2014/main" id="{282A6208-5D9D-0D46-B2C1-0791CE3F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8" y="1494051"/>
            <a:ext cx="8429745" cy="55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trust</a:t>
            </a:r>
          </a:p>
          <a:p>
            <a:r>
              <a:rPr lang="en-US" dirty="0"/>
              <a:t>Provide a safe environment</a:t>
            </a:r>
          </a:p>
          <a:p>
            <a:r>
              <a:rPr lang="en-US" dirty="0"/>
              <a:t>No surprises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888" y="1234085"/>
            <a:ext cx="4029740" cy="56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What’s the lifeline?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9D7C0-1378-1643-A2BD-30C2D5A7F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50" y="2342954"/>
            <a:ext cx="6487034" cy="53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Rule Followers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always follow the rules</a:t>
            </a:r>
          </a:p>
          <a:p>
            <a:r>
              <a:rPr lang="en-US" dirty="0"/>
              <a:t>Abstract situations are difficult</a:t>
            </a:r>
          </a:p>
          <a:p>
            <a:r>
              <a:rPr lang="en-US" dirty="0"/>
              <a:t>People are unpredictable</a:t>
            </a:r>
          </a:p>
          <a:p>
            <a:r>
              <a:rPr lang="en-US" dirty="0"/>
              <a:t>Not in trouble with the law</a:t>
            </a:r>
          </a:p>
          <a:p>
            <a:r>
              <a:rPr lang="en-US" dirty="0"/>
              <a:t>Gullible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487" y="3886200"/>
            <a:ext cx="53067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1204"/>
            <a:ext cx="4349750" cy="5185696"/>
          </a:xfrm>
        </p:spPr>
        <p:txBody>
          <a:bodyPr/>
          <a:lstStyle/>
          <a:p>
            <a:r>
              <a:rPr lang="en-US" dirty="0"/>
              <a:t>Afraid to try, because it might end in failure</a:t>
            </a:r>
          </a:p>
          <a:p>
            <a:r>
              <a:rPr lang="en-US" dirty="0"/>
              <a:t>We must learn from our failures</a:t>
            </a:r>
          </a:p>
          <a:p>
            <a:r>
              <a:rPr lang="en-US" dirty="0"/>
              <a:t>Failure is normal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54" y="2362200"/>
            <a:ext cx="473664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out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quick to point out errors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740" y="2948069"/>
            <a:ext cx="1679263" cy="2979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48" y="2475933"/>
            <a:ext cx="2754731" cy="3065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541388"/>
            <a:ext cx="3540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 on a </a:t>
            </a:r>
            <a:r>
              <a:rPr lang="en-US" sz="3200" u="sng" dirty="0"/>
              <a:t>Podium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6125" y="5975588"/>
            <a:ext cx="4545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Lecture behind a </a:t>
            </a:r>
            <a:r>
              <a:rPr lang="en-US" sz="3200" u="sng" dirty="0"/>
              <a:t>Lectern</a:t>
            </a:r>
          </a:p>
        </p:txBody>
      </p:sp>
    </p:spTree>
    <p:extLst>
      <p:ext uri="{BB962C8B-B14F-4D97-AF65-F5344CB8AC3E}">
        <p14:creationId xmlns:p14="http://schemas.microsoft.com/office/powerpoint/2010/main" val="20852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Redirect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Slow Going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yes-no questions. </a:t>
            </a:r>
          </a:p>
          <a:p>
            <a:r>
              <a:rPr lang="en-US" dirty="0"/>
              <a:t>Information processing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96" y="2835404"/>
            <a:ext cx="4204804" cy="402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Talk about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06800" cy="4876800"/>
          </a:xfrm>
        </p:spPr>
        <p:txBody>
          <a:bodyPr/>
          <a:lstStyle/>
          <a:p>
            <a:r>
              <a:rPr lang="en-US" dirty="0"/>
              <a:t>Talk it up</a:t>
            </a:r>
          </a:p>
          <a:p>
            <a:r>
              <a:rPr lang="en-US" dirty="0"/>
              <a:t>Emphasize the fun</a:t>
            </a:r>
          </a:p>
          <a:p>
            <a:r>
              <a:rPr lang="en-US" dirty="0"/>
              <a:t>Don’t actually ask if folks want to go, just assume they will without saying that.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905000"/>
            <a:ext cx="5080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Verbosity – talks a lot about one thing</a:t>
            </a:r>
          </a:p>
          <a:p>
            <a:pPr>
              <a:spcBef>
                <a:spcPts val="0"/>
              </a:spcBef>
            </a:pPr>
            <a:r>
              <a:rPr lang="en-US" dirty="0"/>
              <a:t>Literal interpretations</a:t>
            </a:r>
          </a:p>
          <a:p>
            <a:pPr>
              <a:spcBef>
                <a:spcPts val="0"/>
              </a:spcBef>
            </a:pPr>
            <a:r>
              <a:rPr lang="en-US" dirty="0"/>
              <a:t>Struggle with </a:t>
            </a:r>
            <a:br>
              <a:rPr lang="en-US" dirty="0"/>
            </a:br>
            <a:r>
              <a:rPr lang="en-US" dirty="0"/>
              <a:t>figurative language</a:t>
            </a:r>
          </a:p>
          <a:p>
            <a:pPr>
              <a:spcBef>
                <a:spcPts val="0"/>
              </a:spcBef>
            </a:pPr>
            <a:r>
              <a:rPr lang="en-US" dirty="0"/>
              <a:t>Humor, irony, sarcasm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44" y="2607699"/>
            <a:ext cx="4284856" cy="42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Dr. Sheldon Cooper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84" y="1447641"/>
            <a:ext cx="9090016" cy="5105559"/>
          </a:xfrm>
        </p:spPr>
      </p:pic>
    </p:spTree>
    <p:extLst>
      <p:ext uri="{BB962C8B-B14F-4D97-AF65-F5344CB8AC3E}">
        <p14:creationId xmlns:p14="http://schemas.microsoft.com/office/powerpoint/2010/main" val="5789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Narrow Subject Preoccupation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Preoccupation with a narrow subject</a:t>
            </a:r>
          </a:p>
          <a:p>
            <a:pPr>
              <a:spcBef>
                <a:spcPts val="0"/>
              </a:spcBef>
            </a:pPr>
            <a:r>
              <a:rPr lang="en-US" dirty="0"/>
              <a:t>Expert at that subject</a:t>
            </a:r>
          </a:p>
          <a:p>
            <a:pPr>
              <a:spcBef>
                <a:spcPts val="0"/>
              </a:spcBef>
            </a:pPr>
            <a:r>
              <a:rPr lang="en-US" dirty="0"/>
              <a:t>Talks incessantly about that subject</a:t>
            </a:r>
          </a:p>
          <a:p>
            <a:pPr>
              <a:spcBef>
                <a:spcPts val="0"/>
              </a:spcBef>
            </a:pPr>
            <a:r>
              <a:rPr lang="en-US" dirty="0"/>
              <a:t>How to connect that subject with other stuff?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512" y="3886200"/>
            <a:ext cx="5798488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2377" y="4267200"/>
            <a:ext cx="4723377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96" y="221058"/>
            <a:ext cx="3131741" cy="31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Spot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I sit? </a:t>
            </a:r>
          </a:p>
          <a:p>
            <a:r>
              <a:rPr lang="en-US" dirty="0"/>
              <a:t>Where do I stand?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2886364"/>
            <a:ext cx="6096000" cy="39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0"/>
            <a:ext cx="5243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777" y="7468"/>
            <a:ext cx="5702769" cy="5702769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343837" y="3965581"/>
            <a:ext cx="7886700" cy="4731671"/>
          </a:xfrm>
        </p:spPr>
        <p:txBody>
          <a:bodyPr>
            <a:noAutofit/>
          </a:bodyPr>
          <a:lstStyle/>
          <a:p>
            <a:pPr marL="228600" indent="0" algn="l">
              <a:lnSpc>
                <a:spcPct val="80000"/>
              </a:lnSpc>
              <a:buNone/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Chris </a:t>
            </a:r>
            <a:r>
              <a:rPr lang="en-US" sz="3200" dirty="0" err="1">
                <a:latin typeface="Arial" charset="0"/>
                <a:ea typeface="ヒラギノ角ゴ Pro W3" charset="0"/>
                <a:cs typeface="ヒラギノ角ゴ Pro W3" charset="0"/>
              </a:rPr>
              <a:t>Droessler</a:t>
            </a:r>
            <a:endParaRPr lang="en-US" sz="32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228600" indent="0" algn="l">
              <a:lnSpc>
                <a:spcPct val="80000"/>
              </a:lnSpc>
              <a:buNone/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CTE Coordinator</a:t>
            </a:r>
          </a:p>
          <a:p>
            <a:pPr marL="228600" indent="0" algn="l">
              <a:lnSpc>
                <a:spcPct val="80000"/>
              </a:lnSpc>
              <a:buNone/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NC Community Colleges</a:t>
            </a:r>
          </a:p>
          <a:p>
            <a:pPr marL="228600" indent="0" algn="l">
              <a:lnSpc>
                <a:spcPct val="80000"/>
              </a:lnSpc>
              <a:buNone/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DroesslerC@NCCommunityColleges.edu</a:t>
            </a:r>
          </a:p>
          <a:p>
            <a:pPr marL="228600" indent="0" algn="l">
              <a:lnSpc>
                <a:spcPct val="80000"/>
              </a:lnSpc>
              <a:buNone/>
            </a:pPr>
            <a:endParaRPr lang="en-US" sz="32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rPr>
              <a:t>Questions 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32333"/>
            <a:ext cx="9144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 algn="ctr">
              <a:spcBef>
                <a:spcPct val="20000"/>
              </a:spcBef>
              <a:tabLst>
                <a:tab pos="1604963" algn="l"/>
              </a:tabLst>
            </a:pPr>
            <a:r>
              <a:rPr lang="en-US" sz="3000" dirty="0"/>
              <a:t>Get the PowerPoint   </a:t>
            </a:r>
            <a:r>
              <a:rPr lang="en-US" sz="3000" dirty="0">
                <a:sym typeface="Wingdings"/>
              </a:rPr>
              <a:t>  </a:t>
            </a:r>
            <a:r>
              <a:rPr lang="en-US" sz="3000" dirty="0" err="1"/>
              <a:t>www.ncperkins.org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38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67908" y="2294730"/>
            <a:ext cx="9388108" cy="494427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1176" y="2057400"/>
            <a:ext cx="5850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Everyone is Normal!</a:t>
            </a:r>
          </a:p>
        </p:txBody>
      </p:sp>
    </p:spTree>
    <p:extLst>
      <p:ext uri="{BB962C8B-B14F-4D97-AF65-F5344CB8AC3E}">
        <p14:creationId xmlns:p14="http://schemas.microsoft.com/office/powerpoint/2010/main" val="2246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279927"/>
            <a:ext cx="9144000" cy="1774031"/>
          </a:xfrm>
        </p:spPr>
        <p:txBody>
          <a:bodyPr>
            <a:noAutofit/>
          </a:bodyPr>
          <a:lstStyle/>
          <a:p>
            <a:pPr marL="461963" algn="l">
              <a:lnSpc>
                <a:spcPct val="80000"/>
              </a:lnSpc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Chris </a:t>
            </a:r>
            <a:r>
              <a:rPr lang="en-US" sz="3200" dirty="0" err="1">
                <a:latin typeface="Arial" charset="0"/>
                <a:ea typeface="ヒラギノ角ゴ Pro W3" charset="0"/>
                <a:cs typeface="ヒラギノ角ゴ Pro W3" charset="0"/>
              </a:rPr>
              <a:t>Droessler</a:t>
            </a:r>
            <a:endParaRPr lang="en-US" sz="32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461963" algn="l">
              <a:lnSpc>
                <a:spcPct val="80000"/>
              </a:lnSpc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CTE Coordinator</a:t>
            </a:r>
          </a:p>
          <a:p>
            <a:pPr marL="461963" algn="l">
              <a:lnSpc>
                <a:spcPct val="80000"/>
              </a:lnSpc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NC Community Colleges</a:t>
            </a:r>
          </a:p>
          <a:p>
            <a:pPr marL="461963" algn="l">
              <a:lnSpc>
                <a:spcPct val="80000"/>
              </a:lnSpc>
            </a:pPr>
            <a:r>
              <a:rPr lang="en-US" sz="3200" dirty="0">
                <a:latin typeface="Arial" charset="0"/>
                <a:ea typeface="ヒラギノ角ゴ Pro W3" charset="0"/>
                <a:cs typeface="ヒラギノ角ゴ Pro W3" charset="0"/>
              </a:rPr>
              <a:t>DroesslerC@NCCommunityColleges.edu</a:t>
            </a:r>
          </a:p>
          <a:p>
            <a:pPr marL="461963" algn="l">
              <a:lnSpc>
                <a:spcPct val="80000"/>
              </a:lnSpc>
            </a:pPr>
            <a:endParaRPr lang="en-US" sz="32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60777" y="6169902"/>
            <a:ext cx="9144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 algn="ctr">
              <a:spcBef>
                <a:spcPct val="20000"/>
              </a:spcBef>
              <a:tabLst>
                <a:tab pos="1604963" algn="l"/>
              </a:tabLst>
            </a:pPr>
            <a:r>
              <a:rPr lang="en-US" sz="3000" dirty="0"/>
              <a:t>Get the PowerPoint   </a:t>
            </a:r>
            <a:r>
              <a:rPr lang="en-US" sz="3000" dirty="0">
                <a:sym typeface="Wingdings"/>
              </a:rPr>
              <a:t>  </a:t>
            </a:r>
            <a:r>
              <a:rPr lang="en-US" sz="3000" dirty="0" err="1"/>
              <a:t>www.ncperkins.org</a:t>
            </a:r>
            <a:endParaRPr lang="en-US" sz="30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5479" y="2387192"/>
            <a:ext cx="7336465" cy="14285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charset="0"/>
                <a:ea typeface="ヒラギノ角ゴ Pro W3" charset="0"/>
                <a:cs typeface="ヒラギノ角ゴ Pro W3" charset="0"/>
              </a:rPr>
              <a:t>Thanks for listening!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Dr. Spencer Reid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0871" y="1254917"/>
            <a:ext cx="6513929" cy="5603083"/>
          </a:xfrm>
        </p:spPr>
      </p:pic>
    </p:spTree>
    <p:extLst>
      <p:ext uri="{BB962C8B-B14F-4D97-AF65-F5344CB8AC3E}">
        <p14:creationId xmlns:p14="http://schemas.microsoft.com/office/powerpoint/2010/main" val="4819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Walter O’Brien</a:t>
            </a:r>
            <a:br>
              <a:rPr lang="en-US" dirty="0"/>
            </a:br>
            <a:r>
              <a:rPr lang="en-US" dirty="0"/>
              <a:t>Ralph Dineen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1"/>
            <a:ext cx="9047795" cy="44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40" y="0"/>
            <a:ext cx="7964860" cy="6899562"/>
          </a:xfrm>
        </p:spPr>
      </p:pic>
    </p:spTree>
    <p:extLst>
      <p:ext uri="{BB962C8B-B14F-4D97-AF65-F5344CB8AC3E}">
        <p14:creationId xmlns:p14="http://schemas.microsoft.com/office/powerpoint/2010/main" val="2760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Raymond Babbitt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3356" y="1206832"/>
            <a:ext cx="3767444" cy="5651168"/>
          </a:xfrm>
        </p:spPr>
      </p:pic>
    </p:spTree>
    <p:extLst>
      <p:ext uri="{BB962C8B-B14F-4D97-AF65-F5344CB8AC3E}">
        <p14:creationId xmlns:p14="http://schemas.microsoft.com/office/powerpoint/2010/main" val="17587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Autism Spectrum Disorder (ASD)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Complex disorder of brain development characterized by:</a:t>
            </a:r>
          </a:p>
          <a:p>
            <a:r>
              <a:rPr lang="en-US" dirty="0"/>
              <a:t>Difficulties in social interaction</a:t>
            </a:r>
          </a:p>
          <a:p>
            <a:r>
              <a:rPr lang="en-US" dirty="0"/>
              <a:t>Lack of verbal and non-verbal communication</a:t>
            </a:r>
          </a:p>
          <a:p>
            <a:r>
              <a:rPr lang="en-US" dirty="0"/>
              <a:t>Repetitive behaviors</a:t>
            </a:r>
          </a:p>
          <a:p>
            <a:r>
              <a:rPr lang="en-US" dirty="0"/>
              <a:t>Intellectual disability</a:t>
            </a:r>
          </a:p>
          <a:p>
            <a:r>
              <a:rPr lang="en-US" dirty="0"/>
              <a:t>Difficulties in motor coordination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0</TotalTime>
  <Words>5141</Words>
  <Application>Microsoft Macintosh PowerPoint</Application>
  <PresentationFormat>On-screen Show (4:3)</PresentationFormat>
  <Paragraphs>807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ヒラギノ角ゴ Pro W3</vt:lpstr>
      <vt:lpstr>Arial</vt:lpstr>
      <vt:lpstr>Calibri</vt:lpstr>
      <vt:lpstr>Calibri Light</vt:lpstr>
      <vt:lpstr>Times New Roman</vt:lpstr>
      <vt:lpstr>Wingdings</vt:lpstr>
      <vt:lpstr>Office Theme</vt:lpstr>
      <vt:lpstr>Working with people who are like  Dr. Sheldon Cooper from the  TV series The Big Bang Theory </vt:lpstr>
      <vt:lpstr>Dr. Sheldon Cooper</vt:lpstr>
      <vt:lpstr>Dr. Sheldon Cooper</vt:lpstr>
      <vt:lpstr>Dr. Spencer Reid</vt:lpstr>
      <vt:lpstr>Walter O’Brien Ralph Dineen</vt:lpstr>
      <vt:lpstr>PowerPoint Presentation</vt:lpstr>
      <vt:lpstr>PowerPoint Presentation</vt:lpstr>
      <vt:lpstr>Raymond Babbitt</vt:lpstr>
      <vt:lpstr>Autism Spectrum Disorder (ASD)</vt:lpstr>
      <vt:lpstr>Autism Spectrum Disorder (ASD)</vt:lpstr>
      <vt:lpstr>Individual Education Plan</vt:lpstr>
      <vt:lpstr>College Students</vt:lpstr>
      <vt:lpstr>Socially Awkward</vt:lpstr>
      <vt:lpstr>Distractions</vt:lpstr>
      <vt:lpstr>Introverts vs Extroverts</vt:lpstr>
      <vt:lpstr>PowerPoint Presentation</vt:lpstr>
      <vt:lpstr>Friends</vt:lpstr>
      <vt:lpstr>Empathy</vt:lpstr>
      <vt:lpstr>Routine</vt:lpstr>
      <vt:lpstr>Routine</vt:lpstr>
      <vt:lpstr>Change</vt:lpstr>
      <vt:lpstr>Change</vt:lpstr>
      <vt:lpstr>Rule Followers</vt:lpstr>
      <vt:lpstr>Failure</vt:lpstr>
      <vt:lpstr>Point out Errors</vt:lpstr>
      <vt:lpstr>Redirect</vt:lpstr>
      <vt:lpstr>Slow Going</vt:lpstr>
      <vt:lpstr>Talk about it</vt:lpstr>
      <vt:lpstr>Language</vt:lpstr>
      <vt:lpstr>Narrow Subject Preoccupation</vt:lpstr>
      <vt:lpstr>Personal Spot</vt:lpstr>
      <vt:lpstr>PowerPoint Presentation</vt:lpstr>
      <vt:lpstr>Questions ?</vt:lpstr>
      <vt:lpstr>Differentiation</vt:lpstr>
      <vt:lpstr>Thanks for listening!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2017-04-26T15:33:33Z</cp:lastPrinted>
  <dcterms:created xsi:type="dcterms:W3CDTF">2017-04-24T19:18:55Z</dcterms:created>
  <dcterms:modified xsi:type="dcterms:W3CDTF">2018-10-08T01:51:15Z</dcterms:modified>
</cp:coreProperties>
</file>