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9" r:id="rId1"/>
  </p:sldMasterIdLst>
  <p:notesMasterIdLst>
    <p:notesMasterId r:id="rId11"/>
  </p:notesMasterIdLst>
  <p:handoutMasterIdLst>
    <p:handoutMasterId r:id="rId12"/>
  </p:handoutMasterIdLst>
  <p:sldIdLst>
    <p:sldId id="258" r:id="rId2"/>
    <p:sldId id="309" r:id="rId3"/>
    <p:sldId id="312" r:id="rId4"/>
    <p:sldId id="313" r:id="rId5"/>
    <p:sldId id="293" r:id="rId6"/>
    <p:sldId id="310" r:id="rId7"/>
    <p:sldId id="311" r:id="rId8"/>
    <p:sldId id="314" r:id="rId9"/>
    <p:sldId id="315" r:id="rId10"/>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3" autoAdjust="0"/>
    <p:restoredTop sz="94660"/>
  </p:normalViewPr>
  <p:slideViewPr>
    <p:cSldViewPr snapToGrid="0">
      <p:cViewPr varScale="1">
        <p:scale>
          <a:sx n="84" d="100"/>
          <a:sy n="84" d="100"/>
        </p:scale>
        <p:origin x="88" y="3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4518BEA4-0364-49C4-8E26-A7897A69BBF8}" type="datetimeFigureOut">
              <a:rPr lang="en-US" smtClean="0"/>
              <a:t>1/16/2020</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8F3C4D6D-BFC7-43FC-88D9-DE6C64342612}" type="slidenum">
              <a:rPr lang="en-US" smtClean="0"/>
              <a:t>‹#›</a:t>
            </a:fld>
            <a:endParaRPr lang="en-US"/>
          </a:p>
        </p:txBody>
      </p:sp>
    </p:spTree>
    <p:extLst>
      <p:ext uri="{BB962C8B-B14F-4D97-AF65-F5344CB8AC3E}">
        <p14:creationId xmlns:p14="http://schemas.microsoft.com/office/powerpoint/2010/main" val="162884400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4CD05F51-130D-4929-9129-8D3B887D1A59}" type="datetimeFigureOut">
              <a:rPr lang="en-US" smtClean="0"/>
              <a:t>1/16/2020</a:t>
            </a:fld>
            <a:endParaRPr lang="en-US"/>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20C9E4C3-2232-473B-9274-ABBAEBC74798}" type="slidenum">
              <a:rPr lang="en-US" smtClean="0"/>
              <a:t>‹#›</a:t>
            </a:fld>
            <a:endParaRPr lang="en-US"/>
          </a:p>
        </p:txBody>
      </p:sp>
    </p:spTree>
    <p:extLst>
      <p:ext uri="{BB962C8B-B14F-4D97-AF65-F5344CB8AC3E}">
        <p14:creationId xmlns:p14="http://schemas.microsoft.com/office/powerpoint/2010/main" val="507413474"/>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65759" y="2166364"/>
            <a:ext cx="11471565" cy="1739347"/>
          </a:xfrm>
        </p:spPr>
        <p:txBody>
          <a:bodyPr tIns="45720" bIns="45720" anchor="ctr">
            <a:normAutofit/>
          </a:bodyPr>
          <a:lstStyle>
            <a:lvl1pPr algn="ctr">
              <a:lnSpc>
                <a:spcPct val="80000"/>
              </a:lnSpc>
              <a:defRPr sz="6000" spc="150" baseline="0"/>
            </a:lvl1pPr>
          </a:lstStyle>
          <a:p>
            <a:r>
              <a:rPr lang="en-US"/>
              <a:t>Click to edit Master title style</a:t>
            </a:r>
            <a:endParaRPr lang="en-US" dirty="0"/>
          </a:p>
        </p:txBody>
      </p:sp>
      <p:sp>
        <p:nvSpPr>
          <p:cNvPr id="3" name="Subtitle 2"/>
          <p:cNvSpPr>
            <a:spLocks noGrp="1"/>
          </p:cNvSpPr>
          <p:nvPr>
            <p:ph type="subTitle" idx="1"/>
          </p:nvPr>
        </p:nvSpPr>
        <p:spPr>
          <a:xfrm>
            <a:off x="1524000" y="3996250"/>
            <a:ext cx="9144000" cy="1309255"/>
          </a:xfrm>
        </p:spPr>
        <p:txBody>
          <a:bodyPr>
            <a:normAutofit/>
          </a:bodyPr>
          <a:lstStyle>
            <a:lvl1pPr marL="0" indent="0" algn="ctr">
              <a:buNone/>
              <a:defRPr sz="2000"/>
            </a:lvl1pPr>
            <a:lvl2pPr marL="457200" indent="0" algn="ctr">
              <a:buNone/>
              <a:defRPr sz="2000"/>
            </a:lvl2pPr>
            <a:lvl3pPr marL="914400" indent="0" algn="ctr">
              <a:buNone/>
              <a:defRPr sz="20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269966E-6FF1-4BBD-AFDC-7DEFE606639C}" type="datetime1">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03918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E49126F-0A4B-484D-880A-CDDC4D4B2C93}" type="datetime1">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393703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9019312" y="0"/>
            <a:ext cx="27432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9160624" y="274638"/>
            <a:ext cx="2402380" cy="589756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199" y="274638"/>
            <a:ext cx="7973291"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838200" y="6422854"/>
            <a:ext cx="2743196" cy="365125"/>
          </a:xfrm>
        </p:spPr>
        <p:txBody>
          <a:bodyPr/>
          <a:lstStyle/>
          <a:p>
            <a:fld id="{79A05792-A46A-4814-9FF1-652AFAF54575}" type="datetime1">
              <a:rPr lang="en-US" smtClean="0"/>
              <a:t>1/16/2020</a:t>
            </a:fld>
            <a:endParaRPr lang="en-US" dirty="0"/>
          </a:p>
        </p:txBody>
      </p:sp>
      <p:sp>
        <p:nvSpPr>
          <p:cNvPr id="5" name="Footer Placeholder 4"/>
          <p:cNvSpPr>
            <a:spLocks noGrp="1"/>
          </p:cNvSpPr>
          <p:nvPr>
            <p:ph type="ftr" sz="quarter" idx="11"/>
          </p:nvPr>
        </p:nvSpPr>
        <p:spPr>
          <a:xfrm>
            <a:off x="3776135" y="6422854"/>
            <a:ext cx="4279669" cy="365125"/>
          </a:xfrm>
        </p:spPr>
        <p:txBody>
          <a:bodyPr/>
          <a:lstStyle/>
          <a:p>
            <a:endParaRPr lang="en-US" dirty="0"/>
          </a:p>
        </p:txBody>
      </p:sp>
      <p:sp>
        <p:nvSpPr>
          <p:cNvPr id="6" name="Slide Number Placeholder 5"/>
          <p:cNvSpPr>
            <a:spLocks noGrp="1"/>
          </p:cNvSpPr>
          <p:nvPr>
            <p:ph type="sldNum" sz="quarter" idx="12"/>
          </p:nvPr>
        </p:nvSpPr>
        <p:spPr>
          <a:xfrm>
            <a:off x="8073048" y="6422854"/>
            <a:ext cx="879759"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9353701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FCD02D5-7FE4-48CA-A5C4-91BDE278FE93}" type="datetime1">
              <a:rPr lang="en-US" smtClean="0"/>
              <a:t>1/16/2020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6735990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6843" y="2059012"/>
            <a:ext cx="12195668" cy="18288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33191" y="2208879"/>
            <a:ext cx="10515600" cy="1676400"/>
          </a:xfrm>
        </p:spPr>
        <p:txBody>
          <a:bodyPr anchor="ctr">
            <a:noAutofit/>
          </a:bodyPr>
          <a:lstStyle>
            <a:lvl1pPr algn="ctr">
              <a:lnSpc>
                <a:spcPct val="80000"/>
              </a:lnSpc>
              <a:defRPr sz="6000" b="0" spc="150" baseline="0">
                <a:solidFill>
                  <a:schemeClr val="bg1"/>
                </a:solidFill>
              </a:defRPr>
            </a:lvl1pPr>
          </a:lstStyle>
          <a:p>
            <a:r>
              <a:rPr lang="en-US"/>
              <a:t>Click to edit Master title style</a:t>
            </a:r>
            <a:endParaRPr lang="en-US" dirty="0"/>
          </a:p>
        </p:txBody>
      </p:sp>
      <p:sp>
        <p:nvSpPr>
          <p:cNvPr id="3" name="Text Placeholder 2"/>
          <p:cNvSpPr>
            <a:spLocks noGrp="1"/>
          </p:cNvSpPr>
          <p:nvPr>
            <p:ph type="body" idx="1"/>
          </p:nvPr>
        </p:nvSpPr>
        <p:spPr>
          <a:xfrm>
            <a:off x="833191" y="4010334"/>
            <a:ext cx="10515600" cy="1174639"/>
          </a:xfrm>
        </p:spPr>
        <p:txBody>
          <a:bodyPr anchor="t">
            <a:normAutofit/>
          </a:bodyPr>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lvl1pPr>
              <a:defRPr>
                <a:solidFill>
                  <a:schemeClr val="tx2"/>
                </a:solidFill>
              </a:defRPr>
            </a:lvl1pPr>
          </a:lstStyle>
          <a:p>
            <a:fld id="{2413212C-EDF2-4588-8612-DA6D2057DF2C}" type="datetime1">
              <a:rPr lang="en-US" smtClean="0"/>
              <a:t>1/16/2020</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6D22F896-40B5-4ADD-8801-0D06FADFA095}" type="slidenum">
              <a:rPr lang="en-US" smtClean="0"/>
              <a:t>‹#›</a:t>
            </a:fld>
            <a:endParaRPr lang="en-US" dirty="0"/>
          </a:p>
        </p:txBody>
      </p:sp>
    </p:spTree>
    <p:extLst>
      <p:ext uri="{BB962C8B-B14F-4D97-AF65-F5344CB8AC3E}">
        <p14:creationId xmlns:p14="http://schemas.microsoft.com/office/powerpoint/2010/main" val="3597028726"/>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205344"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30391" y="2011680"/>
            <a:ext cx="4754880" cy="420624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1A7129E-8C59-467B-9FC0-34736FF44B81}" type="datetime1">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890370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207008"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207008" y="2656566"/>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31230" y="1913470"/>
            <a:ext cx="4754880" cy="743094"/>
          </a:xfrm>
        </p:spPr>
        <p:txBody>
          <a:bodyPr anchor="ctr">
            <a:normAutofit/>
          </a:bodyPr>
          <a:lstStyle>
            <a:lvl1pPr marL="0" indent="0">
              <a:buNone/>
              <a:defRPr sz="21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31230" y="2656564"/>
            <a:ext cx="4754880" cy="3566160"/>
          </a:xfrm>
        </p:spPr>
        <p:txBody>
          <a:bodyPr/>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D48B591-EC4F-44C4-ABBF-70C55843EDE6}" type="datetime1">
              <a:rPr lang="en-US" smtClean="0"/>
              <a:t>1/16/2020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2259959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427E033-63A2-4AEF-AD9F-6D324EF72BAC}" type="datetime1">
              <a:rPr lang="en-US" smtClean="0"/>
              <a:t>1/16/2020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1602793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F6921E-7B53-4D1D-AAB8-675313168473}" type="datetime1">
              <a:rPr lang="en-US" smtClean="0"/>
              <a:t>1/16/2020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02827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1207008" y="2120054"/>
            <a:ext cx="6126480" cy="41148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789023" y="2147486"/>
            <a:ext cx="3200400" cy="3432319"/>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428A8FB6-C069-47CC-A4B2-F08AC62EBFD9}" type="datetime1">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072962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a:t>Click to edit Master title style</a:t>
            </a:r>
            <a:endParaRPr lang="en-US" dirty="0"/>
          </a:p>
        </p:txBody>
      </p:sp>
      <p:sp>
        <p:nvSpPr>
          <p:cNvPr id="3" name="Picture Placeholder 2"/>
          <p:cNvSpPr>
            <a:spLocks noGrp="1" noChangeAspect="1"/>
          </p:cNvSpPr>
          <p:nvPr>
            <p:ph type="pic" idx="1"/>
          </p:nvPr>
        </p:nvSpPr>
        <p:spPr>
          <a:xfrm>
            <a:off x="1280160" y="2211494"/>
            <a:ext cx="6126480" cy="3931920"/>
          </a:xfrm>
          <a:solidFill>
            <a:schemeClr val="tx2">
              <a:lumMod val="60000"/>
              <a:lumOff val="40000"/>
            </a:schemeClr>
          </a:solidFill>
        </p:spPr>
        <p:txBody>
          <a:bodyPr tIns="365760" anchor="t"/>
          <a:lstStyle>
            <a:lvl1pPr marL="0" indent="0" algn="ctr">
              <a:buNone/>
              <a:defRPr sz="3200">
                <a:solidFill>
                  <a:schemeClr val="tx1">
                    <a:lumMod val="50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790688" y="2150621"/>
            <a:ext cx="3200400" cy="3429000"/>
          </a:xfrm>
        </p:spPr>
        <p:txBody>
          <a:bodyPr>
            <a:normAutofit/>
          </a:bodyPr>
          <a:lstStyle>
            <a:lvl1pPr marL="0" indent="0">
              <a:lnSpc>
                <a:spcPct val="95000"/>
              </a:lnSpc>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AB918E83-B8EB-448A-BDB9-4C28D51CB741}" type="datetime1">
              <a:rPr lang="en-US" smtClean="0"/>
              <a:t>1/16/2020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167885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lumMod val="75000"/>
          </a:schemeClr>
        </a:solidFill>
        <a:effectLst/>
      </p:bgPr>
    </p:bg>
    <p:spTree>
      <p:nvGrpSpPr>
        <p:cNvPr id="1" name=""/>
        <p:cNvGrpSpPr/>
        <p:nvPr/>
      </p:nvGrpSpPr>
      <p:grpSpPr>
        <a:xfrm>
          <a:off x="0" y="0"/>
          <a:ext cx="0" cy="0"/>
          <a:chOff x="0" y="0"/>
          <a:chExt cx="0" cy="0"/>
        </a:xfrm>
      </p:grpSpPr>
      <p:sp>
        <p:nvSpPr>
          <p:cNvPr id="7" name="Rectangle 6"/>
          <p:cNvSpPr/>
          <p:nvPr/>
        </p:nvSpPr>
        <p:spPr>
          <a:xfrm>
            <a:off x="483" y="176109"/>
            <a:ext cx="12188952" cy="16459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1202919" y="284176"/>
            <a:ext cx="9784080" cy="1508760"/>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202919" y="2011680"/>
            <a:ext cx="9784080" cy="420624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202266" y="6422854"/>
            <a:ext cx="3000894" cy="365125"/>
          </a:xfrm>
          <a:prstGeom prst="rect">
            <a:avLst/>
          </a:prstGeom>
        </p:spPr>
        <p:txBody>
          <a:bodyPr vert="horz" lIns="91440" tIns="45720" rIns="45720" bIns="45720" rtlCol="0" anchor="ctr"/>
          <a:lstStyle>
            <a:lvl1pPr algn="l">
              <a:defRPr sz="1050">
                <a:solidFill>
                  <a:schemeClr val="tx1"/>
                </a:solidFill>
              </a:defRPr>
            </a:lvl1pPr>
          </a:lstStyle>
          <a:p>
            <a:fld id="{F173AC66-DCB2-4B9B-835A-44639611C74D}" type="datetime1">
              <a:rPr lang="en-US" smtClean="0"/>
              <a:t>1/16/2020</a:t>
            </a:fld>
            <a:endParaRPr lang="en-US" dirty="0"/>
          </a:p>
        </p:txBody>
      </p:sp>
      <p:sp>
        <p:nvSpPr>
          <p:cNvPr id="5" name="Footer Placeholder 4"/>
          <p:cNvSpPr>
            <a:spLocks noGrp="1"/>
          </p:cNvSpPr>
          <p:nvPr>
            <p:ph type="ftr" sz="quarter" idx="3"/>
          </p:nvPr>
        </p:nvSpPr>
        <p:spPr>
          <a:xfrm>
            <a:off x="5596471" y="6422854"/>
            <a:ext cx="5044440" cy="365125"/>
          </a:xfrm>
          <a:prstGeom prst="rect">
            <a:avLst/>
          </a:prstGeom>
        </p:spPr>
        <p:txBody>
          <a:bodyPr vert="horz" lIns="91440" tIns="45720" rIns="91440" bIns="45720" rtlCol="0" anchor="ctr"/>
          <a:lstStyle>
            <a:lvl1pPr algn="r">
              <a:defRPr sz="1050">
                <a:solidFill>
                  <a:schemeClr val="tx1"/>
                </a:solidFill>
              </a:defRPr>
            </a:lvl1pPr>
          </a:lstStyle>
          <a:p>
            <a:endParaRPr lang="en-US" dirty="0"/>
          </a:p>
        </p:txBody>
      </p:sp>
      <p:sp>
        <p:nvSpPr>
          <p:cNvPr id="6" name="Slide Number Placeholder 5"/>
          <p:cNvSpPr>
            <a:spLocks noGrp="1"/>
          </p:cNvSpPr>
          <p:nvPr>
            <p:ph type="sldNum" sz="quarter" idx="4"/>
          </p:nvPr>
        </p:nvSpPr>
        <p:spPr>
          <a:xfrm>
            <a:off x="10658927" y="6422854"/>
            <a:ext cx="946264" cy="365125"/>
          </a:xfrm>
          <a:prstGeom prst="rect">
            <a:avLst/>
          </a:prstGeom>
        </p:spPr>
        <p:txBody>
          <a:bodyPr vert="horz" lIns="45720" tIns="45720" rIns="91440" bIns="45720" rtlCol="0" anchor="ctr"/>
          <a:lstStyle>
            <a:lvl1pPr algn="l">
              <a:defRPr sz="1200" b="0">
                <a:solidFill>
                  <a:schemeClr val="tx1"/>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516729256"/>
      </p:ext>
    </p:extLst>
  </p:cSld>
  <p:clrMap bg1="dk1" tx1="lt1" bg2="dk2" tx2="lt2" accent1="accent1" accent2="accent2" accent3="accent3" accent4="accent4" accent5="accent5" accent6="accent6" hlink="hlink" folHlink="folHlink"/>
  <p:sldLayoutIdLst>
    <p:sldLayoutId id="2147483670" r:id="rId1"/>
    <p:sldLayoutId id="2147483671" r:id="rId2"/>
    <p:sldLayoutId id="2147483672" r:id="rId3"/>
    <p:sldLayoutId id="2147483673" r:id="rId4"/>
    <p:sldLayoutId id="2147483674" r:id="rId5"/>
    <p:sldLayoutId id="2147483675" r:id="rId6"/>
    <p:sldLayoutId id="2147483676" r:id="rId7"/>
    <p:sldLayoutId id="2147483677" r:id="rId8"/>
    <p:sldLayoutId id="2147483678" r:id="rId9"/>
    <p:sldLayoutId id="2147483679" r:id="rId10"/>
    <p:sldLayoutId id="2147483680" r:id="rId11"/>
  </p:sldLayoutIdLst>
  <p:hf sldNum="0" hdr="0" ftr="0" dt="0"/>
  <p:txStyles>
    <p:titleStyle>
      <a:lvl1pPr algn="l" defTabSz="914400" rtl="0" eaLnBrk="1" latinLnBrk="0" hangingPunct="1">
        <a:lnSpc>
          <a:spcPct val="85000"/>
        </a:lnSpc>
        <a:spcBef>
          <a:spcPct val="0"/>
        </a:spcBef>
        <a:buNone/>
        <a:defRPr sz="4000" kern="1200" cap="all" baseline="0">
          <a:solidFill>
            <a:schemeClr val="bg2"/>
          </a:solidFill>
          <a:latin typeface="+mj-lt"/>
          <a:ea typeface="+mj-ea"/>
          <a:cs typeface="+mj-cs"/>
        </a:defRPr>
      </a:lvl1pPr>
    </p:titleStyle>
    <p:bodyStyle>
      <a:lvl1pPr marL="182880" indent="-182880" algn="l" defTabSz="914400" rtl="0" eaLnBrk="1" latinLnBrk="0" hangingPunct="1">
        <a:lnSpc>
          <a:spcPct val="90000"/>
        </a:lnSpc>
        <a:spcBef>
          <a:spcPts val="1200"/>
        </a:spcBef>
        <a:spcAft>
          <a:spcPts val="200"/>
        </a:spcAft>
        <a:buClr>
          <a:schemeClr val="tx1"/>
        </a:buClr>
        <a:buFont typeface="Wingdings" pitchFamily="2" charset="2"/>
        <a:buChar char=""/>
        <a:defRPr sz="2200" kern="1200">
          <a:solidFill>
            <a:schemeClr val="tx1"/>
          </a:solidFill>
          <a:latin typeface="+mn-lt"/>
          <a:ea typeface="+mn-ea"/>
          <a:cs typeface="+mn-cs"/>
        </a:defRPr>
      </a:lvl1pPr>
      <a:lvl2pPr marL="411480" indent="-182880" algn="l" defTabSz="914400" rtl="0" eaLnBrk="1" latinLnBrk="0" hangingPunct="1">
        <a:lnSpc>
          <a:spcPct val="90000"/>
        </a:lnSpc>
        <a:spcBef>
          <a:spcPts val="200"/>
        </a:spcBef>
        <a:spcAft>
          <a:spcPts val="400"/>
        </a:spcAft>
        <a:buClr>
          <a:schemeClr val="tx1"/>
        </a:buClr>
        <a:buFont typeface="Wingdings" pitchFamily="2" charset="2"/>
        <a:buChar char=""/>
        <a:defRPr sz="2000" kern="1200">
          <a:solidFill>
            <a:schemeClr val="tx1"/>
          </a:solidFill>
          <a:latin typeface="+mn-lt"/>
          <a:ea typeface="+mn-ea"/>
          <a:cs typeface="+mn-cs"/>
        </a:defRPr>
      </a:lvl2pPr>
      <a:lvl3pPr marL="640080" indent="-182880" algn="l" defTabSz="914400" rtl="0" eaLnBrk="1" latinLnBrk="0" hangingPunct="1">
        <a:lnSpc>
          <a:spcPct val="90000"/>
        </a:lnSpc>
        <a:spcBef>
          <a:spcPts val="200"/>
        </a:spcBef>
        <a:spcAft>
          <a:spcPts val="400"/>
        </a:spcAft>
        <a:buClr>
          <a:schemeClr val="tx1"/>
        </a:buClr>
        <a:buFont typeface="Wingdings" pitchFamily="2" charset="2"/>
        <a:buChar char=""/>
        <a:defRPr sz="1800" kern="1200">
          <a:solidFill>
            <a:schemeClr val="tx1"/>
          </a:solidFill>
          <a:latin typeface="+mn-lt"/>
          <a:ea typeface="+mn-ea"/>
          <a:cs typeface="+mn-cs"/>
        </a:defRPr>
      </a:lvl3pPr>
      <a:lvl4pPr marL="8686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4pPr>
      <a:lvl5pPr marL="1097280" indent="-18288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5pPr>
      <a:lvl6pPr marL="12846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6pPr>
      <a:lvl7pPr marL="14718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7pPr>
      <a:lvl8pPr marL="16290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8pPr>
      <a:lvl9pPr marL="1806200" indent="-228600" algn="l" defTabSz="914400" rtl="0" eaLnBrk="1" latinLnBrk="0" hangingPunct="1">
        <a:lnSpc>
          <a:spcPct val="90000"/>
        </a:lnSpc>
        <a:spcBef>
          <a:spcPts val="200"/>
        </a:spcBef>
        <a:spcAft>
          <a:spcPts val="400"/>
        </a:spcAft>
        <a:buClr>
          <a:schemeClr val="tx1"/>
        </a:buClr>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youtube.com/watch?v=RvIWQC8ssrs" TargetMode="External"/><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svg"/><Relationship Id="rId2" Type="http://schemas.openxmlformats.org/officeDocument/2006/relationships/image" Target="../media/image4.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20435" y="172294"/>
            <a:ext cx="11471565" cy="1739347"/>
          </a:xfrm>
        </p:spPr>
        <p:txBody>
          <a:bodyPr>
            <a:noAutofit/>
          </a:bodyPr>
          <a:lstStyle/>
          <a:p>
            <a:pPr marL="0" marR="0">
              <a:spcBef>
                <a:spcPts val="0"/>
              </a:spcBef>
              <a:spcAft>
                <a:spcPts val="0"/>
              </a:spcAft>
              <a:tabLst>
                <a:tab pos="1828800" algn="l"/>
                <a:tab pos="1993900" algn="l"/>
                <a:tab pos="2514600" algn="l"/>
                <a:tab pos="2743200" algn="l"/>
              </a:tabLst>
            </a:pPr>
            <a:r>
              <a:rPr lang="en-US" sz="4400" b="1" dirty="0">
                <a:solidFill>
                  <a:schemeClr val="bg2">
                    <a:lumMod val="75000"/>
                  </a:schemeClr>
                </a:solidFill>
                <a:latin typeface="Times New Roman" panose="02020603050405020304" pitchFamily="18" charset="0"/>
                <a:ea typeface="Calibri" panose="020F0502020204030204" pitchFamily="34" charset="0"/>
                <a:cs typeface="Times New Roman" panose="02020603050405020304" pitchFamily="18" charset="0"/>
              </a:rPr>
              <a:t>SAMPSON COMMUNITY COLLEGE</a:t>
            </a:r>
            <a:br>
              <a:rPr lang="en-US" sz="4400" b="1" dirty="0">
                <a:solidFill>
                  <a:schemeClr val="bg2">
                    <a:lumMod val="75000"/>
                  </a:schemeClr>
                </a:solidFill>
                <a:latin typeface="Calibri" panose="020F0502020204030204" pitchFamily="34" charset="0"/>
                <a:ea typeface="Calibri" panose="020F0502020204030204" pitchFamily="34" charset="0"/>
                <a:cs typeface="Times New Roman" panose="02020603050405020304" pitchFamily="18" charset="0"/>
              </a:rPr>
            </a:br>
            <a:r>
              <a:rPr lang="en-US" sz="4400" b="1" dirty="0">
                <a:solidFill>
                  <a:schemeClr val="bg2">
                    <a:lumMod val="75000"/>
                  </a:schemeClr>
                </a:solidFill>
                <a:latin typeface="Calibri" panose="020F0502020204030204" pitchFamily="34" charset="0"/>
                <a:ea typeface="Calibri" panose="020F0502020204030204" pitchFamily="34" charset="0"/>
                <a:cs typeface="Times New Roman" panose="02020603050405020304" pitchFamily="18" charset="0"/>
              </a:rPr>
              <a:t>Perkins 2019-20 Mid-Year Report</a:t>
            </a:r>
            <a:endParaRPr lang="en-US" sz="3200" b="1" dirty="0">
              <a:solidFill>
                <a:schemeClr val="tx1"/>
              </a:solidFill>
            </a:endParaRPr>
          </a:p>
        </p:txBody>
      </p:sp>
      <p:sp>
        <p:nvSpPr>
          <p:cNvPr id="3" name="Subtitle 2">
            <a:extLst>
              <a:ext uri="{FF2B5EF4-FFF2-40B4-BE49-F238E27FC236}">
                <a16:creationId xmlns:a16="http://schemas.microsoft.com/office/drawing/2014/main" id="{19ECA4E5-BD51-4909-B749-2B710F30777C}"/>
              </a:ext>
            </a:extLst>
          </p:cNvPr>
          <p:cNvSpPr>
            <a:spLocks noGrp="1"/>
          </p:cNvSpPr>
          <p:nvPr>
            <p:ph type="subTitle" idx="1"/>
          </p:nvPr>
        </p:nvSpPr>
        <p:spPr/>
        <p:txBody>
          <a:bodyPr>
            <a:normAutofit/>
          </a:bodyPr>
          <a:lstStyle/>
          <a:p>
            <a:r>
              <a:rPr lang="en-US" sz="2800" dirty="0"/>
              <a:t>Dr. Marvin Rondón</a:t>
            </a:r>
          </a:p>
          <a:p>
            <a:r>
              <a:rPr lang="en-US" sz="2800" dirty="0"/>
              <a:t>Dean of Academic Services and Institutional Effectiveness</a:t>
            </a: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426438" y="2219815"/>
            <a:ext cx="1339123" cy="1468260"/>
          </a:xfrm>
          <a:prstGeom prst="rect">
            <a:avLst/>
          </a:prstGeom>
        </p:spPr>
      </p:pic>
    </p:spTree>
    <p:extLst>
      <p:ext uri="{BB962C8B-B14F-4D97-AF65-F5344CB8AC3E}">
        <p14:creationId xmlns:p14="http://schemas.microsoft.com/office/powerpoint/2010/main" val="274577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8601B7-EE08-45E2-87E9-26DAFCB0BD25}"/>
              </a:ext>
            </a:extLst>
          </p:cNvPr>
          <p:cNvSpPr>
            <a:spLocks noGrp="1"/>
          </p:cNvSpPr>
          <p:nvPr>
            <p:ph type="title"/>
          </p:nvPr>
        </p:nvSpPr>
        <p:spPr/>
        <p:txBody>
          <a:bodyPr/>
          <a:lstStyle/>
          <a:p>
            <a:pPr algn="ctr"/>
            <a:r>
              <a:rPr lang="en-US" dirty="0"/>
              <a:t>Career Specialist – Fall 2019</a:t>
            </a:r>
          </a:p>
        </p:txBody>
      </p:sp>
      <p:sp>
        <p:nvSpPr>
          <p:cNvPr id="3" name="Content Placeholder 2">
            <a:extLst>
              <a:ext uri="{FF2B5EF4-FFF2-40B4-BE49-F238E27FC236}">
                <a16:creationId xmlns:a16="http://schemas.microsoft.com/office/drawing/2014/main" id="{C6482C51-7B09-41A6-A002-790EF15A8E95}"/>
              </a:ext>
            </a:extLst>
          </p:cNvPr>
          <p:cNvSpPr>
            <a:spLocks noGrp="1"/>
          </p:cNvSpPr>
          <p:nvPr>
            <p:ph idx="1"/>
          </p:nvPr>
        </p:nvSpPr>
        <p:spPr>
          <a:xfrm>
            <a:off x="1202919" y="1771516"/>
            <a:ext cx="9784080" cy="4206240"/>
          </a:xfrm>
        </p:spPr>
        <p:txBody>
          <a:bodyPr>
            <a:noAutofit/>
          </a:bodyPr>
          <a:lstStyle/>
          <a:p>
            <a:endParaRPr lang="en-US" sz="2600" dirty="0"/>
          </a:p>
          <a:p>
            <a:r>
              <a:rPr lang="en-US" sz="2600" dirty="0"/>
              <a:t>48 -  Visited/revisited businesses </a:t>
            </a:r>
          </a:p>
          <a:p>
            <a:r>
              <a:rPr lang="en-US" sz="2600" dirty="0"/>
              <a:t>7 – Visited CTE Classes to talk about services available for CTE students</a:t>
            </a:r>
          </a:p>
          <a:p>
            <a:r>
              <a:rPr lang="en-US" sz="2600" dirty="0"/>
              <a:t>1 – Fall Job Fair – October 23, 2019 (Second Scheduled for April 2020)</a:t>
            </a:r>
          </a:p>
          <a:p>
            <a:pPr lvl="1"/>
            <a:r>
              <a:rPr lang="en-US" sz="2600" dirty="0"/>
              <a:t>50 - Employers in attendance</a:t>
            </a:r>
          </a:p>
          <a:p>
            <a:pPr lvl="1"/>
            <a:r>
              <a:rPr lang="en-US" sz="2600" dirty="0"/>
              <a:t>300 – Attendees</a:t>
            </a:r>
          </a:p>
          <a:p>
            <a:r>
              <a:rPr lang="en-US" sz="2600" dirty="0"/>
              <a:t>86 – Meetings regarding resumes, mock interviews, job seeking</a:t>
            </a:r>
          </a:p>
          <a:p>
            <a:r>
              <a:rPr lang="en-US" sz="2600" dirty="0"/>
              <a:t>43 – Students prepared for interviews</a:t>
            </a:r>
          </a:p>
          <a:p>
            <a:r>
              <a:rPr lang="en-US" sz="2600" dirty="0"/>
              <a:t>14 – CTE students placed in jobs</a:t>
            </a:r>
          </a:p>
        </p:txBody>
      </p:sp>
      <p:pic>
        <p:nvPicPr>
          <p:cNvPr id="5" name="Picture 4">
            <a:extLst>
              <a:ext uri="{FF2B5EF4-FFF2-40B4-BE49-F238E27FC236}">
                <a16:creationId xmlns:a16="http://schemas.microsoft.com/office/drawing/2014/main" id="{2AFFA529-350B-4593-8BAB-D4EC7D7B1C1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716" y="307838"/>
            <a:ext cx="1339123" cy="1468260"/>
          </a:xfrm>
          <a:prstGeom prst="rect">
            <a:avLst/>
          </a:prstGeom>
        </p:spPr>
      </p:pic>
    </p:spTree>
    <p:extLst>
      <p:ext uri="{BB962C8B-B14F-4D97-AF65-F5344CB8AC3E}">
        <p14:creationId xmlns:p14="http://schemas.microsoft.com/office/powerpoint/2010/main" val="224939822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6E37985-09B8-4F09-93C7-44CB3EDE52A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426198"/>
            <a:ext cx="12192000" cy="6005604"/>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a:extLst>
              <a:ext uri="{FF2B5EF4-FFF2-40B4-BE49-F238E27FC236}">
                <a16:creationId xmlns:a16="http://schemas.microsoft.com/office/drawing/2014/main" id="{1FE569EC-1DF8-4F41-A5C0-EE651863BE83}"/>
              </a:ext>
            </a:extLst>
          </p:cNvPr>
          <p:cNvPicPr>
            <a:picLocks noChangeAspect="1"/>
          </p:cNvPicPr>
          <p:nvPr/>
        </p:nvPicPr>
        <p:blipFill>
          <a:blip r:embed="rId2"/>
          <a:stretch>
            <a:fillRect/>
          </a:stretch>
        </p:blipFill>
        <p:spPr>
          <a:xfrm>
            <a:off x="782711" y="638556"/>
            <a:ext cx="4347697" cy="5367528"/>
          </a:xfrm>
          <a:prstGeom prst="rect">
            <a:avLst/>
          </a:prstGeom>
        </p:spPr>
      </p:pic>
      <p:sp>
        <p:nvSpPr>
          <p:cNvPr id="3" name="Rectangle 2">
            <a:extLst>
              <a:ext uri="{FF2B5EF4-FFF2-40B4-BE49-F238E27FC236}">
                <a16:creationId xmlns:a16="http://schemas.microsoft.com/office/drawing/2014/main" id="{9C8459CA-A272-422B-8650-457DC186A93A}"/>
              </a:ext>
            </a:extLst>
          </p:cNvPr>
          <p:cNvSpPr/>
          <p:nvPr/>
        </p:nvSpPr>
        <p:spPr>
          <a:xfrm>
            <a:off x="6292458" y="2237125"/>
            <a:ext cx="4933950" cy="3477875"/>
          </a:xfrm>
          <a:prstGeom prst="rect">
            <a:avLst/>
          </a:prstGeom>
        </p:spPr>
        <p:txBody>
          <a:bodyPr wrap="square">
            <a:spAutoFit/>
          </a:bodyPr>
          <a:lstStyle/>
          <a:p>
            <a:pPr indent="457200"/>
            <a:r>
              <a:rPr lang="en-US" sz="2000" dirty="0">
                <a:solidFill>
                  <a:schemeClr val="bg1"/>
                </a:solidFill>
                <a:latin typeface="Calibri" panose="020F0502020204030204" pitchFamily="34" charset="0"/>
                <a:ea typeface="Calibri" panose="020F0502020204030204" pitchFamily="34" charset="0"/>
              </a:rPr>
              <a:t> SC Department of Social Services</a:t>
            </a:r>
          </a:p>
          <a:p>
            <a:r>
              <a:rPr lang="en-US" sz="2000" dirty="0">
                <a:solidFill>
                  <a:schemeClr val="bg1"/>
                </a:solidFill>
                <a:latin typeface="Calibri" panose="020F0502020204030204" pitchFamily="34" charset="0"/>
                <a:ea typeface="Calibri" panose="020F0502020204030204" pitchFamily="34" charset="0"/>
              </a:rPr>
              <a:t>         Fantastic Sam’s</a:t>
            </a:r>
          </a:p>
          <a:p>
            <a:r>
              <a:rPr lang="en-US" sz="2000" dirty="0">
                <a:solidFill>
                  <a:schemeClr val="bg1"/>
                </a:solidFill>
                <a:latin typeface="Calibri" panose="020F0502020204030204" pitchFamily="34" charset="0"/>
                <a:ea typeface="Calibri" panose="020F0502020204030204" pitchFamily="34" charset="0"/>
              </a:rPr>
              <a:t>         Performance Chrysler, Dodge, Jeep, Ram</a:t>
            </a:r>
          </a:p>
          <a:p>
            <a:r>
              <a:rPr lang="en-US" sz="2000" dirty="0">
                <a:solidFill>
                  <a:schemeClr val="bg1"/>
                </a:solidFill>
                <a:latin typeface="Calibri" panose="020F0502020204030204" pitchFamily="34" charset="0"/>
                <a:ea typeface="Calibri" panose="020F0502020204030204" pitchFamily="34" charset="0"/>
              </a:rPr>
              <a:t>         Lincoln Heritage</a:t>
            </a:r>
          </a:p>
          <a:p>
            <a:r>
              <a:rPr lang="en-US" sz="2000" dirty="0">
                <a:solidFill>
                  <a:schemeClr val="bg1"/>
                </a:solidFill>
                <a:latin typeface="Calibri" panose="020F0502020204030204" pitchFamily="34" charset="0"/>
                <a:ea typeface="Calibri" panose="020F0502020204030204" pitchFamily="34" charset="0"/>
              </a:rPr>
              <a:t>         Southwood Nursing &amp; Rehab</a:t>
            </a:r>
          </a:p>
          <a:p>
            <a:r>
              <a:rPr lang="en-US" sz="2000" dirty="0">
                <a:solidFill>
                  <a:schemeClr val="bg1"/>
                </a:solidFill>
                <a:latin typeface="Calibri" panose="020F0502020204030204" pitchFamily="34" charset="0"/>
                <a:ea typeface="Calibri" panose="020F0502020204030204" pitchFamily="34" charset="0"/>
              </a:rPr>
              <a:t>         </a:t>
            </a:r>
            <a:r>
              <a:rPr lang="en-US" sz="2000" dirty="0" err="1">
                <a:solidFill>
                  <a:schemeClr val="bg1"/>
                </a:solidFill>
                <a:latin typeface="Calibri" panose="020F0502020204030204" pitchFamily="34" charset="0"/>
                <a:ea typeface="Calibri" panose="020F0502020204030204" pitchFamily="34" charset="0"/>
              </a:rPr>
              <a:t>Bellarose</a:t>
            </a:r>
            <a:r>
              <a:rPr lang="en-US" sz="2000" dirty="0">
                <a:solidFill>
                  <a:schemeClr val="bg1"/>
                </a:solidFill>
                <a:latin typeface="Calibri" panose="020F0502020204030204" pitchFamily="34" charset="0"/>
                <a:ea typeface="Calibri" panose="020F0502020204030204" pitchFamily="34" charset="0"/>
              </a:rPr>
              <a:t> Nursing &amp; Rehab</a:t>
            </a:r>
          </a:p>
          <a:p>
            <a:r>
              <a:rPr lang="en-US" sz="2000" dirty="0">
                <a:solidFill>
                  <a:schemeClr val="bg1"/>
                </a:solidFill>
                <a:latin typeface="Calibri" panose="020F0502020204030204" pitchFamily="34" charset="0"/>
                <a:ea typeface="Calibri" panose="020F0502020204030204" pitchFamily="34" charset="0"/>
              </a:rPr>
              <a:t>         Golden Years Nursing Home</a:t>
            </a:r>
          </a:p>
          <a:p>
            <a:r>
              <a:rPr lang="en-US" sz="2000" dirty="0">
                <a:solidFill>
                  <a:schemeClr val="bg1"/>
                </a:solidFill>
                <a:latin typeface="Calibri" panose="020F0502020204030204" pitchFamily="34" charset="0"/>
                <a:ea typeface="Calibri" panose="020F0502020204030204" pitchFamily="34" charset="0"/>
              </a:rPr>
              <a:t> 	 USDA Food &amp; Safety Inspection</a:t>
            </a:r>
          </a:p>
          <a:p>
            <a:r>
              <a:rPr lang="en-US" sz="2000" dirty="0">
                <a:solidFill>
                  <a:schemeClr val="bg1"/>
                </a:solidFill>
                <a:latin typeface="Calibri" panose="020F0502020204030204" pitchFamily="34" charset="0"/>
                <a:ea typeface="Calibri" panose="020F0502020204030204" pitchFamily="34" charset="0"/>
              </a:rPr>
              <a:t>	 UNC Healthcare – Johnston County</a:t>
            </a:r>
          </a:p>
          <a:p>
            <a:r>
              <a:rPr lang="en-US" sz="2000" dirty="0">
                <a:solidFill>
                  <a:schemeClr val="bg1"/>
                </a:solidFill>
                <a:latin typeface="Calibri" panose="020F0502020204030204" pitchFamily="34" charset="0"/>
                <a:ea typeface="Calibri" panose="020F0502020204030204" pitchFamily="34" charset="0"/>
              </a:rPr>
              <a:t>	 FEMA</a:t>
            </a:r>
          </a:p>
          <a:p>
            <a:r>
              <a:rPr lang="en-US" sz="2000" dirty="0">
                <a:solidFill>
                  <a:schemeClr val="bg1"/>
                </a:solidFill>
                <a:latin typeface="Calibri" panose="020F0502020204030204" pitchFamily="34" charset="0"/>
                <a:ea typeface="Calibri" panose="020F0502020204030204" pitchFamily="34" charset="0"/>
              </a:rPr>
              <a:t> </a:t>
            </a:r>
          </a:p>
        </p:txBody>
      </p:sp>
      <p:sp>
        <p:nvSpPr>
          <p:cNvPr id="4" name="Rectangle 3">
            <a:extLst>
              <a:ext uri="{FF2B5EF4-FFF2-40B4-BE49-F238E27FC236}">
                <a16:creationId xmlns:a16="http://schemas.microsoft.com/office/drawing/2014/main" id="{8E0D35B0-E7AA-444A-B68A-D4A3E6E4FAC9}"/>
              </a:ext>
            </a:extLst>
          </p:cNvPr>
          <p:cNvSpPr/>
          <p:nvPr/>
        </p:nvSpPr>
        <p:spPr>
          <a:xfrm>
            <a:off x="6515100" y="1143000"/>
            <a:ext cx="4800600" cy="8763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Some Participants Job Fair</a:t>
            </a:r>
          </a:p>
        </p:txBody>
      </p:sp>
      <p:sp>
        <p:nvSpPr>
          <p:cNvPr id="5" name="Rectangle 4">
            <a:extLst>
              <a:ext uri="{FF2B5EF4-FFF2-40B4-BE49-F238E27FC236}">
                <a16:creationId xmlns:a16="http://schemas.microsoft.com/office/drawing/2014/main" id="{CCBD2B0F-FED9-4BA5-9CD0-7DF44FF05507}"/>
              </a:ext>
            </a:extLst>
          </p:cNvPr>
          <p:cNvSpPr/>
          <p:nvPr/>
        </p:nvSpPr>
        <p:spPr>
          <a:xfrm>
            <a:off x="6096000" y="5570220"/>
            <a:ext cx="5448300" cy="54864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u="sng">
                <a:hlinkClick r:id="rId3"/>
              </a:rPr>
              <a:t>https://www.youtube.com/watch?v=RvIWQC8ssrs</a:t>
            </a:r>
            <a:endParaRPr lang="en-US"/>
          </a:p>
        </p:txBody>
      </p:sp>
    </p:spTree>
    <p:extLst>
      <p:ext uri="{BB962C8B-B14F-4D97-AF65-F5344CB8AC3E}">
        <p14:creationId xmlns:p14="http://schemas.microsoft.com/office/powerpoint/2010/main" val="26546570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AD84386D-8E1A-4B2D-8B40-90A18A1E3E27}"/>
              </a:ext>
            </a:extLst>
          </p:cNvPr>
          <p:cNvSpPr/>
          <p:nvPr/>
        </p:nvSpPr>
        <p:spPr>
          <a:xfrm>
            <a:off x="160020" y="1979058"/>
            <a:ext cx="4450080" cy="3477875"/>
          </a:xfrm>
          <a:prstGeom prst="rect">
            <a:avLst/>
          </a:prstGeom>
        </p:spPr>
        <p:txBody>
          <a:bodyPr wrap="square">
            <a:spAutoFit/>
          </a:bodyPr>
          <a:lstStyle/>
          <a:p>
            <a:r>
              <a:rPr lang="en-US" sz="2000" dirty="0"/>
              <a:t>Ladies,</a:t>
            </a:r>
          </a:p>
          <a:p>
            <a:r>
              <a:rPr lang="en-US" sz="2000" dirty="0"/>
              <a:t>I wanted to give you feedback about today’s career fair.  It was excellent!  Lots of traffic, lots of interest.  I spoke with many candidates interested in various fields within Murphy Family Ventures.  Thank you so much!  Stacy</a:t>
            </a:r>
          </a:p>
          <a:p>
            <a:endParaRPr lang="en-US" sz="2000" dirty="0"/>
          </a:p>
          <a:p>
            <a:r>
              <a:rPr lang="en-US" sz="2000" dirty="0"/>
              <a:t>Stacy Bond</a:t>
            </a:r>
          </a:p>
          <a:p>
            <a:r>
              <a:rPr lang="en-US" sz="2000" dirty="0"/>
              <a:t>Employee Development Manager</a:t>
            </a:r>
          </a:p>
          <a:p>
            <a:r>
              <a:rPr lang="en-US" sz="2000" dirty="0"/>
              <a:t>Murphy Family Ventures LLC</a:t>
            </a:r>
          </a:p>
        </p:txBody>
      </p:sp>
      <p:sp>
        <p:nvSpPr>
          <p:cNvPr id="4" name="Title 3">
            <a:extLst>
              <a:ext uri="{FF2B5EF4-FFF2-40B4-BE49-F238E27FC236}">
                <a16:creationId xmlns:a16="http://schemas.microsoft.com/office/drawing/2014/main" id="{A68A091C-EB28-4921-929B-51123CCF4EC0}"/>
              </a:ext>
            </a:extLst>
          </p:cNvPr>
          <p:cNvSpPr>
            <a:spLocks noGrp="1"/>
          </p:cNvSpPr>
          <p:nvPr>
            <p:ph type="title"/>
          </p:nvPr>
        </p:nvSpPr>
        <p:spPr/>
        <p:txBody>
          <a:bodyPr/>
          <a:lstStyle/>
          <a:p>
            <a:pPr algn="ctr"/>
            <a:r>
              <a:rPr lang="en-US" dirty="0"/>
              <a:t>Comments from the Job Fair</a:t>
            </a:r>
          </a:p>
        </p:txBody>
      </p:sp>
      <p:sp>
        <p:nvSpPr>
          <p:cNvPr id="6" name="Rectangle 5">
            <a:extLst>
              <a:ext uri="{FF2B5EF4-FFF2-40B4-BE49-F238E27FC236}">
                <a16:creationId xmlns:a16="http://schemas.microsoft.com/office/drawing/2014/main" id="{5C976F48-F2DE-418E-9084-4F6DDF721D3A}"/>
              </a:ext>
            </a:extLst>
          </p:cNvPr>
          <p:cNvSpPr/>
          <p:nvPr/>
        </p:nvSpPr>
        <p:spPr>
          <a:xfrm>
            <a:off x="4770120" y="1792936"/>
            <a:ext cx="7200900" cy="5088957"/>
          </a:xfrm>
          <a:prstGeom prst="rect">
            <a:avLst/>
          </a:prstGeom>
        </p:spPr>
        <p:txBody>
          <a:bodyPr wrap="square">
            <a:spAutoFit/>
          </a:bodyPr>
          <a:lstStyle/>
          <a:p>
            <a:r>
              <a:rPr lang="en-US" sz="1300" dirty="0">
                <a:latin typeface="Calibri" panose="020F0502020204030204" pitchFamily="34" charset="0"/>
                <a:ea typeface="Calibri" panose="020F0502020204030204" pitchFamily="34" charset="0"/>
              </a:rPr>
              <a:t>Happy Friday Toledo!</a:t>
            </a:r>
          </a:p>
          <a:p>
            <a:r>
              <a:rPr lang="en-US" sz="1300" dirty="0">
                <a:latin typeface="Calibri" panose="020F0502020204030204" pitchFamily="34" charset="0"/>
                <a:ea typeface="Calibri" panose="020F0502020204030204" pitchFamily="34" charset="0"/>
              </a:rPr>
              <a:t> </a:t>
            </a:r>
          </a:p>
          <a:p>
            <a:r>
              <a:rPr lang="en-US" sz="1300" dirty="0">
                <a:latin typeface="Calibri" panose="020F0502020204030204" pitchFamily="34" charset="0"/>
                <a:ea typeface="Calibri" panose="020F0502020204030204" pitchFamily="34" charset="0"/>
              </a:rPr>
              <a:t>It was so well organized, and I am 100% sure that was all YOU!  Very impressive!</a:t>
            </a:r>
          </a:p>
          <a:p>
            <a:r>
              <a:rPr lang="en-US" sz="1300" dirty="0">
                <a:latin typeface="Calibri" panose="020F0502020204030204" pitchFamily="34" charset="0"/>
                <a:ea typeface="Calibri" panose="020F0502020204030204" pitchFamily="34" charset="0"/>
              </a:rPr>
              <a:t> </a:t>
            </a:r>
          </a:p>
          <a:p>
            <a:r>
              <a:rPr lang="en-US" sz="1300" dirty="0">
                <a:latin typeface="Calibri" panose="020F0502020204030204" pitchFamily="34" charset="0"/>
                <a:ea typeface="Calibri" panose="020F0502020204030204" pitchFamily="34" charset="0"/>
              </a:rPr>
              <a:t>I already have one candidate who is getting licensed to come on board to help me spread the word about our plans, and specifically our special needs plans for folks in Sampson County. (You know that is my soft spot! </a:t>
            </a:r>
            <a:r>
              <a:rPr lang="en-US" sz="1300" dirty="0">
                <a:latin typeface="Wingdings" panose="05000000000000000000" pitchFamily="2" charset="2"/>
                <a:ea typeface="Calibri" panose="020F0502020204030204" pitchFamily="34" charset="0"/>
              </a:rPr>
              <a:t>J</a:t>
            </a:r>
            <a:r>
              <a:rPr lang="en-US" sz="1300" dirty="0">
                <a:latin typeface="Calibri" panose="020F0502020204030204" pitchFamily="34" charset="0"/>
                <a:ea typeface="Calibri" panose="020F0502020204030204" pitchFamily="34" charset="0"/>
              </a:rPr>
              <a:t> )</a:t>
            </a:r>
          </a:p>
          <a:p>
            <a:r>
              <a:rPr lang="en-US" sz="1300" dirty="0">
                <a:latin typeface="Calibri" panose="020F0502020204030204" pitchFamily="34" charset="0"/>
                <a:ea typeface="Calibri" panose="020F0502020204030204" pitchFamily="34" charset="0"/>
              </a:rPr>
              <a:t> </a:t>
            </a:r>
          </a:p>
          <a:p>
            <a:r>
              <a:rPr lang="en-US" sz="1300" dirty="0">
                <a:latin typeface="Calibri" panose="020F0502020204030204" pitchFamily="34" charset="0"/>
                <a:ea typeface="Calibri" panose="020F0502020204030204" pitchFamily="34" charset="0"/>
              </a:rPr>
              <a:t>As an example of our Dual Special Needs Plan, anyone who enrolls now will be eligible to get $2500 in dental coverage including dentures! This is first dollar coverage, not a case where they have to meet a deductible and 50%. So if a members needs a crown and the crown is $1500, we cover the whole $1500, and then they would have $1,000 in dental remaining. We also cover hearing aids ($2500), over the counter products ($1,000), glasses, transportation and an emergency alert system for seniors who may fall in their homes.  In order to enroll they must have Medicare &amp; Medicaid, so our agents try to get into Food Banks, Low Income Housing Areas and work with providers and others to help let people know about benefits they are entitled to, but may not even know about yet!</a:t>
            </a:r>
          </a:p>
          <a:p>
            <a:r>
              <a:rPr lang="en-US" sz="1300" dirty="0">
                <a:latin typeface="Calibri" panose="020F0502020204030204" pitchFamily="34" charset="0"/>
                <a:ea typeface="Calibri" panose="020F0502020204030204" pitchFamily="34" charset="0"/>
              </a:rPr>
              <a:t> </a:t>
            </a:r>
          </a:p>
          <a:p>
            <a:r>
              <a:rPr lang="en-US" sz="1300" dirty="0">
                <a:latin typeface="Calibri" panose="020F0502020204030204" pitchFamily="34" charset="0"/>
                <a:ea typeface="Calibri" panose="020F0502020204030204" pitchFamily="34" charset="0"/>
              </a:rPr>
              <a:t>So if you have any suggestions of people in the community we should connect with, please feel free to forward them my info and have them reach out as well!</a:t>
            </a:r>
          </a:p>
          <a:p>
            <a:r>
              <a:rPr lang="en-US" sz="1300" dirty="0">
                <a:latin typeface="Calibri" panose="020F0502020204030204" pitchFamily="34" charset="0"/>
                <a:ea typeface="Calibri" panose="020F0502020204030204" pitchFamily="34" charset="0"/>
              </a:rPr>
              <a:t> </a:t>
            </a:r>
          </a:p>
          <a:p>
            <a:r>
              <a:rPr lang="en-US" sz="1300" dirty="0">
                <a:latin typeface="Calibri" panose="020F0502020204030204" pitchFamily="34" charset="0"/>
                <a:ea typeface="Calibri" panose="020F0502020204030204" pitchFamily="34" charset="0"/>
              </a:rPr>
              <a:t>Thanks again and I hope to be there in the spring! </a:t>
            </a:r>
          </a:p>
          <a:p>
            <a:r>
              <a:rPr lang="en-US" sz="1300" dirty="0">
                <a:latin typeface="Calibri" panose="020F0502020204030204" pitchFamily="34" charset="0"/>
                <a:ea typeface="Calibri" panose="020F0502020204030204" pitchFamily="34" charset="0"/>
              </a:rPr>
              <a:t> </a:t>
            </a:r>
          </a:p>
          <a:p>
            <a:r>
              <a:rPr lang="en-US" sz="1300" b="1" dirty="0">
                <a:latin typeface="Lucida Handwriting" panose="03010101010101010101" pitchFamily="66" charset="0"/>
                <a:ea typeface="Calibri" panose="020F0502020204030204" pitchFamily="34" charset="0"/>
              </a:rPr>
              <a:t>Fonda Cole </a:t>
            </a:r>
            <a:endParaRPr lang="en-US" sz="1300" dirty="0">
              <a:latin typeface="Calibri" panose="020F0502020204030204" pitchFamily="34" charset="0"/>
              <a:ea typeface="Calibri" panose="020F0502020204030204" pitchFamily="34" charset="0"/>
            </a:endParaRPr>
          </a:p>
          <a:p>
            <a:pPr>
              <a:lnSpc>
                <a:spcPts val="1000"/>
              </a:lnSpc>
            </a:pPr>
            <a:r>
              <a:rPr lang="en-US" sz="1300" b="1" dirty="0">
                <a:latin typeface="Arial" panose="020B0604020202020204" pitchFamily="34" charset="0"/>
                <a:ea typeface="Calibri" panose="020F0502020204030204" pitchFamily="34" charset="0"/>
              </a:rPr>
              <a:t> </a:t>
            </a:r>
            <a:endParaRPr lang="en-US" sz="1300" dirty="0">
              <a:latin typeface="Calibri" panose="020F0502020204030204" pitchFamily="34" charset="0"/>
              <a:ea typeface="Calibri" panose="020F0502020204030204" pitchFamily="34" charset="0"/>
            </a:endParaRPr>
          </a:p>
          <a:p>
            <a:pPr>
              <a:lnSpc>
                <a:spcPts val="1000"/>
              </a:lnSpc>
            </a:pPr>
            <a:r>
              <a:rPr lang="en-US" sz="1300" dirty="0">
                <a:latin typeface="Arial" panose="020B0604020202020204" pitchFamily="34" charset="0"/>
                <a:ea typeface="Calibri" panose="020F0502020204030204" pitchFamily="34" charset="0"/>
              </a:rPr>
              <a:t>Agent Manager, Coastal Plains</a:t>
            </a:r>
            <a:endParaRPr lang="en-US" sz="1300" dirty="0">
              <a:latin typeface="Calibri" panose="020F0502020204030204" pitchFamily="34" charset="0"/>
              <a:ea typeface="Calibri" panose="020F0502020204030204" pitchFamily="34" charset="0"/>
            </a:endParaRPr>
          </a:p>
          <a:p>
            <a:pPr>
              <a:lnSpc>
                <a:spcPts val="1000"/>
              </a:lnSpc>
            </a:pPr>
            <a:r>
              <a:rPr lang="en-US" sz="1300" dirty="0">
                <a:latin typeface="Arial" panose="020B0604020202020204" pitchFamily="34" charset="0"/>
                <a:ea typeface="Calibri" panose="020F0502020204030204" pitchFamily="34" charset="0"/>
              </a:rPr>
              <a:t>UnitedHealthcare Medicare &amp; Retirement</a:t>
            </a:r>
            <a:endParaRPr lang="en-US" sz="1300" dirty="0">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0906097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716" y="307838"/>
            <a:ext cx="1339123" cy="1468260"/>
          </a:xfrm>
          <a:prstGeom prst="rect">
            <a:avLst/>
          </a:prstGeom>
        </p:spPr>
      </p:pic>
      <p:sp>
        <p:nvSpPr>
          <p:cNvPr id="6" name="Title 5"/>
          <p:cNvSpPr>
            <a:spLocks noGrp="1"/>
          </p:cNvSpPr>
          <p:nvPr>
            <p:ph type="title"/>
          </p:nvPr>
        </p:nvSpPr>
        <p:spPr/>
        <p:txBody>
          <a:bodyPr/>
          <a:lstStyle/>
          <a:p>
            <a:pPr algn="ctr"/>
            <a:r>
              <a:rPr lang="en-US" dirty="0"/>
              <a:t>New CCP CTE Pathway</a:t>
            </a:r>
            <a:br>
              <a:rPr lang="en-US" dirty="0"/>
            </a:br>
            <a:r>
              <a:rPr lang="en-US" dirty="0"/>
              <a:t>Cosmetology</a:t>
            </a:r>
          </a:p>
        </p:txBody>
      </p:sp>
      <p:sp>
        <p:nvSpPr>
          <p:cNvPr id="2" name="Content Placeholder 1">
            <a:extLst>
              <a:ext uri="{FF2B5EF4-FFF2-40B4-BE49-F238E27FC236}">
                <a16:creationId xmlns:a16="http://schemas.microsoft.com/office/drawing/2014/main" id="{6E0404AA-7482-4436-9910-765C3D5B85DD}"/>
              </a:ext>
            </a:extLst>
          </p:cNvPr>
          <p:cNvSpPr>
            <a:spLocks noGrp="1"/>
          </p:cNvSpPr>
          <p:nvPr>
            <p:ph idx="1"/>
          </p:nvPr>
        </p:nvSpPr>
        <p:spPr/>
        <p:txBody>
          <a:bodyPr>
            <a:noAutofit/>
          </a:bodyPr>
          <a:lstStyle/>
          <a:p>
            <a:r>
              <a:rPr lang="en-US" sz="3600" dirty="0"/>
              <a:t>Hiring of Part-Time Cosmetology Instructor</a:t>
            </a:r>
            <a:br>
              <a:rPr lang="en-US" sz="3600" dirty="0"/>
            </a:br>
            <a:r>
              <a:rPr lang="en-US" sz="3600" dirty="0"/>
              <a:t>     CCP Cosmetology Pathway </a:t>
            </a:r>
          </a:p>
          <a:p>
            <a:pPr lvl="1"/>
            <a:r>
              <a:rPr lang="en-US" sz="3600" dirty="0"/>
              <a:t>COS 111 &amp; 112 (Fall 2019 &amp; Spring 2020)</a:t>
            </a:r>
          </a:p>
          <a:p>
            <a:pPr lvl="1"/>
            <a:r>
              <a:rPr lang="en-US" sz="3600" dirty="0"/>
              <a:t>COS 115 &amp; 116 (Summer 2020)</a:t>
            </a:r>
          </a:p>
          <a:p>
            <a:r>
              <a:rPr lang="en-US" sz="3600" dirty="0"/>
              <a:t>9 New CCP Students enrolled Fall 2019 (4 2018FA)</a:t>
            </a:r>
          </a:p>
          <a:p>
            <a:r>
              <a:rPr lang="en-US" sz="3600" dirty="0"/>
              <a:t>New Cohort Starts Fall 2020</a:t>
            </a:r>
          </a:p>
          <a:p>
            <a:r>
              <a:rPr lang="en-US" sz="3600" dirty="0"/>
              <a:t>Second PT Cosmetology Instructor to cover the student/instructor ratio (40 CU students Fall 2019)</a:t>
            </a:r>
          </a:p>
        </p:txBody>
      </p:sp>
    </p:spTree>
    <p:extLst>
      <p:ext uri="{BB962C8B-B14F-4D97-AF65-F5344CB8AC3E}">
        <p14:creationId xmlns:p14="http://schemas.microsoft.com/office/powerpoint/2010/main" val="10476894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716" y="307838"/>
            <a:ext cx="1339123" cy="1468260"/>
          </a:xfrm>
          <a:prstGeom prst="rect">
            <a:avLst/>
          </a:prstGeom>
        </p:spPr>
      </p:pic>
      <p:sp>
        <p:nvSpPr>
          <p:cNvPr id="6" name="Title 5"/>
          <p:cNvSpPr>
            <a:spLocks noGrp="1"/>
          </p:cNvSpPr>
          <p:nvPr>
            <p:ph type="title"/>
          </p:nvPr>
        </p:nvSpPr>
        <p:spPr/>
        <p:txBody>
          <a:bodyPr/>
          <a:lstStyle/>
          <a:p>
            <a:pPr algn="ctr"/>
            <a:r>
              <a:rPr lang="en-US" dirty="0"/>
              <a:t>CLNA – Perkins V</a:t>
            </a:r>
          </a:p>
        </p:txBody>
      </p:sp>
      <p:sp>
        <p:nvSpPr>
          <p:cNvPr id="2" name="Content Placeholder 1">
            <a:extLst>
              <a:ext uri="{FF2B5EF4-FFF2-40B4-BE49-F238E27FC236}">
                <a16:creationId xmlns:a16="http://schemas.microsoft.com/office/drawing/2014/main" id="{6E0404AA-7482-4436-9910-765C3D5B85DD}"/>
              </a:ext>
            </a:extLst>
          </p:cNvPr>
          <p:cNvSpPr>
            <a:spLocks noGrp="1"/>
          </p:cNvSpPr>
          <p:nvPr>
            <p:ph idx="1"/>
          </p:nvPr>
        </p:nvSpPr>
        <p:spPr>
          <a:xfrm>
            <a:off x="1202919" y="1920239"/>
            <a:ext cx="9784080" cy="4780009"/>
          </a:xfrm>
        </p:spPr>
        <p:txBody>
          <a:bodyPr>
            <a:noAutofit/>
          </a:bodyPr>
          <a:lstStyle/>
          <a:p>
            <a:r>
              <a:rPr lang="en-US" sz="3200" dirty="0"/>
              <a:t>All CTE Programs</a:t>
            </a:r>
          </a:p>
          <a:p>
            <a:pPr lvl="1"/>
            <a:r>
              <a:rPr lang="en-US" sz="3000" dirty="0"/>
              <a:t>Agribusiness, Accounting, Construction, Welding, etc.</a:t>
            </a:r>
          </a:p>
          <a:p>
            <a:r>
              <a:rPr lang="en-US" sz="3200" dirty="0"/>
              <a:t>Gap in counseling services for CTE students:</a:t>
            </a:r>
          </a:p>
          <a:p>
            <a:pPr lvl="1"/>
            <a:r>
              <a:rPr lang="en-US" sz="3000" dirty="0"/>
              <a:t>Ill-informed program selection, low academic success rates, low program completion, job and career placement</a:t>
            </a:r>
          </a:p>
          <a:p>
            <a:pPr lvl="1"/>
            <a:r>
              <a:rPr lang="en-US" sz="3000" dirty="0"/>
              <a:t>Students lack of job seeking skills</a:t>
            </a:r>
          </a:p>
          <a:p>
            <a:pPr lvl="1"/>
            <a:r>
              <a:rPr lang="en-US" sz="3000" dirty="0"/>
              <a:t>County schools have only one counselor per school</a:t>
            </a:r>
          </a:p>
          <a:p>
            <a:pPr lvl="1"/>
            <a:r>
              <a:rPr lang="en-US" sz="3000" dirty="0"/>
              <a:t>Only 43% of students enrolled in CTE pathways</a:t>
            </a:r>
          </a:p>
          <a:p>
            <a:pPr lvl="1"/>
            <a:r>
              <a:rPr lang="en-US" sz="3000" dirty="0"/>
              <a:t>Enrollment and success of minority students is low</a:t>
            </a:r>
          </a:p>
          <a:p>
            <a:pPr lvl="1"/>
            <a:r>
              <a:rPr lang="en-US" sz="3000" dirty="0"/>
              <a:t>CCP Enrollment in CTE programs is low vs Transfer </a:t>
            </a:r>
          </a:p>
        </p:txBody>
      </p:sp>
    </p:spTree>
    <p:extLst>
      <p:ext uri="{BB962C8B-B14F-4D97-AF65-F5344CB8AC3E}">
        <p14:creationId xmlns:p14="http://schemas.microsoft.com/office/powerpoint/2010/main" val="283749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9716" y="307838"/>
            <a:ext cx="1339123" cy="1468260"/>
          </a:xfrm>
          <a:prstGeom prst="rect">
            <a:avLst/>
          </a:prstGeom>
        </p:spPr>
      </p:pic>
      <p:sp>
        <p:nvSpPr>
          <p:cNvPr id="6" name="Title 5"/>
          <p:cNvSpPr>
            <a:spLocks noGrp="1"/>
          </p:cNvSpPr>
          <p:nvPr>
            <p:ph type="title"/>
          </p:nvPr>
        </p:nvSpPr>
        <p:spPr/>
        <p:txBody>
          <a:bodyPr/>
          <a:lstStyle/>
          <a:p>
            <a:pPr algn="ctr"/>
            <a:r>
              <a:rPr lang="en-US" dirty="0"/>
              <a:t>CLNA – Perkins V (Cont.)</a:t>
            </a:r>
          </a:p>
        </p:txBody>
      </p:sp>
      <p:sp>
        <p:nvSpPr>
          <p:cNvPr id="2" name="Content Placeholder 1">
            <a:extLst>
              <a:ext uri="{FF2B5EF4-FFF2-40B4-BE49-F238E27FC236}">
                <a16:creationId xmlns:a16="http://schemas.microsoft.com/office/drawing/2014/main" id="{6E0404AA-7482-4436-9910-765C3D5B85DD}"/>
              </a:ext>
            </a:extLst>
          </p:cNvPr>
          <p:cNvSpPr>
            <a:spLocks noGrp="1"/>
          </p:cNvSpPr>
          <p:nvPr>
            <p:ph idx="1"/>
          </p:nvPr>
        </p:nvSpPr>
        <p:spPr>
          <a:xfrm>
            <a:off x="1202919" y="2011679"/>
            <a:ext cx="9784080" cy="4328161"/>
          </a:xfrm>
        </p:spPr>
        <p:txBody>
          <a:bodyPr>
            <a:noAutofit/>
          </a:bodyPr>
          <a:lstStyle/>
          <a:p>
            <a:r>
              <a:rPr lang="en-US" sz="2800" dirty="0"/>
              <a:t>Teams/Stakeholders Included:</a:t>
            </a:r>
          </a:p>
          <a:p>
            <a:pPr lvl="1"/>
            <a:r>
              <a:rPr lang="en-US" sz="2800" dirty="0"/>
              <a:t>SCS/CCS Assistant Superintendents and CTE Directors</a:t>
            </a:r>
          </a:p>
          <a:p>
            <a:pPr lvl="1"/>
            <a:r>
              <a:rPr lang="en-US" sz="2800" dirty="0"/>
              <a:t>Sampson County Economic Development Director</a:t>
            </a:r>
          </a:p>
          <a:p>
            <a:pPr lvl="1"/>
            <a:r>
              <a:rPr lang="en-US" sz="2800" dirty="0"/>
              <a:t>Sampson County Workforce Development Director</a:t>
            </a:r>
          </a:p>
          <a:p>
            <a:pPr lvl="1"/>
            <a:r>
              <a:rPr lang="en-US" sz="2800" dirty="0"/>
              <a:t>Sampson Regional Medical Center Director of Nursing</a:t>
            </a:r>
          </a:p>
          <a:p>
            <a:pPr lvl="1"/>
            <a:r>
              <a:rPr lang="en-US" sz="2800" dirty="0"/>
              <a:t>SCC President, Vice-Presidents, CTE Faculty, Career Specialist</a:t>
            </a:r>
          </a:p>
          <a:p>
            <a:pPr lvl="1"/>
            <a:r>
              <a:rPr lang="en-US" sz="2800" dirty="0"/>
              <a:t>Ezzell Trucking President</a:t>
            </a:r>
          </a:p>
          <a:p>
            <a:pPr lvl="1"/>
            <a:r>
              <a:rPr lang="en-US" sz="2800" dirty="0"/>
              <a:t>Smithfield – Clinton Human Resources Director</a:t>
            </a:r>
          </a:p>
          <a:p>
            <a:pPr lvl="1"/>
            <a:r>
              <a:rPr lang="en-US" sz="2800" dirty="0"/>
              <a:t>SCC Students and parents</a:t>
            </a:r>
          </a:p>
        </p:txBody>
      </p:sp>
    </p:spTree>
    <p:extLst>
      <p:ext uri="{BB962C8B-B14F-4D97-AF65-F5344CB8AC3E}">
        <p14:creationId xmlns:p14="http://schemas.microsoft.com/office/powerpoint/2010/main" val="606755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060D37-8261-41E4-8DE0-729232B2DF2E}"/>
              </a:ext>
            </a:extLst>
          </p:cNvPr>
          <p:cNvSpPr>
            <a:spLocks noGrp="1"/>
          </p:cNvSpPr>
          <p:nvPr>
            <p:ph type="title"/>
          </p:nvPr>
        </p:nvSpPr>
        <p:spPr/>
        <p:txBody>
          <a:bodyPr/>
          <a:lstStyle/>
          <a:p>
            <a:pPr algn="ctr"/>
            <a:r>
              <a:rPr lang="en-US" dirty="0"/>
              <a:t>Budget Update</a:t>
            </a:r>
          </a:p>
        </p:txBody>
      </p:sp>
      <p:sp>
        <p:nvSpPr>
          <p:cNvPr id="3" name="Content Placeholder 2">
            <a:extLst>
              <a:ext uri="{FF2B5EF4-FFF2-40B4-BE49-F238E27FC236}">
                <a16:creationId xmlns:a16="http://schemas.microsoft.com/office/drawing/2014/main" id="{084F74D1-643C-41A9-ADE8-7A9B22F89EF2}"/>
              </a:ext>
            </a:extLst>
          </p:cNvPr>
          <p:cNvSpPr>
            <a:spLocks noGrp="1"/>
          </p:cNvSpPr>
          <p:nvPr>
            <p:ph idx="1"/>
          </p:nvPr>
        </p:nvSpPr>
        <p:spPr/>
        <p:txBody>
          <a:bodyPr>
            <a:normAutofit/>
          </a:bodyPr>
          <a:lstStyle/>
          <a:p>
            <a:r>
              <a:rPr lang="en-US" sz="3200" dirty="0"/>
              <a:t>On track to use all monies</a:t>
            </a:r>
          </a:p>
          <a:p>
            <a:r>
              <a:rPr lang="en-US" sz="3200" dirty="0"/>
              <a:t>Salaries paid up to December 2019</a:t>
            </a:r>
          </a:p>
          <a:p>
            <a:r>
              <a:rPr lang="en-US" sz="3200" dirty="0"/>
              <a:t>Spring/Summer 2020 salaries allocated to be paid</a:t>
            </a:r>
          </a:p>
          <a:p>
            <a:r>
              <a:rPr lang="en-US" sz="3200" dirty="0"/>
              <a:t>Working on reserving/paying professional development for Spring/Summer 2020</a:t>
            </a:r>
          </a:p>
          <a:p>
            <a:r>
              <a:rPr lang="en-US" sz="3200" dirty="0"/>
              <a:t>No Equipment purchases</a:t>
            </a:r>
          </a:p>
          <a:p>
            <a:r>
              <a:rPr lang="en-US" sz="3200" dirty="0"/>
              <a:t>No split time personnel</a:t>
            </a:r>
          </a:p>
        </p:txBody>
      </p:sp>
    </p:spTree>
    <p:extLst>
      <p:ext uri="{BB962C8B-B14F-4D97-AF65-F5344CB8AC3E}">
        <p14:creationId xmlns:p14="http://schemas.microsoft.com/office/powerpoint/2010/main" val="19706484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5F9F5EB8-AB42-47FD-8F4A-176C0A4B1B0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2059012"/>
            <a:ext cx="12188952" cy="18288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C67564D6-576C-45C9-B7EA-F7701B149F7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4630994" cy="6858000"/>
          </a:xfrm>
          <a:prstGeom prst="rect">
            <a:avLst/>
          </a:prstGeom>
          <a:solidFill>
            <a:schemeClr val="bg1"/>
          </a:solidFill>
          <a:ln>
            <a:noFill/>
          </a:ln>
        </p:spPr>
        <p:style>
          <a:lnRef idx="2">
            <a:schemeClr val="accent1">
              <a:shade val="50000"/>
            </a:schemeClr>
          </a:lnRef>
          <a:fillRef idx="1001">
            <a:schemeClr val="lt1"/>
          </a:fillRef>
          <a:effectRef idx="0">
            <a:schemeClr val="accent1"/>
          </a:effectRef>
          <a:fontRef idx="minor">
            <a:schemeClr val="lt1"/>
          </a:fontRef>
        </p:style>
        <p:txBody>
          <a:bodyPr rtlCol="0" anchor="ctr"/>
          <a:lstStyle/>
          <a:p>
            <a:pPr algn="ctr"/>
            <a:endParaRPr lang="en-US" dirty="0"/>
          </a:p>
        </p:txBody>
      </p:sp>
      <p:pic>
        <p:nvPicPr>
          <p:cNvPr id="8" name="Graphic 7" descr="Help">
            <a:extLst>
              <a:ext uri="{FF2B5EF4-FFF2-40B4-BE49-F238E27FC236}">
                <a16:creationId xmlns:a16="http://schemas.microsoft.com/office/drawing/2014/main" id="{E46C990A-CAAE-418E-9758-BED6FC4F1F16}"/>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634276" y="1720950"/>
            <a:ext cx="3374654" cy="3374654"/>
          </a:xfrm>
          <a:prstGeom prst="rect">
            <a:avLst/>
          </a:prstGeom>
        </p:spPr>
      </p:pic>
      <p:sp>
        <p:nvSpPr>
          <p:cNvPr id="15" name="Rectangle 14">
            <a:extLst>
              <a:ext uri="{FF2B5EF4-FFF2-40B4-BE49-F238E27FC236}">
                <a16:creationId xmlns:a16="http://schemas.microsoft.com/office/drawing/2014/main" id="{F9060CEE-D73E-44ED-A407-C828C9E4D94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0"/>
            <a:ext cx="7561006"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AF0B544C-FD6C-42D8-B6B7-DDF7E60D03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630994" y="2059012"/>
            <a:ext cx="7561006" cy="18288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4" name="Title 3">
            <a:extLst>
              <a:ext uri="{FF2B5EF4-FFF2-40B4-BE49-F238E27FC236}">
                <a16:creationId xmlns:a16="http://schemas.microsoft.com/office/drawing/2014/main" id="{72447C4C-772F-43EF-97B5-1034BC40BABC}"/>
              </a:ext>
            </a:extLst>
          </p:cNvPr>
          <p:cNvSpPr>
            <a:spLocks noGrp="1"/>
          </p:cNvSpPr>
          <p:nvPr>
            <p:ph type="title"/>
          </p:nvPr>
        </p:nvSpPr>
        <p:spPr>
          <a:xfrm>
            <a:off x="4963246" y="2194560"/>
            <a:ext cx="6905666" cy="1739347"/>
          </a:xfrm>
        </p:spPr>
        <p:txBody>
          <a:bodyPr vert="horz" lIns="91440" tIns="45720" rIns="91440" bIns="45720" rtlCol="0" anchor="ctr">
            <a:normAutofit/>
          </a:bodyPr>
          <a:lstStyle/>
          <a:p>
            <a:pPr algn="ctr">
              <a:lnSpc>
                <a:spcPct val="80000"/>
              </a:lnSpc>
            </a:pPr>
            <a:r>
              <a:rPr lang="en-US" sz="6000" spc="150">
                <a:solidFill>
                  <a:schemeClr val="tx2"/>
                </a:solidFill>
              </a:rPr>
              <a:t>Questions</a:t>
            </a:r>
          </a:p>
        </p:txBody>
      </p:sp>
    </p:spTree>
    <p:extLst>
      <p:ext uri="{BB962C8B-B14F-4D97-AF65-F5344CB8AC3E}">
        <p14:creationId xmlns:p14="http://schemas.microsoft.com/office/powerpoint/2010/main" val="4113602712"/>
      </p:ext>
    </p:extLst>
  </p:cSld>
  <p:clrMapOvr>
    <a:overrideClrMapping bg1="lt1" tx1="dk1" bg2="lt2" tx2="dk2" accent1="accent1" accent2="accent2" accent3="accent3" accent4="accent4" accent5="accent5" accent6="accent6" hlink="hlink" folHlink="folHlink"/>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anded">
  <a:themeElements>
    <a:clrScheme name="Banded">
      <a:dk1>
        <a:srgbClr val="2C2C2C"/>
      </a:dk1>
      <a:lt1>
        <a:srgbClr val="FFFFFF"/>
      </a:lt1>
      <a:dk2>
        <a:srgbClr val="099BDD"/>
      </a:dk2>
      <a:lt2>
        <a:srgbClr val="F2F2F2"/>
      </a:lt2>
      <a:accent1>
        <a:srgbClr val="FFC000"/>
      </a:accent1>
      <a:accent2>
        <a:srgbClr val="A5D028"/>
      </a:accent2>
      <a:accent3>
        <a:srgbClr val="08CC78"/>
      </a:accent3>
      <a:accent4>
        <a:srgbClr val="F24099"/>
      </a:accent4>
      <a:accent5>
        <a:srgbClr val="828288"/>
      </a:accent5>
      <a:accent6>
        <a:srgbClr val="F56617"/>
      </a:accent6>
      <a:hlink>
        <a:srgbClr val="005DBA"/>
      </a:hlink>
      <a:folHlink>
        <a:srgbClr val="6C606A"/>
      </a:folHlink>
    </a:clrScheme>
    <a:fontScheme name="Banded">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nded">
      <a:fillStyleLst>
        <a:solidFill>
          <a:schemeClr val="phClr"/>
        </a:solidFill>
        <a:gradFill rotWithShape="1">
          <a:gsLst>
            <a:gs pos="0">
              <a:schemeClr val="phClr">
                <a:tint val="65000"/>
                <a:satMod val="120000"/>
                <a:lumMod val="107000"/>
              </a:schemeClr>
            </a:gs>
            <a:gs pos="50000">
              <a:schemeClr val="phClr">
                <a:tint val="70000"/>
                <a:satMod val="124000"/>
                <a:lumMod val="103000"/>
              </a:schemeClr>
            </a:gs>
            <a:gs pos="100000">
              <a:schemeClr val="phClr">
                <a:tint val="85000"/>
                <a:satMod val="120000"/>
                <a:lumMod val="100000"/>
              </a:schemeClr>
            </a:gs>
          </a:gsLst>
          <a:lin ang="5400000" scaled="0"/>
        </a:gradFill>
        <a:gradFill rotWithShape="1">
          <a:gsLst>
            <a:gs pos="0">
              <a:schemeClr val="phClr">
                <a:tint val="85000"/>
                <a:shade val="98000"/>
                <a:satMod val="110000"/>
                <a:lumMod val="103000"/>
              </a:schemeClr>
            </a:gs>
            <a:gs pos="50000">
              <a:schemeClr val="phClr">
                <a:shade val="85000"/>
                <a:satMod val="105000"/>
                <a:lumMod val="100000"/>
              </a:schemeClr>
            </a:gs>
            <a:gs pos="100000">
              <a:schemeClr val="phClr">
                <a:shade val="60000"/>
                <a:satMod val="12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15875" dir="5400000" algn="ctr" rotWithShape="0">
              <a:srgbClr val="000000">
                <a:alpha val="68000"/>
              </a:srgbClr>
            </a:outerShdw>
          </a:effectLst>
        </a:effectStyle>
        <a:effectStyle>
          <a:effectLst>
            <a:outerShdw blurRad="88900" dist="27940" dir="5400000" algn="ctr" rotWithShape="0">
              <a:srgbClr val="000000">
                <a:alpha val="63000"/>
              </a:srgbClr>
            </a:outerShdw>
          </a:effectLst>
        </a:effectStyle>
      </a:effectStyleLst>
      <a:bgFillStyleLst>
        <a:solidFill>
          <a:schemeClr val="phClr"/>
        </a:solidFill>
        <a:blipFill rotWithShape="1">
          <a:blip xmlns:r="http://schemas.openxmlformats.org/officeDocument/2006/relationships" r:embed="rId1">
            <a:duotone>
              <a:schemeClr val="phClr"/>
              <a:schemeClr val="phClr">
                <a:shade val="91000"/>
                <a:satMod val="105000"/>
              </a:schemeClr>
            </a:duotone>
          </a:blip>
          <a:tile tx="0" ty="0" sx="100000" sy="100000" flip="none" algn="tl"/>
        </a:blipFill>
        <a:gradFill rotWithShape="1">
          <a:gsLst>
            <a:gs pos="0">
              <a:schemeClr val="phClr">
                <a:tint val="100000"/>
                <a:shade val="0"/>
                <a:satMod val="100000"/>
              </a:schemeClr>
            </a:gs>
            <a:gs pos="100000">
              <a:schemeClr val="phClr">
                <a:shade val="10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Banded" id="{98DFF888-2449-4D28-977C-6306C017633E}" vid="{9792607F-9579-4224-82FF-9C88C3E1E5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367</Words>
  <Application>Microsoft Office PowerPoint</Application>
  <PresentationFormat>Widescreen</PresentationFormat>
  <Paragraphs>84</Paragraphs>
  <Slides>9</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9</vt:i4>
      </vt:variant>
    </vt:vector>
  </HeadingPairs>
  <TitlesOfParts>
    <vt:vector size="16" baseType="lpstr">
      <vt:lpstr>Arial</vt:lpstr>
      <vt:lpstr>Calibri</vt:lpstr>
      <vt:lpstr>Corbel</vt:lpstr>
      <vt:lpstr>Lucida Handwriting</vt:lpstr>
      <vt:lpstr>Times New Roman</vt:lpstr>
      <vt:lpstr>Wingdings</vt:lpstr>
      <vt:lpstr>Banded</vt:lpstr>
      <vt:lpstr>SAMPSON COMMUNITY COLLEGE Perkins 2019-20 Mid-Year Report</vt:lpstr>
      <vt:lpstr>Career Specialist – Fall 2019</vt:lpstr>
      <vt:lpstr>PowerPoint Presentation</vt:lpstr>
      <vt:lpstr>Comments from the Job Fair</vt:lpstr>
      <vt:lpstr>New CCP CTE Pathway Cosmetology</vt:lpstr>
      <vt:lpstr>CLNA – Perkins V</vt:lpstr>
      <vt:lpstr>CLNA – Perkins V (Cont.)</vt:lpstr>
      <vt:lpstr>Budget Update</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SAMPSON COMMUNITY COLLEGE Perkins 2019-20 Mid-Year Report</dc:title>
  <dc:creator>Marvin Rondon</dc:creator>
  <cp:lastModifiedBy>Marvin Rondon</cp:lastModifiedBy>
  <cp:revision>1</cp:revision>
  <dcterms:created xsi:type="dcterms:W3CDTF">2020-01-16T13:41:38Z</dcterms:created>
  <dcterms:modified xsi:type="dcterms:W3CDTF">2020-01-16T13:42:17Z</dcterms:modified>
</cp:coreProperties>
</file>