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handoutMasterIdLst>
    <p:handoutMasterId r:id="rId27"/>
  </p:handoutMasterIdLst>
  <p:sldIdLst>
    <p:sldId id="257" r:id="rId5"/>
    <p:sldId id="294" r:id="rId6"/>
    <p:sldId id="258" r:id="rId7"/>
    <p:sldId id="267" r:id="rId8"/>
    <p:sldId id="259" r:id="rId9"/>
    <p:sldId id="260" r:id="rId10"/>
    <p:sldId id="285" r:id="rId11"/>
    <p:sldId id="286" r:id="rId12"/>
    <p:sldId id="287" r:id="rId13"/>
    <p:sldId id="290" r:id="rId14"/>
    <p:sldId id="261" r:id="rId15"/>
    <p:sldId id="289" r:id="rId16"/>
    <p:sldId id="264" r:id="rId17"/>
    <p:sldId id="265" r:id="rId18"/>
    <p:sldId id="266" r:id="rId19"/>
    <p:sldId id="269" r:id="rId20"/>
    <p:sldId id="270" r:id="rId21"/>
    <p:sldId id="293" r:id="rId22"/>
    <p:sldId id="283" r:id="rId23"/>
    <p:sldId id="292" r:id="rId24"/>
    <p:sldId id="284" r:id="rId25"/>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F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6"/>
    <p:restoredTop sz="57497" autoAdjust="0"/>
  </p:normalViewPr>
  <p:slideViewPr>
    <p:cSldViewPr>
      <p:cViewPr varScale="1">
        <p:scale>
          <a:sx n="74" d="100"/>
          <a:sy n="74" d="100"/>
        </p:scale>
        <p:origin x="1560" y="16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42" d="100"/>
          <a:sy n="42" d="100"/>
        </p:scale>
        <p:origin x="1512"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tags" Target="tags/tag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7D02BC-678A-4932-B82B-1499DA207151}" type="datetimeFigureOut">
              <a:rPr lang="en-US" smtClean="0"/>
              <a:pPr/>
              <a:t>3/28/16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8C1209-4D24-4E6B-B850-B0D789831E21}" type="slidenum">
              <a:rPr lang="en-US" smtClean="0"/>
              <a:pPr/>
              <a:t>‹#›</a:t>
            </a:fld>
            <a:endParaRPr lang="en-US"/>
          </a:p>
        </p:txBody>
      </p:sp>
    </p:spTree>
    <p:extLst>
      <p:ext uri="{BB962C8B-B14F-4D97-AF65-F5344CB8AC3E}">
        <p14:creationId xmlns:p14="http://schemas.microsoft.com/office/powerpoint/2010/main" val="372305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766E1-CEEA-41BF-A457-E538D89CB544}" type="datetimeFigureOut">
              <a:rPr lang="en-US" smtClean="0"/>
              <a:pPr/>
              <a:t>3/28/16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46C6A2-84B9-4F4B-9D29-2CFB53138DBA}" type="slidenum">
              <a:rPr lang="en-US" smtClean="0"/>
              <a:pPr/>
              <a:t>‹#›</a:t>
            </a:fld>
            <a:endParaRPr lang="en-US"/>
          </a:p>
        </p:txBody>
      </p:sp>
    </p:spTree>
    <p:extLst>
      <p:ext uri="{BB962C8B-B14F-4D97-AF65-F5344CB8AC3E}">
        <p14:creationId xmlns:p14="http://schemas.microsoft.com/office/powerpoint/2010/main" val="3382813602"/>
      </p:ext>
    </p:extLst>
  </p:cSld>
  <p:clrMap bg1="lt1" tx1="dk1" bg2="lt2" tx2="dk2" accent1="accent1" accent2="accent2" accent3="accent3" accent4="accent4" accent5="accent5" accent6="accent6" hlink="hlink" folHlink="folHlink"/>
  <p:notesStyle>
    <a:lvl1pPr marL="0" algn="l" defTabSz="914400" rtl="0" eaLnBrk="1" latinLnBrk="0" hangingPunct="1">
      <a:defRPr sz="1700" kern="1200">
        <a:solidFill>
          <a:schemeClr val="tx1"/>
        </a:solidFill>
        <a:latin typeface="+mn-lt"/>
        <a:ea typeface="+mn-ea"/>
        <a:cs typeface="+mn-cs"/>
      </a:defRPr>
    </a:lvl1pPr>
    <a:lvl2pPr marL="457200" algn="l" defTabSz="914400" rtl="0" eaLnBrk="1" latinLnBrk="0" hangingPunct="1">
      <a:defRPr sz="1500" kern="1200">
        <a:solidFill>
          <a:schemeClr val="tx1"/>
        </a:solidFill>
        <a:latin typeface="+mn-lt"/>
        <a:ea typeface="+mn-ea"/>
        <a:cs typeface="+mn-cs"/>
      </a:defRPr>
    </a:lvl2pPr>
    <a:lvl3pPr marL="914400" algn="l" defTabSz="914400" rtl="0" eaLnBrk="1" latinLnBrk="0" hangingPunct="1">
      <a:defRPr sz="13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9BB8FB97-D7AE-47B9-AD63-E3F781A9FA70}" type="slidenum">
              <a:rPr lang="en-US" sz="1200"/>
              <a:pPr/>
              <a:t>1</a:t>
            </a:fld>
            <a:endParaRPr 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normAutofit lnSpcReduction="10000"/>
          </a:bodyPr>
          <a:lstStyle/>
          <a:p>
            <a:pPr eaLnBrk="1" hangingPunct="1"/>
            <a:r>
              <a:rPr lang="en-US" dirty="0" smtClean="0"/>
              <a:t>Good afternoon and welcome to the meeting of the Articulation </a:t>
            </a:r>
            <a:r>
              <a:rPr lang="en-US" dirty="0" err="1" smtClean="0"/>
              <a:t>Agrement</a:t>
            </a:r>
            <a:r>
              <a:rPr lang="en-US" dirty="0" smtClean="0"/>
              <a:t> Leadership Team.</a:t>
            </a:r>
          </a:p>
          <a:p>
            <a:pPr eaLnBrk="1" hangingPunct="1"/>
            <a:endParaRPr lang="en-US" dirty="0" smtClean="0"/>
          </a:p>
          <a:p>
            <a:pPr eaLnBrk="1" hangingPunct="1"/>
            <a:r>
              <a:rPr lang="en-US" dirty="0" smtClean="0"/>
              <a:t>I am Bob Witchger, director of Career and Technical Education for the North Carolina Community College System.</a:t>
            </a:r>
          </a:p>
          <a:p>
            <a:pPr eaLnBrk="1" hangingPunct="1"/>
            <a:endParaRPr lang="en-US" dirty="0" smtClean="0"/>
          </a:p>
          <a:p>
            <a:pPr eaLnBrk="1" hangingPunct="1"/>
            <a:r>
              <a:rPr lang="en-US" dirty="0" smtClean="0"/>
              <a:t>My counterpart at</a:t>
            </a:r>
            <a:r>
              <a:rPr lang="en-US" baseline="0" dirty="0" smtClean="0"/>
              <a:t> the Department of Public Instruction, Jo Anne Honeycutt could not be with us today.</a:t>
            </a:r>
            <a:endParaRPr lang="en-US" dirty="0" smtClean="0"/>
          </a:p>
          <a:p>
            <a:pPr eaLnBrk="1" hangingPunct="1"/>
            <a:endParaRPr lang="en-US" dirty="0" smtClean="0"/>
          </a:p>
          <a:p>
            <a:pPr eaLnBrk="1" hangingPunct="1"/>
            <a:endParaRPr lang="en-US" dirty="0"/>
          </a:p>
          <a:p>
            <a:pPr eaLnBrk="1" hangingPunct="1"/>
            <a:r>
              <a:rPr lang="en-US" dirty="0" smtClean="0"/>
              <a:t>We have posted this PowerPoint file for you to use.</a:t>
            </a:r>
          </a:p>
          <a:p>
            <a:pPr eaLnBrk="1" hangingPunct="1"/>
            <a:endParaRPr lang="en-US" dirty="0"/>
          </a:p>
          <a:p>
            <a:pPr eaLnBrk="1" hangingPunct="1"/>
            <a:r>
              <a:rPr lang="en-US" dirty="0" smtClean="0"/>
              <a:t>You can find the PowerPoint file at NC </a:t>
            </a:r>
            <a:r>
              <a:rPr lang="en-US" dirty="0" err="1" smtClean="0"/>
              <a:t>perkins</a:t>
            </a:r>
            <a:r>
              <a:rPr lang="en-US" dirty="0" smtClean="0"/>
              <a:t> dot org. Then select the CTE Presentations link.  We will be showing you that website later in this presentation.</a:t>
            </a:r>
          </a:p>
          <a:p>
            <a:pPr eaLnBrk="1" hangingPunct="1"/>
            <a:endParaRPr lang="en-US" dirty="0" smtClean="0"/>
          </a:p>
        </p:txBody>
      </p:sp>
    </p:spTree>
    <p:extLst>
      <p:ext uri="{BB962C8B-B14F-4D97-AF65-F5344CB8AC3E}">
        <p14:creationId xmlns:p14="http://schemas.microsoft.com/office/powerpoint/2010/main" val="2954716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encourage the colleges to develop a</a:t>
            </a:r>
            <a:r>
              <a:rPr lang="en-US" baseline="0" dirty="0" smtClean="0"/>
              <a:t> local articulation agreement with the LEAs in their service area.</a:t>
            </a:r>
          </a:p>
          <a:p>
            <a:r>
              <a:rPr lang="en-US" baseline="0" dirty="0" smtClean="0"/>
              <a:t>These local agreements can respond to the needs of the local business and industry.</a:t>
            </a:r>
          </a:p>
          <a:p>
            <a:r>
              <a:rPr lang="en-US" baseline="0" dirty="0" smtClean="0"/>
              <a:t>Our state agreement does not include courses where there is less than 1,000 high school students enrolled, so if the course is unique to your area, you will need to add it to a local articulation agreement.</a:t>
            </a:r>
          </a:p>
          <a:p>
            <a:r>
              <a:rPr lang="en-US" baseline="0" dirty="0" smtClean="0"/>
              <a:t>On the website you can find a guide to developing a local articulation agreement.</a:t>
            </a:r>
          </a:p>
          <a:p>
            <a:r>
              <a:rPr lang="en-US" baseline="0" dirty="0" smtClean="0"/>
              <a:t>And we have an online self-paced course on creating a local agreement.</a:t>
            </a:r>
            <a:endParaRPr lang="en-US" dirty="0" smtClean="0"/>
          </a:p>
          <a:p>
            <a:endParaRPr lang="en-US" dirty="0" smtClean="0"/>
          </a:p>
          <a:p>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10</a:t>
            </a:fld>
            <a:endParaRPr lang="en-US"/>
          </a:p>
        </p:txBody>
      </p:sp>
    </p:spTree>
    <p:extLst>
      <p:ext uri="{BB962C8B-B14F-4D97-AF65-F5344CB8AC3E}">
        <p14:creationId xmlns:p14="http://schemas.microsoft.com/office/powerpoint/2010/main" val="251632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receive college credit for a course in the Articulation Agreement.</a:t>
            </a:r>
          </a:p>
          <a:p>
            <a:endParaRPr lang="en-US" dirty="0" smtClean="0"/>
          </a:p>
          <a:p>
            <a:r>
              <a:rPr lang="en-US" dirty="0" smtClean="0"/>
              <a:t>High school students must earn a B or better in the course -- and score a 93 or higher on the standardized CTE </a:t>
            </a:r>
            <a:r>
              <a:rPr lang="en-US" dirty="0" err="1" smtClean="0"/>
              <a:t>Postassessment</a:t>
            </a:r>
            <a:r>
              <a:rPr lang="en-US" dirty="0" smtClean="0"/>
              <a:t> test.</a:t>
            </a:r>
          </a:p>
          <a:p>
            <a:endParaRPr lang="en-US" dirty="0" smtClean="0"/>
          </a:p>
          <a:p>
            <a:r>
              <a:rPr lang="en-US" dirty="0" smtClean="0"/>
              <a:t>We have found that those two measures equates to the student leaning at least 80 percent of the course content.</a:t>
            </a:r>
          </a:p>
        </p:txBody>
      </p:sp>
      <p:sp>
        <p:nvSpPr>
          <p:cNvPr id="4" name="Slide Number Placeholder 3"/>
          <p:cNvSpPr>
            <a:spLocks noGrp="1"/>
          </p:cNvSpPr>
          <p:nvPr>
            <p:ph type="sldNum" sz="quarter" idx="10"/>
          </p:nvPr>
        </p:nvSpPr>
        <p:spPr/>
        <p:txBody>
          <a:bodyPr/>
          <a:lstStyle/>
          <a:p>
            <a:pPr>
              <a:defRPr/>
            </a:pPr>
            <a:fld id="{0891A249-E31A-4C8C-9E01-1649B9331D43}" type="slidenum">
              <a:rPr lang="en-US" smtClean="0"/>
              <a:pPr>
                <a:defRPr/>
              </a:pPr>
              <a:t>11</a:t>
            </a:fld>
            <a:endParaRPr lang="en-US"/>
          </a:p>
        </p:txBody>
      </p:sp>
    </p:spTree>
    <p:extLst>
      <p:ext uri="{BB962C8B-B14F-4D97-AF65-F5344CB8AC3E}">
        <p14:creationId xmlns:p14="http://schemas.microsoft.com/office/powerpoint/2010/main" val="618957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state revises the high school curriculum and </a:t>
            </a:r>
            <a:r>
              <a:rPr lang="en-US" dirty="0" err="1" smtClean="0"/>
              <a:t>postassessments</a:t>
            </a:r>
            <a:r>
              <a:rPr lang="en-US" dirty="0" smtClean="0"/>
              <a:t>, they have to follow a slightly different process to award</a:t>
            </a:r>
            <a:r>
              <a:rPr lang="en-US" baseline="0" dirty="0" smtClean="0"/>
              <a:t> the articulated credit.</a:t>
            </a:r>
            <a:endParaRPr lang="en-US" dirty="0" smtClean="0"/>
          </a:p>
          <a:p>
            <a:endParaRPr lang="en-US" dirty="0" smtClean="0"/>
          </a:p>
          <a:p>
            <a:r>
              <a:rPr lang="en-US" dirty="0" smtClean="0"/>
              <a:t>======</a:t>
            </a:r>
          </a:p>
        </p:txBody>
      </p:sp>
      <p:sp>
        <p:nvSpPr>
          <p:cNvPr id="4" name="Slide Number Placeholder 3"/>
          <p:cNvSpPr>
            <a:spLocks noGrp="1"/>
          </p:cNvSpPr>
          <p:nvPr>
            <p:ph type="sldNum" sz="quarter" idx="10"/>
          </p:nvPr>
        </p:nvSpPr>
        <p:spPr/>
        <p:txBody>
          <a:bodyPr/>
          <a:lstStyle/>
          <a:p>
            <a:fld id="{FB46C6A2-84B9-4F4B-9D29-2CFB53138DBA}" type="slidenum">
              <a:rPr lang="en-US" smtClean="0"/>
              <a:pPr/>
              <a:t>12</a:t>
            </a:fld>
            <a:endParaRPr lang="en-US"/>
          </a:p>
        </p:txBody>
      </p:sp>
    </p:spTree>
    <p:extLst>
      <p:ext uri="{BB962C8B-B14F-4D97-AF65-F5344CB8AC3E}">
        <p14:creationId xmlns:p14="http://schemas.microsoft.com/office/powerpoint/2010/main" val="1089850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One problem we face with our High School to Community College Articulation Agreement is that our high school courses change over time, as do the courses at the community college.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kern="120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Adding or deleting courses from the official list requires much deliberation, and thus cannot happen as soon as changes occur.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kern="120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It has been four years since the current articulation agreement was updated, and we are just now starting to look at the process.</a:t>
            </a:r>
          </a:p>
          <a:p>
            <a:endParaRPr lang="en-US" dirty="0"/>
          </a:p>
        </p:txBody>
      </p:sp>
      <p:sp>
        <p:nvSpPr>
          <p:cNvPr id="4" name="Slide Number Placeholder 3"/>
          <p:cNvSpPr>
            <a:spLocks noGrp="1"/>
          </p:cNvSpPr>
          <p:nvPr>
            <p:ph type="sldNum" sz="quarter" idx="10"/>
          </p:nvPr>
        </p:nvSpPr>
        <p:spPr/>
        <p:txBody>
          <a:bodyPr/>
          <a:lstStyle/>
          <a:p>
            <a:pPr>
              <a:defRPr/>
            </a:pPr>
            <a:fld id="{0891A249-E31A-4C8C-9E01-1649B9331D43}" type="slidenum">
              <a:rPr lang="en-US" smtClean="0"/>
              <a:pPr>
                <a:defRPr/>
              </a:pPr>
              <a:t>13</a:t>
            </a:fld>
            <a:endParaRPr lang="en-US"/>
          </a:p>
        </p:txBody>
      </p:sp>
    </p:spTree>
    <p:extLst>
      <p:ext uri="{BB962C8B-B14F-4D97-AF65-F5344CB8AC3E}">
        <p14:creationId xmlns:p14="http://schemas.microsoft.com/office/powerpoint/2010/main" val="4052936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886200" cy="2914650"/>
          </a:xfrm>
        </p:spPr>
      </p:sp>
      <p:sp>
        <p:nvSpPr>
          <p:cNvPr id="3" name="Notes Placeholder 2"/>
          <p:cNvSpPr>
            <a:spLocks noGrp="1"/>
          </p:cNvSpPr>
          <p:nvPr>
            <p:ph type="body" idx="1"/>
          </p:nvPr>
        </p:nvSpPr>
        <p:spPr>
          <a:xfrm>
            <a:off x="685800" y="3809999"/>
            <a:ext cx="5562600" cy="4875213"/>
          </a:xfrm>
        </p:spPr>
        <p:txBody>
          <a:bodyPr>
            <a:noAutofit/>
          </a:bodyPr>
          <a:lstStyle/>
          <a:p>
            <a:r>
              <a:rPr lang="en-US" kern="1200" dirty="0" smtClean="0">
                <a:solidFill>
                  <a:schemeClr val="tx1"/>
                </a:solidFill>
                <a:effectLst/>
              </a:rPr>
              <a:t>Here is the update process.</a:t>
            </a:r>
          </a:p>
          <a:p>
            <a:endParaRPr lang="en-US" kern="1200" dirty="0" smtClean="0">
              <a:solidFill>
                <a:schemeClr val="tx1"/>
              </a:solidFill>
              <a:effectLst/>
            </a:endParaRPr>
          </a:p>
          <a:p>
            <a:r>
              <a:rPr lang="en-US" kern="1200" dirty="0" smtClean="0">
                <a:solidFill>
                  <a:schemeClr val="tx1"/>
                </a:solidFill>
                <a:effectLst/>
              </a:rPr>
              <a:t>You are all here today to help us verify that</a:t>
            </a:r>
            <a:r>
              <a:rPr lang="en-US" kern="1200" baseline="0" dirty="0" smtClean="0">
                <a:solidFill>
                  <a:schemeClr val="tx1"/>
                </a:solidFill>
                <a:effectLst/>
              </a:rPr>
              <a:t> this is a sound process to allow high school students to earn college credit for showing proficiency in certain high school courses.</a:t>
            </a:r>
            <a:endParaRPr lang="en-US" kern="1200" dirty="0" smtClean="0">
              <a:solidFill>
                <a:schemeClr val="tx1"/>
              </a:solidFill>
              <a:effectLst/>
            </a:endParaRPr>
          </a:p>
          <a:p>
            <a:endParaRPr lang="en-US" dirty="0"/>
          </a:p>
          <a:p>
            <a:r>
              <a:rPr lang="en-US" kern="1200" dirty="0" smtClean="0">
                <a:solidFill>
                  <a:schemeClr val="tx1"/>
                </a:solidFill>
                <a:effectLst/>
              </a:rPr>
              <a:t>We have just completed Step 1.</a:t>
            </a:r>
            <a:r>
              <a:rPr lang="en-US" kern="1200" baseline="0" dirty="0" smtClean="0">
                <a:solidFill>
                  <a:schemeClr val="tx1"/>
                </a:solidFill>
                <a:effectLst/>
              </a:rPr>
              <a:t> </a:t>
            </a:r>
            <a:r>
              <a:rPr lang="en-US" kern="1200" dirty="0" smtClean="0">
                <a:solidFill>
                  <a:schemeClr val="tx1"/>
                </a:solidFill>
                <a:effectLst/>
              </a:rPr>
              <a:t> The DPI curriculum consultants got together recently</a:t>
            </a:r>
            <a:r>
              <a:rPr lang="en-US" kern="1200" baseline="0" dirty="0" smtClean="0">
                <a:solidFill>
                  <a:schemeClr val="tx1"/>
                </a:solidFill>
                <a:effectLst/>
              </a:rPr>
              <a:t> </a:t>
            </a:r>
            <a:r>
              <a:rPr lang="en-US" kern="1200" dirty="0" smtClean="0">
                <a:solidFill>
                  <a:schemeClr val="tx1"/>
                </a:solidFill>
                <a:effectLst/>
              </a:rPr>
              <a:t>with their counterparts at the community college system to identify courses that appear to teach the same or similar competencies. </a:t>
            </a:r>
          </a:p>
          <a:p>
            <a:endParaRPr lang="en-US" kern="120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In Step</a:t>
            </a:r>
            <a:r>
              <a:rPr lang="en-US" kern="1200" baseline="0" dirty="0" smtClean="0">
                <a:solidFill>
                  <a:schemeClr val="tx1"/>
                </a:solidFill>
                <a:effectLst/>
              </a:rPr>
              <a:t> 2 we will convene the </a:t>
            </a:r>
            <a:r>
              <a:rPr lang="en-US" dirty="0" smtClean="0">
                <a:solidFill>
                  <a:sysClr val="windowText" lastClr="000000"/>
                </a:solidFill>
              </a:rPr>
              <a:t>Chief Academic Officers and CTE Directors</a:t>
            </a:r>
            <a:r>
              <a:rPr lang="en-US" baseline="0" dirty="0" smtClean="0">
                <a:solidFill>
                  <a:sysClr val="windowText" lastClr="000000"/>
                </a:solidFill>
              </a:rPr>
              <a:t> to discuss the process of coordinating teams of teachers and instructors to evaluate the proposed course matches.</a:t>
            </a:r>
            <a:endParaRPr lang="en-US" dirty="0" smtClean="0">
              <a:solidFill>
                <a:sysClr val="windowText" lastClr="000000"/>
              </a:solidFill>
            </a:endParaRPr>
          </a:p>
          <a:p>
            <a:endParaRPr lang="en-US" kern="1200" dirty="0" smtClean="0">
              <a:solidFill>
                <a:schemeClr val="tx1"/>
              </a:solidFill>
              <a:effectLst/>
            </a:endParaRPr>
          </a:p>
          <a:p>
            <a:r>
              <a:rPr lang="en-US" kern="1200" dirty="0" smtClean="0">
                <a:solidFill>
                  <a:schemeClr val="tx1"/>
                </a:solidFill>
                <a:effectLst/>
              </a:rPr>
              <a:t>In Step 3. CTE teachers from our high schools, and instructors from the community colleges, will compare the course blueprints and college course outlines to determine if there is enough similarity between the two courses to justify adding the course match to the articulation agreement.</a:t>
            </a:r>
          </a:p>
          <a:p>
            <a:endParaRPr lang="en-US" kern="1200" dirty="0" smtClean="0">
              <a:solidFill>
                <a:schemeClr val="tx1"/>
              </a:solidFill>
              <a:effectLst/>
            </a:endParaRPr>
          </a:p>
          <a:p>
            <a:r>
              <a:rPr lang="en-US" kern="1200" dirty="0" smtClean="0">
                <a:solidFill>
                  <a:schemeClr val="tx1"/>
                </a:solidFill>
                <a:effectLst/>
              </a:rPr>
              <a:t>After that -- it’s just data gathering</a:t>
            </a:r>
            <a:r>
              <a:rPr lang="en-US" kern="1200" baseline="0" dirty="0" smtClean="0">
                <a:solidFill>
                  <a:schemeClr val="tx1"/>
                </a:solidFill>
                <a:effectLst/>
              </a:rPr>
              <a:t> and final approvals.</a:t>
            </a:r>
            <a:endParaRPr lang="en-US" kern="1200" dirty="0" smtClean="0">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14</a:t>
            </a:fld>
            <a:endParaRPr lang="en-US"/>
          </a:p>
        </p:txBody>
      </p:sp>
    </p:spTree>
    <p:extLst>
      <p:ext uri="{BB962C8B-B14F-4D97-AF65-F5344CB8AC3E}">
        <p14:creationId xmlns:p14="http://schemas.microsoft.com/office/powerpoint/2010/main" val="993009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teachers and instructors across the state will examine the courses and see if there is a match</a:t>
            </a:r>
            <a:r>
              <a:rPr lang="en-US" baseline="0" dirty="0" smtClean="0"/>
              <a:t> in all of these areas.</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0891A249-E31A-4C8C-9E01-1649B9331D43}" type="slidenum">
              <a:rPr lang="en-US" smtClean="0"/>
              <a:pPr>
                <a:defRPr/>
              </a:pPr>
              <a:t>15</a:t>
            </a:fld>
            <a:endParaRPr lang="en-US"/>
          </a:p>
        </p:txBody>
      </p:sp>
    </p:spTree>
    <p:extLst>
      <p:ext uri="{BB962C8B-B14F-4D97-AF65-F5344CB8AC3E}">
        <p14:creationId xmlns:p14="http://schemas.microsoft.com/office/powerpoint/2010/main" val="3850050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form they will be using.</a:t>
            </a:r>
            <a:endParaRPr lang="en-US" baseline="0" dirty="0" smtClean="0"/>
          </a:p>
          <a:p>
            <a:endParaRPr lang="en-US" baseline="0" dirty="0" smtClean="0"/>
          </a:p>
          <a:p>
            <a:r>
              <a:rPr lang="en-US" baseline="0" dirty="0" smtClean="0"/>
              <a:t>-- And if we zoom in on it …</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16</a:t>
            </a:fld>
            <a:endParaRPr lang="en-US"/>
          </a:p>
        </p:txBody>
      </p:sp>
    </p:spTree>
    <p:extLst>
      <p:ext uri="{BB962C8B-B14F-4D97-AF65-F5344CB8AC3E}">
        <p14:creationId xmlns:p14="http://schemas.microsoft.com/office/powerpoint/2010/main" val="2336563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course match, we are asking the teachers and instructors to compare the course descriptions, the course blueprints and syllabus, essential standards</a:t>
            </a:r>
            <a:r>
              <a:rPr lang="en-US" baseline="0" dirty="0" smtClean="0"/>
              <a:t> and student learning outcomes. We also ask them to look at the number of classroom hours and lab hours.</a:t>
            </a:r>
          </a:p>
          <a:p>
            <a:endParaRPr lang="en-US" baseline="0" dirty="0" smtClean="0"/>
          </a:p>
          <a:p>
            <a:r>
              <a:rPr lang="en-US" baseline="0" dirty="0" smtClean="0"/>
              <a:t>DPI has recently begun to allow industry certification exams to replace the course </a:t>
            </a:r>
            <a:r>
              <a:rPr lang="en-US" baseline="0" dirty="0" err="1" smtClean="0"/>
              <a:t>postassessment</a:t>
            </a:r>
            <a:r>
              <a:rPr lang="en-US" baseline="0" dirty="0" smtClean="0"/>
              <a:t> exam. </a:t>
            </a:r>
          </a:p>
          <a:p>
            <a:r>
              <a:rPr lang="en-US" baseline="0" dirty="0" smtClean="0"/>
              <a:t>So for the first time we are asking the teachers and instructors if an industry exam is equivalent to the </a:t>
            </a:r>
            <a:r>
              <a:rPr lang="en-US" baseline="0" dirty="0" err="1" smtClean="0"/>
              <a:t>postassessment</a:t>
            </a:r>
            <a:r>
              <a:rPr lang="en-US" baseline="0" dirty="0" smtClean="0"/>
              <a:t> and should be allowed as evidence for this articulation agreement.  </a:t>
            </a:r>
          </a:p>
          <a:p>
            <a:r>
              <a:rPr lang="en-US" baseline="0" dirty="0" smtClean="0"/>
              <a:t>The student still has to earn a B or better in the course.</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17</a:t>
            </a:fld>
            <a:endParaRPr lang="en-US"/>
          </a:p>
        </p:txBody>
      </p:sp>
    </p:spTree>
    <p:extLst>
      <p:ext uri="{BB962C8B-B14F-4D97-AF65-F5344CB8AC3E}">
        <p14:creationId xmlns:p14="http://schemas.microsoft.com/office/powerpoint/2010/main" val="471115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886200" cy="2914650"/>
          </a:xfrm>
        </p:spPr>
      </p:sp>
      <p:sp>
        <p:nvSpPr>
          <p:cNvPr id="3" name="Notes Placeholder 2"/>
          <p:cNvSpPr>
            <a:spLocks noGrp="1"/>
          </p:cNvSpPr>
          <p:nvPr>
            <p:ph type="body" idx="1"/>
          </p:nvPr>
        </p:nvSpPr>
        <p:spPr>
          <a:xfrm>
            <a:off x="685800" y="3809999"/>
            <a:ext cx="5562600" cy="4875213"/>
          </a:xfrm>
        </p:spPr>
        <p:txBody>
          <a:bodyPr>
            <a:noAutofit/>
          </a:bodyPr>
          <a:lstStyle/>
          <a:p>
            <a:r>
              <a:rPr lang="en-US" kern="1200" dirty="0" smtClean="0">
                <a:solidFill>
                  <a:schemeClr val="tx1"/>
                </a:solidFill>
                <a:effectLst/>
              </a:rPr>
              <a:t>After the teachers and instructors record their findings, then we move to step 4 where the Chief Instructional Officer at each college transmits their data </a:t>
            </a:r>
            <a:r>
              <a:rPr lang="en-US" kern="1200" baseline="0" dirty="0" smtClean="0">
                <a:solidFill>
                  <a:schemeClr val="tx1"/>
                </a:solidFill>
                <a:effectLst/>
              </a:rPr>
              <a:t>to us.</a:t>
            </a:r>
            <a:endParaRPr lang="en-US" kern="1200" dirty="0" smtClean="0">
              <a:solidFill>
                <a:schemeClr val="tx1"/>
              </a:solidFill>
              <a:effectLst/>
            </a:endParaRPr>
          </a:p>
          <a:p>
            <a:endParaRPr lang="en-US" kern="1200" dirty="0" smtClean="0">
              <a:solidFill>
                <a:schemeClr val="tx1"/>
              </a:solidFill>
              <a:effectLst/>
            </a:endParaRPr>
          </a:p>
          <a:p>
            <a:r>
              <a:rPr lang="en-US" kern="1200" dirty="0" smtClean="0">
                <a:solidFill>
                  <a:schemeClr val="tx1"/>
                </a:solidFill>
                <a:effectLst/>
              </a:rPr>
              <a:t>After that – we crunch the data, create the final list, </a:t>
            </a:r>
            <a:r>
              <a:rPr lang="en-US" kern="1200" baseline="0" dirty="0" smtClean="0">
                <a:solidFill>
                  <a:schemeClr val="tx1"/>
                </a:solidFill>
                <a:effectLst/>
              </a:rPr>
              <a:t>and obtain final approvals.</a:t>
            </a:r>
            <a:endParaRPr lang="en-US" kern="1200" dirty="0" smtClean="0">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18</a:t>
            </a:fld>
            <a:endParaRPr lang="en-US"/>
          </a:p>
        </p:txBody>
      </p:sp>
    </p:spTree>
    <p:extLst>
      <p:ext uri="{BB962C8B-B14F-4D97-AF65-F5344CB8AC3E}">
        <p14:creationId xmlns:p14="http://schemas.microsoft.com/office/powerpoint/2010/main" val="623159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9BB8FB97-D7AE-47B9-AD63-E3F781A9FA70}" type="slidenum">
              <a:rPr lang="en-US" sz="1200"/>
              <a:pPr/>
              <a:t>19</a:t>
            </a:fld>
            <a:endParaRPr 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dirty="0" smtClean="0"/>
              <a:t>Are there any Questions??</a:t>
            </a:r>
          </a:p>
          <a:p>
            <a:pPr eaLnBrk="1" hangingPunct="1"/>
            <a:endParaRPr lang="en-US" dirty="0" smtClean="0"/>
          </a:p>
          <a:p>
            <a:pPr eaLnBrk="1" hangingPunct="1"/>
            <a:r>
              <a:rPr lang="en-US" dirty="0" smtClean="0"/>
              <a:t>1. We are here today to decide if </a:t>
            </a:r>
            <a:r>
              <a:rPr lang="en-US" dirty="0" smtClean="0"/>
              <a:t>we</a:t>
            </a:r>
            <a:r>
              <a:rPr lang="en-US" baseline="0" dirty="0" smtClean="0"/>
              <a:t> have a valid process for updating the </a:t>
            </a:r>
            <a:r>
              <a:rPr lang="en-US" dirty="0" smtClean="0"/>
              <a:t>High </a:t>
            </a:r>
            <a:r>
              <a:rPr lang="en-US" dirty="0" smtClean="0"/>
              <a:t>School to Community College </a:t>
            </a:r>
            <a:r>
              <a:rPr lang="en-US" dirty="0" smtClean="0"/>
              <a:t>Articulation Agreement.</a:t>
            </a:r>
            <a:endParaRPr lang="en-US" dirty="0" smtClean="0"/>
          </a:p>
          <a:p>
            <a:pPr eaLnBrk="1" hangingPunct="1"/>
            <a:endParaRPr lang="en-US" dirty="0" smtClean="0"/>
          </a:p>
          <a:p>
            <a:pPr eaLnBrk="1" hangingPunct="1"/>
            <a:endParaRPr lang="en-US" dirty="0" smtClean="0"/>
          </a:p>
          <a:p>
            <a:pPr eaLnBrk="1" hangingPunct="1"/>
            <a:r>
              <a:rPr lang="en-US" dirty="0" smtClean="0"/>
              <a:t>Questions??</a:t>
            </a:r>
          </a:p>
          <a:p>
            <a:pPr eaLnBrk="1" hangingPunct="1"/>
            <a:endParaRPr lang="en-US" dirty="0"/>
          </a:p>
        </p:txBody>
      </p:sp>
    </p:spTree>
    <p:extLst>
      <p:ext uri="{BB962C8B-B14F-4D97-AF65-F5344CB8AC3E}">
        <p14:creationId xmlns:p14="http://schemas.microsoft.com/office/powerpoint/2010/main" val="1105186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are we here</a:t>
            </a:r>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eaLnBrk="1" hangingPunct="1"/>
            <a:r>
              <a:rPr lang="en-US" dirty="0" smtClean="0"/>
              <a:t>At this time, I turn this presentation over to Chris </a:t>
            </a:r>
            <a:r>
              <a:rPr lang="en-US" dirty="0" err="1" smtClean="0"/>
              <a:t>Droessler</a:t>
            </a:r>
            <a:r>
              <a:rPr lang="en-US" dirty="0" smtClean="0"/>
              <a:t> who will describe the articulation agreement and walk us through the process to update the agreement.</a:t>
            </a:r>
          </a:p>
          <a:p>
            <a:pPr eaLnBrk="1" hangingPunct="1"/>
            <a:endParaRPr lang="en-US" dirty="0" smtClean="0"/>
          </a:p>
          <a:p>
            <a:pPr eaLnBrk="1" hangingPunct="1"/>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a:t>
            </a:fld>
            <a:endParaRPr lang="en-US"/>
          </a:p>
        </p:txBody>
      </p:sp>
    </p:spTree>
    <p:extLst>
      <p:ext uri="{BB962C8B-B14F-4D97-AF65-F5344CB8AC3E}">
        <p14:creationId xmlns:p14="http://schemas.microsoft.com/office/powerpoint/2010/main" val="3503715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9BB8FB97-D7AE-47B9-AD63-E3F781A9FA70}" type="slidenum">
              <a:rPr lang="en-US" sz="1200"/>
              <a:pPr/>
              <a:t>20</a:t>
            </a:fld>
            <a:endParaRPr 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dirty="0" smtClean="0"/>
              <a:t>Is this a </a:t>
            </a:r>
            <a:r>
              <a:rPr lang="en-US" dirty="0" smtClean="0"/>
              <a:t>valid process</a:t>
            </a:r>
            <a:r>
              <a:rPr lang="en-US" dirty="0" smtClean="0"/>
              <a:t>?</a:t>
            </a:r>
            <a:r>
              <a:rPr lang="en-US" baseline="0" dirty="0" smtClean="0"/>
              <a:t>  </a:t>
            </a:r>
          </a:p>
          <a:p>
            <a:pPr eaLnBrk="1" hangingPunct="1"/>
            <a:endParaRPr lang="en-US" baseline="0" dirty="0" smtClean="0"/>
          </a:p>
          <a:p>
            <a:pPr eaLnBrk="1" hangingPunct="1"/>
            <a:r>
              <a:rPr lang="en-US" baseline="0" dirty="0" smtClean="0"/>
              <a:t>We need an official record of your response, so please send </a:t>
            </a:r>
            <a:r>
              <a:rPr lang="en-US" baseline="0" dirty="0" smtClean="0"/>
              <a:t>an email to </a:t>
            </a:r>
            <a:r>
              <a:rPr lang="en-US" baseline="0" dirty="0" smtClean="0"/>
              <a:t>Ashley at this address.</a:t>
            </a:r>
          </a:p>
          <a:p>
            <a:pPr eaLnBrk="1" hangingPunct="1"/>
            <a:endParaRPr lang="en-US" baseline="0" dirty="0" smtClean="0"/>
          </a:p>
          <a:p>
            <a:pPr eaLnBrk="1" hangingPunct="1"/>
            <a:r>
              <a:rPr lang="en-US" baseline="0" dirty="0" smtClean="0"/>
              <a:t>Please include </a:t>
            </a:r>
            <a:r>
              <a:rPr lang="en-US" baseline="0" dirty="0" smtClean="0"/>
              <a:t>… “We agree with the process to update the NC HS to CC Articulation Agreement as presented in the webinar on March 28, 2016.”</a:t>
            </a:r>
          </a:p>
          <a:p>
            <a:pPr eaLnBrk="1" hangingPunct="1"/>
            <a:endParaRPr lang="en-US" baseline="0" dirty="0" smtClean="0"/>
          </a:p>
          <a:p>
            <a:pPr eaLnBrk="1" hangingPunct="1"/>
            <a:endParaRPr lang="en-US" dirty="0"/>
          </a:p>
        </p:txBody>
      </p:sp>
    </p:spTree>
    <p:extLst>
      <p:ext uri="{BB962C8B-B14F-4D97-AF65-F5344CB8AC3E}">
        <p14:creationId xmlns:p14="http://schemas.microsoft.com/office/powerpoint/2010/main" val="1406810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9BB8FB97-D7AE-47B9-AD63-E3F781A9FA70}" type="slidenum">
              <a:rPr lang="en-US" sz="1200"/>
              <a:pPr/>
              <a:t>21</a:t>
            </a:fld>
            <a:endParaRPr 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dirty="0" smtClean="0"/>
              <a:t>Thank</a:t>
            </a:r>
            <a:r>
              <a:rPr lang="en-US" baseline="0" dirty="0" smtClean="0"/>
              <a:t> you </a:t>
            </a:r>
            <a:r>
              <a:rPr lang="en-US" baseline="0" smtClean="0"/>
              <a:t>for your </a:t>
            </a:r>
            <a:r>
              <a:rPr lang="en-US" baseline="0" dirty="0" smtClean="0"/>
              <a:t>participation in this </a:t>
            </a:r>
            <a:r>
              <a:rPr lang="en-US" baseline="0" smtClean="0"/>
              <a:t>leadership team.</a:t>
            </a:r>
          </a:p>
          <a:p>
            <a:pPr eaLnBrk="1" hangingPunct="1"/>
            <a:endParaRPr lang="en-US" dirty="0" smtClean="0"/>
          </a:p>
        </p:txBody>
      </p:sp>
    </p:spTree>
    <p:extLst>
      <p:ext uri="{BB962C8B-B14F-4D97-AF65-F5344CB8AC3E}">
        <p14:creationId xmlns:p14="http://schemas.microsoft.com/office/powerpoint/2010/main" val="2611340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vocabulary word</a:t>
            </a:r>
            <a:r>
              <a:rPr lang="en-US" baseline="0" dirty="0" smtClean="0"/>
              <a:t> for today is </a:t>
            </a:r>
            <a:r>
              <a:rPr lang="en-US" i="1" u="sng" baseline="0" dirty="0" smtClean="0"/>
              <a:t>Articulation</a:t>
            </a:r>
            <a:r>
              <a:rPr lang="en-US" baseline="0" dirty="0" smtClean="0"/>
              <a:t>.</a:t>
            </a:r>
          </a:p>
          <a:p>
            <a:endParaRPr lang="en-US" baseline="0" dirty="0" smtClean="0"/>
          </a:p>
          <a:p>
            <a:r>
              <a:rPr lang="en-US" dirty="0" smtClean="0"/>
              <a:t>Articulation is parts that are joined together with a joint, like the way our bones are held together.  </a:t>
            </a:r>
          </a:p>
          <a:p>
            <a:endParaRPr lang="en-US" dirty="0" smtClean="0"/>
          </a:p>
          <a:p>
            <a:r>
              <a:rPr lang="en-US" dirty="0" smtClean="0"/>
              <a:t>In this</a:t>
            </a:r>
            <a:r>
              <a:rPr lang="en-US" baseline="0" dirty="0" smtClean="0"/>
              <a:t> case we are joining high school and community college technical programs, -- and one joint that holds them together is the state Articulation Agreement.</a:t>
            </a:r>
          </a:p>
          <a:p>
            <a:endParaRPr lang="en-US" baseline="0" dirty="0" smtClean="0"/>
          </a:p>
          <a:p>
            <a:r>
              <a:rPr lang="en-US" baseline="0" dirty="0" smtClean="0"/>
              <a:t>An articulate speaker is one who expertly joins syllables and words together to create effective expressions.  </a:t>
            </a:r>
          </a:p>
          <a:p>
            <a:endParaRPr lang="en-US" dirty="0"/>
          </a:p>
          <a:p>
            <a:r>
              <a:rPr lang="en-US" baseline="0" dirty="0" smtClean="0"/>
              <a:t>It’s all about joining things.</a:t>
            </a:r>
          </a:p>
          <a:p>
            <a:endParaRPr lang="en-US" dirty="0"/>
          </a:p>
        </p:txBody>
      </p:sp>
      <p:sp>
        <p:nvSpPr>
          <p:cNvPr id="4" name="Slide Number Placeholder 3"/>
          <p:cNvSpPr>
            <a:spLocks noGrp="1"/>
          </p:cNvSpPr>
          <p:nvPr>
            <p:ph type="sldNum" sz="quarter" idx="10"/>
          </p:nvPr>
        </p:nvSpPr>
        <p:spPr/>
        <p:txBody>
          <a:bodyPr/>
          <a:lstStyle/>
          <a:p>
            <a:pPr>
              <a:defRPr/>
            </a:pPr>
            <a:fld id="{0891A249-E31A-4C8C-9E01-1649B9331D43}" type="slidenum">
              <a:rPr lang="en-US" smtClean="0"/>
              <a:pPr>
                <a:defRPr/>
              </a:pPr>
              <a:t>3</a:t>
            </a:fld>
            <a:endParaRPr lang="en-US"/>
          </a:p>
        </p:txBody>
      </p:sp>
    </p:spTree>
    <p:extLst>
      <p:ext uri="{BB962C8B-B14F-4D97-AF65-F5344CB8AC3E}">
        <p14:creationId xmlns:p14="http://schemas.microsoft.com/office/powerpoint/2010/main" val="479470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200400" cy="2400300"/>
          </a:xfrm>
        </p:spPr>
      </p:sp>
      <p:sp>
        <p:nvSpPr>
          <p:cNvPr id="3" name="Notes Placeholder 2"/>
          <p:cNvSpPr>
            <a:spLocks noGrp="1"/>
          </p:cNvSpPr>
          <p:nvPr>
            <p:ph type="body" idx="1"/>
          </p:nvPr>
        </p:nvSpPr>
        <p:spPr>
          <a:xfrm>
            <a:off x="685800" y="3086100"/>
            <a:ext cx="5486400" cy="5753100"/>
          </a:xfrm>
        </p:spPr>
        <p:txBody>
          <a:bodyPr>
            <a:noAutofit/>
          </a:bodyPr>
          <a:lstStyle/>
          <a:p>
            <a:r>
              <a:rPr lang="en-US" dirty="0" smtClean="0">
                <a:solidFill>
                  <a:schemeClr val="tx1"/>
                </a:solidFill>
              </a:rPr>
              <a:t>There are two different articulation agreements.</a:t>
            </a:r>
          </a:p>
          <a:p>
            <a:endParaRPr lang="en-US" dirty="0" smtClean="0">
              <a:solidFill>
                <a:schemeClr val="tx1"/>
              </a:solidFill>
            </a:endParaRPr>
          </a:p>
          <a:p>
            <a:r>
              <a:rPr lang="en-US" dirty="0" smtClean="0">
                <a:solidFill>
                  <a:schemeClr val="tx1"/>
                </a:solidFill>
              </a:rPr>
              <a:t>The North Carolina Comprehensive Articulation Agreement, also known as the CAA</a:t>
            </a:r>
            <a:r>
              <a:rPr lang="en-US" dirty="0"/>
              <a:t>,</a:t>
            </a:r>
            <a:r>
              <a:rPr lang="en-US" dirty="0" smtClean="0">
                <a:solidFill>
                  <a:schemeClr val="tx1"/>
                </a:solidFill>
              </a:rPr>
              <a:t> is a statewide agreement governing the transfer of credits between North Carolina community colleges and North Carolina public universities.  </a:t>
            </a:r>
          </a:p>
          <a:p>
            <a:endParaRPr lang="en-US" dirty="0"/>
          </a:p>
          <a:p>
            <a:r>
              <a:rPr lang="en-US" dirty="0" smtClean="0">
                <a:solidFill>
                  <a:schemeClr val="tx1"/>
                </a:solidFill>
              </a:rPr>
              <a:t>That is </a:t>
            </a:r>
            <a:r>
              <a:rPr lang="en-US" u="sng" dirty="0" smtClean="0">
                <a:solidFill>
                  <a:schemeClr val="tx1"/>
                </a:solidFill>
              </a:rPr>
              <a:t>not</a:t>
            </a:r>
            <a:r>
              <a:rPr lang="en-US" dirty="0" smtClean="0">
                <a:solidFill>
                  <a:schemeClr val="tx1"/>
                </a:solidFill>
              </a:rPr>
              <a:t> what we are discussing today.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sym typeface="Wingdings" panose="05000000000000000000" pitchFamily="2" charset="2"/>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Today we are discussing</a:t>
            </a:r>
            <a:r>
              <a:rPr lang="en-US" baseline="0" dirty="0" smtClean="0">
                <a:solidFill>
                  <a:schemeClr val="tx1"/>
                </a:solidFill>
              </a:rPr>
              <a:t> the </a:t>
            </a:r>
            <a:r>
              <a:rPr lang="en-US" dirty="0" smtClean="0">
                <a:solidFill>
                  <a:schemeClr val="tx1"/>
                </a:solidFill>
              </a:rPr>
              <a:t>North Carolina High School to Community College Articulation Agreement.  An agreement that identifies</a:t>
            </a:r>
            <a:r>
              <a:rPr lang="en-US" baseline="0" dirty="0" smtClean="0">
                <a:solidFill>
                  <a:schemeClr val="tx1"/>
                </a:solidFill>
              </a:rPr>
              <a:t> certain high school courses that match the learning objectives of certain college courses and awards college credit to students who show proficiency in the course.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This eliminates the need for a student to retake a course at college that he or she has already passed in high school.</a:t>
            </a:r>
            <a:endParaRPr lang="en-US"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4</a:t>
            </a:fld>
            <a:endParaRPr lang="en-US"/>
          </a:p>
        </p:txBody>
      </p:sp>
    </p:spTree>
    <p:extLst>
      <p:ext uri="{BB962C8B-B14F-4D97-AF65-F5344CB8AC3E}">
        <p14:creationId xmlns:p14="http://schemas.microsoft.com/office/powerpoint/2010/main" val="1505692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Articulation is part of Perkins legislation, which means we have to do it to keep the funds flowing. </a:t>
            </a:r>
          </a:p>
          <a:p>
            <a:endParaRPr lang="en-US" dirty="0" smtClean="0"/>
          </a:p>
          <a:p>
            <a:r>
              <a:rPr lang="en-US" dirty="0" smtClean="0"/>
              <a:t>The Articulation Agreement is between the high schools and the local community college. </a:t>
            </a:r>
          </a:p>
          <a:p>
            <a:endParaRPr lang="en-US" dirty="0" smtClean="0"/>
          </a:p>
          <a:p>
            <a:r>
              <a:rPr lang="en-US" dirty="0" smtClean="0"/>
              <a:t>The Articulation Agreement is a commitment to create</a:t>
            </a:r>
            <a:r>
              <a:rPr lang="en-US" baseline="0" dirty="0" smtClean="0"/>
              <a:t> a seamless program of study that combines two years of technical study in high school with two more years of technical instruction at the community college.</a:t>
            </a:r>
          </a:p>
          <a:p>
            <a:endParaRPr lang="en-US" baseline="0" dirty="0" smtClean="0"/>
          </a:p>
          <a:p>
            <a:r>
              <a:rPr lang="en-US" baseline="0" dirty="0" smtClean="0"/>
              <a:t>What we are discussing today, -- course matches that award college credit for high school courses, -- is really just a </a:t>
            </a:r>
            <a:r>
              <a:rPr lang="en-US" u="sng" baseline="0" dirty="0" smtClean="0"/>
              <a:t>small</a:t>
            </a:r>
            <a:r>
              <a:rPr lang="en-US" baseline="0" dirty="0" smtClean="0"/>
              <a:t> part of an articulation agreement.</a:t>
            </a:r>
          </a:p>
          <a:p>
            <a:endParaRPr lang="en-US" dirty="0"/>
          </a:p>
        </p:txBody>
      </p:sp>
      <p:sp>
        <p:nvSpPr>
          <p:cNvPr id="4" name="Slide Number Placeholder 3"/>
          <p:cNvSpPr>
            <a:spLocks noGrp="1"/>
          </p:cNvSpPr>
          <p:nvPr>
            <p:ph type="sldNum" sz="quarter" idx="10"/>
          </p:nvPr>
        </p:nvSpPr>
        <p:spPr/>
        <p:txBody>
          <a:bodyPr/>
          <a:lstStyle/>
          <a:p>
            <a:pPr>
              <a:defRPr/>
            </a:pPr>
            <a:fld id="{0891A249-E31A-4C8C-9E01-1649B9331D43}" type="slidenum">
              <a:rPr lang="en-US" smtClean="0"/>
              <a:pPr>
                <a:defRPr/>
              </a:pPr>
              <a:t>5</a:t>
            </a:fld>
            <a:endParaRPr lang="en-US"/>
          </a:p>
        </p:txBody>
      </p:sp>
    </p:spTree>
    <p:extLst>
      <p:ext uri="{BB962C8B-B14F-4D97-AF65-F5344CB8AC3E}">
        <p14:creationId xmlns:p14="http://schemas.microsoft.com/office/powerpoint/2010/main" val="4269397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access the state Articulation Agreement,</a:t>
            </a:r>
            <a:r>
              <a:rPr lang="en-US" baseline="0" dirty="0" smtClean="0"/>
              <a:t> first go to </a:t>
            </a:r>
            <a:endParaRPr lang="en-US" dirty="0" smtClean="0"/>
          </a:p>
          <a:p>
            <a:endParaRPr lang="en-US" dirty="0" smtClean="0"/>
          </a:p>
          <a:p>
            <a:r>
              <a:rPr lang="en-US" dirty="0" smtClean="0">
                <a:sym typeface="Wingdings" panose="05000000000000000000" pitchFamily="2" charset="2"/>
              </a:rPr>
              <a:t> </a:t>
            </a:r>
            <a:r>
              <a:rPr lang="en-US" dirty="0" smtClean="0"/>
              <a:t>NCperkins.org.</a:t>
            </a:r>
          </a:p>
          <a:p>
            <a:endParaRPr lang="en-US" dirty="0" smtClean="0"/>
          </a:p>
          <a:p>
            <a:pPr marL="285750" indent="-285750">
              <a:buFont typeface="Wingdings" panose="05000000000000000000" pitchFamily="2" charset="2"/>
              <a:buChar char="è"/>
            </a:pPr>
            <a:r>
              <a:rPr lang="en-US" dirty="0" smtClean="0"/>
              <a:t>Then select the Articulation Agreement link under</a:t>
            </a:r>
            <a:r>
              <a:rPr lang="en-US" baseline="0" dirty="0" smtClean="0"/>
              <a:t> “Other Resources.”</a:t>
            </a:r>
          </a:p>
          <a:p>
            <a:pPr marL="0" indent="0">
              <a:buFont typeface="Wingdings" panose="05000000000000000000" pitchFamily="2" charset="2"/>
              <a:buNone/>
            </a:pPr>
            <a:endParaRPr lang="en-US" baseline="0" dirty="0" smtClean="0"/>
          </a:p>
          <a:p>
            <a:pPr marL="0" indent="0">
              <a:buFont typeface="Wingdings" panose="05000000000000000000" pitchFamily="2" charset="2"/>
              <a:buNone/>
            </a:pPr>
            <a:r>
              <a:rPr lang="en-US" baseline="0" dirty="0" smtClean="0"/>
              <a:t>Just above that link you see a link for “CTE Presentations and Webinars.” </a:t>
            </a:r>
          </a:p>
          <a:p>
            <a:pPr marL="0" indent="0">
              <a:buFont typeface="Wingdings" panose="05000000000000000000" pitchFamily="2" charset="2"/>
              <a:buNone/>
            </a:pPr>
            <a:r>
              <a:rPr lang="en-US" baseline="0" dirty="0" smtClean="0"/>
              <a:t>We have posted a copy of this PowerPoint there along with an electronic copy of the agenda.</a:t>
            </a: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891A249-E31A-4C8C-9E01-1649B9331D43}" type="slidenum">
              <a:rPr lang="en-US" smtClean="0"/>
              <a:pPr>
                <a:defRPr/>
              </a:pPr>
              <a:t>6</a:t>
            </a:fld>
            <a:endParaRPr lang="en-US"/>
          </a:p>
        </p:txBody>
      </p:sp>
    </p:spTree>
    <p:extLst>
      <p:ext uri="{BB962C8B-B14F-4D97-AF65-F5344CB8AC3E}">
        <p14:creationId xmlns:p14="http://schemas.microsoft.com/office/powerpoint/2010/main" val="2733233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if you selected</a:t>
            </a:r>
            <a:r>
              <a:rPr lang="en-US" baseline="0" dirty="0" smtClean="0"/>
              <a:t> that link, it takes you to this page where you find the state Articulation</a:t>
            </a:r>
            <a:r>
              <a:rPr lang="en-US" dirty="0" smtClean="0"/>
              <a:t> Agreement</a:t>
            </a:r>
          </a:p>
          <a:p>
            <a:endParaRPr lang="en-US" dirty="0" smtClean="0"/>
          </a:p>
          <a:p>
            <a:r>
              <a:rPr lang="en-US" dirty="0" smtClean="0">
                <a:sym typeface="Wingdings" panose="05000000000000000000" pitchFamily="2" charset="2"/>
              </a:rPr>
              <a:t></a:t>
            </a:r>
          </a:p>
          <a:p>
            <a:r>
              <a:rPr lang="en-US" dirty="0" smtClean="0"/>
              <a:t>To get to the list of course matches on the current agreement, select this link.</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7</a:t>
            </a:fld>
            <a:endParaRPr lang="en-US"/>
          </a:p>
        </p:txBody>
      </p:sp>
    </p:spTree>
    <p:extLst>
      <p:ext uri="{BB962C8B-B14F-4D97-AF65-F5344CB8AC3E}">
        <p14:creationId xmlns:p14="http://schemas.microsoft.com/office/powerpoint/2010/main" val="4186560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current list of articulated credits.  This is the list that we are about to update.</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8</a:t>
            </a:fld>
            <a:endParaRPr lang="en-US"/>
          </a:p>
        </p:txBody>
      </p:sp>
    </p:spTree>
    <p:extLst>
      <p:ext uri="{BB962C8B-B14F-4D97-AF65-F5344CB8AC3E}">
        <p14:creationId xmlns:p14="http://schemas.microsoft.com/office/powerpoint/2010/main" val="1439330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This is the simple bullets of what you have on your handout.</a:t>
            </a:r>
          </a:p>
          <a:p>
            <a:endParaRPr lang="en-US" dirty="0" smtClean="0"/>
          </a:p>
          <a:p>
            <a:r>
              <a:rPr lang="en-US" dirty="0" smtClean="0"/>
              <a:t>The North Carolina High School to Community College Articulation Agreement is an agreement between the North Carolina Department of Public Instruction and the North Carolina Community College System.</a:t>
            </a:r>
          </a:p>
          <a:p>
            <a:endParaRPr lang="en-US" dirty="0" smtClean="0"/>
          </a:p>
          <a:p>
            <a:r>
              <a:rPr lang="en-US" dirty="0" smtClean="0"/>
              <a:t>The North Carolina High School to Community College Articulation Agreement provides a seamless process that joins secondary and postsecondary Career and Technical Education (CTE) programs of study.</a:t>
            </a:r>
          </a:p>
          <a:p>
            <a:endParaRPr lang="en-US" dirty="0" smtClean="0"/>
          </a:p>
          <a:p>
            <a:r>
              <a:rPr lang="en-US" dirty="0" smtClean="0"/>
              <a:t>This statewide articulation agreement comprises approximately 50 high school CTE courses that match the knowledge and skills taught in similar community college courses. </a:t>
            </a:r>
          </a:p>
          <a:p>
            <a:r>
              <a:rPr lang="en-US" dirty="0" smtClean="0"/>
              <a:t>The articulation agreement ensures that if a student is proficient in his/her high school course, the student can receive college credit for that course at any North Carolina community college. </a:t>
            </a:r>
          </a:p>
          <a:p>
            <a:r>
              <a:rPr lang="en-US" dirty="0" smtClean="0"/>
              <a:t>This streamlines the student's educational pathway by eliminating the need to take multiple courses with the same learning outcomes.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9</a:t>
            </a:fld>
            <a:endParaRPr lang="en-US"/>
          </a:p>
        </p:txBody>
      </p:sp>
    </p:spTree>
    <p:extLst>
      <p:ext uri="{BB962C8B-B14F-4D97-AF65-F5344CB8AC3E}">
        <p14:creationId xmlns:p14="http://schemas.microsoft.com/office/powerpoint/2010/main" val="1620504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3FE69EF-6784-4225-89AA-E6C06863EC96}" type="datetime1">
              <a:rPr lang="en-US" smtClean="0"/>
              <a:pPr/>
              <a:t>3/28/16</a:t>
            </a:fld>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B1EC54-034C-46DC-8500-E99EB784E404}" type="datetime1">
              <a:rPr lang="en-US" smtClean="0"/>
              <a:pPr/>
              <a:t>3/28/16</a:t>
            </a:fld>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B33C96-DA9D-4C8D-A443-56B68AA6C52B}" type="datetime1">
              <a:rPr lang="en-US" smtClean="0"/>
              <a:pPr/>
              <a:t>3/28/16</a:t>
            </a:fld>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89085A-6F1E-42B7-ADB4-8C5113284129}" type="datetime1">
              <a:rPr lang="en-US" smtClean="0"/>
              <a:pPr/>
              <a:t>3/28/16</a:t>
            </a:fld>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31CE040-2E79-4EF6-B110-590348DE69FC}" type="datetime1">
              <a:rPr lang="en-US" smtClean="0"/>
              <a:pPr/>
              <a:t>3/28/16</a:t>
            </a:fld>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2DE26E-BECB-4060-9299-C96746AEAA62}" type="datetime1">
              <a:rPr lang="en-US" smtClean="0"/>
              <a:pPr/>
              <a:t>3/28/16</a:t>
            </a:fld>
            <a:endParaRPr lang="en-US"/>
          </a:p>
        </p:txBody>
      </p:sp>
      <p:sp>
        <p:nvSpPr>
          <p:cNvPr id="7" name="Slide Number Placeholder 6"/>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7CFC23-99AF-4883-881F-A6DD366A843C}" type="datetime1">
              <a:rPr lang="en-US" smtClean="0"/>
              <a:pPr/>
              <a:t>3/28/16</a:t>
            </a:fld>
            <a:endParaRPr lang="en-US"/>
          </a:p>
        </p:txBody>
      </p:sp>
      <p:sp>
        <p:nvSpPr>
          <p:cNvPr id="9" name="Slide Number Placeholder 8"/>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26B7775-0FB7-4EC8-BCB2-C596B636DF03}" type="datetime1">
              <a:rPr lang="en-US" smtClean="0"/>
              <a:pPr/>
              <a:t>3/28/16</a:t>
            </a:fld>
            <a:endParaRPr lang="en-US"/>
          </a:p>
        </p:txBody>
      </p:sp>
      <p:sp>
        <p:nvSpPr>
          <p:cNvPr id="5" name="Slide Number Placeholder 4"/>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B3495-C270-42FA-BEA2-29A2E18E9D6B}" type="datetime1">
              <a:rPr lang="en-US" smtClean="0"/>
              <a:pPr/>
              <a:t>3/28/16</a:t>
            </a:fld>
            <a:endParaRPr lang="en-US"/>
          </a:p>
        </p:txBody>
      </p:sp>
      <p:sp>
        <p:nvSpPr>
          <p:cNvPr id="4" name="Slide Number Placeholder 3"/>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A9BB50-6DD7-4EEF-8CC7-AC3030BD2D49}" type="datetime1">
              <a:rPr lang="en-US" smtClean="0"/>
              <a:pPr/>
              <a:t>3/28/16</a:t>
            </a:fld>
            <a:endParaRPr lang="en-US"/>
          </a:p>
        </p:txBody>
      </p:sp>
      <p:sp>
        <p:nvSpPr>
          <p:cNvPr id="7" name="Slide Number Placeholder 6"/>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8AB168-0F9A-485B-99C3-0E1B6524C3BC}" type="datetime1">
              <a:rPr lang="en-US" smtClean="0"/>
              <a:pPr/>
              <a:t>3/28/16</a:t>
            </a:fld>
            <a:endParaRPr lang="en-US"/>
          </a:p>
        </p:txBody>
      </p:sp>
      <p:sp>
        <p:nvSpPr>
          <p:cNvPr id="7" name="Slide Number Placeholder 6"/>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9400" y="228600"/>
            <a:ext cx="60960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6C345-A948-4B2E-87CB-4EF8A38F23A6}" type="datetime1">
              <a:rPr lang="en-US" smtClean="0"/>
              <a:pPr/>
              <a:t>3/28/16</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07EB5-E551-4081-B1D4-5458D7644D4F}" type="slidenum">
              <a:rPr lang="en-US" smtClean="0"/>
              <a:pPr/>
              <a:t>‹#›</a:t>
            </a:fld>
            <a:endParaRPr lang="en-US" dirty="0"/>
          </a:p>
        </p:txBody>
      </p:sp>
      <p:pic>
        <p:nvPicPr>
          <p:cNvPr id="5" name="Picture 4" descr="NCCCS_logo_2C.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52400"/>
            <a:ext cx="2667000" cy="101466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bin"/><Relationship Id="rId5"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2.bin"/><Relationship Id="rId5" Type="http://schemas.openxmlformats.org/officeDocument/2006/relationships/image" Target="../media/image6.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762000"/>
            <a:ext cx="7772400" cy="1470025"/>
          </a:xfrm>
        </p:spPr>
        <p:txBody>
          <a:bodyPr>
            <a:normAutofit fontScale="90000"/>
          </a:bodyPr>
          <a:lstStyle/>
          <a:p>
            <a:pPr eaLnBrk="1" hangingPunct="1"/>
            <a:r>
              <a:rPr lang="en-US" sz="5400" dirty="0" smtClean="0"/>
              <a:t>Updating the </a:t>
            </a:r>
            <a:br>
              <a:rPr lang="en-US" sz="5400" dirty="0" smtClean="0"/>
            </a:br>
            <a:r>
              <a:rPr lang="en-US" sz="5400" dirty="0" smtClean="0"/>
              <a:t>Articulation Agreement</a:t>
            </a:r>
          </a:p>
        </p:txBody>
      </p:sp>
      <p:sp>
        <p:nvSpPr>
          <p:cNvPr id="3075" name="Rectangle 3"/>
          <p:cNvSpPr>
            <a:spLocks noGrp="1" noChangeArrowheads="1"/>
          </p:cNvSpPr>
          <p:nvPr>
            <p:ph type="subTitle" idx="1"/>
          </p:nvPr>
        </p:nvSpPr>
        <p:spPr>
          <a:xfrm>
            <a:off x="0" y="2590800"/>
            <a:ext cx="9144000" cy="4114800"/>
          </a:xfrm>
        </p:spPr>
        <p:txBody>
          <a:bodyPr>
            <a:noAutofit/>
          </a:bodyPr>
          <a:lstStyle/>
          <a:p>
            <a:pPr eaLnBrk="1" hangingPunct="1">
              <a:lnSpc>
                <a:spcPct val="80000"/>
              </a:lnSpc>
            </a:pPr>
            <a:endParaRPr lang="en-US" sz="900" dirty="0" smtClean="0"/>
          </a:p>
          <a:p>
            <a:pPr eaLnBrk="1" hangingPunct="1">
              <a:lnSpc>
                <a:spcPct val="80000"/>
              </a:lnSpc>
            </a:pPr>
            <a:r>
              <a:rPr lang="en-US" dirty="0" smtClean="0"/>
              <a:t>Bob Witchger</a:t>
            </a:r>
          </a:p>
          <a:p>
            <a:pPr eaLnBrk="1" hangingPunct="1">
              <a:lnSpc>
                <a:spcPct val="80000"/>
              </a:lnSpc>
            </a:pPr>
            <a:r>
              <a:rPr lang="en-US" sz="2000" dirty="0" smtClean="0"/>
              <a:t>Director, Career and Technical Education - NC Community College System</a:t>
            </a:r>
          </a:p>
          <a:p>
            <a:pPr eaLnBrk="1" hangingPunct="1">
              <a:lnSpc>
                <a:spcPct val="80000"/>
              </a:lnSpc>
            </a:pPr>
            <a:r>
              <a:rPr lang="en-US" sz="2000" dirty="0" smtClean="0"/>
              <a:t>WitchgerB@ncCommunityColleges.edu</a:t>
            </a:r>
          </a:p>
          <a:p>
            <a:pPr eaLnBrk="1" hangingPunct="1">
              <a:lnSpc>
                <a:spcPct val="80000"/>
              </a:lnSpc>
            </a:pPr>
            <a:endParaRPr lang="en-US" sz="1100" dirty="0" smtClean="0"/>
          </a:p>
          <a:p>
            <a:pPr>
              <a:lnSpc>
                <a:spcPct val="80000"/>
              </a:lnSpc>
            </a:pPr>
            <a:r>
              <a:rPr lang="en-US" dirty="0" smtClean="0"/>
              <a:t>Jo Anne Honeycutt</a:t>
            </a:r>
            <a:endParaRPr lang="en-US" dirty="0"/>
          </a:p>
          <a:p>
            <a:pPr>
              <a:lnSpc>
                <a:spcPct val="80000"/>
              </a:lnSpc>
            </a:pPr>
            <a:r>
              <a:rPr lang="en-US" sz="2000" dirty="0"/>
              <a:t>Director, Career and Technical </a:t>
            </a:r>
            <a:r>
              <a:rPr lang="en-US" sz="2000" dirty="0" smtClean="0"/>
              <a:t>Education - NC Department of Public Instruction</a:t>
            </a:r>
            <a:endParaRPr lang="en-US" sz="2000" dirty="0"/>
          </a:p>
          <a:p>
            <a:pPr>
              <a:lnSpc>
                <a:spcPct val="80000"/>
              </a:lnSpc>
            </a:pPr>
            <a:r>
              <a:rPr lang="en-US" sz="2000" dirty="0" smtClean="0"/>
              <a:t>Joanne.Honeycutt@dpi.nc.gov</a:t>
            </a:r>
            <a:endParaRPr lang="en-US" sz="2000" dirty="0"/>
          </a:p>
          <a:p>
            <a:pPr eaLnBrk="1" hangingPunct="1">
              <a:lnSpc>
                <a:spcPct val="80000"/>
              </a:lnSpc>
            </a:pPr>
            <a:endParaRPr lang="en-US" sz="1100" dirty="0" smtClean="0"/>
          </a:p>
          <a:p>
            <a:pPr eaLnBrk="1" hangingPunct="1">
              <a:lnSpc>
                <a:spcPct val="80000"/>
              </a:lnSpc>
            </a:pPr>
            <a:r>
              <a:rPr lang="en-US" dirty="0" smtClean="0"/>
              <a:t>Chris </a:t>
            </a:r>
            <a:r>
              <a:rPr lang="en-US" dirty="0"/>
              <a:t>Droessler</a:t>
            </a:r>
          </a:p>
          <a:p>
            <a:pPr eaLnBrk="1" hangingPunct="1">
              <a:lnSpc>
                <a:spcPct val="80000"/>
              </a:lnSpc>
            </a:pPr>
            <a:r>
              <a:rPr lang="en-US" sz="2000" dirty="0" smtClean="0"/>
              <a:t>Career and Technical Education Coordinator</a:t>
            </a:r>
            <a:r>
              <a:rPr lang="en-US" sz="2000" dirty="0"/>
              <a:t> </a:t>
            </a:r>
            <a:r>
              <a:rPr lang="en-US" sz="2000" dirty="0" smtClean="0"/>
              <a:t>- NC </a:t>
            </a:r>
            <a:r>
              <a:rPr lang="en-US" sz="2000" dirty="0"/>
              <a:t>Community College System</a:t>
            </a:r>
          </a:p>
          <a:p>
            <a:pPr>
              <a:lnSpc>
                <a:spcPct val="80000"/>
              </a:lnSpc>
            </a:pPr>
            <a:r>
              <a:rPr lang="en-US" sz="2000" dirty="0" smtClean="0"/>
              <a:t>DroesslerC@ncCommunityColleges.edu</a:t>
            </a:r>
            <a:endParaRPr lang="en-US" sz="2000" dirty="0"/>
          </a:p>
        </p:txBody>
      </p:sp>
    </p:spTree>
    <p:extLst>
      <p:ext uri="{BB962C8B-B14F-4D97-AF65-F5344CB8AC3E}">
        <p14:creationId xmlns:p14="http://schemas.microsoft.com/office/powerpoint/2010/main" val="1473480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Agreements</a:t>
            </a:r>
            <a:endParaRPr lang="en-US" dirty="0"/>
          </a:p>
        </p:txBody>
      </p:sp>
      <p:sp>
        <p:nvSpPr>
          <p:cNvPr id="3" name="Content Placeholder 2"/>
          <p:cNvSpPr>
            <a:spLocks noGrp="1"/>
          </p:cNvSpPr>
          <p:nvPr>
            <p:ph idx="1"/>
          </p:nvPr>
        </p:nvSpPr>
        <p:spPr/>
        <p:txBody>
          <a:bodyPr/>
          <a:lstStyle/>
          <a:p>
            <a:r>
              <a:rPr lang="en-US" dirty="0" smtClean="0"/>
              <a:t>Local agreements can be developed</a:t>
            </a:r>
          </a:p>
          <a:p>
            <a:r>
              <a:rPr lang="en-US" dirty="0" smtClean="0"/>
              <a:t>Needs of local industry</a:t>
            </a:r>
          </a:p>
          <a:p>
            <a:r>
              <a:rPr lang="en-US" dirty="0" smtClean="0"/>
              <a:t>Local courses</a:t>
            </a:r>
          </a:p>
          <a:p>
            <a:r>
              <a:rPr lang="en-US" dirty="0" smtClean="0"/>
              <a:t>Courses less than 1,000 enrollment</a:t>
            </a:r>
          </a:p>
          <a:p>
            <a:r>
              <a:rPr lang="en-US" dirty="0" smtClean="0"/>
              <a:t>“Developing a Local Articulation Agreement Guide”</a:t>
            </a:r>
          </a:p>
          <a:p>
            <a:r>
              <a:rPr lang="en-US" dirty="0" smtClean="0"/>
              <a:t>Self-paced course on NC-NET</a:t>
            </a:r>
            <a:endParaRPr lang="en-US" dirty="0"/>
          </a:p>
        </p:txBody>
      </p:sp>
      <p:sp>
        <p:nvSpPr>
          <p:cNvPr id="4" name="Date Placeholder 3"/>
          <p:cNvSpPr>
            <a:spLocks noGrp="1"/>
          </p:cNvSpPr>
          <p:nvPr>
            <p:ph type="dt" sz="half" idx="10"/>
          </p:nvPr>
        </p:nvSpPr>
        <p:spPr/>
        <p:txBody>
          <a:bodyPr/>
          <a:lstStyle/>
          <a:p>
            <a:fld id="{8F89085A-6F1E-42B7-ADB4-8C5113284129}" type="datetime1">
              <a:rPr lang="en-US" smtClean="0"/>
              <a:pPr/>
              <a:t>3/28/16</a:t>
            </a:fld>
            <a:endParaRPr lang="en-US"/>
          </a:p>
        </p:txBody>
      </p:sp>
      <p:sp>
        <p:nvSpPr>
          <p:cNvPr id="5" name="Slide Number Placeholder 4"/>
          <p:cNvSpPr>
            <a:spLocks noGrp="1"/>
          </p:cNvSpPr>
          <p:nvPr>
            <p:ph type="sldNum" sz="quarter" idx="12"/>
          </p:nvPr>
        </p:nvSpPr>
        <p:spPr/>
        <p:txBody>
          <a:bodyPr/>
          <a:lstStyle/>
          <a:p>
            <a:fld id="{9B007EB5-E551-4081-B1D4-5458D7644D4F}" type="slidenum">
              <a:rPr lang="en-US" smtClean="0"/>
              <a:pPr/>
              <a:t>10</a:t>
            </a:fld>
            <a:endParaRPr lang="en-US"/>
          </a:p>
        </p:txBody>
      </p:sp>
    </p:spTree>
    <p:extLst>
      <p:ext uri="{BB962C8B-B14F-4D97-AF65-F5344CB8AC3E}">
        <p14:creationId xmlns:p14="http://schemas.microsoft.com/office/powerpoint/2010/main" val="121813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hangingPunct="1">
              <a:defRPr/>
            </a:pPr>
            <a:r>
              <a:rPr lang="en-US" dirty="0" smtClean="0"/>
              <a:t>Process to Document and Award Credit</a:t>
            </a:r>
            <a:endParaRPr lang="en-US" dirty="0"/>
          </a:p>
        </p:txBody>
      </p:sp>
      <p:sp>
        <p:nvSpPr>
          <p:cNvPr id="22532" name="Content Placeholder 2"/>
          <p:cNvSpPr>
            <a:spLocks noGrp="1"/>
          </p:cNvSpPr>
          <p:nvPr>
            <p:ph idx="1"/>
          </p:nvPr>
        </p:nvSpPr>
        <p:spPr/>
        <p:txBody>
          <a:bodyPr>
            <a:normAutofit lnSpcReduction="10000"/>
          </a:bodyPr>
          <a:lstStyle/>
          <a:p>
            <a:pPr marL="0" indent="0" eaLnBrk="1" hangingPunct="1">
              <a:buNone/>
            </a:pPr>
            <a:r>
              <a:rPr lang="en-US" sz="2400" dirty="0"/>
              <a:t>To receive articulated credit, students must enroll at the community college within two years of their high school graduation date and meet the following criteria</a:t>
            </a:r>
            <a:r>
              <a:rPr lang="en-US" sz="2400" dirty="0" smtClean="0"/>
              <a:t>:</a:t>
            </a:r>
          </a:p>
          <a:p>
            <a:pPr eaLnBrk="1" hangingPunct="1"/>
            <a:r>
              <a:rPr lang="en-US" sz="2800" dirty="0" smtClean="0"/>
              <a:t>Final grade </a:t>
            </a:r>
            <a:r>
              <a:rPr lang="en-US" sz="2800" dirty="0"/>
              <a:t>of B or higher in the </a:t>
            </a:r>
            <a:r>
              <a:rPr lang="en-US" sz="2800" dirty="0" smtClean="0"/>
              <a:t>course and</a:t>
            </a:r>
            <a:endParaRPr lang="en-US" sz="2800" dirty="0"/>
          </a:p>
          <a:p>
            <a:pPr eaLnBrk="1" hangingPunct="1"/>
            <a:r>
              <a:rPr lang="en-US" sz="2800" dirty="0"/>
              <a:t>A score of 93 or higher on the standardized CTE </a:t>
            </a:r>
            <a:r>
              <a:rPr lang="en-US" sz="2800" dirty="0" smtClean="0"/>
              <a:t>postassessment </a:t>
            </a:r>
            <a:endParaRPr lang="en-US" sz="2800" dirty="0"/>
          </a:p>
          <a:p>
            <a:pPr marL="0" indent="0" eaLnBrk="1" hangingPunct="1">
              <a:buNone/>
            </a:pPr>
            <a:r>
              <a:rPr lang="en-US" sz="2400" dirty="0"/>
              <a:t>High school students who enroll in a Career and College Promise pathway may earn articulated college credit as described in this agreement while enrolled in high school if the CTE articulated college credit is part of their Career and College Promise pathway.</a:t>
            </a:r>
            <a:endParaRPr lang="en-US" sz="2400" dirty="0" smtClean="0"/>
          </a:p>
        </p:txBody>
      </p:sp>
    </p:spTree>
    <p:extLst>
      <p:ext uri="{BB962C8B-B14F-4D97-AF65-F5344CB8AC3E}">
        <p14:creationId xmlns:p14="http://schemas.microsoft.com/office/powerpoint/2010/main" val="3857211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Tests</a:t>
            </a:r>
            <a:endParaRPr lang="en-US" dirty="0"/>
          </a:p>
        </p:txBody>
      </p:sp>
      <p:sp>
        <p:nvSpPr>
          <p:cNvPr id="3" name="Content Placeholder 2"/>
          <p:cNvSpPr>
            <a:spLocks noGrp="1"/>
          </p:cNvSpPr>
          <p:nvPr>
            <p:ph idx="1"/>
          </p:nvPr>
        </p:nvSpPr>
        <p:spPr/>
        <p:txBody>
          <a:bodyPr/>
          <a:lstStyle/>
          <a:p>
            <a:r>
              <a:rPr lang="en-US" dirty="0" smtClean="0"/>
              <a:t>When HS curriculum and </a:t>
            </a:r>
            <a:r>
              <a:rPr lang="en-US" dirty="0" err="1" smtClean="0"/>
              <a:t>postassessments</a:t>
            </a:r>
            <a:r>
              <a:rPr lang="en-US" dirty="0" smtClean="0"/>
              <a:t> are revised.</a:t>
            </a:r>
          </a:p>
          <a:p>
            <a:r>
              <a:rPr lang="en-US" dirty="0" smtClean="0"/>
              <a:t>State-wide </a:t>
            </a:r>
            <a:r>
              <a:rPr lang="en-US" dirty="0" err="1" smtClean="0"/>
              <a:t>postassessment</a:t>
            </a:r>
            <a:r>
              <a:rPr lang="en-US" dirty="0" smtClean="0"/>
              <a:t> scores are not available.</a:t>
            </a:r>
          </a:p>
          <a:p>
            <a:r>
              <a:rPr lang="en-US" dirty="0" smtClean="0"/>
              <a:t>Students can still earn articulated credit.</a:t>
            </a:r>
          </a:p>
          <a:p>
            <a:endParaRPr lang="en-US" dirty="0"/>
          </a:p>
        </p:txBody>
      </p:sp>
      <p:sp>
        <p:nvSpPr>
          <p:cNvPr id="4" name="Date Placeholder 3"/>
          <p:cNvSpPr>
            <a:spLocks noGrp="1"/>
          </p:cNvSpPr>
          <p:nvPr>
            <p:ph type="dt" sz="half" idx="10"/>
          </p:nvPr>
        </p:nvSpPr>
        <p:spPr/>
        <p:txBody>
          <a:bodyPr/>
          <a:lstStyle/>
          <a:p>
            <a:fld id="{8F89085A-6F1E-42B7-ADB4-8C5113284129}" type="datetime1">
              <a:rPr lang="en-US" smtClean="0"/>
              <a:pPr/>
              <a:t>3/28/16</a:t>
            </a:fld>
            <a:endParaRPr lang="en-US"/>
          </a:p>
        </p:txBody>
      </p:sp>
      <p:sp>
        <p:nvSpPr>
          <p:cNvPr id="5" name="Slide Number Placeholder 4"/>
          <p:cNvSpPr>
            <a:spLocks noGrp="1"/>
          </p:cNvSpPr>
          <p:nvPr>
            <p:ph type="sldNum" sz="quarter" idx="12"/>
          </p:nvPr>
        </p:nvSpPr>
        <p:spPr/>
        <p:txBody>
          <a:bodyPr/>
          <a:lstStyle/>
          <a:p>
            <a:fld id="{9B007EB5-E551-4081-B1D4-5458D7644D4F}" type="slidenum">
              <a:rPr lang="en-US" smtClean="0"/>
              <a:pPr/>
              <a:t>12</a:t>
            </a:fld>
            <a:endParaRPr lang="en-US"/>
          </a:p>
        </p:txBody>
      </p:sp>
    </p:spTree>
    <p:extLst>
      <p:ext uri="{BB962C8B-B14F-4D97-AF65-F5344CB8AC3E}">
        <p14:creationId xmlns:p14="http://schemas.microsoft.com/office/powerpoint/2010/main" val="3778466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algn="ctr" eaLnBrk="1" hangingPunct="1"/>
            <a:r>
              <a:rPr lang="en-US" dirty="0" smtClean="0"/>
              <a:t>Articulation Agreement History</a:t>
            </a:r>
            <a:endParaRPr lang="en-US" sz="2400" dirty="0" smtClean="0"/>
          </a:p>
        </p:txBody>
      </p:sp>
      <p:sp>
        <p:nvSpPr>
          <p:cNvPr id="7171" name="Content Placeholder 2"/>
          <p:cNvSpPr>
            <a:spLocks noGrp="1"/>
          </p:cNvSpPr>
          <p:nvPr>
            <p:ph idx="1"/>
          </p:nvPr>
        </p:nvSpPr>
        <p:spPr/>
        <p:txBody>
          <a:bodyPr/>
          <a:lstStyle/>
          <a:p>
            <a:pPr eaLnBrk="1" hangingPunct="1">
              <a:lnSpc>
                <a:spcPct val="200000"/>
              </a:lnSpc>
              <a:spcBef>
                <a:spcPts val="0"/>
              </a:spcBef>
            </a:pPr>
            <a:r>
              <a:rPr lang="en-US" sz="2800" dirty="0" smtClean="0"/>
              <a:t>First Articulation Agreement in 1999</a:t>
            </a:r>
          </a:p>
          <a:p>
            <a:pPr eaLnBrk="1" hangingPunct="1">
              <a:lnSpc>
                <a:spcPct val="200000"/>
              </a:lnSpc>
              <a:spcBef>
                <a:spcPts val="0"/>
              </a:spcBef>
            </a:pPr>
            <a:r>
              <a:rPr lang="en-US" sz="2800" dirty="0" smtClean="0"/>
              <a:t>Updat</a:t>
            </a:r>
            <a:r>
              <a:rPr lang="en-US" sz="2800" dirty="0"/>
              <a:t>ed </a:t>
            </a:r>
            <a:r>
              <a:rPr lang="en-US" sz="2800" dirty="0" smtClean="0"/>
              <a:t>Agreement </a:t>
            </a:r>
            <a:r>
              <a:rPr lang="en-US" sz="2800" dirty="0"/>
              <a:t>in </a:t>
            </a:r>
            <a:r>
              <a:rPr lang="en-US" sz="2800" dirty="0" smtClean="0"/>
              <a:t>2005</a:t>
            </a:r>
          </a:p>
          <a:p>
            <a:pPr eaLnBrk="1" hangingPunct="1">
              <a:lnSpc>
                <a:spcPct val="200000"/>
              </a:lnSpc>
              <a:spcBef>
                <a:spcPts val="0"/>
              </a:spcBef>
            </a:pPr>
            <a:r>
              <a:rPr lang="en-US" sz="2800" dirty="0" smtClean="0"/>
              <a:t>Updated criteria to award credit in 2011</a:t>
            </a:r>
          </a:p>
          <a:p>
            <a:pPr eaLnBrk="1" hangingPunct="1">
              <a:lnSpc>
                <a:spcPct val="200000"/>
              </a:lnSpc>
              <a:spcBef>
                <a:spcPts val="0"/>
              </a:spcBef>
            </a:pPr>
            <a:r>
              <a:rPr lang="en-US" sz="2800" dirty="0" smtClean="0"/>
              <a:t>Updated Agreement in 2012</a:t>
            </a:r>
          </a:p>
          <a:p>
            <a:pPr eaLnBrk="1" hangingPunct="1">
              <a:lnSpc>
                <a:spcPct val="200000"/>
              </a:lnSpc>
              <a:spcBef>
                <a:spcPts val="0"/>
              </a:spcBef>
            </a:pPr>
            <a:r>
              <a:rPr lang="en-US" sz="2800" dirty="0" smtClean="0"/>
              <a:t>Update in 2016</a:t>
            </a:r>
          </a:p>
        </p:txBody>
      </p:sp>
    </p:spTree>
    <p:extLst>
      <p:ext uri="{BB962C8B-B14F-4D97-AF65-F5344CB8AC3E}">
        <p14:creationId xmlns:p14="http://schemas.microsoft.com/office/powerpoint/2010/main" val="2003861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Articulation Update Process</a:t>
            </a:r>
          </a:p>
        </p:txBody>
      </p:sp>
      <p:sp>
        <p:nvSpPr>
          <p:cNvPr id="3" name="Content Placeholder 2"/>
          <p:cNvSpPr>
            <a:spLocks noGrp="1"/>
          </p:cNvSpPr>
          <p:nvPr>
            <p:ph idx="1"/>
          </p:nvPr>
        </p:nvSpPr>
        <p:spPr/>
        <p:txBody>
          <a:bodyPr>
            <a:normAutofit lnSpcReduction="10000"/>
          </a:bodyPr>
          <a:lstStyle/>
          <a:p>
            <a:pPr marL="457200" indent="-457200">
              <a:buAutoNum type="arabicPeriod"/>
            </a:pPr>
            <a:r>
              <a:rPr lang="en-US" sz="2600" dirty="0">
                <a:solidFill>
                  <a:sysClr val="windowText" lastClr="000000"/>
                </a:solidFill>
              </a:rPr>
              <a:t>State </a:t>
            </a:r>
            <a:r>
              <a:rPr lang="en-US" sz="2600" dirty="0" smtClean="0">
                <a:solidFill>
                  <a:sysClr val="windowText" lastClr="000000"/>
                </a:solidFill>
              </a:rPr>
              <a:t>staff review </a:t>
            </a:r>
            <a:r>
              <a:rPr lang="en-US" sz="2600" dirty="0">
                <a:solidFill>
                  <a:sysClr val="windowText" lastClr="000000"/>
                </a:solidFill>
              </a:rPr>
              <a:t>&amp; </a:t>
            </a:r>
            <a:r>
              <a:rPr lang="en-US" sz="2600" dirty="0" smtClean="0">
                <a:solidFill>
                  <a:sysClr val="windowText" lastClr="000000"/>
                </a:solidFill>
              </a:rPr>
              <a:t>recommend courses </a:t>
            </a:r>
            <a:endParaRPr lang="en-US" sz="2600" dirty="0">
              <a:solidFill>
                <a:sysClr val="windowText" lastClr="000000"/>
              </a:solidFill>
            </a:endParaRPr>
          </a:p>
          <a:p>
            <a:pPr marL="457200" indent="-457200">
              <a:buFontTx/>
              <a:buAutoNum type="arabicPeriod"/>
            </a:pPr>
            <a:r>
              <a:rPr lang="en-US" sz="2600" dirty="0" smtClean="0">
                <a:solidFill>
                  <a:sysClr val="windowText" lastClr="000000"/>
                </a:solidFill>
              </a:rPr>
              <a:t>Webinar for Chief Academic Officers and </a:t>
            </a:r>
            <a:br>
              <a:rPr lang="en-US" sz="2600" dirty="0" smtClean="0">
                <a:solidFill>
                  <a:sysClr val="windowText" lastClr="000000"/>
                </a:solidFill>
              </a:rPr>
            </a:br>
            <a:r>
              <a:rPr lang="en-US" sz="2600" dirty="0" smtClean="0">
                <a:solidFill>
                  <a:sysClr val="windowText" lastClr="000000"/>
                </a:solidFill>
              </a:rPr>
              <a:t>CTE Directors</a:t>
            </a:r>
          </a:p>
          <a:p>
            <a:pPr marL="457200" indent="-457200">
              <a:buFontTx/>
              <a:buAutoNum type="arabicPeriod"/>
            </a:pPr>
            <a:r>
              <a:rPr lang="en-US" sz="2600" dirty="0" smtClean="0">
                <a:solidFill>
                  <a:sysClr val="windowText" lastClr="000000"/>
                </a:solidFill>
              </a:rPr>
              <a:t>Teams of Teachers/Instructors review proposed matches </a:t>
            </a:r>
          </a:p>
          <a:p>
            <a:pPr marL="457200" indent="-457200">
              <a:buFontTx/>
              <a:buAutoNum type="arabicPeriod"/>
            </a:pPr>
            <a:r>
              <a:rPr lang="en-US" sz="2600" dirty="0" smtClean="0">
                <a:solidFill>
                  <a:sysClr val="windowText" lastClr="000000"/>
                </a:solidFill>
              </a:rPr>
              <a:t>Chief </a:t>
            </a:r>
            <a:r>
              <a:rPr lang="en-US" sz="2600" dirty="0">
                <a:solidFill>
                  <a:sysClr val="windowText" lastClr="000000"/>
                </a:solidFill>
              </a:rPr>
              <a:t>Instructional Officers </a:t>
            </a:r>
            <a:r>
              <a:rPr lang="en-US" sz="2600" dirty="0" smtClean="0">
                <a:solidFill>
                  <a:sysClr val="windowText" lastClr="000000"/>
                </a:solidFill>
              </a:rPr>
              <a:t>input data online</a:t>
            </a:r>
            <a:endParaRPr lang="en-US" sz="2600" dirty="0">
              <a:solidFill>
                <a:sysClr val="windowText" lastClr="000000"/>
              </a:solidFill>
            </a:endParaRPr>
          </a:p>
          <a:p>
            <a:pPr marL="457200" indent="-457200">
              <a:buFontTx/>
              <a:buAutoNum type="arabicPeriod"/>
            </a:pPr>
            <a:r>
              <a:rPr lang="en-US" sz="2600" dirty="0" smtClean="0">
                <a:solidFill>
                  <a:sysClr val="windowText" lastClr="000000"/>
                </a:solidFill>
              </a:rPr>
              <a:t>Data is reviewed, final list created</a:t>
            </a:r>
          </a:p>
          <a:p>
            <a:pPr marL="457200" indent="-457200">
              <a:buFontTx/>
              <a:buAutoNum type="arabicPeriod"/>
            </a:pPr>
            <a:r>
              <a:rPr lang="en-US" sz="2600" dirty="0">
                <a:solidFill>
                  <a:sysClr val="windowText" lastClr="000000"/>
                </a:solidFill>
              </a:rPr>
              <a:t>Chief Academic Officers </a:t>
            </a:r>
            <a:r>
              <a:rPr lang="en-US" sz="2600" dirty="0" smtClean="0">
                <a:solidFill>
                  <a:sysClr val="windowText" lastClr="000000"/>
                </a:solidFill>
              </a:rPr>
              <a:t>have final approval</a:t>
            </a:r>
          </a:p>
          <a:p>
            <a:pPr marL="457200" indent="-457200">
              <a:buFontTx/>
              <a:buAutoNum type="arabicPeriod"/>
            </a:pPr>
            <a:r>
              <a:rPr lang="en-US" sz="2600" dirty="0" smtClean="0">
                <a:solidFill>
                  <a:sysClr val="windowText" lastClr="000000"/>
                </a:solidFill>
              </a:rPr>
              <a:t>Updated list sent to College Presidents, </a:t>
            </a:r>
            <a:br>
              <a:rPr lang="en-US" sz="2600" dirty="0" smtClean="0">
                <a:solidFill>
                  <a:sysClr val="windowText" lastClr="000000"/>
                </a:solidFill>
              </a:rPr>
            </a:br>
            <a:r>
              <a:rPr lang="en-US" sz="2600" dirty="0" smtClean="0">
                <a:solidFill>
                  <a:sysClr val="windowText" lastClr="000000"/>
                </a:solidFill>
              </a:rPr>
              <a:t>State Boards</a:t>
            </a:r>
            <a:endParaRPr lang="en-US" sz="2600" dirty="0">
              <a:solidFill>
                <a:sysClr val="windowText" lastClr="000000"/>
              </a:solidFill>
            </a:endParaRPr>
          </a:p>
        </p:txBody>
      </p:sp>
    </p:spTree>
    <p:extLst>
      <p:ext uri="{BB962C8B-B14F-4D97-AF65-F5344CB8AC3E}">
        <p14:creationId xmlns:p14="http://schemas.microsoft.com/office/powerpoint/2010/main" val="141240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hangingPunct="1">
              <a:defRPr/>
            </a:pPr>
            <a:r>
              <a:rPr lang="en-US" dirty="0" smtClean="0"/>
              <a:t>Articulation Review</a:t>
            </a:r>
            <a:endParaRPr lang="en-US" dirty="0"/>
          </a:p>
        </p:txBody>
      </p:sp>
      <p:sp>
        <p:nvSpPr>
          <p:cNvPr id="21507" name="Content Placeholder 2"/>
          <p:cNvSpPr>
            <a:spLocks noGrp="1"/>
          </p:cNvSpPr>
          <p:nvPr>
            <p:ph idx="1"/>
          </p:nvPr>
        </p:nvSpPr>
        <p:spPr/>
        <p:txBody>
          <a:bodyPr/>
          <a:lstStyle/>
          <a:p>
            <a:pPr eaLnBrk="1" hangingPunct="1"/>
            <a:r>
              <a:rPr lang="en-US" dirty="0" smtClean="0"/>
              <a:t>Course for Course </a:t>
            </a:r>
          </a:p>
          <a:p>
            <a:pPr lvl="1" eaLnBrk="1" hangingPunct="1">
              <a:buFont typeface="Wingdings" pitchFamily="2" charset="2"/>
              <a:buChar char="§"/>
            </a:pPr>
            <a:r>
              <a:rPr lang="en-US" dirty="0" smtClean="0"/>
              <a:t>80% match of competencies </a:t>
            </a:r>
          </a:p>
          <a:p>
            <a:pPr lvl="1" eaLnBrk="1" hangingPunct="1">
              <a:buFont typeface="Wingdings" pitchFamily="2" charset="2"/>
              <a:buChar char="§"/>
            </a:pPr>
            <a:r>
              <a:rPr lang="en-US" dirty="0" smtClean="0"/>
              <a:t>Understanding of teaching methods </a:t>
            </a:r>
          </a:p>
          <a:p>
            <a:pPr lvl="1" eaLnBrk="1" hangingPunct="1">
              <a:buFont typeface="Wingdings" pitchFamily="2" charset="2"/>
              <a:buChar char="§"/>
            </a:pPr>
            <a:r>
              <a:rPr lang="en-US" dirty="0" smtClean="0"/>
              <a:t>Understanding of anticipated student outcomes </a:t>
            </a:r>
          </a:p>
          <a:p>
            <a:pPr lvl="1" eaLnBrk="1" hangingPunct="1">
              <a:buFont typeface="Wingdings" pitchFamily="2" charset="2"/>
              <a:buChar char="§"/>
            </a:pPr>
            <a:r>
              <a:rPr lang="en-US" dirty="0" smtClean="0"/>
              <a:t>Secondary blueprint </a:t>
            </a:r>
          </a:p>
          <a:p>
            <a:pPr lvl="1" eaLnBrk="1" hangingPunct="1">
              <a:buFont typeface="Wingdings" pitchFamily="2" charset="2"/>
              <a:buChar char="§"/>
            </a:pPr>
            <a:r>
              <a:rPr lang="en-US" dirty="0" smtClean="0"/>
              <a:t>Postsecondary course description </a:t>
            </a:r>
          </a:p>
          <a:p>
            <a:pPr lvl="1" eaLnBrk="1" hangingPunct="1">
              <a:buFont typeface="Wingdings" pitchFamily="2" charset="2"/>
              <a:buChar char="§"/>
            </a:pPr>
            <a:r>
              <a:rPr lang="en-US" dirty="0" smtClean="0"/>
              <a:t>Understanding of competency measure </a:t>
            </a:r>
          </a:p>
          <a:p>
            <a:pPr lvl="1" eaLnBrk="1" hangingPunct="1">
              <a:buFont typeface="Wingdings" pitchFamily="2" charset="2"/>
              <a:buChar char="§"/>
            </a:pPr>
            <a:r>
              <a:rPr lang="en-US" dirty="0" smtClean="0"/>
              <a:t>Credential vs </a:t>
            </a:r>
            <a:r>
              <a:rPr lang="en-US" dirty="0" err="1" smtClean="0"/>
              <a:t>postassessment</a:t>
            </a:r>
            <a:endParaRPr lang="en-US" dirty="0" smtClean="0"/>
          </a:p>
        </p:txBody>
      </p:sp>
    </p:spTree>
    <p:extLst>
      <p:ext uri="{BB962C8B-B14F-4D97-AF65-F5344CB8AC3E}">
        <p14:creationId xmlns:p14="http://schemas.microsoft.com/office/powerpoint/2010/main" val="3576334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46738939"/>
              </p:ext>
            </p:extLst>
          </p:nvPr>
        </p:nvGraphicFramePr>
        <p:xfrm>
          <a:off x="1905000" y="0"/>
          <a:ext cx="5562600" cy="7199321"/>
        </p:xfrm>
        <a:graphic>
          <a:graphicData uri="http://schemas.openxmlformats.org/presentationml/2006/ole">
            <mc:AlternateContent xmlns:mc="http://schemas.openxmlformats.org/markup-compatibility/2006">
              <mc:Choice xmlns:v="urn:schemas-microsoft-com:vml" Requires="v">
                <p:oleObj spid="_x0000_s2111" name="Acrobat Document" r:id="rId4" imgW="5829194" imgH="7543564" progId="AcroExch.Document.DC">
                  <p:embed/>
                </p:oleObj>
              </mc:Choice>
              <mc:Fallback>
                <p:oleObj name="Acrobat Document" r:id="rId4" imgW="5829194" imgH="7543564" progId="AcroExch.Document.DC">
                  <p:embed/>
                  <p:pic>
                    <p:nvPicPr>
                      <p:cNvPr id="0" name=""/>
                      <p:cNvPicPr/>
                      <p:nvPr/>
                    </p:nvPicPr>
                    <p:blipFill>
                      <a:blip r:embed="rId5"/>
                      <a:stretch>
                        <a:fillRect/>
                      </a:stretch>
                    </p:blipFill>
                    <p:spPr>
                      <a:xfrm>
                        <a:off x="1905000" y="0"/>
                        <a:ext cx="5562600" cy="7199321"/>
                      </a:xfrm>
                      <a:prstGeom prst="rect">
                        <a:avLst/>
                      </a:prstGeom>
                    </p:spPr>
                  </p:pic>
                </p:oleObj>
              </mc:Fallback>
            </mc:AlternateContent>
          </a:graphicData>
        </a:graphic>
      </p:graphicFrame>
    </p:spTree>
    <p:extLst>
      <p:ext uri="{BB962C8B-B14F-4D97-AF65-F5344CB8AC3E}">
        <p14:creationId xmlns:p14="http://schemas.microsoft.com/office/powerpoint/2010/main" val="1377652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918763051"/>
              </p:ext>
            </p:extLst>
          </p:nvPr>
        </p:nvGraphicFramePr>
        <p:xfrm>
          <a:off x="0" y="0"/>
          <a:ext cx="9296400" cy="12031742"/>
        </p:xfrm>
        <a:graphic>
          <a:graphicData uri="http://schemas.openxmlformats.org/presentationml/2006/ole">
            <mc:AlternateContent xmlns:mc="http://schemas.openxmlformats.org/markup-compatibility/2006">
              <mc:Choice xmlns:v="urn:schemas-microsoft-com:vml" Requires="v">
                <p:oleObj spid="_x0000_s3137" name="Acrobat Document" r:id="rId4" imgW="5829194" imgH="7543564" progId="AcroExch.Document.DC">
                  <p:embed/>
                </p:oleObj>
              </mc:Choice>
              <mc:Fallback>
                <p:oleObj name="Acrobat Document" r:id="rId4" imgW="5829194" imgH="7543564" progId="AcroExch.Document.DC">
                  <p:embed/>
                  <p:pic>
                    <p:nvPicPr>
                      <p:cNvPr id="0" name=""/>
                      <p:cNvPicPr/>
                      <p:nvPr/>
                    </p:nvPicPr>
                    <p:blipFill>
                      <a:blip r:embed="rId5"/>
                      <a:stretch>
                        <a:fillRect/>
                      </a:stretch>
                    </p:blipFill>
                    <p:spPr>
                      <a:xfrm>
                        <a:off x="0" y="0"/>
                        <a:ext cx="9296400" cy="12031742"/>
                      </a:xfrm>
                      <a:prstGeom prst="rect">
                        <a:avLst/>
                      </a:prstGeom>
                    </p:spPr>
                  </p:pic>
                </p:oleObj>
              </mc:Fallback>
            </mc:AlternateContent>
          </a:graphicData>
        </a:graphic>
      </p:graphicFrame>
      <p:sp>
        <p:nvSpPr>
          <p:cNvPr id="3" name="Rounded Rectangle 2"/>
          <p:cNvSpPr>
            <a:spLocks noChangeArrowheads="1"/>
          </p:cNvSpPr>
          <p:nvPr/>
        </p:nvSpPr>
        <p:spPr bwMode="auto">
          <a:xfrm>
            <a:off x="495300" y="2971800"/>
            <a:ext cx="8305800" cy="25146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33281564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Articulation Update Process</a:t>
            </a:r>
          </a:p>
        </p:txBody>
      </p:sp>
      <p:sp>
        <p:nvSpPr>
          <p:cNvPr id="3" name="Content Placeholder 2"/>
          <p:cNvSpPr>
            <a:spLocks noGrp="1"/>
          </p:cNvSpPr>
          <p:nvPr>
            <p:ph idx="1"/>
          </p:nvPr>
        </p:nvSpPr>
        <p:spPr/>
        <p:txBody>
          <a:bodyPr>
            <a:normAutofit lnSpcReduction="10000"/>
          </a:bodyPr>
          <a:lstStyle/>
          <a:p>
            <a:pPr marL="457200" indent="-457200">
              <a:buAutoNum type="arabicPeriod"/>
            </a:pPr>
            <a:r>
              <a:rPr lang="en-US" sz="2600" dirty="0">
                <a:solidFill>
                  <a:sysClr val="windowText" lastClr="000000"/>
                </a:solidFill>
              </a:rPr>
              <a:t>State </a:t>
            </a:r>
            <a:r>
              <a:rPr lang="en-US" sz="2600" dirty="0" smtClean="0">
                <a:solidFill>
                  <a:sysClr val="windowText" lastClr="000000"/>
                </a:solidFill>
              </a:rPr>
              <a:t>staff review </a:t>
            </a:r>
            <a:r>
              <a:rPr lang="en-US" sz="2600" dirty="0">
                <a:solidFill>
                  <a:sysClr val="windowText" lastClr="000000"/>
                </a:solidFill>
              </a:rPr>
              <a:t>&amp; </a:t>
            </a:r>
            <a:r>
              <a:rPr lang="en-US" sz="2600" dirty="0" smtClean="0">
                <a:solidFill>
                  <a:sysClr val="windowText" lastClr="000000"/>
                </a:solidFill>
              </a:rPr>
              <a:t>recommend courses </a:t>
            </a:r>
            <a:endParaRPr lang="en-US" sz="2600" dirty="0">
              <a:solidFill>
                <a:sysClr val="windowText" lastClr="000000"/>
              </a:solidFill>
            </a:endParaRPr>
          </a:p>
          <a:p>
            <a:pPr marL="457200" indent="-457200">
              <a:buFontTx/>
              <a:buAutoNum type="arabicPeriod"/>
            </a:pPr>
            <a:r>
              <a:rPr lang="en-US" sz="2600" dirty="0" smtClean="0">
                <a:solidFill>
                  <a:sysClr val="windowText" lastClr="000000"/>
                </a:solidFill>
              </a:rPr>
              <a:t>Webinar for Chief Academic Officers and </a:t>
            </a:r>
            <a:br>
              <a:rPr lang="en-US" sz="2600" dirty="0" smtClean="0">
                <a:solidFill>
                  <a:sysClr val="windowText" lastClr="000000"/>
                </a:solidFill>
              </a:rPr>
            </a:br>
            <a:r>
              <a:rPr lang="en-US" sz="2600" dirty="0" smtClean="0">
                <a:solidFill>
                  <a:sysClr val="windowText" lastClr="000000"/>
                </a:solidFill>
              </a:rPr>
              <a:t>CTE Directors</a:t>
            </a:r>
          </a:p>
          <a:p>
            <a:pPr marL="457200" indent="-457200">
              <a:buFontTx/>
              <a:buAutoNum type="arabicPeriod"/>
            </a:pPr>
            <a:r>
              <a:rPr lang="en-US" sz="2600" dirty="0" smtClean="0">
                <a:solidFill>
                  <a:sysClr val="windowText" lastClr="000000"/>
                </a:solidFill>
              </a:rPr>
              <a:t>Teams of Teachers/Instructors review proposed matches </a:t>
            </a:r>
          </a:p>
          <a:p>
            <a:pPr marL="457200" indent="-457200">
              <a:buFontTx/>
              <a:buAutoNum type="arabicPeriod"/>
            </a:pPr>
            <a:r>
              <a:rPr lang="en-US" sz="2600" dirty="0" smtClean="0">
                <a:solidFill>
                  <a:sysClr val="windowText" lastClr="000000"/>
                </a:solidFill>
              </a:rPr>
              <a:t>Chief </a:t>
            </a:r>
            <a:r>
              <a:rPr lang="en-US" sz="2600" dirty="0">
                <a:solidFill>
                  <a:sysClr val="windowText" lastClr="000000"/>
                </a:solidFill>
              </a:rPr>
              <a:t>Instructional Officers </a:t>
            </a:r>
            <a:r>
              <a:rPr lang="en-US" sz="2600" dirty="0" smtClean="0">
                <a:solidFill>
                  <a:sysClr val="windowText" lastClr="000000"/>
                </a:solidFill>
              </a:rPr>
              <a:t>input data online</a:t>
            </a:r>
            <a:endParaRPr lang="en-US" sz="2600" dirty="0">
              <a:solidFill>
                <a:sysClr val="windowText" lastClr="000000"/>
              </a:solidFill>
            </a:endParaRPr>
          </a:p>
          <a:p>
            <a:pPr marL="457200" indent="-457200">
              <a:buFontTx/>
              <a:buAutoNum type="arabicPeriod"/>
            </a:pPr>
            <a:r>
              <a:rPr lang="en-US" sz="2600" dirty="0" smtClean="0">
                <a:solidFill>
                  <a:sysClr val="windowText" lastClr="000000"/>
                </a:solidFill>
              </a:rPr>
              <a:t>Data is reviewed, final list created</a:t>
            </a:r>
          </a:p>
          <a:p>
            <a:pPr marL="457200" indent="-457200">
              <a:buFontTx/>
              <a:buAutoNum type="arabicPeriod"/>
            </a:pPr>
            <a:r>
              <a:rPr lang="en-US" sz="2600" dirty="0">
                <a:solidFill>
                  <a:sysClr val="windowText" lastClr="000000"/>
                </a:solidFill>
              </a:rPr>
              <a:t>Chief Academic Officers </a:t>
            </a:r>
            <a:r>
              <a:rPr lang="en-US" sz="2600" dirty="0" smtClean="0">
                <a:solidFill>
                  <a:sysClr val="windowText" lastClr="000000"/>
                </a:solidFill>
              </a:rPr>
              <a:t>have final approval</a:t>
            </a:r>
          </a:p>
          <a:p>
            <a:pPr marL="457200" indent="-457200">
              <a:buFontTx/>
              <a:buAutoNum type="arabicPeriod"/>
            </a:pPr>
            <a:r>
              <a:rPr lang="en-US" sz="2600" dirty="0" smtClean="0">
                <a:solidFill>
                  <a:sysClr val="windowText" lastClr="000000"/>
                </a:solidFill>
              </a:rPr>
              <a:t>Updated list sent to College Presidents, </a:t>
            </a:r>
            <a:br>
              <a:rPr lang="en-US" sz="2600" dirty="0" smtClean="0">
                <a:solidFill>
                  <a:sysClr val="windowText" lastClr="000000"/>
                </a:solidFill>
              </a:rPr>
            </a:br>
            <a:r>
              <a:rPr lang="en-US" sz="2600" dirty="0" smtClean="0">
                <a:solidFill>
                  <a:sysClr val="windowText" lastClr="000000"/>
                </a:solidFill>
              </a:rPr>
              <a:t>State Boards</a:t>
            </a:r>
            <a:endParaRPr lang="en-US" sz="2600" dirty="0">
              <a:solidFill>
                <a:sysClr val="windowText" lastClr="000000"/>
              </a:solidFill>
            </a:endParaRPr>
          </a:p>
        </p:txBody>
      </p:sp>
    </p:spTree>
    <p:extLst>
      <p:ext uri="{BB962C8B-B14F-4D97-AF65-F5344CB8AC3E}">
        <p14:creationId xmlns:p14="http://schemas.microsoft.com/office/powerpoint/2010/main" val="11593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ormAutofit fontScale="90000"/>
          </a:bodyPr>
          <a:lstStyle/>
          <a:p>
            <a:pPr eaLnBrk="1" hangingPunct="1"/>
            <a:r>
              <a:rPr lang="en-US" sz="5400" dirty="0" smtClean="0"/>
              <a:t>Updating the </a:t>
            </a:r>
            <a:br>
              <a:rPr lang="en-US" sz="5400" dirty="0" smtClean="0"/>
            </a:br>
            <a:r>
              <a:rPr lang="en-US" sz="5400" dirty="0" smtClean="0"/>
              <a:t>Articulation Agreement</a:t>
            </a:r>
          </a:p>
        </p:txBody>
      </p:sp>
      <p:sp>
        <p:nvSpPr>
          <p:cNvPr id="3075" name="Rectangle 3"/>
          <p:cNvSpPr>
            <a:spLocks noGrp="1" noChangeArrowheads="1"/>
          </p:cNvSpPr>
          <p:nvPr>
            <p:ph type="subTitle" idx="1"/>
          </p:nvPr>
        </p:nvSpPr>
        <p:spPr/>
        <p:txBody>
          <a:bodyPr>
            <a:noAutofit/>
          </a:bodyPr>
          <a:lstStyle/>
          <a:p>
            <a:pPr eaLnBrk="1" hangingPunct="1">
              <a:lnSpc>
                <a:spcPct val="80000"/>
              </a:lnSpc>
            </a:pPr>
            <a:endParaRPr lang="en-US" sz="900" dirty="0" smtClean="0"/>
          </a:p>
          <a:p>
            <a:pPr eaLnBrk="1" hangingPunct="1">
              <a:lnSpc>
                <a:spcPct val="80000"/>
              </a:lnSpc>
            </a:pPr>
            <a:r>
              <a:rPr lang="en-US" sz="8800" dirty="0" smtClean="0">
                <a:solidFill>
                  <a:srgbClr val="FF0000"/>
                </a:solidFill>
              </a:rPr>
              <a:t>Questions?</a:t>
            </a:r>
            <a:endParaRPr lang="en-US" sz="6600" dirty="0">
              <a:solidFill>
                <a:srgbClr val="FF0000"/>
              </a:solidFill>
            </a:endParaRPr>
          </a:p>
        </p:txBody>
      </p:sp>
    </p:spTree>
    <p:extLst>
      <p:ext uri="{BB962C8B-B14F-4D97-AF65-F5344CB8AC3E}">
        <p14:creationId xmlns:p14="http://schemas.microsoft.com/office/powerpoint/2010/main" val="4187150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we here?</a:t>
            </a:r>
            <a:endParaRPr lang="en-US" dirty="0"/>
          </a:p>
        </p:txBody>
      </p:sp>
      <p:sp>
        <p:nvSpPr>
          <p:cNvPr id="3" name="Content Placeholder 2"/>
          <p:cNvSpPr>
            <a:spLocks noGrp="1"/>
          </p:cNvSpPr>
          <p:nvPr>
            <p:ph idx="1"/>
          </p:nvPr>
        </p:nvSpPr>
        <p:spPr/>
        <p:txBody>
          <a:bodyPr/>
          <a:lstStyle/>
          <a:p>
            <a:r>
              <a:rPr lang="en-US" dirty="0" smtClean="0"/>
              <a:t>Approve the process to update the HS to Community College Articulation Agreement</a:t>
            </a:r>
            <a:endParaRPr lang="en-US" dirty="0"/>
          </a:p>
        </p:txBody>
      </p:sp>
      <p:sp>
        <p:nvSpPr>
          <p:cNvPr id="4" name="Date Placeholder 3"/>
          <p:cNvSpPr>
            <a:spLocks noGrp="1"/>
          </p:cNvSpPr>
          <p:nvPr>
            <p:ph type="dt" sz="half" idx="10"/>
          </p:nvPr>
        </p:nvSpPr>
        <p:spPr/>
        <p:txBody>
          <a:bodyPr/>
          <a:lstStyle/>
          <a:p>
            <a:fld id="{8F89085A-6F1E-42B7-ADB4-8C5113284129}" type="datetime1">
              <a:rPr lang="en-US" smtClean="0"/>
              <a:pPr/>
              <a:t>3/28/16</a:t>
            </a:fld>
            <a:endParaRPr lang="en-US"/>
          </a:p>
        </p:txBody>
      </p:sp>
      <p:sp>
        <p:nvSpPr>
          <p:cNvPr id="5" name="Slide Number Placeholder 4"/>
          <p:cNvSpPr>
            <a:spLocks noGrp="1"/>
          </p:cNvSpPr>
          <p:nvPr>
            <p:ph type="sldNum" sz="quarter" idx="12"/>
          </p:nvPr>
        </p:nvSpPr>
        <p:spPr/>
        <p:txBody>
          <a:bodyPr/>
          <a:lstStyle/>
          <a:p>
            <a:fld id="{9B007EB5-E551-4081-B1D4-5458D7644D4F}" type="slidenum">
              <a:rPr lang="en-US" smtClean="0"/>
              <a:pPr/>
              <a:t>2</a:t>
            </a:fld>
            <a:endParaRPr lang="en-US"/>
          </a:p>
        </p:txBody>
      </p:sp>
    </p:spTree>
    <p:extLst>
      <p:ext uri="{BB962C8B-B14F-4D97-AF65-F5344CB8AC3E}">
        <p14:creationId xmlns:p14="http://schemas.microsoft.com/office/powerpoint/2010/main" val="2181922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152481"/>
            <a:ext cx="7772400" cy="1470025"/>
          </a:xfrm>
        </p:spPr>
        <p:txBody>
          <a:bodyPr>
            <a:normAutofit/>
          </a:bodyPr>
          <a:lstStyle/>
          <a:p>
            <a:r>
              <a:rPr lang="en-US" dirty="0" smtClean="0"/>
              <a:t>Is </a:t>
            </a:r>
            <a:r>
              <a:rPr lang="en-US" dirty="0" smtClean="0"/>
              <a:t>this a valid process to update the </a:t>
            </a:r>
            <a:r>
              <a:rPr lang="en-US" dirty="0" smtClean="0"/>
              <a:t>Articulation </a:t>
            </a:r>
            <a:r>
              <a:rPr lang="en-US" dirty="0" smtClean="0"/>
              <a:t>Agreement?</a:t>
            </a:r>
            <a:endParaRPr lang="en-US" dirty="0" smtClean="0"/>
          </a:p>
        </p:txBody>
      </p:sp>
      <p:sp>
        <p:nvSpPr>
          <p:cNvPr id="3075" name="Rectangle 3"/>
          <p:cNvSpPr>
            <a:spLocks noGrp="1" noChangeArrowheads="1"/>
          </p:cNvSpPr>
          <p:nvPr>
            <p:ph type="subTitle" idx="1"/>
          </p:nvPr>
        </p:nvSpPr>
        <p:spPr>
          <a:xfrm>
            <a:off x="1371600" y="4648200"/>
            <a:ext cx="6400800" cy="1752600"/>
          </a:xfrm>
        </p:spPr>
        <p:txBody>
          <a:bodyPr>
            <a:normAutofit fontScale="92500"/>
          </a:bodyPr>
          <a:lstStyle/>
          <a:p>
            <a:endParaRPr lang="en-US" dirty="0" smtClean="0"/>
          </a:p>
          <a:p>
            <a:r>
              <a:rPr lang="en-US" dirty="0" smtClean="0"/>
              <a:t>Send an email to:  </a:t>
            </a:r>
            <a:r>
              <a:rPr lang="en-US" dirty="0" err="1" smtClean="0"/>
              <a:t>BowlingA@nccommunitycolleges.edu</a:t>
            </a:r>
            <a:r>
              <a:rPr lang="en-US" dirty="0" smtClean="0"/>
              <a:t> </a:t>
            </a:r>
            <a:endParaRPr lang="en-US" dirty="0"/>
          </a:p>
        </p:txBody>
      </p:sp>
      <p:sp>
        <p:nvSpPr>
          <p:cNvPr id="2" name="Rectangle 1"/>
          <p:cNvSpPr/>
          <p:nvPr/>
        </p:nvSpPr>
        <p:spPr>
          <a:xfrm>
            <a:off x="571500" y="3048000"/>
            <a:ext cx="8267700" cy="1569660"/>
          </a:xfrm>
          <a:prstGeom prst="rect">
            <a:avLst/>
          </a:prstGeom>
        </p:spPr>
        <p:txBody>
          <a:bodyPr wrap="square">
            <a:spAutoFit/>
          </a:bodyPr>
          <a:lstStyle/>
          <a:p>
            <a:r>
              <a:rPr lang="en-US" sz="3200" i="1" dirty="0"/>
              <a:t>“We agree with the process to update the NC HS to CC Articulation Agreement as presented in the webinar on March 28, </a:t>
            </a:r>
            <a:r>
              <a:rPr lang="en-US" sz="3200" i="1"/>
              <a:t>2016</a:t>
            </a:r>
            <a:r>
              <a:rPr lang="en-US" sz="3200" i="1" smtClean="0"/>
              <a:t>.”</a:t>
            </a:r>
            <a:endParaRPr lang="en-US" sz="3200" i="1" dirty="0"/>
          </a:p>
        </p:txBody>
      </p:sp>
    </p:spTree>
    <p:extLst>
      <p:ext uri="{BB962C8B-B14F-4D97-AF65-F5344CB8AC3E}">
        <p14:creationId xmlns:p14="http://schemas.microsoft.com/office/powerpoint/2010/main" val="3914058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762000"/>
            <a:ext cx="7772400" cy="1470025"/>
          </a:xfrm>
        </p:spPr>
        <p:txBody>
          <a:bodyPr>
            <a:normAutofit fontScale="90000"/>
          </a:bodyPr>
          <a:lstStyle/>
          <a:p>
            <a:pPr eaLnBrk="1" hangingPunct="1"/>
            <a:r>
              <a:rPr lang="en-US" sz="5400" dirty="0" smtClean="0"/>
              <a:t>Updating the </a:t>
            </a:r>
            <a:br>
              <a:rPr lang="en-US" sz="5400" dirty="0" smtClean="0"/>
            </a:br>
            <a:r>
              <a:rPr lang="en-US" sz="5400" dirty="0" smtClean="0"/>
              <a:t>Articulation Agreement</a:t>
            </a:r>
          </a:p>
        </p:txBody>
      </p:sp>
      <p:sp>
        <p:nvSpPr>
          <p:cNvPr id="3075" name="Rectangle 3"/>
          <p:cNvSpPr>
            <a:spLocks noGrp="1" noChangeArrowheads="1"/>
          </p:cNvSpPr>
          <p:nvPr>
            <p:ph type="subTitle" idx="1"/>
          </p:nvPr>
        </p:nvSpPr>
        <p:spPr>
          <a:xfrm>
            <a:off x="0" y="2590800"/>
            <a:ext cx="9144000" cy="4114800"/>
          </a:xfrm>
        </p:spPr>
        <p:txBody>
          <a:bodyPr>
            <a:noAutofit/>
          </a:bodyPr>
          <a:lstStyle/>
          <a:p>
            <a:pPr eaLnBrk="1" hangingPunct="1">
              <a:lnSpc>
                <a:spcPct val="80000"/>
              </a:lnSpc>
            </a:pPr>
            <a:endParaRPr lang="en-US" sz="900" dirty="0" smtClean="0"/>
          </a:p>
          <a:p>
            <a:pPr eaLnBrk="1" hangingPunct="1">
              <a:lnSpc>
                <a:spcPct val="80000"/>
              </a:lnSpc>
            </a:pPr>
            <a:r>
              <a:rPr lang="en-US" dirty="0" smtClean="0"/>
              <a:t>Bob Witchger</a:t>
            </a:r>
          </a:p>
          <a:p>
            <a:pPr eaLnBrk="1" hangingPunct="1">
              <a:lnSpc>
                <a:spcPct val="80000"/>
              </a:lnSpc>
            </a:pPr>
            <a:r>
              <a:rPr lang="en-US" sz="2000" dirty="0" smtClean="0"/>
              <a:t>Director, Career and Technical Education - NC Community College System</a:t>
            </a:r>
          </a:p>
          <a:p>
            <a:pPr eaLnBrk="1" hangingPunct="1">
              <a:lnSpc>
                <a:spcPct val="80000"/>
              </a:lnSpc>
            </a:pPr>
            <a:r>
              <a:rPr lang="en-US" sz="2000" dirty="0" smtClean="0"/>
              <a:t>WitchgerB@ncCommunityColleges.edu</a:t>
            </a:r>
          </a:p>
          <a:p>
            <a:pPr eaLnBrk="1" hangingPunct="1">
              <a:lnSpc>
                <a:spcPct val="80000"/>
              </a:lnSpc>
            </a:pPr>
            <a:endParaRPr lang="en-US" sz="1100" dirty="0" smtClean="0"/>
          </a:p>
          <a:p>
            <a:pPr>
              <a:lnSpc>
                <a:spcPct val="80000"/>
              </a:lnSpc>
            </a:pPr>
            <a:r>
              <a:rPr lang="en-US" dirty="0" smtClean="0"/>
              <a:t>Jo Anne Honeycutt</a:t>
            </a:r>
            <a:endParaRPr lang="en-US" dirty="0"/>
          </a:p>
          <a:p>
            <a:pPr>
              <a:lnSpc>
                <a:spcPct val="80000"/>
              </a:lnSpc>
            </a:pPr>
            <a:r>
              <a:rPr lang="en-US" sz="2000" dirty="0"/>
              <a:t>Director, Career and Technical </a:t>
            </a:r>
            <a:r>
              <a:rPr lang="en-US" sz="2000" dirty="0" smtClean="0"/>
              <a:t>Education - NC Department of Public Instruction</a:t>
            </a:r>
            <a:endParaRPr lang="en-US" sz="2000" dirty="0"/>
          </a:p>
          <a:p>
            <a:pPr>
              <a:lnSpc>
                <a:spcPct val="80000"/>
              </a:lnSpc>
            </a:pPr>
            <a:r>
              <a:rPr lang="en-US" sz="2000" dirty="0" smtClean="0"/>
              <a:t>Joanne.Honeycutt@dpi.nc.gov</a:t>
            </a:r>
            <a:endParaRPr lang="en-US" sz="2000" dirty="0"/>
          </a:p>
          <a:p>
            <a:pPr eaLnBrk="1" hangingPunct="1">
              <a:lnSpc>
                <a:spcPct val="80000"/>
              </a:lnSpc>
            </a:pPr>
            <a:endParaRPr lang="en-US" sz="1100" dirty="0" smtClean="0"/>
          </a:p>
          <a:p>
            <a:pPr eaLnBrk="1" hangingPunct="1">
              <a:lnSpc>
                <a:spcPct val="80000"/>
              </a:lnSpc>
            </a:pPr>
            <a:r>
              <a:rPr lang="en-US" dirty="0" smtClean="0"/>
              <a:t>Chris </a:t>
            </a:r>
            <a:r>
              <a:rPr lang="en-US" dirty="0"/>
              <a:t>Droessler</a:t>
            </a:r>
          </a:p>
          <a:p>
            <a:pPr eaLnBrk="1" hangingPunct="1">
              <a:lnSpc>
                <a:spcPct val="80000"/>
              </a:lnSpc>
            </a:pPr>
            <a:r>
              <a:rPr lang="en-US" sz="2000" dirty="0" smtClean="0"/>
              <a:t>Career and Technical Education Coordinator</a:t>
            </a:r>
            <a:r>
              <a:rPr lang="en-US" sz="2000" dirty="0"/>
              <a:t> </a:t>
            </a:r>
            <a:r>
              <a:rPr lang="en-US" sz="2000" dirty="0" smtClean="0"/>
              <a:t>- NC </a:t>
            </a:r>
            <a:r>
              <a:rPr lang="en-US" sz="2000" dirty="0"/>
              <a:t>Community College System</a:t>
            </a:r>
          </a:p>
          <a:p>
            <a:pPr>
              <a:lnSpc>
                <a:spcPct val="80000"/>
              </a:lnSpc>
            </a:pPr>
            <a:r>
              <a:rPr lang="en-US" sz="2000" dirty="0" smtClean="0"/>
              <a:t>DroesslerC@ncCommunityColleges.edu</a:t>
            </a:r>
            <a:endParaRPr lang="en-US" sz="2000" dirty="0"/>
          </a:p>
        </p:txBody>
      </p:sp>
    </p:spTree>
    <p:extLst>
      <p:ext uri="{BB962C8B-B14F-4D97-AF65-F5344CB8AC3E}">
        <p14:creationId xmlns:p14="http://schemas.microsoft.com/office/powerpoint/2010/main" val="1850110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algn="ctr" eaLnBrk="1" hangingPunct="1"/>
            <a:r>
              <a:rPr lang="en-US" dirty="0" smtClean="0"/>
              <a:t>Articulation = </a:t>
            </a:r>
            <a:br>
              <a:rPr lang="en-US" dirty="0" smtClean="0"/>
            </a:br>
            <a:r>
              <a:rPr lang="en-US" i="1" dirty="0" smtClean="0">
                <a:solidFill>
                  <a:srgbClr val="7F1353"/>
                </a:solidFill>
              </a:rPr>
              <a:t>Joining Parts Together</a:t>
            </a:r>
          </a:p>
        </p:txBody>
      </p:sp>
      <p:sp>
        <p:nvSpPr>
          <p:cNvPr id="2" name="Content Placeholder 1"/>
          <p:cNvSpPr>
            <a:spLocks noGrp="1"/>
          </p:cNvSpPr>
          <p:nvPr>
            <p:ph idx="1"/>
          </p:nvPr>
        </p:nvSpPr>
        <p:spPr/>
        <p:txBody>
          <a:bodyPr/>
          <a:lstStyle/>
          <a:p>
            <a:pPr>
              <a:buFont typeface="Arial" charset="0"/>
              <a:buChar char="•"/>
            </a:pPr>
            <a:r>
              <a:rPr lang="en-US" dirty="0"/>
              <a:t>Articulation is a seamless process that joins secondary and postsecondary education and minimizes duplication of </a:t>
            </a:r>
            <a:r>
              <a:rPr lang="en-US" dirty="0" smtClean="0"/>
              <a:t>effort</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070" y="3276600"/>
            <a:ext cx="3891241" cy="3581400"/>
          </a:xfrm>
          <a:prstGeom prst="rect">
            <a:avLst/>
          </a:prstGeom>
        </p:spPr>
      </p:pic>
      <p:sp>
        <p:nvSpPr>
          <p:cNvPr id="6" name="Content Placeholder 1"/>
          <p:cNvSpPr txBox="1">
            <a:spLocks/>
          </p:cNvSpPr>
          <p:nvPr/>
        </p:nvSpPr>
        <p:spPr>
          <a:xfrm>
            <a:off x="4057261" y="3551237"/>
            <a:ext cx="5010539" cy="4602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Char char="•"/>
            </a:pPr>
            <a:r>
              <a:rPr lang="en-US" dirty="0" smtClean="0"/>
              <a:t>Articulation connects high school coursework with community college coursework.</a:t>
            </a:r>
          </a:p>
          <a:p>
            <a:endParaRPr lang="en-US" dirty="0"/>
          </a:p>
        </p:txBody>
      </p:sp>
    </p:spTree>
    <p:extLst>
      <p:ext uri="{BB962C8B-B14F-4D97-AF65-F5344CB8AC3E}">
        <p14:creationId xmlns:p14="http://schemas.microsoft.com/office/powerpoint/2010/main" val="4021917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Agreement?</a:t>
            </a:r>
            <a:endParaRPr lang="en-US" dirty="0"/>
          </a:p>
        </p:txBody>
      </p:sp>
      <p:sp>
        <p:nvSpPr>
          <p:cNvPr id="3" name="Content Placeholder 2"/>
          <p:cNvSpPr>
            <a:spLocks noGrp="1"/>
          </p:cNvSpPr>
          <p:nvPr>
            <p:ph idx="1"/>
          </p:nvPr>
        </p:nvSpPr>
        <p:spPr/>
        <p:txBody>
          <a:bodyPr/>
          <a:lstStyle/>
          <a:p>
            <a:pPr>
              <a:lnSpc>
                <a:spcPct val="150000"/>
              </a:lnSpc>
              <a:spcBef>
                <a:spcPts val="3000"/>
              </a:spcBef>
              <a:spcAft>
                <a:spcPts val="3000"/>
              </a:spcAft>
            </a:pPr>
            <a:r>
              <a:rPr lang="en-US" dirty="0" smtClean="0"/>
              <a:t>North </a:t>
            </a:r>
            <a:r>
              <a:rPr lang="en-US" dirty="0"/>
              <a:t>Carolina Comprehensive Articulation Agreement (CAA)</a:t>
            </a:r>
          </a:p>
          <a:p>
            <a:pPr>
              <a:lnSpc>
                <a:spcPct val="150000"/>
              </a:lnSpc>
              <a:spcBef>
                <a:spcPts val="3000"/>
              </a:spcBef>
              <a:spcAft>
                <a:spcPts val="3000"/>
              </a:spcAft>
            </a:pPr>
            <a:r>
              <a:rPr lang="en-US" dirty="0" smtClean="0"/>
              <a:t>NC High School to Community College Articulation Agreement</a:t>
            </a:r>
          </a:p>
        </p:txBody>
      </p:sp>
      <p:sp>
        <p:nvSpPr>
          <p:cNvPr id="6" name="Rounded Rectangle 5"/>
          <p:cNvSpPr>
            <a:spLocks noChangeArrowheads="1"/>
          </p:cNvSpPr>
          <p:nvPr/>
        </p:nvSpPr>
        <p:spPr bwMode="auto">
          <a:xfrm>
            <a:off x="426308" y="3863180"/>
            <a:ext cx="7346092" cy="1547019"/>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297467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eaLnBrk="1" hangingPunct="1"/>
            <a:r>
              <a:rPr lang="en-US" dirty="0" smtClean="0"/>
              <a:t>Articulation </a:t>
            </a:r>
            <a:br>
              <a:rPr lang="en-US" dirty="0" smtClean="0"/>
            </a:br>
            <a:r>
              <a:rPr lang="en-US" sz="3600" dirty="0" smtClean="0"/>
              <a:t>(Perkins Act of 2006) </a:t>
            </a:r>
          </a:p>
        </p:txBody>
      </p:sp>
      <p:sp>
        <p:nvSpPr>
          <p:cNvPr id="7171" name="Content Placeholder 2"/>
          <p:cNvSpPr>
            <a:spLocks noGrp="1"/>
          </p:cNvSpPr>
          <p:nvPr>
            <p:ph idx="1"/>
          </p:nvPr>
        </p:nvSpPr>
        <p:spPr/>
        <p:txBody>
          <a:bodyPr>
            <a:normAutofit/>
          </a:bodyPr>
          <a:lstStyle/>
          <a:p>
            <a:pPr marL="0" indent="0" eaLnBrk="1" hangingPunct="1">
              <a:lnSpc>
                <a:spcPct val="130000"/>
              </a:lnSpc>
              <a:spcBef>
                <a:spcPts val="0"/>
              </a:spcBef>
              <a:buNone/>
            </a:pPr>
            <a:r>
              <a:rPr lang="en-US" sz="2800" dirty="0" smtClean="0"/>
              <a:t>The CTE State Plan shall include --</a:t>
            </a:r>
          </a:p>
          <a:p>
            <a:pPr>
              <a:lnSpc>
                <a:spcPct val="130000"/>
              </a:lnSpc>
              <a:spcBef>
                <a:spcPts val="0"/>
              </a:spcBef>
            </a:pPr>
            <a:r>
              <a:rPr lang="en-US" sz="2400" dirty="0"/>
              <a:t>how the </a:t>
            </a:r>
            <a:r>
              <a:rPr lang="en-US" sz="2400" dirty="0" smtClean="0"/>
              <a:t>state will </a:t>
            </a:r>
            <a:r>
              <a:rPr lang="en-US" sz="2400" dirty="0"/>
              <a:t>support eligible </a:t>
            </a:r>
            <a:r>
              <a:rPr lang="en-US" sz="2400" dirty="0" smtClean="0"/>
              <a:t>recipients </a:t>
            </a:r>
            <a:r>
              <a:rPr lang="en-US" sz="2400" dirty="0"/>
              <a:t>in developing and implementing articulation </a:t>
            </a:r>
            <a:r>
              <a:rPr lang="en-US" sz="2400" dirty="0" smtClean="0"/>
              <a:t>agreements </a:t>
            </a:r>
            <a:r>
              <a:rPr lang="en-US" sz="2400" dirty="0"/>
              <a:t>between secondary education and </a:t>
            </a:r>
            <a:r>
              <a:rPr lang="en-US" sz="2400" dirty="0" smtClean="0"/>
              <a:t>postsecondary education institutions</a:t>
            </a:r>
            <a:endParaRPr lang="en-US" sz="2400" dirty="0"/>
          </a:p>
        </p:txBody>
      </p:sp>
    </p:spTree>
    <p:extLst>
      <p:ext uri="{BB962C8B-B14F-4D97-AF65-F5344CB8AC3E}">
        <p14:creationId xmlns:p14="http://schemas.microsoft.com/office/powerpoint/2010/main" val="2542032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124" y="0"/>
            <a:ext cx="6915751" cy="6858000"/>
          </a:xfrm>
          <a:prstGeom prst="rect">
            <a:avLst/>
          </a:prstGeom>
        </p:spPr>
      </p:pic>
      <p:sp>
        <p:nvSpPr>
          <p:cNvPr id="4" name="Rounded Rectangle 3"/>
          <p:cNvSpPr>
            <a:spLocks noChangeArrowheads="1"/>
          </p:cNvSpPr>
          <p:nvPr/>
        </p:nvSpPr>
        <p:spPr bwMode="auto">
          <a:xfrm>
            <a:off x="1114124" y="5029200"/>
            <a:ext cx="2086276" cy="6858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
        <p:nvSpPr>
          <p:cNvPr id="5" name="TextBox 4"/>
          <p:cNvSpPr txBox="1"/>
          <p:nvPr/>
        </p:nvSpPr>
        <p:spPr>
          <a:xfrm>
            <a:off x="2157262" y="1828800"/>
            <a:ext cx="4347472" cy="923330"/>
          </a:xfrm>
          <a:prstGeom prst="rect">
            <a:avLst/>
          </a:prstGeom>
          <a:solidFill>
            <a:schemeClr val="accent6">
              <a:lumMod val="60000"/>
              <a:lumOff val="40000"/>
            </a:schemeClr>
          </a:solidFill>
        </p:spPr>
        <p:txBody>
          <a:bodyPr wrap="none" rtlCol="0">
            <a:spAutoFit/>
          </a:bodyPr>
          <a:lstStyle/>
          <a:p>
            <a:r>
              <a:rPr lang="en-US" sz="5400" dirty="0" smtClean="0"/>
              <a:t>NCperkins.org</a:t>
            </a:r>
            <a:endParaRPr lang="en-US" sz="5400" dirty="0"/>
          </a:p>
        </p:txBody>
      </p:sp>
    </p:spTree>
    <p:extLst>
      <p:ext uri="{BB962C8B-B14F-4D97-AF65-F5344CB8AC3E}">
        <p14:creationId xmlns:p14="http://schemas.microsoft.com/office/powerpoint/2010/main" val="265342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0"/>
            <a:ext cx="6912864" cy="7187070"/>
          </a:xfrm>
          <a:prstGeom prst="rect">
            <a:avLst/>
          </a:prstGeom>
        </p:spPr>
      </p:pic>
      <p:sp>
        <p:nvSpPr>
          <p:cNvPr id="5" name="Rounded Rectangle 4"/>
          <p:cNvSpPr>
            <a:spLocks noChangeArrowheads="1"/>
          </p:cNvSpPr>
          <p:nvPr/>
        </p:nvSpPr>
        <p:spPr bwMode="auto">
          <a:xfrm>
            <a:off x="1676400" y="4114800"/>
            <a:ext cx="2086276" cy="6096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22957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0"/>
            <a:ext cx="6912864" cy="7187070"/>
          </a:xfrm>
          <a:prstGeom prst="rect">
            <a:avLst/>
          </a:prstGeom>
        </p:spPr>
      </p:pic>
    </p:spTree>
    <p:extLst>
      <p:ext uri="{BB962C8B-B14F-4D97-AF65-F5344CB8AC3E}">
        <p14:creationId xmlns:p14="http://schemas.microsoft.com/office/powerpoint/2010/main" val="2781524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
        <p:nvSpPr>
          <p:cNvPr id="5" name="Content Placeholder 4"/>
          <p:cNvSpPr>
            <a:spLocks noGrp="1"/>
          </p:cNvSpPr>
          <p:nvPr>
            <p:ph idx="1"/>
          </p:nvPr>
        </p:nvSpPr>
        <p:spPr/>
        <p:txBody>
          <a:bodyPr/>
          <a:lstStyle/>
          <a:p>
            <a:r>
              <a:rPr lang="en-US" dirty="0" smtClean="0"/>
              <a:t>Statewide Agreement</a:t>
            </a:r>
          </a:p>
          <a:p>
            <a:r>
              <a:rPr lang="en-US" dirty="0" smtClean="0"/>
              <a:t>NCDPI &amp; NCCCS</a:t>
            </a:r>
          </a:p>
          <a:p>
            <a:r>
              <a:rPr lang="en-US" dirty="0" smtClean="0"/>
              <a:t>Joins secondary and postsecondary CTE</a:t>
            </a:r>
          </a:p>
          <a:p>
            <a:r>
              <a:rPr lang="en-US" dirty="0" smtClean="0"/>
              <a:t>~50 HS courses</a:t>
            </a:r>
          </a:p>
          <a:p>
            <a:r>
              <a:rPr lang="en-US" dirty="0" smtClean="0"/>
              <a:t>Proficient students receive college credit</a:t>
            </a:r>
          </a:p>
          <a:p>
            <a:r>
              <a:rPr lang="en-US" dirty="0" smtClean="0"/>
              <a:t>Eliminates duplication of coursework</a:t>
            </a:r>
            <a:endParaRPr lang="en-US" dirty="0"/>
          </a:p>
        </p:txBody>
      </p:sp>
      <p:sp>
        <p:nvSpPr>
          <p:cNvPr id="2" name="Date Placeholder 1"/>
          <p:cNvSpPr>
            <a:spLocks noGrp="1"/>
          </p:cNvSpPr>
          <p:nvPr>
            <p:ph type="dt" sz="half" idx="10"/>
          </p:nvPr>
        </p:nvSpPr>
        <p:spPr/>
        <p:txBody>
          <a:bodyPr/>
          <a:lstStyle/>
          <a:p>
            <a:fld id="{5B2B3495-C270-42FA-BEA2-29A2E18E9D6B}" type="datetime1">
              <a:rPr lang="en-US" smtClean="0"/>
              <a:pPr/>
              <a:t>3/28/16</a:t>
            </a:fld>
            <a:endParaRPr lang="en-US"/>
          </a:p>
        </p:txBody>
      </p:sp>
      <p:sp>
        <p:nvSpPr>
          <p:cNvPr id="3" name="Slide Number Placeholder 2"/>
          <p:cNvSpPr>
            <a:spLocks noGrp="1"/>
          </p:cNvSpPr>
          <p:nvPr>
            <p:ph type="sldNum" sz="quarter" idx="12"/>
          </p:nvPr>
        </p:nvSpPr>
        <p:spPr/>
        <p:txBody>
          <a:bodyPr/>
          <a:lstStyle/>
          <a:p>
            <a:fld id="{9B007EB5-E551-4081-B1D4-5458D7644D4F}" type="slidenum">
              <a:rPr lang="en-US" smtClean="0"/>
              <a:pPr/>
              <a:t>9</a:t>
            </a:fld>
            <a:endParaRPr lang="en-US"/>
          </a:p>
        </p:txBody>
      </p:sp>
    </p:spTree>
    <p:extLst>
      <p:ext uri="{BB962C8B-B14F-4D97-AF65-F5344CB8AC3E}">
        <p14:creationId xmlns:p14="http://schemas.microsoft.com/office/powerpoint/2010/main" val="32471650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FB5CEF851A894EBF7DD1FB22F51352" ma:contentTypeVersion="20" ma:contentTypeDescription="Create a new document." ma:contentTypeScope="" ma:versionID="8f3af701f3df8a9c9048a907c74c0ac2">
  <xsd:schema xmlns:xsd="http://www.w3.org/2001/XMLSchema" xmlns:xs="http://www.w3.org/2001/XMLSchema" xmlns:p="http://schemas.microsoft.com/office/2006/metadata/properties" xmlns:ns1="http://schemas.microsoft.com/sharepoint/v3" xmlns:ns2="88203bfa-d4ac-462e-8616-0292cc28843a" xmlns:ns3="f46e81e7-297d-417f-b698-00dff3f07a0e" targetNamespace="http://schemas.microsoft.com/office/2006/metadata/properties" ma:root="true" ma:fieldsID="369e50db597ab9061d2b510d58b9a267" ns1:_="" ns2:_="" ns3:_="">
    <xsd:import namespace="http://schemas.microsoft.com/sharepoint/v3"/>
    <xsd:import namespace="88203bfa-d4ac-462e-8616-0292cc28843a"/>
    <xsd:import namespace="f46e81e7-297d-417f-b698-00dff3f07a0e"/>
    <xsd:element name="properties">
      <xsd:complexType>
        <xsd:sequence>
          <xsd:element name="documentManagement">
            <xsd:complexType>
              <xsd:all>
                <xsd:element ref="ns1:PublishingStartDate" minOccurs="0"/>
                <xsd:element ref="ns1:PublishingExpirationDate" minOccurs="0"/>
                <xsd:element ref="ns2:Departments"/>
                <xsd:element ref="ns2:TaxCatchAll" minOccurs="0"/>
                <xsd:element ref="ns3:mf6adc5d79a94e37ab7ec9b9c48355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203bfa-d4ac-462e-8616-0292cc28843a" elementFormDefault="qualified">
    <xsd:import namespace="http://schemas.microsoft.com/office/2006/documentManagement/types"/>
    <xsd:import namespace="http://schemas.microsoft.com/office/infopath/2007/PartnerControls"/>
    <xsd:element name="Departments" ma:index="10" ma:displayName="Departments" ma:description="Select the department associated with this document or file. Department selections are based on this organization&#10;http://www.nccommunitycolleges.edu/Personnel/NCCCS_Directory.htm" ma:format="Dropdown" ma:internalName="Departments">
      <xsd:simpleType>
        <xsd:restriction base="dms:Choice">
          <xsd:enumeration value="Administrative and Facility Services"/>
          <xsd:enumeration value="Budgeting and Accounting and State-Level Accounting"/>
          <xsd:enumeration value="Contracts and Grants"/>
          <xsd:enumeration value="Human Resources"/>
          <xsd:enumeration value="Information Services"/>
          <xsd:enumeration value="Legal Affairs"/>
          <xsd:enumeration value="Marketing and Public Affairs"/>
          <xsd:enumeration value="Travel"/>
        </xsd:restriction>
      </xsd:simpleType>
    </xsd:element>
    <xsd:element name="TaxCatchAll" ma:index="11" nillable="true" ma:displayName="Taxonomy Catch All Column" ma:hidden="true" ma:list="{c4007c1c-46bb-42fa-88e6-4247e554f2f5}" ma:internalName="TaxCatchAll" ma:showField="CatchAllData" ma:web="88203bfa-d4ac-462e-8616-0292cc28843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46e81e7-297d-417f-b698-00dff3f07a0e" elementFormDefault="qualified">
    <xsd:import namespace="http://schemas.microsoft.com/office/2006/documentManagement/types"/>
    <xsd:import namespace="http://schemas.microsoft.com/office/infopath/2007/PartnerControls"/>
    <xsd:element name="mf6adc5d79a94e37ab7ec9b9c483552f" ma:index="13" ma:taxonomy="true" ma:internalName="mf6adc5d79a94e37ab7ec9b9c483552f" ma:taxonomyFieldName="Types" ma:displayName="Document Type" ma:indexed="true" ma:readOnly="false" ma:default="" ma:fieldId="{6f6adc5d-79a9-4e37-ab7e-c9b9c483552f}" ma:sspId="ff2c0a30-6022-4a53-931e-4e94d75a6b78" ma:termSetId="e83798e3-13ef-49a2-860b-1634b308a9c4"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f6adc5d79a94e37ab7ec9b9c483552f xmlns="f46e81e7-297d-417f-b698-00dff3f07a0e">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fc194862-fd4a-42aa-9550-b5fd9ecd1cff</TermId>
        </TermInfo>
      </Terms>
    </mf6adc5d79a94e37ab7ec9b9c483552f>
    <Departments xmlns="88203bfa-d4ac-462e-8616-0292cc28843a">Marketing and Public Affairs</Departments>
    <PublishingExpirationDate xmlns="http://schemas.microsoft.com/sharepoint/v3" xsi:nil="true"/>
    <PublishingStartDate xmlns="http://schemas.microsoft.com/sharepoint/v3" xsi:nil="true"/>
    <TaxCatchAll xmlns="88203bfa-d4ac-462e-8616-0292cc28843a">
      <Value>38</Value>
      <Value>34</Value>
    </TaxCatchAll>
  </documentManagement>
</p:properties>
</file>

<file path=customXml/itemProps1.xml><?xml version="1.0" encoding="utf-8"?>
<ds:datastoreItem xmlns:ds="http://schemas.openxmlformats.org/officeDocument/2006/customXml" ds:itemID="{F4C27CC1-3EE5-40B7-B2E3-EB81E1651D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8203bfa-d4ac-462e-8616-0292cc28843a"/>
    <ds:schemaRef ds:uri="f46e81e7-297d-417f-b698-00dff3f07a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B2E925-8E2E-4675-A322-811AC5A54530}">
  <ds:schemaRefs>
    <ds:schemaRef ds:uri="http://schemas.microsoft.com/sharepoint/v3/contenttype/forms"/>
  </ds:schemaRefs>
</ds:datastoreItem>
</file>

<file path=customXml/itemProps3.xml><?xml version="1.0" encoding="utf-8"?>
<ds:datastoreItem xmlns:ds="http://schemas.openxmlformats.org/officeDocument/2006/customXml" ds:itemID="{459EDD1A-F66B-4A90-8803-6512E3CBFB2F}">
  <ds:schemaRefs>
    <ds:schemaRef ds:uri="http://purl.org/dc/elements/1.1/"/>
    <ds:schemaRef ds:uri="http://www.w3.org/XML/1998/namespace"/>
    <ds:schemaRef ds:uri="http://schemas.microsoft.com/office/2006/documentManagement/types"/>
    <ds:schemaRef ds:uri="http://purl.org/dc/dcmitype/"/>
    <ds:schemaRef ds:uri="88203bfa-d4ac-462e-8616-0292cc28843a"/>
    <ds:schemaRef ds:uri="http://schemas.microsoft.com/office/infopath/2007/PartnerControls"/>
    <ds:schemaRef ds:uri="http://schemas.openxmlformats.org/package/2006/metadata/core-properties"/>
    <ds:schemaRef ds:uri="f46e81e7-297d-417f-b698-00dff3f07a0e"/>
    <ds:schemaRef ds:uri="http://schemas.microsoft.com/sharepoint/v3"/>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832</TotalTime>
  <Words>1935</Words>
  <Application>Microsoft Macintosh PowerPoint</Application>
  <PresentationFormat>On-screen Show (4:3)</PresentationFormat>
  <Paragraphs>255</Paragraphs>
  <Slides>21</Slides>
  <Notes>21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Calibri</vt:lpstr>
      <vt:lpstr>Franklin Gothic Medium</vt:lpstr>
      <vt:lpstr>Wingdings</vt:lpstr>
      <vt:lpstr>ヒラギノ角ゴ Pro W3</vt:lpstr>
      <vt:lpstr>Arial</vt:lpstr>
      <vt:lpstr>Office Theme</vt:lpstr>
      <vt:lpstr>Acrobat Document</vt:lpstr>
      <vt:lpstr>Updating the  Articulation Agreement</vt:lpstr>
      <vt:lpstr>Why are we here?</vt:lpstr>
      <vt:lpstr>Articulation =  Joining Parts Together</vt:lpstr>
      <vt:lpstr>Which Agreement?</vt:lpstr>
      <vt:lpstr>Articulation  (Perkins Act of 2006) </vt:lpstr>
      <vt:lpstr>PowerPoint Presentation</vt:lpstr>
      <vt:lpstr>PowerPoint Presentation</vt:lpstr>
      <vt:lpstr>PowerPoint Presentation</vt:lpstr>
      <vt:lpstr>Introduction</vt:lpstr>
      <vt:lpstr>Local Agreements</vt:lpstr>
      <vt:lpstr>Process to Document and Award Credit</vt:lpstr>
      <vt:lpstr>Field Tests</vt:lpstr>
      <vt:lpstr>Articulation Agreement History</vt:lpstr>
      <vt:lpstr>Articulation Update Process</vt:lpstr>
      <vt:lpstr>Articulation Review</vt:lpstr>
      <vt:lpstr>PowerPoint Presentation</vt:lpstr>
      <vt:lpstr>PowerPoint Presentation</vt:lpstr>
      <vt:lpstr>Articulation Update Process</vt:lpstr>
      <vt:lpstr>Updating the  Articulation Agreement</vt:lpstr>
      <vt:lpstr>Is this a valid process to update the Articulation Agreement?</vt:lpstr>
      <vt:lpstr>Updating the  Articulation Agreement</vt:lpstr>
    </vt:vector>
  </TitlesOfParts>
  <Company>NCCCS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 Template</dc:title>
  <dc:creator>georgem</dc:creator>
  <cp:lastModifiedBy>Chris Droessler</cp:lastModifiedBy>
  <cp:revision>100</cp:revision>
  <dcterms:created xsi:type="dcterms:W3CDTF">2009-10-29T12:13:41Z</dcterms:created>
  <dcterms:modified xsi:type="dcterms:W3CDTF">2016-03-28T16:04:18Z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0x010100D3FB5CEF851A894EBF7DD1FB22F51352</vt:lpwstr>
  </property>
  <property fmtid="{D5CDD505-2E9C-101B-9397-08002B2CF9AE}" pid="3" name="Descriptors">
    <vt:lpwstr/>
  </property>
  <property fmtid="{D5CDD505-2E9C-101B-9397-08002B2CF9AE}" pid="4" name="Functions">
    <vt:lpwstr>34;#Branding|6e354d85-bdd8-4cc8-a485-4803f6fdee24</vt:lpwstr>
  </property>
  <property fmtid="{D5CDD505-2E9C-101B-9397-08002B2CF9AE}" pid="5" name="Types">
    <vt:lpwstr>38;#Template|fc194862-fd4a-42aa-9550-b5fd9ecd1cff</vt:lpwstr>
  </property>
  <property fmtid="{D5CDD505-2E9C-101B-9397-08002B2CF9AE}" pid="6" name="Objects">
    <vt:lpwstr/>
  </property>
  <property fmtid="{D5CDD505-2E9C-101B-9397-08002B2CF9AE}" pid="7" name="da5133d6118044a3aaacc66dd229ac83">
    <vt:lpwstr>Branding|6e354d85-bdd8-4cc8-a485-4803f6fdee24</vt:lpwstr>
  </property>
</Properties>
</file>