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534" r:id="rId2"/>
    <p:sldId id="539" r:id="rId3"/>
    <p:sldId id="540" r:id="rId4"/>
    <p:sldId id="541" r:id="rId5"/>
    <p:sldId id="542" r:id="rId6"/>
    <p:sldId id="543" r:id="rId7"/>
    <p:sldId id="544" r:id="rId8"/>
    <p:sldId id="545" r:id="rId9"/>
    <p:sldId id="546" r:id="rId10"/>
    <p:sldId id="533" r:id="rId11"/>
    <p:sldId id="53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1" autoAdjust="0"/>
    <p:restoredTop sz="86490"/>
  </p:normalViewPr>
  <p:slideViewPr>
    <p:cSldViewPr snapToGrid="0">
      <p:cViewPr varScale="1">
        <p:scale>
          <a:sx n="115" d="100"/>
          <a:sy n="115" d="100"/>
        </p:scale>
        <p:origin x="1592" y="1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3/15/18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3/15/18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10</a:t>
            </a:fld>
            <a:endParaRPr lang="en-US"/>
          </a:p>
        </p:txBody>
      </p:sp>
    </p:spTree>
    <p:extLst>
      <p:ext uri="{BB962C8B-B14F-4D97-AF65-F5344CB8AC3E}">
        <p14:creationId xmlns:p14="http://schemas.microsoft.com/office/powerpoint/2010/main" val="1285269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3/15/18</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3/15/18</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3/15/18</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3/15/18</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CTE Career Pathways Grants</a:t>
            </a:r>
          </a:p>
        </p:txBody>
      </p:sp>
      <p:sp>
        <p:nvSpPr>
          <p:cNvPr id="3" name="Subtitle 2"/>
          <p:cNvSpPr>
            <a:spLocks noGrp="1"/>
          </p:cNvSpPr>
          <p:nvPr>
            <p:ph type="subTitle" idx="1"/>
          </p:nvPr>
        </p:nvSpPr>
        <p:spPr/>
        <p:txBody>
          <a:bodyPr/>
          <a:lstStyle/>
          <a:p>
            <a:r>
              <a:rPr lang="en-US" dirty="0"/>
              <a:t>March 15, 2018</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dirty="0"/>
              <a:t>Dr. Bob </a:t>
            </a:r>
            <a:r>
              <a:rPr lang="en-US" sz="3400" b="1" dirty="0" err="1"/>
              <a:t>Witchger</a:t>
            </a:r>
            <a:r>
              <a:rPr lang="en-US" sz="3400" b="1" dirty="0"/>
              <a:t>	</a:t>
            </a:r>
            <a:r>
              <a:rPr lang="en-US" dirty="0"/>
              <a:t>Director, Career &amp; Technical Education</a:t>
            </a:r>
            <a:br>
              <a:rPr lang="en-US" dirty="0"/>
            </a:br>
            <a:r>
              <a:rPr lang="en-US" dirty="0"/>
              <a:t>	</a:t>
            </a:r>
            <a:r>
              <a:rPr lang="en-US" dirty="0" err="1"/>
              <a:t>WitchgerB@nccommunitycolleges.edu</a:t>
            </a:r>
            <a:r>
              <a:rPr lang="en-US" dirty="0"/>
              <a:t>	919-807-7126</a:t>
            </a:r>
          </a:p>
          <a:p>
            <a:pPr marL="0" indent="0">
              <a:lnSpc>
                <a:spcPct val="120000"/>
              </a:lnSpc>
              <a:spcAft>
                <a:spcPts val="1200"/>
              </a:spcAft>
              <a:buNone/>
              <a:tabLst>
                <a:tab pos="741363" algn="l"/>
                <a:tab pos="7532688" algn="r"/>
              </a:tabLst>
            </a:pPr>
            <a:r>
              <a:rPr lang="en-US" sz="3400" b="1" dirty="0"/>
              <a:t>Dr. Tony R. </a:t>
            </a:r>
            <a:r>
              <a:rPr lang="en-US" sz="3400" b="1" dirty="0" err="1"/>
              <a:t>Reggi</a:t>
            </a:r>
            <a:r>
              <a:rPr lang="en-US" dirty="0"/>
              <a:t>	Coordinator, Career &amp; Technical Education</a:t>
            </a:r>
            <a:br>
              <a:rPr lang="en-US" dirty="0"/>
            </a:br>
            <a:r>
              <a:rPr lang="en-US" dirty="0"/>
              <a:t>	</a:t>
            </a:r>
            <a:r>
              <a:rPr lang="en-US" dirty="0" err="1"/>
              <a:t>ReggiA@nccommunitycolleges.edu</a:t>
            </a:r>
            <a:r>
              <a:rPr lang="en-US" dirty="0"/>
              <a:t>	919-807-7131</a:t>
            </a:r>
          </a:p>
          <a:p>
            <a:pPr marL="0" indent="0">
              <a:lnSpc>
                <a:spcPct val="120000"/>
              </a:lnSpc>
              <a:spcAft>
                <a:spcPts val="1200"/>
              </a:spcAft>
              <a:buNone/>
              <a:tabLst>
                <a:tab pos="741363" algn="l"/>
                <a:tab pos="7532688" algn="r"/>
              </a:tabLst>
            </a:pPr>
            <a:r>
              <a:rPr lang="en-US" sz="3400" b="1" dirty="0"/>
              <a:t>vacant</a:t>
            </a:r>
            <a:r>
              <a:rPr lang="en-US" dirty="0"/>
              <a:t>	Coordinator, Career &amp; Technical Education</a:t>
            </a:r>
            <a:br>
              <a:rPr lang="en-US" dirty="0"/>
            </a:br>
            <a:r>
              <a:rPr lang="en-US" dirty="0"/>
              <a:t>	</a:t>
            </a:r>
            <a:r>
              <a:rPr lang="en-US" dirty="0" err="1"/>
              <a:t>xxxxx@nccommunitycolleges.edu</a:t>
            </a:r>
            <a:r>
              <a:rPr lang="en-US" dirty="0"/>
              <a:t>	919-807-7130</a:t>
            </a:r>
          </a:p>
          <a:p>
            <a:pPr marL="0" indent="0">
              <a:lnSpc>
                <a:spcPct val="120000"/>
              </a:lnSpc>
              <a:spcAft>
                <a:spcPts val="1200"/>
              </a:spcAft>
              <a:buNone/>
              <a:tabLst>
                <a:tab pos="741363" algn="l"/>
                <a:tab pos="7532688" algn="r"/>
              </a:tabLst>
            </a:pPr>
            <a:r>
              <a:rPr lang="en-US" sz="3400" b="1" dirty="0"/>
              <a:t>Chris </a:t>
            </a:r>
            <a:r>
              <a:rPr lang="en-US" sz="3400" b="1" dirty="0" err="1"/>
              <a:t>Droessler</a:t>
            </a:r>
            <a:r>
              <a:rPr lang="en-US" dirty="0"/>
              <a:t>	Coordinator, Career &amp; Technical Education</a:t>
            </a:r>
            <a:br>
              <a:rPr lang="en-US" dirty="0"/>
            </a:br>
            <a:r>
              <a:rPr lang="en-US" dirty="0"/>
              <a:t>	</a:t>
            </a:r>
            <a:r>
              <a:rPr lang="en-US" dirty="0" err="1"/>
              <a:t>DroesslerC@nccommunitycolleges.edu</a:t>
            </a:r>
            <a:r>
              <a:rPr lang="en-US" dirty="0"/>
              <a:t>	919-807-7068</a:t>
            </a:r>
          </a:p>
          <a:p>
            <a:pPr marL="0" indent="0">
              <a:lnSpc>
                <a:spcPct val="120000"/>
              </a:lnSpc>
              <a:spcAft>
                <a:spcPts val="1200"/>
              </a:spcAft>
              <a:buNone/>
              <a:tabLst>
                <a:tab pos="741363" algn="l"/>
                <a:tab pos="7532688" algn="r"/>
              </a:tabLst>
            </a:pPr>
            <a:r>
              <a:rPr lang="en-US" sz="3400" b="1" dirty="0"/>
              <a:t>Jennifer Holloway</a:t>
            </a:r>
            <a:r>
              <a:rPr lang="en-US" dirty="0"/>
              <a:t>	CTE Administrative Assistant</a:t>
            </a:r>
            <a:br>
              <a:rPr lang="en-US" dirty="0"/>
            </a:br>
            <a:r>
              <a:rPr lang="en-US" dirty="0"/>
              <a:t>	</a:t>
            </a:r>
            <a:r>
              <a:rPr lang="en-US" dirty="0" err="1"/>
              <a:t>HollowayJ@nccommunitycolleges.edu</a:t>
            </a:r>
            <a:r>
              <a:rPr lang="en-US" dirty="0"/>
              <a:t>	919-807-7129</a:t>
            </a:r>
          </a:p>
        </p:txBody>
      </p:sp>
    </p:spTree>
    <p:extLst>
      <p:ext uri="{BB962C8B-B14F-4D97-AF65-F5344CB8AC3E}">
        <p14:creationId xmlns:p14="http://schemas.microsoft.com/office/powerpoint/2010/main" val="519346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4BCA1A3-DA6F-424E-B71E-F70F1B5836BC}"/>
              </a:ext>
            </a:extLst>
          </p:cNvPr>
          <p:cNvSpPr>
            <a:spLocks noGrp="1"/>
          </p:cNvSpPr>
          <p:nvPr>
            <p:ph idx="4294967295"/>
          </p:nvPr>
        </p:nvSpPr>
        <p:spPr>
          <a:xfrm>
            <a:off x="167640" y="167322"/>
            <a:ext cx="8976360" cy="6431597"/>
          </a:xfrm>
        </p:spPr>
        <p:txBody>
          <a:bodyPr>
            <a:normAutofit/>
          </a:bodyPr>
          <a:lstStyle/>
          <a:p>
            <a:pPr marL="514350" indent="-514350" fontAlgn="ctr">
              <a:lnSpc>
                <a:spcPts val="3280"/>
              </a:lnSpc>
              <a:spcAft>
                <a:spcPts val="1200"/>
              </a:spcAft>
              <a:buFont typeface="+mj-lt"/>
              <a:buAutoNum type="arabicPeriod"/>
            </a:pPr>
            <a:r>
              <a:rPr lang="en-US" sz="2400" dirty="0"/>
              <a:t>Describe: What is a CTE 9-14 Career Pathway?  </a:t>
            </a:r>
          </a:p>
          <a:p>
            <a:pPr marL="514350" indent="-514350" fontAlgn="ctr">
              <a:lnSpc>
                <a:spcPts val="3280"/>
              </a:lnSpc>
              <a:spcAft>
                <a:spcPts val="1200"/>
              </a:spcAft>
              <a:buFont typeface="+mj-lt"/>
              <a:buAutoNum type="arabicPeriod"/>
            </a:pPr>
            <a:r>
              <a:rPr lang="en-US" sz="2400" dirty="0"/>
              <a:t>Activities: How does your secondary - postsecondary partnership work around pathways?</a:t>
            </a:r>
          </a:p>
          <a:p>
            <a:pPr marL="514350" indent="-514350" fontAlgn="ctr">
              <a:lnSpc>
                <a:spcPts val="3280"/>
              </a:lnSpc>
              <a:spcAft>
                <a:spcPts val="1200"/>
              </a:spcAft>
              <a:buFont typeface="+mj-lt"/>
              <a:buAutoNum type="arabicPeriod"/>
            </a:pPr>
            <a:r>
              <a:rPr lang="en-US" sz="2400" dirty="0"/>
              <a:t>Partners: How are employers engaged in the pathway? </a:t>
            </a:r>
          </a:p>
          <a:p>
            <a:pPr marL="514350" indent="-514350" fontAlgn="ctr">
              <a:lnSpc>
                <a:spcPts val="3280"/>
              </a:lnSpc>
              <a:spcAft>
                <a:spcPts val="1200"/>
              </a:spcAft>
              <a:buFont typeface="+mj-lt"/>
              <a:buAutoNum type="arabicPeriod"/>
            </a:pPr>
            <a:r>
              <a:rPr lang="en-US" sz="2400" dirty="0"/>
              <a:t>Performance Outcomes: How are you tracking progress? </a:t>
            </a:r>
          </a:p>
          <a:p>
            <a:pPr marL="514350" indent="-514350" fontAlgn="ctr">
              <a:lnSpc>
                <a:spcPts val="3280"/>
              </a:lnSpc>
              <a:spcAft>
                <a:spcPts val="1200"/>
              </a:spcAft>
              <a:buFont typeface="+mj-lt"/>
              <a:buAutoNum type="arabicPeriod"/>
            </a:pPr>
            <a:r>
              <a:rPr lang="en-US" sz="2400" dirty="0"/>
              <a:t>Program Enhancement: How are you implementing your </a:t>
            </a:r>
            <a:r>
              <a:rPr lang="en-US" sz="2400" b="1" dirty="0"/>
              <a:t>Plan of Action</a:t>
            </a:r>
            <a:r>
              <a:rPr lang="en-US" sz="2400" dirty="0"/>
              <a:t> as described in your grant proposal?</a:t>
            </a:r>
          </a:p>
          <a:p>
            <a:pPr marL="514350" indent="-514350" fontAlgn="ctr">
              <a:lnSpc>
                <a:spcPts val="3280"/>
              </a:lnSpc>
              <a:spcAft>
                <a:spcPts val="1200"/>
              </a:spcAft>
              <a:buFont typeface="+mj-lt"/>
              <a:buAutoNum type="arabicPeriod"/>
            </a:pPr>
            <a:r>
              <a:rPr lang="en-US" sz="2400" dirty="0"/>
              <a:t>Budget: How did you use your funds at the secondary and post-secondary level?</a:t>
            </a:r>
          </a:p>
          <a:p>
            <a:pPr marL="514350" indent="-514350" fontAlgn="ctr">
              <a:lnSpc>
                <a:spcPts val="3280"/>
              </a:lnSpc>
              <a:spcAft>
                <a:spcPts val="1200"/>
              </a:spcAft>
              <a:buFont typeface="+mj-lt"/>
              <a:buAutoNum type="arabicPeriod"/>
            </a:pPr>
            <a:r>
              <a:rPr lang="en-US" sz="2400" dirty="0"/>
              <a:t>If we were to fund 9-14 CTE Career Pathways next year, what improvements should we consider?  </a:t>
            </a:r>
          </a:p>
        </p:txBody>
      </p:sp>
    </p:spTree>
    <p:extLst>
      <p:ext uri="{BB962C8B-B14F-4D97-AF65-F5344CB8AC3E}">
        <p14:creationId xmlns:p14="http://schemas.microsoft.com/office/powerpoint/2010/main" val="1636390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E0FF54-5FF6-664B-AD0B-03EA947EC18B}"/>
              </a:ext>
            </a:extLst>
          </p:cNvPr>
          <p:cNvSpPr>
            <a:spLocks noGrp="1"/>
          </p:cNvSpPr>
          <p:nvPr>
            <p:ph idx="1"/>
          </p:nvPr>
        </p:nvSpPr>
        <p:spPr/>
        <p:txBody>
          <a:bodyPr/>
          <a:lstStyle/>
          <a:p>
            <a:r>
              <a:rPr lang="en-US" dirty="0"/>
              <a:t>The purpose of this RFP is to improve implementation of existing pathways and to increase positive outcomes through investment in promising practices. Funds awarded through this process will be leveraged with existing resources to enhance current systems. Funds will be targeted to activities directly aligned with pathway outcomes.</a:t>
            </a:r>
          </a:p>
        </p:txBody>
      </p:sp>
      <p:sp>
        <p:nvSpPr>
          <p:cNvPr id="3" name="Title 2">
            <a:extLst>
              <a:ext uri="{FF2B5EF4-FFF2-40B4-BE49-F238E27FC236}">
                <a16:creationId xmlns:a16="http://schemas.microsoft.com/office/drawing/2014/main" id="{47061F62-F8CE-A643-B708-6F12440F977F}"/>
              </a:ext>
            </a:extLst>
          </p:cNvPr>
          <p:cNvSpPr>
            <a:spLocks noGrp="1"/>
          </p:cNvSpPr>
          <p:nvPr>
            <p:ph type="title"/>
          </p:nvPr>
        </p:nvSpPr>
        <p:spPr/>
        <p:txBody>
          <a:bodyPr/>
          <a:lstStyle/>
          <a:p>
            <a:r>
              <a:rPr lang="en-US" b="0" dirty="0"/>
              <a:t>HS and CC Catalyzing Career Pathways Grant 2917-18</a:t>
            </a:r>
            <a:endParaRPr lang="en-US" dirty="0"/>
          </a:p>
        </p:txBody>
      </p:sp>
    </p:spTree>
    <p:extLst>
      <p:ext uri="{BB962C8B-B14F-4D97-AF65-F5344CB8AC3E}">
        <p14:creationId xmlns:p14="http://schemas.microsoft.com/office/powerpoint/2010/main" val="3093646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r>
              <a:rPr lang="en-US" sz="3200" dirty="0"/>
              <a:t>Describe: What is a CTE 9-14 Career Pathway?</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1.</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27455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pPr fontAlgn="ctr">
              <a:lnSpc>
                <a:spcPts val="3280"/>
              </a:lnSpc>
              <a:spcAft>
                <a:spcPts val="1200"/>
              </a:spcAft>
            </a:pPr>
            <a:r>
              <a:rPr lang="en-US" sz="3200" dirty="0"/>
              <a:t>Activities: How does your secondary - postsecondary partnership work around pathways?</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2.</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2718355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r>
              <a:rPr lang="en-US" sz="3200" dirty="0"/>
              <a:t>Partners: How are employers engaged in the pathway?</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3.</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3585330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r>
              <a:rPr lang="en-US" sz="3200" dirty="0"/>
              <a:t>Performance Outcomes: How are you tracking progress?</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4.</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652984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pPr fontAlgn="ctr">
              <a:lnSpc>
                <a:spcPts val="3280"/>
              </a:lnSpc>
              <a:spcAft>
                <a:spcPts val="1200"/>
              </a:spcAft>
            </a:pPr>
            <a:r>
              <a:rPr lang="en-US" sz="3200" dirty="0"/>
              <a:t>Program Enhancement: How are you implementing your </a:t>
            </a:r>
            <a:r>
              <a:rPr lang="en-US" sz="3200" b="1" dirty="0"/>
              <a:t>Plan of Action</a:t>
            </a:r>
            <a:r>
              <a:rPr lang="en-US" sz="3200" dirty="0"/>
              <a:t> as described in your grant proposal?</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5.</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172672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pPr fontAlgn="ctr">
              <a:lnSpc>
                <a:spcPts val="3280"/>
              </a:lnSpc>
              <a:spcAft>
                <a:spcPts val="1200"/>
              </a:spcAft>
            </a:pPr>
            <a:r>
              <a:rPr lang="en-US" sz="3200" dirty="0"/>
              <a:t>Budget: How did you use your funds at the secondary and postsecondary level?</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6.</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3687461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97E934-DA8C-5A40-8F2E-2032E02CEFF4}"/>
              </a:ext>
            </a:extLst>
          </p:cNvPr>
          <p:cNvSpPr>
            <a:spLocks noGrp="1"/>
          </p:cNvSpPr>
          <p:nvPr>
            <p:ph idx="1"/>
          </p:nvPr>
        </p:nvSpPr>
        <p:spPr/>
        <p:txBody>
          <a:bodyPr>
            <a:normAutofit/>
          </a:bodyPr>
          <a:lstStyle/>
          <a:p>
            <a:r>
              <a:rPr lang="en-US" sz="3200" dirty="0"/>
              <a:t>If we were to fund 9-14 CTE Career Pathways next year, what improvements should we consider?</a:t>
            </a:r>
          </a:p>
        </p:txBody>
      </p:sp>
      <p:sp>
        <p:nvSpPr>
          <p:cNvPr id="3" name="Title 2">
            <a:extLst>
              <a:ext uri="{FF2B5EF4-FFF2-40B4-BE49-F238E27FC236}">
                <a16:creationId xmlns:a16="http://schemas.microsoft.com/office/drawing/2014/main" id="{119F034A-3C1E-FA4D-AF01-0E0EC7FE71B6}"/>
              </a:ext>
            </a:extLst>
          </p:cNvPr>
          <p:cNvSpPr>
            <a:spLocks noGrp="1"/>
          </p:cNvSpPr>
          <p:nvPr>
            <p:ph type="title"/>
          </p:nvPr>
        </p:nvSpPr>
        <p:spPr/>
        <p:txBody>
          <a:bodyPr/>
          <a:lstStyle/>
          <a:p>
            <a:r>
              <a:rPr lang="en-US" dirty="0"/>
              <a:t>7.</a:t>
            </a:r>
          </a:p>
        </p:txBody>
      </p:sp>
      <p:pic>
        <p:nvPicPr>
          <p:cNvPr id="4" name="Picture 3">
            <a:extLst>
              <a:ext uri="{FF2B5EF4-FFF2-40B4-BE49-F238E27FC236}">
                <a16:creationId xmlns:a16="http://schemas.microsoft.com/office/drawing/2014/main" id="{6128ABC2-06CF-AA40-A640-4E9A5A006B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897" y="4750826"/>
            <a:ext cx="6238568" cy="1963520"/>
          </a:xfrm>
          <a:prstGeom prst="rect">
            <a:avLst/>
          </a:prstGeom>
        </p:spPr>
      </p:pic>
    </p:spTree>
    <p:extLst>
      <p:ext uri="{BB962C8B-B14F-4D97-AF65-F5344CB8AC3E}">
        <p14:creationId xmlns:p14="http://schemas.microsoft.com/office/powerpoint/2010/main" val="2953516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165</Words>
  <Application>Microsoft Macintosh PowerPoint</Application>
  <PresentationFormat>On-screen Show (4:3)</PresentationFormat>
  <Paragraphs>32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CTE Career Pathways Grants</vt:lpstr>
      <vt:lpstr>HS and CC Catalyzing Career Pathways Grant 2917-18</vt:lpstr>
      <vt:lpstr>1.</vt:lpstr>
      <vt:lpstr>2.</vt:lpstr>
      <vt:lpstr>3.</vt:lpstr>
      <vt:lpstr>4.</vt:lpstr>
      <vt:lpstr>5.</vt:lpstr>
      <vt:lpstr>6.</vt:lpstr>
      <vt:lpstr>7.</vt:lpstr>
      <vt:lpstr>Perkins/CTE State Staff</vt:lpstr>
      <vt:lpstr>PowerPoint Presentation</vt:lpstr>
    </vt:vector>
  </TitlesOfParts>
  <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2018-03-15T11:51:36Z</dcterms:modified>
</cp:coreProperties>
</file>