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handoutMasterIdLst>
    <p:handoutMasterId r:id="rId14"/>
  </p:handoutMasterIdLst>
  <p:sldIdLst>
    <p:sldId id="534" r:id="rId2"/>
    <p:sldId id="539" r:id="rId3"/>
    <p:sldId id="540" r:id="rId4"/>
    <p:sldId id="541" r:id="rId5"/>
    <p:sldId id="542" r:id="rId6"/>
    <p:sldId id="543" r:id="rId7"/>
    <p:sldId id="544" r:id="rId8"/>
    <p:sldId id="545" r:id="rId9"/>
    <p:sldId id="546" r:id="rId10"/>
    <p:sldId id="533" r:id="rId11"/>
    <p:sldId id="53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111"/>
    <a:srgbClr val="0531FF"/>
    <a:srgbClr val="0037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91" autoAdjust="0"/>
    <p:restoredTop sz="86490"/>
  </p:normalViewPr>
  <p:slideViewPr>
    <p:cSldViewPr snapToGrid="0">
      <p:cViewPr varScale="1">
        <p:scale>
          <a:sx n="115" d="100"/>
          <a:sy n="115" d="100"/>
        </p:scale>
        <p:origin x="1592" y="18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117" d="100"/>
          <a:sy n="117" d="100"/>
        </p:scale>
        <p:origin x="23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E9B6F52-CC10-4425-9195-EDF28B435798}" type="datetimeFigureOut">
              <a:rPr lang="en-US" smtClean="0"/>
              <a:t>3/15/18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111C28-737F-4457-9FE5-6826B7F3293B}" type="slidenum">
              <a:rPr lang="en-US" smtClean="0"/>
              <a:t>‹#›</a:t>
            </a:fld>
            <a:endParaRPr lang="en-US"/>
          </a:p>
        </p:txBody>
      </p:sp>
    </p:spTree>
    <p:extLst>
      <p:ext uri="{BB962C8B-B14F-4D97-AF65-F5344CB8AC3E}">
        <p14:creationId xmlns:p14="http://schemas.microsoft.com/office/powerpoint/2010/main" val="28344465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D3CF6-D097-446F-BA20-84B1F837E572}" type="datetimeFigureOut">
              <a:rPr lang="en-US" smtClean="0"/>
              <a:t>3/15/18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52D8DC-3CCA-4826-966D-69131461ECBB}" type="slidenum">
              <a:rPr lang="en-US" smtClean="0"/>
              <a:t>‹#›</a:t>
            </a:fld>
            <a:endParaRPr lang="en-US"/>
          </a:p>
        </p:txBody>
      </p:sp>
    </p:spTree>
    <p:extLst>
      <p:ext uri="{BB962C8B-B14F-4D97-AF65-F5344CB8AC3E}">
        <p14:creationId xmlns:p14="http://schemas.microsoft.com/office/powerpoint/2010/main" val="8780096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10</a:t>
            </a:fld>
            <a:endParaRPr lang="en-US"/>
          </a:p>
        </p:txBody>
      </p:sp>
    </p:spTree>
    <p:extLst>
      <p:ext uri="{BB962C8B-B14F-4D97-AF65-F5344CB8AC3E}">
        <p14:creationId xmlns:p14="http://schemas.microsoft.com/office/powerpoint/2010/main" val="12852690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399" y="2452500"/>
            <a:ext cx="7336465" cy="1428500"/>
          </a:xfrm>
        </p:spPr>
        <p:txBody>
          <a:bodyPr anchor="b">
            <a:normAutofit/>
          </a:bodyPr>
          <a:lstStyle>
            <a:lvl1pPr algn="ctr">
              <a:defRPr sz="4400" b="1">
                <a:latin typeface="+mn-lt"/>
              </a:defRPr>
            </a:lvl1pPr>
          </a:lstStyle>
          <a:p>
            <a:r>
              <a:rPr lang="en-US" dirty="0"/>
              <a:t>Click to edit Master title style</a:t>
            </a:r>
          </a:p>
        </p:txBody>
      </p:sp>
      <p:sp>
        <p:nvSpPr>
          <p:cNvPr id="3" name="Subtitle 2"/>
          <p:cNvSpPr>
            <a:spLocks noGrp="1"/>
          </p:cNvSpPr>
          <p:nvPr>
            <p:ph type="subTitle" idx="1"/>
          </p:nvPr>
        </p:nvSpPr>
        <p:spPr>
          <a:xfrm>
            <a:off x="914399" y="3881000"/>
            <a:ext cx="7336465" cy="1655762"/>
          </a:xfrm>
        </p:spPr>
        <p:txBody>
          <a:bodyPr>
            <a:normAutofit/>
          </a:bodyPr>
          <a:lstStyle>
            <a:lvl1pPr marL="0" indent="0" algn="ctr">
              <a:buNone/>
              <a:defRPr sz="360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Click to edit Master subtitle style</a:t>
            </a:r>
          </a:p>
        </p:txBody>
      </p:sp>
      <p:sp>
        <p:nvSpPr>
          <p:cNvPr id="9" name="Rectangle 8"/>
          <p:cNvSpPr/>
          <p:nvPr userDrawn="1"/>
        </p:nvSpPr>
        <p:spPr>
          <a:xfrm>
            <a:off x="1733354" y="489262"/>
            <a:ext cx="6025812" cy="1101968"/>
          </a:xfrm>
          <a:prstGeom prst="rect">
            <a:avLst/>
          </a:prstGeom>
          <a:noFill/>
        </p:spPr>
        <p:txBody>
          <a:bodyPr wrap="square" lIns="68580" tIns="34290" rIns="68580" bIns="34290">
            <a:spAutoFit/>
          </a:bodyPr>
          <a:lstStyle/>
          <a:p>
            <a:pPr>
              <a:lnSpc>
                <a:spcPct val="80000"/>
              </a:lnSpc>
            </a:pPr>
            <a:r>
              <a:rPr lang="en-US" sz="4000" b="0" cap="none" spc="0" dirty="0">
                <a:ln w="0"/>
                <a:solidFill>
                  <a:srgbClr val="003767"/>
                </a:solidFill>
                <a:effectLst>
                  <a:outerShdw blurRad="38100" dist="25400" dir="5400000" algn="ctr" rotWithShape="0">
                    <a:srgbClr val="6E747A">
                      <a:alpha val="43000"/>
                    </a:srgbClr>
                  </a:outerShdw>
                </a:effectLst>
              </a:rPr>
              <a:t>North Carolina </a:t>
            </a:r>
          </a:p>
          <a:p>
            <a:pPr>
              <a:lnSpc>
                <a:spcPct val="80000"/>
              </a:lnSpc>
            </a:pPr>
            <a:r>
              <a:rPr lang="en-US" sz="4000" b="0" cap="none" spc="0" dirty="0">
                <a:ln w="0"/>
                <a:solidFill>
                  <a:srgbClr val="003767"/>
                </a:solidFill>
                <a:effectLst>
                  <a:outerShdw blurRad="38100" dist="25400" dir="5400000" algn="ctr" rotWithShape="0">
                    <a:srgbClr val="6E747A">
                      <a:alpha val="43000"/>
                    </a:srgbClr>
                  </a:outerShdw>
                </a:effectLst>
              </a:rPr>
              <a:t>Community College System</a:t>
            </a:r>
          </a:p>
        </p:txBody>
      </p:sp>
      <p:cxnSp>
        <p:nvCxnSpPr>
          <p:cNvPr id="10" name="Straight Connector 9" title="Gold Line"/>
          <p:cNvCxnSpPr/>
          <p:nvPr userDrawn="1"/>
        </p:nvCxnSpPr>
        <p:spPr>
          <a:xfrm flipV="1">
            <a:off x="1733354" y="1864894"/>
            <a:ext cx="5705475" cy="25290"/>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498914" cy="1690594"/>
          </a:xfrm>
          <a:prstGeom prst="rect">
            <a:avLst/>
          </a:prstGeom>
        </p:spPr>
      </p:pic>
    </p:spTree>
    <p:extLst>
      <p:ext uri="{BB962C8B-B14F-4D97-AF65-F5344CB8AC3E}">
        <p14:creationId xmlns:p14="http://schemas.microsoft.com/office/powerpoint/2010/main" val="81376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3/15/18</a:t>
            </a:fld>
            <a:endParaRPr lang="en-US"/>
          </a:p>
        </p:txBody>
      </p:sp>
      <p:sp>
        <p:nvSpPr>
          <p:cNvPr id="6" name="Slide Number Placeholder 5"/>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349" y="297662"/>
            <a:ext cx="971180" cy="1460496"/>
          </a:xfrm>
          <a:prstGeom prst="rect">
            <a:avLst/>
          </a:prstGeom>
        </p:spPr>
      </p:pic>
      <p:cxnSp>
        <p:nvCxnSpPr>
          <p:cNvPr id="10" name="Straight Connector 9" title="Gold Line"/>
          <p:cNvCxnSpPr/>
          <p:nvPr userDrawn="1"/>
        </p:nvCxnSpPr>
        <p:spPr>
          <a:xfrm flipV="1">
            <a:off x="1455549" y="1716352"/>
            <a:ext cx="7059802" cy="13623"/>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617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3/15/18</a:t>
            </a:fld>
            <a:endParaRPr lang="en-US"/>
          </a:p>
        </p:txBody>
      </p:sp>
      <p:sp>
        <p:nvSpPr>
          <p:cNvPr id="6" name="Slide Number Placeholder 5"/>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6370223"/>
            <a:ext cx="3161741"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54263" cy="392866"/>
          </a:xfrm>
          <a:prstGeom prst="rect">
            <a:avLst/>
          </a:prstGeom>
        </p:spPr>
      </p:pic>
    </p:spTree>
    <p:extLst>
      <p:ext uri="{BB962C8B-B14F-4D97-AF65-F5344CB8AC3E}">
        <p14:creationId xmlns:p14="http://schemas.microsoft.com/office/powerpoint/2010/main" val="3063052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xfrm>
            <a:off x="6553200" y="6356350"/>
            <a:ext cx="2133600"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78141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761204"/>
            <a:ext cx="7886700" cy="4731671"/>
          </a:xfrm>
        </p:spPr>
        <p:txBody>
          <a:bodyPr>
            <a:normAutofit/>
          </a:bodyPr>
          <a:lstStyle>
            <a:lvl1pPr marL="233363" indent="-233363">
              <a:lnSpc>
                <a:spcPct val="100000"/>
              </a:lnSpc>
              <a:spcBef>
                <a:spcPts val="600"/>
              </a:spcBef>
              <a:tabLst/>
              <a:defRPr sz="2800"/>
            </a:lvl1pPr>
            <a:lvl2pPr marL="458788" indent="-201613">
              <a:lnSpc>
                <a:spcPct val="100000"/>
              </a:lnSpc>
              <a:spcBef>
                <a:spcPts val="300"/>
              </a:spcBef>
              <a:tabLst/>
              <a:defRPr sz="2400"/>
            </a:lvl2pPr>
            <a:lvl3pPr marL="692150" indent="-177800">
              <a:lnSpc>
                <a:spcPct val="100000"/>
              </a:lnSpc>
              <a:spcBef>
                <a:spcPts val="300"/>
              </a:spcBef>
              <a:tabLst/>
              <a:defRPr sz="2200"/>
            </a:lvl3pPr>
            <a:lvl4pPr marL="976313" indent="-204788">
              <a:lnSpc>
                <a:spcPct val="100000"/>
              </a:lnSpc>
              <a:spcBef>
                <a:spcPts val="300"/>
              </a:spcBef>
              <a:tabLst/>
              <a:defRPr sz="2000"/>
            </a:lvl4pPr>
            <a:lvl5pPr marL="1200150" indent="-171450">
              <a:lnSpc>
                <a:spcPct val="100000"/>
              </a:lnSpc>
              <a:spcBef>
                <a:spcPts val="300"/>
              </a:spcBef>
              <a:tabLst/>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spTree>
    <p:extLst>
      <p:ext uri="{BB962C8B-B14F-4D97-AF65-F5344CB8AC3E}">
        <p14:creationId xmlns:p14="http://schemas.microsoft.com/office/powerpoint/2010/main" val="247693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normAutofit/>
          </a:bodyPr>
          <a:lstStyle>
            <a:lvl1pPr algn="ctr">
              <a:defRPr sz="3600"/>
            </a:lvl1pPr>
          </a:lstStyle>
          <a:p>
            <a:r>
              <a:rPr lang="en-US" dirty="0"/>
              <a:t>Click to edit Master title style</a:t>
            </a:r>
          </a:p>
        </p:txBody>
      </p:sp>
      <p:sp>
        <p:nvSpPr>
          <p:cNvPr id="3" name="Text Placeholder 2"/>
          <p:cNvSpPr>
            <a:spLocks noGrp="1"/>
          </p:cNvSpPr>
          <p:nvPr>
            <p:ph type="body" idx="1"/>
          </p:nvPr>
        </p:nvSpPr>
        <p:spPr>
          <a:xfrm>
            <a:off x="623888" y="4589468"/>
            <a:ext cx="7886700" cy="1500187"/>
          </a:xfrm>
        </p:spPr>
        <p:txBody>
          <a:bodyPr>
            <a:normAutofit/>
          </a:bodyPr>
          <a:lstStyle>
            <a:lvl1pPr marL="0" indent="0" algn="ctr">
              <a:buNone/>
              <a:defRPr sz="280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dirty="0"/>
              <a:t>Click to edit Master text styles</a:t>
            </a:r>
          </a:p>
        </p:txBody>
      </p:sp>
      <p:sp>
        <p:nvSpPr>
          <p:cNvPr id="9"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Tree>
    <p:extLst>
      <p:ext uri="{BB962C8B-B14F-4D97-AF65-F5344CB8AC3E}">
        <p14:creationId xmlns:p14="http://schemas.microsoft.com/office/powerpoint/2010/main" val="181749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628650" y="1825624"/>
            <a:ext cx="3886200" cy="459968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4"/>
            <a:ext cx="3886200" cy="459968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093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norm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 styles</a:t>
            </a:r>
          </a:p>
        </p:txBody>
      </p:sp>
      <p:sp>
        <p:nvSpPr>
          <p:cNvPr id="4" name="Content Placeholder 3"/>
          <p:cNvSpPr>
            <a:spLocks noGrp="1"/>
          </p:cNvSpPr>
          <p:nvPr>
            <p:ph sz="half" idx="2"/>
          </p:nvPr>
        </p:nvSpPr>
        <p:spPr>
          <a:xfrm>
            <a:off x="629842" y="2505074"/>
            <a:ext cx="3868340" cy="392023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2" y="1681163"/>
            <a:ext cx="3887391" cy="823912"/>
          </a:xfrm>
        </p:spPr>
        <p:txBody>
          <a:bodyPr anchor="b">
            <a:norm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 styles</a:t>
            </a:r>
          </a:p>
        </p:txBody>
      </p:sp>
      <p:sp>
        <p:nvSpPr>
          <p:cNvPr id="6" name="Content Placeholder 5"/>
          <p:cNvSpPr>
            <a:spLocks noGrp="1"/>
          </p:cNvSpPr>
          <p:nvPr>
            <p:ph sz="quarter" idx="4"/>
          </p:nvPr>
        </p:nvSpPr>
        <p:spPr>
          <a:xfrm>
            <a:off x="4629152" y="2505074"/>
            <a:ext cx="3887391" cy="392023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spTree>
    <p:extLst>
      <p:ext uri="{BB962C8B-B14F-4D97-AF65-F5344CB8AC3E}">
        <p14:creationId xmlns:p14="http://schemas.microsoft.com/office/powerpoint/2010/main" val="142995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2"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82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44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3887391" y="987430"/>
            <a:ext cx="462915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3/15/18</a:t>
            </a:fld>
            <a:endParaRPr lang="en-US"/>
          </a:p>
        </p:txBody>
      </p:sp>
      <p:sp>
        <p:nvSpPr>
          <p:cNvPr id="7" name="Slide Number Placeholder 6"/>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spTree>
    <p:extLst>
      <p:ext uri="{BB962C8B-B14F-4D97-AF65-F5344CB8AC3E}">
        <p14:creationId xmlns:p14="http://schemas.microsoft.com/office/powerpoint/2010/main" val="375202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3887391" y="987430"/>
            <a:ext cx="462915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3/15/18</a:t>
            </a:fld>
            <a:endParaRPr lang="en-US"/>
          </a:p>
        </p:txBody>
      </p:sp>
      <p:sp>
        <p:nvSpPr>
          <p:cNvPr id="7" name="Slide Number Placeholder 6"/>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spTree>
    <p:extLst>
      <p:ext uri="{BB962C8B-B14F-4D97-AF65-F5344CB8AC3E}">
        <p14:creationId xmlns:p14="http://schemas.microsoft.com/office/powerpoint/2010/main" val="3585843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5549" y="365129"/>
            <a:ext cx="7059802" cy="1325563"/>
          </a:xfrm>
          <a:prstGeom prst="rect">
            <a:avLst/>
          </a:prstGeom>
        </p:spPr>
        <p:txBody>
          <a:bodyPr vert="horz" lIns="91440" tIns="45720" rIns="91440" bIns="45720" rtlCol="0" anchor="ctr">
            <a:normAutofit/>
          </a:bodyPr>
          <a:lstStyle/>
          <a:p>
            <a:pPr>
              <a:lnSpc>
                <a:spcPct val="80000"/>
              </a:lnSpc>
            </a:pPr>
            <a:r>
              <a:rPr lang="en-US" sz="2700" b="0" cap="none" spc="0" dirty="0">
                <a:ln w="0"/>
                <a:solidFill>
                  <a:srgbClr val="003767"/>
                </a:solidFill>
                <a:effectLst>
                  <a:outerShdw blurRad="38100" dist="25400" dir="5400000" algn="ctr" rotWithShape="0">
                    <a:srgbClr val="6E747A">
                      <a:alpha val="43000"/>
                    </a:srgbClr>
                  </a:outerShdw>
                </a:effectLst>
              </a:rPr>
              <a:t>North Carolina </a:t>
            </a:r>
            <a:br>
              <a:rPr lang="en-US" sz="2700" b="0" cap="none" spc="0" dirty="0">
                <a:ln w="0"/>
                <a:solidFill>
                  <a:srgbClr val="003767"/>
                </a:solidFill>
                <a:effectLst>
                  <a:outerShdw blurRad="38100" dist="25400" dir="5400000" algn="ctr" rotWithShape="0">
                    <a:srgbClr val="6E747A">
                      <a:alpha val="43000"/>
                    </a:srgbClr>
                  </a:outerShdw>
                </a:effectLst>
              </a:rPr>
            </a:br>
            <a:r>
              <a:rPr lang="en-US" sz="2700" b="0" cap="none" spc="0" dirty="0">
                <a:ln w="0"/>
                <a:solidFill>
                  <a:srgbClr val="003767"/>
                </a:solidFill>
                <a:effectLst>
                  <a:outerShdw blurRad="38100" dist="25400" dir="5400000" algn="ctr" rotWithShape="0">
                    <a:srgbClr val="6E747A">
                      <a:alpha val="43000"/>
                    </a:srgbClr>
                  </a:outerShdw>
                </a:effectLst>
              </a:rPr>
              <a:t>Community College System</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9978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514350" rtl="0" eaLnBrk="1" latinLnBrk="0" hangingPunct="1">
        <a:lnSpc>
          <a:spcPct val="90000"/>
        </a:lnSpc>
        <a:spcBef>
          <a:spcPct val="0"/>
        </a:spcBef>
        <a:buNone/>
        <a:defRPr sz="4000" b="1" kern="1200">
          <a:ln w="0">
            <a:solidFill>
              <a:schemeClr val="accent1"/>
            </a:solidFill>
          </a:ln>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2800" kern="1200">
          <a:solidFill>
            <a:schemeClr val="tx1"/>
          </a:solidFill>
          <a:latin typeface="Times New Roman" charset="0"/>
          <a:ea typeface="Times New Roman" charset="0"/>
          <a:cs typeface="Times New Roman" charset="0"/>
        </a:defRPr>
      </a:lvl1pPr>
      <a:lvl2pPr marL="385763" indent="-128588" algn="l" defTabSz="514350" rtl="0" eaLnBrk="1" latinLnBrk="0" hangingPunct="1">
        <a:lnSpc>
          <a:spcPct val="90000"/>
        </a:lnSpc>
        <a:spcBef>
          <a:spcPts val="281"/>
        </a:spcBef>
        <a:buFont typeface="Arial" panose="020B0604020202020204" pitchFamily="34" charset="0"/>
        <a:buChar char="•"/>
        <a:defRPr sz="2400" kern="1200">
          <a:solidFill>
            <a:schemeClr val="tx1"/>
          </a:solidFill>
          <a:latin typeface="Times New Roman" charset="0"/>
          <a:ea typeface="Times New Roman" charset="0"/>
          <a:cs typeface="Times New Roman" charset="0"/>
        </a:defRPr>
      </a:lvl2pPr>
      <a:lvl3pPr marL="642938" indent="-128588" algn="l" defTabSz="514350" rtl="0" eaLnBrk="1" latinLnBrk="0" hangingPunct="1">
        <a:lnSpc>
          <a:spcPct val="90000"/>
        </a:lnSpc>
        <a:spcBef>
          <a:spcPts val="281"/>
        </a:spcBef>
        <a:buFont typeface="Arial" panose="020B0604020202020204" pitchFamily="34" charset="0"/>
        <a:buChar char="•"/>
        <a:defRPr sz="2200" kern="1200">
          <a:solidFill>
            <a:schemeClr val="tx1"/>
          </a:solidFill>
          <a:latin typeface="Times New Roman" charset="0"/>
          <a:ea typeface="Times New Roman" charset="0"/>
          <a:cs typeface="Times New Roman" charset="0"/>
        </a:defRPr>
      </a:lvl3pPr>
      <a:lvl4pPr marL="900113"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Times New Roman" charset="0"/>
          <a:ea typeface="Times New Roman" charset="0"/>
          <a:cs typeface="Times New Roman" charset="0"/>
        </a:defRPr>
      </a:lvl4pPr>
      <a:lvl5pPr marL="1157288" indent="-128588" algn="l" defTabSz="514350" rtl="0" eaLnBrk="1" latinLnBrk="0" hangingPunct="1">
        <a:lnSpc>
          <a:spcPct val="90000"/>
        </a:lnSpc>
        <a:spcBef>
          <a:spcPts val="281"/>
        </a:spcBef>
        <a:buFont typeface="Arial" panose="020B0604020202020204" pitchFamily="34" charset="0"/>
        <a:buChar char="•"/>
        <a:defRPr sz="1800" kern="1200">
          <a:solidFill>
            <a:schemeClr val="tx1"/>
          </a:solidFill>
          <a:latin typeface="Times New Roman" charset="0"/>
          <a:ea typeface="Times New Roman" charset="0"/>
          <a:cs typeface="Times New Roman"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CTE Career Pathways Grants</a:t>
            </a:r>
          </a:p>
        </p:txBody>
      </p:sp>
      <p:sp>
        <p:nvSpPr>
          <p:cNvPr id="3" name="Subtitle 2"/>
          <p:cNvSpPr>
            <a:spLocks noGrp="1"/>
          </p:cNvSpPr>
          <p:nvPr>
            <p:ph type="subTitle" idx="1"/>
          </p:nvPr>
        </p:nvSpPr>
        <p:spPr/>
        <p:txBody>
          <a:bodyPr/>
          <a:lstStyle/>
          <a:p>
            <a:r>
              <a:rPr lang="en-US" dirty="0"/>
              <a:t>March 15, 2018</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897" y="4750826"/>
            <a:ext cx="6238568" cy="1963520"/>
          </a:xfrm>
          <a:prstGeom prst="rect">
            <a:avLst/>
          </a:prstGeom>
        </p:spPr>
      </p:pic>
    </p:spTree>
    <p:extLst>
      <p:ext uri="{BB962C8B-B14F-4D97-AF65-F5344CB8AC3E}">
        <p14:creationId xmlns:p14="http://schemas.microsoft.com/office/powerpoint/2010/main" val="971664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Perkins/CTE State Staff</a:t>
            </a:r>
          </a:p>
        </p:txBody>
      </p:sp>
      <p:sp>
        <p:nvSpPr>
          <p:cNvPr id="3" name="Content Placeholder 2"/>
          <p:cNvSpPr>
            <a:spLocks noGrp="1"/>
          </p:cNvSpPr>
          <p:nvPr>
            <p:ph idx="1"/>
          </p:nvPr>
        </p:nvSpPr>
        <p:spPr>
          <a:xfrm>
            <a:off x="457200" y="1600200"/>
            <a:ext cx="8458200" cy="4648200"/>
          </a:xfrm>
        </p:spPr>
        <p:txBody>
          <a:bodyPr>
            <a:normAutofit fontScale="70000" lnSpcReduction="20000"/>
          </a:bodyPr>
          <a:lstStyle/>
          <a:p>
            <a:pPr marL="0" indent="0">
              <a:lnSpc>
                <a:spcPct val="120000"/>
              </a:lnSpc>
              <a:spcAft>
                <a:spcPts val="1200"/>
              </a:spcAft>
              <a:buNone/>
              <a:tabLst>
                <a:tab pos="741363" algn="l"/>
                <a:tab pos="7532688" algn="r"/>
              </a:tabLst>
            </a:pPr>
            <a:r>
              <a:rPr lang="en-US" sz="3400" b="1" dirty="0"/>
              <a:t>Dr. Bob </a:t>
            </a:r>
            <a:r>
              <a:rPr lang="en-US" sz="3400" b="1" dirty="0" err="1"/>
              <a:t>Witchger</a:t>
            </a:r>
            <a:r>
              <a:rPr lang="en-US" sz="3400" b="1" dirty="0"/>
              <a:t>	</a:t>
            </a:r>
            <a:r>
              <a:rPr lang="en-US" dirty="0"/>
              <a:t>Director, Career &amp; Technical Education</a:t>
            </a:r>
            <a:br>
              <a:rPr lang="en-US" dirty="0"/>
            </a:br>
            <a:r>
              <a:rPr lang="en-US" dirty="0"/>
              <a:t>	</a:t>
            </a:r>
            <a:r>
              <a:rPr lang="en-US" dirty="0" err="1"/>
              <a:t>WitchgerB@nccommunitycolleges.edu</a:t>
            </a:r>
            <a:r>
              <a:rPr lang="en-US" dirty="0"/>
              <a:t>	919-807-7126</a:t>
            </a:r>
          </a:p>
          <a:p>
            <a:pPr marL="0" indent="0">
              <a:lnSpc>
                <a:spcPct val="120000"/>
              </a:lnSpc>
              <a:spcAft>
                <a:spcPts val="1200"/>
              </a:spcAft>
              <a:buNone/>
              <a:tabLst>
                <a:tab pos="741363" algn="l"/>
                <a:tab pos="7532688" algn="r"/>
              </a:tabLst>
            </a:pPr>
            <a:r>
              <a:rPr lang="en-US" sz="3400" b="1" dirty="0"/>
              <a:t>Dr. Tony R. </a:t>
            </a:r>
            <a:r>
              <a:rPr lang="en-US" sz="3400" b="1" dirty="0" err="1"/>
              <a:t>Reggi</a:t>
            </a:r>
            <a:r>
              <a:rPr lang="en-US" dirty="0"/>
              <a:t>	Coordinator, Career &amp; Technical Education</a:t>
            </a:r>
            <a:br>
              <a:rPr lang="en-US" dirty="0"/>
            </a:br>
            <a:r>
              <a:rPr lang="en-US" dirty="0"/>
              <a:t>	</a:t>
            </a:r>
            <a:r>
              <a:rPr lang="en-US" dirty="0" err="1"/>
              <a:t>ReggiA@nccommunitycolleges.edu</a:t>
            </a:r>
            <a:r>
              <a:rPr lang="en-US" dirty="0"/>
              <a:t>	919-807-7131</a:t>
            </a:r>
          </a:p>
          <a:p>
            <a:pPr marL="0" indent="0">
              <a:lnSpc>
                <a:spcPct val="120000"/>
              </a:lnSpc>
              <a:spcAft>
                <a:spcPts val="1200"/>
              </a:spcAft>
              <a:buNone/>
              <a:tabLst>
                <a:tab pos="741363" algn="l"/>
                <a:tab pos="7532688" algn="r"/>
              </a:tabLst>
            </a:pPr>
            <a:r>
              <a:rPr lang="en-US" sz="3400" b="1" dirty="0"/>
              <a:t>vacant</a:t>
            </a:r>
            <a:r>
              <a:rPr lang="en-US" dirty="0"/>
              <a:t>	Coordinator, Career &amp; Technical Education</a:t>
            </a:r>
            <a:br>
              <a:rPr lang="en-US" dirty="0"/>
            </a:br>
            <a:r>
              <a:rPr lang="en-US" dirty="0"/>
              <a:t>	</a:t>
            </a:r>
            <a:r>
              <a:rPr lang="en-US" dirty="0" err="1"/>
              <a:t>xxxxx@nccommunitycolleges.edu</a:t>
            </a:r>
            <a:r>
              <a:rPr lang="en-US" dirty="0"/>
              <a:t>	919-807-7130</a:t>
            </a:r>
          </a:p>
          <a:p>
            <a:pPr marL="0" indent="0">
              <a:lnSpc>
                <a:spcPct val="120000"/>
              </a:lnSpc>
              <a:spcAft>
                <a:spcPts val="1200"/>
              </a:spcAft>
              <a:buNone/>
              <a:tabLst>
                <a:tab pos="741363" algn="l"/>
                <a:tab pos="7532688" algn="r"/>
              </a:tabLst>
            </a:pPr>
            <a:r>
              <a:rPr lang="en-US" sz="3400" b="1" dirty="0"/>
              <a:t>Chris </a:t>
            </a:r>
            <a:r>
              <a:rPr lang="en-US" sz="3400" b="1" dirty="0" err="1"/>
              <a:t>Droessler</a:t>
            </a:r>
            <a:r>
              <a:rPr lang="en-US" dirty="0"/>
              <a:t>	Coordinator, Career &amp; Technical Education</a:t>
            </a:r>
            <a:br>
              <a:rPr lang="en-US" dirty="0"/>
            </a:br>
            <a:r>
              <a:rPr lang="en-US" dirty="0"/>
              <a:t>	</a:t>
            </a:r>
            <a:r>
              <a:rPr lang="en-US" dirty="0" err="1"/>
              <a:t>DroesslerC@nccommunitycolleges.edu</a:t>
            </a:r>
            <a:r>
              <a:rPr lang="en-US" dirty="0"/>
              <a:t>	919-807-7068</a:t>
            </a:r>
          </a:p>
          <a:p>
            <a:pPr marL="0" indent="0">
              <a:lnSpc>
                <a:spcPct val="120000"/>
              </a:lnSpc>
              <a:spcAft>
                <a:spcPts val="1200"/>
              </a:spcAft>
              <a:buNone/>
              <a:tabLst>
                <a:tab pos="741363" algn="l"/>
                <a:tab pos="7532688" algn="r"/>
              </a:tabLst>
            </a:pPr>
            <a:r>
              <a:rPr lang="en-US" sz="3400" b="1" dirty="0"/>
              <a:t>Jennifer Holloway</a:t>
            </a:r>
            <a:r>
              <a:rPr lang="en-US" dirty="0"/>
              <a:t>	CTE Administrative Assistant</a:t>
            </a:r>
            <a:br>
              <a:rPr lang="en-US" dirty="0"/>
            </a:br>
            <a:r>
              <a:rPr lang="en-US" dirty="0"/>
              <a:t>	</a:t>
            </a:r>
            <a:r>
              <a:rPr lang="en-US" dirty="0" err="1"/>
              <a:t>HollowayJ@nccommunitycolleges.edu</a:t>
            </a:r>
            <a:r>
              <a:rPr lang="en-US" dirty="0"/>
              <a:t>	919-807-7129</a:t>
            </a:r>
          </a:p>
        </p:txBody>
      </p:sp>
    </p:spTree>
    <p:extLst>
      <p:ext uri="{BB962C8B-B14F-4D97-AF65-F5344CB8AC3E}">
        <p14:creationId xmlns:p14="http://schemas.microsoft.com/office/powerpoint/2010/main" val="519346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4BCA1A3-DA6F-424E-B71E-F70F1B5836BC}"/>
              </a:ext>
            </a:extLst>
          </p:cNvPr>
          <p:cNvSpPr>
            <a:spLocks noGrp="1"/>
          </p:cNvSpPr>
          <p:nvPr>
            <p:ph idx="4294967295"/>
          </p:nvPr>
        </p:nvSpPr>
        <p:spPr>
          <a:xfrm>
            <a:off x="167640" y="167322"/>
            <a:ext cx="8976360" cy="6431597"/>
          </a:xfrm>
        </p:spPr>
        <p:txBody>
          <a:bodyPr>
            <a:normAutofit/>
          </a:bodyPr>
          <a:lstStyle/>
          <a:p>
            <a:pPr marL="514350" indent="-514350" fontAlgn="ctr">
              <a:lnSpc>
                <a:spcPts val="3280"/>
              </a:lnSpc>
              <a:spcAft>
                <a:spcPts val="1200"/>
              </a:spcAft>
              <a:buFont typeface="+mj-lt"/>
              <a:buAutoNum type="arabicPeriod"/>
            </a:pPr>
            <a:r>
              <a:rPr lang="en-US" sz="2400" dirty="0"/>
              <a:t>Describe: What is a CTE 9-14 Career Pathway?  </a:t>
            </a:r>
          </a:p>
          <a:p>
            <a:pPr marL="514350" indent="-514350" fontAlgn="ctr">
              <a:lnSpc>
                <a:spcPts val="3280"/>
              </a:lnSpc>
              <a:spcAft>
                <a:spcPts val="1200"/>
              </a:spcAft>
              <a:buFont typeface="+mj-lt"/>
              <a:buAutoNum type="arabicPeriod"/>
            </a:pPr>
            <a:r>
              <a:rPr lang="en-US" sz="2400" dirty="0"/>
              <a:t>Activities: How does your secondary - postsecondary partnership work around pathways?</a:t>
            </a:r>
          </a:p>
          <a:p>
            <a:pPr marL="514350" indent="-514350" fontAlgn="ctr">
              <a:lnSpc>
                <a:spcPts val="3280"/>
              </a:lnSpc>
              <a:spcAft>
                <a:spcPts val="1200"/>
              </a:spcAft>
              <a:buFont typeface="+mj-lt"/>
              <a:buAutoNum type="arabicPeriod"/>
            </a:pPr>
            <a:r>
              <a:rPr lang="en-US" sz="2400" dirty="0"/>
              <a:t>Partners: How are employers engaged in the pathway? </a:t>
            </a:r>
          </a:p>
          <a:p>
            <a:pPr marL="514350" indent="-514350" fontAlgn="ctr">
              <a:lnSpc>
                <a:spcPts val="3280"/>
              </a:lnSpc>
              <a:spcAft>
                <a:spcPts val="1200"/>
              </a:spcAft>
              <a:buFont typeface="+mj-lt"/>
              <a:buAutoNum type="arabicPeriod"/>
            </a:pPr>
            <a:r>
              <a:rPr lang="en-US" sz="2400" dirty="0"/>
              <a:t>Performance Outcomes: How are you tracking progress? </a:t>
            </a:r>
          </a:p>
          <a:p>
            <a:pPr marL="514350" indent="-514350" fontAlgn="ctr">
              <a:lnSpc>
                <a:spcPts val="3280"/>
              </a:lnSpc>
              <a:spcAft>
                <a:spcPts val="1200"/>
              </a:spcAft>
              <a:buFont typeface="+mj-lt"/>
              <a:buAutoNum type="arabicPeriod"/>
            </a:pPr>
            <a:r>
              <a:rPr lang="en-US" sz="2400" dirty="0"/>
              <a:t>Program Enhancement: How are you implementing your </a:t>
            </a:r>
            <a:r>
              <a:rPr lang="en-US" sz="2400" b="1" dirty="0"/>
              <a:t>Plan of Action</a:t>
            </a:r>
            <a:r>
              <a:rPr lang="en-US" sz="2400" dirty="0"/>
              <a:t> as described in your grant proposal?</a:t>
            </a:r>
          </a:p>
          <a:p>
            <a:pPr marL="514350" indent="-514350" fontAlgn="ctr">
              <a:lnSpc>
                <a:spcPts val="3280"/>
              </a:lnSpc>
              <a:spcAft>
                <a:spcPts val="1200"/>
              </a:spcAft>
              <a:buFont typeface="+mj-lt"/>
              <a:buAutoNum type="arabicPeriod"/>
            </a:pPr>
            <a:r>
              <a:rPr lang="en-US" sz="2400" dirty="0"/>
              <a:t>Budget: How did you use your funds at the secondary and post-secondary level?</a:t>
            </a:r>
          </a:p>
          <a:p>
            <a:pPr marL="514350" indent="-514350" fontAlgn="ctr">
              <a:lnSpc>
                <a:spcPts val="3280"/>
              </a:lnSpc>
              <a:spcAft>
                <a:spcPts val="1200"/>
              </a:spcAft>
              <a:buFont typeface="+mj-lt"/>
              <a:buAutoNum type="arabicPeriod"/>
            </a:pPr>
            <a:r>
              <a:rPr lang="en-US" sz="2400" dirty="0"/>
              <a:t>If we were to fund 9-14 CTE Career Pathways next year, what improvements should we consider?  </a:t>
            </a:r>
          </a:p>
        </p:txBody>
      </p:sp>
    </p:spTree>
    <p:extLst>
      <p:ext uri="{BB962C8B-B14F-4D97-AF65-F5344CB8AC3E}">
        <p14:creationId xmlns:p14="http://schemas.microsoft.com/office/powerpoint/2010/main" val="1636390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E0FF54-5FF6-664B-AD0B-03EA947EC18B}"/>
              </a:ext>
            </a:extLst>
          </p:cNvPr>
          <p:cNvSpPr>
            <a:spLocks noGrp="1"/>
          </p:cNvSpPr>
          <p:nvPr>
            <p:ph idx="1"/>
          </p:nvPr>
        </p:nvSpPr>
        <p:spPr/>
        <p:txBody>
          <a:bodyPr/>
          <a:lstStyle/>
          <a:p>
            <a:r>
              <a:rPr lang="en-US" dirty="0"/>
              <a:t>The purpose of this RFP is to improve implementation of existing pathways and to increase positive outcomes through investment in promising practices. Funds awarded through this process will be leveraged with existing resources to enhance current systems. Funds will be targeted to activities directly aligned with pathway outcomes.</a:t>
            </a:r>
          </a:p>
        </p:txBody>
      </p:sp>
      <p:sp>
        <p:nvSpPr>
          <p:cNvPr id="3" name="Title 2">
            <a:extLst>
              <a:ext uri="{FF2B5EF4-FFF2-40B4-BE49-F238E27FC236}">
                <a16:creationId xmlns:a16="http://schemas.microsoft.com/office/drawing/2014/main" id="{47061F62-F8CE-A643-B708-6F12440F977F}"/>
              </a:ext>
            </a:extLst>
          </p:cNvPr>
          <p:cNvSpPr>
            <a:spLocks noGrp="1"/>
          </p:cNvSpPr>
          <p:nvPr>
            <p:ph type="title"/>
          </p:nvPr>
        </p:nvSpPr>
        <p:spPr/>
        <p:txBody>
          <a:bodyPr/>
          <a:lstStyle/>
          <a:p>
            <a:r>
              <a:rPr lang="en-US" b="0" dirty="0"/>
              <a:t>HS and CC Catalyzing Career Pathways Grant 2917-18</a:t>
            </a:r>
            <a:endParaRPr lang="en-US" dirty="0"/>
          </a:p>
        </p:txBody>
      </p:sp>
    </p:spTree>
    <p:extLst>
      <p:ext uri="{BB962C8B-B14F-4D97-AF65-F5344CB8AC3E}">
        <p14:creationId xmlns:p14="http://schemas.microsoft.com/office/powerpoint/2010/main" val="3093646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97E934-DA8C-5A40-8F2E-2032E02CEFF4}"/>
              </a:ext>
            </a:extLst>
          </p:cNvPr>
          <p:cNvSpPr>
            <a:spLocks noGrp="1"/>
          </p:cNvSpPr>
          <p:nvPr>
            <p:ph idx="1"/>
          </p:nvPr>
        </p:nvSpPr>
        <p:spPr/>
        <p:txBody>
          <a:bodyPr>
            <a:normAutofit/>
          </a:bodyPr>
          <a:lstStyle/>
          <a:p>
            <a:r>
              <a:rPr lang="en-US" sz="3200" dirty="0"/>
              <a:t>Describe: What is a CTE 9-14 Career Pathway?</a:t>
            </a:r>
          </a:p>
        </p:txBody>
      </p:sp>
      <p:sp>
        <p:nvSpPr>
          <p:cNvPr id="3" name="Title 2">
            <a:extLst>
              <a:ext uri="{FF2B5EF4-FFF2-40B4-BE49-F238E27FC236}">
                <a16:creationId xmlns:a16="http://schemas.microsoft.com/office/drawing/2014/main" id="{119F034A-3C1E-FA4D-AF01-0E0EC7FE71B6}"/>
              </a:ext>
            </a:extLst>
          </p:cNvPr>
          <p:cNvSpPr>
            <a:spLocks noGrp="1"/>
          </p:cNvSpPr>
          <p:nvPr>
            <p:ph type="title"/>
          </p:nvPr>
        </p:nvSpPr>
        <p:spPr/>
        <p:txBody>
          <a:bodyPr/>
          <a:lstStyle/>
          <a:p>
            <a:r>
              <a:rPr lang="en-US" dirty="0"/>
              <a:t>1.</a:t>
            </a:r>
          </a:p>
        </p:txBody>
      </p:sp>
      <p:pic>
        <p:nvPicPr>
          <p:cNvPr id="4" name="Picture 3">
            <a:extLst>
              <a:ext uri="{FF2B5EF4-FFF2-40B4-BE49-F238E27FC236}">
                <a16:creationId xmlns:a16="http://schemas.microsoft.com/office/drawing/2014/main" id="{6128ABC2-06CF-AA40-A640-4E9A5A006B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897" y="4750826"/>
            <a:ext cx="6238568" cy="1963520"/>
          </a:xfrm>
          <a:prstGeom prst="rect">
            <a:avLst/>
          </a:prstGeom>
        </p:spPr>
      </p:pic>
    </p:spTree>
    <p:extLst>
      <p:ext uri="{BB962C8B-B14F-4D97-AF65-F5344CB8AC3E}">
        <p14:creationId xmlns:p14="http://schemas.microsoft.com/office/powerpoint/2010/main" val="274550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97E934-DA8C-5A40-8F2E-2032E02CEFF4}"/>
              </a:ext>
            </a:extLst>
          </p:cNvPr>
          <p:cNvSpPr>
            <a:spLocks noGrp="1"/>
          </p:cNvSpPr>
          <p:nvPr>
            <p:ph idx="1"/>
          </p:nvPr>
        </p:nvSpPr>
        <p:spPr/>
        <p:txBody>
          <a:bodyPr>
            <a:normAutofit/>
          </a:bodyPr>
          <a:lstStyle/>
          <a:p>
            <a:pPr fontAlgn="ctr">
              <a:lnSpc>
                <a:spcPts val="3280"/>
              </a:lnSpc>
              <a:spcAft>
                <a:spcPts val="1200"/>
              </a:spcAft>
            </a:pPr>
            <a:r>
              <a:rPr lang="en-US" sz="3200" dirty="0"/>
              <a:t>Activities: How does your secondary - postsecondary partnership work around pathways?</a:t>
            </a:r>
          </a:p>
        </p:txBody>
      </p:sp>
      <p:sp>
        <p:nvSpPr>
          <p:cNvPr id="3" name="Title 2">
            <a:extLst>
              <a:ext uri="{FF2B5EF4-FFF2-40B4-BE49-F238E27FC236}">
                <a16:creationId xmlns:a16="http://schemas.microsoft.com/office/drawing/2014/main" id="{119F034A-3C1E-FA4D-AF01-0E0EC7FE71B6}"/>
              </a:ext>
            </a:extLst>
          </p:cNvPr>
          <p:cNvSpPr>
            <a:spLocks noGrp="1"/>
          </p:cNvSpPr>
          <p:nvPr>
            <p:ph type="title"/>
          </p:nvPr>
        </p:nvSpPr>
        <p:spPr/>
        <p:txBody>
          <a:bodyPr/>
          <a:lstStyle/>
          <a:p>
            <a:r>
              <a:rPr lang="en-US" dirty="0"/>
              <a:t>2.</a:t>
            </a:r>
          </a:p>
        </p:txBody>
      </p:sp>
      <p:pic>
        <p:nvPicPr>
          <p:cNvPr id="4" name="Picture 3">
            <a:extLst>
              <a:ext uri="{FF2B5EF4-FFF2-40B4-BE49-F238E27FC236}">
                <a16:creationId xmlns:a16="http://schemas.microsoft.com/office/drawing/2014/main" id="{6128ABC2-06CF-AA40-A640-4E9A5A006B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897" y="4750826"/>
            <a:ext cx="6238568" cy="1963520"/>
          </a:xfrm>
          <a:prstGeom prst="rect">
            <a:avLst/>
          </a:prstGeom>
        </p:spPr>
      </p:pic>
    </p:spTree>
    <p:extLst>
      <p:ext uri="{BB962C8B-B14F-4D97-AF65-F5344CB8AC3E}">
        <p14:creationId xmlns:p14="http://schemas.microsoft.com/office/powerpoint/2010/main" val="2718355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97E934-DA8C-5A40-8F2E-2032E02CEFF4}"/>
              </a:ext>
            </a:extLst>
          </p:cNvPr>
          <p:cNvSpPr>
            <a:spLocks noGrp="1"/>
          </p:cNvSpPr>
          <p:nvPr>
            <p:ph idx="1"/>
          </p:nvPr>
        </p:nvSpPr>
        <p:spPr/>
        <p:txBody>
          <a:bodyPr>
            <a:normAutofit/>
          </a:bodyPr>
          <a:lstStyle/>
          <a:p>
            <a:r>
              <a:rPr lang="en-US" sz="3200" dirty="0"/>
              <a:t>Partners: How are employers engaged in the pathway?</a:t>
            </a:r>
          </a:p>
        </p:txBody>
      </p:sp>
      <p:sp>
        <p:nvSpPr>
          <p:cNvPr id="3" name="Title 2">
            <a:extLst>
              <a:ext uri="{FF2B5EF4-FFF2-40B4-BE49-F238E27FC236}">
                <a16:creationId xmlns:a16="http://schemas.microsoft.com/office/drawing/2014/main" id="{119F034A-3C1E-FA4D-AF01-0E0EC7FE71B6}"/>
              </a:ext>
            </a:extLst>
          </p:cNvPr>
          <p:cNvSpPr>
            <a:spLocks noGrp="1"/>
          </p:cNvSpPr>
          <p:nvPr>
            <p:ph type="title"/>
          </p:nvPr>
        </p:nvSpPr>
        <p:spPr/>
        <p:txBody>
          <a:bodyPr/>
          <a:lstStyle/>
          <a:p>
            <a:r>
              <a:rPr lang="en-US" dirty="0"/>
              <a:t>3.</a:t>
            </a:r>
          </a:p>
        </p:txBody>
      </p:sp>
      <p:pic>
        <p:nvPicPr>
          <p:cNvPr id="4" name="Picture 3">
            <a:extLst>
              <a:ext uri="{FF2B5EF4-FFF2-40B4-BE49-F238E27FC236}">
                <a16:creationId xmlns:a16="http://schemas.microsoft.com/office/drawing/2014/main" id="{6128ABC2-06CF-AA40-A640-4E9A5A006B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897" y="4750826"/>
            <a:ext cx="6238568" cy="1963520"/>
          </a:xfrm>
          <a:prstGeom prst="rect">
            <a:avLst/>
          </a:prstGeom>
        </p:spPr>
      </p:pic>
    </p:spTree>
    <p:extLst>
      <p:ext uri="{BB962C8B-B14F-4D97-AF65-F5344CB8AC3E}">
        <p14:creationId xmlns:p14="http://schemas.microsoft.com/office/powerpoint/2010/main" val="3585330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97E934-DA8C-5A40-8F2E-2032E02CEFF4}"/>
              </a:ext>
            </a:extLst>
          </p:cNvPr>
          <p:cNvSpPr>
            <a:spLocks noGrp="1"/>
          </p:cNvSpPr>
          <p:nvPr>
            <p:ph idx="1"/>
          </p:nvPr>
        </p:nvSpPr>
        <p:spPr/>
        <p:txBody>
          <a:bodyPr>
            <a:normAutofit/>
          </a:bodyPr>
          <a:lstStyle/>
          <a:p>
            <a:r>
              <a:rPr lang="en-US" sz="3200" dirty="0"/>
              <a:t>Performance Outcomes: How are you tracking progress?</a:t>
            </a:r>
          </a:p>
        </p:txBody>
      </p:sp>
      <p:sp>
        <p:nvSpPr>
          <p:cNvPr id="3" name="Title 2">
            <a:extLst>
              <a:ext uri="{FF2B5EF4-FFF2-40B4-BE49-F238E27FC236}">
                <a16:creationId xmlns:a16="http://schemas.microsoft.com/office/drawing/2014/main" id="{119F034A-3C1E-FA4D-AF01-0E0EC7FE71B6}"/>
              </a:ext>
            </a:extLst>
          </p:cNvPr>
          <p:cNvSpPr>
            <a:spLocks noGrp="1"/>
          </p:cNvSpPr>
          <p:nvPr>
            <p:ph type="title"/>
          </p:nvPr>
        </p:nvSpPr>
        <p:spPr/>
        <p:txBody>
          <a:bodyPr/>
          <a:lstStyle/>
          <a:p>
            <a:r>
              <a:rPr lang="en-US" dirty="0"/>
              <a:t>4.</a:t>
            </a:r>
          </a:p>
        </p:txBody>
      </p:sp>
      <p:pic>
        <p:nvPicPr>
          <p:cNvPr id="4" name="Picture 3">
            <a:extLst>
              <a:ext uri="{FF2B5EF4-FFF2-40B4-BE49-F238E27FC236}">
                <a16:creationId xmlns:a16="http://schemas.microsoft.com/office/drawing/2014/main" id="{6128ABC2-06CF-AA40-A640-4E9A5A006B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897" y="4750826"/>
            <a:ext cx="6238568" cy="1963520"/>
          </a:xfrm>
          <a:prstGeom prst="rect">
            <a:avLst/>
          </a:prstGeom>
        </p:spPr>
      </p:pic>
    </p:spTree>
    <p:extLst>
      <p:ext uri="{BB962C8B-B14F-4D97-AF65-F5344CB8AC3E}">
        <p14:creationId xmlns:p14="http://schemas.microsoft.com/office/powerpoint/2010/main" val="652984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97E934-DA8C-5A40-8F2E-2032E02CEFF4}"/>
              </a:ext>
            </a:extLst>
          </p:cNvPr>
          <p:cNvSpPr>
            <a:spLocks noGrp="1"/>
          </p:cNvSpPr>
          <p:nvPr>
            <p:ph idx="1"/>
          </p:nvPr>
        </p:nvSpPr>
        <p:spPr/>
        <p:txBody>
          <a:bodyPr>
            <a:normAutofit/>
          </a:bodyPr>
          <a:lstStyle/>
          <a:p>
            <a:pPr fontAlgn="ctr">
              <a:lnSpc>
                <a:spcPts val="3280"/>
              </a:lnSpc>
              <a:spcAft>
                <a:spcPts val="1200"/>
              </a:spcAft>
            </a:pPr>
            <a:r>
              <a:rPr lang="en-US" sz="3200" dirty="0"/>
              <a:t>Program Enhancement: How are you implementing your </a:t>
            </a:r>
            <a:r>
              <a:rPr lang="en-US" sz="3200" b="1" dirty="0"/>
              <a:t>Plan of Action</a:t>
            </a:r>
            <a:r>
              <a:rPr lang="en-US" sz="3200" dirty="0"/>
              <a:t> as described in your grant proposal?</a:t>
            </a:r>
          </a:p>
        </p:txBody>
      </p:sp>
      <p:sp>
        <p:nvSpPr>
          <p:cNvPr id="3" name="Title 2">
            <a:extLst>
              <a:ext uri="{FF2B5EF4-FFF2-40B4-BE49-F238E27FC236}">
                <a16:creationId xmlns:a16="http://schemas.microsoft.com/office/drawing/2014/main" id="{119F034A-3C1E-FA4D-AF01-0E0EC7FE71B6}"/>
              </a:ext>
            </a:extLst>
          </p:cNvPr>
          <p:cNvSpPr>
            <a:spLocks noGrp="1"/>
          </p:cNvSpPr>
          <p:nvPr>
            <p:ph type="title"/>
          </p:nvPr>
        </p:nvSpPr>
        <p:spPr/>
        <p:txBody>
          <a:bodyPr/>
          <a:lstStyle/>
          <a:p>
            <a:r>
              <a:rPr lang="en-US" dirty="0"/>
              <a:t>5.</a:t>
            </a:r>
          </a:p>
        </p:txBody>
      </p:sp>
      <p:pic>
        <p:nvPicPr>
          <p:cNvPr id="4" name="Picture 3">
            <a:extLst>
              <a:ext uri="{FF2B5EF4-FFF2-40B4-BE49-F238E27FC236}">
                <a16:creationId xmlns:a16="http://schemas.microsoft.com/office/drawing/2014/main" id="{6128ABC2-06CF-AA40-A640-4E9A5A006B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897" y="4750826"/>
            <a:ext cx="6238568" cy="1963520"/>
          </a:xfrm>
          <a:prstGeom prst="rect">
            <a:avLst/>
          </a:prstGeom>
        </p:spPr>
      </p:pic>
    </p:spTree>
    <p:extLst>
      <p:ext uri="{BB962C8B-B14F-4D97-AF65-F5344CB8AC3E}">
        <p14:creationId xmlns:p14="http://schemas.microsoft.com/office/powerpoint/2010/main" val="172672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97E934-DA8C-5A40-8F2E-2032E02CEFF4}"/>
              </a:ext>
            </a:extLst>
          </p:cNvPr>
          <p:cNvSpPr>
            <a:spLocks noGrp="1"/>
          </p:cNvSpPr>
          <p:nvPr>
            <p:ph idx="1"/>
          </p:nvPr>
        </p:nvSpPr>
        <p:spPr/>
        <p:txBody>
          <a:bodyPr>
            <a:normAutofit/>
          </a:bodyPr>
          <a:lstStyle/>
          <a:p>
            <a:pPr fontAlgn="ctr">
              <a:lnSpc>
                <a:spcPts val="3280"/>
              </a:lnSpc>
              <a:spcAft>
                <a:spcPts val="1200"/>
              </a:spcAft>
            </a:pPr>
            <a:r>
              <a:rPr lang="en-US" sz="3200" dirty="0"/>
              <a:t>Budget: How did you use your funds at the secondary and postsecondary level?</a:t>
            </a:r>
          </a:p>
        </p:txBody>
      </p:sp>
      <p:sp>
        <p:nvSpPr>
          <p:cNvPr id="3" name="Title 2">
            <a:extLst>
              <a:ext uri="{FF2B5EF4-FFF2-40B4-BE49-F238E27FC236}">
                <a16:creationId xmlns:a16="http://schemas.microsoft.com/office/drawing/2014/main" id="{119F034A-3C1E-FA4D-AF01-0E0EC7FE71B6}"/>
              </a:ext>
            </a:extLst>
          </p:cNvPr>
          <p:cNvSpPr>
            <a:spLocks noGrp="1"/>
          </p:cNvSpPr>
          <p:nvPr>
            <p:ph type="title"/>
          </p:nvPr>
        </p:nvSpPr>
        <p:spPr/>
        <p:txBody>
          <a:bodyPr/>
          <a:lstStyle/>
          <a:p>
            <a:r>
              <a:rPr lang="en-US" dirty="0"/>
              <a:t>6.</a:t>
            </a:r>
          </a:p>
        </p:txBody>
      </p:sp>
      <p:pic>
        <p:nvPicPr>
          <p:cNvPr id="4" name="Picture 3">
            <a:extLst>
              <a:ext uri="{FF2B5EF4-FFF2-40B4-BE49-F238E27FC236}">
                <a16:creationId xmlns:a16="http://schemas.microsoft.com/office/drawing/2014/main" id="{6128ABC2-06CF-AA40-A640-4E9A5A006B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897" y="4750826"/>
            <a:ext cx="6238568" cy="1963520"/>
          </a:xfrm>
          <a:prstGeom prst="rect">
            <a:avLst/>
          </a:prstGeom>
        </p:spPr>
      </p:pic>
    </p:spTree>
    <p:extLst>
      <p:ext uri="{BB962C8B-B14F-4D97-AF65-F5344CB8AC3E}">
        <p14:creationId xmlns:p14="http://schemas.microsoft.com/office/powerpoint/2010/main" val="3687461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97E934-DA8C-5A40-8F2E-2032E02CEFF4}"/>
              </a:ext>
            </a:extLst>
          </p:cNvPr>
          <p:cNvSpPr>
            <a:spLocks noGrp="1"/>
          </p:cNvSpPr>
          <p:nvPr>
            <p:ph idx="1"/>
          </p:nvPr>
        </p:nvSpPr>
        <p:spPr/>
        <p:txBody>
          <a:bodyPr>
            <a:normAutofit/>
          </a:bodyPr>
          <a:lstStyle/>
          <a:p>
            <a:r>
              <a:rPr lang="en-US" sz="3200" dirty="0"/>
              <a:t>If we were to fund 9-14 CTE Career Pathways next year, what improvements should we consider?</a:t>
            </a:r>
          </a:p>
        </p:txBody>
      </p:sp>
      <p:sp>
        <p:nvSpPr>
          <p:cNvPr id="3" name="Title 2">
            <a:extLst>
              <a:ext uri="{FF2B5EF4-FFF2-40B4-BE49-F238E27FC236}">
                <a16:creationId xmlns:a16="http://schemas.microsoft.com/office/drawing/2014/main" id="{119F034A-3C1E-FA4D-AF01-0E0EC7FE71B6}"/>
              </a:ext>
            </a:extLst>
          </p:cNvPr>
          <p:cNvSpPr>
            <a:spLocks noGrp="1"/>
          </p:cNvSpPr>
          <p:nvPr>
            <p:ph type="title"/>
          </p:nvPr>
        </p:nvSpPr>
        <p:spPr/>
        <p:txBody>
          <a:bodyPr/>
          <a:lstStyle/>
          <a:p>
            <a:r>
              <a:rPr lang="en-US" dirty="0"/>
              <a:t>7.</a:t>
            </a:r>
          </a:p>
        </p:txBody>
      </p:sp>
      <p:pic>
        <p:nvPicPr>
          <p:cNvPr id="4" name="Picture 3">
            <a:extLst>
              <a:ext uri="{FF2B5EF4-FFF2-40B4-BE49-F238E27FC236}">
                <a16:creationId xmlns:a16="http://schemas.microsoft.com/office/drawing/2014/main" id="{6128ABC2-06CF-AA40-A640-4E9A5A006B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897" y="4750826"/>
            <a:ext cx="6238568" cy="1963520"/>
          </a:xfrm>
          <a:prstGeom prst="rect">
            <a:avLst/>
          </a:prstGeom>
        </p:spPr>
      </p:pic>
    </p:spTree>
    <p:extLst>
      <p:ext uri="{BB962C8B-B14F-4D97-AF65-F5344CB8AC3E}">
        <p14:creationId xmlns:p14="http://schemas.microsoft.com/office/powerpoint/2010/main" val="2953516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stem Office Template 2017" id="{5F043DD8-DC3E-4F6A-B287-81D6F7FF38E2}" vid="{804B3A4D-A4A7-49E1-8361-FD47AD0B82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 Office Template 2017</Template>
  <TotalTime>0</TotalTime>
  <Words>165</Words>
  <Application>Microsoft Macintosh PowerPoint</Application>
  <PresentationFormat>On-screen Show (4:3)</PresentationFormat>
  <Paragraphs>32</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CTE Career Pathways Grants</vt:lpstr>
      <vt:lpstr>HS and CC Catalyzing Career Pathways Grant 2917-18</vt:lpstr>
      <vt:lpstr>1.</vt:lpstr>
      <vt:lpstr>2.</vt:lpstr>
      <vt:lpstr>3.</vt:lpstr>
      <vt:lpstr>4.</vt:lpstr>
      <vt:lpstr>5.</vt:lpstr>
      <vt:lpstr>6.</vt:lpstr>
      <vt:lpstr>7.</vt:lpstr>
      <vt:lpstr>Perkins/CTE State Staff</vt:lpstr>
      <vt:lpstr>PowerPoint Presentation</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2017-04-26T15:33:33Z</cp:lastPrinted>
  <dcterms:created xsi:type="dcterms:W3CDTF">2017-04-24T19:18:55Z</dcterms:created>
  <dcterms:modified xsi:type="dcterms:W3CDTF">2018-03-15T11:51:36Z</dcterms:modified>
</cp:coreProperties>
</file>