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25" autoAdjust="0"/>
    <p:restoredTop sz="86468" autoAdjust="0"/>
  </p:normalViewPr>
  <p:slideViewPr>
    <p:cSldViewPr snapToGrid="0">
      <p:cViewPr varScale="1">
        <p:scale>
          <a:sx n="63" d="100"/>
          <a:sy n="63" d="100"/>
        </p:scale>
        <p:origin x="1020" y="60"/>
      </p:cViewPr>
      <p:guideLst/>
    </p:cSldViewPr>
  </p:slideViewPr>
  <p:notesTextViewPr>
    <p:cViewPr>
      <p:scale>
        <a:sx n="1" d="1"/>
        <a:sy n="1" d="1"/>
      </p:scale>
      <p:origin x="0" y="-24"/>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0FA10C-60A4-4448-AE3F-AA57974C273B}" type="datetimeFigureOut">
              <a:rPr lang="en-US" smtClean="0"/>
              <a:t>6/14/2018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7FA917-1191-4AEC-A5CF-7288C8A617B3}" type="slidenum">
              <a:rPr lang="en-US" smtClean="0"/>
              <a:t>‹#›</a:t>
            </a:fld>
            <a:endParaRPr lang="en-US"/>
          </a:p>
        </p:txBody>
      </p:sp>
    </p:spTree>
    <p:extLst>
      <p:ext uri="{BB962C8B-B14F-4D97-AF65-F5344CB8AC3E}">
        <p14:creationId xmlns:p14="http://schemas.microsoft.com/office/powerpoint/2010/main" val="19338801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As state agencies responsible for the oversight of The Perkins Act, DPI and the NCCCS have agreed to allocate Reserve Funds for this purpose. Up to $400,000 will be distributed to Local Education Agencies (LEAs) and up to $200,000 to Community Colleges. Individual grants to LEAs will be awarded in amounts not to exceed $50,000 and to colleges in amounts not to exceed $25,000.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Perkins</a:t>
            </a:r>
            <a:r>
              <a:rPr lang="en-US" sz="1200" kern="1200" baseline="0" dirty="0">
                <a:solidFill>
                  <a:schemeClr val="tx1"/>
                </a:solidFill>
                <a:effectLst/>
                <a:latin typeface="+mn-lt"/>
                <a:ea typeface="+mn-ea"/>
                <a:cs typeface="+mn-cs"/>
              </a:rPr>
              <a:t> Act allows funds to be used for such purposes (rewards/incentives). </a:t>
            </a:r>
            <a:endParaRPr lang="en-US" dirty="0"/>
          </a:p>
        </p:txBody>
      </p:sp>
      <p:sp>
        <p:nvSpPr>
          <p:cNvPr id="4" name="Slide Number Placeholder 3"/>
          <p:cNvSpPr>
            <a:spLocks noGrp="1"/>
          </p:cNvSpPr>
          <p:nvPr>
            <p:ph type="sldNum" sz="quarter" idx="10"/>
          </p:nvPr>
        </p:nvSpPr>
        <p:spPr/>
        <p:txBody>
          <a:bodyPr/>
          <a:lstStyle/>
          <a:p>
            <a:fld id="{097FA917-1191-4AEC-A5CF-7288C8A617B3}" type="slidenum">
              <a:rPr lang="en-US" smtClean="0"/>
              <a:t>1</a:t>
            </a:fld>
            <a:endParaRPr lang="en-US"/>
          </a:p>
        </p:txBody>
      </p:sp>
    </p:spTree>
    <p:extLst>
      <p:ext uri="{BB962C8B-B14F-4D97-AF65-F5344CB8AC3E}">
        <p14:creationId xmlns:p14="http://schemas.microsoft.com/office/powerpoint/2010/main" val="32130509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next slides</a:t>
            </a:r>
            <a:r>
              <a:rPr lang="en-US" baseline="0" dirty="0"/>
              <a:t> will go into detail about permissive use of funds and you are required to submit a budget template along with the narrative. Please make sure that the narrative supports the strategies and that you explain how you determined the budget request figures.</a:t>
            </a:r>
            <a:endParaRPr lang="en-US" dirty="0"/>
          </a:p>
        </p:txBody>
      </p:sp>
      <p:sp>
        <p:nvSpPr>
          <p:cNvPr id="4" name="Slide Number Placeholder 3"/>
          <p:cNvSpPr>
            <a:spLocks noGrp="1"/>
          </p:cNvSpPr>
          <p:nvPr>
            <p:ph type="sldNum" sz="quarter" idx="10"/>
          </p:nvPr>
        </p:nvSpPr>
        <p:spPr/>
        <p:txBody>
          <a:bodyPr/>
          <a:lstStyle/>
          <a:p>
            <a:fld id="{097FA917-1191-4AEC-A5CF-7288C8A617B3}" type="slidenum">
              <a:rPr lang="en-US" smtClean="0"/>
              <a:t>10</a:t>
            </a:fld>
            <a:endParaRPr lang="en-US"/>
          </a:p>
        </p:txBody>
      </p:sp>
    </p:spTree>
    <p:extLst>
      <p:ext uri="{BB962C8B-B14F-4D97-AF65-F5344CB8AC3E}">
        <p14:creationId xmlns:p14="http://schemas.microsoft.com/office/powerpoint/2010/main" val="38724269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Funds awarded through this grant process MUST follow the funding and expenditure rules established for other federally awarded CTE funds including those promulgated under UGG. LEAs will receive allotted funds through PRC 058 and will be responsible for building and submitting budgets using the BAAS system. Community Colleges will be awarded funds through the NCCCS allocation process and will be required to submit an initial budget and quarterly updates. </a:t>
            </a:r>
          </a:p>
          <a:p>
            <a:r>
              <a:rPr lang="en-US" sz="1200" kern="1200" dirty="0">
                <a:solidFill>
                  <a:schemeClr val="tx1"/>
                </a:solidFill>
                <a:effectLst/>
                <a:latin typeface="+mn-lt"/>
                <a:ea typeface="+mn-ea"/>
                <a:cs typeface="+mn-cs"/>
              </a:rPr>
              <a:t>Funds awarded through this program MUST be reinvested in the career pathway on which the metrics/data and narrative reflect.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Funds may be used for the following costs/activities:</a:t>
            </a:r>
          </a:p>
          <a:p>
            <a:pPr lvl="0"/>
            <a:r>
              <a:rPr lang="en-US" sz="1200" kern="1200" dirty="0">
                <a:solidFill>
                  <a:schemeClr val="tx1"/>
                </a:solidFill>
                <a:effectLst/>
                <a:latin typeface="+mn-lt"/>
                <a:ea typeface="+mn-ea"/>
                <a:cs typeface="+mn-cs"/>
              </a:rPr>
              <a:t>Equipment purchases (up to 30% of the grant award) related to the enhancement</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of the pathway or other metrics;</a:t>
            </a:r>
          </a:p>
          <a:p>
            <a:pPr lvl="0"/>
            <a:r>
              <a:rPr lang="en-US" sz="1200" kern="1200" dirty="0">
                <a:solidFill>
                  <a:schemeClr val="tx1"/>
                </a:solidFill>
                <a:effectLst/>
                <a:latin typeface="+mn-lt"/>
                <a:ea typeface="+mn-ea"/>
                <a:cs typeface="+mn-cs"/>
              </a:rPr>
              <a:t>Printing and duplicating;</a:t>
            </a:r>
          </a:p>
          <a:p>
            <a:pPr lvl="0"/>
            <a:r>
              <a:rPr lang="en-US" sz="1200" kern="1200" dirty="0">
                <a:solidFill>
                  <a:schemeClr val="tx1"/>
                </a:solidFill>
                <a:effectLst/>
                <a:latin typeface="+mn-lt"/>
                <a:ea typeface="+mn-ea"/>
                <a:cs typeface="+mn-cs"/>
              </a:rPr>
              <a:t>Salaries for licensed staff/faculty directly involved in the pathway outcomes;</a:t>
            </a:r>
          </a:p>
          <a:p>
            <a:pPr lvl="0"/>
            <a:r>
              <a:rPr lang="en-US" sz="1200" kern="1200" dirty="0">
                <a:solidFill>
                  <a:schemeClr val="tx1"/>
                </a:solidFill>
                <a:effectLst/>
                <a:latin typeface="+mn-lt"/>
                <a:ea typeface="+mn-ea"/>
                <a:cs typeface="+mn-cs"/>
              </a:rPr>
              <a:t>Professional development expenses including related travel costs;</a:t>
            </a:r>
          </a:p>
          <a:p>
            <a:pPr lvl="0"/>
            <a:r>
              <a:rPr lang="en-US" sz="1200" kern="1200" dirty="0">
                <a:solidFill>
                  <a:schemeClr val="tx1"/>
                </a:solidFill>
                <a:effectLst/>
                <a:latin typeface="+mn-lt"/>
                <a:ea typeface="+mn-ea"/>
                <a:cs typeface="+mn-cs"/>
              </a:rPr>
              <a:t>Contracted services.</a:t>
            </a:r>
          </a:p>
          <a:p>
            <a:r>
              <a:rPr lang="en-US" sz="1200" kern="1200" dirty="0">
                <a:solidFill>
                  <a:schemeClr val="tx1"/>
                </a:solidFill>
                <a:effectLst/>
                <a:latin typeface="+mn-lt"/>
                <a:ea typeface="+mn-ea"/>
                <a:cs typeface="+mn-cs"/>
              </a:rPr>
              <a:t>Applicants must provide a detailed description of the cost estimates along with a narrative that describes how the award will further enhance the pathway outcomes and benefit the career pathway program.</a:t>
            </a:r>
          </a:p>
          <a:p>
            <a:r>
              <a:rPr lang="en-US" sz="1200" kern="1200" dirty="0">
                <a:solidFill>
                  <a:schemeClr val="tx1"/>
                </a:solidFill>
                <a:effectLst/>
                <a:latin typeface="+mn-lt"/>
                <a:ea typeface="+mn-ea"/>
                <a:cs typeface="+mn-cs"/>
              </a:rPr>
              <a:t>We will also allow funds for field</a:t>
            </a:r>
            <a:r>
              <a:rPr lang="en-US" sz="1200" kern="1200" baseline="0" dirty="0">
                <a:solidFill>
                  <a:schemeClr val="tx1"/>
                </a:solidFill>
                <a:effectLst/>
                <a:latin typeface="+mn-lt"/>
                <a:ea typeface="+mn-ea"/>
                <a:cs typeface="+mn-cs"/>
              </a:rPr>
              <a:t> trips as part of awareness/exploration.</a:t>
            </a:r>
          </a:p>
          <a:p>
            <a:r>
              <a:rPr lang="en-US" sz="1200" kern="1200" baseline="0" dirty="0">
                <a:solidFill>
                  <a:schemeClr val="tx1"/>
                </a:solidFill>
                <a:effectLst/>
                <a:latin typeface="+mn-lt"/>
                <a:ea typeface="+mn-ea"/>
                <a:cs typeface="+mn-cs"/>
              </a:rPr>
              <a:t>Stipends for teachers/faculty will also be allowed along with substitute teacher pay when away at professional development</a:t>
            </a:r>
          </a:p>
          <a:p>
            <a:r>
              <a:rPr lang="en-US" sz="1200" kern="1200" baseline="0" dirty="0">
                <a:solidFill>
                  <a:schemeClr val="tx1"/>
                </a:solidFill>
                <a:effectLst/>
                <a:latin typeface="+mn-lt"/>
                <a:ea typeface="+mn-ea"/>
                <a:cs typeface="+mn-cs"/>
              </a:rPr>
              <a:t>Contracted services can apply to a number of strategies be sure you explain in the narrative the nature of the services</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097FA917-1191-4AEC-A5CF-7288C8A617B3}" type="slidenum">
              <a:rPr lang="en-US" smtClean="0"/>
              <a:t>11</a:t>
            </a:fld>
            <a:endParaRPr lang="en-US"/>
          </a:p>
        </p:txBody>
      </p:sp>
    </p:spTree>
    <p:extLst>
      <p:ext uri="{BB962C8B-B14F-4D97-AF65-F5344CB8AC3E}">
        <p14:creationId xmlns:p14="http://schemas.microsoft.com/office/powerpoint/2010/main" val="4583292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applications should include</a:t>
            </a:r>
            <a:r>
              <a:rPr lang="en-US" baseline="0" dirty="0"/>
              <a:t> these appendices. There is no page limit for appendices.</a:t>
            </a:r>
          </a:p>
          <a:p>
            <a:r>
              <a:rPr lang="en-US" baseline="0" dirty="0"/>
              <a:t>We included in the RFP additional guidance on the MOU. We would like to see the inclusion of your workforce boards with a MOU.</a:t>
            </a:r>
          </a:p>
          <a:p>
            <a:endParaRPr lang="en-US" dirty="0"/>
          </a:p>
        </p:txBody>
      </p:sp>
      <p:sp>
        <p:nvSpPr>
          <p:cNvPr id="4" name="Slide Number Placeholder 3"/>
          <p:cNvSpPr>
            <a:spLocks noGrp="1"/>
          </p:cNvSpPr>
          <p:nvPr>
            <p:ph type="sldNum" sz="quarter" idx="10"/>
          </p:nvPr>
        </p:nvSpPr>
        <p:spPr/>
        <p:txBody>
          <a:bodyPr/>
          <a:lstStyle/>
          <a:p>
            <a:fld id="{097FA917-1191-4AEC-A5CF-7288C8A617B3}" type="slidenum">
              <a:rPr lang="en-US" smtClean="0"/>
              <a:t>12</a:t>
            </a:fld>
            <a:endParaRPr lang="en-US"/>
          </a:p>
        </p:txBody>
      </p:sp>
    </p:spTree>
    <p:extLst>
      <p:ext uri="{BB962C8B-B14F-4D97-AF65-F5344CB8AC3E}">
        <p14:creationId xmlns:p14="http://schemas.microsoft.com/office/powerpoint/2010/main" val="30221419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Questions will be answered within a few days</a:t>
            </a:r>
            <a:r>
              <a:rPr lang="en-US" baseline="0" dirty="0"/>
              <a:t> of the final submission date and distributed through regular </a:t>
            </a:r>
            <a:r>
              <a:rPr lang="en-US" baseline="0" dirty="0" err="1"/>
              <a:t>listserves</a:t>
            </a:r>
            <a:r>
              <a:rPr lang="en-US" baseline="0" dirty="0"/>
              <a:t> and Moodle sites.</a:t>
            </a:r>
          </a:p>
          <a:p>
            <a:r>
              <a:rPr lang="en-US" baseline="0" dirty="0"/>
              <a:t>We are excited to see your pathways move to even higher levels of achievement and hope these funds will support your work.</a:t>
            </a:r>
          </a:p>
          <a:p>
            <a:endParaRPr lang="en-US" dirty="0"/>
          </a:p>
        </p:txBody>
      </p:sp>
      <p:sp>
        <p:nvSpPr>
          <p:cNvPr id="4" name="Slide Number Placeholder 3"/>
          <p:cNvSpPr>
            <a:spLocks noGrp="1"/>
          </p:cNvSpPr>
          <p:nvPr>
            <p:ph type="sldNum" sz="quarter" idx="10"/>
          </p:nvPr>
        </p:nvSpPr>
        <p:spPr/>
        <p:txBody>
          <a:bodyPr/>
          <a:lstStyle/>
          <a:p>
            <a:fld id="{097FA917-1191-4AEC-A5CF-7288C8A617B3}" type="slidenum">
              <a:rPr lang="en-US" smtClean="0"/>
              <a:t>13</a:t>
            </a:fld>
            <a:endParaRPr lang="en-US"/>
          </a:p>
        </p:txBody>
      </p:sp>
    </p:spTree>
    <p:extLst>
      <p:ext uri="{BB962C8B-B14F-4D97-AF65-F5344CB8AC3E}">
        <p14:creationId xmlns:p14="http://schemas.microsoft.com/office/powerpoint/2010/main" val="13075717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goal of this RFP is to catalyze pathway implementation and increase positive outcomes for individuals and employers through increased investment in promising pathway implementation practices. Funds awarded through this process will be reinvested and leveraged with existing resources to enhance current systems. Funds should be targeted at activities directly aligned to pathway outcomes; not to the process of developing the pathway.</a:t>
            </a:r>
          </a:p>
          <a:p>
            <a:endParaRPr lang="en-US" dirty="0"/>
          </a:p>
        </p:txBody>
      </p:sp>
      <p:sp>
        <p:nvSpPr>
          <p:cNvPr id="4" name="Slide Number Placeholder 3"/>
          <p:cNvSpPr>
            <a:spLocks noGrp="1"/>
          </p:cNvSpPr>
          <p:nvPr>
            <p:ph type="sldNum" sz="quarter" idx="10"/>
          </p:nvPr>
        </p:nvSpPr>
        <p:spPr/>
        <p:txBody>
          <a:bodyPr/>
          <a:lstStyle/>
          <a:p>
            <a:fld id="{097FA917-1191-4AEC-A5CF-7288C8A617B3}" type="slidenum">
              <a:rPr lang="en-US" smtClean="0"/>
              <a:t>2</a:t>
            </a:fld>
            <a:endParaRPr lang="en-US"/>
          </a:p>
        </p:txBody>
      </p:sp>
    </p:spTree>
    <p:extLst>
      <p:ext uri="{BB962C8B-B14F-4D97-AF65-F5344CB8AC3E}">
        <p14:creationId xmlns:p14="http://schemas.microsoft.com/office/powerpoint/2010/main" val="40445082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noted</a:t>
            </a:r>
            <a:r>
              <a:rPr lang="en-US" baseline="0" dirty="0"/>
              <a:t> in the RFP, your application should reflect the work that has taken place around these required elements.</a:t>
            </a:r>
          </a:p>
          <a:p>
            <a:r>
              <a:rPr lang="en-US" baseline="0" dirty="0"/>
              <a:t>We expect to see evidence that labor market and employer data are informing and driving your work. We want to see evidence of an engaged and committed group of employers who are working with you on the pathway implementation. Collaboration between workforce partners should be evident. There should be evidence and possibly some early wins in the work based learning placements. We hope to see evidences around career awareness and advising activities beyond the baseline data or before the pathway implementation started. Finally, make sure that as you talk about performance you ground the conversation in the data your team selected in the methods you put forth as part of the pathway development. We realize that some of the points may have changed and that it may still be too early for some other measures to be collected.</a:t>
            </a:r>
            <a:endParaRPr lang="en-US" dirty="0"/>
          </a:p>
        </p:txBody>
      </p:sp>
      <p:sp>
        <p:nvSpPr>
          <p:cNvPr id="4" name="Slide Number Placeholder 3"/>
          <p:cNvSpPr>
            <a:spLocks noGrp="1"/>
          </p:cNvSpPr>
          <p:nvPr>
            <p:ph type="sldNum" sz="quarter" idx="10"/>
          </p:nvPr>
        </p:nvSpPr>
        <p:spPr/>
        <p:txBody>
          <a:bodyPr/>
          <a:lstStyle/>
          <a:p>
            <a:fld id="{097FA917-1191-4AEC-A5CF-7288C8A617B3}" type="slidenum">
              <a:rPr lang="en-US" smtClean="0"/>
              <a:t>3</a:t>
            </a:fld>
            <a:endParaRPr lang="en-US"/>
          </a:p>
        </p:txBody>
      </p:sp>
    </p:spTree>
    <p:extLst>
      <p:ext uri="{BB962C8B-B14F-4D97-AF65-F5344CB8AC3E}">
        <p14:creationId xmlns:p14="http://schemas.microsoft.com/office/powerpoint/2010/main" val="18022438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RFP</a:t>
            </a:r>
            <a:r>
              <a:rPr lang="en-US" sz="1200" kern="1200" baseline="0" dirty="0">
                <a:solidFill>
                  <a:schemeClr val="tx1"/>
                </a:solidFill>
                <a:effectLst/>
                <a:latin typeface="+mn-lt"/>
                <a:ea typeface="+mn-ea"/>
                <a:cs typeface="+mn-cs"/>
              </a:rPr>
              <a:t> was </a:t>
            </a:r>
            <a:r>
              <a:rPr lang="en-US" sz="1200" kern="1200" dirty="0">
                <a:solidFill>
                  <a:schemeClr val="tx1"/>
                </a:solidFill>
                <a:effectLst/>
                <a:latin typeface="+mn-lt"/>
                <a:ea typeface="+mn-ea"/>
                <a:cs typeface="+mn-cs"/>
              </a:rPr>
              <a:t>Released on June 1, 2018 via list serve</a:t>
            </a:r>
            <a:r>
              <a:rPr lang="en-US" sz="1200" kern="1200" baseline="0" dirty="0">
                <a:solidFill>
                  <a:schemeClr val="tx1"/>
                </a:solidFill>
                <a:effectLst/>
                <a:latin typeface="+mn-lt"/>
                <a:ea typeface="+mn-ea"/>
                <a:cs typeface="+mn-cs"/>
              </a:rPr>
              <a:t> to community college and LEA personnel following existing channels of communication.</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Today we are hosting the Webinar for Prospective Applicants to</a:t>
            </a:r>
            <a:r>
              <a:rPr lang="en-US" sz="1200" kern="1200" baseline="0" dirty="0">
                <a:solidFill>
                  <a:schemeClr val="tx1"/>
                </a:solidFill>
                <a:effectLst/>
                <a:latin typeface="+mn-lt"/>
                <a:ea typeface="+mn-ea"/>
                <a:cs typeface="+mn-cs"/>
              </a:rPr>
              <a:t> give an more in depth overview of the process and criteria and to answer questions that prospective applicants may have about the process.</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Interested parties</a:t>
            </a:r>
            <a:r>
              <a:rPr lang="en-US" sz="1200" kern="1200" baseline="0" dirty="0">
                <a:solidFill>
                  <a:schemeClr val="tx1"/>
                </a:solidFill>
                <a:effectLst/>
                <a:latin typeface="+mn-lt"/>
                <a:ea typeface="+mn-ea"/>
                <a:cs typeface="+mn-cs"/>
              </a:rPr>
              <a:t> are encouraged to submit questions to john.kirkman@dpi.nc.gov as included in the RFP and this presentation by June</a:t>
            </a:r>
            <a:r>
              <a:rPr lang="en-US" sz="1200" kern="1200" dirty="0">
                <a:solidFill>
                  <a:schemeClr val="tx1"/>
                </a:solidFill>
                <a:effectLst/>
                <a:latin typeface="+mn-lt"/>
                <a:ea typeface="+mn-ea"/>
                <a:cs typeface="+mn-cs"/>
              </a:rPr>
              <a:t> 22, 2018</a:t>
            </a:r>
          </a:p>
          <a:p>
            <a:r>
              <a:rPr lang="en-US" sz="1200" kern="1200" dirty="0">
                <a:solidFill>
                  <a:schemeClr val="tx1"/>
                </a:solidFill>
                <a:effectLst/>
                <a:latin typeface="+mn-lt"/>
                <a:ea typeface="+mn-ea"/>
                <a:cs typeface="+mn-cs"/>
              </a:rPr>
              <a:t>Answers to submitted questions will be posted by June 29. </a:t>
            </a:r>
          </a:p>
          <a:p>
            <a:r>
              <a:rPr lang="en-US" sz="1200" kern="1200" dirty="0">
                <a:solidFill>
                  <a:schemeClr val="tx1"/>
                </a:solidFill>
                <a:effectLst/>
                <a:latin typeface="+mn-lt"/>
                <a:ea typeface="+mn-ea"/>
                <a:cs typeface="+mn-cs"/>
              </a:rPr>
              <a:t>Deadline to Submit Applications is July 20, 2018. Applications should be submitted as directed in the RFP, by emailing a pdf file to Jo</a:t>
            </a:r>
            <a:r>
              <a:rPr lang="en-US" sz="1200" kern="1200" baseline="0" dirty="0">
                <a:solidFill>
                  <a:schemeClr val="tx1"/>
                </a:solidFill>
                <a:effectLst/>
                <a:latin typeface="+mn-lt"/>
                <a:ea typeface="+mn-ea"/>
                <a:cs typeface="+mn-cs"/>
              </a:rPr>
              <a:t>hn Kirkman.</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Selections Announced August 17, 2018 and funds will be made available as soon as possible following the announcement.</a:t>
            </a:r>
            <a:r>
              <a:rPr lang="en-US" sz="1200" kern="1200" baseline="0" dirty="0">
                <a:solidFill>
                  <a:schemeClr val="tx1"/>
                </a:solidFill>
                <a:effectLst/>
                <a:latin typeface="+mn-lt"/>
                <a:ea typeface="+mn-ea"/>
                <a:cs typeface="+mn-cs"/>
              </a:rPr>
              <a:t> Funds awarded must be expended in the FY19 cycle, by June 30, 2019.</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097FA917-1191-4AEC-A5CF-7288C8A617B3}" type="slidenum">
              <a:rPr lang="en-US" smtClean="0"/>
              <a:t>4</a:t>
            </a:fld>
            <a:endParaRPr lang="en-US"/>
          </a:p>
        </p:txBody>
      </p:sp>
    </p:spTree>
    <p:extLst>
      <p:ext uri="{BB962C8B-B14F-4D97-AF65-F5344CB8AC3E}">
        <p14:creationId xmlns:p14="http://schemas.microsoft.com/office/powerpoint/2010/main" val="16839595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Narrative in the grant application should provide evidence of the criteria and provide qualitative and quantitative data examples that demonstration achievement of the intended outcomes. Applicants may use a variety of data sources in preparing the application and should include links to data sources or other methods that will allow data to be verified. Performance outcome measures should be reflective of the evaluation metrics that were part of the original pathway development. Examples may include enrollment data, credentials earned, placement in work-based learning, etc.</a:t>
            </a:r>
          </a:p>
          <a:p>
            <a:r>
              <a:rPr lang="en-US" sz="1200" kern="1200" dirty="0">
                <a:solidFill>
                  <a:schemeClr val="tx1"/>
                </a:solidFill>
                <a:effectLst/>
                <a:latin typeface="+mn-lt"/>
                <a:ea typeface="+mn-ea"/>
                <a:cs typeface="+mn-cs"/>
              </a:rPr>
              <a:t>The grant application should reflect high levels of collaboration, and partners are expected to collaborate to complete the application and budget.</a:t>
            </a:r>
          </a:p>
          <a:p>
            <a:endParaRPr lang="en-US" dirty="0"/>
          </a:p>
        </p:txBody>
      </p:sp>
      <p:sp>
        <p:nvSpPr>
          <p:cNvPr id="4" name="Slide Number Placeholder 3"/>
          <p:cNvSpPr>
            <a:spLocks noGrp="1"/>
          </p:cNvSpPr>
          <p:nvPr>
            <p:ph type="sldNum" sz="quarter" idx="10"/>
          </p:nvPr>
        </p:nvSpPr>
        <p:spPr/>
        <p:txBody>
          <a:bodyPr/>
          <a:lstStyle/>
          <a:p>
            <a:fld id="{097FA917-1191-4AEC-A5CF-7288C8A617B3}" type="slidenum">
              <a:rPr lang="en-US" smtClean="0"/>
              <a:t>5</a:t>
            </a:fld>
            <a:endParaRPr lang="en-US"/>
          </a:p>
        </p:txBody>
      </p:sp>
    </p:spTree>
    <p:extLst>
      <p:ext uri="{BB962C8B-B14F-4D97-AF65-F5344CB8AC3E}">
        <p14:creationId xmlns:p14="http://schemas.microsoft.com/office/powerpoint/2010/main" val="15968623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section, describe</a:t>
            </a:r>
            <a:r>
              <a:rPr lang="en-US" baseline="0" dirty="0"/>
              <a:t> how the activities you are proposing with the grant funds will expand the reach of the pathway. Answer the question of how it will help further your mission as a pathway team and how it will impact the outcome data.</a:t>
            </a:r>
          </a:p>
          <a:p>
            <a:r>
              <a:rPr lang="en-US" baseline="0" dirty="0"/>
              <a:t>We are also interested in how your team will continue to reach out and give support to special populations at all levels of the pathway. We are looking for strategies for both access and success in section 1b.</a:t>
            </a:r>
          </a:p>
        </p:txBody>
      </p:sp>
      <p:sp>
        <p:nvSpPr>
          <p:cNvPr id="4" name="Slide Number Placeholder 3"/>
          <p:cNvSpPr>
            <a:spLocks noGrp="1"/>
          </p:cNvSpPr>
          <p:nvPr>
            <p:ph type="sldNum" sz="quarter" idx="10"/>
          </p:nvPr>
        </p:nvSpPr>
        <p:spPr/>
        <p:txBody>
          <a:bodyPr/>
          <a:lstStyle/>
          <a:p>
            <a:fld id="{097FA917-1191-4AEC-A5CF-7288C8A617B3}" type="slidenum">
              <a:rPr lang="en-US" smtClean="0"/>
              <a:t>6</a:t>
            </a:fld>
            <a:endParaRPr lang="en-US"/>
          </a:p>
        </p:txBody>
      </p:sp>
    </p:spTree>
    <p:extLst>
      <p:ext uri="{BB962C8B-B14F-4D97-AF65-F5344CB8AC3E}">
        <p14:creationId xmlns:p14="http://schemas.microsoft.com/office/powerpoint/2010/main" val="482383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section to give insight into the existing working of the pathway</a:t>
            </a:r>
            <a:r>
              <a:rPr lang="en-US" baseline="0" dirty="0"/>
              <a:t> team. In these sections focus on the collaboration and briefly explain how each partner in contributing to the implementation of the pathway. You may need to give some context related to the development but use the bulk of the text to focus on the operation of the pathway. We are interested in understanding how you are continuing to work with your employers and how their input informs continuous improvement. We also want to understand what is happening in the region/location that supports the pathway work-what other things are happening such as apprenticeship models, new employers or employer expansions, etc. Also be sure to note whether or not your pathway has been certified by the </a:t>
            </a:r>
            <a:r>
              <a:rPr lang="en-US" baseline="0" dirty="0" err="1"/>
              <a:t>NCWorks</a:t>
            </a:r>
            <a:r>
              <a:rPr lang="en-US" baseline="0" dirty="0"/>
              <a:t> commission and if your team is planning to apply for certification.</a:t>
            </a:r>
            <a:endParaRPr lang="en-US" dirty="0"/>
          </a:p>
        </p:txBody>
      </p:sp>
      <p:sp>
        <p:nvSpPr>
          <p:cNvPr id="4" name="Slide Number Placeholder 3"/>
          <p:cNvSpPr>
            <a:spLocks noGrp="1"/>
          </p:cNvSpPr>
          <p:nvPr>
            <p:ph type="sldNum" sz="quarter" idx="10"/>
          </p:nvPr>
        </p:nvSpPr>
        <p:spPr/>
        <p:txBody>
          <a:bodyPr/>
          <a:lstStyle/>
          <a:p>
            <a:fld id="{097FA917-1191-4AEC-A5CF-7288C8A617B3}" type="slidenum">
              <a:rPr lang="en-US" smtClean="0"/>
              <a:t>7</a:t>
            </a:fld>
            <a:endParaRPr lang="en-US"/>
          </a:p>
        </p:txBody>
      </p:sp>
    </p:spTree>
    <p:extLst>
      <p:ext uri="{BB962C8B-B14F-4D97-AF65-F5344CB8AC3E}">
        <p14:creationId xmlns:p14="http://schemas.microsoft.com/office/powerpoint/2010/main" val="1932606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a:t>
            </a:r>
            <a:r>
              <a:rPr lang="en-US" baseline="0" dirty="0"/>
              <a:t> really want to understand what changes have happened since you began the implementation of the pathway. Are you achieving the results you expected to get and what are the data telling you about the pathway work. Are you seeing trends that support growth in the pipeline for skilled workers? Are you seeing more students continuing to post-secondary education? Have you expanded reach to lower grades? What, if anything, are employers telling you about the hiring process—are you sending more and/or better candidates to them? If you have met with obstacles around improving outcomes or in collecting some of the data for metrics you selected, describe those in this section along with plans to overcome the obstacles.</a:t>
            </a:r>
            <a:endParaRPr lang="en-US" dirty="0"/>
          </a:p>
        </p:txBody>
      </p:sp>
      <p:sp>
        <p:nvSpPr>
          <p:cNvPr id="4" name="Slide Number Placeholder 3"/>
          <p:cNvSpPr>
            <a:spLocks noGrp="1"/>
          </p:cNvSpPr>
          <p:nvPr>
            <p:ph type="sldNum" sz="quarter" idx="10"/>
          </p:nvPr>
        </p:nvSpPr>
        <p:spPr/>
        <p:txBody>
          <a:bodyPr/>
          <a:lstStyle/>
          <a:p>
            <a:fld id="{097FA917-1191-4AEC-A5CF-7288C8A617B3}" type="slidenum">
              <a:rPr lang="en-US" smtClean="0"/>
              <a:t>8</a:t>
            </a:fld>
            <a:endParaRPr lang="en-US"/>
          </a:p>
        </p:txBody>
      </p:sp>
    </p:spTree>
    <p:extLst>
      <p:ext uri="{BB962C8B-B14F-4D97-AF65-F5344CB8AC3E}">
        <p14:creationId xmlns:p14="http://schemas.microsoft.com/office/powerpoint/2010/main" val="2571184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section,</a:t>
            </a:r>
            <a:r>
              <a:rPr lang="en-US" baseline="0" dirty="0"/>
              <a:t> expand on the planned enhancements you briefly described in the Rationale section. Give a detailed action plan as be sure to include a timeline and indication of who (by name and position) will lead each strategic goal. We have included a template for you in the RFP as a tool. You are not required to use this form but we are looking for these types of data in whatever format you select.</a:t>
            </a:r>
            <a:endParaRPr lang="en-US" dirty="0"/>
          </a:p>
        </p:txBody>
      </p:sp>
      <p:sp>
        <p:nvSpPr>
          <p:cNvPr id="4" name="Slide Number Placeholder 3"/>
          <p:cNvSpPr>
            <a:spLocks noGrp="1"/>
          </p:cNvSpPr>
          <p:nvPr>
            <p:ph type="sldNum" sz="quarter" idx="10"/>
          </p:nvPr>
        </p:nvSpPr>
        <p:spPr/>
        <p:txBody>
          <a:bodyPr/>
          <a:lstStyle/>
          <a:p>
            <a:fld id="{097FA917-1191-4AEC-A5CF-7288C8A617B3}" type="slidenum">
              <a:rPr lang="en-US" smtClean="0"/>
              <a:t>9</a:t>
            </a:fld>
            <a:endParaRPr lang="en-US"/>
          </a:p>
        </p:txBody>
      </p:sp>
    </p:spTree>
    <p:extLst>
      <p:ext uri="{BB962C8B-B14F-4D97-AF65-F5344CB8AC3E}">
        <p14:creationId xmlns:p14="http://schemas.microsoft.com/office/powerpoint/2010/main" val="29404872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6/14/2018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6/14/2018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96DFF08F-DC6B-4601-B491-B0F83F6DD2DA}" type="datetimeFigureOut">
              <a:rPr lang="en-US" dirty="0"/>
              <a:t>6/14/2018</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6/14/2018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96DFF08F-DC6B-4601-B491-B0F83F6DD2DA}" type="datetimeFigureOut">
              <a:rPr lang="en-US" dirty="0"/>
              <a:pPr/>
              <a:t>6/14/2018</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6/14/2018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6/14/2018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6/14/2018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6/14/2018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6/14/2018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6/14/2018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96DFF08F-DC6B-4601-B491-B0F83F6DD2DA}" type="datetimeFigureOut">
              <a:rPr lang="en-US" dirty="0"/>
              <a:pPr/>
              <a:t>6/14/2018</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ncpublicschools.org/cte/related-services/support/gender-equity/"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nccommunitycolleges.edu/academic-programs/career-college-promise"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ncperkins.org/course/view.php?id=4"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ncpublicschools.org/cte/curriculum/work-based/types/" TargetMode="External"/><Relationship Id="rId4" Type="http://schemas.openxmlformats.org/officeDocument/2006/relationships/hyperlink" Target="http://www.nccommunitycolleges.edu/academic-programs/college-transferarticulation-agreements/comprehensive-articulation-agreement-caa"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0217" y="777240"/>
            <a:ext cx="11471565" cy="3585671"/>
          </a:xfrm>
        </p:spPr>
        <p:txBody>
          <a:bodyPr>
            <a:normAutofit fontScale="90000"/>
          </a:bodyPr>
          <a:lstStyle/>
          <a:p>
            <a:r>
              <a:rPr lang="en-US" dirty="0">
                <a:solidFill>
                  <a:schemeClr val="tx1"/>
                </a:solidFill>
              </a:rPr>
              <a:t>Catalyzing Career and Technical Education Through </a:t>
            </a:r>
            <a:r>
              <a:rPr lang="en-US" dirty="0"/>
              <a:t>Enhanced Career Pathways Incentive Funding Competition</a:t>
            </a:r>
            <a:br>
              <a:rPr lang="en-US" dirty="0"/>
            </a:br>
            <a:endParaRPr lang="en-US" dirty="0"/>
          </a:p>
        </p:txBody>
      </p:sp>
      <p:sp>
        <p:nvSpPr>
          <p:cNvPr id="3" name="Subtitle 2"/>
          <p:cNvSpPr>
            <a:spLocks noGrp="1"/>
          </p:cNvSpPr>
          <p:nvPr>
            <p:ph type="subTitle" idx="1"/>
          </p:nvPr>
        </p:nvSpPr>
        <p:spPr>
          <a:xfrm>
            <a:off x="1524000" y="3996250"/>
            <a:ext cx="9144000" cy="1878770"/>
          </a:xfrm>
        </p:spPr>
        <p:txBody>
          <a:bodyPr>
            <a:normAutofit/>
          </a:bodyPr>
          <a:lstStyle/>
          <a:p>
            <a:r>
              <a:rPr lang="en-US" dirty="0"/>
              <a:t>Informational Webinar </a:t>
            </a:r>
          </a:p>
          <a:p>
            <a:r>
              <a:rPr lang="en-US" dirty="0"/>
              <a:t>June 14, 2018</a:t>
            </a:r>
          </a:p>
          <a:p>
            <a:r>
              <a:rPr lang="en-US" dirty="0"/>
              <a:t>NC Department of Public Instruction</a:t>
            </a:r>
          </a:p>
          <a:p>
            <a:r>
              <a:rPr lang="en-US" dirty="0"/>
              <a:t>NC Community Colleges</a:t>
            </a:r>
          </a:p>
        </p:txBody>
      </p:sp>
    </p:spTree>
    <p:extLst>
      <p:ext uri="{BB962C8B-B14F-4D97-AF65-F5344CB8AC3E}">
        <p14:creationId xmlns:p14="http://schemas.microsoft.com/office/powerpoint/2010/main" val="26712171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Budget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74108023"/>
              </p:ext>
            </p:extLst>
          </p:nvPr>
        </p:nvGraphicFramePr>
        <p:xfrm>
          <a:off x="457200" y="2194560"/>
          <a:ext cx="11247120" cy="4160520"/>
        </p:xfrm>
        <a:graphic>
          <a:graphicData uri="http://schemas.openxmlformats.org/drawingml/2006/table">
            <a:tbl>
              <a:tblPr firstRow="1" firstCol="1" bandRow="1">
                <a:tableStyleId>{5C22544A-7EE6-4342-B048-85BDC9FD1C3A}</a:tableStyleId>
              </a:tblPr>
              <a:tblGrid>
                <a:gridCol w="11247120">
                  <a:extLst>
                    <a:ext uri="{9D8B030D-6E8A-4147-A177-3AD203B41FA5}">
                      <a16:colId xmlns:a16="http://schemas.microsoft.com/office/drawing/2014/main" val="3510449489"/>
                    </a:ext>
                  </a:extLst>
                </a:gridCol>
              </a:tblGrid>
              <a:tr h="1376461">
                <a:tc>
                  <a:txBody>
                    <a:bodyPr/>
                    <a:lstStyle/>
                    <a:p>
                      <a:pPr marL="445135" marR="0">
                        <a:lnSpc>
                          <a:spcPct val="107000"/>
                        </a:lnSpc>
                        <a:spcBef>
                          <a:spcPts val="0"/>
                        </a:spcBef>
                        <a:spcAft>
                          <a:spcPts val="0"/>
                        </a:spcAft>
                      </a:pPr>
                      <a:r>
                        <a:rPr lang="en-US" sz="2400" dirty="0">
                          <a:effectLst/>
                        </a:rPr>
                        <a:t>5.a. Clearly identifies the uses of grant award funds as an enhancement of and reinvestment into the 9-14 career pathway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48964291"/>
                  </a:ext>
                </a:extLst>
              </a:tr>
              <a:tr h="2784059">
                <a:tc>
                  <a:txBody>
                    <a:bodyPr/>
                    <a:lstStyle/>
                    <a:p>
                      <a:pPr marL="445135" marR="0">
                        <a:lnSpc>
                          <a:spcPct val="107000"/>
                        </a:lnSpc>
                        <a:spcBef>
                          <a:spcPts val="0"/>
                        </a:spcBef>
                        <a:spcAft>
                          <a:spcPts val="0"/>
                        </a:spcAft>
                      </a:pPr>
                      <a:r>
                        <a:rPr lang="en-US" sz="2400" dirty="0">
                          <a:effectLst/>
                        </a:rPr>
                        <a:t>5.b. Demonstrates alignment of the requested funds to the pathway outcomes with detailed explanations of how funds will enhance outcomes.</a:t>
                      </a:r>
                    </a:p>
                    <a:p>
                      <a:pPr marL="445135" marR="0">
                        <a:lnSpc>
                          <a:spcPct val="107000"/>
                        </a:lnSpc>
                        <a:spcBef>
                          <a:spcPts val="0"/>
                        </a:spcBef>
                        <a:spcAft>
                          <a:spcPts val="0"/>
                        </a:spcAft>
                      </a:pPr>
                      <a:r>
                        <a:rPr lang="en-US" sz="2400" dirty="0">
                          <a:effectLst/>
                        </a:rPr>
                        <a:t>5.c. Demonstrates collaboration on the planning and use of funds that result in the greatest collective impact.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11254199"/>
                  </a:ext>
                </a:extLst>
              </a:tr>
            </a:tbl>
          </a:graphicData>
        </a:graphic>
      </p:graphicFrame>
    </p:spTree>
    <p:extLst>
      <p:ext uri="{BB962C8B-B14F-4D97-AF65-F5344CB8AC3E}">
        <p14:creationId xmlns:p14="http://schemas.microsoft.com/office/powerpoint/2010/main" val="581547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Allowable Uses of Funds</a:t>
            </a:r>
          </a:p>
        </p:txBody>
      </p:sp>
      <p:sp>
        <p:nvSpPr>
          <p:cNvPr id="3" name="Content Placeholder 2"/>
          <p:cNvSpPr>
            <a:spLocks noGrp="1"/>
          </p:cNvSpPr>
          <p:nvPr>
            <p:ph idx="1"/>
          </p:nvPr>
        </p:nvSpPr>
        <p:spPr>
          <a:xfrm>
            <a:off x="1028700" y="2011680"/>
            <a:ext cx="9958299" cy="4206240"/>
          </a:xfrm>
        </p:spPr>
        <p:txBody>
          <a:bodyPr/>
          <a:lstStyle/>
          <a:p>
            <a:pPr lvl="0"/>
            <a:r>
              <a:rPr lang="en-US" sz="2400" dirty="0"/>
              <a:t>Equipment purchases (up to 30% of the grant award) related to the enhancement</a:t>
            </a:r>
            <a:r>
              <a:rPr lang="en-US" sz="2400" b="1" dirty="0"/>
              <a:t> </a:t>
            </a:r>
            <a:r>
              <a:rPr lang="en-US" sz="2400" dirty="0"/>
              <a:t>of the pathway or other metrics;</a:t>
            </a:r>
          </a:p>
          <a:p>
            <a:pPr lvl="0"/>
            <a:r>
              <a:rPr lang="en-US" sz="2400" dirty="0"/>
              <a:t>Printing and duplicating;</a:t>
            </a:r>
          </a:p>
          <a:p>
            <a:pPr lvl="0"/>
            <a:r>
              <a:rPr lang="en-US" sz="2400" dirty="0"/>
              <a:t>Salaries for licensed staff/faculty directly involved in the pathway outcomes;</a:t>
            </a:r>
          </a:p>
          <a:p>
            <a:pPr lvl="0"/>
            <a:r>
              <a:rPr lang="en-US" sz="2400" dirty="0"/>
              <a:t>Professional development expenses including related travel costs;</a:t>
            </a:r>
          </a:p>
          <a:p>
            <a:pPr lvl="0"/>
            <a:r>
              <a:rPr lang="en-US" sz="2400" dirty="0"/>
              <a:t>Contracted services.</a:t>
            </a:r>
          </a:p>
          <a:p>
            <a:endParaRPr lang="en-US" dirty="0"/>
          </a:p>
        </p:txBody>
      </p:sp>
    </p:spTree>
    <p:extLst>
      <p:ext uri="{BB962C8B-B14F-4D97-AF65-F5344CB8AC3E}">
        <p14:creationId xmlns:p14="http://schemas.microsoft.com/office/powerpoint/2010/main" val="4283342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91002539"/>
              </p:ext>
            </p:extLst>
          </p:nvPr>
        </p:nvGraphicFramePr>
        <p:xfrm>
          <a:off x="708660" y="982979"/>
          <a:ext cx="10278339" cy="5343029"/>
        </p:xfrm>
        <a:graphic>
          <a:graphicData uri="http://schemas.openxmlformats.org/drawingml/2006/table">
            <a:tbl>
              <a:tblPr firstRow="1" firstCol="1" bandRow="1">
                <a:tableStyleId>{5C22544A-7EE6-4342-B048-85BDC9FD1C3A}</a:tableStyleId>
              </a:tblPr>
              <a:tblGrid>
                <a:gridCol w="3061516">
                  <a:extLst>
                    <a:ext uri="{9D8B030D-6E8A-4147-A177-3AD203B41FA5}">
                      <a16:colId xmlns:a16="http://schemas.microsoft.com/office/drawing/2014/main" val="2540278015"/>
                    </a:ext>
                  </a:extLst>
                </a:gridCol>
                <a:gridCol w="7216823">
                  <a:extLst>
                    <a:ext uri="{9D8B030D-6E8A-4147-A177-3AD203B41FA5}">
                      <a16:colId xmlns:a16="http://schemas.microsoft.com/office/drawing/2014/main" val="2651648954"/>
                    </a:ext>
                  </a:extLst>
                </a:gridCol>
              </a:tblGrid>
              <a:tr h="831230">
                <a:tc gridSpan="2">
                  <a:txBody>
                    <a:bodyPr/>
                    <a:lstStyle/>
                    <a:p>
                      <a:pPr marL="0" marR="0" algn="ctr">
                        <a:lnSpc>
                          <a:spcPct val="107000"/>
                        </a:lnSpc>
                        <a:spcBef>
                          <a:spcPts val="0"/>
                        </a:spcBef>
                        <a:spcAft>
                          <a:spcPts val="0"/>
                        </a:spcAft>
                      </a:pPr>
                      <a:r>
                        <a:rPr lang="en-US" sz="2400" dirty="0">
                          <a:effectLst/>
                        </a:rPr>
                        <a:t>Appendices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2251281901"/>
                  </a:ext>
                </a:extLst>
              </a:tr>
              <a:tr h="989814">
                <a:tc>
                  <a:txBody>
                    <a:bodyPr/>
                    <a:lstStyle/>
                    <a:p>
                      <a:pPr marL="0" marR="0">
                        <a:lnSpc>
                          <a:spcPct val="107000"/>
                        </a:lnSpc>
                        <a:spcBef>
                          <a:spcPts val="0"/>
                        </a:spcBef>
                        <a:spcAft>
                          <a:spcPts val="0"/>
                        </a:spcAft>
                      </a:pPr>
                      <a:r>
                        <a:rPr lang="en-US" sz="2400">
                          <a:effectLst/>
                        </a:rPr>
                        <a:t>Appendix A</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a:effectLst/>
                        </a:rPr>
                        <a:t>Budget Template (Applicants MUST use the template provided)</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91656796"/>
                  </a:ext>
                </a:extLst>
              </a:tr>
              <a:tr h="1700941">
                <a:tc>
                  <a:txBody>
                    <a:bodyPr/>
                    <a:lstStyle/>
                    <a:p>
                      <a:pPr marL="0" marR="0">
                        <a:lnSpc>
                          <a:spcPct val="107000"/>
                        </a:lnSpc>
                        <a:spcBef>
                          <a:spcPts val="0"/>
                        </a:spcBef>
                        <a:spcAft>
                          <a:spcPts val="0"/>
                        </a:spcAft>
                      </a:pPr>
                      <a:r>
                        <a:rPr lang="en-US" sz="2400">
                          <a:effectLst/>
                        </a:rPr>
                        <a:t>Appendix B</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a:effectLst/>
                        </a:rPr>
                        <a:t>Action Plan (Applicants may use the template provided or choose another format)</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20126717"/>
                  </a:ext>
                </a:extLst>
              </a:tr>
              <a:tr h="831230">
                <a:tc>
                  <a:txBody>
                    <a:bodyPr/>
                    <a:lstStyle/>
                    <a:p>
                      <a:pPr marL="0" marR="0">
                        <a:lnSpc>
                          <a:spcPct val="107000"/>
                        </a:lnSpc>
                        <a:spcBef>
                          <a:spcPts val="0"/>
                        </a:spcBef>
                        <a:spcAft>
                          <a:spcPts val="0"/>
                        </a:spcAft>
                      </a:pPr>
                      <a:r>
                        <a:rPr lang="en-US" sz="2400">
                          <a:effectLst/>
                        </a:rPr>
                        <a:t>Appendix C</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a:effectLst/>
                        </a:rPr>
                        <a:t>Assurances Page (Signed by Partners)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36207993"/>
                  </a:ext>
                </a:extLst>
              </a:tr>
              <a:tr h="989814">
                <a:tc>
                  <a:txBody>
                    <a:bodyPr/>
                    <a:lstStyle/>
                    <a:p>
                      <a:pPr marL="0" marR="0">
                        <a:lnSpc>
                          <a:spcPct val="107000"/>
                        </a:lnSpc>
                        <a:spcBef>
                          <a:spcPts val="0"/>
                        </a:spcBef>
                        <a:spcAft>
                          <a:spcPts val="0"/>
                        </a:spcAft>
                      </a:pPr>
                      <a:r>
                        <a:rPr lang="en-US" sz="2400">
                          <a:effectLst/>
                        </a:rPr>
                        <a:t>Appendix D </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dirty="0">
                          <a:effectLst/>
                        </a:rPr>
                        <a:t>Memorandum of Understanding     (Current Pathway)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76103148"/>
                  </a:ext>
                </a:extLst>
              </a:tr>
            </a:tbl>
          </a:graphicData>
        </a:graphic>
      </p:graphicFrame>
    </p:spTree>
    <p:extLst>
      <p:ext uri="{BB962C8B-B14F-4D97-AF65-F5344CB8AC3E}">
        <p14:creationId xmlns:p14="http://schemas.microsoft.com/office/powerpoint/2010/main" val="36058528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idx="1"/>
          </p:nvPr>
        </p:nvSpPr>
        <p:spPr/>
        <p:txBody>
          <a:bodyPr>
            <a:normAutofit/>
          </a:bodyPr>
          <a:lstStyle/>
          <a:p>
            <a:r>
              <a:rPr lang="en-US" sz="3200" dirty="0">
                <a:solidFill>
                  <a:schemeClr val="bg1"/>
                </a:solidFill>
              </a:rPr>
              <a:t>Submit questions via email to john.kirkman@dpi.nc.gov</a:t>
            </a:r>
          </a:p>
        </p:txBody>
      </p:sp>
    </p:spTree>
    <p:extLst>
      <p:ext uri="{BB962C8B-B14F-4D97-AF65-F5344CB8AC3E}">
        <p14:creationId xmlns:p14="http://schemas.microsoft.com/office/powerpoint/2010/main" val="2675381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Grant Purpose</a:t>
            </a:r>
          </a:p>
        </p:txBody>
      </p:sp>
      <p:sp>
        <p:nvSpPr>
          <p:cNvPr id="3" name="Content Placeholder 2"/>
          <p:cNvSpPr>
            <a:spLocks noGrp="1"/>
          </p:cNvSpPr>
          <p:nvPr>
            <p:ph idx="1"/>
          </p:nvPr>
        </p:nvSpPr>
        <p:spPr/>
        <p:txBody>
          <a:bodyPr>
            <a:normAutofit/>
          </a:bodyPr>
          <a:lstStyle/>
          <a:p>
            <a:r>
              <a:rPr lang="en-US" sz="2400" dirty="0"/>
              <a:t>Advance the work of 9 -14 Career Pathways</a:t>
            </a:r>
          </a:p>
          <a:p>
            <a:r>
              <a:rPr lang="en-US" sz="2400" dirty="0"/>
              <a:t>Reward consortia that are implementing pathways with fidelity</a:t>
            </a:r>
          </a:p>
          <a:p>
            <a:r>
              <a:rPr lang="en-US" sz="2400" dirty="0"/>
              <a:t>Focus attention on the outcomes of the pathway work to date</a:t>
            </a:r>
          </a:p>
          <a:p>
            <a:r>
              <a:rPr lang="en-US" sz="2400" dirty="0"/>
              <a:t>Reinvest funds into new or improved strategies that will further pathway reach and outcomes</a:t>
            </a:r>
          </a:p>
        </p:txBody>
      </p:sp>
    </p:spTree>
    <p:extLst>
      <p:ext uri="{BB962C8B-B14F-4D97-AF65-F5344CB8AC3E}">
        <p14:creationId xmlns:p14="http://schemas.microsoft.com/office/powerpoint/2010/main" val="2871966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Required Elements for Pathways</a:t>
            </a:r>
          </a:p>
        </p:txBody>
      </p:sp>
      <p:sp>
        <p:nvSpPr>
          <p:cNvPr id="3" name="Content Placeholder 2"/>
          <p:cNvSpPr>
            <a:spLocks noGrp="1"/>
          </p:cNvSpPr>
          <p:nvPr>
            <p:ph idx="1"/>
          </p:nvPr>
        </p:nvSpPr>
        <p:spPr>
          <a:xfrm>
            <a:off x="388620" y="2011680"/>
            <a:ext cx="11041380" cy="4434840"/>
          </a:xfrm>
        </p:spPr>
        <p:txBody>
          <a:bodyPr>
            <a:normAutofit lnSpcReduction="10000"/>
          </a:bodyPr>
          <a:lstStyle/>
          <a:p>
            <a:pPr lvl="0"/>
            <a:r>
              <a:rPr lang="en-US" sz="2400" dirty="0"/>
              <a:t>demand driven and data informed 9-14 career pathways, </a:t>
            </a:r>
          </a:p>
          <a:p>
            <a:pPr lvl="0"/>
            <a:r>
              <a:rPr lang="en-US" sz="2400" dirty="0"/>
              <a:t>employer engagement, </a:t>
            </a:r>
          </a:p>
          <a:p>
            <a:r>
              <a:rPr lang="en-US" dirty="0"/>
              <a:t>Collaborative 9-14 Secondary and Postsecondary partnerships</a:t>
            </a:r>
            <a:r>
              <a:rPr lang="en-US" sz="2400" dirty="0"/>
              <a:t>, </a:t>
            </a:r>
          </a:p>
          <a:p>
            <a:pPr lvl="0"/>
            <a:r>
              <a:rPr lang="en-US" sz="2400" dirty="0"/>
              <a:t>articulation and coordination,</a:t>
            </a:r>
          </a:p>
          <a:p>
            <a:pPr lvl="0"/>
            <a:r>
              <a:rPr lang="en-US" sz="2400" dirty="0"/>
              <a:t>work-based learning, </a:t>
            </a:r>
          </a:p>
          <a:p>
            <a:pPr lvl="0"/>
            <a:r>
              <a:rPr lang="en-US" sz="2400" dirty="0"/>
              <a:t>multiple entry and exit points including , </a:t>
            </a:r>
          </a:p>
          <a:p>
            <a:r>
              <a:rPr lang="en-US" sz="2400" dirty="0"/>
              <a:t>Infusing and awarding of industry-recognized credentials </a:t>
            </a:r>
          </a:p>
          <a:p>
            <a:pPr lvl="0"/>
            <a:r>
              <a:rPr lang="en-US" sz="2400" dirty="0"/>
              <a:t>career awareness and comprehensive career advising and support services, and </a:t>
            </a:r>
          </a:p>
          <a:p>
            <a:pPr lvl="0"/>
            <a:r>
              <a:rPr lang="en-US" sz="2400" dirty="0"/>
              <a:t>Evaluation metrics</a:t>
            </a:r>
          </a:p>
        </p:txBody>
      </p:sp>
    </p:spTree>
    <p:extLst>
      <p:ext uri="{BB962C8B-B14F-4D97-AF65-F5344CB8AC3E}">
        <p14:creationId xmlns:p14="http://schemas.microsoft.com/office/powerpoint/2010/main" val="3578156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TimeLine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00802592"/>
              </p:ext>
            </p:extLst>
          </p:nvPr>
        </p:nvGraphicFramePr>
        <p:xfrm>
          <a:off x="822957" y="2400300"/>
          <a:ext cx="10469882" cy="3749040"/>
        </p:xfrm>
        <a:graphic>
          <a:graphicData uri="http://schemas.openxmlformats.org/drawingml/2006/table">
            <a:tbl>
              <a:tblPr firstRow="1" firstCol="1" bandRow="1">
                <a:tableStyleId>{5C22544A-7EE6-4342-B048-85BDC9FD1C3A}</a:tableStyleId>
              </a:tblPr>
              <a:tblGrid>
                <a:gridCol w="5234941">
                  <a:extLst>
                    <a:ext uri="{9D8B030D-6E8A-4147-A177-3AD203B41FA5}">
                      <a16:colId xmlns:a16="http://schemas.microsoft.com/office/drawing/2014/main" val="197700113"/>
                    </a:ext>
                  </a:extLst>
                </a:gridCol>
                <a:gridCol w="5234941">
                  <a:extLst>
                    <a:ext uri="{9D8B030D-6E8A-4147-A177-3AD203B41FA5}">
                      <a16:colId xmlns:a16="http://schemas.microsoft.com/office/drawing/2014/main" val="3813919218"/>
                    </a:ext>
                  </a:extLst>
                </a:gridCol>
              </a:tblGrid>
              <a:tr h="749808">
                <a:tc>
                  <a:txBody>
                    <a:bodyPr/>
                    <a:lstStyle/>
                    <a:p>
                      <a:pPr marL="0" marR="0">
                        <a:lnSpc>
                          <a:spcPct val="107000"/>
                        </a:lnSpc>
                        <a:spcBef>
                          <a:spcPts val="0"/>
                        </a:spcBef>
                        <a:spcAft>
                          <a:spcPts val="0"/>
                        </a:spcAft>
                      </a:pPr>
                      <a:r>
                        <a:rPr lang="en-US" sz="2400" baseline="0">
                          <a:effectLst/>
                        </a:rPr>
                        <a:t>Release of RFP</a:t>
                      </a:r>
                      <a:endParaRPr lang="en-US" sz="24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baseline="0" dirty="0">
                          <a:effectLst/>
                        </a:rPr>
                        <a:t>June 1, 2018</a:t>
                      </a:r>
                      <a:endParaRPr lang="en-US" sz="2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03179625"/>
                  </a:ext>
                </a:extLst>
              </a:tr>
              <a:tr h="749808">
                <a:tc>
                  <a:txBody>
                    <a:bodyPr/>
                    <a:lstStyle/>
                    <a:p>
                      <a:pPr marL="0" marR="0">
                        <a:lnSpc>
                          <a:spcPct val="107000"/>
                        </a:lnSpc>
                        <a:spcBef>
                          <a:spcPts val="0"/>
                        </a:spcBef>
                        <a:spcAft>
                          <a:spcPts val="0"/>
                        </a:spcAft>
                      </a:pPr>
                      <a:r>
                        <a:rPr lang="en-US" sz="2400" baseline="0">
                          <a:effectLst/>
                        </a:rPr>
                        <a:t>Webinar for Prospective Applicants</a:t>
                      </a:r>
                      <a:endParaRPr lang="en-US" sz="24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baseline="0" dirty="0">
                          <a:effectLst/>
                        </a:rPr>
                        <a:t>June 14, 2018, 2:00 pm</a:t>
                      </a:r>
                      <a:endParaRPr lang="en-US" sz="2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62088862"/>
                  </a:ext>
                </a:extLst>
              </a:tr>
              <a:tr h="749808">
                <a:tc>
                  <a:txBody>
                    <a:bodyPr/>
                    <a:lstStyle/>
                    <a:p>
                      <a:pPr marL="0" marR="0">
                        <a:lnSpc>
                          <a:spcPct val="107000"/>
                        </a:lnSpc>
                        <a:spcBef>
                          <a:spcPts val="0"/>
                        </a:spcBef>
                        <a:spcAft>
                          <a:spcPts val="0"/>
                        </a:spcAft>
                      </a:pPr>
                      <a:r>
                        <a:rPr lang="en-US" sz="2400" baseline="0">
                          <a:effectLst/>
                        </a:rPr>
                        <a:t>Deadline to Submit Questions</a:t>
                      </a:r>
                      <a:endParaRPr lang="en-US" sz="24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baseline="0" dirty="0">
                          <a:effectLst/>
                        </a:rPr>
                        <a:t>June 22, 2018</a:t>
                      </a:r>
                      <a:endParaRPr lang="en-US" sz="2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76826657"/>
                  </a:ext>
                </a:extLst>
              </a:tr>
              <a:tr h="749808">
                <a:tc>
                  <a:txBody>
                    <a:bodyPr/>
                    <a:lstStyle/>
                    <a:p>
                      <a:pPr marL="0" marR="0">
                        <a:lnSpc>
                          <a:spcPct val="107000"/>
                        </a:lnSpc>
                        <a:spcBef>
                          <a:spcPts val="0"/>
                        </a:spcBef>
                        <a:spcAft>
                          <a:spcPts val="0"/>
                        </a:spcAft>
                      </a:pPr>
                      <a:r>
                        <a:rPr lang="en-US" sz="2400" baseline="0">
                          <a:effectLst/>
                        </a:rPr>
                        <a:t>Deadline to Submit Applications</a:t>
                      </a:r>
                      <a:endParaRPr lang="en-US" sz="24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baseline="0" dirty="0">
                          <a:effectLst/>
                        </a:rPr>
                        <a:t>July 20, 2018</a:t>
                      </a:r>
                      <a:endParaRPr lang="en-US" sz="2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55754585"/>
                  </a:ext>
                </a:extLst>
              </a:tr>
              <a:tr h="749808">
                <a:tc>
                  <a:txBody>
                    <a:bodyPr/>
                    <a:lstStyle/>
                    <a:p>
                      <a:pPr marL="0" marR="0">
                        <a:lnSpc>
                          <a:spcPct val="107000"/>
                        </a:lnSpc>
                        <a:spcBef>
                          <a:spcPts val="0"/>
                        </a:spcBef>
                        <a:spcAft>
                          <a:spcPts val="0"/>
                        </a:spcAft>
                      </a:pPr>
                      <a:r>
                        <a:rPr lang="en-US" sz="2400" baseline="0">
                          <a:effectLst/>
                        </a:rPr>
                        <a:t>Selections Announced </a:t>
                      </a:r>
                      <a:endParaRPr lang="en-US" sz="24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400" baseline="0" dirty="0">
                          <a:effectLst/>
                        </a:rPr>
                        <a:t>August 17, 2018</a:t>
                      </a:r>
                      <a:endParaRPr lang="en-US" sz="24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69457836"/>
                  </a:ext>
                </a:extLst>
              </a:tr>
            </a:tbl>
          </a:graphicData>
        </a:graphic>
      </p:graphicFrame>
    </p:spTree>
    <p:extLst>
      <p:ext uri="{BB962C8B-B14F-4D97-AF65-F5344CB8AC3E}">
        <p14:creationId xmlns:p14="http://schemas.microsoft.com/office/powerpoint/2010/main" val="3124866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elements</a:t>
            </a:r>
          </a:p>
        </p:txBody>
      </p:sp>
      <p:sp>
        <p:nvSpPr>
          <p:cNvPr id="3" name="Content Placeholder 2"/>
          <p:cNvSpPr>
            <a:spLocks noGrp="1"/>
          </p:cNvSpPr>
          <p:nvPr>
            <p:ph idx="1"/>
          </p:nvPr>
        </p:nvSpPr>
        <p:spPr>
          <a:xfrm>
            <a:off x="1202919" y="2011680"/>
            <a:ext cx="9784080" cy="4617720"/>
          </a:xfrm>
        </p:spPr>
        <p:txBody>
          <a:bodyPr>
            <a:normAutofit/>
          </a:bodyPr>
          <a:lstStyle/>
          <a:p>
            <a:r>
              <a:rPr lang="en-US" sz="2400" dirty="0"/>
              <a:t>Provide evidence of the executive of the required elements</a:t>
            </a:r>
          </a:p>
          <a:p>
            <a:r>
              <a:rPr lang="en-US" sz="2400" dirty="0"/>
              <a:t>Reference/Report data that reflect actual outcomes achieved based on the consortiums metrics</a:t>
            </a:r>
          </a:p>
          <a:p>
            <a:r>
              <a:rPr lang="en-US" sz="2400" dirty="0"/>
              <a:t>Show evidence of high levels of collaboration both in the application narrative and in the data/outcomes</a:t>
            </a:r>
          </a:p>
          <a:p>
            <a:r>
              <a:rPr lang="en-US" sz="2400" dirty="0"/>
              <a:t>Final application must be a single pdf file with the required narrative not to exceed 12 pages</a:t>
            </a:r>
          </a:p>
          <a:p>
            <a:pPr lvl="1"/>
            <a:r>
              <a:rPr lang="en-US" sz="2200" dirty="0"/>
              <a:t>1” margins</a:t>
            </a:r>
          </a:p>
          <a:p>
            <a:pPr lvl="1"/>
            <a:r>
              <a:rPr lang="en-US" sz="2200" dirty="0"/>
              <a:t>Double line spacing</a:t>
            </a:r>
          </a:p>
          <a:p>
            <a:pPr lvl="1"/>
            <a:r>
              <a:rPr lang="en-US" sz="2200" dirty="0"/>
              <a:t>Font size 11 point minimum</a:t>
            </a:r>
          </a:p>
          <a:p>
            <a:r>
              <a:rPr lang="en-US" sz="2400" dirty="0"/>
              <a:t>Appendices are not included in the 12 page limit</a:t>
            </a:r>
          </a:p>
          <a:p>
            <a:pPr lvl="1"/>
            <a:endParaRPr lang="en-US" sz="2200" dirty="0"/>
          </a:p>
        </p:txBody>
      </p:sp>
    </p:spTree>
    <p:extLst>
      <p:ext uri="{BB962C8B-B14F-4D97-AF65-F5344CB8AC3E}">
        <p14:creationId xmlns:p14="http://schemas.microsoft.com/office/powerpoint/2010/main" val="2589998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Rationale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4479621"/>
              </p:ext>
            </p:extLst>
          </p:nvPr>
        </p:nvGraphicFramePr>
        <p:xfrm>
          <a:off x="342900" y="2080260"/>
          <a:ext cx="11384280" cy="4343400"/>
        </p:xfrm>
        <a:graphic>
          <a:graphicData uri="http://schemas.openxmlformats.org/drawingml/2006/table">
            <a:tbl>
              <a:tblPr firstRow="1" firstCol="1" bandRow="1">
                <a:tableStyleId>{5C22544A-7EE6-4342-B048-85BDC9FD1C3A}</a:tableStyleId>
              </a:tblPr>
              <a:tblGrid>
                <a:gridCol w="11384280">
                  <a:extLst>
                    <a:ext uri="{9D8B030D-6E8A-4147-A177-3AD203B41FA5}">
                      <a16:colId xmlns:a16="http://schemas.microsoft.com/office/drawing/2014/main" val="1153899570"/>
                    </a:ext>
                  </a:extLst>
                </a:gridCol>
              </a:tblGrid>
              <a:tr h="2485916">
                <a:tc>
                  <a:txBody>
                    <a:bodyPr/>
                    <a:lstStyle/>
                    <a:p>
                      <a:pPr marL="457200" marR="0">
                        <a:lnSpc>
                          <a:spcPct val="107000"/>
                        </a:lnSpc>
                        <a:spcBef>
                          <a:spcPts val="0"/>
                        </a:spcBef>
                        <a:spcAft>
                          <a:spcPts val="0"/>
                        </a:spcAft>
                      </a:pPr>
                      <a:r>
                        <a:rPr lang="en-US" sz="2400" dirty="0">
                          <a:effectLst/>
                        </a:rPr>
                        <a:t>1.a. Presents a compelling explanation of the intended impact of the proposed activities, including expected numbers of participants to be reached and the quantifiable goals for improvement of pathway outcomes at the secondary and postsecondary level over a defined period of time.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17163056"/>
                  </a:ext>
                </a:extLst>
              </a:tr>
              <a:tr h="1857484">
                <a:tc>
                  <a:txBody>
                    <a:bodyPr/>
                    <a:lstStyle/>
                    <a:p>
                      <a:pPr marL="457200" marR="0">
                        <a:lnSpc>
                          <a:spcPct val="107000"/>
                        </a:lnSpc>
                        <a:spcBef>
                          <a:spcPts val="0"/>
                        </a:spcBef>
                        <a:spcAft>
                          <a:spcPts val="0"/>
                        </a:spcAft>
                      </a:pPr>
                      <a:r>
                        <a:rPr lang="en-US" sz="2400" dirty="0">
                          <a:effectLst/>
                        </a:rPr>
                        <a:t>1.b. Describes plans to target and serve a significant number of high-need, underserved or </a:t>
                      </a:r>
                      <a:r>
                        <a:rPr lang="en-US" sz="2400" u="sng" dirty="0">
                          <a:effectLst/>
                          <a:hlinkClick r:id="rId3"/>
                        </a:rPr>
                        <a:t>nontraditional participants</a:t>
                      </a:r>
                      <a:r>
                        <a:rPr lang="en-US" sz="2400" u="sng" dirty="0">
                          <a:effectLst/>
                        </a:rPr>
                        <a:t> including postsecondary special populations</a:t>
                      </a:r>
                      <a:r>
                        <a:rPr lang="en-US" sz="2400" dirty="0">
                          <a:effectLst/>
                        </a:rPr>
                        <a:t> in the 9-14 career pathway.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72976929"/>
                  </a:ext>
                </a:extLst>
              </a:tr>
            </a:tbl>
          </a:graphicData>
        </a:graphic>
      </p:graphicFrame>
    </p:spTree>
    <p:extLst>
      <p:ext uri="{BB962C8B-B14F-4D97-AF65-F5344CB8AC3E}">
        <p14:creationId xmlns:p14="http://schemas.microsoft.com/office/powerpoint/2010/main" val="1961112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Partners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48133652"/>
              </p:ext>
            </p:extLst>
          </p:nvPr>
        </p:nvGraphicFramePr>
        <p:xfrm>
          <a:off x="342900" y="2011675"/>
          <a:ext cx="11521440" cy="4526284"/>
        </p:xfrm>
        <a:graphic>
          <a:graphicData uri="http://schemas.openxmlformats.org/drawingml/2006/table">
            <a:tbl>
              <a:tblPr firstRow="1" firstCol="1" bandRow="1">
                <a:tableStyleId>{5C22544A-7EE6-4342-B048-85BDC9FD1C3A}</a:tableStyleId>
              </a:tblPr>
              <a:tblGrid>
                <a:gridCol w="11521440">
                  <a:extLst>
                    <a:ext uri="{9D8B030D-6E8A-4147-A177-3AD203B41FA5}">
                      <a16:colId xmlns:a16="http://schemas.microsoft.com/office/drawing/2014/main" val="1419237171"/>
                    </a:ext>
                  </a:extLst>
                </a:gridCol>
              </a:tblGrid>
              <a:tr h="1250033">
                <a:tc>
                  <a:txBody>
                    <a:bodyPr/>
                    <a:lstStyle/>
                    <a:p>
                      <a:pPr marL="457200" marR="0">
                        <a:lnSpc>
                          <a:spcPct val="107000"/>
                        </a:lnSpc>
                        <a:spcBef>
                          <a:spcPts val="0"/>
                        </a:spcBef>
                        <a:spcAft>
                          <a:spcPts val="0"/>
                        </a:spcAft>
                      </a:pPr>
                      <a:r>
                        <a:rPr lang="en-US" sz="2000" dirty="0">
                          <a:effectLst/>
                        </a:rPr>
                        <a:t>2.a. Demonstrates a strong and consistent track record of collaboration with pathway partners including the development of 9-14 career pathway programs of study, articulation agreements, </a:t>
                      </a:r>
                      <a:r>
                        <a:rPr lang="en-US" sz="2000" u="sng" dirty="0">
                          <a:effectLst/>
                          <a:hlinkClick r:id="rId3"/>
                        </a:rPr>
                        <a:t>Career and College Promise</a:t>
                      </a:r>
                      <a:r>
                        <a:rPr lang="en-US" sz="2000" u="sng" dirty="0">
                          <a:effectLst/>
                        </a:rPr>
                        <a:t> programs of study</a:t>
                      </a:r>
                      <a:r>
                        <a:rPr lang="en-US" sz="2000" dirty="0">
                          <a:effectLst/>
                        </a:rPr>
                        <a:t>, career advising, work-based learning,  etc.</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59312611"/>
                  </a:ext>
                </a:extLst>
              </a:tr>
              <a:tr h="1230897">
                <a:tc>
                  <a:txBody>
                    <a:bodyPr/>
                    <a:lstStyle/>
                    <a:p>
                      <a:pPr marL="457200" marR="0">
                        <a:lnSpc>
                          <a:spcPct val="107000"/>
                        </a:lnSpc>
                        <a:spcBef>
                          <a:spcPts val="0"/>
                        </a:spcBef>
                        <a:spcAft>
                          <a:spcPts val="0"/>
                        </a:spcAft>
                      </a:pPr>
                      <a:r>
                        <a:rPr lang="en-US" sz="2000" dirty="0">
                          <a:effectLst/>
                        </a:rPr>
                        <a:t>2.b. Cites evidence of high levels of employer engagement in the development of the 9-14 career pathway and in ongoing processes related to continuous improvement of the pathway and related outcomes at both the secondary and postsecondary level.</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23752925"/>
                  </a:ext>
                </a:extLst>
              </a:tr>
              <a:tr h="1230897">
                <a:tc>
                  <a:txBody>
                    <a:bodyPr/>
                    <a:lstStyle/>
                    <a:p>
                      <a:pPr marL="457200" marR="0">
                        <a:lnSpc>
                          <a:spcPct val="107000"/>
                        </a:lnSpc>
                        <a:spcBef>
                          <a:spcPts val="0"/>
                        </a:spcBef>
                        <a:spcAft>
                          <a:spcPts val="0"/>
                        </a:spcAft>
                      </a:pPr>
                      <a:r>
                        <a:rPr lang="en-US" sz="2000" dirty="0">
                          <a:effectLst/>
                        </a:rPr>
                        <a:t>2.c. Cites conditions at the local or regional level that are supportive of the 9-14 career pathway implementation including early successes or changes in the economic environment since the pathway was developed.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1918059"/>
                  </a:ext>
                </a:extLst>
              </a:tr>
              <a:tr h="814457">
                <a:tc>
                  <a:txBody>
                    <a:bodyPr/>
                    <a:lstStyle/>
                    <a:p>
                      <a:pPr marL="457200" marR="0">
                        <a:lnSpc>
                          <a:spcPct val="107000"/>
                        </a:lnSpc>
                        <a:spcBef>
                          <a:spcPts val="0"/>
                        </a:spcBef>
                        <a:spcAft>
                          <a:spcPts val="0"/>
                        </a:spcAft>
                      </a:pPr>
                      <a:r>
                        <a:rPr lang="en-US" sz="2000" dirty="0">
                          <a:effectLst/>
                        </a:rPr>
                        <a:t>2.d. Identifies if the career pathway has been certified by the </a:t>
                      </a:r>
                      <a:r>
                        <a:rPr lang="en-US" sz="2000" dirty="0" err="1">
                          <a:effectLst/>
                        </a:rPr>
                        <a:t>NCWorks</a:t>
                      </a:r>
                      <a:r>
                        <a:rPr lang="en-US" sz="2000" dirty="0">
                          <a:effectLst/>
                        </a:rPr>
                        <a:t> Commission or the CTE 9-14 pathway process and how it is aligned with labor-market demand.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92914752"/>
                  </a:ext>
                </a:extLst>
              </a:tr>
            </a:tbl>
          </a:graphicData>
        </a:graphic>
      </p:graphicFrame>
    </p:spTree>
    <p:extLst>
      <p:ext uri="{BB962C8B-B14F-4D97-AF65-F5344CB8AC3E}">
        <p14:creationId xmlns:p14="http://schemas.microsoft.com/office/powerpoint/2010/main" val="1329552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Performance Outcomes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40076015"/>
              </p:ext>
            </p:extLst>
          </p:nvPr>
        </p:nvGraphicFramePr>
        <p:xfrm>
          <a:off x="219939" y="1971424"/>
          <a:ext cx="11750040" cy="4747652"/>
        </p:xfrm>
        <a:graphic>
          <a:graphicData uri="http://schemas.openxmlformats.org/drawingml/2006/table">
            <a:tbl>
              <a:tblPr firstRow="1" firstCol="1" bandRow="1">
                <a:tableStyleId>{5C22544A-7EE6-4342-B048-85BDC9FD1C3A}</a:tableStyleId>
              </a:tblPr>
              <a:tblGrid>
                <a:gridCol w="11750040">
                  <a:extLst>
                    <a:ext uri="{9D8B030D-6E8A-4147-A177-3AD203B41FA5}">
                      <a16:colId xmlns:a16="http://schemas.microsoft.com/office/drawing/2014/main" val="469257996"/>
                    </a:ext>
                  </a:extLst>
                </a:gridCol>
              </a:tblGrid>
              <a:tr h="485409">
                <a:tc>
                  <a:txBody>
                    <a:bodyPr/>
                    <a:lstStyle/>
                    <a:p>
                      <a:pPr marL="457200" marR="0">
                        <a:lnSpc>
                          <a:spcPct val="107000"/>
                        </a:lnSpc>
                        <a:spcBef>
                          <a:spcPts val="0"/>
                        </a:spcBef>
                        <a:spcAft>
                          <a:spcPts val="0"/>
                        </a:spcAft>
                      </a:pPr>
                      <a:r>
                        <a:rPr lang="en-US" sz="1600" dirty="0">
                          <a:effectLst/>
                        </a:rPr>
                        <a:t>3.a. Describes the pathway metrics used to evaluate the success of the 9-14 career pathway and/or participants along with the applicant’s experiences for collecting and accessing high-quality data to measure progress and outcomes.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1857" marR="61857" marT="0" marB="0"/>
                </a:tc>
                <a:extLst>
                  <a:ext uri="{0D108BD9-81ED-4DB2-BD59-A6C34878D82A}">
                    <a16:rowId xmlns:a16="http://schemas.microsoft.com/office/drawing/2014/main" val="142832229"/>
                  </a:ext>
                </a:extLst>
              </a:tr>
              <a:tr h="3236057">
                <a:tc>
                  <a:txBody>
                    <a:bodyPr/>
                    <a:lstStyle/>
                    <a:p>
                      <a:pPr marL="457200" marR="0">
                        <a:lnSpc>
                          <a:spcPct val="107000"/>
                        </a:lnSpc>
                        <a:spcBef>
                          <a:spcPts val="0"/>
                        </a:spcBef>
                        <a:spcAft>
                          <a:spcPts val="0"/>
                        </a:spcAft>
                      </a:pPr>
                      <a:r>
                        <a:rPr lang="en-US" sz="1600" dirty="0">
                          <a:effectLst/>
                        </a:rPr>
                        <a:t>3.b. Provides evidence (qualitative and quantitative) that applicant’s pathway program has a positive impact/change on the individuals served, the community and/or the state based on the metrics proposed during the pathway development such as (but not limited to):</a:t>
                      </a:r>
                    </a:p>
                    <a:p>
                      <a:pPr marL="914400" marR="0">
                        <a:lnSpc>
                          <a:spcPct val="107000"/>
                        </a:lnSpc>
                        <a:spcBef>
                          <a:spcPts val="0"/>
                        </a:spcBef>
                        <a:spcAft>
                          <a:spcPts val="0"/>
                        </a:spcAft>
                      </a:pPr>
                      <a:r>
                        <a:rPr lang="en-US" sz="1600" dirty="0">
                          <a:effectLst/>
                        </a:rPr>
                        <a:t>(</a:t>
                      </a:r>
                      <a:r>
                        <a:rPr lang="en-US" sz="1600" dirty="0" err="1">
                          <a:effectLst/>
                        </a:rPr>
                        <a:t>i</a:t>
                      </a:r>
                      <a:r>
                        <a:rPr lang="en-US" sz="1600" dirty="0">
                          <a:effectLst/>
                        </a:rPr>
                        <a:t>) enrollment data at both the secondary and postsecondary level in the pathway.</a:t>
                      </a:r>
                    </a:p>
                    <a:p>
                      <a:pPr marL="914400" marR="0">
                        <a:lnSpc>
                          <a:spcPct val="107000"/>
                        </a:lnSpc>
                        <a:spcBef>
                          <a:spcPts val="0"/>
                        </a:spcBef>
                        <a:spcAft>
                          <a:spcPts val="0"/>
                        </a:spcAft>
                      </a:pPr>
                      <a:r>
                        <a:rPr lang="en-US" sz="1600" dirty="0">
                          <a:effectLst/>
                        </a:rPr>
                        <a:t>(ii) data on students transitioning from secondary to postsecondary education in the pathway.</a:t>
                      </a:r>
                    </a:p>
                    <a:p>
                      <a:pPr marL="914400" marR="0">
                        <a:lnSpc>
                          <a:spcPct val="107000"/>
                        </a:lnSpc>
                        <a:spcBef>
                          <a:spcPts val="0"/>
                        </a:spcBef>
                        <a:spcAft>
                          <a:spcPts val="0"/>
                        </a:spcAft>
                      </a:pPr>
                      <a:r>
                        <a:rPr lang="en-US" sz="1600" dirty="0">
                          <a:effectLst/>
                        </a:rPr>
                        <a:t>(iii) credentials earned that are industry accepted and preferred for employment. </a:t>
                      </a:r>
                    </a:p>
                    <a:p>
                      <a:pPr marL="914400" marR="0">
                        <a:lnSpc>
                          <a:spcPct val="107000"/>
                        </a:lnSpc>
                        <a:spcBef>
                          <a:spcPts val="0"/>
                        </a:spcBef>
                        <a:spcAft>
                          <a:spcPts val="0"/>
                        </a:spcAft>
                      </a:pPr>
                      <a:r>
                        <a:rPr lang="en-US" sz="1600" dirty="0">
                          <a:effectLst/>
                        </a:rPr>
                        <a:t>(iv) postsecondary credits earned through Dual Enrollment and/or articulation under </a:t>
                      </a:r>
                      <a:r>
                        <a:rPr lang="en-US" sz="1600" u="sng" dirty="0">
                          <a:effectLst/>
                          <a:hlinkClick r:id="rId3"/>
                        </a:rPr>
                        <a:t>High School to Community College</a:t>
                      </a:r>
                      <a:r>
                        <a:rPr lang="en-US" sz="1600" dirty="0">
                          <a:effectLst/>
                        </a:rPr>
                        <a:t> or </a:t>
                      </a:r>
                      <a:r>
                        <a:rPr lang="en-US" sz="1600" u="sng" dirty="0">
                          <a:effectLst/>
                          <a:hlinkClick r:id="rId4"/>
                        </a:rPr>
                        <a:t>Comprehensive Articulation</a:t>
                      </a:r>
                      <a:r>
                        <a:rPr lang="en-US" sz="1600" dirty="0">
                          <a:effectLst/>
                        </a:rPr>
                        <a:t> Agreements and awarded at the postsecondary level. </a:t>
                      </a:r>
                    </a:p>
                    <a:p>
                      <a:pPr marL="914400" marR="0">
                        <a:lnSpc>
                          <a:spcPct val="107000"/>
                        </a:lnSpc>
                        <a:spcBef>
                          <a:spcPts val="0"/>
                        </a:spcBef>
                        <a:spcAft>
                          <a:spcPts val="0"/>
                        </a:spcAft>
                      </a:pPr>
                      <a:r>
                        <a:rPr lang="en-US" sz="1600" dirty="0">
                          <a:effectLst/>
                        </a:rPr>
                        <a:t>(v) coordinated </a:t>
                      </a:r>
                      <a:r>
                        <a:rPr lang="en-US" sz="1600" u="sng" dirty="0">
                          <a:effectLst/>
                          <a:hlinkClick r:id="rId5"/>
                        </a:rPr>
                        <a:t>work-based learning experiences</a:t>
                      </a:r>
                      <a:r>
                        <a:rPr lang="en-US" sz="1600" u="sng" dirty="0">
                          <a:effectLst/>
                        </a:rPr>
                        <a:t> at the secondary and postsecondary level </a:t>
                      </a:r>
                      <a:endParaRPr lang="en-US" sz="1600" dirty="0">
                        <a:effectLst/>
                      </a:endParaRPr>
                    </a:p>
                    <a:p>
                      <a:pPr marL="1371600" marR="0">
                        <a:lnSpc>
                          <a:spcPct val="107000"/>
                        </a:lnSpc>
                        <a:spcBef>
                          <a:spcPts val="0"/>
                        </a:spcBef>
                        <a:spcAft>
                          <a:spcPts val="0"/>
                        </a:spcAft>
                      </a:pPr>
                      <a:r>
                        <a:rPr lang="en-US" sz="1600" dirty="0">
                          <a:effectLst/>
                        </a:rPr>
                        <a:t>a. Exploratory: shadowing, mentorship, tours, speakers, etc.</a:t>
                      </a:r>
                    </a:p>
                    <a:p>
                      <a:pPr marL="1371600" marR="0">
                        <a:lnSpc>
                          <a:spcPct val="107000"/>
                        </a:lnSpc>
                        <a:spcBef>
                          <a:spcPts val="0"/>
                        </a:spcBef>
                        <a:spcAft>
                          <a:spcPts val="0"/>
                        </a:spcAft>
                      </a:pPr>
                      <a:r>
                        <a:rPr lang="en-US" sz="1600" dirty="0">
                          <a:effectLst/>
                        </a:rPr>
                        <a:t>b. Experiential: project-based learning, short-term employment, structured observation</a:t>
                      </a:r>
                    </a:p>
                    <a:p>
                      <a:pPr marL="1371600" marR="0">
                        <a:lnSpc>
                          <a:spcPct val="107000"/>
                        </a:lnSpc>
                        <a:spcBef>
                          <a:spcPts val="0"/>
                        </a:spcBef>
                        <a:spcAft>
                          <a:spcPts val="0"/>
                        </a:spcAft>
                      </a:pPr>
                      <a:r>
                        <a:rPr lang="en-US" sz="1600" dirty="0">
                          <a:effectLst/>
                        </a:rPr>
                        <a:t>c. Engaged: long-term placement to enhance technical skills such as internships and apprenticeship experiences</a:t>
                      </a:r>
                    </a:p>
                    <a:p>
                      <a:pPr marL="914400" marR="0">
                        <a:lnSpc>
                          <a:spcPct val="107000"/>
                        </a:lnSpc>
                        <a:spcBef>
                          <a:spcPts val="0"/>
                        </a:spcBef>
                        <a:spcAft>
                          <a:spcPts val="0"/>
                        </a:spcAft>
                      </a:pPr>
                      <a:r>
                        <a:rPr lang="en-US" sz="1600" dirty="0">
                          <a:effectLst/>
                        </a:rPr>
                        <a:t>(vi) professional development for secondary and postsecondary staff including industry externships</a:t>
                      </a:r>
                    </a:p>
                    <a:p>
                      <a:pPr marL="914400" marR="0">
                        <a:lnSpc>
                          <a:spcPct val="107000"/>
                        </a:lnSpc>
                        <a:spcBef>
                          <a:spcPts val="0"/>
                        </a:spcBef>
                        <a:spcAft>
                          <a:spcPts val="0"/>
                        </a:spcAft>
                      </a:pPr>
                      <a:r>
                        <a:rPr lang="en-US" sz="1600" dirty="0">
                          <a:effectLst/>
                        </a:rPr>
                        <a:t>(vii) placement of completers in jobs and/or continuing education programs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1857" marR="61857" marT="0" marB="0"/>
                </a:tc>
                <a:extLst>
                  <a:ext uri="{0D108BD9-81ED-4DB2-BD59-A6C34878D82A}">
                    <a16:rowId xmlns:a16="http://schemas.microsoft.com/office/drawing/2014/main" val="3224256943"/>
                  </a:ext>
                </a:extLst>
              </a:tr>
              <a:tr h="161803">
                <a:tc>
                  <a:txBody>
                    <a:bodyPr/>
                    <a:lstStyle/>
                    <a:p>
                      <a:pPr marL="457200" marR="0">
                        <a:lnSpc>
                          <a:spcPct val="107000"/>
                        </a:lnSpc>
                        <a:spcBef>
                          <a:spcPts val="0"/>
                        </a:spcBef>
                        <a:spcAft>
                          <a:spcPts val="0"/>
                        </a:spcAft>
                      </a:pPr>
                      <a:r>
                        <a:rPr lang="en-US" sz="1600">
                          <a:effectLst/>
                        </a:rPr>
                        <a:t>3.c. Other data that show positive trends for metrics included at the pathway development.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1857" marR="61857" marT="0" marB="0"/>
                </a:tc>
                <a:extLst>
                  <a:ext uri="{0D108BD9-81ED-4DB2-BD59-A6C34878D82A}">
                    <a16:rowId xmlns:a16="http://schemas.microsoft.com/office/drawing/2014/main" val="1692308172"/>
                  </a:ext>
                </a:extLst>
              </a:tr>
              <a:tr h="323606">
                <a:tc>
                  <a:txBody>
                    <a:bodyPr/>
                    <a:lstStyle/>
                    <a:p>
                      <a:pPr marL="457200" marR="0">
                        <a:lnSpc>
                          <a:spcPct val="107000"/>
                        </a:lnSpc>
                        <a:spcBef>
                          <a:spcPts val="0"/>
                        </a:spcBef>
                        <a:spcAft>
                          <a:spcPts val="0"/>
                        </a:spcAft>
                      </a:pPr>
                      <a:r>
                        <a:rPr lang="en-US" sz="1600" dirty="0">
                          <a:effectLst/>
                        </a:rPr>
                        <a:t>3.d. Describes any adjustment or additions to the original outcome metrics since the pathway was developed.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1857" marR="61857" marT="0" marB="0"/>
                </a:tc>
                <a:extLst>
                  <a:ext uri="{0D108BD9-81ED-4DB2-BD59-A6C34878D82A}">
                    <a16:rowId xmlns:a16="http://schemas.microsoft.com/office/drawing/2014/main" val="705207090"/>
                  </a:ext>
                </a:extLst>
              </a:tr>
            </a:tbl>
          </a:graphicData>
        </a:graphic>
      </p:graphicFrame>
    </p:spTree>
    <p:extLst>
      <p:ext uri="{BB962C8B-B14F-4D97-AF65-F5344CB8AC3E}">
        <p14:creationId xmlns:p14="http://schemas.microsoft.com/office/powerpoint/2010/main" val="28989996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Enhancements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85986043"/>
              </p:ext>
            </p:extLst>
          </p:nvPr>
        </p:nvGraphicFramePr>
        <p:xfrm>
          <a:off x="571500" y="2308857"/>
          <a:ext cx="11064240" cy="4091942"/>
        </p:xfrm>
        <a:graphic>
          <a:graphicData uri="http://schemas.openxmlformats.org/drawingml/2006/table">
            <a:tbl>
              <a:tblPr firstRow="1" firstCol="1" bandRow="1">
                <a:tableStyleId>{5C22544A-7EE6-4342-B048-85BDC9FD1C3A}</a:tableStyleId>
              </a:tblPr>
              <a:tblGrid>
                <a:gridCol w="11064240">
                  <a:extLst>
                    <a:ext uri="{9D8B030D-6E8A-4147-A177-3AD203B41FA5}">
                      <a16:colId xmlns:a16="http://schemas.microsoft.com/office/drawing/2014/main" val="1670025826"/>
                    </a:ext>
                  </a:extLst>
                </a:gridCol>
              </a:tblGrid>
              <a:tr h="2045971">
                <a:tc>
                  <a:txBody>
                    <a:bodyPr/>
                    <a:lstStyle/>
                    <a:p>
                      <a:pPr marL="457200" marR="0">
                        <a:lnSpc>
                          <a:spcPct val="107000"/>
                        </a:lnSpc>
                        <a:spcBef>
                          <a:spcPts val="0"/>
                        </a:spcBef>
                        <a:spcAft>
                          <a:spcPts val="0"/>
                        </a:spcAft>
                      </a:pPr>
                      <a:r>
                        <a:rPr lang="en-US" sz="2400">
                          <a:effectLst/>
                        </a:rPr>
                        <a:t>4.a. Describes in detail the intended use of awarded funds along with the expected outcome for implementing new strategies.</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11461939"/>
                  </a:ext>
                </a:extLst>
              </a:tr>
              <a:tr h="2045971">
                <a:tc>
                  <a:txBody>
                    <a:bodyPr/>
                    <a:lstStyle/>
                    <a:p>
                      <a:pPr marL="457200" marR="0">
                        <a:lnSpc>
                          <a:spcPct val="107000"/>
                        </a:lnSpc>
                        <a:spcBef>
                          <a:spcPts val="0"/>
                        </a:spcBef>
                        <a:spcAft>
                          <a:spcPts val="0"/>
                        </a:spcAft>
                      </a:pPr>
                      <a:r>
                        <a:rPr lang="en-US" sz="2400" dirty="0">
                          <a:effectLst/>
                        </a:rPr>
                        <a:t>4.b. Provides a detailed action plan with timeline and responsible parties that reflects the strategies and intended impact as well as the collaborative implementation.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90111518"/>
                  </a:ext>
                </a:extLst>
              </a:tr>
            </a:tbl>
          </a:graphicData>
        </a:graphic>
      </p:graphicFrame>
    </p:spTree>
    <p:extLst>
      <p:ext uri="{BB962C8B-B14F-4D97-AF65-F5344CB8AC3E}">
        <p14:creationId xmlns:p14="http://schemas.microsoft.com/office/powerpoint/2010/main" val="22789679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TM03090430[[fn=Banded]]</Template>
  <TotalTime>950</TotalTime>
  <Words>2444</Words>
  <Application>Microsoft Office PowerPoint</Application>
  <PresentationFormat>Widescreen</PresentationFormat>
  <Paragraphs>136</Paragraphs>
  <Slides>13</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Corbel</vt:lpstr>
      <vt:lpstr>Times New Roman</vt:lpstr>
      <vt:lpstr>Wingdings</vt:lpstr>
      <vt:lpstr>Banded</vt:lpstr>
      <vt:lpstr>Catalyzing Career and Technical Education Through Enhanced Career Pathways Incentive Funding Competition </vt:lpstr>
      <vt:lpstr>Grant Purpose</vt:lpstr>
      <vt:lpstr>Required Elements for Pathways</vt:lpstr>
      <vt:lpstr>TimeLine</vt:lpstr>
      <vt:lpstr>Application elements</vt:lpstr>
      <vt:lpstr>Rationale</vt:lpstr>
      <vt:lpstr>Partners</vt:lpstr>
      <vt:lpstr>Performance Outcomes</vt:lpstr>
      <vt:lpstr>Enhancements</vt:lpstr>
      <vt:lpstr>Budget</vt:lpstr>
      <vt:lpstr>Allowable Uses of Funds</vt:lpstr>
      <vt:lpstr>PowerPoint Presentation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Catalyzing Career and Technical Education Through Enhanced Career Pathways Incentive Funding Competition </dc:title>
  <dc:creator>Jo Anne Honeycutt</dc:creator>
  <cp:lastModifiedBy>John Kirkman</cp:lastModifiedBy>
  <cp:revision>24</cp:revision>
  <dcterms:created xsi:type="dcterms:W3CDTF">2017-04-20T22:10:21Z</dcterms:created>
  <dcterms:modified xsi:type="dcterms:W3CDTF">2018-06-14T16:04:49Z</dcterms:modified>
</cp:coreProperties>
</file>