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gif" ContentType="image/gif"/>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5"/>
  </p:notesMasterIdLst>
  <p:handoutMasterIdLst>
    <p:handoutMasterId r:id="rId46"/>
  </p:handoutMasterIdLst>
  <p:sldIdLst>
    <p:sldId id="265" r:id="rId2"/>
    <p:sldId id="282" r:id="rId3"/>
    <p:sldId id="291" r:id="rId4"/>
    <p:sldId id="292" r:id="rId5"/>
    <p:sldId id="293" r:id="rId6"/>
    <p:sldId id="284" r:id="rId7"/>
    <p:sldId id="285" r:id="rId8"/>
    <p:sldId id="297" r:id="rId9"/>
    <p:sldId id="309" r:id="rId10"/>
    <p:sldId id="310" r:id="rId11"/>
    <p:sldId id="311" r:id="rId12"/>
    <p:sldId id="312" r:id="rId13"/>
    <p:sldId id="313" r:id="rId14"/>
    <p:sldId id="314" r:id="rId15"/>
    <p:sldId id="287" r:id="rId16"/>
    <p:sldId id="286" r:id="rId17"/>
    <p:sldId id="288" r:id="rId18"/>
    <p:sldId id="289" r:id="rId19"/>
    <p:sldId id="295" r:id="rId20"/>
    <p:sldId id="268" r:id="rId21"/>
    <p:sldId id="303" r:id="rId22"/>
    <p:sldId id="304" r:id="rId23"/>
    <p:sldId id="305" r:id="rId24"/>
    <p:sldId id="306" r:id="rId25"/>
    <p:sldId id="307" r:id="rId26"/>
    <p:sldId id="300" r:id="rId27"/>
    <p:sldId id="269" r:id="rId28"/>
    <p:sldId id="296" r:id="rId29"/>
    <p:sldId id="272" r:id="rId30"/>
    <p:sldId id="298" r:id="rId31"/>
    <p:sldId id="299" r:id="rId32"/>
    <p:sldId id="274" r:id="rId33"/>
    <p:sldId id="275" r:id="rId34"/>
    <p:sldId id="276" r:id="rId35"/>
    <p:sldId id="277" r:id="rId36"/>
    <p:sldId id="279" r:id="rId37"/>
    <p:sldId id="301" r:id="rId38"/>
    <p:sldId id="308" r:id="rId39"/>
    <p:sldId id="280" r:id="rId40"/>
    <p:sldId id="281" r:id="rId41"/>
    <p:sldId id="290" r:id="rId42"/>
    <p:sldId id="266" r:id="rId43"/>
    <p:sldId id="267" r:id="rId4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31FF"/>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215" autoAdjust="0"/>
    <p:restoredTop sz="73000" autoAdjust="0"/>
  </p:normalViewPr>
  <p:slideViewPr>
    <p:cSldViewPr snapToGrid="0">
      <p:cViewPr>
        <p:scale>
          <a:sx n="90" d="100"/>
          <a:sy n="90" d="100"/>
        </p:scale>
        <p:origin x="1104" y="320"/>
      </p:cViewPr>
      <p:guideLst/>
    </p:cSldViewPr>
  </p:slideViewPr>
  <p:outlineViewPr>
    <p:cViewPr>
      <p:scale>
        <a:sx n="33" d="100"/>
        <a:sy n="33" d="100"/>
      </p:scale>
      <p:origin x="0" y="-30176"/>
    </p:cViewPr>
  </p:outlineViewPr>
  <p:notesTextViewPr>
    <p:cViewPr>
      <p:scale>
        <a:sx n="1" d="1"/>
        <a:sy n="1" d="1"/>
      </p:scale>
      <p:origin x="0" y="0"/>
    </p:cViewPr>
  </p:notesTextViewPr>
  <p:sorterViewPr>
    <p:cViewPr>
      <p:scale>
        <a:sx n="150" d="100"/>
        <a:sy n="150" d="100"/>
      </p:scale>
      <p:origin x="0" y="-9472"/>
    </p:cViewPr>
  </p:sorterViewPr>
  <p:notesViewPr>
    <p:cSldViewPr snapToGrid="0">
      <p:cViewPr varScale="1">
        <p:scale>
          <a:sx n="104" d="100"/>
          <a:sy n="104" d="100"/>
        </p:scale>
        <p:origin x="3144" y="208"/>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51"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NCCCS</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cat>
            <c:strRef>
              <c:f>Sheet1!$B$1:$G$1</c:f>
              <c:strCache>
                <c:ptCount val="6"/>
                <c:pt idx="0">
                  <c:v>2011</c:v>
                </c:pt>
                <c:pt idx="1">
                  <c:v>2012</c:v>
                </c:pt>
                <c:pt idx="2">
                  <c:v>2014</c:v>
                </c:pt>
                <c:pt idx="3">
                  <c:v>2015</c:v>
                </c:pt>
                <c:pt idx="4">
                  <c:v>2016</c:v>
                </c:pt>
                <c:pt idx="5">
                  <c:v>2017</c:v>
                </c:pt>
              </c:strCache>
            </c:strRef>
          </c:cat>
          <c:val>
            <c:numRef>
              <c:f>Sheet1!$B$2:$G$2</c:f>
              <c:numCache>
                <c:formatCode>0.00%</c:formatCode>
                <c:ptCount val="6"/>
                <c:pt idx="0">
                  <c:v>0.7581</c:v>
                </c:pt>
                <c:pt idx="1">
                  <c:v>0.7692</c:v>
                </c:pt>
                <c:pt idx="2">
                  <c:v>0.7889</c:v>
                </c:pt>
                <c:pt idx="3">
                  <c:v>0.7918</c:v>
                </c:pt>
                <c:pt idx="4">
                  <c:v>0.8018</c:v>
                </c:pt>
                <c:pt idx="5">
                  <c:v>0.8034</c:v>
                </c:pt>
              </c:numCache>
            </c:numRef>
          </c:val>
          <c:smooth val="0"/>
          <c:extLst xmlns:c16r2="http://schemas.microsoft.com/office/drawing/2015/06/chart">
            <c:ext xmlns:c16="http://schemas.microsoft.com/office/drawing/2014/chart" uri="{C3380CC4-5D6E-409C-BE32-E72D297353CC}">
              <c16:uniqueId val="{00000000-3987-4B42-9DB2-F4284C22CCC8}"/>
            </c:ext>
          </c:extLst>
        </c:ser>
        <c:ser>
          <c:idx val="1"/>
          <c:order val="1"/>
          <c:tx>
            <c:strRef>
              <c:f>Sheet1!$A$3</c:f>
              <c:strCache>
                <c:ptCount val="1"/>
                <c:pt idx="0">
                  <c:v>Negotiated Level of Performance</c:v>
                </c:pt>
              </c:strCache>
            </c:strRef>
          </c:tx>
          <c:spPr>
            <a:ln w="34925" cap="rnd">
              <a:solidFill>
                <a:schemeClr val="accent2"/>
              </a:solidFill>
              <a:prstDash val="dash"/>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Sheet1!$B$1:$G$1</c:f>
              <c:strCache>
                <c:ptCount val="6"/>
                <c:pt idx="0">
                  <c:v>2011</c:v>
                </c:pt>
                <c:pt idx="1">
                  <c:v>2012</c:v>
                </c:pt>
                <c:pt idx="2">
                  <c:v>2014</c:v>
                </c:pt>
                <c:pt idx="3">
                  <c:v>2015</c:v>
                </c:pt>
                <c:pt idx="4">
                  <c:v>2016</c:v>
                </c:pt>
                <c:pt idx="5">
                  <c:v>2017</c:v>
                </c:pt>
              </c:strCache>
            </c:strRef>
          </c:cat>
          <c:val>
            <c:numRef>
              <c:f>Sheet1!$B$3:$G$3</c:f>
              <c:numCache>
                <c:formatCode>0.00%</c:formatCode>
                <c:ptCount val="6"/>
                <c:pt idx="0">
                  <c:v>0.795</c:v>
                </c:pt>
                <c:pt idx="1">
                  <c:v>0.7975</c:v>
                </c:pt>
                <c:pt idx="2">
                  <c:v>0.801</c:v>
                </c:pt>
                <c:pt idx="3">
                  <c:v>0.801</c:v>
                </c:pt>
                <c:pt idx="4">
                  <c:v>0.802</c:v>
                </c:pt>
                <c:pt idx="5">
                  <c:v>0.8025</c:v>
                </c:pt>
              </c:numCache>
            </c:numRef>
          </c:val>
          <c:smooth val="0"/>
          <c:extLst xmlns:c16r2="http://schemas.microsoft.com/office/drawing/2015/06/chart">
            <c:ext xmlns:c16="http://schemas.microsoft.com/office/drawing/2014/chart" uri="{C3380CC4-5D6E-409C-BE32-E72D297353CC}">
              <c16:uniqueId val="{00000000-A70F-4F3B-889E-E25F9D0AA290}"/>
            </c:ext>
          </c:extLst>
        </c:ser>
        <c:dLbls>
          <c:showLegendKey val="0"/>
          <c:showVal val="0"/>
          <c:showCatName val="0"/>
          <c:showSerName val="0"/>
          <c:showPercent val="0"/>
          <c:showBubbleSize val="0"/>
        </c:dLbls>
        <c:marker val="1"/>
        <c:smooth val="0"/>
        <c:axId val="-1674140464"/>
        <c:axId val="-1710110560"/>
      </c:lineChart>
      <c:catAx>
        <c:axId val="-1674140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0110560"/>
        <c:crosses val="autoZero"/>
        <c:auto val="1"/>
        <c:lblAlgn val="ctr"/>
        <c:lblOffset val="100"/>
        <c:noMultiLvlLbl val="0"/>
      </c:catAx>
      <c:valAx>
        <c:axId val="-171011056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41404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NCCCS</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2011</c:v>
                </c:pt>
                <c:pt idx="1">
                  <c:v>2012</c:v>
                </c:pt>
                <c:pt idx="2">
                  <c:v>2014</c:v>
                </c:pt>
                <c:pt idx="3">
                  <c:v>2015</c:v>
                </c:pt>
                <c:pt idx="4">
                  <c:v>2016</c:v>
                </c:pt>
                <c:pt idx="5">
                  <c:v>2017</c:v>
                </c:pt>
              </c:strCache>
            </c:strRef>
          </c:cat>
          <c:val>
            <c:numRef>
              <c:f>Sheet1!$B$2:$G$2</c:f>
              <c:numCache>
                <c:formatCode>0.00%</c:formatCode>
                <c:ptCount val="6"/>
                <c:pt idx="0">
                  <c:v>0.5162</c:v>
                </c:pt>
                <c:pt idx="1">
                  <c:v>0.5283</c:v>
                </c:pt>
                <c:pt idx="2">
                  <c:v>0.5552</c:v>
                </c:pt>
                <c:pt idx="3">
                  <c:v>0.574</c:v>
                </c:pt>
                <c:pt idx="4">
                  <c:v>0.5943</c:v>
                </c:pt>
                <c:pt idx="5">
                  <c:v>0.6608</c:v>
                </c:pt>
              </c:numCache>
            </c:numRef>
          </c:val>
          <c:smooth val="0"/>
          <c:extLst xmlns:c16r2="http://schemas.microsoft.com/office/drawing/2015/06/chart">
            <c:ext xmlns:c16="http://schemas.microsoft.com/office/drawing/2014/chart" uri="{C3380CC4-5D6E-409C-BE32-E72D297353CC}">
              <c16:uniqueId val="{00000000-FC7C-416B-BD83-D2C3E89A86B7}"/>
            </c:ext>
          </c:extLst>
        </c:ser>
        <c:ser>
          <c:idx val="1"/>
          <c:order val="1"/>
          <c:tx>
            <c:strRef>
              <c:f>Sheet1!$A$3</c:f>
              <c:strCache>
                <c:ptCount val="1"/>
                <c:pt idx="0">
                  <c:v>Negotiated Level of Performance</c:v>
                </c:pt>
              </c:strCache>
            </c:strRef>
          </c:tx>
          <c:spPr>
            <a:ln w="34925" cap="rnd">
              <a:solidFill>
                <a:schemeClr val="accent2"/>
              </a:solidFill>
              <a:prstDash val="dash"/>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Sheet1!$B$1:$G$1</c:f>
              <c:strCache>
                <c:ptCount val="6"/>
                <c:pt idx="0">
                  <c:v>2011</c:v>
                </c:pt>
                <c:pt idx="1">
                  <c:v>2012</c:v>
                </c:pt>
                <c:pt idx="2">
                  <c:v>2014</c:v>
                </c:pt>
                <c:pt idx="3">
                  <c:v>2015</c:v>
                </c:pt>
                <c:pt idx="4">
                  <c:v>2016</c:v>
                </c:pt>
                <c:pt idx="5">
                  <c:v>2017</c:v>
                </c:pt>
              </c:strCache>
            </c:strRef>
          </c:cat>
          <c:val>
            <c:numRef>
              <c:f>Sheet1!$B$3:$G$3</c:f>
              <c:numCache>
                <c:formatCode>0.00%</c:formatCode>
                <c:ptCount val="6"/>
                <c:pt idx="0">
                  <c:v>0.59</c:v>
                </c:pt>
                <c:pt idx="1">
                  <c:v>0.59</c:v>
                </c:pt>
                <c:pt idx="2">
                  <c:v>0.547</c:v>
                </c:pt>
                <c:pt idx="3">
                  <c:v>0.547</c:v>
                </c:pt>
                <c:pt idx="4">
                  <c:v>0.549</c:v>
                </c:pt>
                <c:pt idx="5">
                  <c:v>0.55</c:v>
                </c:pt>
              </c:numCache>
            </c:numRef>
          </c:val>
          <c:smooth val="0"/>
          <c:extLst xmlns:c16r2="http://schemas.microsoft.com/office/drawing/2015/06/chart">
            <c:ext xmlns:c16="http://schemas.microsoft.com/office/drawing/2014/chart" uri="{C3380CC4-5D6E-409C-BE32-E72D297353CC}">
              <c16:uniqueId val="{00000000-B04C-4EE5-991F-A46F37DD8859}"/>
            </c:ext>
          </c:extLst>
        </c:ser>
        <c:dLbls>
          <c:showLegendKey val="0"/>
          <c:showVal val="0"/>
          <c:showCatName val="0"/>
          <c:showSerName val="0"/>
          <c:showPercent val="0"/>
          <c:showBubbleSize val="0"/>
        </c:dLbls>
        <c:marker val="1"/>
        <c:smooth val="0"/>
        <c:axId val="-1674190560"/>
        <c:axId val="-1674188512"/>
      </c:lineChart>
      <c:catAx>
        <c:axId val="-16741905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4188512"/>
        <c:crosses val="autoZero"/>
        <c:auto val="1"/>
        <c:lblAlgn val="ctr"/>
        <c:lblOffset val="100"/>
        <c:noMultiLvlLbl val="0"/>
      </c:catAx>
      <c:valAx>
        <c:axId val="-1674188512"/>
        <c:scaling>
          <c:orientation val="minMax"/>
          <c:max val="0.8"/>
          <c:min val="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4190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NCCCS</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1"/>
              <c:layout>
                <c:manualLayout>
                  <c:x val="-0.0441203703703704"/>
                  <c:y val="-0.10187290528004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546-428F-A28C-BB92480EF46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2011</c:v>
                </c:pt>
                <c:pt idx="1">
                  <c:v>2012</c:v>
                </c:pt>
                <c:pt idx="2">
                  <c:v>2014</c:v>
                </c:pt>
                <c:pt idx="3">
                  <c:v>2015</c:v>
                </c:pt>
                <c:pt idx="4">
                  <c:v>2016</c:v>
                </c:pt>
                <c:pt idx="5">
                  <c:v>2017</c:v>
                </c:pt>
              </c:strCache>
            </c:strRef>
          </c:cat>
          <c:val>
            <c:numRef>
              <c:f>Sheet1!$B$2:$G$2</c:f>
              <c:numCache>
                <c:formatCode>0.00%</c:formatCode>
                <c:ptCount val="6"/>
                <c:pt idx="0">
                  <c:v>0.7455</c:v>
                </c:pt>
                <c:pt idx="1">
                  <c:v>0.7808</c:v>
                </c:pt>
                <c:pt idx="2">
                  <c:v>0.8265</c:v>
                </c:pt>
                <c:pt idx="3">
                  <c:v>0.802</c:v>
                </c:pt>
                <c:pt idx="4">
                  <c:v>0.8038</c:v>
                </c:pt>
                <c:pt idx="5">
                  <c:v>0.8469</c:v>
                </c:pt>
              </c:numCache>
            </c:numRef>
          </c:val>
          <c:smooth val="0"/>
          <c:extLst xmlns:c16r2="http://schemas.microsoft.com/office/drawing/2015/06/chart">
            <c:ext xmlns:c16="http://schemas.microsoft.com/office/drawing/2014/chart" uri="{C3380CC4-5D6E-409C-BE32-E72D297353CC}">
              <c16:uniqueId val="{00000000-6229-44BF-9664-B56ECE258EB6}"/>
            </c:ext>
          </c:extLst>
        </c:ser>
        <c:ser>
          <c:idx val="1"/>
          <c:order val="1"/>
          <c:tx>
            <c:strRef>
              <c:f>Sheet1!$A$3</c:f>
              <c:strCache>
                <c:ptCount val="1"/>
                <c:pt idx="0">
                  <c:v>Negotiated Level of Performance</c:v>
                </c:pt>
              </c:strCache>
            </c:strRef>
          </c:tx>
          <c:spPr>
            <a:ln w="34925" cap="rnd">
              <a:solidFill>
                <a:schemeClr val="accent2"/>
              </a:solidFill>
              <a:prstDash val="dash"/>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Sheet1!$B$1:$G$1</c:f>
              <c:strCache>
                <c:ptCount val="6"/>
                <c:pt idx="0">
                  <c:v>2011</c:v>
                </c:pt>
                <c:pt idx="1">
                  <c:v>2012</c:v>
                </c:pt>
                <c:pt idx="2">
                  <c:v>2014</c:v>
                </c:pt>
                <c:pt idx="3">
                  <c:v>2015</c:v>
                </c:pt>
                <c:pt idx="4">
                  <c:v>2016</c:v>
                </c:pt>
                <c:pt idx="5">
                  <c:v>2017</c:v>
                </c:pt>
              </c:strCache>
            </c:strRef>
          </c:cat>
          <c:val>
            <c:numRef>
              <c:f>Sheet1!$B$3:$G$3</c:f>
              <c:numCache>
                <c:formatCode>0.00%</c:formatCode>
                <c:ptCount val="6"/>
                <c:pt idx="0">
                  <c:v>0.8075</c:v>
                </c:pt>
                <c:pt idx="1">
                  <c:v>0.81</c:v>
                </c:pt>
                <c:pt idx="2">
                  <c:v>0.662</c:v>
                </c:pt>
                <c:pt idx="3">
                  <c:v>0.6622</c:v>
                </c:pt>
                <c:pt idx="4">
                  <c:v>0.67</c:v>
                </c:pt>
                <c:pt idx="5">
                  <c:v>0.75</c:v>
                </c:pt>
              </c:numCache>
            </c:numRef>
          </c:val>
          <c:smooth val="0"/>
          <c:extLst xmlns:c16r2="http://schemas.microsoft.com/office/drawing/2015/06/chart">
            <c:ext xmlns:c16="http://schemas.microsoft.com/office/drawing/2014/chart" uri="{C3380CC4-5D6E-409C-BE32-E72D297353CC}">
              <c16:uniqueId val="{00000000-E546-428F-A28C-BB92480EF462}"/>
            </c:ext>
          </c:extLst>
        </c:ser>
        <c:dLbls>
          <c:showLegendKey val="0"/>
          <c:showVal val="0"/>
          <c:showCatName val="0"/>
          <c:showSerName val="0"/>
          <c:showPercent val="0"/>
          <c:showBubbleSize val="0"/>
        </c:dLbls>
        <c:marker val="1"/>
        <c:smooth val="0"/>
        <c:axId val="-1651456736"/>
        <c:axId val="-1651454416"/>
      </c:lineChart>
      <c:catAx>
        <c:axId val="-1651456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1454416"/>
        <c:crosses val="autoZero"/>
        <c:auto val="1"/>
        <c:lblAlgn val="ctr"/>
        <c:lblOffset val="100"/>
        <c:noMultiLvlLbl val="0"/>
      </c:catAx>
      <c:valAx>
        <c:axId val="-1651454416"/>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14567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746505297948868"/>
          <c:y val="0.020498179061561"/>
          <c:w val="0.909917371439681"/>
          <c:h val="0.810660847205335"/>
        </c:manualLayout>
      </c:layout>
      <c:lineChart>
        <c:grouping val="standard"/>
        <c:varyColors val="0"/>
        <c:ser>
          <c:idx val="0"/>
          <c:order val="0"/>
          <c:tx>
            <c:strRef>
              <c:f>Sheet1!$A$2</c:f>
              <c:strCache>
                <c:ptCount val="1"/>
                <c:pt idx="0">
                  <c:v>NCCCS</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dLbl>
              <c:idx val="3"/>
              <c:layout>
                <c:manualLayout>
                  <c:x val="-0.0360880237192574"/>
                  <c:y val="0.038428727764676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060-4728-99A7-75838BF02C28}"/>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2014</c:v>
                </c:pt>
                <c:pt idx="1">
                  <c:v>2015</c:v>
                </c:pt>
                <c:pt idx="2">
                  <c:v>2016</c:v>
                </c:pt>
                <c:pt idx="3">
                  <c:v>2017</c:v>
                </c:pt>
                <c:pt idx="4">
                  <c:v>2018</c:v>
                </c:pt>
              </c:strCache>
            </c:strRef>
          </c:cat>
          <c:val>
            <c:numRef>
              <c:f>Sheet1!$B$2:$F$2</c:f>
              <c:numCache>
                <c:formatCode>0.00%</c:formatCode>
                <c:ptCount val="5"/>
                <c:pt idx="0">
                  <c:v>0.0612</c:v>
                </c:pt>
                <c:pt idx="1">
                  <c:v>0.0632</c:v>
                </c:pt>
                <c:pt idx="2">
                  <c:v>0.0595</c:v>
                </c:pt>
                <c:pt idx="3">
                  <c:v>0.0586</c:v>
                </c:pt>
              </c:numCache>
            </c:numRef>
          </c:val>
          <c:smooth val="0"/>
          <c:extLst xmlns:c16r2="http://schemas.microsoft.com/office/drawing/2015/06/chart">
            <c:ext xmlns:c16="http://schemas.microsoft.com/office/drawing/2014/chart" uri="{C3380CC4-5D6E-409C-BE32-E72D297353CC}">
              <c16:uniqueId val="{00000000-3611-44E7-9A7D-F17C5E845ECD}"/>
            </c:ext>
          </c:extLst>
        </c:ser>
        <c:ser>
          <c:idx val="1"/>
          <c:order val="1"/>
          <c:tx>
            <c:strRef>
              <c:f>Sheet1!$A$3</c:f>
              <c:strCache>
                <c:ptCount val="1"/>
                <c:pt idx="0">
                  <c:v>Negotiated Level of Performance</c:v>
                </c:pt>
              </c:strCache>
            </c:strRef>
          </c:tx>
          <c:spPr>
            <a:ln w="34925" cap="rnd">
              <a:solidFill>
                <a:schemeClr val="accent2"/>
              </a:solidFill>
              <a:prstDash val="dash"/>
              <a:round/>
            </a:ln>
            <a:effectLst>
              <a:outerShdw blurRad="57150" dist="19050" dir="5400000" algn="ctr" rotWithShape="0">
                <a:srgbClr val="000000">
                  <a:alpha val="63000"/>
                </a:srgbClr>
              </a:outerShdw>
            </a:effectLst>
          </c:spPr>
          <c:marker>
            <c:symbol val="squar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Sheet1!$B$1:$F$1</c:f>
              <c:strCache>
                <c:ptCount val="5"/>
                <c:pt idx="0">
                  <c:v>2014</c:v>
                </c:pt>
                <c:pt idx="1">
                  <c:v>2015</c:v>
                </c:pt>
                <c:pt idx="2">
                  <c:v>2016</c:v>
                </c:pt>
                <c:pt idx="3">
                  <c:v>2017</c:v>
                </c:pt>
                <c:pt idx="4">
                  <c:v>2018</c:v>
                </c:pt>
              </c:strCache>
            </c:strRef>
          </c:cat>
          <c:val>
            <c:numRef>
              <c:f>Sheet1!$B$3:$F$3</c:f>
              <c:numCache>
                <c:formatCode>0.00%</c:formatCode>
                <c:ptCount val="5"/>
                <c:pt idx="0">
                  <c:v>0.0595</c:v>
                </c:pt>
                <c:pt idx="1">
                  <c:v>0.0595</c:v>
                </c:pt>
                <c:pt idx="2">
                  <c:v>0.0595</c:v>
                </c:pt>
                <c:pt idx="3">
                  <c:v>0.0595</c:v>
                </c:pt>
                <c:pt idx="4">
                  <c:v>0.06</c:v>
                </c:pt>
              </c:numCache>
            </c:numRef>
          </c:val>
          <c:smooth val="0"/>
          <c:extLst xmlns:c16r2="http://schemas.microsoft.com/office/drawing/2015/06/chart">
            <c:ext xmlns:c16="http://schemas.microsoft.com/office/drawing/2014/chart" uri="{C3380CC4-5D6E-409C-BE32-E72D297353CC}">
              <c16:uniqueId val="{00000001-3611-44E7-9A7D-F17C5E845ECD}"/>
            </c:ext>
          </c:extLst>
        </c:ser>
        <c:dLbls>
          <c:showLegendKey val="0"/>
          <c:showVal val="0"/>
          <c:showCatName val="0"/>
          <c:showSerName val="0"/>
          <c:showPercent val="0"/>
          <c:showBubbleSize val="0"/>
        </c:dLbls>
        <c:marker val="1"/>
        <c:smooth val="0"/>
        <c:axId val="-1652131744"/>
        <c:axId val="-1652129968"/>
      </c:lineChart>
      <c:catAx>
        <c:axId val="-1652131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29968"/>
        <c:crosses val="autoZero"/>
        <c:auto val="1"/>
        <c:lblAlgn val="ctr"/>
        <c:lblOffset val="100"/>
        <c:noMultiLvlLbl val="0"/>
      </c:catAx>
      <c:valAx>
        <c:axId val="-1652129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52131744"/>
        <c:crosses val="autoZero"/>
        <c:crossBetween val="between"/>
        <c:majorUnit val="0.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NCCCS</c:v>
                </c:pt>
              </c:strCache>
            </c:strRef>
          </c:tx>
          <c:spPr>
            <a:ln w="34925" cap="rnd">
              <a:solidFill>
                <a:schemeClr val="accent1"/>
              </a:solidFill>
              <a:round/>
            </a:ln>
            <a:effectLst>
              <a:outerShdw blurRad="57150" dist="19050" dir="5400000" algn="ctr" rotWithShape="0">
                <a:srgbClr val="000000">
                  <a:alpha val="63000"/>
                </a:srgbClr>
              </a:outerShdw>
            </a:effectLst>
          </c:spPr>
          <c:marker>
            <c:symbol val="square"/>
            <c:size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2014</c:v>
                </c:pt>
                <c:pt idx="1">
                  <c:v>2015</c:v>
                </c:pt>
                <c:pt idx="2">
                  <c:v>2016</c:v>
                </c:pt>
                <c:pt idx="3">
                  <c:v>2017</c:v>
                </c:pt>
                <c:pt idx="4">
                  <c:v>2018</c:v>
                </c:pt>
              </c:strCache>
            </c:strRef>
          </c:cat>
          <c:val>
            <c:numRef>
              <c:f>Sheet1!$B$2:$F$2</c:f>
              <c:numCache>
                <c:formatCode>0.00%</c:formatCode>
                <c:ptCount val="5"/>
                <c:pt idx="0">
                  <c:v>0.139</c:v>
                </c:pt>
                <c:pt idx="1">
                  <c:v>0.141</c:v>
                </c:pt>
                <c:pt idx="2">
                  <c:v>0.145</c:v>
                </c:pt>
                <c:pt idx="3">
                  <c:v>0.1408</c:v>
                </c:pt>
              </c:numCache>
            </c:numRef>
          </c:val>
          <c:smooth val="0"/>
          <c:extLst xmlns:c16r2="http://schemas.microsoft.com/office/drawing/2015/06/chart">
            <c:ext xmlns:c16="http://schemas.microsoft.com/office/drawing/2014/chart" uri="{C3380CC4-5D6E-409C-BE32-E72D297353CC}">
              <c16:uniqueId val="{00000000-DE56-40AC-9024-9CAE24FAF87C}"/>
            </c:ext>
          </c:extLst>
        </c:ser>
        <c:ser>
          <c:idx val="1"/>
          <c:order val="1"/>
          <c:tx>
            <c:strRef>
              <c:f>Sheet1!$A$3</c:f>
              <c:strCache>
                <c:ptCount val="1"/>
                <c:pt idx="0">
                  <c:v>Negotiated Level of Performance</c:v>
                </c:pt>
              </c:strCache>
            </c:strRef>
          </c:tx>
          <c:spPr>
            <a:ln w="34925" cap="rnd">
              <a:solidFill>
                <a:schemeClr val="accent2"/>
              </a:solidFill>
              <a:prstDash val="dash"/>
              <a:round/>
            </a:ln>
            <a:effectLst>
              <a:outerShdw blurRad="57150" dist="19050" dir="5400000" algn="ctr" rotWithShape="0">
                <a:srgbClr val="000000">
                  <a:alpha val="63000"/>
                </a:srgbClr>
              </a:outerShdw>
            </a:effectLst>
          </c:spPr>
          <c:marker>
            <c:symbol val="square"/>
            <c:size val="5"/>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cat>
            <c:strRef>
              <c:f>Sheet1!$B$1:$F$1</c:f>
              <c:strCache>
                <c:ptCount val="5"/>
                <c:pt idx="0">
                  <c:v>2014</c:v>
                </c:pt>
                <c:pt idx="1">
                  <c:v>2015</c:v>
                </c:pt>
                <c:pt idx="2">
                  <c:v>2016</c:v>
                </c:pt>
                <c:pt idx="3">
                  <c:v>2017</c:v>
                </c:pt>
                <c:pt idx="4">
                  <c:v>2018</c:v>
                </c:pt>
              </c:strCache>
            </c:strRef>
          </c:cat>
          <c:val>
            <c:numRef>
              <c:f>Sheet1!$B$3:$F$3</c:f>
              <c:numCache>
                <c:formatCode>0.00%</c:formatCode>
                <c:ptCount val="5"/>
                <c:pt idx="0">
                  <c:v>0.145</c:v>
                </c:pt>
                <c:pt idx="1">
                  <c:v>0.145</c:v>
                </c:pt>
                <c:pt idx="2">
                  <c:v>0.145</c:v>
                </c:pt>
                <c:pt idx="3">
                  <c:v>0.145</c:v>
                </c:pt>
                <c:pt idx="4">
                  <c:v>0.1491</c:v>
                </c:pt>
              </c:numCache>
            </c:numRef>
          </c:val>
          <c:smooth val="0"/>
          <c:extLst xmlns:c16r2="http://schemas.microsoft.com/office/drawing/2015/06/chart">
            <c:ext xmlns:c16="http://schemas.microsoft.com/office/drawing/2014/chart" uri="{C3380CC4-5D6E-409C-BE32-E72D297353CC}">
              <c16:uniqueId val="{00000001-DE56-40AC-9024-9CAE24FAF87C}"/>
            </c:ext>
          </c:extLst>
        </c:ser>
        <c:dLbls>
          <c:showLegendKey val="0"/>
          <c:showVal val="0"/>
          <c:showCatName val="0"/>
          <c:showSerName val="0"/>
          <c:showPercent val="0"/>
          <c:showBubbleSize val="0"/>
        </c:dLbls>
        <c:marker val="1"/>
        <c:smooth val="0"/>
        <c:axId val="-1673374048"/>
        <c:axId val="-1673213248"/>
      </c:lineChart>
      <c:catAx>
        <c:axId val="-1673374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3213248"/>
        <c:crosses val="autoZero"/>
        <c:auto val="1"/>
        <c:lblAlgn val="ctr"/>
        <c:lblOffset val="100"/>
        <c:noMultiLvlLbl val="0"/>
      </c:catAx>
      <c:valAx>
        <c:axId val="-1673213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solidFill>
              <a:schemeClr val="accent4"/>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73374048"/>
        <c:crosses val="autoZero"/>
        <c:crossBetween val="between"/>
        <c:majorUnit val="0.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E9B6F52-CC10-4425-9195-EDF28B435798}" type="datetimeFigureOut">
              <a:rPr lang="en-US" smtClean="0"/>
              <a:t>11/7/17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2D3CF6-D097-446F-BA20-84B1F837E572}" type="datetimeFigureOut">
              <a:rPr lang="en-US" smtClean="0"/>
              <a:t>11/7/17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02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02967"/>
            <a:ext cx="3037840" cy="466433"/>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dirty="0" smtClean="0"/>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ccommunitycolleges.edu/sites/default/files/state-board/program/prog_16_updating_the_nc_hs_to_cc_articulation_agreement.pdf" TargetMode="External"/><Relationship Id="rId4" Type="http://schemas.openxmlformats.org/officeDocument/2006/relationships/hyperlink" Target="http://www.nccommunitycolleges.edu/sites/default/files/state-board/minutes/approved_minutes_-_21july2017.pdf"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Chris</a:t>
            </a:r>
          </a:p>
          <a:p>
            <a:endParaRPr lang="en-US" u="sng" dirty="0" smtClean="0"/>
          </a:p>
          <a:p>
            <a:r>
              <a:rPr lang="en-US" dirty="0" smtClean="0"/>
              <a:t>Bathrooms</a:t>
            </a:r>
          </a:p>
          <a:p>
            <a:r>
              <a:rPr lang="en-US" dirty="0" smtClean="0"/>
              <a:t>Emergency exits</a:t>
            </a:r>
          </a:p>
          <a:p>
            <a:r>
              <a:rPr lang="en-US" dirty="0" err="1" smtClean="0"/>
              <a:t>NCperkins.org</a:t>
            </a:r>
            <a:r>
              <a:rPr lang="en-US" dirty="0" smtClean="0"/>
              <a:t>/meetings</a:t>
            </a:r>
            <a:r>
              <a:rPr lang="en-US" baseline="0" dirty="0" smtClean="0"/>
              <a:t>  web page has everything you need for this meeting.</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a:t>
            </a:fld>
            <a:endParaRPr lang="en-US"/>
          </a:p>
        </p:txBody>
      </p:sp>
    </p:spTree>
    <p:extLst>
      <p:ext uri="{BB962C8B-B14F-4D97-AF65-F5344CB8AC3E}">
        <p14:creationId xmlns:p14="http://schemas.microsoft.com/office/powerpoint/2010/main" val="204760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Tony</a:t>
            </a:r>
          </a:p>
          <a:p>
            <a:endParaRPr lang="en-US" dirty="0" smtClean="0"/>
          </a:p>
          <a:p>
            <a:r>
              <a:rPr lang="en-US" dirty="0" smtClean="0"/>
              <a:t>The Perkins</a:t>
            </a:r>
            <a:r>
              <a:rPr lang="en-US" baseline="0" dirty="0" smtClean="0"/>
              <a:t> grant requires that you do all of these activities at your college.  </a:t>
            </a:r>
          </a:p>
          <a:p>
            <a:r>
              <a:rPr lang="en-US" baseline="0" dirty="0" smtClean="0"/>
              <a:t>You do not have to spend Perkins funds on these activities, the funds could come from other sources.</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65694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smtClean="0"/>
              <a:t>Tony</a:t>
            </a:r>
          </a:p>
          <a:p>
            <a:endParaRPr lang="en-US" sz="1400" dirty="0" smtClean="0"/>
          </a:p>
          <a:p>
            <a:r>
              <a:rPr lang="en-US" sz="1400" dirty="0" smtClean="0"/>
              <a:t>How College will Implement</a:t>
            </a:r>
            <a:r>
              <a:rPr lang="en-US" sz="1400" baseline="0" dirty="0" smtClean="0"/>
              <a:t> Perkins in Congruence with college CTE </a:t>
            </a:r>
          </a:p>
          <a:p>
            <a:endParaRPr lang="en-US" sz="1400" baseline="0" dirty="0" smtClean="0"/>
          </a:p>
          <a:p>
            <a:r>
              <a:rPr lang="en-US" sz="1400" baseline="0" dirty="0" smtClean="0"/>
              <a:t>Released Funds in  August, </a:t>
            </a:r>
          </a:p>
          <a:p>
            <a:r>
              <a:rPr lang="en-US" sz="1400" baseline="0" dirty="0" smtClean="0"/>
              <a:t>Must have approved budget with signatures following procedures -- needs to be on file. </a:t>
            </a:r>
          </a:p>
          <a:p>
            <a:endParaRPr lang="en-US" sz="1400" baseline="0" dirty="0" smtClean="0"/>
          </a:p>
          <a:p>
            <a:r>
              <a:rPr lang="en-US" sz="1400" u="sng" baseline="0" dirty="0" smtClean="0"/>
              <a:t>Jennifer Comments </a:t>
            </a:r>
            <a:endParaRPr lang="en-US" sz="1400"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096595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438150"/>
            <a:ext cx="2556476" cy="1917842"/>
          </a:xfrm>
        </p:spPr>
      </p:sp>
      <p:sp>
        <p:nvSpPr>
          <p:cNvPr id="3" name="Notes Placeholder 2"/>
          <p:cNvSpPr>
            <a:spLocks noGrp="1"/>
          </p:cNvSpPr>
          <p:nvPr>
            <p:ph type="body" idx="1"/>
          </p:nvPr>
        </p:nvSpPr>
        <p:spPr>
          <a:xfrm>
            <a:off x="701040" y="2552700"/>
            <a:ext cx="5608320" cy="5581650"/>
          </a:xfrm>
        </p:spPr>
        <p:txBody>
          <a:bodyPr/>
          <a:lstStyle/>
          <a:p>
            <a:pPr lvl="0"/>
            <a:r>
              <a:rPr lang="en-US" sz="1000" b="1" u="sng" dirty="0" smtClean="0"/>
              <a:t>Julia</a:t>
            </a:r>
          </a:p>
          <a:p>
            <a:pPr lvl="0"/>
            <a:endParaRPr lang="en-US" sz="1000" b="1" dirty="0" smtClean="0"/>
          </a:p>
          <a:p>
            <a:pPr lvl="0"/>
            <a:r>
              <a:rPr lang="en-US" sz="1000" b="1" dirty="0" smtClean="0"/>
              <a:t>Career </a:t>
            </a:r>
            <a:r>
              <a:rPr lang="en-US" sz="1000" b="1" dirty="0"/>
              <a:t>and Technical Education Program </a:t>
            </a:r>
            <a:endParaRPr lang="en-US" sz="1000" dirty="0"/>
          </a:p>
          <a:p>
            <a:r>
              <a:rPr lang="en-US" sz="1000" dirty="0"/>
              <a:t>Vocational codes 10-19 are used to account for Carl D. Perkins Career and Technical Education Act of 2006 funds, as approved by the NCCCS Career and Technical Education Director, as well as the associated non-federal matching costs. </a:t>
            </a:r>
          </a:p>
          <a:p>
            <a:endParaRPr lang="en-US" sz="1000" dirty="0"/>
          </a:p>
          <a:p>
            <a:r>
              <a:rPr lang="en-US" sz="1000" dirty="0"/>
              <a:t>The term </a:t>
            </a:r>
            <a:r>
              <a:rPr lang="en-US" sz="1000" i="1" dirty="0"/>
              <a:t>Career and Technical Education (CTE)</a:t>
            </a:r>
            <a:r>
              <a:rPr lang="en-US" sz="1000" dirty="0"/>
              <a:t> means organized educational activities that:</a:t>
            </a:r>
          </a:p>
          <a:p>
            <a:pPr lvl="1"/>
            <a:r>
              <a:rPr lang="en-US" sz="1000" dirty="0"/>
              <a:t>(A) offer a sequence of courses that </a:t>
            </a:r>
          </a:p>
          <a:p>
            <a:pPr lvl="2"/>
            <a:r>
              <a:rPr lang="en-US" sz="1000" dirty="0"/>
              <a:t>(</a:t>
            </a:r>
            <a:r>
              <a:rPr lang="en-US" sz="1000" dirty="0" err="1"/>
              <a:t>i</a:t>
            </a:r>
            <a:r>
              <a:rPr lang="en-US" sz="1000" dirty="0"/>
              <a:t>) provides individuals with coherent and rigorous content aligned with challenging academic standards and relevant technical knowledge and skills needed to prepare for further education and careers in current or emerging professions;</a:t>
            </a:r>
          </a:p>
          <a:p>
            <a:pPr lvl="2"/>
            <a:r>
              <a:rPr lang="en-US" sz="1000" dirty="0"/>
              <a:t>(ii) provides technical skill proficiency, an industry-recognized credential, a certificate, or an associate degree; and (iii) may include prerequisite courses (other than a remedial course) that meet the requirements of this subparagraph; and </a:t>
            </a:r>
          </a:p>
          <a:p>
            <a:pPr lvl="1"/>
            <a:r>
              <a:rPr lang="en-US" sz="1000" dirty="0"/>
              <a:t>(B) include competency based applied learning that contributes to the academic knowledge, higher-order reasoning and problem-solving skills, work attitudes, general employability skills, technical skills, and occupation-specific skills, and knowledge of all aspects of an industry, including entrepreneurship, of an individual. </a:t>
            </a:r>
          </a:p>
          <a:p>
            <a:r>
              <a:rPr lang="en-US" sz="1000" b="1" dirty="0"/>
              <a:t>The term </a:t>
            </a:r>
            <a:r>
              <a:rPr lang="en-US" sz="1000" b="1" i="1" dirty="0"/>
              <a:t>CTE Program of Study</a:t>
            </a:r>
            <a:r>
              <a:rPr lang="en-US" sz="1000" b="1" dirty="0"/>
              <a:t> is defined as any curriculum program that does not begin with A10 (college transfer).	</a:t>
            </a:r>
            <a:endParaRPr lang="en-US" sz="1000" dirty="0"/>
          </a:p>
          <a:p>
            <a:r>
              <a:rPr lang="en-US" sz="1000" dirty="0"/>
              <a:t>The Carl D. Perkins Act stipulates required and permissive uses of funds as outlined in sections 135(b)(c).  Expenditures must be documented in the college’s approved local plan and budget or an approved modification to the local plan and budget.  </a:t>
            </a:r>
          </a:p>
          <a:p>
            <a:r>
              <a:rPr lang="en-US" sz="1000" dirty="0"/>
              <a:t>Expenditures that are not documented in the college’s approved local plan and budget could result in disallowed costs.  </a:t>
            </a:r>
          </a:p>
          <a:p>
            <a:r>
              <a:rPr lang="en-US" sz="1000" b="1" dirty="0"/>
              <a:t> </a:t>
            </a:r>
            <a:endParaRPr lang="en-US" sz="1000" dirty="0"/>
          </a:p>
          <a:p>
            <a:pPr lvl="0"/>
            <a:r>
              <a:rPr lang="en-US" sz="1000" b="1" dirty="0"/>
              <a:t>Career and Technical Education Vocational Code Definitions (Revised July 1, 2017)</a:t>
            </a:r>
            <a:endParaRPr lang="en-US" sz="1000" dirty="0"/>
          </a:p>
          <a:p>
            <a:r>
              <a:rPr lang="en-US" sz="1000" b="1" dirty="0" smtClean="0"/>
              <a:t>10 Administration</a:t>
            </a:r>
            <a:r>
              <a:rPr lang="en-US" sz="1000" dirty="0" smtClean="0"/>
              <a:t> </a:t>
            </a:r>
            <a:r>
              <a:rPr lang="en-US" sz="1000" dirty="0"/>
              <a:t>– Administrative costs charged to a basic grant used in the direct support of the programs and activities that are authorized elsewhere in the local plan.  Administrative costs may not exceed 5% of the current year’s allocation.</a:t>
            </a:r>
          </a:p>
          <a:p>
            <a:r>
              <a:rPr lang="en-US" sz="1000" dirty="0"/>
              <a:t>Funds </a:t>
            </a:r>
            <a:r>
              <a:rPr lang="en-US" sz="1000" b="1" dirty="0"/>
              <a:t>may</a:t>
            </a:r>
            <a:r>
              <a:rPr lang="en-US" sz="1000" dirty="0"/>
              <a:t> be used for salaries, benefits, travel, and supplies directly related to the administration of this grant.</a:t>
            </a:r>
          </a:p>
          <a:p>
            <a:r>
              <a:rPr lang="en-US" sz="1000" b="1" dirty="0" smtClean="0"/>
              <a:t>11 Strengthen </a:t>
            </a:r>
            <a:r>
              <a:rPr lang="en-US" sz="1000" b="1" dirty="0"/>
              <a:t>the Academic, Career and Technical Skills of Students</a:t>
            </a:r>
            <a:r>
              <a:rPr lang="en-US" sz="1000" dirty="0"/>
              <a:t> –To support activities that improve the academic and CTE skills of participating students by strengthening the academic and CTE components of CTE Programs of Study and through the development of CTE 9-14 Career Pathways.   </a:t>
            </a:r>
            <a:r>
              <a:rPr lang="en-US" sz="1000" i="1" dirty="0"/>
              <a:t>Section 135 (b)(1)</a:t>
            </a:r>
            <a:endParaRPr lang="en-US" sz="1000" dirty="0"/>
          </a:p>
          <a:p>
            <a:r>
              <a:rPr lang="en-US" sz="1000" dirty="0"/>
              <a:t>Funds </a:t>
            </a:r>
            <a:r>
              <a:rPr lang="en-US" sz="1000" b="1" dirty="0"/>
              <a:t>may</a:t>
            </a:r>
            <a:r>
              <a:rPr lang="en-US" sz="1000" dirty="0"/>
              <a:t> be used on faculty and staff for DACUMs, release time for the enhancement and development of programs of study and career pathways.</a:t>
            </a:r>
          </a:p>
          <a:p>
            <a:r>
              <a:rPr lang="en-US" sz="1000" dirty="0"/>
              <a:t>Any equipment purchased for this purpose should be listed under VOC Code 17.</a:t>
            </a:r>
          </a:p>
          <a:p>
            <a:r>
              <a:rPr lang="en-US" sz="1000" b="1" dirty="0" smtClean="0"/>
              <a:t>12 Secondary </a:t>
            </a:r>
            <a:r>
              <a:rPr lang="en-US" sz="1000" b="1" dirty="0"/>
              <a:t>to Postsecondary Linkages – </a:t>
            </a:r>
            <a:r>
              <a:rPr lang="en-US" sz="1000" dirty="0"/>
              <a:t>To support activities that link CTE at the secondary level to CTE at the postsecondary level through a CTE Career Pathway.   </a:t>
            </a:r>
            <a:r>
              <a:rPr lang="en-US" sz="1000" i="1" dirty="0"/>
              <a:t>Section 135 (b)(2)</a:t>
            </a:r>
            <a:endParaRPr lang="en-US" sz="1000" dirty="0"/>
          </a:p>
          <a:p>
            <a:r>
              <a:rPr lang="en-US" sz="1000" dirty="0"/>
              <a:t>Funds </a:t>
            </a:r>
            <a:r>
              <a:rPr lang="en-US" sz="1000" b="1" dirty="0"/>
              <a:t>may</a:t>
            </a:r>
            <a:r>
              <a:rPr lang="en-US" sz="1000" dirty="0"/>
              <a:t> be used for workshops, release time for faculty to develop CTE 9-14 Career Pathways, release time for development of local articulation agreements.</a:t>
            </a:r>
          </a:p>
          <a:p>
            <a:r>
              <a:rPr lang="en-US" sz="1000" b="1" dirty="0"/>
              <a:t>Note:</a:t>
            </a:r>
            <a:r>
              <a:rPr lang="en-US" sz="1000" dirty="0"/>
              <a:t> Colleges using postsecondary funds to hire faculty, purchase equipment, and provide supportive services to secondary students enrolled in a postsecondary pathway will be required to document pathway progress through employment. </a:t>
            </a:r>
          </a:p>
          <a:p>
            <a:r>
              <a:rPr lang="en-US" sz="1000" b="1" i="1" dirty="0"/>
              <a:t>Requirements for the use of postsecondary Perkins fund to support Career and College Promise.  </a:t>
            </a:r>
            <a:endParaRPr lang="en-US" sz="1000" dirty="0"/>
          </a:p>
          <a:p>
            <a:pPr lvl="0"/>
            <a:r>
              <a:rPr lang="en-US" sz="1000" dirty="0"/>
              <a:t>Students must be in an </a:t>
            </a:r>
            <a:r>
              <a:rPr lang="en-US" sz="1000" b="1" dirty="0"/>
              <a:t>approved</a:t>
            </a:r>
            <a:r>
              <a:rPr lang="en-US" sz="1000" dirty="0"/>
              <a:t> 9-14 CTE Career Pathway that includes a sequence of coursework in grades 9-14, work-based learning experiences, employer engagement and leads to a certificate, diploma or degree.  </a:t>
            </a:r>
            <a:r>
              <a:rPr lang="en-US" sz="1000" i="1" dirty="0"/>
              <a:t>(Perkins Section 122(c)(1)(A))</a:t>
            </a:r>
            <a:br>
              <a:rPr lang="en-US" sz="1000" i="1" dirty="0"/>
            </a:br>
            <a:endParaRPr lang="en-US" sz="1000" dirty="0"/>
          </a:p>
          <a:p>
            <a:pPr lvl="0"/>
            <a:r>
              <a:rPr lang="en-US" sz="1000" dirty="0"/>
              <a:t>Colleges using postsecondary Perkins funds to hire faculty, purchase equipment or supplies, and provide supportive services to secondary students enrolled in postsecondary pathway will be required track student matriculation from secondary to postsecondary. </a:t>
            </a:r>
          </a:p>
          <a:p>
            <a:r>
              <a:rPr lang="en-US" sz="1000" dirty="0"/>
              <a:t>Emphasis is on </a:t>
            </a:r>
            <a:r>
              <a:rPr lang="en-US" sz="1000" b="1" u="sng" dirty="0"/>
              <a:t>postsecondary instruction</a:t>
            </a:r>
            <a:r>
              <a:rPr lang="en-US" sz="1000" dirty="0"/>
              <a:t>. </a:t>
            </a:r>
          </a:p>
          <a:p>
            <a:r>
              <a:rPr lang="en-US" sz="1000" dirty="0"/>
              <a:t>Any equipment purchased for this purpose should be listed under VOC Code 17.</a:t>
            </a:r>
          </a:p>
          <a:p>
            <a:r>
              <a:rPr lang="en-US" sz="1000" dirty="0"/>
              <a:t>Funds </a:t>
            </a:r>
            <a:r>
              <a:rPr lang="en-US" sz="1000" b="1" dirty="0"/>
              <a:t>may not</a:t>
            </a:r>
            <a:r>
              <a:rPr lang="en-US" sz="1000" dirty="0"/>
              <a:t> be used for secondary instruction, equipment, or classroom supplies.</a:t>
            </a:r>
          </a:p>
          <a:p>
            <a:r>
              <a:rPr lang="en-US" sz="1000" b="1" dirty="0" smtClean="0"/>
              <a:t>13 All </a:t>
            </a:r>
            <a:r>
              <a:rPr lang="en-US" sz="1000" b="1" dirty="0"/>
              <a:t>Aspects of Industry – </a:t>
            </a:r>
            <a:r>
              <a:rPr lang="en-US" sz="1000" dirty="0"/>
              <a:t>To provide students with a strong experience in and understanding of all aspects of an industry through exploratory, engaging, and experiential work-based learning opportunities.  </a:t>
            </a:r>
            <a:r>
              <a:rPr lang="en-US" sz="1000" i="1" dirty="0"/>
              <a:t>Section 135 (b)(3).  </a:t>
            </a:r>
            <a:r>
              <a:rPr lang="en-US" sz="1000" dirty="0"/>
              <a:t>20% of the budget should be spend on work-based learning activities, unless state funds meet or exceed this requirement.</a:t>
            </a:r>
            <a:r>
              <a:rPr lang="en-US" sz="1000" i="1" dirty="0"/>
              <a:t> </a:t>
            </a:r>
            <a:endParaRPr lang="en-US" sz="1000" dirty="0"/>
          </a:p>
          <a:p>
            <a:r>
              <a:rPr lang="en-US" sz="1000" dirty="0"/>
              <a:t>Funds </a:t>
            </a:r>
            <a:r>
              <a:rPr lang="en-US" sz="1000" b="1" dirty="0"/>
              <a:t>may</a:t>
            </a:r>
            <a:r>
              <a:rPr lang="en-US" sz="1000" dirty="0"/>
              <a:t> be used for salary and benefits for work-based learning coordinators, travel expenses for industry tours, job fairs, apprentice and pre-apprenticeship activities.</a:t>
            </a:r>
          </a:p>
          <a:p>
            <a:r>
              <a:rPr lang="en-US" sz="1000" dirty="0"/>
              <a:t>Funds </a:t>
            </a:r>
            <a:r>
              <a:rPr lang="en-US" sz="1000" b="1" dirty="0"/>
              <a:t>may not</a:t>
            </a:r>
            <a:r>
              <a:rPr lang="en-US" sz="1000" dirty="0"/>
              <a:t> be used for food, marketing “</a:t>
            </a:r>
            <a:r>
              <a:rPr lang="en-US" sz="1000" dirty="0" err="1"/>
              <a:t>give-aways</a:t>
            </a:r>
            <a:r>
              <a:rPr lang="en-US" sz="1000" dirty="0"/>
              <a:t>,” such as bags or t-shirts.</a:t>
            </a:r>
          </a:p>
          <a:p>
            <a:r>
              <a:rPr lang="en-US" sz="1000" b="1" dirty="0" smtClean="0"/>
              <a:t>14 Develop</a:t>
            </a:r>
            <a:r>
              <a:rPr lang="en-US" sz="1000" b="1" dirty="0"/>
              <a:t>, Improve, or Expand the use of Technology – </a:t>
            </a:r>
            <a:r>
              <a:rPr lang="en-US" sz="1000" dirty="0"/>
              <a:t>To develop, improve, or expand the use of technology used by CTE faculty to improve the delivery of instruction.  </a:t>
            </a:r>
            <a:r>
              <a:rPr lang="en-US" sz="1000" i="1" dirty="0"/>
              <a:t>Section 135 (b)(4)</a:t>
            </a:r>
            <a:endParaRPr lang="en-US" sz="1000" dirty="0"/>
          </a:p>
          <a:p>
            <a:r>
              <a:rPr lang="en-US" sz="1000" dirty="0"/>
              <a:t>Funds </a:t>
            </a:r>
            <a:r>
              <a:rPr lang="en-US" sz="1000" b="1" dirty="0"/>
              <a:t>may</a:t>
            </a:r>
            <a:r>
              <a:rPr lang="en-US" sz="1000" dirty="0"/>
              <a:t> be used to improve or enhance CTE courses, teaching with interactive technology, and in certain circumstances the purchase of instructional technology equipment that expands the use of technology to enhance teaching such as distance learning. </a:t>
            </a:r>
          </a:p>
          <a:p>
            <a:r>
              <a:rPr lang="en-US" sz="1000" dirty="0"/>
              <a:t>Emphasis in on improving instructional technology for faculty. </a:t>
            </a:r>
          </a:p>
          <a:p>
            <a:r>
              <a:rPr lang="en-US" sz="1000" dirty="0"/>
              <a:t>Funds </a:t>
            </a:r>
            <a:r>
              <a:rPr lang="en-US" sz="1000" b="1" dirty="0"/>
              <a:t>may not</a:t>
            </a:r>
            <a:r>
              <a:rPr lang="en-US" sz="1000" dirty="0"/>
              <a:t> be used to purchase equipment for student use.  </a:t>
            </a:r>
          </a:p>
          <a:p>
            <a:r>
              <a:rPr lang="en-US" sz="1000" b="1" dirty="0" smtClean="0"/>
              <a:t>15 Professional </a:t>
            </a:r>
            <a:r>
              <a:rPr lang="en-US" sz="1000" b="1" dirty="0"/>
              <a:t>Development – </a:t>
            </a:r>
            <a:r>
              <a:rPr lang="en-US" sz="1000" dirty="0"/>
              <a:t>To provide professional development programs that are consistent with Section 122 of the Carl D. Perkins Act of 2006.  </a:t>
            </a:r>
            <a:r>
              <a:rPr lang="en-US" sz="1000" i="1" dirty="0"/>
              <a:t>Section 135 (b)(5) </a:t>
            </a:r>
            <a:r>
              <a:rPr lang="en-US" sz="1000" dirty="0"/>
              <a:t>Professional development activities consistent with Section 122 include activities that:  </a:t>
            </a:r>
          </a:p>
          <a:p>
            <a:pPr lvl="0"/>
            <a:r>
              <a:rPr lang="en-US" sz="1000" dirty="0"/>
              <a:t>promotes the integration of coherent and rigorous academic content standards and CTE curricula, including opportunities for academic and CTE faculty to jointly develop and implement curricula and pedagogical strategies</a:t>
            </a:r>
          </a:p>
          <a:p>
            <a:pPr lvl="0"/>
            <a:r>
              <a:rPr lang="en-US" sz="1000" dirty="0"/>
              <a:t>increases the percentage of faculty that meet teacher certification or licensing requirements</a:t>
            </a:r>
          </a:p>
          <a:p>
            <a:pPr lvl="0"/>
            <a:r>
              <a:rPr lang="en-US" sz="1000" dirty="0"/>
              <a:t>is high quality, sustained, intensive, and focused on instruction, and increased the academic knowledge and understanding of industry standards as appropriated for CTE faculty</a:t>
            </a:r>
          </a:p>
          <a:p>
            <a:pPr lvl="0"/>
            <a:r>
              <a:rPr lang="en-US" sz="1000" dirty="0"/>
              <a:t>encourages contextualized learning</a:t>
            </a:r>
          </a:p>
          <a:p>
            <a:pPr lvl="0"/>
            <a:r>
              <a:rPr lang="en-US" sz="1000" dirty="0"/>
              <a:t>provides the knowledge and skills necessary to work with special populations</a:t>
            </a:r>
          </a:p>
          <a:p>
            <a:pPr lvl="0"/>
            <a:r>
              <a:rPr lang="en-US" sz="1000" dirty="0"/>
              <a:t>assists in accessing and utilizing data</a:t>
            </a:r>
          </a:p>
          <a:p>
            <a:pPr lvl="0"/>
            <a:r>
              <a:rPr lang="en-US" sz="1000" dirty="0"/>
              <a:t>provides return-to-industry externships for faculty  </a:t>
            </a:r>
          </a:p>
          <a:p>
            <a:r>
              <a:rPr lang="en-US" sz="1000" b="1" dirty="0" smtClean="0"/>
              <a:t>16 Evaluation </a:t>
            </a:r>
            <a:r>
              <a:rPr lang="en-US" sz="1000" b="1" dirty="0"/>
              <a:t>of CTE Programs – </a:t>
            </a:r>
            <a:r>
              <a:rPr lang="en-US" sz="1000" dirty="0"/>
              <a:t>To develop and implement evaluations of the CTE programs carried out with Perkins funds, including an assessment of how the needs of special populations are being met. </a:t>
            </a:r>
            <a:r>
              <a:rPr lang="en-US" sz="1000" i="1" dirty="0"/>
              <a:t>Section 135 (b)(6)</a:t>
            </a:r>
            <a:endParaRPr lang="en-US" sz="1000" dirty="0"/>
          </a:p>
          <a:p>
            <a:r>
              <a:rPr lang="en-US" sz="1000" i="1" dirty="0"/>
              <a:t> </a:t>
            </a:r>
            <a:endParaRPr lang="en-US" sz="1000" dirty="0"/>
          </a:p>
          <a:p>
            <a:r>
              <a:rPr lang="en-US" sz="1000" b="1" dirty="0" smtClean="0"/>
              <a:t>17 Initiate</a:t>
            </a:r>
            <a:r>
              <a:rPr lang="en-US" sz="1000" b="1" dirty="0"/>
              <a:t>, Improve, Expand, or Modernize CTE Programs – </a:t>
            </a:r>
            <a:r>
              <a:rPr lang="en-US" sz="1000" dirty="0"/>
              <a:t>To initiate, improve, expand, and modernize quality CTE programs, including relevant technology.</a:t>
            </a:r>
            <a:r>
              <a:rPr lang="en-US" sz="1000" i="1" dirty="0"/>
              <a:t> Section 135 (b)(7)</a:t>
            </a:r>
            <a:endParaRPr lang="en-US" sz="1000" dirty="0"/>
          </a:p>
          <a:p>
            <a:r>
              <a:rPr lang="en-US" sz="1000" b="1" dirty="0"/>
              <a:t>Initiate</a:t>
            </a:r>
            <a:r>
              <a:rPr lang="en-US" sz="1000" dirty="0"/>
              <a:t> - Funds may be used to hire faculty for new CTE programs for a period not to exceed two years.</a:t>
            </a:r>
          </a:p>
          <a:p>
            <a:r>
              <a:rPr lang="en-US" sz="1000" b="1" dirty="0"/>
              <a:t>Improve/Modernize</a:t>
            </a:r>
            <a:r>
              <a:rPr lang="en-US" sz="1000" dirty="0"/>
              <a:t> - Funds </a:t>
            </a:r>
            <a:r>
              <a:rPr lang="en-US" sz="1000" b="1" dirty="0"/>
              <a:t>may</a:t>
            </a:r>
            <a:r>
              <a:rPr lang="en-US" sz="1000" dirty="0"/>
              <a:t> be used for equipment as needed to meet current industry standards. </a:t>
            </a:r>
          </a:p>
          <a:p>
            <a:r>
              <a:rPr lang="en-US" sz="1000" b="1" dirty="0"/>
              <a:t>Expand</a:t>
            </a:r>
            <a:r>
              <a:rPr lang="en-US" sz="1000" dirty="0"/>
              <a:t> - Funds </a:t>
            </a:r>
            <a:r>
              <a:rPr lang="en-US" sz="1000" b="1" dirty="0"/>
              <a:t>may</a:t>
            </a:r>
            <a:r>
              <a:rPr lang="en-US" sz="1000" dirty="0"/>
              <a:t> be used to hire additional faculty for a period not to exceed two years to improve the program by lowering the student/teacher ratio.  </a:t>
            </a:r>
          </a:p>
          <a:p>
            <a:r>
              <a:rPr lang="en-US" sz="1000" dirty="0"/>
              <a:t>Equipment may be purchased that initiates, improves or expands CTE programs provided it meets an identified training need for employment in the region. </a:t>
            </a:r>
          </a:p>
          <a:p>
            <a:r>
              <a:rPr lang="en-US" sz="1000" b="1" dirty="0"/>
              <a:t>It is recommended that no more than 50% of the current year’s allocation be spent on salaries.  It is recommended that no more than 50% of the current year’s allocation may be spent on equipment</a:t>
            </a:r>
            <a:endParaRPr lang="en-US" sz="1000" dirty="0"/>
          </a:p>
          <a:p>
            <a:r>
              <a:rPr lang="en-US" sz="1000" b="1" dirty="0"/>
              <a:t> </a:t>
            </a:r>
            <a:endParaRPr lang="en-US" sz="1000" dirty="0"/>
          </a:p>
          <a:p>
            <a:r>
              <a:rPr lang="en-US" sz="1000" b="1" dirty="0" smtClean="0"/>
              <a:t>18 Activities </a:t>
            </a:r>
            <a:r>
              <a:rPr lang="en-US" sz="1000" b="1" dirty="0"/>
              <a:t>for Special Populations – </a:t>
            </a:r>
            <a:r>
              <a:rPr lang="en-US" sz="1000" dirty="0"/>
              <a:t> To provide activities to prepare special populations, including single parents and displaced homemakers who are enrolled in CTE programs, for high-skill, high-wage, or high-demand occupations that will lead to self-sufficiency. </a:t>
            </a:r>
            <a:r>
              <a:rPr lang="en-US" sz="1000" i="1" dirty="0"/>
              <a:t>Section 135 (b)(9)</a:t>
            </a:r>
            <a:endParaRPr lang="en-US" sz="1000" dirty="0"/>
          </a:p>
          <a:p>
            <a:r>
              <a:rPr lang="en-US" sz="1000" dirty="0"/>
              <a:t>Funds </a:t>
            </a:r>
            <a:r>
              <a:rPr lang="en-US" sz="1000" b="1" dirty="0"/>
              <a:t>may</a:t>
            </a:r>
            <a:r>
              <a:rPr lang="en-US" sz="1000" dirty="0"/>
              <a:t> be used for assistive technologies, sensitivity training, work-based learning experiences in non-traditional fields, soft/employability skills training, organized group tutoring for students in rigorous programs of study. </a:t>
            </a:r>
          </a:p>
          <a:p>
            <a:r>
              <a:rPr lang="en-US" sz="1000" dirty="0"/>
              <a:t>Funds </a:t>
            </a:r>
            <a:r>
              <a:rPr lang="en-US" sz="1000" b="1" dirty="0"/>
              <a:t>may not</a:t>
            </a:r>
            <a:r>
              <a:rPr lang="en-US" sz="1000" dirty="0"/>
              <a:t> be used for direct assistance to students such as child care and transportation. If state funds have previously been used for these purposes, you cannot supplant the state funds with federal Perkins funds. </a:t>
            </a:r>
          </a:p>
          <a:p>
            <a:r>
              <a:rPr lang="en-US" sz="1000" b="1" dirty="0" smtClean="0"/>
              <a:t>19 Other </a:t>
            </a:r>
            <a:r>
              <a:rPr lang="en-US" sz="1000" b="1" dirty="0"/>
              <a:t>Permissible Uses of Funds – </a:t>
            </a:r>
            <a:r>
              <a:rPr lang="en-US" sz="1000" dirty="0"/>
              <a:t>Funds used for activities outlined in the twenty permissible uses of funds found in Section 135 (c) of the Carl D. Perkins Act of 2006.  Expenditures must be documented in the approved local plan and budget or an approved modification to the local plan and budget. </a:t>
            </a:r>
          </a:p>
          <a:p>
            <a:r>
              <a:rPr lang="en-US" sz="1000" dirty="0"/>
              <a:t> </a:t>
            </a:r>
          </a:p>
          <a:p>
            <a:r>
              <a:rPr lang="en-US" sz="1000" dirty="0"/>
              <a:t> </a:t>
            </a:r>
          </a:p>
          <a:p>
            <a:endParaRPr lang="en-US" sz="1000" dirty="0"/>
          </a:p>
          <a:p>
            <a:r>
              <a:rPr lang="en-US" sz="1000" dirty="0"/>
              <a:t>-----</a:t>
            </a:r>
          </a:p>
          <a:p>
            <a:endParaRPr lang="en-US" sz="1000" dirty="0"/>
          </a:p>
          <a:p>
            <a:r>
              <a:rPr lang="en-US" sz="1000" dirty="0"/>
              <a:t>Section 135. (c) Permissive.--Funds made available to an eligible recipient under this title may be used--</a:t>
            </a:r>
          </a:p>
          <a:p>
            <a:r>
              <a:rPr lang="en-US" sz="1000" dirty="0"/>
              <a:t>(1) to involve parents, businesses, and labor organizations as appropriate, in the design, implementation, and evaluation of career and technical education programs authorized under this title, including establishing effective programs and procedures to enable informed and effective participation in such programs;</a:t>
            </a:r>
          </a:p>
          <a:p>
            <a:r>
              <a:rPr lang="en-US" sz="1000" dirty="0"/>
              <a:t>(2) to provide career guidance and academic counseling, which may include information described in section 118, for students participating in career and technical education programs, that—</a:t>
            </a:r>
          </a:p>
          <a:p>
            <a:pPr lvl="1"/>
            <a:r>
              <a:rPr lang="en-US" sz="1000" dirty="0"/>
              <a:t>(A) improves graduation rates and provides information on postsecondary and career options, including baccalaureate degree programs, for secondary students, which activities may include the use of graduation and career plans; and</a:t>
            </a:r>
          </a:p>
          <a:p>
            <a:pPr lvl="1"/>
            <a:r>
              <a:rPr lang="en-US" sz="1000" dirty="0"/>
              <a:t>(B) provides assistance for postsecondary students, including for adult students who are changing careers or updating skills;</a:t>
            </a:r>
          </a:p>
          <a:p>
            <a:r>
              <a:rPr lang="en-US" sz="1000" dirty="0"/>
              <a:t>(3) for local education and business (including small business) partnerships, including for—</a:t>
            </a:r>
          </a:p>
          <a:p>
            <a:pPr lvl="1"/>
            <a:r>
              <a:rPr lang="en-US" sz="1000" dirty="0"/>
              <a:t>(A) work-related experiences for students, such as internships, cooperative education, school-based enterprises, entrepreneurship, and job shadowing that are related to career and technical education programs;</a:t>
            </a:r>
          </a:p>
          <a:p>
            <a:pPr lvl="1"/>
            <a:r>
              <a:rPr lang="en-US" sz="1000" dirty="0"/>
              <a:t>(B) adjunct faculty arrangements for qualified industry professionals; and</a:t>
            </a:r>
          </a:p>
          <a:p>
            <a:pPr lvl="1"/>
            <a:r>
              <a:rPr lang="en-US" sz="1000" dirty="0"/>
              <a:t>(C) industry experience for teachers and faculty</a:t>
            </a:r>
          </a:p>
          <a:p>
            <a:r>
              <a:rPr lang="en-US" sz="1000" dirty="0"/>
              <a:t>(4) to provide programs for special populations</a:t>
            </a:r>
          </a:p>
          <a:p>
            <a:r>
              <a:rPr lang="en-US" sz="1000" dirty="0"/>
              <a:t>(5) to assist career and technical student organizations</a:t>
            </a:r>
          </a:p>
          <a:p>
            <a:r>
              <a:rPr lang="en-US" sz="1000" dirty="0"/>
              <a:t>(6) for mentoring and support services;</a:t>
            </a:r>
          </a:p>
          <a:p>
            <a:r>
              <a:rPr lang="en-US" sz="1000" dirty="0"/>
              <a:t>(7) for leasing, purchasing, upgrading or adapting equipment, including instructional aids and publications (including support for library resources) designed to strengthen and support academic and technical skill achievement;</a:t>
            </a:r>
          </a:p>
          <a:p>
            <a:r>
              <a:rPr lang="en-US" sz="1000" dirty="0"/>
              <a:t>(8) for teacher preparation programs that address the integration of academic and career and technical education and that assist individuals who are interested in becoming career and technical education teachers and faculty, including individuals with experience in business and industry;</a:t>
            </a:r>
          </a:p>
          <a:p>
            <a:r>
              <a:rPr lang="en-US" sz="1000" dirty="0"/>
              <a:t>(9) to develop and expand postsecondary program offerings at times and in formats that are accessible for students, including working students, including through the use of distance education;</a:t>
            </a:r>
          </a:p>
          <a:p>
            <a:r>
              <a:rPr lang="en-US" sz="1000" dirty="0"/>
              <a:t>(10) to develop initiatives that facilitate the transition of </a:t>
            </a:r>
            <a:r>
              <a:rPr lang="en-US" sz="1000" dirty="0" err="1"/>
              <a:t>subbaccalaureate</a:t>
            </a:r>
            <a:r>
              <a:rPr lang="en-US" sz="1000" dirty="0"/>
              <a:t> career and technical education students into baccalaureate degree programs, including—</a:t>
            </a:r>
          </a:p>
          <a:p>
            <a:pPr lvl="1"/>
            <a:r>
              <a:rPr lang="en-US" sz="1000" dirty="0"/>
              <a:t>(A) articulation agreements between sub- baccalaureate degree granting career and technical education postsecondary educational institutions and baccalaureate degree granting postsecondary educational institutions;</a:t>
            </a:r>
          </a:p>
          <a:p>
            <a:pPr lvl="1"/>
            <a:r>
              <a:rPr lang="en-US" sz="1000" dirty="0"/>
              <a:t>(B) postsecondary dual and concurrent enrollment programs;</a:t>
            </a:r>
          </a:p>
          <a:p>
            <a:pPr lvl="1"/>
            <a:r>
              <a:rPr lang="en-US" sz="1000" dirty="0"/>
              <a:t>(C) academic and financial aid counseling for sub- baccalaureate career and technical education students that informs the students of the opportunities for pursuing a baccalaureate degree and advises the students on how to meet any transfer requirements; and</a:t>
            </a:r>
          </a:p>
          <a:p>
            <a:pPr lvl="1"/>
            <a:r>
              <a:rPr lang="en-US" sz="1000" dirty="0"/>
              <a:t>(D) other initiatives—</a:t>
            </a:r>
          </a:p>
          <a:p>
            <a:pPr lvl="2"/>
            <a:r>
              <a:rPr lang="en-US" sz="1000" dirty="0"/>
              <a:t>(</a:t>
            </a:r>
            <a:r>
              <a:rPr lang="en-US" sz="1000" dirty="0" err="1"/>
              <a:t>i</a:t>
            </a:r>
            <a:r>
              <a:rPr lang="en-US" sz="1000" dirty="0"/>
              <a:t>) to encourage the pursuit of a baccalaureate degree; and</a:t>
            </a:r>
          </a:p>
          <a:p>
            <a:pPr lvl="2"/>
            <a:r>
              <a:rPr lang="en-US" sz="1000" dirty="0"/>
              <a:t>(ii) to overcome barriers to enrollment in and completion of baccalaureate degree programs, including geographic and other barriers affecting rural students and special populations;</a:t>
            </a:r>
          </a:p>
          <a:p>
            <a:r>
              <a:rPr lang="en-US" sz="1000" dirty="0"/>
              <a:t>(11) to provide activities to support entrepreneurship education and training;</a:t>
            </a:r>
          </a:p>
          <a:p>
            <a:r>
              <a:rPr lang="en-US" sz="1000" dirty="0"/>
              <a:t>(12) for improving or developing new career and technical education courses, including the development of new proposed career and technical programs of study for consideration by the eligible agency and courses that prepare individuals academically and technically for high skill, high wage, or high demand occupations and dual or concurrent enrollment opportunities by which career and technical education students at the secondary level could obtain postsecondary credit to count towards an associate or baccalaureate degree;</a:t>
            </a:r>
          </a:p>
          <a:p>
            <a:r>
              <a:rPr lang="en-US" sz="1000" dirty="0"/>
              <a:t>(13) to develop and support small, personalized career- themed learning communities;</a:t>
            </a:r>
          </a:p>
          <a:p>
            <a:r>
              <a:rPr lang="en-US" sz="1000" dirty="0"/>
              <a:t>(14) to provide support for family and consumer sciences programs;</a:t>
            </a:r>
          </a:p>
          <a:p>
            <a:r>
              <a:rPr lang="en-US" sz="1000" dirty="0"/>
              <a:t>(15) to provide career and technical education programs for adults and school dropouts to complete the secondary school education, or upgrade the technical skills, of the adults and school dropouts;</a:t>
            </a:r>
          </a:p>
          <a:p>
            <a:r>
              <a:rPr lang="en-US" sz="1000" dirty="0"/>
              <a:t>(16) to provide assistance to individuals who have participated in services and activities under this Act in continuing their education or training or finding an appropriate job, such as through referral to the system established under section 121 of Public Law 105-220 (29 U.S.C. 2801 et seq.);</a:t>
            </a:r>
          </a:p>
          <a:p>
            <a:r>
              <a:rPr lang="en-US" sz="1000" dirty="0"/>
              <a:t>(17) to support training and activities (such as mentoring and outreach) in non-traditional fields;</a:t>
            </a:r>
          </a:p>
          <a:p>
            <a:r>
              <a:rPr lang="en-US" sz="1000" dirty="0"/>
              <a:t>(18) to provide support for training programs in automotive technologies;</a:t>
            </a:r>
          </a:p>
          <a:p>
            <a:r>
              <a:rPr lang="en-US" sz="1000" dirty="0"/>
              <a:t>(19) to pool a portion of such funds with a portion of funds available to not less than 1 other eligible recipient for innovative initiatives, which may include-- </a:t>
            </a:r>
          </a:p>
          <a:p>
            <a:pPr lvl="1"/>
            <a:r>
              <a:rPr lang="en-US" sz="1000" dirty="0"/>
              <a:t>(A) improving the initial preparation and professional development of career and technical education teachers, faculty, administrators, and counselors; </a:t>
            </a:r>
          </a:p>
          <a:p>
            <a:pPr lvl="1"/>
            <a:r>
              <a:rPr lang="en-US" sz="1000" dirty="0"/>
              <a:t>(B) establishing, enhancing, or supporting systems for-- </a:t>
            </a:r>
          </a:p>
          <a:p>
            <a:pPr lvl="2"/>
            <a:r>
              <a:rPr lang="en-US" sz="1000" dirty="0"/>
              <a:t>(</a:t>
            </a:r>
            <a:r>
              <a:rPr lang="en-US" sz="1000" dirty="0" err="1"/>
              <a:t>i</a:t>
            </a:r>
            <a:r>
              <a:rPr lang="en-US" sz="1000" dirty="0"/>
              <a:t>) accountability data collection under this Act; or </a:t>
            </a:r>
          </a:p>
          <a:p>
            <a:pPr lvl="2"/>
            <a:r>
              <a:rPr lang="en-US" sz="1000" dirty="0"/>
              <a:t>(ii) reporting data under this Act; </a:t>
            </a:r>
          </a:p>
          <a:p>
            <a:pPr lvl="1"/>
            <a:r>
              <a:rPr lang="en-US" sz="1000" dirty="0"/>
              <a:t>(C) implementing career and technical programs of study described in section 122(c)(1)(A); or </a:t>
            </a:r>
          </a:p>
          <a:p>
            <a:pPr lvl="1"/>
            <a:r>
              <a:rPr lang="en-US" sz="1000" dirty="0"/>
              <a:t>(D) implementing technical assessments; and </a:t>
            </a:r>
          </a:p>
          <a:p>
            <a:r>
              <a:rPr lang="en-US" sz="1000" dirty="0"/>
              <a:t>(20) to support other career and technical education activities that are consistent with the purpose of this Act. </a:t>
            </a:r>
          </a:p>
          <a:p>
            <a:r>
              <a:rPr lang="en-US" dirty="0"/>
              <a:t> </a:t>
            </a:r>
          </a:p>
          <a:p>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655258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p>
          <a:p>
            <a:endParaRPr lang="en-US" dirty="0" smtClean="0"/>
          </a:p>
          <a:p>
            <a:r>
              <a:rPr lang="en-US" dirty="0" smtClean="0"/>
              <a:t>Locals</a:t>
            </a:r>
            <a:r>
              <a:rPr lang="en-US" baseline="0" dirty="0" smtClean="0"/>
              <a:t> are supporting WIOA infrastructure  </a:t>
            </a:r>
          </a:p>
          <a:p>
            <a:endParaRPr lang="en-US" baseline="0" dirty="0" smtClean="0"/>
          </a:p>
          <a:p>
            <a:endParaRPr lang="en-US" baseline="0" dirty="0" smtClean="0"/>
          </a:p>
          <a:p>
            <a:r>
              <a:rPr lang="en-US" u="sng" baseline="0" dirty="0" smtClean="0"/>
              <a:t>Julia</a:t>
            </a:r>
          </a:p>
          <a:p>
            <a:r>
              <a:rPr lang="en-US" baseline="0" dirty="0" err="1" smtClean="0"/>
              <a:t>Padlet</a:t>
            </a:r>
            <a:r>
              <a:rPr lang="en-US" baseline="0" dirty="0" smtClean="0"/>
              <a:t> #1</a:t>
            </a:r>
          </a:p>
          <a:p>
            <a:r>
              <a:rPr lang="en-US" baseline="0" dirty="0" smtClean="0"/>
              <a:t>How are you coordinating the improvement of CTE with </a:t>
            </a:r>
            <a:r>
              <a:rPr lang="en-US" dirty="0" smtClean="0"/>
              <a:t>your local NC Works Career Center</a:t>
            </a:r>
            <a:r>
              <a:rPr lang="en-US" baseline="0" dirty="0" smtClean="0"/>
              <a:t>?</a:t>
            </a:r>
          </a:p>
          <a:p>
            <a:endParaRPr lang="en-US" baseline="0" dirty="0" smtClean="0"/>
          </a:p>
          <a:p>
            <a:r>
              <a:rPr lang="en-US" dirty="0" smtClean="0"/>
              <a:t>https://</a:t>
            </a:r>
            <a:r>
              <a:rPr lang="en-US" dirty="0" err="1" smtClean="0"/>
              <a:t>padlet.com</a:t>
            </a:r>
            <a:r>
              <a:rPr lang="en-US" dirty="0" smtClean="0"/>
              <a:t>/julbug30/slide12</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594786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Tony</a:t>
            </a:r>
          </a:p>
          <a:p>
            <a:endParaRPr lang="en-US" dirty="0" smtClean="0"/>
          </a:p>
          <a:p>
            <a:r>
              <a:rPr lang="en-US" dirty="0" smtClean="0"/>
              <a:t>Welcome Peyton </a:t>
            </a:r>
          </a:p>
          <a:p>
            <a:r>
              <a:rPr lang="en-US" dirty="0" smtClean="0"/>
              <a:t>How Many Colleges?</a:t>
            </a:r>
          </a:p>
          <a:p>
            <a:r>
              <a:rPr lang="en-US" dirty="0" smtClean="0"/>
              <a:t>How Many postsecondary Students?</a:t>
            </a:r>
          </a:p>
          <a:p>
            <a:r>
              <a:rPr lang="en-US" dirty="0" smtClean="0"/>
              <a:t>Awards </a:t>
            </a:r>
          </a:p>
          <a:p>
            <a:endParaRPr lang="en-US" dirty="0" smtClean="0"/>
          </a:p>
          <a:p>
            <a:r>
              <a:rPr lang="en-US" dirty="0" smtClean="0"/>
              <a:t>Employer Engagement</a:t>
            </a:r>
            <a:r>
              <a:rPr lang="en-US" baseline="0" dirty="0" smtClean="0"/>
              <a:t> </a:t>
            </a:r>
          </a:p>
          <a:p>
            <a:r>
              <a:rPr lang="en-US" baseline="0" dirty="0" smtClean="0"/>
              <a:t>Leadership </a:t>
            </a:r>
          </a:p>
          <a:p>
            <a:r>
              <a:rPr lang="en-US" baseline="0" dirty="0" smtClean="0"/>
              <a:t>Employability Skills </a:t>
            </a:r>
          </a:p>
          <a:p>
            <a:r>
              <a:rPr lang="en-US" baseline="0" dirty="0" smtClean="0"/>
              <a:t>Community Support</a:t>
            </a:r>
          </a:p>
          <a:p>
            <a:r>
              <a:rPr lang="en-US" baseline="0" dirty="0" smtClean="0"/>
              <a:t>Credentials </a:t>
            </a:r>
          </a:p>
          <a:p>
            <a:r>
              <a:rPr lang="en-US" baseline="0" dirty="0" smtClean="0"/>
              <a:t>Competitions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534340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Julia</a:t>
            </a:r>
          </a:p>
          <a:p>
            <a:endParaRPr lang="en-US" u="sng" dirty="0" smtClean="0"/>
          </a:p>
          <a:p>
            <a:r>
              <a:rPr lang="en-US" u="sng" dirty="0" smtClean="0"/>
              <a:t>Ed Dent</a:t>
            </a:r>
          </a:p>
          <a:p>
            <a:endParaRPr lang="en-US" u="sng" dirty="0" smtClean="0"/>
          </a:p>
          <a:p>
            <a:endParaRPr lang="en-US"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857622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Ed Dent</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49659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Ed Dent</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1852206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Ed Dent</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19611201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Ed Dent</a:t>
            </a:r>
          </a:p>
        </p:txBody>
      </p:sp>
      <p:sp>
        <p:nvSpPr>
          <p:cNvPr id="4" name="Slide Number Placeholder 3"/>
          <p:cNvSpPr>
            <a:spLocks noGrp="1"/>
          </p:cNvSpPr>
          <p:nvPr>
            <p:ph type="sldNum" sz="quarter" idx="10"/>
          </p:nvPr>
        </p:nvSpPr>
        <p:spPr/>
        <p:txBody>
          <a:bodyPr/>
          <a:lstStyle/>
          <a:p>
            <a:fld id="{3D52D8DC-3CCA-4826-966D-69131461ECBB}" type="slidenum">
              <a:rPr lang="en-US" smtClean="0"/>
              <a:t>24</a:t>
            </a:fld>
            <a:endParaRPr lang="en-US"/>
          </a:p>
        </p:txBody>
      </p:sp>
    </p:spTree>
    <p:extLst>
      <p:ext uri="{BB962C8B-B14F-4D97-AF65-F5344CB8AC3E}">
        <p14:creationId xmlns:p14="http://schemas.microsoft.com/office/powerpoint/2010/main" val="120867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p>
          <a:p>
            <a:endParaRPr lang="en-US" dirty="0" smtClean="0"/>
          </a:p>
          <a:p>
            <a:r>
              <a:rPr lang="en-US" dirty="0" smtClean="0"/>
              <a:t>Introduce All Folks </a:t>
            </a:r>
          </a:p>
          <a:p>
            <a:endParaRPr lang="en-US" dirty="0" smtClean="0"/>
          </a:p>
          <a:p>
            <a:r>
              <a:rPr lang="en-US" dirty="0" smtClean="0"/>
              <a:t>Name, School, Position</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59036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Ed Dent</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25</a:t>
            </a:fld>
            <a:endParaRPr lang="en-US"/>
          </a:p>
        </p:txBody>
      </p:sp>
    </p:spTree>
    <p:extLst>
      <p:ext uri="{BB962C8B-B14F-4D97-AF65-F5344CB8AC3E}">
        <p14:creationId xmlns:p14="http://schemas.microsoft.com/office/powerpoint/2010/main" val="968103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endParaRPr lang="en-US"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26</a:t>
            </a:fld>
            <a:endParaRPr lang="en-US"/>
          </a:p>
        </p:txBody>
      </p:sp>
    </p:spTree>
    <p:extLst>
      <p:ext uri="{BB962C8B-B14F-4D97-AF65-F5344CB8AC3E}">
        <p14:creationId xmlns:p14="http://schemas.microsoft.com/office/powerpoint/2010/main" val="1336532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u="sng" dirty="0" smtClean="0"/>
              <a:t>Bob</a:t>
            </a:r>
          </a:p>
          <a:p>
            <a:endParaRPr lang="en-US" sz="1600" dirty="0" smtClean="0"/>
          </a:p>
          <a:p>
            <a:endParaRPr lang="en-US" sz="1600" dirty="0" smtClean="0"/>
          </a:p>
          <a:p>
            <a:r>
              <a:rPr lang="en-US" sz="1600" dirty="0" err="1" smtClean="0"/>
              <a:t>Padlet</a:t>
            </a:r>
            <a:r>
              <a:rPr lang="en-US" sz="1600" dirty="0" smtClean="0"/>
              <a:t> #2:  How are you integrating WBL into your college programs of study/ Pathways?</a:t>
            </a:r>
          </a:p>
          <a:p>
            <a:pPr lvl="1"/>
            <a:endParaRPr lang="en-US" dirty="0" smtClean="0"/>
          </a:p>
          <a:p>
            <a:endParaRPr lang="en-US" dirty="0" smtClean="0"/>
          </a:p>
          <a:p>
            <a:endParaRPr lang="en-US" dirty="0" smtClean="0"/>
          </a:p>
          <a:p>
            <a:r>
              <a:rPr lang="en-US" dirty="0" smtClean="0"/>
              <a:t>https://</a:t>
            </a:r>
            <a:r>
              <a:rPr lang="en-US" dirty="0" err="1" smtClean="0"/>
              <a:t>padlet.com</a:t>
            </a:r>
            <a:r>
              <a:rPr lang="en-US" dirty="0" smtClean="0"/>
              <a:t>/julbug30/slide16</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27</a:t>
            </a:fld>
            <a:endParaRPr lang="en-US"/>
          </a:p>
        </p:txBody>
      </p:sp>
    </p:spTree>
    <p:extLst>
      <p:ext uri="{BB962C8B-B14F-4D97-AF65-F5344CB8AC3E}">
        <p14:creationId xmlns:p14="http://schemas.microsoft.com/office/powerpoint/2010/main" val="416746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Chris</a:t>
            </a:r>
            <a:endParaRPr lang="en-US"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28</a:t>
            </a:fld>
            <a:endParaRPr lang="en-US"/>
          </a:p>
        </p:txBody>
      </p:sp>
    </p:spTree>
    <p:extLst>
      <p:ext uri="{BB962C8B-B14F-4D97-AF65-F5344CB8AC3E}">
        <p14:creationId xmlns:p14="http://schemas.microsoft.com/office/powerpoint/2010/main" val="787388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Julia</a:t>
            </a:r>
          </a:p>
          <a:p>
            <a:endParaRPr lang="en-US" dirty="0" smtClean="0"/>
          </a:p>
          <a:p>
            <a:r>
              <a:rPr lang="en-US" dirty="0" smtClean="0"/>
              <a:t>Colleges Offer examples of how they are using Perkins funds for Professional Development </a:t>
            </a:r>
          </a:p>
          <a:p>
            <a:r>
              <a:rPr lang="en-US" dirty="0" smtClean="0"/>
              <a:t>Pathway Enhancement </a:t>
            </a:r>
          </a:p>
          <a:p>
            <a:r>
              <a:rPr lang="en-US" dirty="0" smtClean="0"/>
              <a:t>Continuous Improvement </a:t>
            </a:r>
          </a:p>
          <a:p>
            <a:endParaRPr lang="en-US" dirty="0" smtClean="0"/>
          </a:p>
          <a:p>
            <a:endParaRPr lang="en-US" dirty="0" smtClean="0"/>
          </a:p>
          <a:p>
            <a:r>
              <a:rPr lang="en-US" dirty="0" smtClean="0"/>
              <a:t>Work</a:t>
            </a:r>
            <a:r>
              <a:rPr lang="en-US" baseline="0" dirty="0" smtClean="0"/>
              <a:t> Based Learning  - Show results of </a:t>
            </a:r>
            <a:r>
              <a:rPr lang="en-US" baseline="0" dirty="0" err="1" smtClean="0"/>
              <a:t>Padlet</a:t>
            </a:r>
            <a:r>
              <a:rPr lang="en-US" baseline="0" dirty="0" smtClean="0"/>
              <a:t> #2 WBL </a:t>
            </a:r>
            <a:endParaRPr lang="en-US" dirty="0" smtClean="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29</a:t>
            </a:fld>
            <a:endParaRPr lang="en-US"/>
          </a:p>
        </p:txBody>
      </p:sp>
    </p:spTree>
    <p:extLst>
      <p:ext uri="{BB962C8B-B14F-4D97-AF65-F5344CB8AC3E}">
        <p14:creationId xmlns:p14="http://schemas.microsoft.com/office/powerpoint/2010/main" val="837278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Tony</a:t>
            </a:r>
            <a:endParaRPr lang="en-US"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30</a:t>
            </a:fld>
            <a:endParaRPr lang="en-US" dirty="0"/>
          </a:p>
        </p:txBody>
      </p:sp>
    </p:spTree>
    <p:extLst>
      <p:ext uri="{BB962C8B-B14F-4D97-AF65-F5344CB8AC3E}">
        <p14:creationId xmlns:p14="http://schemas.microsoft.com/office/powerpoint/2010/main" val="394986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noRot="1" noChangeAspect="1"/>
          </p:cNvSpPr>
          <p:nvPr>
            <p:ph type="sldImg"/>
          </p:nvPr>
        </p:nvSpPr>
        <p:spPr>
          <a:prstGeom prst="rect">
            <a:avLst/>
          </a:prstGeom>
        </p:spPr>
        <p:txBody>
          <a:bodyPr/>
          <a:lstStyle/>
          <a:p>
            <a:endParaRPr/>
          </a:p>
        </p:txBody>
      </p:sp>
      <p:sp>
        <p:nvSpPr>
          <p:cNvPr id="317" name="Shape 317"/>
          <p:cNvSpPr>
            <a:spLocks noGrp="1"/>
          </p:cNvSpPr>
          <p:nvPr>
            <p:ph type="body" sz="quarter" idx="1"/>
          </p:nvPr>
        </p:nvSpPr>
        <p:spPr>
          <a:prstGeom prst="rect">
            <a:avLst/>
          </a:prstGeom>
        </p:spPr>
        <p:txBody>
          <a:bodyPr/>
          <a:lstStyle/>
          <a:p>
            <a:pPr defTabSz="914400">
              <a:lnSpc>
                <a:spcPct val="100000"/>
              </a:lnSpc>
              <a:defRPr sz="1800"/>
            </a:pPr>
            <a:r>
              <a:rPr lang="en-US" sz="1600" u="sng" dirty="0" smtClean="0">
                <a:latin typeface="Calibri"/>
                <a:ea typeface="Calibri"/>
                <a:cs typeface="Calibri"/>
                <a:sym typeface="Calibri"/>
              </a:rPr>
              <a:t>Bob</a:t>
            </a:r>
          </a:p>
          <a:p>
            <a:pPr defTabSz="914400">
              <a:lnSpc>
                <a:spcPct val="100000"/>
              </a:lnSpc>
              <a:defRPr sz="1800"/>
            </a:pPr>
            <a:endParaRPr lang="en-US" sz="1600" dirty="0" smtClean="0">
              <a:latin typeface="Calibri"/>
              <a:ea typeface="Calibri"/>
              <a:cs typeface="Calibri"/>
              <a:sym typeface="Calibri"/>
            </a:endParaRPr>
          </a:p>
          <a:p>
            <a:pPr defTabSz="914400">
              <a:lnSpc>
                <a:spcPct val="100000"/>
              </a:lnSpc>
              <a:defRPr sz="1800"/>
            </a:pPr>
            <a:r>
              <a:rPr lang="en-US" sz="1600" dirty="0" smtClean="0">
                <a:latin typeface="Calibri"/>
                <a:ea typeface="Calibri"/>
                <a:cs typeface="Calibri"/>
                <a:sym typeface="Calibri"/>
              </a:rPr>
              <a:t>Secondary</a:t>
            </a:r>
            <a:r>
              <a:rPr lang="en-US" sz="1600" baseline="0" dirty="0" smtClean="0">
                <a:latin typeface="Calibri"/>
                <a:ea typeface="Calibri"/>
                <a:cs typeface="Calibri"/>
                <a:sym typeface="Calibri"/>
              </a:rPr>
              <a:t> Programs of Study </a:t>
            </a:r>
          </a:p>
          <a:p>
            <a:pPr defTabSz="914400">
              <a:lnSpc>
                <a:spcPct val="100000"/>
              </a:lnSpc>
              <a:defRPr sz="1800"/>
            </a:pPr>
            <a:r>
              <a:rPr lang="en-US" sz="1600" baseline="0" dirty="0" smtClean="0">
                <a:latin typeface="Calibri"/>
                <a:ea typeface="Calibri"/>
                <a:cs typeface="Calibri"/>
                <a:sym typeface="Calibri"/>
              </a:rPr>
              <a:t>Pathways Improvement </a:t>
            </a:r>
          </a:p>
          <a:p>
            <a:pPr defTabSz="914400">
              <a:lnSpc>
                <a:spcPct val="100000"/>
              </a:lnSpc>
              <a:defRPr sz="1800"/>
            </a:pPr>
            <a:r>
              <a:rPr lang="en-US" sz="1600" baseline="0" dirty="0" smtClean="0">
                <a:latin typeface="Calibri"/>
                <a:ea typeface="Calibri"/>
                <a:cs typeface="Calibri"/>
                <a:sym typeface="Calibri"/>
              </a:rPr>
              <a:t>Faculty Engagement </a:t>
            </a:r>
            <a:endParaRPr sz="1600" dirty="0">
              <a:latin typeface="Calibri"/>
              <a:ea typeface="Calibri"/>
              <a:cs typeface="Calibri"/>
              <a:sym typeface="Calibri"/>
            </a:endParaRPr>
          </a:p>
        </p:txBody>
      </p:sp>
    </p:spTree>
    <p:extLst>
      <p:ext uri="{BB962C8B-B14F-4D97-AF65-F5344CB8AC3E}">
        <p14:creationId xmlns:p14="http://schemas.microsoft.com/office/powerpoint/2010/main" val="1348264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606608"/>
          </a:xfrm>
        </p:spPr>
        <p:txBody>
          <a:bodyPr/>
          <a:lstStyle/>
          <a:p>
            <a:pPr marL="0" indent="0">
              <a:buFont typeface="+mj-lt"/>
              <a:buNone/>
            </a:pPr>
            <a:r>
              <a:rPr lang="en-US" sz="1200" u="sng" dirty="0" smtClean="0"/>
              <a:t>Bob</a:t>
            </a:r>
          </a:p>
          <a:p>
            <a:pPr marL="342900" indent="-342900">
              <a:buFont typeface="+mj-lt"/>
              <a:buAutoNum type="arabicPeriod"/>
            </a:pPr>
            <a:endParaRPr lang="en-US" sz="1200" dirty="0" smtClean="0"/>
          </a:p>
          <a:p>
            <a:pPr marL="342900" indent="-342900">
              <a:buFont typeface="+mj-lt"/>
              <a:buAutoNum type="arabicPeriod"/>
            </a:pPr>
            <a:r>
              <a:rPr lang="en-US" sz="1200" dirty="0" smtClean="0"/>
              <a:t>How</a:t>
            </a:r>
            <a:r>
              <a:rPr lang="en-US" sz="1200" baseline="0" dirty="0" smtClean="0"/>
              <a:t> many of you are managing the Catalyzing Career Pathway Grant?</a:t>
            </a:r>
          </a:p>
          <a:p>
            <a:pPr marL="342900" indent="-342900">
              <a:buFont typeface="+mj-lt"/>
              <a:buAutoNum type="arabicPeriod"/>
            </a:pPr>
            <a:r>
              <a:rPr lang="en-US" sz="1200" baseline="0" dirty="0" smtClean="0"/>
              <a:t>How is it going?</a:t>
            </a:r>
          </a:p>
          <a:p>
            <a:pPr marL="342900" indent="-342900">
              <a:buFont typeface="+mj-lt"/>
              <a:buAutoNum type="arabicPeriod"/>
            </a:pPr>
            <a:r>
              <a:rPr lang="en-US" sz="1200" baseline="0" dirty="0" smtClean="0"/>
              <a:t>Are you incorporating Articulated Courses; WBL, Engaged Faculty?</a:t>
            </a:r>
          </a:p>
          <a:p>
            <a:pPr marL="342900" indent="-342900">
              <a:buFont typeface="+mj-lt"/>
              <a:buAutoNum type="arabicPeriod"/>
            </a:pPr>
            <a:endParaRPr lang="en-US" sz="1200" baseline="0" dirty="0" smtClean="0"/>
          </a:p>
          <a:p>
            <a:r>
              <a:rPr lang="en-US" sz="1200" dirty="0" smtClean="0"/>
              <a:t>AB Tech</a:t>
            </a:r>
          </a:p>
          <a:p>
            <a:r>
              <a:rPr lang="en-US" sz="1200" dirty="0" smtClean="0"/>
              <a:t>Beaufort</a:t>
            </a:r>
          </a:p>
          <a:p>
            <a:r>
              <a:rPr lang="en-US" sz="1200" dirty="0" smtClean="0"/>
              <a:t>Blue Ridge</a:t>
            </a:r>
          </a:p>
          <a:p>
            <a:r>
              <a:rPr lang="en-US" sz="1200" dirty="0" smtClean="0"/>
              <a:t>Caldwell</a:t>
            </a:r>
          </a:p>
          <a:p>
            <a:r>
              <a:rPr lang="en-US" sz="1200" dirty="0" smtClean="0"/>
              <a:t>Carteret</a:t>
            </a:r>
          </a:p>
          <a:p>
            <a:r>
              <a:rPr lang="en-US" sz="1200" dirty="0" smtClean="0"/>
              <a:t>Catawba Valley</a:t>
            </a:r>
          </a:p>
          <a:p>
            <a:r>
              <a:rPr lang="en-US" sz="1200" dirty="0" smtClean="0"/>
              <a:t>Fayetteville</a:t>
            </a:r>
          </a:p>
          <a:p>
            <a:r>
              <a:rPr lang="en-US" sz="1200" dirty="0" smtClean="0"/>
              <a:t>Isothermal</a:t>
            </a:r>
          </a:p>
          <a:p>
            <a:r>
              <a:rPr lang="en-US" sz="1200" dirty="0" smtClean="0"/>
              <a:t>James </a:t>
            </a:r>
            <a:r>
              <a:rPr lang="en-US" sz="1200" dirty="0" err="1" smtClean="0"/>
              <a:t>Sprunt</a:t>
            </a:r>
            <a:endParaRPr lang="en-US" sz="1200" dirty="0" smtClean="0"/>
          </a:p>
          <a:p>
            <a:r>
              <a:rPr lang="en-US" sz="1200" dirty="0" smtClean="0"/>
              <a:t>Lenoir</a:t>
            </a:r>
          </a:p>
          <a:p>
            <a:r>
              <a:rPr lang="en-US" sz="1200" dirty="0" smtClean="0"/>
              <a:t>Nash </a:t>
            </a:r>
          </a:p>
          <a:p>
            <a:r>
              <a:rPr lang="en-US" sz="1200" dirty="0" smtClean="0"/>
              <a:t>Randolph</a:t>
            </a:r>
          </a:p>
          <a:p>
            <a:r>
              <a:rPr lang="en-US" sz="1200" dirty="0" smtClean="0"/>
              <a:t>Roanoke-Chowan</a:t>
            </a:r>
          </a:p>
          <a:p>
            <a:r>
              <a:rPr lang="en-US" sz="1200" dirty="0" smtClean="0"/>
              <a:t>Rockingham</a:t>
            </a:r>
          </a:p>
          <a:p>
            <a:r>
              <a:rPr lang="en-US" sz="1200" dirty="0" smtClean="0"/>
              <a:t>Rowan-Cabarrus</a:t>
            </a:r>
          </a:p>
          <a:p>
            <a:r>
              <a:rPr lang="en-US" sz="1200" dirty="0" smtClean="0"/>
              <a:t>Southeastern</a:t>
            </a:r>
          </a:p>
          <a:p>
            <a:r>
              <a:rPr lang="en-US" sz="1200" dirty="0" smtClean="0"/>
              <a:t>Surry</a:t>
            </a:r>
          </a:p>
          <a:p>
            <a:r>
              <a:rPr lang="en-US" sz="1200" dirty="0" smtClean="0"/>
              <a:t>Wilkes</a:t>
            </a:r>
            <a:endParaRPr lang="en-US" sz="1200" dirty="0"/>
          </a:p>
        </p:txBody>
      </p:sp>
      <p:sp>
        <p:nvSpPr>
          <p:cNvPr id="4" name="Slide Number Placeholder 3"/>
          <p:cNvSpPr>
            <a:spLocks noGrp="1"/>
          </p:cNvSpPr>
          <p:nvPr>
            <p:ph type="sldNum" sz="quarter" idx="10"/>
          </p:nvPr>
        </p:nvSpPr>
        <p:spPr/>
        <p:txBody>
          <a:bodyPr/>
          <a:lstStyle/>
          <a:p>
            <a:fld id="{3D52D8DC-3CCA-4826-966D-69131461ECBB}" type="slidenum">
              <a:rPr lang="en-US" smtClean="0"/>
              <a:t>32</a:t>
            </a:fld>
            <a:endParaRPr lang="en-US"/>
          </a:p>
        </p:txBody>
      </p:sp>
    </p:spTree>
    <p:extLst>
      <p:ext uri="{BB962C8B-B14F-4D97-AF65-F5344CB8AC3E}">
        <p14:creationId xmlns:p14="http://schemas.microsoft.com/office/powerpoint/2010/main" val="13283803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759008"/>
          </a:xfrm>
        </p:spPr>
        <p:txBody>
          <a:bodyPr/>
          <a:lstStyle/>
          <a:p>
            <a:r>
              <a:rPr lang="en-US" u="sng" dirty="0" smtClean="0"/>
              <a:t>Chris</a:t>
            </a:r>
          </a:p>
          <a:p>
            <a:endParaRPr lang="en-US" dirty="0" smtClean="0"/>
          </a:p>
          <a:p>
            <a:r>
              <a:rPr lang="en-US" dirty="0" smtClean="0"/>
              <a:t>Update </a:t>
            </a:r>
          </a:p>
          <a:p>
            <a:endParaRPr lang="en-US" dirty="0" smtClean="0"/>
          </a:p>
          <a:p>
            <a:r>
              <a:rPr lang="en-US" dirty="0" smtClean="0"/>
              <a:t>The HS to Community College Articulation Agreement website</a:t>
            </a:r>
          </a:p>
          <a:p>
            <a:r>
              <a:rPr lang="en-US" dirty="0" smtClean="0"/>
              <a:t>http://</a:t>
            </a:r>
            <a:r>
              <a:rPr lang="en-US" dirty="0" err="1" smtClean="0"/>
              <a:t>www.ncperkins.org</a:t>
            </a:r>
            <a:r>
              <a:rPr lang="en-US" dirty="0" smtClean="0"/>
              <a:t>/course/</a:t>
            </a:r>
            <a:r>
              <a:rPr lang="en-US" dirty="0" err="1" smtClean="0"/>
              <a:t>view.php?id</a:t>
            </a:r>
            <a:r>
              <a:rPr lang="en-US" dirty="0" smtClean="0"/>
              <a:t>=4</a:t>
            </a:r>
          </a:p>
          <a:p>
            <a:endParaRPr lang="en-US" dirty="0" smtClean="0"/>
          </a:p>
          <a:p>
            <a:r>
              <a:rPr lang="en-US" sz="1600" b="0" i="0" kern="1200" dirty="0" smtClean="0">
                <a:solidFill>
                  <a:schemeClr val="tx1"/>
                </a:solidFill>
                <a:effectLst/>
                <a:latin typeface="+mn-lt"/>
                <a:ea typeface="+mn-ea"/>
                <a:cs typeface="+mn-cs"/>
              </a:rPr>
              <a:t>Here is the proposal to update the agreement that was passed at the July 2017 State Board meeting.</a:t>
            </a:r>
          </a:p>
          <a:p>
            <a:r>
              <a:rPr lang="en-US" sz="1600" b="0" i="0" u="sng" kern="1200" dirty="0" smtClean="0">
                <a:solidFill>
                  <a:schemeClr val="tx1"/>
                </a:solidFill>
                <a:effectLst/>
                <a:latin typeface="+mn-lt"/>
                <a:ea typeface="+mn-ea"/>
                <a:cs typeface="+mn-cs"/>
                <a:hlinkClick r:id="rId3"/>
              </a:rPr>
              <a:t>http://www.nccommunitycolleges.edu/sites/default/files/state-board/program/prog_16_updating_the_nc_hs_to_cc_articulation_agreement.pdf</a:t>
            </a:r>
            <a:endParaRPr lang="en-US" sz="1600" b="0" i="0" kern="1200" dirty="0" smtClean="0">
              <a:solidFill>
                <a:schemeClr val="tx1"/>
              </a:solidFill>
              <a:effectLst/>
              <a:latin typeface="+mn-lt"/>
              <a:ea typeface="+mn-ea"/>
              <a:cs typeface="+mn-cs"/>
            </a:endParaRPr>
          </a:p>
          <a:p>
            <a:r>
              <a:rPr lang="en-US" sz="1600" b="0" i="0" kern="1200" dirty="0" smtClean="0">
                <a:solidFill>
                  <a:schemeClr val="tx1"/>
                </a:solidFill>
                <a:effectLst/>
                <a:latin typeface="+mn-lt"/>
                <a:ea typeface="+mn-ea"/>
                <a:cs typeface="+mn-cs"/>
              </a:rPr>
              <a:t> </a:t>
            </a:r>
          </a:p>
          <a:p>
            <a:r>
              <a:rPr lang="en-US" sz="1600" b="0" i="0" kern="1200" dirty="0" smtClean="0">
                <a:solidFill>
                  <a:schemeClr val="tx1"/>
                </a:solidFill>
                <a:effectLst/>
                <a:latin typeface="+mn-lt"/>
                <a:ea typeface="+mn-ea"/>
                <a:cs typeface="+mn-cs"/>
              </a:rPr>
              <a:t>And the minutes of the July 2017 board meeting that indicates approval.</a:t>
            </a:r>
          </a:p>
          <a:p>
            <a:r>
              <a:rPr lang="en-US" sz="1600" b="0" i="0" u="sng" kern="1200" dirty="0" smtClean="0">
                <a:solidFill>
                  <a:schemeClr val="tx1"/>
                </a:solidFill>
                <a:effectLst/>
                <a:latin typeface="+mn-lt"/>
                <a:ea typeface="+mn-ea"/>
                <a:cs typeface="+mn-cs"/>
                <a:hlinkClick r:id="rId4"/>
              </a:rPr>
              <a:t>http://www.nccommunitycolleges.edu/sites/default/files/state-board/minutes/approved_minutes_-_21july2017.pdf</a:t>
            </a:r>
            <a:endParaRPr lang="en-US" sz="1600" b="0" i="0" kern="1200" dirty="0" smtClean="0">
              <a:solidFill>
                <a:schemeClr val="tx1"/>
              </a:solidFill>
              <a:effectLst/>
              <a:latin typeface="+mn-lt"/>
              <a:ea typeface="+mn-ea"/>
              <a:cs typeface="+mn-cs"/>
            </a:endParaRP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33</a:t>
            </a:fld>
            <a:endParaRPr lang="en-US"/>
          </a:p>
        </p:txBody>
      </p:sp>
    </p:spTree>
    <p:extLst>
      <p:ext uri="{BB962C8B-B14F-4D97-AF65-F5344CB8AC3E}">
        <p14:creationId xmlns:p14="http://schemas.microsoft.com/office/powerpoint/2010/main" val="293309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Julia</a:t>
            </a:r>
          </a:p>
          <a:p>
            <a:endParaRPr lang="en-US" dirty="0" smtClean="0"/>
          </a:p>
          <a:p>
            <a:endParaRPr lang="en-US" dirty="0" smtClean="0"/>
          </a:p>
          <a:p>
            <a:endParaRPr lang="en-US" baseline="0" dirty="0" smtClean="0"/>
          </a:p>
          <a:p>
            <a:r>
              <a:rPr lang="en-US" baseline="0" dirty="0" err="1" smtClean="0"/>
              <a:t>Padlet</a:t>
            </a:r>
            <a:r>
              <a:rPr lang="en-US" baseline="0" dirty="0" smtClean="0"/>
              <a:t> #3</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two or three best</a:t>
            </a:r>
            <a:r>
              <a:rPr lang="en-US" baseline="0" dirty="0" smtClean="0"/>
              <a:t> practice ideas on how you are using Perkins funds to enhance CTE. </a:t>
            </a:r>
          </a:p>
          <a:p>
            <a:endParaRPr lang="en-US" dirty="0" smtClean="0"/>
          </a:p>
          <a:p>
            <a:endParaRPr lang="en-US" dirty="0" smtClean="0"/>
          </a:p>
          <a:p>
            <a:endParaRPr lang="en-US" dirty="0" smtClean="0"/>
          </a:p>
          <a:p>
            <a:r>
              <a:rPr lang="en-US" dirty="0" smtClean="0"/>
              <a:t>https://</a:t>
            </a:r>
            <a:r>
              <a:rPr lang="en-US" dirty="0" err="1" smtClean="0"/>
              <a:t>padlet.com</a:t>
            </a:r>
            <a:r>
              <a:rPr lang="en-US" dirty="0" smtClean="0"/>
              <a:t>/julbug30/slide23</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34</a:t>
            </a:fld>
            <a:endParaRPr lang="en-US"/>
          </a:p>
        </p:txBody>
      </p:sp>
    </p:spTree>
    <p:extLst>
      <p:ext uri="{BB962C8B-B14F-4D97-AF65-F5344CB8AC3E}">
        <p14:creationId xmlns:p14="http://schemas.microsoft.com/office/powerpoint/2010/main" val="197464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p>
          <a:p>
            <a:endParaRPr lang="en-US" dirty="0" smtClean="0"/>
          </a:p>
          <a:p>
            <a:r>
              <a:rPr lang="en-US" dirty="0" smtClean="0"/>
              <a:t>Thanks for Your support </a:t>
            </a:r>
          </a:p>
          <a:p>
            <a:r>
              <a:rPr lang="en-US" dirty="0" smtClean="0"/>
              <a:t>Present mug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576921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smtClean="0"/>
              <a:t>Bob</a:t>
            </a:r>
          </a:p>
          <a:p>
            <a:endParaRPr lang="en-US" sz="1400" dirty="0" smtClean="0"/>
          </a:p>
          <a:p>
            <a:r>
              <a:rPr lang="en-US" sz="1400" dirty="0" smtClean="0"/>
              <a:t>Monitor for Improvement </a:t>
            </a:r>
          </a:p>
          <a:p>
            <a:r>
              <a:rPr lang="en-US" sz="1400" dirty="0" smtClean="0"/>
              <a:t>Insure what you told us will be happening at your</a:t>
            </a:r>
            <a:r>
              <a:rPr lang="en-US" sz="1400" baseline="0" dirty="0" smtClean="0"/>
              <a:t> school</a:t>
            </a:r>
            <a:r>
              <a:rPr lang="en-US" sz="1400" dirty="0" smtClean="0"/>
              <a:t> is actually happening </a:t>
            </a:r>
          </a:p>
          <a:p>
            <a:endParaRPr lang="en-US" sz="1400" dirty="0" smtClean="0"/>
          </a:p>
          <a:p>
            <a:r>
              <a:rPr lang="en-US" sz="1400" dirty="0" smtClean="0"/>
              <a:t>Checking for use</a:t>
            </a:r>
            <a:r>
              <a:rPr lang="en-US" sz="1400" baseline="0" dirty="0" smtClean="0"/>
              <a:t> of Funds to Support CTE  Programs of Study </a:t>
            </a:r>
            <a:endParaRPr lang="en-US" sz="1400" dirty="0"/>
          </a:p>
        </p:txBody>
      </p:sp>
      <p:sp>
        <p:nvSpPr>
          <p:cNvPr id="4" name="Slide Number Placeholder 3"/>
          <p:cNvSpPr>
            <a:spLocks noGrp="1"/>
          </p:cNvSpPr>
          <p:nvPr>
            <p:ph type="sldNum" sz="quarter" idx="10"/>
          </p:nvPr>
        </p:nvSpPr>
        <p:spPr/>
        <p:txBody>
          <a:bodyPr/>
          <a:lstStyle/>
          <a:p>
            <a:fld id="{3D52D8DC-3CCA-4826-966D-69131461ECBB}" type="slidenum">
              <a:rPr lang="en-US" smtClean="0"/>
              <a:t>35</a:t>
            </a:fld>
            <a:endParaRPr lang="en-US"/>
          </a:p>
        </p:txBody>
      </p:sp>
    </p:spTree>
    <p:extLst>
      <p:ext uri="{BB962C8B-B14F-4D97-AF65-F5344CB8AC3E}">
        <p14:creationId xmlns:p14="http://schemas.microsoft.com/office/powerpoint/2010/main" val="251837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Chris</a:t>
            </a:r>
          </a:p>
          <a:p>
            <a:endParaRPr lang="en-US" dirty="0" smtClean="0"/>
          </a:p>
          <a:p>
            <a:r>
              <a:rPr lang="en-US" dirty="0" smtClean="0"/>
              <a:t>How funds made</a:t>
            </a:r>
            <a:r>
              <a:rPr lang="en-US" baseline="0" dirty="0" smtClean="0"/>
              <a:t> a difference </a:t>
            </a:r>
          </a:p>
          <a:p>
            <a:r>
              <a:rPr lang="en-US" baseline="0" dirty="0" smtClean="0"/>
              <a:t>What is one of your best practices</a:t>
            </a:r>
          </a:p>
          <a:p>
            <a:r>
              <a:rPr lang="en-US" baseline="0" dirty="0" smtClean="0"/>
              <a:t>5-minute video</a:t>
            </a:r>
          </a:p>
          <a:p>
            <a:endParaRPr lang="en-US" baseline="0" dirty="0" smtClean="0"/>
          </a:p>
          <a:p>
            <a:r>
              <a:rPr lang="en-US" baseline="0" dirty="0" smtClean="0"/>
              <a:t>A written narrative, like last year</a:t>
            </a:r>
          </a:p>
          <a:p>
            <a:endParaRPr lang="en-US" baseline="0" dirty="0" smtClean="0"/>
          </a:p>
          <a:p>
            <a:r>
              <a:rPr lang="en-US" baseline="0" dirty="0" smtClean="0"/>
              <a:t>End-of year evaluation meetings via webinar, like last year.</a:t>
            </a:r>
          </a:p>
        </p:txBody>
      </p:sp>
      <p:sp>
        <p:nvSpPr>
          <p:cNvPr id="4" name="Slide Number Placeholder 3"/>
          <p:cNvSpPr>
            <a:spLocks noGrp="1"/>
          </p:cNvSpPr>
          <p:nvPr>
            <p:ph type="sldNum" sz="quarter" idx="10"/>
          </p:nvPr>
        </p:nvSpPr>
        <p:spPr/>
        <p:txBody>
          <a:bodyPr/>
          <a:lstStyle/>
          <a:p>
            <a:fld id="{3D52D8DC-3CCA-4826-966D-69131461ECBB}" type="slidenum">
              <a:rPr lang="en-US" smtClean="0"/>
              <a:t>36</a:t>
            </a:fld>
            <a:endParaRPr lang="en-US"/>
          </a:p>
        </p:txBody>
      </p:sp>
    </p:spTree>
    <p:extLst>
      <p:ext uri="{BB962C8B-B14F-4D97-AF65-F5344CB8AC3E}">
        <p14:creationId xmlns:p14="http://schemas.microsoft.com/office/powerpoint/2010/main" val="1176685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r>
              <a:rPr lang="en-US" u="sng" dirty="0" smtClean="0"/>
              <a:t>Chris</a:t>
            </a:r>
          </a:p>
          <a:p>
            <a:endParaRPr lang="en-US" dirty="0" smtClean="0"/>
          </a:p>
          <a:p>
            <a:r>
              <a:rPr lang="en-US" u="sng" dirty="0" smtClean="0"/>
              <a:t>Maureen via </a:t>
            </a:r>
            <a:r>
              <a:rPr lang="en-US" u="sng" dirty="0" err="1" smtClean="0"/>
              <a:t>GoTo</a:t>
            </a:r>
            <a:endParaRPr lang="en-US" u="sng" dirty="0" smtClean="0"/>
          </a:p>
          <a:p>
            <a:endParaRPr lang="en-US" dirty="0" smtClean="0"/>
          </a:p>
          <a:p>
            <a:endParaRPr lang="en-US" dirty="0" smtClean="0"/>
          </a:p>
          <a:p>
            <a:r>
              <a:rPr lang="en-US" u="sng" dirty="0" smtClean="0"/>
              <a:t>Chris</a:t>
            </a:r>
          </a:p>
          <a:p>
            <a:r>
              <a:rPr lang="en-US" dirty="0" err="1" smtClean="0"/>
              <a:t>Padlet</a:t>
            </a:r>
            <a:r>
              <a:rPr lang="en-US" dirty="0" smtClean="0"/>
              <a:t> #4 - How</a:t>
            </a:r>
            <a:r>
              <a:rPr lang="en-US" baseline="0" dirty="0" smtClean="0"/>
              <a:t> can we expand apprenticeships at community colleges?</a:t>
            </a:r>
          </a:p>
          <a:p>
            <a:endParaRPr lang="en-US" baseline="0" dirty="0" smtClean="0"/>
          </a:p>
          <a:p>
            <a:endParaRPr lang="en-US" baseline="0" dirty="0" smtClean="0"/>
          </a:p>
          <a:p>
            <a:r>
              <a:rPr lang="en-US" dirty="0" smtClean="0"/>
              <a:t>https://</a:t>
            </a:r>
            <a:r>
              <a:rPr lang="en-US" dirty="0" err="1" smtClean="0"/>
              <a:t>padlet.com</a:t>
            </a:r>
            <a:r>
              <a:rPr lang="en-US" dirty="0" smtClean="0"/>
              <a:t>/julbug30/slide26</a:t>
            </a:r>
          </a:p>
          <a:p>
            <a:endParaRPr lang="en-US" dirty="0" smtClean="0"/>
          </a:p>
          <a:p>
            <a:endParaRPr lang="en-US" dirty="0" smtClean="0"/>
          </a:p>
          <a:p>
            <a:r>
              <a:rPr lang="en-US" dirty="0" smtClean="0"/>
              <a:t>==========</a:t>
            </a:r>
          </a:p>
          <a:p>
            <a:r>
              <a:rPr lang="en-US" dirty="0" smtClean="0"/>
              <a:t>Link for Maureen Little:</a:t>
            </a:r>
          </a:p>
          <a:p>
            <a:r>
              <a:rPr lang="en-US" dirty="0" smtClean="0"/>
              <a:t>https://</a:t>
            </a:r>
            <a:r>
              <a:rPr lang="en-US" dirty="0" err="1" smtClean="0"/>
              <a:t>register.gotowebinar.com</a:t>
            </a:r>
            <a:r>
              <a:rPr lang="en-US" dirty="0" smtClean="0"/>
              <a:t>/register/6918236400015295491</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37</a:t>
            </a:fld>
            <a:endParaRPr lang="en-US"/>
          </a:p>
        </p:txBody>
      </p:sp>
    </p:spTree>
    <p:extLst>
      <p:ext uri="{BB962C8B-B14F-4D97-AF65-F5344CB8AC3E}">
        <p14:creationId xmlns:p14="http://schemas.microsoft.com/office/powerpoint/2010/main" val="13303565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822508"/>
          </a:xfrm>
        </p:spPr>
        <p:txBody>
          <a:bodyPr/>
          <a:lstStyle/>
          <a:p>
            <a:r>
              <a:rPr lang="en-US" u="sng" dirty="0" smtClean="0"/>
              <a:t>Chris</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Maureen via </a:t>
            </a:r>
            <a:r>
              <a:rPr lang="en-US" u="sng" dirty="0" err="1" smtClean="0"/>
              <a:t>GoTo</a:t>
            </a:r>
            <a:endParaRPr lang="en-US" u="sng" dirty="0" smtClean="0"/>
          </a:p>
          <a:p>
            <a:endParaRPr lang="en-US" u="sng" dirty="0" smtClean="0"/>
          </a:p>
          <a:p>
            <a:endParaRPr lang="en-US" dirty="0" smtClean="0"/>
          </a:p>
          <a:p>
            <a:endParaRPr lang="en-US" dirty="0" smtClean="0"/>
          </a:p>
          <a:p>
            <a:r>
              <a:rPr lang="en-US" u="sng" dirty="0" smtClean="0"/>
              <a:t>Chris</a:t>
            </a:r>
          </a:p>
          <a:p>
            <a:r>
              <a:rPr lang="en-US" dirty="0" err="1" smtClean="0"/>
              <a:t>Padlet</a:t>
            </a:r>
            <a:r>
              <a:rPr lang="en-US" dirty="0" smtClean="0"/>
              <a:t> #4 - How</a:t>
            </a:r>
            <a:r>
              <a:rPr lang="en-US" baseline="0" dirty="0" smtClean="0"/>
              <a:t> can we expand apprenticeships at community colleges?</a:t>
            </a:r>
          </a:p>
          <a:p>
            <a:endParaRPr lang="en-US" baseline="0" dirty="0" smtClean="0"/>
          </a:p>
          <a:p>
            <a:endParaRPr lang="en-US" baseline="0" dirty="0" smtClean="0"/>
          </a:p>
          <a:p>
            <a:r>
              <a:rPr lang="en-US" dirty="0" smtClean="0"/>
              <a:t>https://</a:t>
            </a:r>
            <a:r>
              <a:rPr lang="en-US" dirty="0" err="1" smtClean="0"/>
              <a:t>padlet.com</a:t>
            </a:r>
            <a:r>
              <a:rPr lang="en-US" dirty="0" smtClean="0"/>
              <a:t>/julbug30/slide26</a:t>
            </a:r>
          </a:p>
          <a:p>
            <a:endParaRPr lang="en-US" dirty="0" smtClean="0"/>
          </a:p>
          <a:p>
            <a:r>
              <a:rPr lang="en-US" dirty="0" smtClean="0"/>
              <a:t>==========</a:t>
            </a:r>
          </a:p>
          <a:p>
            <a:r>
              <a:rPr lang="en-US" dirty="0" smtClean="0"/>
              <a:t>Link for Maureen Little:</a:t>
            </a:r>
          </a:p>
          <a:p>
            <a:r>
              <a:rPr lang="en-US" dirty="0" smtClean="0"/>
              <a:t>https://</a:t>
            </a:r>
            <a:r>
              <a:rPr lang="en-US" dirty="0" err="1" smtClean="0"/>
              <a:t>register.gotowebinar.com</a:t>
            </a:r>
            <a:r>
              <a:rPr lang="en-US" dirty="0" smtClean="0"/>
              <a:t>/register/6918236400015295491</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38</a:t>
            </a:fld>
            <a:endParaRPr lang="en-US"/>
          </a:p>
        </p:txBody>
      </p:sp>
    </p:spTree>
    <p:extLst>
      <p:ext uri="{BB962C8B-B14F-4D97-AF65-F5344CB8AC3E}">
        <p14:creationId xmlns:p14="http://schemas.microsoft.com/office/powerpoint/2010/main" val="1889397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Chris</a:t>
            </a:r>
          </a:p>
          <a:p>
            <a:endParaRPr lang="en-US" dirty="0" smtClean="0"/>
          </a:p>
          <a:p>
            <a:r>
              <a:rPr lang="en-US" dirty="0" smtClean="0"/>
              <a:t>Reminders</a:t>
            </a:r>
          </a:p>
          <a:p>
            <a:r>
              <a:rPr lang="en-US" dirty="0" smtClean="0"/>
              <a:t/>
            </a:r>
            <a:br>
              <a:rPr lang="en-US" dirty="0" smtClean="0"/>
            </a:br>
            <a:r>
              <a:rPr lang="en-US" dirty="0" smtClean="0"/>
              <a:t>Collaborative Effort </a:t>
            </a:r>
          </a:p>
          <a:p>
            <a:r>
              <a:rPr lang="en-US" dirty="0" smtClean="0"/>
              <a:t>AS we started with Advanced Manufacturing </a:t>
            </a:r>
          </a:p>
          <a:p>
            <a:r>
              <a:rPr lang="en-US" dirty="0" smtClean="0"/>
              <a:t>High Demand Jobs </a:t>
            </a:r>
          </a:p>
          <a:p>
            <a:r>
              <a:rPr lang="en-US" dirty="0" smtClean="0"/>
              <a:t>High</a:t>
            </a:r>
            <a:r>
              <a:rPr lang="en-US" baseline="0" dirty="0" smtClean="0"/>
              <a:t> School, NC Works, and College Students engaged.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39</a:t>
            </a:fld>
            <a:endParaRPr lang="en-US"/>
          </a:p>
        </p:txBody>
      </p:sp>
    </p:spTree>
    <p:extLst>
      <p:ext uri="{BB962C8B-B14F-4D97-AF65-F5344CB8AC3E}">
        <p14:creationId xmlns:p14="http://schemas.microsoft.com/office/powerpoint/2010/main" val="1366372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Chris</a:t>
            </a:r>
          </a:p>
          <a:p>
            <a:r>
              <a:rPr lang="en-US" u="sng" dirty="0" smtClean="0"/>
              <a:t>Bob</a:t>
            </a:r>
          </a:p>
          <a:p>
            <a:endParaRPr lang="en-US" dirty="0" smtClean="0"/>
          </a:p>
          <a:p>
            <a:endParaRPr lang="en-US" dirty="0" smtClean="0"/>
          </a:p>
          <a:p>
            <a:r>
              <a:rPr lang="en-US" dirty="0" smtClean="0"/>
              <a:t>Presenters</a:t>
            </a:r>
            <a:r>
              <a:rPr lang="en-US" baseline="0" dirty="0" smtClean="0"/>
              <a:t> </a:t>
            </a:r>
          </a:p>
          <a:p>
            <a:r>
              <a:rPr lang="en-US" baseline="0" dirty="0" smtClean="0"/>
              <a:t>Register to Go </a:t>
            </a:r>
          </a:p>
          <a:p>
            <a:r>
              <a:rPr lang="en-US" baseline="0" dirty="0" smtClean="0"/>
              <a:t>Use Perkins funds to attend </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40</a:t>
            </a:fld>
            <a:endParaRPr lang="en-US"/>
          </a:p>
        </p:txBody>
      </p:sp>
    </p:spTree>
    <p:extLst>
      <p:ext uri="{BB962C8B-B14F-4D97-AF65-F5344CB8AC3E}">
        <p14:creationId xmlns:p14="http://schemas.microsoft.com/office/powerpoint/2010/main" val="12407387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endParaRPr lang="en-US" u="sng" dirty="0"/>
          </a:p>
        </p:txBody>
      </p:sp>
      <p:sp>
        <p:nvSpPr>
          <p:cNvPr id="4" name="Slide Number Placeholder 3"/>
          <p:cNvSpPr>
            <a:spLocks noGrp="1"/>
          </p:cNvSpPr>
          <p:nvPr>
            <p:ph type="sldNum" sz="quarter" idx="10"/>
          </p:nvPr>
        </p:nvSpPr>
        <p:spPr/>
        <p:txBody>
          <a:bodyPr/>
          <a:lstStyle/>
          <a:p>
            <a:fld id="{3D52D8DC-3CCA-4826-966D-69131461ECBB}" type="slidenum">
              <a:rPr lang="en-US" smtClean="0"/>
              <a:t>41</a:t>
            </a:fld>
            <a:endParaRPr lang="en-US"/>
          </a:p>
        </p:txBody>
      </p:sp>
    </p:spTree>
    <p:extLst>
      <p:ext uri="{BB962C8B-B14F-4D97-AF65-F5344CB8AC3E}">
        <p14:creationId xmlns:p14="http://schemas.microsoft.com/office/powerpoint/2010/main" val="1879348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endParaRPr lang="en-US" u="sng"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42</a:t>
            </a:fld>
            <a:endParaRPr lang="en-US"/>
          </a:p>
        </p:txBody>
      </p:sp>
    </p:spTree>
    <p:extLst>
      <p:ext uri="{BB962C8B-B14F-4D97-AF65-F5344CB8AC3E}">
        <p14:creationId xmlns:p14="http://schemas.microsoft.com/office/powerpoint/2010/main" val="12753505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43</a:t>
            </a:fld>
            <a:endParaRPr lang="en-US"/>
          </a:p>
        </p:txBody>
      </p:sp>
    </p:spTree>
    <p:extLst>
      <p:ext uri="{BB962C8B-B14F-4D97-AF65-F5344CB8AC3E}">
        <p14:creationId xmlns:p14="http://schemas.microsoft.com/office/powerpoint/2010/main" val="114883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Bob</a:t>
            </a:r>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4</a:t>
            </a:fld>
            <a:endParaRPr lang="en-US"/>
          </a:p>
        </p:txBody>
      </p:sp>
    </p:spTree>
    <p:extLst>
      <p:ext uri="{BB962C8B-B14F-4D97-AF65-F5344CB8AC3E}">
        <p14:creationId xmlns:p14="http://schemas.microsoft.com/office/powerpoint/2010/main" val="455145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400" u="sng" dirty="0" smtClean="0"/>
              <a:t>Bob</a:t>
            </a:r>
          </a:p>
          <a:p>
            <a:pPr marL="285750" indent="-285750">
              <a:buFont typeface="Arial" charset="0"/>
              <a:buChar char="•"/>
            </a:pPr>
            <a:endParaRPr lang="en-US" sz="1400" dirty="0" smtClean="0"/>
          </a:p>
          <a:p>
            <a:pPr marL="285750" indent="-285750">
              <a:buFont typeface="Arial" charset="0"/>
              <a:buChar char="•"/>
            </a:pPr>
            <a:r>
              <a:rPr lang="en-US" sz="1400" dirty="0" smtClean="0"/>
              <a:t>Partners in CTE </a:t>
            </a:r>
          </a:p>
          <a:p>
            <a:pPr marL="285750" indent="-285750">
              <a:buFont typeface="Arial" charset="0"/>
              <a:buChar char="•"/>
            </a:pPr>
            <a:r>
              <a:rPr lang="en-US" sz="1400" dirty="0" smtClean="0"/>
              <a:t>Importance</a:t>
            </a:r>
            <a:r>
              <a:rPr lang="en-US" sz="1400" baseline="0" dirty="0" smtClean="0"/>
              <a:t> of working with CTE Directors </a:t>
            </a:r>
          </a:p>
          <a:p>
            <a:pPr marL="285750" indent="-285750">
              <a:buFont typeface="Arial" charset="0"/>
              <a:buChar char="•"/>
            </a:pPr>
            <a:r>
              <a:rPr lang="en-US" sz="1400" baseline="0" dirty="0" smtClean="0"/>
              <a:t>Connection Key </a:t>
            </a:r>
            <a:r>
              <a:rPr lang="mr-IN" sz="1400" baseline="0" dirty="0" smtClean="0"/>
              <a:t>–</a:t>
            </a:r>
            <a:r>
              <a:rPr lang="en-US" sz="1400" baseline="0" dirty="0" smtClean="0"/>
              <a:t> 9-14 Programs of Study </a:t>
            </a:r>
          </a:p>
          <a:p>
            <a:pPr marL="285750" indent="-285750">
              <a:buFont typeface="Arial" charset="0"/>
              <a:buChar char="•"/>
            </a:pPr>
            <a:r>
              <a:rPr lang="en-US" sz="1400" baseline="0" dirty="0" smtClean="0"/>
              <a:t>It is a secondary and postsecondary effort</a:t>
            </a:r>
            <a:endParaRPr lang="en-US" sz="1400" dirty="0"/>
          </a:p>
        </p:txBody>
      </p:sp>
      <p:sp>
        <p:nvSpPr>
          <p:cNvPr id="4" name="Slide Number Placeholder 3"/>
          <p:cNvSpPr>
            <a:spLocks noGrp="1"/>
          </p:cNvSpPr>
          <p:nvPr>
            <p:ph type="sldNum" sz="quarter" idx="10"/>
          </p:nvPr>
        </p:nvSpPr>
        <p:spPr/>
        <p:txBody>
          <a:bodyPr/>
          <a:lstStyle/>
          <a:p>
            <a:fld id="{3D52D8DC-3CCA-4826-966D-69131461ECBB}" type="slidenum">
              <a:rPr lang="en-US" smtClean="0"/>
              <a:t>5</a:t>
            </a:fld>
            <a:endParaRPr lang="en-US"/>
          </a:p>
        </p:txBody>
      </p:sp>
    </p:spTree>
    <p:extLst>
      <p:ext uri="{BB962C8B-B14F-4D97-AF65-F5344CB8AC3E}">
        <p14:creationId xmlns:p14="http://schemas.microsoft.com/office/powerpoint/2010/main" val="309463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Tony</a:t>
            </a:r>
          </a:p>
          <a:p>
            <a:endParaRPr lang="en-US" dirty="0" smtClean="0"/>
          </a:p>
          <a:p>
            <a:r>
              <a:rPr lang="en-US" dirty="0" smtClean="0"/>
              <a:t>Relates</a:t>
            </a:r>
            <a:r>
              <a:rPr lang="en-US" baseline="0" dirty="0" smtClean="0"/>
              <a:t> to the Local Plan </a:t>
            </a:r>
          </a:p>
          <a:p>
            <a:r>
              <a:rPr lang="en-US" baseline="0" dirty="0" smtClean="0"/>
              <a:t>Use State and Federal Funds </a:t>
            </a:r>
          </a:p>
          <a:p>
            <a:r>
              <a:rPr lang="en-US" baseline="0" dirty="0" smtClean="0"/>
              <a:t>Monitoring </a:t>
            </a:r>
            <a:r>
              <a:rPr lang="mr-IN" baseline="0" dirty="0" smtClean="0"/>
              <a:t>–</a:t>
            </a:r>
            <a:r>
              <a:rPr lang="en-US" baseline="0" dirty="0" smtClean="0"/>
              <a:t> May interview faculty </a:t>
            </a:r>
            <a:r>
              <a:rPr lang="mr-IN" baseline="0" dirty="0" smtClean="0"/>
              <a:t>–</a:t>
            </a:r>
            <a:r>
              <a:rPr lang="en-US" baseline="0" dirty="0" smtClean="0"/>
              <a:t> </a:t>
            </a:r>
          </a:p>
          <a:p>
            <a:r>
              <a:rPr lang="en-US" baseline="0" dirty="0" smtClean="0"/>
              <a:t>Philosophy </a:t>
            </a:r>
          </a:p>
          <a:p>
            <a:r>
              <a:rPr lang="en-US" baseline="0" dirty="0" smtClean="0"/>
              <a:t>Improving CTE -  Faculty, Pathways, Continuous Improvement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6</a:t>
            </a:fld>
            <a:endParaRPr lang="en-US"/>
          </a:p>
        </p:txBody>
      </p:sp>
    </p:spTree>
    <p:extLst>
      <p:ext uri="{BB962C8B-B14F-4D97-AF65-F5344CB8AC3E}">
        <p14:creationId xmlns:p14="http://schemas.microsoft.com/office/powerpoint/2010/main" val="37584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2" y="539750"/>
            <a:ext cx="3843338" cy="2883233"/>
          </a:xfrm>
        </p:spPr>
      </p:sp>
      <p:sp>
        <p:nvSpPr>
          <p:cNvPr id="3" name="Notes Placeholder 2"/>
          <p:cNvSpPr>
            <a:spLocks noGrp="1"/>
          </p:cNvSpPr>
          <p:nvPr>
            <p:ph type="body" idx="1"/>
          </p:nvPr>
        </p:nvSpPr>
        <p:spPr>
          <a:xfrm>
            <a:off x="701040" y="3543300"/>
            <a:ext cx="5608320" cy="5638800"/>
          </a:xfrm>
        </p:spPr>
        <p:txBody>
          <a:bodyPr/>
          <a:lstStyle/>
          <a:p>
            <a:r>
              <a:rPr lang="en-US" sz="1200" u="sng" dirty="0" smtClean="0"/>
              <a:t>Julia</a:t>
            </a:r>
          </a:p>
          <a:p>
            <a:endParaRPr lang="en-US" sz="1200" dirty="0" smtClean="0"/>
          </a:p>
          <a:p>
            <a:r>
              <a:rPr lang="en-US" sz="1200" dirty="0" smtClean="0"/>
              <a:t>In </a:t>
            </a:r>
            <a:r>
              <a:rPr lang="en-US" sz="1200" dirty="0"/>
              <a:t>2007, an Accountability Committee was formed to assist in determining the appropriate postsecondary definitions and measures to be used at the State and local levels. Public hearings were held in 2007 in the west, central, and east parts of the state.</a:t>
            </a:r>
          </a:p>
          <a:p>
            <a:endParaRPr lang="en-US" sz="1200" dirty="0"/>
          </a:p>
          <a:p>
            <a:r>
              <a:rPr lang="en-US" sz="1200" dirty="0"/>
              <a:t>Based on the recommendations of the Accountability Committee and other stake holders, the valid and reliable measurements for postsecondary performance indicators are as follows:</a:t>
            </a:r>
          </a:p>
          <a:p>
            <a:endParaRPr lang="en-US" sz="1200" dirty="0"/>
          </a:p>
          <a:p>
            <a:r>
              <a:rPr lang="en-US" sz="1200" dirty="0"/>
              <a:t>• Technical Skill Attainment (1P1) – Student attainment of challenging career and technical skill</a:t>
            </a:r>
          </a:p>
          <a:p>
            <a:r>
              <a:rPr lang="en-US" sz="1200" dirty="0"/>
              <a:t>proficiencies.</a:t>
            </a:r>
          </a:p>
          <a:p>
            <a:r>
              <a:rPr lang="en-US" sz="1200" dirty="0"/>
              <a:t>• Credential, Certificate, or Degree (2P1) – Student attainment of an industry </a:t>
            </a:r>
            <a:r>
              <a:rPr lang="mr-IN" sz="1200" dirty="0"/>
              <a:t>–</a:t>
            </a:r>
            <a:r>
              <a:rPr lang="en-US" sz="1200" dirty="0"/>
              <a:t> recognized credential, a certificate, or a degree.</a:t>
            </a:r>
          </a:p>
          <a:p>
            <a:r>
              <a:rPr lang="en-US" sz="1200" dirty="0"/>
              <a:t>• Student Retention and Transfer (3P1) – Student retention in postsecondary education or transfer to a baccalaureate degree program.</a:t>
            </a:r>
          </a:p>
          <a:p>
            <a:r>
              <a:rPr lang="en-US" sz="1200" dirty="0"/>
              <a:t>• Student Placement (4P1) – Student placement in military service or apprenticeship program or placement or retention in employment.</a:t>
            </a:r>
          </a:p>
          <a:p>
            <a:r>
              <a:rPr lang="en-US" sz="1200" dirty="0"/>
              <a:t>• Nontraditional Participation (5P1) – Student participation in CTE programs that lead to employment in non-traditional fields.</a:t>
            </a:r>
          </a:p>
          <a:p>
            <a:r>
              <a:rPr lang="en-US" sz="1200" dirty="0"/>
              <a:t>• Nontraditional Completion (5P2) – Student completion of CTE programs that lead to employment in non-traditional fields.</a:t>
            </a:r>
          </a:p>
          <a:p>
            <a:endParaRPr lang="en-US" sz="1200" dirty="0"/>
          </a:p>
          <a:p>
            <a:r>
              <a:rPr lang="en-US" sz="1200" dirty="0"/>
              <a:t>Beginning in FY 2009, each community college receiving Perkins funds was required to negotiate with the State a level of performance for each of the core indicators.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4052489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Julia</a:t>
            </a:r>
          </a:p>
          <a:p>
            <a:endParaRPr lang="en-US" dirty="0" smtClean="0"/>
          </a:p>
          <a:p>
            <a:r>
              <a:rPr lang="en-US" dirty="0" smtClean="0"/>
              <a:t>How we pull the Data </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8</a:t>
            </a:fld>
            <a:endParaRPr lang="en-US"/>
          </a:p>
        </p:txBody>
      </p:sp>
    </p:spTree>
    <p:extLst>
      <p:ext uri="{BB962C8B-B14F-4D97-AF65-F5344CB8AC3E}">
        <p14:creationId xmlns:p14="http://schemas.microsoft.com/office/powerpoint/2010/main" val="87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14</a:t>
            </a:fld>
            <a:endParaRPr lang="en-US" dirty="0" smtClean="0"/>
          </a:p>
        </p:txBody>
      </p:sp>
    </p:spTree>
    <p:extLst>
      <p:ext uri="{BB962C8B-B14F-4D97-AF65-F5344CB8AC3E}">
        <p14:creationId xmlns:p14="http://schemas.microsoft.com/office/powerpoint/2010/main" val="916284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11/7/17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11/7/17</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11/7/17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11/7/17</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HelvLight" pitchFamily="2" charset="0"/>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HelvLight" pitchFamily="2" charset="0"/>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HelvLight" pitchFamily="2" charset="0"/>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HelvLight" pitchFamily="2" charset="0"/>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chart" Target="../charts/char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N2cjx5K7WAhXEOCYKHcXfAjgQjRwIBw&amp;url=https://www.nccer.org/mynccer/secure/dashboard/logos&amp;psig=AFQjCNGu-SatB-8ZWyJQUKi2C-pnBTWywg&amp;ust=1505825935459251"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N2cjx5K7WAhXEOCYKHcXfAjgQjRwIBw&amp;url=https://www.nccer.org/mynccer/secure/dashboard/logos&amp;psig=AFQjCNGu-SatB-8ZWyJQUKi2C-pnBTWywg&amp;ust=1505825935459251" TargetMode="External"/><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prstGeom prst="rect">
            <a:avLst/>
          </a:prstGeom>
        </p:spPr>
        <p:txBody>
          <a:bodyPr/>
          <a:lstStyle/>
          <a:p>
            <a:r>
              <a:rPr dirty="0"/>
              <a:t>Postsecondary Perkins </a:t>
            </a:r>
            <a:r>
              <a:rPr lang="en-US" dirty="0"/>
              <a:t>Update</a:t>
            </a:r>
            <a:endParaRPr dirty="0"/>
          </a:p>
        </p:txBody>
      </p:sp>
      <p:sp>
        <p:nvSpPr>
          <p:cNvPr id="122" name="Shape 122"/>
          <p:cNvSpPr>
            <a:spLocks noGrp="1"/>
          </p:cNvSpPr>
          <p:nvPr>
            <p:ph type="subTitle" idx="1"/>
          </p:nvPr>
        </p:nvSpPr>
        <p:spPr>
          <a:prstGeom prst="rect">
            <a:avLst/>
          </a:prstGeom>
        </p:spPr>
        <p:txBody>
          <a:bodyPr>
            <a:normAutofit/>
          </a:bodyPr>
          <a:lstStyle/>
          <a:p>
            <a:r>
              <a:rPr lang="en-US" dirty="0"/>
              <a:t>November 8, 2017</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897" y="4750826"/>
            <a:ext cx="6238568" cy="1963520"/>
          </a:xfrm>
          <a:prstGeom prst="rect">
            <a:avLst/>
          </a:prstGeom>
        </p:spPr>
      </p:pic>
      <p:sp>
        <p:nvSpPr>
          <p:cNvPr id="3" name="TextBox 2"/>
          <p:cNvSpPr txBox="1"/>
          <p:nvPr/>
        </p:nvSpPr>
        <p:spPr>
          <a:xfrm>
            <a:off x="4814887" y="6129571"/>
            <a:ext cx="4329113" cy="584775"/>
          </a:xfrm>
          <a:prstGeom prst="rect">
            <a:avLst/>
          </a:prstGeom>
          <a:noFill/>
        </p:spPr>
        <p:txBody>
          <a:bodyPr wrap="square" rtlCol="0">
            <a:spAutoFit/>
          </a:bodyPr>
          <a:lstStyle/>
          <a:p>
            <a:r>
              <a:rPr lang="en-US" sz="3200" dirty="0" err="1" smtClean="0"/>
              <a:t>NCperkins.org</a:t>
            </a:r>
            <a:r>
              <a:rPr lang="en-US" sz="3200" dirty="0" smtClean="0"/>
              <a:t>/meeting</a:t>
            </a:r>
            <a:endParaRPr lang="en-US" sz="3200" dirty="0"/>
          </a:p>
        </p:txBody>
      </p:sp>
    </p:spTree>
    <p:extLst>
      <p:ext uri="{BB962C8B-B14F-4D97-AF65-F5344CB8AC3E}">
        <p14:creationId xmlns:p14="http://schemas.microsoft.com/office/powerpoint/2010/main" val="1794586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1270098701"/>
              </p:ext>
            </p:extLst>
          </p:nvPr>
        </p:nvGraphicFramePr>
        <p:xfrm>
          <a:off x="305909" y="1760538"/>
          <a:ext cx="8495201" cy="50974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2P1 – Credential, Certificate, </a:t>
            </a:r>
            <a:br>
              <a:rPr lang="en-US" dirty="0" smtClean="0"/>
            </a:br>
            <a:r>
              <a:rPr lang="en-US" dirty="0" smtClean="0"/>
              <a:t>or Degree</a:t>
            </a:r>
            <a:endParaRPr lang="en-US" dirty="0"/>
          </a:p>
        </p:txBody>
      </p:sp>
    </p:spTree>
    <p:extLst>
      <p:ext uri="{BB962C8B-B14F-4D97-AF65-F5344CB8AC3E}">
        <p14:creationId xmlns:p14="http://schemas.microsoft.com/office/powerpoint/2010/main" val="1882613949"/>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927408223"/>
              </p:ext>
            </p:extLst>
          </p:nvPr>
        </p:nvGraphicFramePr>
        <p:xfrm>
          <a:off x="305909" y="1760538"/>
          <a:ext cx="8495201" cy="50974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3P1 – Student Retention </a:t>
            </a:r>
            <a:br>
              <a:rPr lang="en-US" dirty="0" smtClean="0"/>
            </a:br>
            <a:r>
              <a:rPr lang="en-US" dirty="0" smtClean="0"/>
              <a:t>or Transfer</a:t>
            </a:r>
            <a:endParaRPr lang="en-US" dirty="0"/>
          </a:p>
        </p:txBody>
      </p:sp>
    </p:spTree>
    <p:extLst>
      <p:ext uri="{BB962C8B-B14F-4D97-AF65-F5344CB8AC3E}">
        <p14:creationId xmlns:p14="http://schemas.microsoft.com/office/powerpoint/2010/main" val="6858594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AC012EE-30AE-4E99-A6AE-0A954C6BCF89}"/>
              </a:ext>
            </a:extLst>
          </p:cNvPr>
          <p:cNvSpPr>
            <a:spLocks noGrp="1"/>
          </p:cNvSpPr>
          <p:nvPr>
            <p:ph idx="1"/>
          </p:nvPr>
        </p:nvSpPr>
        <p:spPr/>
        <p:txBody>
          <a:bodyPr/>
          <a:lstStyle/>
          <a:p>
            <a:r>
              <a:rPr lang="en-US" smtClean="0"/>
              <a:t>We are waiting on the data match from the Dept. of Commerce</a:t>
            </a:r>
            <a:endParaRPr lang="en-US" dirty="0"/>
          </a:p>
        </p:txBody>
      </p:sp>
      <p:sp>
        <p:nvSpPr>
          <p:cNvPr id="2" name="Title 1"/>
          <p:cNvSpPr>
            <a:spLocks noGrp="1"/>
          </p:cNvSpPr>
          <p:nvPr>
            <p:ph type="title"/>
          </p:nvPr>
        </p:nvSpPr>
        <p:spPr/>
        <p:txBody>
          <a:bodyPr/>
          <a:lstStyle/>
          <a:p>
            <a:r>
              <a:rPr lang="en-US" smtClean="0"/>
              <a:t>4P1 – Placement into the Labor Force</a:t>
            </a:r>
            <a:endParaRPr lang="en-US" dirty="0"/>
          </a:p>
        </p:txBody>
      </p:sp>
    </p:spTree>
    <p:extLst>
      <p:ext uri="{BB962C8B-B14F-4D97-AF65-F5344CB8AC3E}">
        <p14:creationId xmlns:p14="http://schemas.microsoft.com/office/powerpoint/2010/main" val="167274282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6"/>
          <p:cNvGraphicFramePr>
            <a:graphicFrameLocks noGrp="1"/>
          </p:cNvGraphicFramePr>
          <p:nvPr>
            <p:ph idx="1"/>
            <p:extLst>
              <p:ext uri="{D42A27DB-BD31-4B8C-83A1-F6EECF244321}">
                <p14:modId xmlns:p14="http://schemas.microsoft.com/office/powerpoint/2010/main" val="1707212754"/>
              </p:ext>
            </p:extLst>
          </p:nvPr>
        </p:nvGraphicFramePr>
        <p:xfrm>
          <a:off x="305909" y="1760538"/>
          <a:ext cx="8495201" cy="50974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5P1 – Nontraditional Program Participation</a:t>
            </a:r>
            <a:endParaRPr lang="en-US" dirty="0"/>
          </a:p>
        </p:txBody>
      </p:sp>
      <p:sp>
        <p:nvSpPr>
          <p:cNvPr id="4" name="Rectangle 3">
            <a:extLst>
              <a:ext uri="{FF2B5EF4-FFF2-40B4-BE49-F238E27FC236}">
                <a16:creationId xmlns:a16="http://schemas.microsoft.com/office/drawing/2014/main" xmlns="" id="{483EC7BB-CD41-4CBD-835D-53494B342A86}"/>
              </a:ext>
            </a:extLst>
          </p:cNvPr>
          <p:cNvSpPr/>
          <p:nvPr/>
        </p:nvSpPr>
        <p:spPr>
          <a:xfrm>
            <a:off x="7399244" y="3580211"/>
            <a:ext cx="1744756" cy="6152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2018 Negotiated Level 6.0%</a:t>
            </a:r>
          </a:p>
        </p:txBody>
      </p:sp>
    </p:spTree>
    <p:extLst>
      <p:ext uri="{BB962C8B-B14F-4D97-AF65-F5344CB8AC3E}">
        <p14:creationId xmlns:p14="http://schemas.microsoft.com/office/powerpoint/2010/main" val="108020328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5P2 – Nontraditional Program Completion</a:t>
            </a:r>
            <a:endParaRPr lang="en-US" dirty="0"/>
          </a:p>
        </p:txBody>
      </p:sp>
      <p:graphicFrame>
        <p:nvGraphicFramePr>
          <p:cNvPr id="5" name="Content Placeholder 6">
            <a:extLst>
              <a:ext uri="{FF2B5EF4-FFF2-40B4-BE49-F238E27FC236}">
                <a16:creationId xmlns:a16="http://schemas.microsoft.com/office/drawing/2014/main" xmlns="" id="{07B24CC6-50FA-4934-BB28-D9D55815F6B8}"/>
              </a:ext>
            </a:extLst>
          </p:cNvPr>
          <p:cNvGraphicFramePr>
            <a:graphicFrameLocks/>
          </p:cNvGraphicFramePr>
          <p:nvPr>
            <p:extLst>
              <p:ext uri="{D42A27DB-BD31-4B8C-83A1-F6EECF244321}">
                <p14:modId xmlns:p14="http://schemas.microsoft.com/office/powerpoint/2010/main" val="31788031"/>
              </p:ext>
            </p:extLst>
          </p:nvPr>
        </p:nvGraphicFramePr>
        <p:xfrm>
          <a:off x="180012" y="2057400"/>
          <a:ext cx="8728974" cy="48005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xmlns="" id="{DD6265F5-B433-4A82-B34E-9EA923DCCFC4}"/>
              </a:ext>
            </a:extLst>
          </p:cNvPr>
          <p:cNvSpPr/>
          <p:nvPr/>
        </p:nvSpPr>
        <p:spPr>
          <a:xfrm>
            <a:off x="7399244" y="1849814"/>
            <a:ext cx="1744756" cy="61520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350" dirty="0"/>
              <a:t>2018 Negotiated Level 14.91%</a:t>
            </a:r>
          </a:p>
        </p:txBody>
      </p:sp>
    </p:spTree>
    <p:extLst>
      <p:ext uri="{BB962C8B-B14F-4D97-AF65-F5344CB8AC3E}">
        <p14:creationId xmlns:p14="http://schemas.microsoft.com/office/powerpoint/2010/main" val="14984245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p:cNvSpPr>
          <p:nvPr>
            <p:ph idx="1"/>
          </p:nvPr>
        </p:nvSpPr>
        <p:spPr/>
        <p:txBody>
          <a:bodyPr>
            <a:normAutofit/>
          </a:bodyPr>
          <a:lstStyle/>
          <a:p>
            <a:pPr marL="350838" indent="-350838">
              <a:buFont typeface="+mj-lt"/>
              <a:buAutoNum type="arabicPeriod"/>
            </a:pPr>
            <a:r>
              <a:rPr lang="en-US" sz="2600" dirty="0"/>
              <a:t>Strengthen the academic, career and technical skills of students</a:t>
            </a:r>
          </a:p>
          <a:p>
            <a:pPr marL="350838" indent="-350838">
              <a:buFont typeface="+mj-lt"/>
              <a:buAutoNum type="arabicPeriod"/>
            </a:pPr>
            <a:r>
              <a:rPr lang="en-US" sz="2600" dirty="0"/>
              <a:t>Secondary to postsecondary linkages</a:t>
            </a:r>
          </a:p>
          <a:p>
            <a:pPr marL="350838" indent="-350838">
              <a:buFont typeface="+mj-lt"/>
              <a:buAutoNum type="arabicPeriod"/>
            </a:pPr>
            <a:r>
              <a:rPr lang="en-US" sz="2600" dirty="0"/>
              <a:t>All aspects of industry</a:t>
            </a:r>
          </a:p>
          <a:p>
            <a:pPr marL="350838" indent="-350838">
              <a:buFont typeface="+mj-lt"/>
              <a:buAutoNum type="arabicPeriod"/>
            </a:pPr>
            <a:r>
              <a:rPr lang="en-US" sz="2600" dirty="0"/>
              <a:t>Develop, improve, or expand the use of technology </a:t>
            </a:r>
          </a:p>
          <a:p>
            <a:pPr marL="350838" indent="-350838">
              <a:buFont typeface="+mj-lt"/>
              <a:buAutoNum type="arabicPeriod"/>
            </a:pPr>
            <a:r>
              <a:rPr lang="en-US" sz="2600" dirty="0"/>
              <a:t>Professional development</a:t>
            </a:r>
          </a:p>
          <a:p>
            <a:pPr marL="350838" indent="-350838">
              <a:buFont typeface="+mj-lt"/>
              <a:buAutoNum type="arabicPeriod"/>
            </a:pPr>
            <a:r>
              <a:rPr lang="en-US" sz="2600" dirty="0"/>
              <a:t>Evaluation of CTE programs</a:t>
            </a:r>
          </a:p>
          <a:p>
            <a:pPr marL="350838" indent="-350838">
              <a:buFont typeface="+mj-lt"/>
              <a:buAutoNum type="arabicPeriod"/>
            </a:pPr>
            <a:r>
              <a:rPr lang="en-US" sz="2600" dirty="0"/>
              <a:t>Initiate, improve, expand, or modernize CTE programs </a:t>
            </a:r>
          </a:p>
          <a:p>
            <a:pPr marL="350838" indent="-350838">
              <a:buFont typeface="+mj-lt"/>
              <a:buAutoNum type="arabicPeriod"/>
            </a:pPr>
            <a:r>
              <a:rPr lang="en-US" sz="2600" dirty="0"/>
              <a:t>Sufficient size, scope, and quality</a:t>
            </a:r>
          </a:p>
          <a:p>
            <a:pPr marL="350838" indent="-350838">
              <a:buFont typeface="+mj-lt"/>
              <a:buAutoNum type="arabicPeriod"/>
            </a:pPr>
            <a:r>
              <a:rPr lang="en-US" sz="2600" dirty="0"/>
              <a:t>Activities for special populations</a:t>
            </a:r>
          </a:p>
        </p:txBody>
      </p:sp>
      <p:sp>
        <p:nvSpPr>
          <p:cNvPr id="137" name="Shape 137"/>
          <p:cNvSpPr>
            <a:spLocks noGrp="1"/>
          </p:cNvSpPr>
          <p:nvPr>
            <p:ph type="title"/>
          </p:nvPr>
        </p:nvSpPr>
        <p:spPr/>
        <p:txBody>
          <a:bodyPr/>
          <a:lstStyle/>
          <a:p>
            <a:r>
              <a:rPr lang="en-US" dirty="0"/>
              <a:t>Basic Grant – 9 Required Activities </a:t>
            </a:r>
          </a:p>
        </p:txBody>
      </p:sp>
    </p:spTree>
    <p:extLst>
      <p:ext uri="{BB962C8B-B14F-4D97-AF65-F5344CB8AC3E}">
        <p14:creationId xmlns:p14="http://schemas.microsoft.com/office/powerpoint/2010/main" val="1470808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Local Plan</a:t>
            </a:r>
          </a:p>
        </p:txBody>
      </p:sp>
      <p:sp>
        <p:nvSpPr>
          <p:cNvPr id="3" name="Content Placeholder 2"/>
          <p:cNvSpPr>
            <a:spLocks noGrp="1"/>
          </p:cNvSpPr>
          <p:nvPr>
            <p:ph idx="1"/>
          </p:nvPr>
        </p:nvSpPr>
        <p:spPr/>
        <p:txBody>
          <a:bodyPr>
            <a:normAutofit/>
          </a:bodyPr>
          <a:lstStyle/>
          <a:p>
            <a:pPr marL="458788" lvl="1" indent="-201613"/>
            <a:r>
              <a:rPr lang="en-US" sz="2800" dirty="0"/>
              <a:t>Nine required activities</a:t>
            </a:r>
          </a:p>
          <a:p>
            <a:pPr marL="458788" lvl="1" indent="-201613"/>
            <a:r>
              <a:rPr lang="en-US" sz="2800" dirty="0"/>
              <a:t>Local college plan indicates how college plans to implement the nine required activities (consistent with SACS) </a:t>
            </a:r>
          </a:p>
          <a:p>
            <a:pPr marL="458788" lvl="1" indent="-201613"/>
            <a:r>
              <a:rPr lang="en-US" sz="2800" dirty="0"/>
              <a:t>Indicate funding these local plan activities with your State or Federal Perkins allocation </a:t>
            </a:r>
          </a:p>
          <a:p>
            <a:pPr marL="458788" lvl="1" indent="-201613"/>
            <a:r>
              <a:rPr lang="en-US" sz="2800" dirty="0"/>
              <a:t>Indicate the activities influence on the six core accountability measures </a:t>
            </a:r>
          </a:p>
          <a:p>
            <a:pPr marL="458788" lvl="1" indent="-201613"/>
            <a:r>
              <a:rPr lang="en-US" sz="2800" dirty="0"/>
              <a:t>Oversee and report on grant activities on a quarterly basis</a:t>
            </a:r>
          </a:p>
        </p:txBody>
      </p:sp>
    </p:spTree>
    <p:extLst>
      <p:ext uri="{BB962C8B-B14F-4D97-AF65-F5344CB8AC3E}">
        <p14:creationId xmlns:p14="http://schemas.microsoft.com/office/powerpoint/2010/main" val="79523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10 Vocational Budget Codes </a:t>
            </a:r>
            <a:br>
              <a:rPr lang="en-US" dirty="0"/>
            </a:br>
            <a:r>
              <a:rPr lang="en-US" dirty="0"/>
              <a:t>(</a:t>
            </a:r>
            <a:r>
              <a:rPr lang="en-US" dirty="0" err="1"/>
              <a:t>Voc</a:t>
            </a:r>
            <a:r>
              <a:rPr lang="en-US" dirty="0"/>
              <a:t> Codes)</a:t>
            </a:r>
          </a:p>
        </p:txBody>
      </p:sp>
      <p:sp>
        <p:nvSpPr>
          <p:cNvPr id="3" name="Content Placeholder 2"/>
          <p:cNvSpPr>
            <a:spLocks noGrp="1"/>
          </p:cNvSpPr>
          <p:nvPr>
            <p:ph idx="1"/>
          </p:nvPr>
        </p:nvSpPr>
        <p:spPr>
          <a:xfrm>
            <a:off x="628650" y="1761204"/>
            <a:ext cx="8286750" cy="4868196"/>
          </a:xfrm>
        </p:spPr>
        <p:txBody>
          <a:bodyPr>
            <a:noAutofit/>
          </a:bodyPr>
          <a:lstStyle/>
          <a:p>
            <a:pPr marL="573088" indent="-573088">
              <a:buNone/>
              <a:tabLst>
                <a:tab pos="558800" algn="l"/>
              </a:tabLst>
            </a:pPr>
            <a:r>
              <a:rPr lang="en-US" sz="2600" dirty="0"/>
              <a:t>10.	Administration of the grant &amp; Indirect (5% max.)</a:t>
            </a:r>
          </a:p>
          <a:p>
            <a:pPr marL="573088" indent="-573088">
              <a:buNone/>
              <a:tabLst>
                <a:tab pos="558800" algn="l"/>
              </a:tabLst>
            </a:pPr>
            <a:r>
              <a:rPr lang="en-US" sz="2600" dirty="0"/>
              <a:t>11.	Strengthen academic &amp; technical skills of students</a:t>
            </a:r>
          </a:p>
          <a:p>
            <a:pPr marL="573088" indent="-573088">
              <a:buNone/>
              <a:tabLst>
                <a:tab pos="558800" algn="l"/>
              </a:tabLst>
            </a:pPr>
            <a:r>
              <a:rPr lang="en-US" sz="2600" dirty="0"/>
              <a:t>12.	Secondary to postsecondary linkages</a:t>
            </a:r>
          </a:p>
          <a:p>
            <a:pPr marL="573088" indent="-573088">
              <a:buNone/>
              <a:tabLst>
                <a:tab pos="558800" algn="l"/>
              </a:tabLst>
            </a:pPr>
            <a:r>
              <a:rPr lang="en-US" sz="2600" dirty="0"/>
              <a:t>13.	All aspects of industry</a:t>
            </a:r>
          </a:p>
          <a:p>
            <a:pPr marL="573088" indent="-573088">
              <a:buNone/>
              <a:tabLst>
                <a:tab pos="558800" algn="l"/>
              </a:tabLst>
            </a:pPr>
            <a:r>
              <a:rPr lang="en-US" sz="2600" dirty="0"/>
              <a:t>14.	Develop, improve, or expand the use of technology</a:t>
            </a:r>
          </a:p>
          <a:p>
            <a:pPr marL="573088" indent="-573088">
              <a:buNone/>
              <a:tabLst>
                <a:tab pos="558800" algn="l"/>
              </a:tabLst>
            </a:pPr>
            <a:r>
              <a:rPr lang="en-US" sz="2600" dirty="0"/>
              <a:t>15.	Professional development</a:t>
            </a:r>
          </a:p>
          <a:p>
            <a:pPr marL="573088" indent="-573088">
              <a:buNone/>
              <a:tabLst>
                <a:tab pos="558800" algn="l"/>
              </a:tabLst>
            </a:pPr>
            <a:r>
              <a:rPr lang="en-US" sz="2600" dirty="0"/>
              <a:t>16.	Evaluation of CTE programs</a:t>
            </a:r>
          </a:p>
          <a:p>
            <a:pPr marL="573088" indent="-573088">
              <a:buNone/>
              <a:tabLst>
                <a:tab pos="558800" algn="l"/>
              </a:tabLst>
            </a:pPr>
            <a:r>
              <a:rPr lang="en-US" sz="2600" dirty="0"/>
              <a:t>17.	Initiate, improve, expand, or modernize CTE programs </a:t>
            </a:r>
          </a:p>
          <a:p>
            <a:pPr marL="573088" indent="-573088">
              <a:buNone/>
              <a:tabLst>
                <a:tab pos="558800" algn="l"/>
              </a:tabLst>
            </a:pPr>
            <a:r>
              <a:rPr lang="en-US" sz="2600" dirty="0"/>
              <a:t>18.	Activities for special populations</a:t>
            </a:r>
          </a:p>
          <a:p>
            <a:pPr marL="573088" indent="-573088">
              <a:buNone/>
              <a:tabLst>
                <a:tab pos="558800" algn="l"/>
              </a:tabLst>
            </a:pPr>
            <a:r>
              <a:rPr lang="en-US" sz="2600" dirty="0"/>
              <a:t>19.	Other permissible uses of funds </a:t>
            </a:r>
          </a:p>
        </p:txBody>
      </p:sp>
    </p:spTree>
    <p:extLst>
      <p:ext uri="{BB962C8B-B14F-4D97-AF65-F5344CB8AC3E}">
        <p14:creationId xmlns:p14="http://schemas.microsoft.com/office/powerpoint/2010/main" val="177991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WIOA sec. 121 (h) and Uniform Administrative Requirements</a:t>
            </a:r>
          </a:p>
          <a:p>
            <a:r>
              <a:rPr lang="en-US" dirty="0"/>
              <a:t>All One-Stop Partner programs must contribute to the infrastructure costs and certain additional costs of the One-Stop delivery system based on their proportionate use.</a:t>
            </a:r>
          </a:p>
          <a:p>
            <a:r>
              <a:rPr lang="en-US" dirty="0" err="1" smtClean="0"/>
              <a:t>Padlet</a:t>
            </a:r>
            <a:r>
              <a:rPr lang="en-US" dirty="0" smtClean="0"/>
              <a:t> </a:t>
            </a:r>
            <a:r>
              <a:rPr lang="mr-IN" dirty="0" smtClean="0"/>
              <a:t>–</a:t>
            </a:r>
            <a:r>
              <a:rPr lang="en-US" dirty="0" smtClean="0"/>
              <a:t> How are you coordinating the improvement of CTE with your local NC Works Career Center?</a:t>
            </a:r>
            <a:endParaRPr lang="en-US" dirty="0"/>
          </a:p>
        </p:txBody>
      </p:sp>
      <p:sp>
        <p:nvSpPr>
          <p:cNvPr id="3" name="Title 2"/>
          <p:cNvSpPr>
            <a:spLocks noGrp="1"/>
          </p:cNvSpPr>
          <p:nvPr>
            <p:ph type="title"/>
          </p:nvPr>
        </p:nvSpPr>
        <p:spPr/>
        <p:txBody>
          <a:bodyPr/>
          <a:lstStyle/>
          <a:p>
            <a:r>
              <a:rPr lang="en-US" dirty="0"/>
              <a:t>WIOA Support</a:t>
            </a:r>
          </a:p>
        </p:txBody>
      </p:sp>
      <p:sp>
        <p:nvSpPr>
          <p:cNvPr id="4" name="TextBox 3"/>
          <p:cNvSpPr txBox="1"/>
          <p:nvPr/>
        </p:nvSpPr>
        <p:spPr>
          <a:xfrm>
            <a:off x="4814887" y="6129571"/>
            <a:ext cx="4329113" cy="584775"/>
          </a:xfrm>
          <a:prstGeom prst="rect">
            <a:avLst/>
          </a:prstGeom>
          <a:noFill/>
        </p:spPr>
        <p:txBody>
          <a:bodyPr wrap="square" rtlCol="0">
            <a:spAutoFit/>
          </a:bodyPr>
          <a:lstStyle/>
          <a:p>
            <a:r>
              <a:rPr lang="en-US" sz="3200" dirty="0" err="1" smtClean="0"/>
              <a:t>NCperkins.org</a:t>
            </a:r>
            <a:r>
              <a:rPr lang="en-US" sz="3200" dirty="0" smtClean="0"/>
              <a:t>/meeting</a:t>
            </a:r>
            <a:endParaRPr lang="en-US" sz="3200" dirty="0"/>
          </a:p>
        </p:txBody>
      </p:sp>
    </p:spTree>
    <p:extLst>
      <p:ext uri="{BB962C8B-B14F-4D97-AF65-F5344CB8AC3E}">
        <p14:creationId xmlns:p14="http://schemas.microsoft.com/office/powerpoint/2010/main" val="12840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DB1E48FA-EA7C-4071-A5E9-02E8B361F49D}"/>
              </a:ext>
            </a:extLst>
          </p:cNvPr>
          <p:cNvSpPr>
            <a:spLocks noGrp="1"/>
          </p:cNvSpPr>
          <p:nvPr>
            <p:ph idx="1"/>
          </p:nvPr>
        </p:nvSpPr>
        <p:spPr/>
        <p:txBody>
          <a:bodyPr/>
          <a:lstStyle/>
          <a:p>
            <a:r>
              <a:rPr lang="en-US" dirty="0"/>
              <a:t>Peyton Holland</a:t>
            </a:r>
          </a:p>
          <a:p>
            <a:r>
              <a:rPr lang="en-US" dirty="0"/>
              <a:t>Executive Director, SkillsUSA North Carolina</a:t>
            </a:r>
          </a:p>
        </p:txBody>
      </p:sp>
      <p:sp>
        <p:nvSpPr>
          <p:cNvPr id="3" name="Title 2">
            <a:extLst>
              <a:ext uri="{FF2B5EF4-FFF2-40B4-BE49-F238E27FC236}">
                <a16:creationId xmlns="" xmlns:a16="http://schemas.microsoft.com/office/drawing/2014/main" id="{0F862317-BF9A-42EB-9D3B-0D2D87F0C286}"/>
              </a:ext>
            </a:extLst>
          </p:cNvPr>
          <p:cNvSpPr>
            <a:spLocks noGrp="1"/>
          </p:cNvSpPr>
          <p:nvPr>
            <p:ph type="title"/>
          </p:nvPr>
        </p:nvSpPr>
        <p:spPr/>
        <p:txBody>
          <a:bodyPr/>
          <a:lstStyle/>
          <a:p>
            <a:r>
              <a:rPr lang="en-US" dirty="0"/>
              <a:t>SkillsUSA</a:t>
            </a:r>
          </a:p>
        </p:txBody>
      </p:sp>
      <p:pic>
        <p:nvPicPr>
          <p:cNvPr id="5" name="Picture 4">
            <a:extLst>
              <a:ext uri="{FF2B5EF4-FFF2-40B4-BE49-F238E27FC236}">
                <a16:creationId xmlns="" xmlns:a16="http://schemas.microsoft.com/office/drawing/2014/main" id="{390F9D1D-2483-4F10-9AD9-F84FAAC78B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44" y="4490398"/>
            <a:ext cx="3882756" cy="2269630"/>
          </a:xfrm>
          <a:prstGeom prst="rect">
            <a:avLst/>
          </a:prstGeom>
        </p:spPr>
      </p:pic>
    </p:spTree>
    <p:extLst>
      <p:ext uri="{BB962C8B-B14F-4D97-AF65-F5344CB8AC3E}">
        <p14:creationId xmlns:p14="http://schemas.microsoft.com/office/powerpoint/2010/main" val="87061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080E6C2C-B940-40D2-A8E6-9E77ABF7F704}"/>
              </a:ext>
            </a:extLst>
          </p:cNvPr>
          <p:cNvSpPr>
            <a:spLocks noGrp="1"/>
          </p:cNvSpPr>
          <p:nvPr>
            <p:ph idx="1"/>
          </p:nvPr>
        </p:nvSpPr>
        <p:spPr/>
        <p:txBody>
          <a:bodyPr/>
          <a:lstStyle/>
          <a:p>
            <a:pPr marL="0" lvl="0" indent="0">
              <a:buNone/>
            </a:pPr>
            <a:r>
              <a:rPr lang="en-US" dirty="0" smtClean="0"/>
              <a:t>Perkins Contacts </a:t>
            </a:r>
          </a:p>
          <a:p>
            <a:pPr lvl="0"/>
            <a:r>
              <a:rPr lang="en-US" dirty="0" smtClean="0"/>
              <a:t>	Name </a:t>
            </a:r>
          </a:p>
          <a:p>
            <a:pPr lvl="0"/>
            <a:r>
              <a:rPr lang="en-US" dirty="0" smtClean="0"/>
              <a:t>	College </a:t>
            </a:r>
          </a:p>
          <a:p>
            <a:pPr lvl="0"/>
            <a:r>
              <a:rPr lang="en-US" dirty="0" smtClean="0"/>
              <a:t>	Position </a:t>
            </a:r>
            <a:endParaRPr lang="en-US" dirty="0"/>
          </a:p>
        </p:txBody>
      </p:sp>
      <p:sp>
        <p:nvSpPr>
          <p:cNvPr id="3" name="Title 2">
            <a:extLst>
              <a:ext uri="{FF2B5EF4-FFF2-40B4-BE49-F238E27FC236}">
                <a16:creationId xmlns="" xmlns:a16="http://schemas.microsoft.com/office/drawing/2014/main" id="{3FBFB755-AF7E-4336-98F2-C773D6F9A54C}"/>
              </a:ext>
            </a:extLst>
          </p:cNvPr>
          <p:cNvSpPr>
            <a:spLocks noGrp="1"/>
          </p:cNvSpPr>
          <p:nvPr>
            <p:ph type="title"/>
          </p:nvPr>
        </p:nvSpPr>
        <p:spPr/>
        <p:txBody>
          <a:bodyPr/>
          <a:lstStyle/>
          <a:p>
            <a:r>
              <a:rPr lang="en-US" smtClean="0"/>
              <a:t>Welcome</a:t>
            </a:r>
            <a:endParaRPr lang="en-US" dirty="0"/>
          </a:p>
        </p:txBody>
      </p:sp>
      <p:sp>
        <p:nvSpPr>
          <p:cNvPr id="4" name="TextBox 3"/>
          <p:cNvSpPr txBox="1"/>
          <p:nvPr/>
        </p:nvSpPr>
        <p:spPr>
          <a:xfrm>
            <a:off x="4814887" y="6129571"/>
            <a:ext cx="4329113" cy="584775"/>
          </a:xfrm>
          <a:prstGeom prst="rect">
            <a:avLst/>
          </a:prstGeom>
          <a:noFill/>
        </p:spPr>
        <p:txBody>
          <a:bodyPr wrap="square" rtlCol="0">
            <a:spAutoFit/>
          </a:bodyPr>
          <a:lstStyle/>
          <a:p>
            <a:r>
              <a:rPr lang="en-US" sz="3200" dirty="0" err="1" smtClean="0"/>
              <a:t>NCperkins.org</a:t>
            </a:r>
            <a:r>
              <a:rPr lang="en-US" sz="3200" dirty="0" smtClean="0"/>
              <a:t>/meeting</a:t>
            </a:r>
            <a:endParaRPr lang="en-US" sz="3200" dirty="0"/>
          </a:p>
        </p:txBody>
      </p:sp>
    </p:spTree>
    <p:extLst>
      <p:ext uri="{BB962C8B-B14F-4D97-AF65-F5344CB8AC3E}">
        <p14:creationId xmlns:p14="http://schemas.microsoft.com/office/powerpoint/2010/main" val="367735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Ed Dent</a:t>
            </a:r>
          </a:p>
          <a:p>
            <a:r>
              <a:rPr lang="en-US" dirty="0"/>
              <a:t>Dean of Engineering and Business Programs</a:t>
            </a:r>
          </a:p>
          <a:p>
            <a:r>
              <a:rPr lang="en-US" dirty="0"/>
              <a:t>Bladen Community </a:t>
            </a:r>
            <a:r>
              <a:rPr lang="en-US" dirty="0" smtClean="0"/>
              <a:t>College</a:t>
            </a:r>
          </a:p>
          <a:p>
            <a:endParaRPr lang="en-US" dirty="0"/>
          </a:p>
          <a:p>
            <a:pPr marL="0" indent="0">
              <a:buNone/>
            </a:pPr>
            <a:r>
              <a:rPr lang="en-US" sz="3200" i="1" dirty="0" smtClean="0"/>
              <a:t>Building the Bridge to Panama</a:t>
            </a:r>
            <a:endParaRPr lang="en-US" sz="3200" i="1" dirty="0"/>
          </a:p>
        </p:txBody>
      </p:sp>
      <p:sp>
        <p:nvSpPr>
          <p:cNvPr id="3" name="Title 2"/>
          <p:cNvSpPr>
            <a:spLocks noGrp="1"/>
          </p:cNvSpPr>
          <p:nvPr>
            <p:ph type="title"/>
          </p:nvPr>
        </p:nvSpPr>
        <p:spPr/>
        <p:txBody>
          <a:bodyPr/>
          <a:lstStyle/>
          <a:p>
            <a:r>
              <a:rPr lang="en-US" dirty="0"/>
              <a:t>SkillsUSA - Best Practices</a:t>
            </a:r>
          </a:p>
        </p:txBody>
      </p:sp>
      <p:pic>
        <p:nvPicPr>
          <p:cNvPr id="4" name="Picture 3">
            <a:extLst>
              <a:ext uri="{FF2B5EF4-FFF2-40B4-BE49-F238E27FC236}">
                <a16:creationId xmlns="" xmlns:a16="http://schemas.microsoft.com/office/drawing/2014/main" id="{FF802F69-CBE7-4D30-8D88-3EFEE7A5E4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244" y="4490398"/>
            <a:ext cx="3882756" cy="2269630"/>
          </a:xfrm>
          <a:prstGeom prst="rect">
            <a:avLst/>
          </a:prstGeom>
        </p:spPr>
      </p:pic>
    </p:spTree>
    <p:extLst>
      <p:ext uri="{BB962C8B-B14F-4D97-AF65-F5344CB8AC3E}">
        <p14:creationId xmlns:p14="http://schemas.microsoft.com/office/powerpoint/2010/main" val="16621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00050" y="1761204"/>
            <a:ext cx="6529388" cy="4731671"/>
          </a:xfrm>
        </p:spPr>
        <p:txBody>
          <a:bodyPr>
            <a:normAutofit/>
          </a:bodyPr>
          <a:lstStyle/>
          <a:p>
            <a:r>
              <a:rPr lang="en-US" sz="2400" dirty="0" smtClean="0"/>
              <a:t>Mr. Silas Acosta was instrumental in starting the foundation to our bridge to Panama.</a:t>
            </a:r>
          </a:p>
          <a:p>
            <a:r>
              <a:rPr lang="en-US" sz="2400" dirty="0" smtClean="0"/>
              <a:t>Welding was the program that joined the bridge components.</a:t>
            </a:r>
          </a:p>
          <a:p>
            <a:r>
              <a:rPr lang="en-US" sz="2400" dirty="0" smtClean="0"/>
              <a:t>The national history of the BCC welding program was a shining light to our Panama visitors</a:t>
            </a:r>
          </a:p>
          <a:p>
            <a:r>
              <a:rPr lang="en-US" sz="2400" dirty="0" smtClean="0"/>
              <a:t>Our non traditional students played a significant role.</a:t>
            </a:r>
          </a:p>
          <a:p>
            <a:r>
              <a:rPr lang="en-US" sz="2400" dirty="0" smtClean="0"/>
              <a:t>Virtual Welding, NCCER, </a:t>
            </a:r>
            <a:r>
              <a:rPr lang="en-US" sz="2400" dirty="0" err="1" smtClean="0"/>
              <a:t>SkillsUSA</a:t>
            </a:r>
            <a:r>
              <a:rPr lang="en-US" sz="2400" dirty="0" smtClean="0"/>
              <a:t>, American Welding Society (AWS)  and </a:t>
            </a:r>
            <a:r>
              <a:rPr lang="en-US" sz="2400" b="1" dirty="0" smtClean="0"/>
              <a:t>Nontraditional Students</a:t>
            </a:r>
            <a:r>
              <a:rPr lang="en-US" sz="2400" dirty="0" smtClean="0"/>
              <a:t> made great connections with our visitors.</a:t>
            </a:r>
          </a:p>
          <a:p>
            <a:endParaRPr lang="en-US" sz="2400" dirty="0"/>
          </a:p>
        </p:txBody>
      </p:sp>
      <p:sp>
        <p:nvSpPr>
          <p:cNvPr id="2" name="Title 1"/>
          <p:cNvSpPr>
            <a:spLocks noGrp="1"/>
          </p:cNvSpPr>
          <p:nvPr>
            <p:ph type="title"/>
          </p:nvPr>
        </p:nvSpPr>
        <p:spPr/>
        <p:txBody>
          <a:bodyPr/>
          <a:lstStyle/>
          <a:p>
            <a:r>
              <a:rPr lang="en-US" dirty="0" smtClean="0"/>
              <a:t>Building the Bridge to Panama</a:t>
            </a:r>
            <a:br>
              <a:rPr lang="en-US" dirty="0" smtClean="0"/>
            </a:br>
            <a:r>
              <a:rPr lang="en-US" sz="3200" i="1" dirty="0" smtClean="0"/>
              <a:t>Building Bridges - Building Futures</a:t>
            </a:r>
            <a:endParaRPr lang="en-US" sz="3200" i="1" dirty="0"/>
          </a:p>
        </p:txBody>
      </p:sp>
      <p:pic>
        <p:nvPicPr>
          <p:cNvPr id="7" name="Content Placeholder 6"/>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l="62585"/>
          <a:stretch/>
        </p:blipFill>
        <p:spPr>
          <a:xfrm>
            <a:off x="6858003" y="1761205"/>
            <a:ext cx="2357436" cy="4953920"/>
          </a:xfrm>
        </p:spPr>
      </p:pic>
    </p:spTree>
    <p:extLst>
      <p:ext uri="{BB962C8B-B14F-4D97-AF65-F5344CB8AC3E}">
        <p14:creationId xmlns:p14="http://schemas.microsoft.com/office/powerpoint/2010/main" val="173773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US" dirty="0" smtClean="0"/>
              <a:t>Becoming a NCCER craft instructor requires 24 hours of training, 9 module tests, and a performance session to achieve the qualification.</a:t>
            </a:r>
          </a:p>
          <a:p>
            <a:r>
              <a:rPr lang="en-US" sz="2000" dirty="0" smtClean="0"/>
              <a:t>Intro to NCCER</a:t>
            </a:r>
          </a:p>
          <a:p>
            <a:r>
              <a:rPr lang="en-US" sz="2000" dirty="0" smtClean="0"/>
              <a:t>How Learning Occurs			</a:t>
            </a:r>
          </a:p>
          <a:p>
            <a:r>
              <a:rPr lang="en-US" sz="2000" dirty="0" smtClean="0"/>
              <a:t>Communication for Learning </a:t>
            </a:r>
          </a:p>
          <a:p>
            <a:r>
              <a:rPr lang="en-US" sz="2000" dirty="0" smtClean="0"/>
              <a:t>Leadership and Group Dynamics</a:t>
            </a:r>
          </a:p>
          <a:p>
            <a:r>
              <a:rPr lang="en-US" sz="2000" dirty="0" smtClean="0"/>
              <a:t>Administration and Classroom Management</a:t>
            </a:r>
          </a:p>
          <a:p>
            <a:r>
              <a:rPr lang="en-US" sz="2000" dirty="0" smtClean="0"/>
              <a:t>Navigating NCCER Learning Resources</a:t>
            </a:r>
          </a:p>
          <a:p>
            <a:r>
              <a:rPr lang="en-US" sz="2000" dirty="0" smtClean="0"/>
              <a:t>Teaching Strategies Instructional Aids</a:t>
            </a:r>
          </a:p>
          <a:p>
            <a:r>
              <a:rPr lang="en-US" sz="2000" dirty="0" smtClean="0"/>
              <a:t>Evaluations Techniques</a:t>
            </a:r>
          </a:p>
          <a:p>
            <a:r>
              <a:rPr lang="en-US" sz="2000" dirty="0" smtClean="0"/>
              <a:t>Performance Review Resources</a:t>
            </a:r>
            <a:endParaRPr lang="en-US" sz="2000" dirty="0"/>
          </a:p>
        </p:txBody>
      </p:sp>
      <p:sp>
        <p:nvSpPr>
          <p:cNvPr id="2" name="Title 1"/>
          <p:cNvSpPr>
            <a:spLocks noGrp="1"/>
          </p:cNvSpPr>
          <p:nvPr>
            <p:ph type="title"/>
          </p:nvPr>
        </p:nvSpPr>
        <p:spPr/>
        <p:txBody>
          <a:bodyPr/>
          <a:lstStyle/>
          <a:p>
            <a:r>
              <a:rPr lang="en-US" dirty="0" smtClean="0"/>
              <a:t>Bladen Community College and NCCER</a:t>
            </a:r>
            <a:endParaRPr lang="en-US" dirty="0"/>
          </a:p>
        </p:txBody>
      </p:sp>
      <p:pic>
        <p:nvPicPr>
          <p:cNvPr id="2050" name="Picture 2" descr="Image result for NCCER logo">
            <a:hlinkClick r:id="rId3"/>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5672137" y="2884026"/>
            <a:ext cx="3114675" cy="3114675"/>
          </a:xfrm>
        </p:spPr>
      </p:pic>
    </p:spTree>
    <p:extLst>
      <p:ext uri="{BB962C8B-B14F-4D97-AF65-F5344CB8AC3E}">
        <p14:creationId xmlns:p14="http://schemas.microsoft.com/office/powerpoint/2010/main" val="38763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761204"/>
            <a:ext cx="6472238" cy="4731671"/>
          </a:xfrm>
        </p:spPr>
        <p:txBody>
          <a:bodyPr>
            <a:normAutofit/>
          </a:bodyPr>
          <a:lstStyle/>
          <a:p>
            <a:r>
              <a:rPr lang="en-US" sz="2600" dirty="0" smtClean="0"/>
              <a:t>All CTE students must go through the </a:t>
            </a:r>
            <a:br>
              <a:rPr lang="en-US" sz="2600" dirty="0" smtClean="0"/>
            </a:br>
            <a:r>
              <a:rPr lang="en-US" sz="2600" dirty="0" smtClean="0"/>
              <a:t>same core</a:t>
            </a:r>
          </a:p>
          <a:p>
            <a:r>
              <a:rPr lang="en-US" sz="2600" dirty="0" smtClean="0"/>
              <a:t>Each Discipline has Levels 1-4</a:t>
            </a:r>
          </a:p>
          <a:p>
            <a:r>
              <a:rPr lang="en-US" sz="2600" dirty="0" smtClean="0"/>
              <a:t>Core and Discipline Levels have standardized written and performance test </a:t>
            </a:r>
          </a:p>
          <a:p>
            <a:r>
              <a:rPr lang="en-US" sz="2600" dirty="0" smtClean="0"/>
              <a:t>Upon core completion and subsequent levels the student will receive NCCER Credentials</a:t>
            </a:r>
          </a:p>
          <a:p>
            <a:r>
              <a:rPr lang="en-US" sz="2600" dirty="0" smtClean="0"/>
              <a:t>The NCCER modules are imbedded into the courses that are required within the NC Community College Curriculum Standard</a:t>
            </a:r>
          </a:p>
          <a:p>
            <a:endParaRPr lang="en-US" sz="2600" dirty="0"/>
          </a:p>
        </p:txBody>
      </p:sp>
      <p:sp>
        <p:nvSpPr>
          <p:cNvPr id="2" name="Title 1"/>
          <p:cNvSpPr>
            <a:spLocks noGrp="1"/>
          </p:cNvSpPr>
          <p:nvPr>
            <p:ph type="title"/>
          </p:nvPr>
        </p:nvSpPr>
        <p:spPr/>
        <p:txBody>
          <a:bodyPr/>
          <a:lstStyle/>
          <a:p>
            <a:r>
              <a:rPr lang="en-US" dirty="0" smtClean="0"/>
              <a:t>NCCER and the BCC Student</a:t>
            </a:r>
            <a:endParaRPr lang="en-US" dirty="0"/>
          </a:p>
        </p:txBody>
      </p:sp>
      <p:pic>
        <p:nvPicPr>
          <p:cNvPr id="1026" name="Picture 2" descr="Image result for NCCER logo">
            <a:hlinkClick r:id="rId3"/>
          </p:cNvPr>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6272214" y="1704052"/>
            <a:ext cx="2776538" cy="2776538"/>
          </a:xfrm>
        </p:spPr>
      </p:pic>
    </p:spTree>
    <p:extLst>
      <p:ext uri="{BB962C8B-B14F-4D97-AF65-F5344CB8AC3E}">
        <p14:creationId xmlns:p14="http://schemas.microsoft.com/office/powerpoint/2010/main" val="1732670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28650" y="1761204"/>
            <a:ext cx="7900988" cy="4731671"/>
          </a:xfrm>
        </p:spPr>
        <p:txBody>
          <a:bodyPr/>
          <a:lstStyle/>
          <a:p>
            <a:r>
              <a:rPr lang="en-US" dirty="0" smtClean="0"/>
              <a:t>Bladen Community College started its chapter in 2000.</a:t>
            </a:r>
          </a:p>
          <a:p>
            <a:r>
              <a:rPr lang="en-US" dirty="0" smtClean="0"/>
              <a:t>BCC Students have been </a:t>
            </a:r>
            <a:br>
              <a:rPr lang="en-US" dirty="0" smtClean="0"/>
            </a:br>
            <a:r>
              <a:rPr lang="en-US" dirty="0" smtClean="0"/>
              <a:t>fortunate to earn the right </a:t>
            </a:r>
            <a:br>
              <a:rPr lang="en-US" dirty="0" smtClean="0"/>
            </a:br>
            <a:r>
              <a:rPr lang="en-US" dirty="0" smtClean="0"/>
              <a:t>to compete at the national </a:t>
            </a:r>
            <a:br>
              <a:rPr lang="en-US" dirty="0" smtClean="0"/>
            </a:br>
            <a:r>
              <a:rPr lang="en-US" dirty="0" smtClean="0"/>
              <a:t>level for 17 years.</a:t>
            </a:r>
          </a:p>
          <a:p>
            <a:r>
              <a:rPr lang="en-US" dirty="0" smtClean="0"/>
              <a:t>Have always been in the top </a:t>
            </a:r>
            <a:br>
              <a:rPr lang="en-US" dirty="0" smtClean="0"/>
            </a:br>
            <a:r>
              <a:rPr lang="en-US" dirty="0" smtClean="0"/>
              <a:t>ten nationally.</a:t>
            </a:r>
          </a:p>
          <a:p>
            <a:r>
              <a:rPr lang="en-US" dirty="0" smtClean="0"/>
              <a:t>In the last seven years BCC </a:t>
            </a:r>
            <a:br>
              <a:rPr lang="en-US" dirty="0" smtClean="0"/>
            </a:br>
            <a:r>
              <a:rPr lang="en-US" dirty="0" smtClean="0"/>
              <a:t>students have placed in the </a:t>
            </a:r>
            <a:br>
              <a:rPr lang="en-US" dirty="0" smtClean="0"/>
            </a:br>
            <a:r>
              <a:rPr lang="en-US" dirty="0" smtClean="0"/>
              <a:t>top three in their given categories.</a:t>
            </a:r>
          </a:p>
          <a:p>
            <a:endParaRPr lang="en-US" dirty="0"/>
          </a:p>
        </p:txBody>
      </p:sp>
      <p:sp>
        <p:nvSpPr>
          <p:cNvPr id="2" name="Title 1"/>
          <p:cNvSpPr>
            <a:spLocks noGrp="1"/>
          </p:cNvSpPr>
          <p:nvPr>
            <p:ph type="title"/>
          </p:nvPr>
        </p:nvSpPr>
        <p:spPr/>
        <p:txBody>
          <a:bodyPr/>
          <a:lstStyle/>
          <a:p>
            <a:r>
              <a:rPr lang="en-US" smtClean="0"/>
              <a:t>SkillsUSA</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4185" y="2454381"/>
            <a:ext cx="3783783" cy="3746394"/>
          </a:xfrm>
          <a:prstGeom prst="rect">
            <a:avLst/>
          </a:prstGeom>
        </p:spPr>
      </p:pic>
    </p:spTree>
    <p:extLst>
      <p:ext uri="{BB962C8B-B14F-4D97-AF65-F5344CB8AC3E}">
        <p14:creationId xmlns:p14="http://schemas.microsoft.com/office/powerpoint/2010/main" val="112055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Bladen Community College </a:t>
            </a:r>
            <a:br>
              <a:rPr lang="en-US" dirty="0" smtClean="0"/>
            </a:br>
            <a:r>
              <a:rPr lang="en-US" dirty="0" smtClean="0"/>
              <a:t>and </a:t>
            </a:r>
            <a:r>
              <a:rPr lang="en-US" dirty="0" err="1" smtClean="0"/>
              <a:t>SkillsUSA</a:t>
            </a: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3706" y="2368280"/>
            <a:ext cx="4732337" cy="3716877"/>
          </a:xfrm>
          <a:prstGeom prst="rect">
            <a:avLst/>
          </a:prstGeom>
        </p:spPr>
      </p:pic>
      <p:pic>
        <p:nvPicPr>
          <p:cNvPr id="10" name="Content Placeholder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70090" y="1860551"/>
            <a:ext cx="3549252" cy="4732337"/>
          </a:xfrm>
        </p:spPr>
      </p:pic>
    </p:spTree>
    <p:extLst>
      <p:ext uri="{BB962C8B-B14F-4D97-AF65-F5344CB8AC3E}">
        <p14:creationId xmlns:p14="http://schemas.microsoft.com/office/powerpoint/2010/main" val="187638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body" sz="quarter" idx="4294967295"/>
          </p:nvPr>
        </p:nvSpPr>
        <p:spPr>
          <a:xfrm>
            <a:off x="2871787" y="1963267"/>
            <a:ext cx="3075824" cy="4337521"/>
          </a:xfrm>
          <a:prstGeom prst="rect">
            <a:avLst/>
          </a:prstGeom>
          <a:ln w="38100">
            <a:solidFill>
              <a:srgbClr val="009051"/>
            </a:solidFill>
          </a:ln>
        </p:spPr>
        <p:txBody>
          <a:bodyPr anchor="t">
            <a:noAutofit/>
          </a:bodyPr>
          <a:lstStyle/>
          <a:p>
            <a:pPr marL="182563" indent="-112713" algn="ctr" defTabSz="914400">
              <a:buNone/>
            </a:pPr>
            <a:r>
              <a:rPr lang="en-US" b="1" dirty="0">
                <a:latin typeface="+mn-lt"/>
              </a:rPr>
              <a:t>Experiential</a:t>
            </a:r>
            <a:endParaRPr lang="en-US" sz="2400" b="1" dirty="0">
              <a:latin typeface="+mn-lt"/>
            </a:endParaRPr>
          </a:p>
          <a:p>
            <a:pPr marL="182563" indent="-112713" algn="ctr" defTabSz="914400">
              <a:buNone/>
            </a:pPr>
            <a:r>
              <a:rPr lang="en-US" sz="1800" i="1" u="sng" dirty="0">
                <a:latin typeface="+mn-lt"/>
              </a:rPr>
              <a:t>Fundamental Skills &amp; Soft Skills</a:t>
            </a:r>
          </a:p>
          <a:p>
            <a:pPr marL="182563" indent="-112713" algn="ctr"/>
            <a:endParaRPr lang="en-US" sz="2400" i="1" dirty="0">
              <a:latin typeface="+mn-lt"/>
            </a:endParaRPr>
          </a:p>
          <a:p>
            <a:pPr marL="182563" indent="-112713"/>
            <a:r>
              <a:rPr lang="en-US" sz="2400" dirty="0">
                <a:latin typeface="+mn-lt"/>
              </a:rPr>
              <a:t>Part Time Work</a:t>
            </a:r>
          </a:p>
          <a:p>
            <a:pPr marL="182563" indent="-112713"/>
            <a:r>
              <a:rPr lang="en-US" sz="2400" dirty="0">
                <a:latin typeface="+mn-lt"/>
              </a:rPr>
              <a:t>Volunteer</a:t>
            </a:r>
          </a:p>
          <a:p>
            <a:pPr marL="182563" indent="-112713"/>
            <a:r>
              <a:rPr lang="en-US" sz="2400" dirty="0">
                <a:latin typeface="+mn-lt"/>
              </a:rPr>
              <a:t>Projects in Class </a:t>
            </a:r>
          </a:p>
          <a:p>
            <a:pPr marL="182563" indent="-112713"/>
            <a:r>
              <a:rPr lang="en-US" sz="2400" dirty="0">
                <a:latin typeface="+mn-lt"/>
              </a:rPr>
              <a:t>Internship</a:t>
            </a:r>
          </a:p>
          <a:p>
            <a:pPr marL="182563" indent="-112713"/>
            <a:r>
              <a:rPr lang="en-US" sz="2400" dirty="0">
                <a:latin typeface="+mn-lt"/>
              </a:rPr>
              <a:t>Service Learning</a:t>
            </a:r>
          </a:p>
          <a:p>
            <a:pPr marL="182563" indent="-112713"/>
            <a:r>
              <a:rPr lang="en-US" sz="2400" dirty="0">
                <a:latin typeface="+mn-lt"/>
              </a:rPr>
              <a:t>Junior Achievement</a:t>
            </a:r>
          </a:p>
          <a:p>
            <a:pPr marL="182563" indent="-112713"/>
            <a:r>
              <a:rPr lang="en-US" sz="2400" dirty="0">
                <a:latin typeface="+mn-lt"/>
              </a:rPr>
              <a:t>CTSO</a:t>
            </a:r>
          </a:p>
          <a:p>
            <a:pPr algn="ctr"/>
            <a:endParaRPr lang="en-US" sz="2400" i="1" dirty="0">
              <a:latin typeface="+mn-lt"/>
            </a:endParaRPr>
          </a:p>
        </p:txBody>
      </p:sp>
      <p:sp>
        <p:nvSpPr>
          <p:cNvPr id="404" name="Shape 404"/>
          <p:cNvSpPr/>
          <p:nvPr/>
        </p:nvSpPr>
        <p:spPr>
          <a:xfrm>
            <a:off x="142874" y="1963268"/>
            <a:ext cx="2728913" cy="4337520"/>
          </a:xfrm>
          <a:prstGeom prst="rect">
            <a:avLst/>
          </a:prstGeom>
          <a:ln w="38100">
            <a:solidFill>
              <a:srgbClr val="009051"/>
            </a:solidFill>
            <a:miter lim="400000"/>
          </a:ln>
          <a:extLst>
            <a:ext uri="{C572A759-6A51-4108-AA02-DFA0A04FC94B}">
              <ma14:wrappingTextBoxFlag xmlns:ma14="http://schemas.microsoft.com/office/mac/drawingml/2011/main" val="1"/>
            </a:ext>
          </a:extLst>
        </p:spPr>
        <p:txBody>
          <a:bodyPr lIns="35719" tIns="35719" rIns="35719" bIns="35719" anchor="t">
            <a:noAutofit/>
          </a:bodyPr>
          <a:lstStyle/>
          <a:p>
            <a:pPr marL="182563" indent="-112713" algn="ctr"/>
            <a:r>
              <a:rPr lang="en-US" sz="2800" b="1" dirty="0"/>
              <a:t>Exploratory</a:t>
            </a:r>
            <a:endParaRPr lang="en-US" sz="2400" b="1" dirty="0"/>
          </a:p>
          <a:p>
            <a:pPr marL="182563" indent="-112713" algn="ctr"/>
            <a:r>
              <a:rPr lang="en-US" i="1" u="sng" dirty="0"/>
              <a:t>Exploring Work </a:t>
            </a:r>
          </a:p>
          <a:p>
            <a:pPr marL="182563" indent="-112713" algn="ctr"/>
            <a:endParaRPr lang="en-US" i="1" dirty="0"/>
          </a:p>
          <a:p>
            <a:pPr marL="182563" indent="-112713" algn="ctr"/>
            <a:endParaRPr lang="en-US" sz="2400" i="1" dirty="0"/>
          </a:p>
          <a:p>
            <a:pPr marL="182563" indent="-112713" defTabSz="514350">
              <a:lnSpc>
                <a:spcPct val="110000"/>
              </a:lnSpc>
              <a:spcBef>
                <a:spcPts val="563"/>
              </a:spcBef>
              <a:buFont typeface="Arial" panose="020B0604020202020204" pitchFamily="34" charset="0"/>
              <a:buChar char="•"/>
            </a:pPr>
            <a:r>
              <a:rPr lang="en-US" sz="2400" dirty="0"/>
              <a:t>Job Shadowing</a:t>
            </a:r>
          </a:p>
          <a:p>
            <a:pPr marL="182563" indent="-112713" defTabSz="514350">
              <a:lnSpc>
                <a:spcPct val="110000"/>
              </a:lnSpc>
              <a:spcBef>
                <a:spcPts val="563"/>
              </a:spcBef>
              <a:buFont typeface="Arial" panose="020B0604020202020204" pitchFamily="34" charset="0"/>
              <a:buChar char="•"/>
            </a:pPr>
            <a:r>
              <a:rPr lang="en-US" sz="2400" dirty="0"/>
              <a:t>Employer Videos</a:t>
            </a:r>
          </a:p>
          <a:p>
            <a:pPr marL="182563" indent="-112713" defTabSz="514350">
              <a:lnSpc>
                <a:spcPct val="110000"/>
              </a:lnSpc>
              <a:spcBef>
                <a:spcPts val="563"/>
              </a:spcBef>
              <a:buFont typeface="Arial" panose="020B0604020202020204" pitchFamily="34" charset="0"/>
              <a:buChar char="•"/>
            </a:pPr>
            <a:r>
              <a:rPr lang="en-US" sz="2400" dirty="0"/>
              <a:t>Employer Projects in Class</a:t>
            </a:r>
          </a:p>
          <a:p>
            <a:pPr marL="182563" indent="-112713" defTabSz="514350">
              <a:lnSpc>
                <a:spcPct val="110000"/>
              </a:lnSpc>
              <a:spcBef>
                <a:spcPts val="563"/>
              </a:spcBef>
              <a:buFont typeface="Arial" panose="020B0604020202020204" pitchFamily="34" charset="0"/>
              <a:buChar char="•"/>
            </a:pPr>
            <a:r>
              <a:rPr lang="en-US" sz="2400" dirty="0"/>
              <a:t>Industry Tours</a:t>
            </a:r>
          </a:p>
          <a:p>
            <a:pPr marL="182563" indent="-112713" defTabSz="514350">
              <a:lnSpc>
                <a:spcPct val="110000"/>
              </a:lnSpc>
              <a:spcBef>
                <a:spcPts val="563"/>
              </a:spcBef>
              <a:buFont typeface="Arial" panose="020B0604020202020204" pitchFamily="34" charset="0"/>
              <a:buChar char="•"/>
            </a:pPr>
            <a:r>
              <a:rPr lang="en-US" sz="2400" dirty="0"/>
              <a:t>Junior Achievement</a:t>
            </a:r>
          </a:p>
          <a:p>
            <a:pPr algn="ctr"/>
            <a:endParaRPr lang="en-US" sz="2400" i="1" dirty="0"/>
          </a:p>
        </p:txBody>
      </p:sp>
      <p:sp>
        <p:nvSpPr>
          <p:cNvPr id="405" name="Shape 405"/>
          <p:cNvSpPr/>
          <p:nvPr/>
        </p:nvSpPr>
        <p:spPr>
          <a:xfrm>
            <a:off x="5947611" y="1963268"/>
            <a:ext cx="3010654" cy="4337520"/>
          </a:xfrm>
          <a:prstGeom prst="rect">
            <a:avLst/>
          </a:prstGeom>
          <a:ln w="38100">
            <a:solidFill>
              <a:srgbClr val="009051"/>
            </a:solidFill>
            <a:miter lim="400000"/>
          </a:ln>
          <a:extLst>
            <a:ext uri="{C572A759-6A51-4108-AA02-DFA0A04FC94B}">
              <ma14:wrappingTextBoxFlag xmlns:ma14="http://schemas.microsoft.com/office/mac/drawingml/2011/main" val="1"/>
            </a:ext>
          </a:extLst>
        </p:spPr>
        <p:txBody>
          <a:bodyPr lIns="35719" tIns="35719" rIns="35719" bIns="35719" anchor="t">
            <a:noAutofit/>
          </a:bodyPr>
          <a:lstStyle/>
          <a:p>
            <a:pPr marL="182563" indent="-112713" algn="ctr">
              <a:lnSpc>
                <a:spcPct val="90000"/>
              </a:lnSpc>
              <a:spcBef>
                <a:spcPts val="563"/>
              </a:spcBef>
            </a:pPr>
            <a:r>
              <a:rPr lang="en-US" sz="2800" b="1" dirty="0"/>
              <a:t>Engaged</a:t>
            </a:r>
            <a:endParaRPr lang="en-US" sz="2400" b="1" dirty="0"/>
          </a:p>
          <a:p>
            <a:pPr marL="182563" indent="-112713" algn="ctr">
              <a:lnSpc>
                <a:spcPct val="90000"/>
              </a:lnSpc>
              <a:spcBef>
                <a:spcPts val="563"/>
              </a:spcBef>
            </a:pPr>
            <a:r>
              <a:rPr lang="en-US" i="1" u="sng" dirty="0"/>
              <a:t>Classroom learning </a:t>
            </a:r>
            <a:br>
              <a:rPr lang="en-US" i="1" u="sng" dirty="0"/>
            </a:br>
            <a:r>
              <a:rPr lang="en-US" i="1" u="sng" dirty="0"/>
              <a:t>applied on the job.</a:t>
            </a:r>
          </a:p>
          <a:p>
            <a:pPr marL="182563" indent="-112713" algn="ctr"/>
            <a:endParaRPr lang="en-US" sz="2400" i="1" dirty="0"/>
          </a:p>
          <a:p>
            <a:pPr marL="182563" indent="-112713" defTabSz="514350">
              <a:lnSpc>
                <a:spcPct val="90000"/>
              </a:lnSpc>
              <a:spcBef>
                <a:spcPts val="563"/>
              </a:spcBef>
              <a:buFont typeface="Arial" panose="020B0604020202020204" pitchFamily="34" charset="0"/>
              <a:buChar char="•"/>
            </a:pPr>
            <a:r>
              <a:rPr lang="en-US" sz="2400" dirty="0"/>
              <a:t>Cooperative Education</a:t>
            </a:r>
          </a:p>
          <a:p>
            <a:pPr marL="182563" indent="-112713" defTabSz="514350">
              <a:lnSpc>
                <a:spcPct val="90000"/>
              </a:lnSpc>
              <a:spcBef>
                <a:spcPts val="563"/>
              </a:spcBef>
              <a:buFont typeface="Arial" panose="020B0604020202020204" pitchFamily="34" charset="0"/>
              <a:buChar char="•"/>
            </a:pPr>
            <a:r>
              <a:rPr lang="en-US" sz="2400" dirty="0"/>
              <a:t>Apprenticeship</a:t>
            </a:r>
          </a:p>
          <a:p>
            <a:pPr marL="182563" indent="-112713" defTabSz="514350">
              <a:lnSpc>
                <a:spcPct val="90000"/>
              </a:lnSpc>
              <a:spcBef>
                <a:spcPts val="563"/>
              </a:spcBef>
              <a:buFont typeface="Arial" panose="020B0604020202020204" pitchFamily="34" charset="0"/>
              <a:buChar char="•"/>
            </a:pPr>
            <a:r>
              <a:rPr lang="en-US" sz="2400" dirty="0"/>
              <a:t>Internship</a:t>
            </a:r>
          </a:p>
          <a:p>
            <a:pPr marL="182563" indent="-112713" defTabSz="514350">
              <a:lnSpc>
                <a:spcPct val="90000"/>
              </a:lnSpc>
              <a:spcBef>
                <a:spcPts val="563"/>
              </a:spcBef>
              <a:buFont typeface="Arial" panose="020B0604020202020204" pitchFamily="34" charset="0"/>
              <a:buChar char="•"/>
            </a:pPr>
            <a:r>
              <a:rPr lang="en-US" sz="2400" dirty="0"/>
              <a:t>Structured Volunteer</a:t>
            </a:r>
          </a:p>
          <a:p>
            <a:pPr marL="182563" indent="-112713" defTabSz="514350">
              <a:lnSpc>
                <a:spcPct val="90000"/>
              </a:lnSpc>
              <a:spcBef>
                <a:spcPts val="563"/>
              </a:spcBef>
              <a:buFont typeface="Arial" panose="020B0604020202020204" pitchFamily="34" charset="0"/>
              <a:buChar char="•"/>
            </a:pPr>
            <a:r>
              <a:rPr lang="en-US" sz="2400" dirty="0"/>
              <a:t>Structured Service Learning</a:t>
            </a:r>
          </a:p>
          <a:p>
            <a:pPr marL="128588" indent="-128588" defTabSz="514350">
              <a:lnSpc>
                <a:spcPct val="90000"/>
              </a:lnSpc>
              <a:spcBef>
                <a:spcPts val="563"/>
              </a:spcBef>
              <a:buFont typeface="Arial" panose="020B0604020202020204" pitchFamily="34" charset="0"/>
              <a:buChar char="•"/>
            </a:pPr>
            <a:endParaRPr lang="en-US" sz="2400" dirty="0"/>
          </a:p>
        </p:txBody>
      </p:sp>
      <p:sp>
        <p:nvSpPr>
          <p:cNvPr id="4" name="Title 3"/>
          <p:cNvSpPr>
            <a:spLocks noGrp="1"/>
          </p:cNvSpPr>
          <p:nvPr>
            <p:ph type="title"/>
          </p:nvPr>
        </p:nvSpPr>
        <p:spPr/>
        <p:txBody>
          <a:bodyPr/>
          <a:lstStyle/>
          <a:p>
            <a:r>
              <a:rPr lang="en-US" dirty="0"/>
              <a:t>Work-Based Learning </a:t>
            </a:r>
            <a:endParaRPr lang="en-US" i="1" dirty="0"/>
          </a:p>
        </p:txBody>
      </p:sp>
    </p:spTree>
    <p:extLst>
      <p:ext uri="{BB962C8B-B14F-4D97-AF65-F5344CB8AC3E}">
        <p14:creationId xmlns:p14="http://schemas.microsoft.com/office/powerpoint/2010/main" val="952086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Abs val="0"/>
                                  </p:iterate>
                                  <p:childTnLst>
                                    <p:set>
                                      <p:cBhvr>
                                        <p:cTn id="6" fill="hold"/>
                                        <p:tgtEl>
                                          <p:spTgt spid="404"/>
                                        </p:tgtEl>
                                        <p:attrNameLst>
                                          <p:attrName>style.visibility</p:attrName>
                                        </p:attrNameLst>
                                      </p:cBhvr>
                                      <p:to>
                                        <p:strVal val="visible"/>
                                      </p:to>
                                    </p:set>
                                    <p:anim calcmode="lin" valueType="num">
                                      <p:cBhvr>
                                        <p:cTn id="7" dur="1000" fill="hold"/>
                                        <p:tgtEl>
                                          <p:spTgt spid="404"/>
                                        </p:tgtEl>
                                        <p:attrNameLst>
                                          <p:attrName>ppt_x</p:attrName>
                                        </p:attrNameLst>
                                      </p:cBhvr>
                                      <p:tavLst>
                                        <p:tav tm="0">
                                          <p:val>
                                            <p:strVal val="#ppt_x"/>
                                          </p:val>
                                        </p:tav>
                                        <p:tav tm="100000">
                                          <p:val>
                                            <p:strVal val="#ppt_x"/>
                                          </p:val>
                                        </p:tav>
                                      </p:tavLst>
                                    </p:anim>
                                    <p:anim calcmode="lin" valueType="num">
                                      <p:cBhvr>
                                        <p:cTn id="8" dur="1000" fill="hold"/>
                                        <p:tgtEl>
                                          <p:spTgt spid="40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Abs val="0"/>
                                  </p:iterate>
                                  <p:childTnLst>
                                    <p:set>
                                      <p:cBhvr>
                                        <p:cTn id="12" fill="hold"/>
                                        <p:tgtEl>
                                          <p:spTgt spid="403"/>
                                        </p:tgtEl>
                                        <p:attrNameLst>
                                          <p:attrName>style.visibility</p:attrName>
                                        </p:attrNameLst>
                                      </p:cBhvr>
                                      <p:to>
                                        <p:strVal val="visible"/>
                                      </p:to>
                                    </p:set>
                                    <p:anim calcmode="lin" valueType="num">
                                      <p:cBhvr>
                                        <p:cTn id="13" dur="1000" fill="hold"/>
                                        <p:tgtEl>
                                          <p:spTgt spid="403"/>
                                        </p:tgtEl>
                                        <p:attrNameLst>
                                          <p:attrName>ppt_x</p:attrName>
                                        </p:attrNameLst>
                                      </p:cBhvr>
                                      <p:tavLst>
                                        <p:tav tm="0">
                                          <p:val>
                                            <p:strVal val="#ppt_x"/>
                                          </p:val>
                                        </p:tav>
                                        <p:tav tm="100000">
                                          <p:val>
                                            <p:strVal val="#ppt_x"/>
                                          </p:val>
                                        </p:tav>
                                      </p:tavLst>
                                    </p:anim>
                                    <p:anim calcmode="lin" valueType="num">
                                      <p:cBhvr>
                                        <p:cTn id="14" dur="1000" fill="hold"/>
                                        <p:tgtEl>
                                          <p:spTgt spid="40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Abs val="0"/>
                                  </p:iterate>
                                  <p:childTnLst>
                                    <p:set>
                                      <p:cBhvr>
                                        <p:cTn id="18" fill="hold"/>
                                        <p:tgtEl>
                                          <p:spTgt spid="405"/>
                                        </p:tgtEl>
                                        <p:attrNameLst>
                                          <p:attrName>style.visibility</p:attrName>
                                        </p:attrNameLst>
                                      </p:cBhvr>
                                      <p:to>
                                        <p:strVal val="visible"/>
                                      </p:to>
                                    </p:set>
                                    <p:anim calcmode="lin" valueType="num">
                                      <p:cBhvr>
                                        <p:cTn id="19" dur="1000" fill="hold"/>
                                        <p:tgtEl>
                                          <p:spTgt spid="405"/>
                                        </p:tgtEl>
                                        <p:attrNameLst>
                                          <p:attrName>ppt_x</p:attrName>
                                        </p:attrNameLst>
                                      </p:cBhvr>
                                      <p:tavLst>
                                        <p:tav tm="0">
                                          <p:val>
                                            <p:strVal val="#ppt_x"/>
                                          </p:val>
                                        </p:tav>
                                        <p:tav tm="100000">
                                          <p:val>
                                            <p:strVal val="#ppt_x"/>
                                          </p:val>
                                        </p:tav>
                                      </p:tavLst>
                                    </p:anim>
                                    <p:anim calcmode="lin" valueType="num">
                                      <p:cBhvr>
                                        <p:cTn id="20" dur="1000" fill="hold"/>
                                        <p:tgtEl>
                                          <p:spTgt spid="4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animBg="1" advAuto="0"/>
      <p:bldP spid="404" grpId="0" animBg="1" advAuto="0"/>
      <p:bldP spid="405"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Types of WBL</a:t>
            </a:r>
          </a:p>
          <a:p>
            <a:pPr lvl="1"/>
            <a:r>
              <a:rPr lang="en-US" sz="2600" dirty="0"/>
              <a:t>Exploratory</a:t>
            </a:r>
          </a:p>
          <a:p>
            <a:pPr lvl="1"/>
            <a:r>
              <a:rPr lang="en-US" sz="2600" dirty="0"/>
              <a:t>Experiential</a:t>
            </a:r>
          </a:p>
          <a:p>
            <a:pPr lvl="1"/>
            <a:r>
              <a:rPr lang="en-US" sz="2600" dirty="0"/>
              <a:t>Engaged</a:t>
            </a:r>
          </a:p>
          <a:p>
            <a:endParaRPr lang="en-US" dirty="0" smtClean="0"/>
          </a:p>
          <a:p>
            <a:r>
              <a:rPr lang="en-US" dirty="0" err="1" smtClean="0"/>
              <a:t>Padlet</a:t>
            </a:r>
            <a:r>
              <a:rPr lang="en-US" dirty="0" smtClean="0"/>
              <a:t> - How are you integrating WBL into your college programs of study/ Pathways?</a:t>
            </a:r>
            <a:endParaRPr lang="en-US" dirty="0"/>
          </a:p>
          <a:p>
            <a:pPr lvl="1"/>
            <a:endParaRPr lang="en-US" dirty="0"/>
          </a:p>
        </p:txBody>
      </p:sp>
      <p:sp>
        <p:nvSpPr>
          <p:cNvPr id="3" name="Title 2"/>
          <p:cNvSpPr>
            <a:spLocks noGrp="1"/>
          </p:cNvSpPr>
          <p:nvPr>
            <p:ph type="title"/>
          </p:nvPr>
        </p:nvSpPr>
        <p:spPr/>
        <p:txBody>
          <a:bodyPr/>
          <a:lstStyle/>
          <a:p>
            <a:r>
              <a:rPr lang="en-US" b="0" dirty="0"/>
              <a:t>Work-Based Learning</a:t>
            </a:r>
            <a:endParaRPr lang="en-US" dirty="0"/>
          </a:p>
        </p:txBody>
      </p:sp>
      <p:sp>
        <p:nvSpPr>
          <p:cNvPr id="4" name="TextBox 3"/>
          <p:cNvSpPr txBox="1"/>
          <p:nvPr/>
        </p:nvSpPr>
        <p:spPr>
          <a:xfrm>
            <a:off x="4814887" y="6129571"/>
            <a:ext cx="4329113" cy="584775"/>
          </a:xfrm>
          <a:prstGeom prst="rect">
            <a:avLst/>
          </a:prstGeom>
          <a:noFill/>
        </p:spPr>
        <p:txBody>
          <a:bodyPr wrap="square" rtlCol="0">
            <a:spAutoFit/>
          </a:bodyPr>
          <a:lstStyle/>
          <a:p>
            <a:r>
              <a:rPr lang="en-US" sz="3200" dirty="0" err="1" smtClean="0"/>
              <a:t>NCperkins.org</a:t>
            </a:r>
            <a:r>
              <a:rPr lang="en-US" sz="3200" dirty="0" smtClean="0"/>
              <a:t>/meeting</a:t>
            </a:r>
            <a:endParaRPr lang="en-US" sz="3200" dirty="0"/>
          </a:p>
        </p:txBody>
      </p:sp>
    </p:spTree>
    <p:extLst>
      <p:ext uri="{BB962C8B-B14F-4D97-AF65-F5344CB8AC3E}">
        <p14:creationId xmlns:p14="http://schemas.microsoft.com/office/powerpoint/2010/main" val="9198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D185B3-31AA-4CFF-8288-86BEBFA4AEB2}"/>
              </a:ext>
            </a:extLst>
          </p:cNvPr>
          <p:cNvSpPr>
            <a:spLocks noGrp="1"/>
          </p:cNvSpPr>
          <p:nvPr>
            <p:ph type="ctrTitle"/>
          </p:nvPr>
        </p:nvSpPr>
        <p:spPr/>
        <p:txBody>
          <a:bodyPr/>
          <a:lstStyle/>
          <a:p>
            <a:r>
              <a:rPr lang="en-US" dirty="0"/>
              <a:t>Kathryn </a:t>
            </a:r>
            <a:r>
              <a:rPr lang="en-US" dirty="0" err="1"/>
              <a:t>Castelloes</a:t>
            </a:r>
            <a:endParaRPr lang="en-US" dirty="0"/>
          </a:p>
        </p:txBody>
      </p:sp>
      <p:sp>
        <p:nvSpPr>
          <p:cNvPr id="3" name="Subtitle 2">
            <a:extLst>
              <a:ext uri="{FF2B5EF4-FFF2-40B4-BE49-F238E27FC236}">
                <a16:creationId xmlns="" xmlns:a16="http://schemas.microsoft.com/office/drawing/2014/main" id="{12E78148-4783-43E2-A664-575E5F82FDA8}"/>
              </a:ext>
            </a:extLst>
          </p:cNvPr>
          <p:cNvSpPr>
            <a:spLocks noGrp="1"/>
          </p:cNvSpPr>
          <p:nvPr>
            <p:ph type="subTitle" idx="1"/>
          </p:nvPr>
        </p:nvSpPr>
        <p:spPr/>
        <p:txBody>
          <a:bodyPr/>
          <a:lstStyle/>
          <a:p>
            <a:r>
              <a:rPr lang="en-US" dirty="0"/>
              <a:t>Director NC Apprenticeship</a:t>
            </a:r>
          </a:p>
        </p:txBody>
      </p:sp>
    </p:spTree>
    <p:extLst>
      <p:ext uri="{BB962C8B-B14F-4D97-AF65-F5344CB8AC3E}">
        <p14:creationId xmlns:p14="http://schemas.microsoft.com/office/powerpoint/2010/main" val="2644600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CORD update</a:t>
            </a:r>
          </a:p>
          <a:p>
            <a:r>
              <a:rPr lang="en-US" dirty="0"/>
              <a:t>Adjunct course</a:t>
            </a:r>
          </a:p>
          <a:p>
            <a:endParaRPr lang="en-US" dirty="0"/>
          </a:p>
        </p:txBody>
      </p:sp>
      <p:sp>
        <p:nvSpPr>
          <p:cNvPr id="3" name="Title 2"/>
          <p:cNvSpPr>
            <a:spLocks noGrp="1"/>
          </p:cNvSpPr>
          <p:nvPr>
            <p:ph type="title"/>
          </p:nvPr>
        </p:nvSpPr>
        <p:spPr/>
        <p:txBody>
          <a:bodyPr/>
          <a:lstStyle/>
          <a:p>
            <a:r>
              <a:rPr lang="en-US" b="0" dirty="0"/>
              <a:t>Use of Perkins Funds for Professional Development</a:t>
            </a:r>
            <a:endParaRPr lang="en-US" dirty="0"/>
          </a:p>
        </p:txBody>
      </p:sp>
    </p:spTree>
    <p:extLst>
      <p:ext uri="{BB962C8B-B14F-4D97-AF65-F5344CB8AC3E}">
        <p14:creationId xmlns:p14="http://schemas.microsoft.com/office/powerpoint/2010/main" val="31063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C3083-C6EA-43D8-97DE-9F26C6711BBA}"/>
              </a:ext>
            </a:extLst>
          </p:cNvPr>
          <p:cNvSpPr>
            <a:spLocks noGrp="1"/>
          </p:cNvSpPr>
          <p:nvPr>
            <p:ph type="ctrTitle"/>
          </p:nvPr>
        </p:nvSpPr>
        <p:spPr/>
        <p:txBody>
          <a:bodyPr/>
          <a:lstStyle/>
          <a:p>
            <a:r>
              <a:rPr lang="en-US"/>
              <a:t>Dr. Lisa Chapman</a:t>
            </a:r>
            <a:endParaRPr lang="en-US" dirty="0"/>
          </a:p>
        </p:txBody>
      </p:sp>
      <p:sp>
        <p:nvSpPr>
          <p:cNvPr id="3" name="Subtitle 2">
            <a:extLst>
              <a:ext uri="{FF2B5EF4-FFF2-40B4-BE49-F238E27FC236}">
                <a16:creationId xmlns="" xmlns:a16="http://schemas.microsoft.com/office/drawing/2014/main" id="{1B45883D-D8D1-4489-984A-F1CAAE3075B2}"/>
              </a:ext>
            </a:extLst>
          </p:cNvPr>
          <p:cNvSpPr>
            <a:spLocks noGrp="1"/>
          </p:cNvSpPr>
          <p:nvPr>
            <p:ph type="subTitle" idx="1"/>
          </p:nvPr>
        </p:nvSpPr>
        <p:spPr/>
        <p:txBody>
          <a:bodyPr/>
          <a:lstStyle/>
          <a:p>
            <a:r>
              <a:rPr lang="en-US" dirty="0"/>
              <a:t>Senior Vice President for Academic &amp; Student Services</a:t>
            </a:r>
          </a:p>
        </p:txBody>
      </p:sp>
    </p:spTree>
    <p:extLst>
      <p:ext uri="{BB962C8B-B14F-4D97-AF65-F5344CB8AC3E}">
        <p14:creationId xmlns:p14="http://schemas.microsoft.com/office/powerpoint/2010/main" val="237459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Engaged Employers…"/>
          <p:cNvSpPr txBox="1">
            <a:spLocks noGrp="1"/>
          </p:cNvSpPr>
          <p:nvPr>
            <p:ph idx="1"/>
          </p:nvPr>
        </p:nvSpPr>
        <p:spPr/>
        <p:txBody>
          <a:bodyPr/>
          <a:lstStyle/>
          <a:p>
            <a:r>
              <a:rPr lang="en-US" dirty="0"/>
              <a:t>Engaged Employers </a:t>
            </a:r>
          </a:p>
          <a:p>
            <a:r>
              <a:rPr lang="en-US" dirty="0"/>
              <a:t>Infused Career Advising</a:t>
            </a:r>
          </a:p>
          <a:p>
            <a:r>
              <a:rPr lang="en-US" dirty="0"/>
              <a:t>Coordinated Education/Training  </a:t>
            </a:r>
          </a:p>
          <a:p>
            <a:r>
              <a:rPr lang="en-US" dirty="0"/>
              <a:t>Planned Work-Based Learning</a:t>
            </a:r>
          </a:p>
          <a:p>
            <a:r>
              <a:rPr lang="en-US" dirty="0"/>
              <a:t>Placement into Work  </a:t>
            </a:r>
          </a:p>
          <a:p>
            <a:endParaRPr lang="en-US" dirty="0"/>
          </a:p>
        </p:txBody>
      </p:sp>
      <p:sp>
        <p:nvSpPr>
          <p:cNvPr id="224" name="Pathways"/>
          <p:cNvSpPr txBox="1">
            <a:spLocks noGrp="1"/>
          </p:cNvSpPr>
          <p:nvPr>
            <p:ph type="title"/>
          </p:nvPr>
        </p:nvSpPr>
        <p:spPr/>
        <p:txBody>
          <a:bodyPr/>
          <a:lstStyle>
            <a:lvl1pPr defTabSz="452627">
              <a:defRPr sz="3959" spc="79"/>
            </a:lvl1pPr>
          </a:lstStyle>
          <a:p>
            <a:r>
              <a:rPr lang="en-US" dirty="0"/>
              <a:t>Components of Career Pathways</a:t>
            </a:r>
          </a:p>
        </p:txBody>
      </p:sp>
    </p:spTree>
    <p:extLst>
      <p:ext uri="{BB962C8B-B14F-4D97-AF65-F5344CB8AC3E}">
        <p14:creationId xmlns:p14="http://schemas.microsoft.com/office/powerpoint/2010/main" val="19351958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0" y="6345472"/>
            <a:ext cx="9144000" cy="50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57225" y="1494051"/>
            <a:ext cx="7568168" cy="2039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a:t>Sample CTE Program of Study with </a:t>
            </a:r>
            <a:br>
              <a:rPr lang="en-US" dirty="0"/>
            </a:br>
            <a:r>
              <a:rPr lang="en-US" dirty="0"/>
              <a:t>CCP Pathway</a:t>
            </a:r>
            <a:br>
              <a:rPr lang="en-US" dirty="0"/>
            </a:br>
            <a:endParaRPr lang="en-US" dirty="0"/>
          </a:p>
        </p:txBody>
      </p:sp>
      <p:graphicFrame>
        <p:nvGraphicFramePr>
          <p:cNvPr id="27" name="Table 212"/>
          <p:cNvGraphicFramePr/>
          <p:nvPr>
            <p:extLst>
              <p:ext uri="{D42A27DB-BD31-4B8C-83A1-F6EECF244321}">
                <p14:modId xmlns:p14="http://schemas.microsoft.com/office/powerpoint/2010/main" val="2125154470"/>
              </p:ext>
            </p:extLst>
          </p:nvPr>
        </p:nvGraphicFramePr>
        <p:xfrm>
          <a:off x="523871" y="1917372"/>
          <a:ext cx="7701522" cy="4875790"/>
        </p:xfrm>
        <a:graphic>
          <a:graphicData uri="http://schemas.openxmlformats.org/drawingml/2006/table">
            <a:tbl>
              <a:tblPr/>
              <a:tblGrid>
                <a:gridCol w="696371">
                  <a:extLst>
                    <a:ext uri="{9D8B030D-6E8A-4147-A177-3AD203B41FA5}">
                      <a16:colId xmlns="" xmlns:a16="http://schemas.microsoft.com/office/drawing/2014/main" val="20000"/>
                    </a:ext>
                  </a:extLst>
                </a:gridCol>
                <a:gridCol w="851238">
                  <a:extLst>
                    <a:ext uri="{9D8B030D-6E8A-4147-A177-3AD203B41FA5}">
                      <a16:colId xmlns="" xmlns:a16="http://schemas.microsoft.com/office/drawing/2014/main" val="20001"/>
                    </a:ext>
                  </a:extLst>
                </a:gridCol>
                <a:gridCol w="786626">
                  <a:extLst>
                    <a:ext uri="{9D8B030D-6E8A-4147-A177-3AD203B41FA5}">
                      <a16:colId xmlns="" xmlns:a16="http://schemas.microsoft.com/office/drawing/2014/main" val="20002"/>
                    </a:ext>
                  </a:extLst>
                </a:gridCol>
                <a:gridCol w="840818">
                  <a:extLst>
                    <a:ext uri="{9D8B030D-6E8A-4147-A177-3AD203B41FA5}">
                      <a16:colId xmlns="" xmlns:a16="http://schemas.microsoft.com/office/drawing/2014/main" val="20003"/>
                    </a:ext>
                  </a:extLst>
                </a:gridCol>
                <a:gridCol w="841411">
                  <a:extLst>
                    <a:ext uri="{9D8B030D-6E8A-4147-A177-3AD203B41FA5}">
                      <a16:colId xmlns="" xmlns:a16="http://schemas.microsoft.com/office/drawing/2014/main" val="20004"/>
                    </a:ext>
                  </a:extLst>
                </a:gridCol>
                <a:gridCol w="808002">
                  <a:extLst>
                    <a:ext uri="{9D8B030D-6E8A-4147-A177-3AD203B41FA5}">
                      <a16:colId xmlns="" xmlns:a16="http://schemas.microsoft.com/office/drawing/2014/main" val="20005"/>
                    </a:ext>
                  </a:extLst>
                </a:gridCol>
                <a:gridCol w="866984">
                  <a:extLst>
                    <a:ext uri="{9D8B030D-6E8A-4147-A177-3AD203B41FA5}">
                      <a16:colId xmlns="" xmlns:a16="http://schemas.microsoft.com/office/drawing/2014/main" val="20006"/>
                    </a:ext>
                  </a:extLst>
                </a:gridCol>
                <a:gridCol w="1253452">
                  <a:extLst>
                    <a:ext uri="{9D8B030D-6E8A-4147-A177-3AD203B41FA5}">
                      <a16:colId xmlns="" xmlns:a16="http://schemas.microsoft.com/office/drawing/2014/main" val="20007"/>
                    </a:ext>
                  </a:extLst>
                </a:gridCol>
                <a:gridCol w="756620">
                  <a:extLst>
                    <a:ext uri="{9D8B030D-6E8A-4147-A177-3AD203B41FA5}">
                      <a16:colId xmlns="" xmlns:a16="http://schemas.microsoft.com/office/drawing/2014/main" val="20008"/>
                    </a:ext>
                  </a:extLst>
                </a:gridCol>
              </a:tblGrid>
              <a:tr h="854304">
                <a:tc>
                  <a:txBody>
                    <a:bodyPr/>
                    <a:lstStyle/>
                    <a:p>
                      <a:pPr algn="ctr" defTabSz="914400">
                        <a:defRPr sz="1800" cap="none" spc="0">
                          <a:solidFill>
                            <a:srgbClr val="000000"/>
                          </a:solidFill>
                        </a:defRPr>
                      </a:pPr>
                      <a:r>
                        <a:rPr sz="1700" dirty="0">
                          <a:solidFill>
                            <a:srgbClr val="5B5854"/>
                          </a:solidFill>
                          <a:sym typeface="Avenir Next Medium"/>
                        </a:rPr>
                        <a:t>9</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dirty="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000" dirty="0">
                          <a:solidFill>
                            <a:srgbClr val="FFFFFF"/>
                          </a:solidFill>
                          <a:sym typeface="Avenir Next Medium"/>
                        </a:rPr>
                        <a:t>CTE Elective 
Word/Publisher</a:t>
                      </a:r>
                    </a:p>
                  </a:txBody>
                  <a:tcPr marL="39391" marR="39391" marT="39391" marB="39391" anchor="ctr" horzOverflow="overflow">
                    <a:solidFill>
                      <a:schemeClr val="accent5">
                        <a:satOff val="-10854"/>
                        <a:lumOff val="-10463"/>
                      </a:schemeClr>
                    </a:solidFill>
                  </a:tcPr>
                </a:tc>
                <a:tc>
                  <a:txBody>
                    <a:bodyPr/>
                    <a:lstStyle/>
                    <a:p>
                      <a:pPr defTabSz="914400">
                        <a:defRPr sz="1800" cap="none" spc="0">
                          <a:solidFill>
                            <a:srgbClr val="000000"/>
                          </a:solidFill>
                        </a:defRPr>
                      </a:pPr>
                      <a:r>
                        <a:rPr sz="1000" dirty="0">
                          <a:solidFill>
                            <a:srgbClr val="FFFFFF"/>
                          </a:solidFill>
                          <a:sym typeface="Avenir Next Medium"/>
                        </a:rPr>
                        <a:t>CTE Elective Excel and Access 
</a:t>
                      </a:r>
                    </a:p>
                  </a:txBody>
                  <a:tcPr marL="39391" marR="39391" marT="39391" marB="39391"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500" dirty="0"/>
                        <a:t>Certification </a:t>
                      </a:r>
                    </a:p>
                  </a:txBody>
                  <a:tcPr marL="39391" marR="39391" marT="39391" marB="39391" anchor="ctr" horzOverflow="overflow">
                    <a:solidFill>
                      <a:srgbClr val="FF2600"/>
                    </a:solidFill>
                  </a:tcPr>
                </a:tc>
                <a:tc>
                  <a:txBody>
                    <a:bodyPr/>
                    <a:lstStyle/>
                    <a:p>
                      <a:pPr defTabSz="914400">
                        <a:defRPr sz="2200" cap="none" spc="0">
                          <a:sym typeface="Avenir Next Medium"/>
                        </a:defRPr>
                      </a:pPr>
                      <a:endParaRPr sz="1700"/>
                    </a:p>
                  </a:txBody>
                  <a:tcPr marL="39391" marR="39391" marT="39391" marB="39391" anchor="ctr" horzOverflow="overflow">
                    <a:lnR w="12700">
                      <a:miter lim="400000"/>
                    </a:lnR>
                  </a:tcPr>
                </a:tc>
                <a:extLst>
                  <a:ext uri="{0D108BD9-81ED-4DB2-BD59-A6C34878D82A}">
                    <a16:rowId xmlns="" xmlns:a16="http://schemas.microsoft.com/office/drawing/2014/main" val="10000"/>
                  </a:ext>
                </a:extLst>
              </a:tr>
              <a:tr h="695605">
                <a:tc>
                  <a:txBody>
                    <a:bodyPr/>
                    <a:lstStyle/>
                    <a:p>
                      <a:pPr algn="ctr" defTabSz="914400">
                        <a:defRPr sz="1800" cap="none" spc="0">
                          <a:solidFill>
                            <a:srgbClr val="000000"/>
                          </a:solidFill>
                        </a:defRPr>
                      </a:pPr>
                      <a:r>
                        <a:rPr sz="1700">
                          <a:solidFill>
                            <a:srgbClr val="5B5854"/>
                          </a:solidFill>
                          <a:sym typeface="Avenir Next Medium"/>
                        </a:rPr>
                        <a:t>10</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000">
                          <a:solidFill>
                            <a:srgbClr val="FFFFFF"/>
                          </a:solidFill>
                          <a:sym typeface="Avenir Next Medium"/>
                        </a:rPr>
                        <a:t>CTE Elective 
Word/Publisher</a:t>
                      </a:r>
                    </a:p>
                  </a:txBody>
                  <a:tcPr marL="39391" marR="39391" marT="39391" marB="39391" anchor="ctr" horzOverflow="overflow">
                    <a:solidFill>
                      <a:schemeClr val="accent5">
                        <a:satOff val="-10854"/>
                        <a:lumOff val="-10463"/>
                      </a:schemeClr>
                    </a:solidFill>
                  </a:tcPr>
                </a:tc>
                <a:tc>
                  <a:txBody>
                    <a:bodyPr/>
                    <a:lstStyle/>
                    <a:p>
                      <a:pPr defTabSz="914400">
                        <a:defRPr sz="1800" cap="none" spc="0">
                          <a:solidFill>
                            <a:srgbClr val="000000"/>
                          </a:solidFill>
                        </a:defRPr>
                      </a:pPr>
                      <a:r>
                        <a:rPr sz="1000" dirty="0">
                          <a:solidFill>
                            <a:srgbClr val="FFFFFF"/>
                          </a:solidFill>
                          <a:sym typeface="Avenir Next Medium"/>
                        </a:rPr>
                        <a:t>CTE Elective 
Excel and 
Access</a:t>
                      </a:r>
                    </a:p>
                  </a:txBody>
                  <a:tcPr marL="39391" marR="39391" marT="39391" marB="39391" anchor="ctr" horzOverflow="overflow">
                    <a:solidFill>
                      <a:schemeClr val="accent5">
                        <a:satOff val="-10854"/>
                        <a:lumOff val="-10463"/>
                      </a:schemeClr>
                    </a:solidFill>
                  </a:tcPr>
                </a:tc>
                <a:tc>
                  <a:txBody>
                    <a:bodyPr/>
                    <a:lstStyle/>
                    <a:p>
                      <a:pPr defTabSz="914400">
                        <a:defRPr sz="2200" cap="none" spc="0">
                          <a:solidFill>
                            <a:srgbClr val="FFFFFF"/>
                          </a:solidFill>
                          <a:sym typeface="Avenir Next Medium"/>
                        </a:defRPr>
                      </a:pPr>
                      <a:r>
                        <a:rPr sz="1500" dirty="0"/>
                        <a:t>Certification</a:t>
                      </a:r>
                    </a:p>
                  </a:txBody>
                  <a:tcPr marL="39391" marR="39391" marT="39391" marB="39391" anchor="ctr" horzOverflow="overflow">
                    <a:solidFill>
                      <a:srgbClr val="FF2600"/>
                    </a:solidFill>
                  </a:tcPr>
                </a:tc>
                <a:tc>
                  <a:txBody>
                    <a:bodyPr/>
                    <a:lstStyle/>
                    <a:p>
                      <a:pPr defTabSz="914400">
                        <a:defRPr sz="2200" cap="none" spc="0">
                          <a:sym typeface="Avenir Next Medium"/>
                        </a:defRPr>
                      </a:pPr>
                      <a:endParaRPr sz="1700" dirty="0"/>
                    </a:p>
                  </a:txBody>
                  <a:tcPr marL="39391" marR="39391" marT="39391" marB="39391" anchor="ctr" horzOverflow="overflow">
                    <a:lnR w="12700">
                      <a:miter lim="400000"/>
                    </a:lnR>
                  </a:tcPr>
                </a:tc>
                <a:extLst>
                  <a:ext uri="{0D108BD9-81ED-4DB2-BD59-A6C34878D82A}">
                    <a16:rowId xmlns="" xmlns:a16="http://schemas.microsoft.com/office/drawing/2014/main" val="10001"/>
                  </a:ext>
                </a:extLst>
              </a:tr>
              <a:tr h="711047">
                <a:tc>
                  <a:txBody>
                    <a:bodyPr/>
                    <a:lstStyle/>
                    <a:p>
                      <a:pPr algn="ctr" defTabSz="914400">
                        <a:defRPr sz="1800" cap="none" spc="0">
                          <a:solidFill>
                            <a:srgbClr val="000000"/>
                          </a:solidFill>
                        </a:defRPr>
                      </a:pPr>
                      <a:r>
                        <a:rPr sz="1700">
                          <a:solidFill>
                            <a:srgbClr val="5B5854"/>
                          </a:solidFill>
                          <a:sym typeface="Avenir Next Medium"/>
                        </a:rPr>
                        <a:t>11</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Social Studies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Science</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rPr sz="1300" dirty="0"/>
                        <a:t>CCP</a:t>
                      </a:r>
                    </a:p>
                    <a:p>
                      <a:pPr defTabSz="914400">
                        <a:defRPr sz="2200" cap="none" spc="0">
                          <a:solidFill>
                            <a:srgbClr val="FFFFFF"/>
                          </a:solidFill>
                          <a:sym typeface="Avenir Next Medium"/>
                        </a:defRPr>
                      </a:pPr>
                      <a:r>
                        <a:rPr sz="1300" dirty="0"/>
                        <a:t>CTS - 115 </a:t>
                      </a:r>
                    </a:p>
                  </a:txBody>
                  <a:tcPr marL="39391" marR="39391" marT="39391" marB="39391" anchor="ctr" horzOverflow="overflow">
                    <a:solidFill>
                      <a:srgbClr val="00B050"/>
                    </a:solidFill>
                  </a:tcPr>
                </a:tc>
                <a:tc>
                  <a:txBody>
                    <a:bodyPr/>
                    <a:lstStyle/>
                    <a:p>
                      <a:pPr defTabSz="914400">
                        <a:defRPr cap="none" spc="0">
                          <a:solidFill>
                            <a:srgbClr val="FFFFFF"/>
                          </a:solidFill>
                          <a:sym typeface="Avenir Next Medium"/>
                        </a:defRPr>
                      </a:pPr>
                      <a:r>
                        <a:rPr sz="1300" dirty="0"/>
                        <a:t>CCP</a:t>
                      </a:r>
                    </a:p>
                    <a:p>
                      <a:pPr defTabSz="914400">
                        <a:defRPr sz="2200" cap="none" spc="0">
                          <a:solidFill>
                            <a:srgbClr val="FFFFFF"/>
                          </a:solidFill>
                          <a:sym typeface="Avenir Next Medium"/>
                        </a:defRPr>
                      </a:pPr>
                      <a:r>
                        <a:rPr sz="1300" dirty="0"/>
                        <a:t>CTI - 110 </a:t>
                      </a:r>
                    </a:p>
                    <a:p>
                      <a:pPr defTabSz="914400">
                        <a:defRPr sz="2200" cap="none" spc="0">
                          <a:solidFill>
                            <a:srgbClr val="FFFFFF"/>
                          </a:solidFill>
                          <a:sym typeface="Avenir Next Medium"/>
                        </a:defRPr>
                      </a:pPr>
                      <a:r>
                        <a:rPr sz="1300" dirty="0"/>
                        <a:t>ACA-111</a:t>
                      </a:r>
                    </a:p>
                  </a:txBody>
                  <a:tcPr marL="39391" marR="39391" marT="39391" marB="39391" anchor="ctr" horzOverflow="overflow">
                    <a:solidFill>
                      <a:srgbClr val="00B050"/>
                    </a:solidFill>
                  </a:tcPr>
                </a:tc>
                <a:tc>
                  <a:txBody>
                    <a:bodyPr/>
                    <a:lstStyle/>
                    <a:p>
                      <a:pPr defTabSz="914400">
                        <a:defRPr sz="2200" cap="none" spc="0">
                          <a:solidFill>
                            <a:srgbClr val="FFFFFF"/>
                          </a:solidFill>
                          <a:sym typeface="Avenir Next Medium"/>
                        </a:defRPr>
                      </a:pPr>
                      <a:endParaRPr sz="1700"/>
                    </a:p>
                  </a:txBody>
                  <a:tcPr marL="39391" marR="39391" marT="39391" marB="39391" anchor="ctr" horzOverflow="overflow">
                    <a:solidFill>
                      <a:schemeClr val="accent1">
                        <a:hueOff val="-266614"/>
                        <a:satOff val="17837"/>
                        <a:lumOff val="17247"/>
                      </a:schemeClr>
                    </a:solidFill>
                  </a:tcPr>
                </a:tc>
                <a:tc>
                  <a:txBody>
                    <a:bodyPr/>
                    <a:lstStyle/>
                    <a:p>
                      <a:pPr defTabSz="914400">
                        <a:defRPr sz="2200" cap="none" spc="0">
                          <a:sym typeface="Avenir Next Medium"/>
                        </a:defRPr>
                      </a:pPr>
                      <a:endParaRPr sz="1700"/>
                    </a:p>
                  </a:txBody>
                  <a:tcPr marL="39391" marR="39391" marT="39391" marB="39391" anchor="ctr" horzOverflow="overflow">
                    <a:lnR w="12700">
                      <a:miter lim="400000"/>
                    </a:lnR>
                  </a:tcPr>
                </a:tc>
                <a:extLst>
                  <a:ext uri="{0D108BD9-81ED-4DB2-BD59-A6C34878D82A}">
                    <a16:rowId xmlns="" xmlns:a16="http://schemas.microsoft.com/office/drawing/2014/main" val="10002"/>
                  </a:ext>
                </a:extLst>
              </a:tr>
              <a:tr h="652252">
                <a:tc>
                  <a:txBody>
                    <a:bodyPr/>
                    <a:lstStyle/>
                    <a:p>
                      <a:pPr algn="ctr" defTabSz="914400">
                        <a:defRPr sz="1800" cap="none" spc="0">
                          <a:solidFill>
                            <a:srgbClr val="000000"/>
                          </a:solidFill>
                        </a:defRPr>
                      </a:pPr>
                      <a:r>
                        <a:rPr sz="1700">
                          <a:solidFill>
                            <a:srgbClr val="5B5854"/>
                          </a:solidFill>
                          <a:sym typeface="Avenir Next Medium"/>
                        </a:rPr>
                        <a:t>12</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a:solidFill>
                            <a:srgbClr val="FFFFFF"/>
                          </a:solidFill>
                          <a:sym typeface="Avenir Next Medium"/>
                        </a:rPr>
                        <a:t>Math</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English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a:solidFill>
                            <a:srgbClr val="FFFFFF"/>
                          </a:solidFill>
                          <a:sym typeface="Avenir Next Medium"/>
                        </a:rPr>
                        <a:t>Physical Education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sz="1800" cap="none" spc="0">
                          <a:solidFill>
                            <a:srgbClr val="000000"/>
                          </a:solidFill>
                        </a:defRPr>
                      </a:pPr>
                      <a:r>
                        <a:rPr sz="1300" dirty="0">
                          <a:solidFill>
                            <a:srgbClr val="FFFFFF"/>
                          </a:solidFill>
                          <a:sym typeface="Avenir Next Medium"/>
                        </a:rPr>
                        <a:t>World Language 
</a:t>
                      </a:r>
                    </a:p>
                  </a:txBody>
                  <a:tcPr marL="39391" marR="39391" marT="39391" marB="39391" anchor="ctr" horzOverflow="overflow">
                    <a:gradFill flip="none" rotWithShape="1">
                      <a:gsLst>
                        <a:gs pos="0">
                          <a:schemeClr val="accent1"/>
                        </a:gs>
                        <a:gs pos="100000">
                          <a:schemeClr val="accent1">
                            <a:hueOff val="328198"/>
                            <a:lumOff val="-10185"/>
                          </a:schemeClr>
                        </a:gs>
                      </a:gsLst>
                      <a:lin ang="5400000" scaled="0"/>
                    </a:gradFill>
                  </a:tcPr>
                </a:tc>
                <a:tc>
                  <a:txBody>
                    <a:bodyPr/>
                    <a:lstStyle/>
                    <a:p>
                      <a:pPr defTabSz="914400">
                        <a:defRPr cap="none" spc="0">
                          <a:solidFill>
                            <a:srgbClr val="FFFFFF"/>
                          </a:solidFill>
                          <a:sym typeface="Avenir Next Medium"/>
                        </a:defRPr>
                      </a:pPr>
                      <a:r>
                        <a:rPr sz="1300"/>
                        <a:t>CCP</a:t>
                      </a:r>
                    </a:p>
                    <a:p>
                      <a:pPr defTabSz="914400">
                        <a:defRPr sz="2200" cap="none" spc="0">
                          <a:solidFill>
                            <a:srgbClr val="FFFFFF"/>
                          </a:solidFill>
                          <a:sym typeface="Avenir Next Medium"/>
                        </a:defRPr>
                      </a:pPr>
                      <a:r>
                        <a:rPr sz="1300"/>
                        <a:t>CTI - 120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CCP
CIS-110 </a:t>
                      </a:r>
                    </a:p>
                  </a:txBody>
                  <a:tcPr marL="39391" marR="39391" marT="39391" marB="39391" anchor="ctr" horzOverflow="overflow">
                    <a:solidFill>
                      <a:srgbClr val="00B050"/>
                    </a:solidFill>
                  </a:tcPr>
                </a:tc>
                <a:tc>
                  <a:txBody>
                    <a:bodyPr/>
                    <a:lstStyle/>
                    <a:p>
                      <a:pPr defTabSz="914400">
                        <a:defRPr sz="2200" cap="none" spc="0">
                          <a:solidFill>
                            <a:srgbClr val="FFFFFF"/>
                          </a:solidFill>
                          <a:sym typeface="Avenir Next Medium"/>
                        </a:defRPr>
                      </a:pPr>
                      <a:r>
                        <a:rPr sz="1500" dirty="0"/>
                        <a:t> Certificate</a:t>
                      </a:r>
                    </a:p>
                  </a:txBody>
                  <a:tcPr marL="39391" marR="39391" marT="39391" marB="39391" anchor="ctr" horzOverflow="overflow">
                    <a:solidFill>
                      <a:srgbClr val="FF2600"/>
                    </a:solidFill>
                  </a:tcPr>
                </a:tc>
                <a:tc>
                  <a:txBody>
                    <a:bodyPr/>
                    <a:lstStyle/>
                    <a:p>
                      <a:pPr defTabSz="914400">
                        <a:defRPr sz="1800" cap="none" spc="0">
                          <a:solidFill>
                            <a:srgbClr val="000000"/>
                          </a:solidFill>
                        </a:defRPr>
                      </a:pPr>
                      <a:r>
                        <a:rPr lang="en-US" sz="1700" dirty="0">
                          <a:solidFill>
                            <a:srgbClr val="5B5854"/>
                          </a:solidFill>
                          <a:sym typeface="Avenir Next Medium"/>
                        </a:rPr>
                        <a:t>  </a:t>
                      </a:r>
                      <a:r>
                        <a:rPr sz="1700" dirty="0">
                          <a:solidFill>
                            <a:srgbClr val="5B5854"/>
                          </a:solidFill>
                          <a:sym typeface="Avenir Next Medium"/>
                        </a:rPr>
                        <a:t>13cr</a:t>
                      </a:r>
                    </a:p>
                  </a:txBody>
                  <a:tcPr marL="39391" marR="39391" marT="39391" marB="39391" anchor="ctr" horzOverflow="overflow">
                    <a:lnR w="12700">
                      <a:miter lim="400000"/>
                    </a:lnR>
                  </a:tcPr>
                </a:tc>
                <a:extLst>
                  <a:ext uri="{0D108BD9-81ED-4DB2-BD59-A6C34878D82A}">
                    <a16:rowId xmlns="" xmlns:a16="http://schemas.microsoft.com/office/drawing/2014/main" val="10003"/>
                  </a:ext>
                </a:extLst>
              </a:tr>
              <a:tr h="970846">
                <a:tc>
                  <a:txBody>
                    <a:bodyPr/>
                    <a:lstStyle/>
                    <a:p>
                      <a:pPr algn="ctr" defTabSz="914400">
                        <a:defRPr sz="1800" cap="none" spc="0">
                          <a:solidFill>
                            <a:srgbClr val="000000"/>
                          </a:solidFill>
                        </a:defRPr>
                      </a:pPr>
                      <a:r>
                        <a:rPr sz="1700">
                          <a:solidFill>
                            <a:srgbClr val="5B5854"/>
                          </a:solidFill>
                          <a:sym typeface="Avenir Next Medium"/>
                        </a:rPr>
                        <a:t>13</a:t>
                      </a:r>
                    </a:p>
                  </a:txBody>
                  <a:tcPr marL="39391" marR="39391" marT="39391" marB="39391" anchor="ctr" horzOverflow="overflow">
                    <a:lnL w="12700">
                      <a:miter lim="400000"/>
                    </a:lnL>
                  </a:tcPr>
                </a:tc>
                <a:tc>
                  <a:txBody>
                    <a:bodyPr/>
                    <a:lstStyle/>
                    <a:p>
                      <a:pPr defTabSz="914400">
                        <a:defRPr sz="1800" cap="none" spc="0">
                          <a:solidFill>
                            <a:srgbClr val="000000"/>
                          </a:solidFill>
                        </a:defRPr>
                      </a:pPr>
                      <a:r>
                        <a:rPr sz="1300" dirty="0">
                          <a:solidFill>
                            <a:srgbClr val="FFFFFF"/>
                          </a:solidFill>
                          <a:sym typeface="Avenir Next Medium"/>
                        </a:rPr>
                        <a:t>NOS - 110
CET - 110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NET - 225
NET - 226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ENG - 111
HUM - 115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 NET -125
NET - 1 26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a:solidFill>
                            <a:srgbClr val="FFFFFF"/>
                          </a:solidFill>
                          <a:sym typeface="Avenir Next Medium"/>
                        </a:rPr>
                        <a:t>SEC - 110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 </a:t>
                      </a:r>
                    </a:p>
                  </a:txBody>
                  <a:tcPr marL="39391" marR="39391" marT="39391" marB="39391" anchor="ctr" horzOverflow="overflow">
                    <a:solidFill>
                      <a:srgbClr val="00B050"/>
                    </a:solidFill>
                  </a:tcPr>
                </a:tc>
                <a:tc>
                  <a:txBody>
                    <a:bodyPr/>
                    <a:lstStyle/>
                    <a:p>
                      <a:pPr defTabSz="914400">
                        <a:defRPr sz="1800" cap="none" spc="0">
                          <a:solidFill>
                            <a:srgbClr val="000000"/>
                          </a:solidFill>
                        </a:defRPr>
                      </a:pPr>
                      <a:r>
                        <a:rPr sz="1500">
                          <a:solidFill>
                            <a:srgbClr val="FFFFFF"/>
                          </a:solidFill>
                          <a:sym typeface="Avenir Next Medium"/>
                        </a:rPr>
                        <a:t>DIPLOMA</a:t>
                      </a:r>
                    </a:p>
                  </a:txBody>
                  <a:tcPr marL="39391" marR="39391" marT="39391" marB="39391" anchor="ctr" horzOverflow="overflow">
                    <a:solidFill>
                      <a:srgbClr val="FF2600"/>
                    </a:solidFill>
                  </a:tcPr>
                </a:tc>
                <a:tc>
                  <a:txBody>
                    <a:bodyPr/>
                    <a:lstStyle/>
                    <a:p>
                      <a:pPr defTabSz="914400">
                        <a:defRPr sz="1800" cap="none" spc="0">
                          <a:solidFill>
                            <a:srgbClr val="000000"/>
                          </a:solidFill>
                        </a:defRPr>
                      </a:pPr>
                      <a:r>
                        <a:rPr lang="en-US" sz="1700" dirty="0">
                          <a:solidFill>
                            <a:srgbClr val="5B5854"/>
                          </a:solidFill>
                          <a:sym typeface="Avenir Next Medium"/>
                        </a:rPr>
                        <a:t>  </a:t>
                      </a:r>
                      <a:r>
                        <a:rPr sz="1700" dirty="0">
                          <a:solidFill>
                            <a:srgbClr val="5B5854"/>
                          </a:solidFill>
                          <a:sym typeface="Avenir Next Medium"/>
                        </a:rPr>
                        <a:t>27cr</a:t>
                      </a:r>
                    </a:p>
                  </a:txBody>
                  <a:tcPr marL="39391" marR="39391" marT="39391" marB="39391" anchor="ctr" horzOverflow="overflow">
                    <a:lnR w="12700">
                      <a:miter lim="400000"/>
                    </a:lnR>
                  </a:tcPr>
                </a:tc>
                <a:extLst>
                  <a:ext uri="{0D108BD9-81ED-4DB2-BD59-A6C34878D82A}">
                    <a16:rowId xmlns="" xmlns:a16="http://schemas.microsoft.com/office/drawing/2014/main" val="10004"/>
                  </a:ext>
                </a:extLst>
              </a:tr>
              <a:tr h="970846">
                <a:tc>
                  <a:txBody>
                    <a:bodyPr/>
                    <a:lstStyle/>
                    <a:p>
                      <a:pPr algn="ctr" defTabSz="914400">
                        <a:defRPr sz="1800" cap="none" spc="0">
                          <a:solidFill>
                            <a:srgbClr val="000000"/>
                          </a:solidFill>
                        </a:defRPr>
                      </a:pPr>
                      <a:r>
                        <a:rPr sz="1700" dirty="0">
                          <a:solidFill>
                            <a:srgbClr val="5B5854"/>
                          </a:solidFill>
                          <a:sym typeface="Avenir Next Medium"/>
                        </a:rPr>
                        <a:t>14</a:t>
                      </a:r>
                    </a:p>
                  </a:txBody>
                  <a:tcPr marL="39391" marR="39391" marT="39391" marB="39391" anchor="ctr" horzOverflow="overflow">
                    <a:lnL w="12700">
                      <a:miter lim="400000"/>
                    </a:lnL>
                    <a:lnB w="12700">
                      <a:miter lim="400000"/>
                    </a:lnB>
                  </a:tcPr>
                </a:tc>
                <a:tc>
                  <a:txBody>
                    <a:bodyPr/>
                    <a:lstStyle/>
                    <a:p>
                      <a:pPr defTabSz="914400">
                        <a:defRPr sz="1800" cap="none" spc="0">
                          <a:solidFill>
                            <a:srgbClr val="000000"/>
                          </a:solidFill>
                        </a:defRPr>
                      </a:pPr>
                      <a:r>
                        <a:rPr sz="1300" dirty="0">
                          <a:solidFill>
                            <a:srgbClr val="FFFFFF"/>
                          </a:solidFill>
                          <a:sym typeface="Avenir Next Medium"/>
                        </a:rPr>
                        <a:t>ENG - 112
ECO - 251</a:t>
                      </a:r>
                    </a:p>
                  </a:txBody>
                  <a:tcPr marL="39391" marR="39391" marT="39391" marB="39391" anchor="ctr" horzOverflow="overflow">
                    <a:lnB w="12700">
                      <a:miter lim="400000"/>
                    </a:lnB>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MAT  143
ECO - 251</a:t>
                      </a:r>
                    </a:p>
                  </a:txBody>
                  <a:tcPr marL="39391" marR="39391" marT="39391" marB="39391" anchor="ctr" horzOverflow="overflow">
                    <a:lnB w="12700">
                      <a:miter lim="400000"/>
                    </a:lnB>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CIS 115
CET - 111</a:t>
                      </a:r>
                    </a:p>
                  </a:txBody>
                  <a:tcPr marL="39391" marR="39391" marT="39391" marB="39391" anchor="ctr" horzOverflow="overflow">
                    <a:lnB w="12700">
                      <a:miter lim="400000"/>
                    </a:lnB>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NOS-130
NOS- 230 </a:t>
                      </a:r>
                    </a:p>
                  </a:txBody>
                  <a:tcPr marL="39391" marR="39391" marT="39391" marB="39391" anchor="ctr" horzOverflow="overflow">
                    <a:lnB w="12700">
                      <a:miter lim="400000"/>
                    </a:lnB>
                    <a:solidFill>
                      <a:srgbClr val="00B050"/>
                    </a:solidFill>
                  </a:tcPr>
                </a:tc>
                <a:tc>
                  <a:txBody>
                    <a:bodyPr/>
                    <a:lstStyle/>
                    <a:p>
                      <a:pPr defTabSz="914400">
                        <a:defRPr sz="1800" cap="none" spc="0">
                          <a:solidFill>
                            <a:srgbClr val="000000"/>
                          </a:solidFill>
                        </a:defRPr>
                      </a:pPr>
                      <a:r>
                        <a:rPr sz="1300" dirty="0">
                          <a:solidFill>
                            <a:srgbClr val="FFFFFF"/>
                          </a:solidFill>
                          <a:sym typeface="Avenir Next Medium"/>
                        </a:rPr>
                        <a:t>DBA - 110 </a:t>
                      </a:r>
                    </a:p>
                  </a:txBody>
                  <a:tcPr marL="39391" marR="39391" marT="39391" marB="39391" anchor="ctr" horzOverflow="overflow">
                    <a:lnB w="12700">
                      <a:miter lim="400000"/>
                    </a:lnB>
                    <a:solidFill>
                      <a:srgbClr val="00B050"/>
                    </a:solidFill>
                  </a:tcPr>
                </a:tc>
                <a:tc>
                  <a:txBody>
                    <a:bodyPr/>
                    <a:lstStyle/>
                    <a:p>
                      <a:pPr defTabSz="914400">
                        <a:defRPr sz="2200" cap="none" spc="0">
                          <a:solidFill>
                            <a:srgbClr val="FFFFFF"/>
                          </a:solidFill>
                          <a:sym typeface="Avenir Next Medium"/>
                        </a:defRPr>
                      </a:pPr>
                      <a:endParaRPr sz="1300" dirty="0"/>
                    </a:p>
                  </a:txBody>
                  <a:tcPr marL="39391" marR="39391" marT="39391" marB="39391" anchor="ctr" horzOverflow="overflow">
                    <a:lnB w="12700">
                      <a:miter lim="400000"/>
                    </a:lnB>
                    <a:solidFill>
                      <a:srgbClr val="00B050"/>
                    </a:solidFill>
                  </a:tcPr>
                </a:tc>
                <a:tc>
                  <a:txBody>
                    <a:bodyPr/>
                    <a:lstStyle/>
                    <a:p>
                      <a:pPr defTabSz="914400">
                        <a:defRPr sz="1800" cap="none" spc="0">
                          <a:solidFill>
                            <a:srgbClr val="000000"/>
                          </a:solidFill>
                        </a:defRPr>
                      </a:pPr>
                      <a:r>
                        <a:rPr sz="1500" dirty="0">
                          <a:solidFill>
                            <a:srgbClr val="FFFFFF"/>
                          </a:solidFill>
                          <a:sym typeface="Avenir Next Medium"/>
                        </a:rPr>
                        <a:t>AAS </a:t>
                      </a:r>
                    </a:p>
                  </a:txBody>
                  <a:tcPr marL="39391" marR="39391" marT="39391" marB="39391" anchor="ctr" horzOverflow="overflow">
                    <a:lnB w="12700">
                      <a:miter lim="400000"/>
                    </a:lnB>
                    <a:solidFill>
                      <a:srgbClr val="FF2600"/>
                    </a:solidFill>
                  </a:tcPr>
                </a:tc>
                <a:tc>
                  <a:txBody>
                    <a:bodyPr/>
                    <a:lstStyle/>
                    <a:p>
                      <a:pPr defTabSz="914400">
                        <a:defRPr sz="1800" cap="none" spc="0">
                          <a:solidFill>
                            <a:srgbClr val="000000"/>
                          </a:solidFill>
                        </a:defRPr>
                      </a:pPr>
                      <a:r>
                        <a:rPr lang="en-US" sz="1700" dirty="0">
                          <a:solidFill>
                            <a:srgbClr val="5B5854"/>
                          </a:solidFill>
                          <a:sym typeface="Avenir Next Medium"/>
                        </a:rPr>
                        <a:t>  </a:t>
                      </a:r>
                      <a:r>
                        <a:rPr sz="1700" dirty="0">
                          <a:solidFill>
                            <a:srgbClr val="5B5854"/>
                          </a:solidFill>
                          <a:sym typeface="Avenir Next Medium"/>
                        </a:rPr>
                        <a:t>27cr</a:t>
                      </a:r>
                    </a:p>
                  </a:txBody>
                  <a:tcPr marL="39391" marR="39391" marT="39391" marB="39391" anchor="ctr" horzOverflow="overflow">
                    <a:lnR w="12700">
                      <a:miter lim="400000"/>
                    </a:lnR>
                    <a:lnB w="12700">
                      <a:miter lim="400000"/>
                    </a:lnB>
                  </a:tcPr>
                </a:tc>
                <a:extLst>
                  <a:ext uri="{0D108BD9-81ED-4DB2-BD59-A6C34878D82A}">
                    <a16:rowId xmlns="" xmlns:a16="http://schemas.microsoft.com/office/drawing/2014/main" val="10005"/>
                  </a:ext>
                </a:extLst>
              </a:tr>
            </a:tbl>
          </a:graphicData>
        </a:graphic>
      </p:graphicFrame>
      <p:sp>
        <p:nvSpPr>
          <p:cNvPr id="28" name="Shape 217"/>
          <p:cNvSpPr/>
          <p:nvPr/>
        </p:nvSpPr>
        <p:spPr>
          <a:xfrm>
            <a:off x="6597760" y="1310710"/>
            <a:ext cx="0" cy="632543"/>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29" name="Shape 218"/>
          <p:cNvSpPr/>
          <p:nvPr/>
        </p:nvSpPr>
        <p:spPr>
          <a:xfrm>
            <a:off x="4937306" y="1285872"/>
            <a:ext cx="0" cy="682221"/>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30" name="Shape 219"/>
          <p:cNvSpPr/>
          <p:nvPr/>
        </p:nvSpPr>
        <p:spPr>
          <a:xfrm flipH="1">
            <a:off x="2956109" y="1285872"/>
            <a:ext cx="2320" cy="682221"/>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
        <p:nvSpPr>
          <p:cNvPr id="31" name="Shape 220"/>
          <p:cNvSpPr/>
          <p:nvPr/>
        </p:nvSpPr>
        <p:spPr>
          <a:xfrm>
            <a:off x="4956280" y="1133472"/>
            <a:ext cx="1257653" cy="56457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pPr>
              <a:defRPr sz="1400"/>
            </a:pPr>
            <a:r>
              <a:rPr sz="1600" dirty="0"/>
              <a:t>Electives </a:t>
            </a:r>
          </a:p>
          <a:p>
            <a:pPr>
              <a:defRPr sz="1400"/>
            </a:pPr>
            <a:r>
              <a:rPr sz="1600" dirty="0"/>
              <a:t>(Articulation) </a:t>
            </a:r>
          </a:p>
        </p:txBody>
      </p:sp>
      <p:sp>
        <p:nvSpPr>
          <p:cNvPr id="32" name="Shape 221"/>
          <p:cNvSpPr/>
          <p:nvPr/>
        </p:nvSpPr>
        <p:spPr>
          <a:xfrm>
            <a:off x="6643513" y="1267322"/>
            <a:ext cx="1114088" cy="318357"/>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r>
              <a:rPr sz="1600" dirty="0"/>
              <a:t>Credentials </a:t>
            </a:r>
          </a:p>
        </p:txBody>
      </p:sp>
      <p:sp>
        <p:nvSpPr>
          <p:cNvPr id="33" name="Shape 222"/>
          <p:cNvSpPr/>
          <p:nvPr/>
        </p:nvSpPr>
        <p:spPr>
          <a:xfrm>
            <a:off x="2994175" y="1154743"/>
            <a:ext cx="1411413" cy="564578"/>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pPr>
              <a:defRPr sz="1500"/>
            </a:pPr>
            <a:r>
              <a:rPr sz="1600" dirty="0"/>
              <a:t>HS Graduation </a:t>
            </a:r>
          </a:p>
          <a:p>
            <a:r>
              <a:rPr sz="1600" dirty="0"/>
              <a:t>Requirements  </a:t>
            </a:r>
          </a:p>
        </p:txBody>
      </p:sp>
      <p:sp>
        <p:nvSpPr>
          <p:cNvPr id="34" name="Shape 223"/>
          <p:cNvSpPr/>
          <p:nvPr/>
        </p:nvSpPr>
        <p:spPr>
          <a:xfrm>
            <a:off x="981072" y="1315565"/>
            <a:ext cx="650820" cy="318357"/>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pPr>
              <a:defRPr sz="1400"/>
            </a:pPr>
            <a:r>
              <a:rPr sz="1600" dirty="0"/>
              <a:t>Grade </a:t>
            </a:r>
          </a:p>
        </p:txBody>
      </p:sp>
      <p:sp>
        <p:nvSpPr>
          <p:cNvPr id="35" name="Shape 229"/>
          <p:cNvSpPr/>
          <p:nvPr/>
        </p:nvSpPr>
        <p:spPr>
          <a:xfrm>
            <a:off x="8143872" y="4333872"/>
            <a:ext cx="772648" cy="379912"/>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r>
              <a:rPr sz="2000" b="1" dirty="0"/>
              <a:t>Jobs $</a:t>
            </a:r>
          </a:p>
        </p:txBody>
      </p:sp>
      <p:sp>
        <p:nvSpPr>
          <p:cNvPr id="36" name="Shape 230"/>
          <p:cNvSpPr/>
          <p:nvPr/>
        </p:nvSpPr>
        <p:spPr>
          <a:xfrm>
            <a:off x="8143872" y="5172072"/>
            <a:ext cx="923331" cy="379912"/>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r>
              <a:rPr sz="2000" b="1"/>
              <a:t>Jobs $$</a:t>
            </a:r>
          </a:p>
        </p:txBody>
      </p:sp>
      <p:sp>
        <p:nvSpPr>
          <p:cNvPr id="37" name="Shape 231"/>
          <p:cNvSpPr/>
          <p:nvPr/>
        </p:nvSpPr>
        <p:spPr>
          <a:xfrm>
            <a:off x="8033950" y="6078157"/>
            <a:ext cx="1074013" cy="379912"/>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spAutoFit/>
          </a:bodyPr>
          <a:lstStyle/>
          <a:p>
            <a:r>
              <a:rPr sz="2000" b="1" dirty="0"/>
              <a:t>Jobs $$$</a:t>
            </a:r>
          </a:p>
        </p:txBody>
      </p:sp>
      <p:sp>
        <p:nvSpPr>
          <p:cNvPr id="38" name="Shape 232"/>
          <p:cNvSpPr/>
          <p:nvPr/>
        </p:nvSpPr>
        <p:spPr>
          <a:xfrm rot="16200000">
            <a:off x="-710135" y="3114091"/>
            <a:ext cx="2024373" cy="349135"/>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r>
              <a:rPr dirty="0"/>
              <a:t>High School </a:t>
            </a:r>
          </a:p>
        </p:txBody>
      </p:sp>
      <p:sp>
        <p:nvSpPr>
          <p:cNvPr id="39" name="Shape 233"/>
          <p:cNvSpPr/>
          <p:nvPr/>
        </p:nvSpPr>
        <p:spPr>
          <a:xfrm rot="16200000">
            <a:off x="-817867" y="4745823"/>
            <a:ext cx="2239837" cy="349135"/>
          </a:xfrm>
          <a:prstGeom prst="rect">
            <a:avLst/>
          </a:prstGeom>
          <a:ln w="12700">
            <a:miter lim="400000"/>
          </a:ln>
          <a:extLst>
            <a:ext uri="{C572A759-6A51-4108-AA02-DFA0A04FC94B}">
              <ma14:wrappingTextBoxFlag xmlns:ma14="http://schemas.microsoft.com/office/mac/drawingml/2011/main" val="1"/>
            </a:ext>
          </a:extLst>
        </p:spPr>
        <p:txBody>
          <a:bodyPr lIns="35719" tIns="35719" rIns="35719" bIns="35719">
            <a:spAutoFit/>
          </a:bodyPr>
          <a:lstStyle/>
          <a:p>
            <a:r>
              <a:t>College</a:t>
            </a:r>
          </a:p>
        </p:txBody>
      </p:sp>
      <p:sp>
        <p:nvSpPr>
          <p:cNvPr id="40" name="Rounded Rectangle 39"/>
          <p:cNvSpPr>
            <a:spLocks noChangeArrowheads="1"/>
          </p:cNvSpPr>
          <p:nvPr/>
        </p:nvSpPr>
        <p:spPr bwMode="auto">
          <a:xfrm>
            <a:off x="1062129" y="1718935"/>
            <a:ext cx="3666349" cy="330350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1" name="Rounded Rectangle 40"/>
          <p:cNvSpPr>
            <a:spLocks noChangeArrowheads="1"/>
          </p:cNvSpPr>
          <p:nvPr/>
        </p:nvSpPr>
        <p:spPr bwMode="auto">
          <a:xfrm>
            <a:off x="4366612" y="1810851"/>
            <a:ext cx="2022320" cy="1812820"/>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2" name="Rounded Rectangle 41"/>
          <p:cNvSpPr>
            <a:spLocks noChangeArrowheads="1"/>
          </p:cNvSpPr>
          <p:nvPr/>
        </p:nvSpPr>
        <p:spPr bwMode="auto">
          <a:xfrm>
            <a:off x="4390417" y="3342408"/>
            <a:ext cx="1823516" cy="1638691"/>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3" name="Rounded Rectangle 42"/>
          <p:cNvSpPr>
            <a:spLocks noChangeArrowheads="1"/>
          </p:cNvSpPr>
          <p:nvPr/>
        </p:nvSpPr>
        <p:spPr bwMode="auto">
          <a:xfrm>
            <a:off x="1145908" y="4643290"/>
            <a:ext cx="5243024" cy="2128982"/>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4" name="Rounded Rectangle 43"/>
          <p:cNvSpPr>
            <a:spLocks noChangeArrowheads="1"/>
          </p:cNvSpPr>
          <p:nvPr/>
        </p:nvSpPr>
        <p:spPr bwMode="auto">
          <a:xfrm>
            <a:off x="6086472" y="4105272"/>
            <a:ext cx="1385509" cy="2725307"/>
          </a:xfrm>
          <a:prstGeom prst="roundRect">
            <a:avLst>
              <a:gd name="adj" fmla="val 16667"/>
            </a:avLst>
          </a:prstGeom>
          <a:noFill/>
          <a:ln w="88900">
            <a:solidFill>
              <a:srgbClr val="FF00FF"/>
            </a:solidFill>
            <a:round/>
            <a:headEnd/>
            <a:tailEnd/>
          </a:ln>
          <a:effectLst>
            <a:outerShdw blurRad="50800" dist="38100" dir="2700000" algn="tl" rotWithShape="0">
              <a:srgbClr val="000000">
                <a:alpha val="39998"/>
              </a:srgbClr>
            </a:outerShdw>
          </a:effectLst>
        </p:spPr>
        <p:txBody>
          <a:bodyPr/>
          <a:lstStyle/>
          <a:p>
            <a:pPr>
              <a:defRPr/>
            </a:pPr>
            <a:endParaRPr lang="en-US">
              <a:latin typeface="Arial" pitchFamily="-112" charset="0"/>
              <a:ea typeface="ヒラギノ角ゴ Pro W3" pitchFamily="-112" charset="-128"/>
              <a:cs typeface="+mn-cs"/>
            </a:endParaRPr>
          </a:p>
        </p:txBody>
      </p:sp>
      <p:sp>
        <p:nvSpPr>
          <p:cNvPr id="45" name="Shape 219"/>
          <p:cNvSpPr/>
          <p:nvPr/>
        </p:nvSpPr>
        <p:spPr>
          <a:xfrm flipH="1">
            <a:off x="902552" y="1494051"/>
            <a:ext cx="0" cy="449202"/>
          </a:xfrm>
          <a:prstGeom prst="line">
            <a:avLst/>
          </a:prstGeom>
          <a:ln w="63500">
            <a:solidFill>
              <a:srgbClr val="000000"/>
            </a:solidFill>
            <a:miter lim="400000"/>
            <a:tailEnd type="triangle"/>
          </a:ln>
        </p:spPr>
        <p:txBody>
          <a:bodyPr lIns="35719" tIns="35719" rIns="35719" bIns="35719" anchor="ctr"/>
          <a:lstStyle/>
          <a:p>
            <a:pPr>
              <a:defRPr sz="1600" cap="all" spc="32">
                <a:latin typeface="+mn-lt"/>
                <a:ea typeface="+mn-ea"/>
                <a:cs typeface="+mn-cs"/>
                <a:sym typeface="Futura"/>
              </a:defRPr>
            </a:pPr>
            <a:endParaRPr sz="1125"/>
          </a:p>
        </p:txBody>
      </p:sp>
    </p:spTree>
    <p:extLst>
      <p:ext uri="{BB962C8B-B14F-4D97-AF65-F5344CB8AC3E}">
        <p14:creationId xmlns:p14="http://schemas.microsoft.com/office/powerpoint/2010/main" val="1656949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heel(1)">
                                      <p:cBhvr>
                                        <p:cTn id="7" dur="1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0"/>
                                        </p:tgtEl>
                                      </p:cBhvr>
                                    </p:animEffect>
                                    <p:set>
                                      <p:cBhvr>
                                        <p:cTn id="12" dur="1" fill="hold">
                                          <p:stCondLst>
                                            <p:cond delay="499"/>
                                          </p:stCondLst>
                                        </p:cTn>
                                        <p:tgtEl>
                                          <p:spTgt spid="40"/>
                                        </p:tgtEl>
                                        <p:attrNameLst>
                                          <p:attrName>style.visibility</p:attrName>
                                        </p:attrNameLst>
                                      </p:cBhvr>
                                      <p:to>
                                        <p:strVal val="hidden"/>
                                      </p:to>
                                    </p:set>
                                  </p:childTnLst>
                                </p:cTn>
                              </p:par>
                            </p:childTnLst>
                          </p:cTn>
                        </p:par>
                        <p:par>
                          <p:cTn id="13" fill="hold">
                            <p:stCondLst>
                              <p:cond delay="500"/>
                            </p:stCondLst>
                            <p:childTnLst>
                              <p:par>
                                <p:cTn id="14" presetID="21" presetClass="entr" presetSubtype="1"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heel(1)">
                                      <p:cBhvr>
                                        <p:cTn id="16" dur="1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heel(1)">
                                      <p:cBhvr>
                                        <p:cTn id="25" dur="1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42"/>
                                        </p:tgtEl>
                                      </p:cBhvr>
                                    </p:animEffect>
                                    <p:set>
                                      <p:cBhvr>
                                        <p:cTn id="30" dur="1" fill="hold">
                                          <p:stCondLst>
                                            <p:cond delay="499"/>
                                          </p:stCondLst>
                                        </p:cTn>
                                        <p:tgtEl>
                                          <p:spTgt spid="42"/>
                                        </p:tgtEl>
                                        <p:attrNameLst>
                                          <p:attrName>style.visibility</p:attrName>
                                        </p:attrNameLst>
                                      </p:cBhvr>
                                      <p:to>
                                        <p:strVal val="hidden"/>
                                      </p:to>
                                    </p:set>
                                  </p:childTnLst>
                                </p:cTn>
                              </p:par>
                            </p:childTnLst>
                          </p:cTn>
                        </p:par>
                        <p:par>
                          <p:cTn id="31" fill="hold">
                            <p:stCondLst>
                              <p:cond delay="500"/>
                            </p:stCondLst>
                            <p:childTnLst>
                              <p:par>
                                <p:cTn id="32" presetID="21" presetClass="entr" presetSubtype="1"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heel(1)">
                                      <p:cBhvr>
                                        <p:cTn id="34" dur="1500"/>
                                        <p:tgtEl>
                                          <p:spTgt spid="4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43"/>
                                        </p:tgtEl>
                                      </p:cBhvr>
                                    </p:animEffect>
                                    <p:set>
                                      <p:cBhvr>
                                        <p:cTn id="39" dur="1" fill="hold">
                                          <p:stCondLst>
                                            <p:cond delay="499"/>
                                          </p:stCondLst>
                                        </p:cTn>
                                        <p:tgtEl>
                                          <p:spTgt spid="43"/>
                                        </p:tgtEl>
                                        <p:attrNameLst>
                                          <p:attrName>style.visibility</p:attrName>
                                        </p:attrNameLst>
                                      </p:cBhvr>
                                      <p:to>
                                        <p:strVal val="hidden"/>
                                      </p:to>
                                    </p:set>
                                  </p:childTnLst>
                                </p:cTn>
                              </p:par>
                            </p:childTnLst>
                          </p:cTn>
                        </p:par>
                        <p:par>
                          <p:cTn id="40" fill="hold">
                            <p:stCondLst>
                              <p:cond delay="500"/>
                            </p:stCondLst>
                            <p:childTnLst>
                              <p:par>
                                <p:cTn id="41" presetID="21" presetClass="entr" presetSubtype="1"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heel(1)">
                                      <p:cBhvr>
                                        <p:cTn id="43" dur="1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xit" presetSubtype="0" fill="hold" grpId="1" nodeType="clickEffect">
                                  <p:stCondLst>
                                    <p:cond delay="0"/>
                                  </p:stCondLst>
                                  <p:childTnLst>
                                    <p:animEffect transition="out" filter="dissolve">
                                      <p:cBhvr>
                                        <p:cTn id="47" dur="500"/>
                                        <p:tgtEl>
                                          <p:spTgt spid="44"/>
                                        </p:tgtEl>
                                      </p:cBhvr>
                                    </p:animEffect>
                                    <p:set>
                                      <p:cBhvr>
                                        <p:cTn id="48" dur="1" fill="hold">
                                          <p:stCondLst>
                                            <p:cond delay="499"/>
                                          </p:stCondLst>
                                        </p:cTn>
                                        <p:tgtEl>
                                          <p:spTgt spid="44"/>
                                        </p:tgtEl>
                                        <p:attrNameLst>
                                          <p:attrName>style.visibility</p:attrName>
                                        </p:attrNameLst>
                                      </p:cBhvr>
                                      <p:to>
                                        <p:strVal val="hidden"/>
                                      </p:to>
                                    </p:set>
                                  </p:childTnLst>
                                </p:cTn>
                              </p:par>
                            </p:childTnLst>
                          </p:cTn>
                        </p:par>
                        <p:par>
                          <p:cTn id="49" fill="hold">
                            <p:stCondLst>
                              <p:cond delay="500"/>
                            </p:stCondLst>
                            <p:childTnLst>
                              <p:par>
                                <p:cTn id="50" presetID="3" presetClass="entr" presetSubtype="1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blinds(horizontal)">
                                      <p:cBhvr>
                                        <p:cTn id="52" dur="500"/>
                                        <p:tgtEl>
                                          <p:spTgt spid="35"/>
                                        </p:tgtEl>
                                      </p:cBhvr>
                                    </p:animEffect>
                                  </p:childTnLst>
                                </p:cTn>
                              </p:par>
                            </p:childTnLst>
                          </p:cTn>
                        </p:par>
                        <p:par>
                          <p:cTn id="53" fill="hold">
                            <p:stCondLst>
                              <p:cond delay="1000"/>
                            </p:stCondLst>
                            <p:childTnLst>
                              <p:par>
                                <p:cTn id="54" presetID="3" presetClass="entr" presetSubtype="10"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blinds(horizontal)">
                                      <p:cBhvr>
                                        <p:cTn id="56" dur="500"/>
                                        <p:tgtEl>
                                          <p:spTgt spid="36"/>
                                        </p:tgtEl>
                                      </p:cBhvr>
                                    </p:animEffect>
                                  </p:childTnLst>
                                </p:cTn>
                              </p:par>
                            </p:childTnLst>
                          </p:cTn>
                        </p:par>
                        <p:par>
                          <p:cTn id="57" fill="hold">
                            <p:stCondLst>
                              <p:cond delay="1500"/>
                            </p:stCondLst>
                            <p:childTnLst>
                              <p:par>
                                <p:cTn id="58" presetID="3" presetClass="entr" presetSubtype="1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blinds(horizontal)">
                                      <p:cBhvr>
                                        <p:cTn id="6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advAuto="0"/>
      <p:bldP spid="36" grpId="0" animBg="1" advAuto="0"/>
      <p:bldP spid="37" grpId="0" animBg="1" advAuto="0"/>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Catalyzing Career Pathways </a:t>
            </a:r>
          </a:p>
          <a:p>
            <a:r>
              <a:rPr lang="en-US" dirty="0" smtClean="0"/>
              <a:t>Working </a:t>
            </a:r>
            <a:r>
              <a:rPr lang="en-US" dirty="0"/>
              <a:t>with High Schools</a:t>
            </a:r>
          </a:p>
        </p:txBody>
      </p:sp>
      <p:sp>
        <p:nvSpPr>
          <p:cNvPr id="3" name="Title 2"/>
          <p:cNvSpPr>
            <a:spLocks noGrp="1"/>
          </p:cNvSpPr>
          <p:nvPr>
            <p:ph type="title"/>
          </p:nvPr>
        </p:nvSpPr>
        <p:spPr/>
        <p:txBody>
          <a:bodyPr/>
          <a:lstStyle/>
          <a:p>
            <a:r>
              <a:rPr lang="en-US" b="0" dirty="0"/>
              <a:t>Integrating Perkins </a:t>
            </a:r>
            <a:r>
              <a:rPr lang="en-US" b="0" dirty="0" smtClean="0"/>
              <a:t/>
            </a:r>
            <a:br>
              <a:rPr lang="en-US" b="0" dirty="0" smtClean="0"/>
            </a:br>
            <a:r>
              <a:rPr lang="en-US" b="0" dirty="0" smtClean="0"/>
              <a:t>Pathways</a:t>
            </a:r>
            <a:endParaRPr lang="en-US" dirty="0"/>
          </a:p>
        </p:txBody>
      </p:sp>
      <p:sp>
        <p:nvSpPr>
          <p:cNvPr id="4" name="Rectangle 3"/>
          <p:cNvSpPr/>
          <p:nvPr/>
        </p:nvSpPr>
        <p:spPr>
          <a:xfrm>
            <a:off x="6733407" y="568538"/>
            <a:ext cx="4572000" cy="6186309"/>
          </a:xfrm>
          <a:prstGeom prst="rect">
            <a:avLst/>
          </a:prstGeom>
        </p:spPr>
        <p:txBody>
          <a:bodyPr>
            <a:spAutoFit/>
          </a:bodyPr>
          <a:lstStyle/>
          <a:p>
            <a:r>
              <a:rPr lang="en-US" sz="2200" dirty="0"/>
              <a:t>AB Tech</a:t>
            </a:r>
          </a:p>
          <a:p>
            <a:r>
              <a:rPr lang="en-US" sz="2200" dirty="0"/>
              <a:t>Beaufort</a:t>
            </a:r>
          </a:p>
          <a:p>
            <a:r>
              <a:rPr lang="en-US" sz="2200" dirty="0"/>
              <a:t>Blue Ridge</a:t>
            </a:r>
          </a:p>
          <a:p>
            <a:r>
              <a:rPr lang="en-US" sz="2200" dirty="0"/>
              <a:t>Caldwell</a:t>
            </a:r>
          </a:p>
          <a:p>
            <a:r>
              <a:rPr lang="en-US" sz="2200" dirty="0"/>
              <a:t>Carteret</a:t>
            </a:r>
          </a:p>
          <a:p>
            <a:r>
              <a:rPr lang="en-US" sz="2200" dirty="0"/>
              <a:t>Catawba Valley</a:t>
            </a:r>
          </a:p>
          <a:p>
            <a:r>
              <a:rPr lang="en-US" sz="2200" dirty="0"/>
              <a:t>Fayetteville</a:t>
            </a:r>
          </a:p>
          <a:p>
            <a:r>
              <a:rPr lang="en-US" sz="2200" dirty="0"/>
              <a:t>Isothermal</a:t>
            </a:r>
          </a:p>
          <a:p>
            <a:r>
              <a:rPr lang="en-US" sz="2200" dirty="0"/>
              <a:t>James </a:t>
            </a:r>
            <a:r>
              <a:rPr lang="en-US" sz="2200" dirty="0" err="1"/>
              <a:t>Sprunt</a:t>
            </a:r>
            <a:endParaRPr lang="en-US" sz="2200" dirty="0"/>
          </a:p>
          <a:p>
            <a:r>
              <a:rPr lang="en-US" sz="2200" dirty="0"/>
              <a:t>Lenoir</a:t>
            </a:r>
          </a:p>
          <a:p>
            <a:r>
              <a:rPr lang="en-US" sz="2200" dirty="0"/>
              <a:t>Nash </a:t>
            </a:r>
          </a:p>
          <a:p>
            <a:r>
              <a:rPr lang="en-US" sz="2200" dirty="0"/>
              <a:t>Randolph</a:t>
            </a:r>
          </a:p>
          <a:p>
            <a:r>
              <a:rPr lang="en-US" sz="2200" dirty="0"/>
              <a:t>Roanoke-Chowan</a:t>
            </a:r>
          </a:p>
          <a:p>
            <a:r>
              <a:rPr lang="en-US" sz="2200" dirty="0"/>
              <a:t>Rockingham</a:t>
            </a:r>
          </a:p>
          <a:p>
            <a:r>
              <a:rPr lang="en-US" sz="2200" dirty="0"/>
              <a:t>Rowan-Cabarrus</a:t>
            </a:r>
          </a:p>
          <a:p>
            <a:r>
              <a:rPr lang="en-US" sz="2200" dirty="0"/>
              <a:t>Southeastern</a:t>
            </a:r>
          </a:p>
          <a:p>
            <a:r>
              <a:rPr lang="en-US" sz="2200" dirty="0"/>
              <a:t>Surry</a:t>
            </a:r>
          </a:p>
          <a:p>
            <a:r>
              <a:rPr lang="en-US" sz="2200" dirty="0"/>
              <a:t>Wilkes</a:t>
            </a:r>
          </a:p>
        </p:txBody>
      </p:sp>
    </p:spTree>
    <p:extLst>
      <p:ext uri="{BB962C8B-B14F-4D97-AF65-F5344CB8AC3E}">
        <p14:creationId xmlns:p14="http://schemas.microsoft.com/office/powerpoint/2010/main" val="65569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State Agreement</a:t>
            </a:r>
          </a:p>
          <a:p>
            <a:r>
              <a:rPr lang="en-US" dirty="0"/>
              <a:t>Updated in 2017</a:t>
            </a:r>
          </a:p>
          <a:p>
            <a:r>
              <a:rPr lang="en-US" dirty="0"/>
              <a:t>Local Agreements</a:t>
            </a:r>
          </a:p>
        </p:txBody>
      </p:sp>
      <p:sp>
        <p:nvSpPr>
          <p:cNvPr id="3" name="Title 2"/>
          <p:cNvSpPr>
            <a:spLocks noGrp="1"/>
          </p:cNvSpPr>
          <p:nvPr>
            <p:ph type="title"/>
          </p:nvPr>
        </p:nvSpPr>
        <p:spPr/>
        <p:txBody>
          <a:bodyPr/>
          <a:lstStyle/>
          <a:p>
            <a:r>
              <a:rPr lang="en-US" b="0" dirty="0"/>
              <a:t>NC High School to Community College Articulation Agreement</a:t>
            </a:r>
            <a:endParaRPr lang="en-US" dirty="0"/>
          </a:p>
        </p:txBody>
      </p:sp>
    </p:spTree>
    <p:extLst>
      <p:ext uri="{BB962C8B-B14F-4D97-AF65-F5344CB8AC3E}">
        <p14:creationId xmlns:p14="http://schemas.microsoft.com/office/powerpoint/2010/main" val="118174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Local Plan ideas</a:t>
            </a:r>
          </a:p>
          <a:p>
            <a:r>
              <a:rPr lang="en-US" dirty="0" err="1"/>
              <a:t>Padlet</a:t>
            </a:r>
            <a:r>
              <a:rPr lang="en-US" dirty="0"/>
              <a:t> – Share your best </a:t>
            </a:r>
            <a:r>
              <a:rPr lang="en-US" dirty="0" smtClean="0"/>
              <a:t>practices</a:t>
            </a:r>
          </a:p>
          <a:p>
            <a:pPr lvl="1"/>
            <a:r>
              <a:rPr lang="en-US" sz="2600" dirty="0"/>
              <a:t>Share two or three best practice ideas on how you are using Perkins funds to enhance CTE</a:t>
            </a:r>
          </a:p>
        </p:txBody>
      </p:sp>
      <p:sp>
        <p:nvSpPr>
          <p:cNvPr id="3" name="Title 2"/>
          <p:cNvSpPr>
            <a:spLocks noGrp="1"/>
          </p:cNvSpPr>
          <p:nvPr>
            <p:ph type="title"/>
          </p:nvPr>
        </p:nvSpPr>
        <p:spPr/>
        <p:txBody>
          <a:bodyPr/>
          <a:lstStyle/>
          <a:p>
            <a:r>
              <a:rPr lang="en-US" b="0" dirty="0"/>
              <a:t>Local Plan - Activities</a:t>
            </a:r>
          </a:p>
        </p:txBody>
      </p:sp>
      <p:sp>
        <p:nvSpPr>
          <p:cNvPr id="4" name="TextBox 3"/>
          <p:cNvSpPr txBox="1"/>
          <p:nvPr/>
        </p:nvSpPr>
        <p:spPr>
          <a:xfrm>
            <a:off x="4814887" y="6129571"/>
            <a:ext cx="4329113" cy="584775"/>
          </a:xfrm>
          <a:prstGeom prst="rect">
            <a:avLst/>
          </a:prstGeom>
          <a:noFill/>
        </p:spPr>
        <p:txBody>
          <a:bodyPr wrap="square" rtlCol="0">
            <a:spAutoFit/>
          </a:bodyPr>
          <a:lstStyle/>
          <a:p>
            <a:r>
              <a:rPr lang="en-US" sz="3200" dirty="0" err="1" smtClean="0"/>
              <a:t>NCperkins.org</a:t>
            </a:r>
            <a:r>
              <a:rPr lang="en-US" sz="3200" dirty="0" smtClean="0"/>
              <a:t>/meeting</a:t>
            </a:r>
            <a:endParaRPr lang="en-US" sz="3200" dirty="0"/>
          </a:p>
        </p:txBody>
      </p:sp>
    </p:spTree>
    <p:extLst>
      <p:ext uri="{BB962C8B-B14F-4D97-AF65-F5344CB8AC3E}">
        <p14:creationId xmlns:p14="http://schemas.microsoft.com/office/powerpoint/2010/main" val="170622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Budget Spending</a:t>
            </a:r>
          </a:p>
          <a:p>
            <a:r>
              <a:rPr lang="en-US" dirty="0"/>
              <a:t>9 Required Perkins Activities</a:t>
            </a:r>
          </a:p>
          <a:p>
            <a:r>
              <a:rPr lang="en-US" dirty="0"/>
              <a:t>Local Plan Activities</a:t>
            </a:r>
          </a:p>
          <a:p>
            <a:r>
              <a:rPr lang="en-US" dirty="0"/>
              <a:t>Time &amp; Effort forms</a:t>
            </a:r>
          </a:p>
          <a:p>
            <a:r>
              <a:rPr lang="en-US" dirty="0"/>
              <a:t>Equipment Tracking</a:t>
            </a:r>
          </a:p>
          <a:p>
            <a:r>
              <a:rPr lang="en-US" dirty="0"/>
              <a:t>Ensuring identified pathways are up and running</a:t>
            </a:r>
          </a:p>
          <a:p>
            <a:r>
              <a:rPr lang="en-US" dirty="0"/>
              <a:t>Categories for monitoring</a:t>
            </a:r>
          </a:p>
          <a:p>
            <a:r>
              <a:rPr lang="en-US" dirty="0"/>
              <a:t>Categories for selecting colleges for monitoring</a:t>
            </a:r>
          </a:p>
        </p:txBody>
      </p:sp>
      <p:sp>
        <p:nvSpPr>
          <p:cNvPr id="3" name="Title 2"/>
          <p:cNvSpPr>
            <a:spLocks noGrp="1"/>
          </p:cNvSpPr>
          <p:nvPr>
            <p:ph type="title"/>
          </p:nvPr>
        </p:nvSpPr>
        <p:spPr/>
        <p:txBody>
          <a:bodyPr/>
          <a:lstStyle/>
          <a:p>
            <a:r>
              <a:rPr lang="en-US" b="0" dirty="0"/>
              <a:t>2017-18 Monitoring &amp; Risk Matrix</a:t>
            </a:r>
            <a:endParaRPr lang="en-US" dirty="0"/>
          </a:p>
        </p:txBody>
      </p:sp>
    </p:spTree>
    <p:extLst>
      <p:ext uri="{BB962C8B-B14F-4D97-AF65-F5344CB8AC3E}">
        <p14:creationId xmlns:p14="http://schemas.microsoft.com/office/powerpoint/2010/main" val="11143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Required Activity</a:t>
            </a:r>
          </a:p>
          <a:p>
            <a:r>
              <a:rPr lang="en-US" dirty="0"/>
              <a:t>Video of Best Practice</a:t>
            </a:r>
          </a:p>
          <a:p>
            <a:r>
              <a:rPr lang="en-US" dirty="0"/>
              <a:t>Narrative</a:t>
            </a:r>
          </a:p>
          <a:p>
            <a:r>
              <a:rPr lang="en-US" dirty="0"/>
              <a:t>Via Webinar</a:t>
            </a:r>
          </a:p>
          <a:p>
            <a:endParaRPr lang="en-US" dirty="0"/>
          </a:p>
        </p:txBody>
      </p:sp>
      <p:sp>
        <p:nvSpPr>
          <p:cNvPr id="3" name="Title 2"/>
          <p:cNvSpPr>
            <a:spLocks noGrp="1"/>
          </p:cNvSpPr>
          <p:nvPr>
            <p:ph type="title"/>
          </p:nvPr>
        </p:nvSpPr>
        <p:spPr/>
        <p:txBody>
          <a:bodyPr/>
          <a:lstStyle/>
          <a:p>
            <a:r>
              <a:rPr lang="en-US" b="0" dirty="0"/>
              <a:t>End-of-Year Evaluation</a:t>
            </a:r>
          </a:p>
        </p:txBody>
      </p:sp>
    </p:spTree>
    <p:extLst>
      <p:ext uri="{BB962C8B-B14F-4D97-AF65-F5344CB8AC3E}">
        <p14:creationId xmlns:p14="http://schemas.microsoft.com/office/powerpoint/2010/main" val="24923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6BA53-E09F-4098-A1CB-87396E4215A5}"/>
              </a:ext>
            </a:extLst>
          </p:cNvPr>
          <p:cNvSpPr>
            <a:spLocks noGrp="1"/>
          </p:cNvSpPr>
          <p:nvPr>
            <p:ph type="ctrTitle"/>
          </p:nvPr>
        </p:nvSpPr>
        <p:spPr/>
        <p:txBody>
          <a:bodyPr/>
          <a:lstStyle/>
          <a:p>
            <a:r>
              <a:rPr lang="en-US" dirty="0"/>
              <a:t>Maureen Little</a:t>
            </a:r>
          </a:p>
        </p:txBody>
      </p:sp>
      <p:sp>
        <p:nvSpPr>
          <p:cNvPr id="3" name="Subtitle 2">
            <a:extLst>
              <a:ext uri="{FF2B5EF4-FFF2-40B4-BE49-F238E27FC236}">
                <a16:creationId xmlns="" xmlns:a16="http://schemas.microsoft.com/office/drawing/2014/main" id="{12F09C0F-F4FB-4A50-9482-6216ADCC5F7D}"/>
              </a:ext>
            </a:extLst>
          </p:cNvPr>
          <p:cNvSpPr>
            <a:spLocks noGrp="1"/>
          </p:cNvSpPr>
          <p:nvPr>
            <p:ph type="subTitle" idx="1"/>
          </p:nvPr>
        </p:nvSpPr>
        <p:spPr/>
        <p:txBody>
          <a:bodyPr>
            <a:normAutofit lnSpcReduction="10000"/>
          </a:bodyPr>
          <a:lstStyle/>
          <a:p>
            <a:r>
              <a:rPr lang="en-US" dirty="0"/>
              <a:t>Vice President of Economic </a:t>
            </a:r>
            <a:r>
              <a:rPr lang="en-US" dirty="0" smtClean="0"/>
              <a:t>Development</a:t>
            </a:r>
            <a:endParaRPr lang="en-US" dirty="0"/>
          </a:p>
        </p:txBody>
      </p:sp>
      <p:sp>
        <p:nvSpPr>
          <p:cNvPr id="4" name="Rectangle 3"/>
          <p:cNvSpPr/>
          <p:nvPr/>
        </p:nvSpPr>
        <p:spPr>
          <a:xfrm>
            <a:off x="371474" y="5536762"/>
            <a:ext cx="7200900" cy="1384995"/>
          </a:xfrm>
          <a:prstGeom prst="rect">
            <a:avLst/>
          </a:prstGeom>
        </p:spPr>
        <p:txBody>
          <a:bodyPr wrap="square">
            <a:spAutoFit/>
          </a:bodyPr>
          <a:lstStyle/>
          <a:p>
            <a:r>
              <a:rPr lang="en-US" sz="2800" dirty="0" err="1" smtClean="0"/>
              <a:t>Padlet</a:t>
            </a:r>
            <a:r>
              <a:rPr lang="en-US" sz="2800" dirty="0" smtClean="0"/>
              <a:t>:   How </a:t>
            </a:r>
            <a:r>
              <a:rPr lang="en-US" sz="2800" dirty="0"/>
              <a:t>can we expand </a:t>
            </a:r>
            <a:r>
              <a:rPr lang="en-US" sz="2800" dirty="0" smtClean="0"/>
              <a:t>apprenticeships </a:t>
            </a:r>
            <a:r>
              <a:rPr lang="en-US" sz="2800" dirty="0"/>
              <a:t>at community </a:t>
            </a:r>
            <a:r>
              <a:rPr lang="en-US" sz="2800" dirty="0" smtClean="0"/>
              <a:t>colleges? </a:t>
            </a:r>
            <a:endParaRPr lang="en-US" sz="2800" dirty="0"/>
          </a:p>
          <a:p>
            <a:endParaRPr lang="en-US" sz="2800" dirty="0"/>
          </a:p>
        </p:txBody>
      </p:sp>
    </p:spTree>
    <p:extLst>
      <p:ext uri="{BB962C8B-B14F-4D97-AF65-F5344CB8AC3E}">
        <p14:creationId xmlns:p14="http://schemas.microsoft.com/office/powerpoint/2010/main" val="314619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D6BA53-E09F-4098-A1CB-87396E4215A5}"/>
              </a:ext>
            </a:extLst>
          </p:cNvPr>
          <p:cNvSpPr>
            <a:spLocks noGrp="1"/>
          </p:cNvSpPr>
          <p:nvPr>
            <p:ph type="ctrTitle"/>
          </p:nvPr>
        </p:nvSpPr>
        <p:spPr>
          <a:xfrm>
            <a:off x="914399" y="-590771"/>
            <a:ext cx="7336465" cy="1428500"/>
          </a:xfrm>
        </p:spPr>
        <p:txBody>
          <a:bodyPr/>
          <a:lstStyle/>
          <a:p>
            <a:r>
              <a:rPr lang="en-US" dirty="0"/>
              <a:t>Maureen Little</a:t>
            </a:r>
          </a:p>
        </p:txBody>
      </p:sp>
      <p:sp>
        <p:nvSpPr>
          <p:cNvPr id="3" name="Subtitle 2">
            <a:extLst>
              <a:ext uri="{FF2B5EF4-FFF2-40B4-BE49-F238E27FC236}">
                <a16:creationId xmlns="" xmlns:a16="http://schemas.microsoft.com/office/drawing/2014/main" id="{12F09C0F-F4FB-4A50-9482-6216ADCC5F7D}"/>
              </a:ext>
            </a:extLst>
          </p:cNvPr>
          <p:cNvSpPr>
            <a:spLocks noGrp="1"/>
          </p:cNvSpPr>
          <p:nvPr>
            <p:ph type="subTitle" idx="1"/>
          </p:nvPr>
        </p:nvSpPr>
        <p:spPr>
          <a:xfrm>
            <a:off x="914399" y="837729"/>
            <a:ext cx="7336465" cy="1655762"/>
          </a:xfrm>
        </p:spPr>
        <p:txBody>
          <a:bodyPr>
            <a:normAutofit lnSpcReduction="10000"/>
          </a:bodyPr>
          <a:lstStyle/>
          <a:p>
            <a:r>
              <a:rPr lang="en-US" dirty="0"/>
              <a:t>Vice President of Economic </a:t>
            </a:r>
            <a:r>
              <a:rPr lang="en-US" dirty="0" smtClean="0"/>
              <a:t>Development</a:t>
            </a:r>
            <a:endParaRPr lang="en-US" dirty="0"/>
          </a:p>
        </p:txBody>
      </p:sp>
    </p:spTree>
    <p:extLst>
      <p:ext uri="{BB962C8B-B14F-4D97-AF65-F5344CB8AC3E}">
        <p14:creationId xmlns:p14="http://schemas.microsoft.com/office/powerpoint/2010/main" val="173274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6855" y="4429125"/>
            <a:ext cx="6112832" cy="2330903"/>
          </a:xfrm>
          <a:prstGeom prst="rect">
            <a:avLst/>
          </a:prstGeom>
        </p:spPr>
      </p:pic>
      <p:sp>
        <p:nvSpPr>
          <p:cNvPr id="2" name="Content Placeholder 1"/>
          <p:cNvSpPr>
            <a:spLocks noGrp="1"/>
          </p:cNvSpPr>
          <p:nvPr>
            <p:ph idx="1"/>
          </p:nvPr>
        </p:nvSpPr>
        <p:spPr/>
        <p:txBody>
          <a:bodyPr/>
          <a:lstStyle/>
          <a:p>
            <a:r>
              <a:rPr lang="en-US" dirty="0"/>
              <a:t>April 9-13, 2018</a:t>
            </a:r>
          </a:p>
          <a:p>
            <a:r>
              <a:rPr lang="en-US" dirty="0"/>
              <a:t>NCPerkins.org/construction</a:t>
            </a:r>
          </a:p>
          <a:p>
            <a:r>
              <a:rPr lang="en-US" dirty="0"/>
              <a:t>Planning Meetings via Webinar</a:t>
            </a:r>
          </a:p>
          <a:p>
            <a:pPr lvl="1"/>
            <a:r>
              <a:rPr lang="en-US" sz="2600" dirty="0"/>
              <a:t>Tuesday, October 31, 2017 @ 9am</a:t>
            </a:r>
          </a:p>
          <a:p>
            <a:pPr lvl="1"/>
            <a:r>
              <a:rPr lang="en-US" sz="2600" dirty="0"/>
              <a:t>Tuesday, November 28, 2017 @ 9am</a:t>
            </a:r>
          </a:p>
          <a:p>
            <a:pPr lvl="1"/>
            <a:r>
              <a:rPr lang="en-US" sz="2600" dirty="0"/>
              <a:t>Registration information</a:t>
            </a:r>
          </a:p>
          <a:p>
            <a:endParaRPr lang="en-US" sz="2600" dirty="0"/>
          </a:p>
        </p:txBody>
      </p:sp>
      <p:sp>
        <p:nvSpPr>
          <p:cNvPr id="3" name="Title 2"/>
          <p:cNvSpPr>
            <a:spLocks noGrp="1"/>
          </p:cNvSpPr>
          <p:nvPr>
            <p:ph type="title"/>
          </p:nvPr>
        </p:nvSpPr>
        <p:spPr/>
        <p:txBody>
          <a:bodyPr/>
          <a:lstStyle/>
          <a:p>
            <a:r>
              <a:rPr lang="en-US" b="0" dirty="0"/>
              <a:t>Construction Careers Awareness Week</a:t>
            </a:r>
          </a:p>
        </p:txBody>
      </p:sp>
    </p:spTree>
    <p:extLst>
      <p:ext uri="{BB962C8B-B14F-4D97-AF65-F5344CB8AC3E}">
        <p14:creationId xmlns:p14="http://schemas.microsoft.com/office/powerpoint/2010/main" val="128265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5CBD1F-A3C0-4885-AB13-5CD822343485}"/>
              </a:ext>
            </a:extLst>
          </p:cNvPr>
          <p:cNvSpPr>
            <a:spLocks noGrp="1"/>
          </p:cNvSpPr>
          <p:nvPr>
            <p:ph type="ctrTitle"/>
          </p:nvPr>
        </p:nvSpPr>
        <p:spPr/>
        <p:txBody>
          <a:bodyPr/>
          <a:lstStyle/>
          <a:p>
            <a:r>
              <a:rPr lang="en-US"/>
              <a:t>Wesley Beddard</a:t>
            </a:r>
            <a:endParaRPr lang="en-US" dirty="0"/>
          </a:p>
        </p:txBody>
      </p:sp>
      <p:sp>
        <p:nvSpPr>
          <p:cNvPr id="3" name="Subtitle 2">
            <a:extLst>
              <a:ext uri="{FF2B5EF4-FFF2-40B4-BE49-F238E27FC236}">
                <a16:creationId xmlns="" xmlns:a16="http://schemas.microsoft.com/office/drawing/2014/main" id="{DE937E7F-C241-43C1-80CB-397E10024AF5}"/>
              </a:ext>
            </a:extLst>
          </p:cNvPr>
          <p:cNvSpPr>
            <a:spLocks noGrp="1"/>
          </p:cNvSpPr>
          <p:nvPr>
            <p:ph type="subTitle" idx="1"/>
          </p:nvPr>
        </p:nvSpPr>
        <p:spPr/>
        <p:txBody>
          <a:bodyPr/>
          <a:lstStyle/>
          <a:p>
            <a:r>
              <a:rPr lang="en-US" dirty="0"/>
              <a:t>Associate Vice President</a:t>
            </a:r>
          </a:p>
          <a:p>
            <a:r>
              <a:rPr lang="en-US" dirty="0"/>
              <a:t>Academic and Student Services</a:t>
            </a:r>
          </a:p>
        </p:txBody>
      </p:sp>
    </p:spTree>
    <p:extLst>
      <p:ext uri="{BB962C8B-B14F-4D97-AF65-F5344CB8AC3E}">
        <p14:creationId xmlns:p14="http://schemas.microsoft.com/office/powerpoint/2010/main" val="411749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April 4-6, 2018</a:t>
            </a:r>
          </a:p>
          <a:p>
            <a:r>
              <a:rPr lang="en-US" dirty="0"/>
              <a:t>Hilton – Wilmington</a:t>
            </a:r>
          </a:p>
          <a:p>
            <a:r>
              <a:rPr lang="en-US" i="1" dirty="0"/>
              <a:t>Designed to assist workforce development staff in developing partnerships and streamlining services to better serve customers in acquiring sustainable employment; and to assist businesses in acquiring skilled workers.</a:t>
            </a:r>
          </a:p>
          <a:p>
            <a:r>
              <a:rPr lang="en-US" dirty="0"/>
              <a:t>NCPerkins.org/</a:t>
            </a:r>
            <a:r>
              <a:rPr lang="en-US" dirty="0" err="1"/>
              <a:t>nceta</a:t>
            </a:r>
            <a:endParaRPr lang="en-US" dirty="0"/>
          </a:p>
        </p:txBody>
      </p:sp>
      <p:sp>
        <p:nvSpPr>
          <p:cNvPr id="3" name="Title 2"/>
          <p:cNvSpPr>
            <a:spLocks noGrp="1"/>
          </p:cNvSpPr>
          <p:nvPr>
            <p:ph type="title"/>
          </p:nvPr>
        </p:nvSpPr>
        <p:spPr/>
        <p:txBody>
          <a:bodyPr/>
          <a:lstStyle/>
          <a:p>
            <a:r>
              <a:rPr lang="en-US" b="0" dirty="0"/>
              <a:t>NCETA Conference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591" y="4857750"/>
            <a:ext cx="5050296" cy="1902278"/>
          </a:xfrm>
          <a:prstGeom prst="rect">
            <a:avLst/>
          </a:prstGeom>
        </p:spPr>
      </p:pic>
    </p:spTree>
    <p:extLst>
      <p:ext uri="{BB962C8B-B14F-4D97-AF65-F5344CB8AC3E}">
        <p14:creationId xmlns:p14="http://schemas.microsoft.com/office/powerpoint/2010/main" val="53659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242EA04E-3F38-42BB-8752-1FF7007270B0}"/>
              </a:ext>
            </a:extLst>
          </p:cNvPr>
          <p:cNvSpPr>
            <a:spLocks noGrp="1"/>
          </p:cNvSpPr>
          <p:nvPr>
            <p:ph type="ctrTitle"/>
          </p:nvPr>
        </p:nvSpPr>
        <p:spPr/>
        <p:txBody>
          <a:bodyPr/>
          <a:lstStyle/>
          <a:p>
            <a:r>
              <a:rPr lang="en-US" dirty="0"/>
              <a:t>Announcements</a:t>
            </a:r>
          </a:p>
        </p:txBody>
      </p:sp>
      <p:sp>
        <p:nvSpPr>
          <p:cNvPr id="6" name="Subtitle 5"/>
          <p:cNvSpPr>
            <a:spLocks noGrp="1"/>
          </p:cNvSpPr>
          <p:nvPr>
            <p:ph type="subTitle" idx="1"/>
          </p:nvPr>
        </p:nvSpPr>
        <p:spPr/>
        <p:txBody>
          <a:bodyPr/>
          <a:lstStyle/>
          <a:p>
            <a:endParaRPr lang="en-US"/>
          </a:p>
        </p:txBody>
      </p:sp>
      <p:sp>
        <p:nvSpPr>
          <p:cNvPr id="4" name="TextBox 3"/>
          <p:cNvSpPr txBox="1"/>
          <p:nvPr/>
        </p:nvSpPr>
        <p:spPr>
          <a:xfrm>
            <a:off x="2254102" y="223283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0892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ctrTitle"/>
          </p:nvPr>
        </p:nvSpPr>
        <p:spPr>
          <a:xfrm>
            <a:off x="1143000" y="2573075"/>
            <a:ext cx="6858000" cy="1428500"/>
          </a:xfrm>
          <a:prstGeom prst="rect">
            <a:avLst/>
          </a:prstGeom>
        </p:spPr>
        <p:txBody>
          <a:bodyPr>
            <a:normAutofit fontScale="90000"/>
          </a:bodyPr>
          <a:lstStyle/>
          <a:p>
            <a:r>
              <a:rPr lang="en-US" dirty="0"/>
              <a:t>Questions?</a:t>
            </a:r>
            <a:br>
              <a:rPr lang="en-US" dirty="0"/>
            </a:br>
            <a:r>
              <a:rPr lang="en-US" dirty="0"/>
              <a:t/>
            </a:r>
            <a:br>
              <a:rPr lang="en-US" dirty="0"/>
            </a:br>
            <a:endParaRPr dirty="0"/>
          </a:p>
        </p:txBody>
      </p:sp>
      <p:sp>
        <p:nvSpPr>
          <p:cNvPr id="122" name="Shape 122"/>
          <p:cNvSpPr>
            <a:spLocks noGrp="1"/>
          </p:cNvSpPr>
          <p:nvPr>
            <p:ph type="subTitle" idx="1"/>
          </p:nvPr>
        </p:nvSpPr>
        <p:spPr>
          <a:xfrm>
            <a:off x="914400" y="3600450"/>
            <a:ext cx="7162800" cy="3105150"/>
          </a:xfrm>
          <a:prstGeom prst="rect">
            <a:avLst/>
          </a:prstGeom>
        </p:spPr>
        <p:txBody>
          <a:bodyPr>
            <a:noAutofit/>
          </a:bodyPr>
          <a:lstStyle/>
          <a:p>
            <a:pPr lvl="0" algn="l">
              <a:lnSpc>
                <a:spcPct val="120000"/>
              </a:lnSpc>
              <a:spcBef>
                <a:spcPts val="0"/>
              </a:spcBef>
              <a:spcAft>
                <a:spcPts val="600"/>
              </a:spcAft>
              <a:defRPr sz="1800"/>
            </a:pPr>
            <a:r>
              <a:rPr lang="en-US" sz="2800" b="1" dirty="0">
                <a:latin typeface="Calibri Light" panose="020F0302020204030204" pitchFamily="34" charset="0"/>
              </a:rPr>
              <a:t>Bob </a:t>
            </a:r>
            <a:r>
              <a:rPr lang="en-US" sz="2800" b="1" dirty="0" err="1">
                <a:latin typeface="Calibri Light" panose="020F0302020204030204" pitchFamily="34" charset="0"/>
              </a:rPr>
              <a:t>Witchger</a:t>
            </a:r>
            <a:r>
              <a:rPr lang="en-US" sz="2800" b="1" dirty="0">
                <a:latin typeface="Calibri Light" panose="020F0302020204030204" pitchFamily="34" charset="0"/>
              </a:rPr>
              <a:t> </a:t>
            </a:r>
            <a:r>
              <a:rPr lang="en-US" sz="2400" b="1" dirty="0">
                <a:latin typeface="Calibri Light" panose="020F0302020204030204" pitchFamily="34" charset="0"/>
              </a:rPr>
              <a:t/>
            </a:r>
            <a:br>
              <a:rPr lang="en-US" sz="2400" b="1" dirty="0">
                <a:latin typeface="Calibri Light" panose="020F0302020204030204" pitchFamily="34" charset="0"/>
              </a:rPr>
            </a:br>
            <a:r>
              <a:rPr lang="en-US" sz="2400" dirty="0">
                <a:latin typeface="Calibri Light" panose="020F0302020204030204" pitchFamily="34" charset="0"/>
              </a:rPr>
              <a:t>Career and Technical Education Director</a:t>
            </a:r>
          </a:p>
          <a:p>
            <a:pPr lvl="0" algn="l">
              <a:lnSpc>
                <a:spcPct val="120000"/>
              </a:lnSpc>
              <a:spcBef>
                <a:spcPts val="0"/>
              </a:spcBef>
              <a:spcAft>
                <a:spcPts val="600"/>
              </a:spcAft>
              <a:defRPr sz="1800"/>
            </a:pPr>
            <a:r>
              <a:rPr lang="en-US" sz="2800" b="1" dirty="0">
                <a:latin typeface="Calibri Light" panose="020F0302020204030204" pitchFamily="34" charset="0"/>
              </a:rPr>
              <a:t>Jennifer Holloway</a:t>
            </a: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Administrative Assistant </a:t>
            </a:r>
          </a:p>
          <a:p>
            <a:pPr lvl="0" algn="l">
              <a:lnSpc>
                <a:spcPct val="120000"/>
              </a:lnSpc>
              <a:spcBef>
                <a:spcPts val="0"/>
              </a:spcBef>
              <a:spcAft>
                <a:spcPts val="600"/>
              </a:spcAft>
              <a:defRPr sz="1800"/>
            </a:pPr>
            <a:r>
              <a:rPr lang="en-US" sz="2800" b="1" dirty="0">
                <a:latin typeface="Calibri Light" panose="020F0302020204030204" pitchFamily="34" charset="0"/>
              </a:rPr>
              <a:t>Julia Hamilton, Tony </a:t>
            </a:r>
            <a:r>
              <a:rPr lang="en-US" sz="2800" b="1" dirty="0" err="1">
                <a:latin typeface="Calibri Light" panose="020F0302020204030204" pitchFamily="34" charset="0"/>
              </a:rPr>
              <a:t>Reggi</a:t>
            </a:r>
            <a:r>
              <a:rPr lang="en-US" sz="2800" b="1" dirty="0">
                <a:latin typeface="Calibri Light" panose="020F0302020204030204" pitchFamily="34" charset="0"/>
              </a:rPr>
              <a:t>, &amp; Chris </a:t>
            </a:r>
            <a:r>
              <a:rPr lang="en-US" sz="2800" b="1" dirty="0" err="1">
                <a:latin typeface="Calibri Light" panose="020F0302020204030204" pitchFamily="34" charset="0"/>
              </a:rPr>
              <a:t>Droessler</a:t>
            </a:r>
            <a:r>
              <a:rPr lang="en-US" sz="2800" b="1" dirty="0">
                <a:latin typeface="Calibri Light" panose="020F0302020204030204" pitchFamily="34" charset="0"/>
              </a:rPr>
              <a:t> </a:t>
            </a:r>
            <a:r>
              <a:rPr lang="en-US" sz="2400" dirty="0">
                <a:latin typeface="Calibri Light" panose="020F0302020204030204" pitchFamily="34" charset="0"/>
              </a:rPr>
              <a:t/>
            </a:r>
            <a:br>
              <a:rPr lang="en-US" sz="2400" dirty="0">
                <a:latin typeface="Calibri Light" panose="020F0302020204030204" pitchFamily="34" charset="0"/>
              </a:rPr>
            </a:br>
            <a:r>
              <a:rPr lang="en-US" sz="2400" dirty="0">
                <a:latin typeface="Calibri Light" panose="020F0302020204030204" pitchFamily="34" charset="0"/>
              </a:rPr>
              <a:t>Career and Technical Education Coordinators </a:t>
            </a:r>
          </a:p>
        </p:txBody>
      </p:sp>
    </p:spTree>
    <p:extLst>
      <p:ext uri="{BB962C8B-B14F-4D97-AF65-F5344CB8AC3E}">
        <p14:creationId xmlns:p14="http://schemas.microsoft.com/office/powerpoint/2010/main" val="144250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a:t>Dr. Bob Witchger	</a:t>
            </a:r>
            <a:r>
              <a:rPr lang="en-US"/>
              <a:t>Director, Career &amp; Technical Education</a:t>
            </a:r>
            <a:br>
              <a:rPr lang="en-US"/>
            </a:br>
            <a:r>
              <a:rPr lang="en-US"/>
              <a:t>	WitchgerB@nccommunitycolleges.edu	919-807-7126</a:t>
            </a:r>
          </a:p>
          <a:p>
            <a:pPr marL="0" indent="0">
              <a:lnSpc>
                <a:spcPct val="120000"/>
              </a:lnSpc>
              <a:spcAft>
                <a:spcPts val="1200"/>
              </a:spcAft>
              <a:buNone/>
              <a:tabLst>
                <a:tab pos="741363" algn="l"/>
                <a:tab pos="7532688" algn="r"/>
              </a:tabLst>
            </a:pPr>
            <a:r>
              <a:rPr lang="en-US" sz="3400" b="1"/>
              <a:t>Dr. Tony R. Reggi</a:t>
            </a:r>
            <a:r>
              <a:rPr lang="en-US"/>
              <a:t>	Coordinator, Career &amp; Technical Education</a:t>
            </a:r>
            <a:br>
              <a:rPr lang="en-US"/>
            </a:br>
            <a:r>
              <a:rPr lang="en-US"/>
              <a:t>	ReggiA@nccommunitycolleges.edu	919-807-7131</a:t>
            </a:r>
          </a:p>
          <a:p>
            <a:pPr marL="0" indent="0">
              <a:lnSpc>
                <a:spcPct val="120000"/>
              </a:lnSpc>
              <a:spcAft>
                <a:spcPts val="1200"/>
              </a:spcAft>
              <a:buNone/>
              <a:tabLst>
                <a:tab pos="741363" algn="l"/>
                <a:tab pos="7532688" algn="r"/>
              </a:tabLst>
            </a:pPr>
            <a:r>
              <a:rPr lang="en-US" sz="3400" b="1"/>
              <a:t>Dr. Julia Hamilton</a:t>
            </a:r>
            <a:r>
              <a:rPr lang="en-US"/>
              <a:t>	Coordinator, Career &amp; Technical Education</a:t>
            </a:r>
            <a:br>
              <a:rPr lang="en-US"/>
            </a:br>
            <a:r>
              <a:rPr lang="en-US"/>
              <a:t>	HamiltonJ@nccommunitycolleges.edu	919-807-7130</a:t>
            </a:r>
          </a:p>
          <a:p>
            <a:pPr marL="0" indent="0">
              <a:lnSpc>
                <a:spcPct val="120000"/>
              </a:lnSpc>
              <a:spcAft>
                <a:spcPts val="1200"/>
              </a:spcAft>
              <a:buNone/>
              <a:tabLst>
                <a:tab pos="741363" algn="l"/>
                <a:tab pos="7532688" algn="r"/>
              </a:tabLst>
            </a:pPr>
            <a:r>
              <a:rPr lang="en-US" sz="3400" b="1"/>
              <a:t>Chris Droessler</a:t>
            </a:r>
            <a:r>
              <a:rPr lang="en-US"/>
              <a:t>	Coordinator, Career &amp; Technical Education</a:t>
            </a:r>
            <a:br>
              <a:rPr lang="en-US"/>
            </a:br>
            <a:r>
              <a:rPr lang="en-US"/>
              <a:t>	DroesslerC@nccommunitycolleges.edu	919-807-7068</a:t>
            </a:r>
          </a:p>
          <a:p>
            <a:pPr marL="0" indent="0">
              <a:lnSpc>
                <a:spcPct val="120000"/>
              </a:lnSpc>
              <a:spcAft>
                <a:spcPts val="1200"/>
              </a:spcAft>
              <a:buNone/>
              <a:tabLst>
                <a:tab pos="741363" algn="l"/>
                <a:tab pos="7532688" algn="r"/>
              </a:tabLst>
            </a:pPr>
            <a:r>
              <a:rPr lang="en-US" sz="3400" b="1"/>
              <a:t>Jennifer Holloway</a:t>
            </a:r>
            <a:r>
              <a:rPr lang="en-US"/>
              <a:t>	CTE Administrative Assistant</a:t>
            </a:r>
            <a:br>
              <a:rPr lang="en-US"/>
            </a:br>
            <a:r>
              <a:rPr lang="en-US"/>
              <a:t>	HollowayJ@nccommunitycolleges.edu	919-807-7129</a:t>
            </a:r>
            <a:endParaRPr lang="en-US" dirty="0"/>
          </a:p>
        </p:txBody>
      </p:sp>
    </p:spTree>
    <p:extLst>
      <p:ext uri="{BB962C8B-B14F-4D97-AF65-F5344CB8AC3E}">
        <p14:creationId xmlns:p14="http://schemas.microsoft.com/office/powerpoint/2010/main" val="781656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A4491D7F-6265-4880-98C4-8A51E71D1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505" y="5309500"/>
            <a:ext cx="7285482" cy="1368701"/>
          </a:xfrm>
          <a:prstGeom prst="rect">
            <a:avLst/>
          </a:prstGeom>
        </p:spPr>
      </p:pic>
      <p:sp>
        <p:nvSpPr>
          <p:cNvPr id="2" name="Title 1">
            <a:extLst>
              <a:ext uri="{FF2B5EF4-FFF2-40B4-BE49-F238E27FC236}">
                <a16:creationId xmlns="" xmlns:a16="http://schemas.microsoft.com/office/drawing/2014/main" id="{5A871148-562A-4CF0-826E-9D6E2E594033}"/>
              </a:ext>
            </a:extLst>
          </p:cNvPr>
          <p:cNvSpPr>
            <a:spLocks noGrp="1"/>
          </p:cNvSpPr>
          <p:nvPr>
            <p:ph type="ctrTitle"/>
          </p:nvPr>
        </p:nvSpPr>
        <p:spPr/>
        <p:txBody>
          <a:bodyPr/>
          <a:lstStyle/>
          <a:p>
            <a:r>
              <a:rPr lang="en-US" dirty="0"/>
              <a:t>John Kirkman</a:t>
            </a:r>
          </a:p>
        </p:txBody>
      </p:sp>
      <p:sp>
        <p:nvSpPr>
          <p:cNvPr id="3" name="Subtitle 2">
            <a:extLst>
              <a:ext uri="{FF2B5EF4-FFF2-40B4-BE49-F238E27FC236}">
                <a16:creationId xmlns="" xmlns:a16="http://schemas.microsoft.com/office/drawing/2014/main" id="{24DE931A-ED2B-43BB-8698-050427BC384A}"/>
              </a:ext>
            </a:extLst>
          </p:cNvPr>
          <p:cNvSpPr>
            <a:spLocks noGrp="1"/>
          </p:cNvSpPr>
          <p:nvPr>
            <p:ph type="subTitle" idx="1"/>
          </p:nvPr>
        </p:nvSpPr>
        <p:spPr/>
        <p:txBody>
          <a:bodyPr/>
          <a:lstStyle/>
          <a:p>
            <a:r>
              <a:rPr lang="en-US" dirty="0"/>
              <a:t>Interim CTE Director</a:t>
            </a:r>
          </a:p>
          <a:p>
            <a:r>
              <a:rPr lang="en-US" dirty="0"/>
              <a:t>NC Department of Public Instruction</a:t>
            </a:r>
          </a:p>
        </p:txBody>
      </p:sp>
    </p:spTree>
    <p:extLst>
      <p:ext uri="{BB962C8B-B14F-4D97-AF65-F5344CB8AC3E}">
        <p14:creationId xmlns:p14="http://schemas.microsoft.com/office/powerpoint/2010/main" val="263099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800" b="1" dirty="0"/>
              <a:t>Enhance</a:t>
            </a:r>
            <a:r>
              <a:rPr lang="en-US" sz="2800" dirty="0"/>
              <a:t> postsecondary CTE programs of study </a:t>
            </a:r>
          </a:p>
          <a:p>
            <a:pPr lvl="1"/>
            <a:r>
              <a:rPr lang="en-US" sz="2800" b="1" dirty="0"/>
              <a:t>Link</a:t>
            </a:r>
            <a:r>
              <a:rPr lang="en-US" sz="2800" dirty="0"/>
              <a:t> high school CTE to community college CTE</a:t>
            </a:r>
          </a:p>
          <a:p>
            <a:pPr lvl="1"/>
            <a:r>
              <a:rPr lang="en-US" sz="2800" dirty="0"/>
              <a:t>Develop 9-14 CTE </a:t>
            </a:r>
            <a:r>
              <a:rPr lang="en-US" sz="2800" b="1" dirty="0"/>
              <a:t>career pathways </a:t>
            </a:r>
            <a:r>
              <a:rPr lang="en-US" sz="2800" dirty="0"/>
              <a:t>where students earn an AAS degree, diploma or certificate leading to full-time employment. </a:t>
            </a:r>
          </a:p>
          <a:p>
            <a:pPr lvl="1"/>
            <a:r>
              <a:rPr lang="en-US" sz="2800" dirty="0"/>
              <a:t>Blend the nine required activities with college goals </a:t>
            </a:r>
          </a:p>
          <a:p>
            <a:pPr lvl="1"/>
            <a:r>
              <a:rPr lang="en-US" sz="2800" dirty="0"/>
              <a:t>Work for </a:t>
            </a:r>
            <a:r>
              <a:rPr lang="en-US" sz="2800" b="1" dirty="0"/>
              <a:t>continuous improvement  </a:t>
            </a:r>
          </a:p>
          <a:p>
            <a:pPr lvl="1"/>
            <a:r>
              <a:rPr lang="en-US" sz="2800" dirty="0"/>
              <a:t>Align funds with </a:t>
            </a:r>
            <a:r>
              <a:rPr lang="en-US" sz="2800" b="1" dirty="0"/>
              <a:t>required</a:t>
            </a:r>
            <a:r>
              <a:rPr lang="en-US" sz="2800" dirty="0"/>
              <a:t> &amp; permissive activities </a:t>
            </a:r>
          </a:p>
          <a:p>
            <a:endParaRPr lang="en-US" dirty="0"/>
          </a:p>
        </p:txBody>
      </p:sp>
      <p:sp>
        <p:nvSpPr>
          <p:cNvPr id="2" name="Title 1"/>
          <p:cNvSpPr>
            <a:spLocks noGrp="1"/>
          </p:cNvSpPr>
          <p:nvPr>
            <p:ph type="title"/>
          </p:nvPr>
        </p:nvSpPr>
        <p:spPr/>
        <p:txBody>
          <a:bodyPr/>
          <a:lstStyle/>
          <a:p>
            <a:pPr lvl="0"/>
            <a:r>
              <a:rPr lang="en-US"/>
              <a:t>Postsecondary CTE Perkins Funds - Focus</a:t>
            </a:r>
            <a:endParaRPr lang="en-US" dirty="0"/>
          </a:p>
        </p:txBody>
      </p:sp>
    </p:spTree>
    <p:extLst>
      <p:ext uri="{BB962C8B-B14F-4D97-AF65-F5344CB8AC3E}">
        <p14:creationId xmlns:p14="http://schemas.microsoft.com/office/powerpoint/2010/main" val="137743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Core Accountability Indicators</a:t>
            </a:r>
          </a:p>
        </p:txBody>
      </p:sp>
      <p:sp>
        <p:nvSpPr>
          <p:cNvPr id="3" name="Content Placeholder 2"/>
          <p:cNvSpPr>
            <a:spLocks noGrp="1"/>
          </p:cNvSpPr>
          <p:nvPr>
            <p:ph idx="1"/>
          </p:nvPr>
        </p:nvSpPr>
        <p:spPr/>
        <p:txBody>
          <a:bodyPr/>
          <a:lstStyle/>
          <a:p>
            <a:pPr marL="0" indent="0">
              <a:lnSpc>
                <a:spcPct val="150000"/>
              </a:lnSpc>
              <a:buNone/>
            </a:pPr>
            <a:r>
              <a:rPr lang="en-US" dirty="0"/>
              <a:t>1P1 – Technical Skill Attainment</a:t>
            </a:r>
          </a:p>
          <a:p>
            <a:pPr marL="0" indent="0">
              <a:lnSpc>
                <a:spcPct val="150000"/>
              </a:lnSpc>
              <a:buNone/>
            </a:pPr>
            <a:r>
              <a:rPr lang="en-US" dirty="0"/>
              <a:t>2P1 – Credential, Certificate or Degree</a:t>
            </a:r>
          </a:p>
          <a:p>
            <a:pPr marL="0" indent="0">
              <a:lnSpc>
                <a:spcPct val="150000"/>
              </a:lnSpc>
              <a:buNone/>
            </a:pPr>
            <a:r>
              <a:rPr lang="en-US" dirty="0"/>
              <a:t>3P1 – Student Retention or Transfer</a:t>
            </a:r>
          </a:p>
          <a:p>
            <a:pPr marL="0" indent="0">
              <a:lnSpc>
                <a:spcPct val="150000"/>
              </a:lnSpc>
              <a:buNone/>
            </a:pPr>
            <a:r>
              <a:rPr lang="en-US" dirty="0"/>
              <a:t>4P1 – Student Placement</a:t>
            </a:r>
          </a:p>
          <a:p>
            <a:pPr marL="0" indent="0">
              <a:lnSpc>
                <a:spcPct val="150000"/>
              </a:lnSpc>
              <a:buNone/>
            </a:pPr>
            <a:r>
              <a:rPr lang="en-US" dirty="0"/>
              <a:t>5P1 – Nontraditional Participation</a:t>
            </a:r>
          </a:p>
          <a:p>
            <a:pPr marL="0" indent="0">
              <a:lnSpc>
                <a:spcPct val="150000"/>
              </a:lnSpc>
              <a:buNone/>
            </a:pPr>
            <a:r>
              <a:rPr lang="en-US" dirty="0"/>
              <a:t>5P2 – Nontraditional Completion</a:t>
            </a:r>
          </a:p>
        </p:txBody>
      </p:sp>
    </p:spTree>
    <p:extLst>
      <p:ext uri="{BB962C8B-B14F-4D97-AF65-F5344CB8AC3E}">
        <p14:creationId xmlns:p14="http://schemas.microsoft.com/office/powerpoint/2010/main" val="61379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Ashley Sieman, Director of Program Evaluation</a:t>
            </a:r>
          </a:p>
          <a:p>
            <a:r>
              <a:rPr lang="en-US" dirty="0"/>
              <a:t>Courses from where we pull data</a:t>
            </a:r>
          </a:p>
          <a:p>
            <a:r>
              <a:rPr lang="en-US" dirty="0"/>
              <a:t>College programs best practices</a:t>
            </a:r>
          </a:p>
        </p:txBody>
      </p:sp>
      <p:sp>
        <p:nvSpPr>
          <p:cNvPr id="3" name="Title 2"/>
          <p:cNvSpPr>
            <a:spLocks noGrp="1"/>
          </p:cNvSpPr>
          <p:nvPr>
            <p:ph type="title"/>
          </p:nvPr>
        </p:nvSpPr>
        <p:spPr/>
        <p:txBody>
          <a:bodyPr/>
          <a:lstStyle/>
          <a:p>
            <a:r>
              <a:rPr lang="en-US" b="0" dirty="0"/>
              <a:t>Perkins Performance Measures</a:t>
            </a:r>
            <a:endParaRPr lang="en-US" dirty="0"/>
          </a:p>
        </p:txBody>
      </p:sp>
      <p:pic>
        <p:nvPicPr>
          <p:cNvPr id="5" name="Picture 4">
            <a:extLst>
              <a:ext uri="{FF2B5EF4-FFF2-40B4-BE49-F238E27FC236}">
                <a16:creationId xmlns="" xmlns:a16="http://schemas.microsoft.com/office/drawing/2014/main" id="{A815E58C-5AD1-4F67-8EDF-C569C06CC62C}"/>
              </a:ext>
            </a:extLst>
          </p:cNvPr>
          <p:cNvPicPr>
            <a:picLocks noChangeAspect="1"/>
          </p:cNvPicPr>
          <p:nvPr/>
        </p:nvPicPr>
        <p:blipFill rotWithShape="1">
          <a:blip r:embed="rId3">
            <a:extLst>
              <a:ext uri="{28A0092B-C50C-407E-A947-70E740481C1C}">
                <a14:useLocalDpi xmlns:a14="http://schemas.microsoft.com/office/drawing/2010/main" val="0"/>
              </a:ext>
            </a:extLst>
          </a:blip>
          <a:srcRect t="39379" b="38654"/>
          <a:stretch/>
        </p:blipFill>
        <p:spPr>
          <a:xfrm>
            <a:off x="-288758" y="5887453"/>
            <a:ext cx="9564758" cy="872575"/>
          </a:xfrm>
          <a:prstGeom prst="rect">
            <a:avLst/>
          </a:prstGeom>
        </p:spPr>
      </p:pic>
    </p:spTree>
    <p:extLst>
      <p:ext uri="{BB962C8B-B14F-4D97-AF65-F5344CB8AC3E}">
        <p14:creationId xmlns:p14="http://schemas.microsoft.com/office/powerpoint/2010/main" val="67640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1622927455"/>
              </p:ext>
            </p:extLst>
          </p:nvPr>
        </p:nvGraphicFramePr>
        <p:xfrm>
          <a:off x="305909" y="1760538"/>
          <a:ext cx="8495201" cy="509746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smtClean="0"/>
              <a:t>1P1 – Technical Attainment</a:t>
            </a:r>
            <a:endParaRPr lang="en-US" dirty="0"/>
          </a:p>
        </p:txBody>
      </p:sp>
    </p:spTree>
    <p:extLst>
      <p:ext uri="{BB962C8B-B14F-4D97-AF65-F5344CB8AC3E}">
        <p14:creationId xmlns:p14="http://schemas.microsoft.com/office/powerpoint/2010/main" val="1560989043"/>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2033</Words>
  <Application>Microsoft Macintosh PowerPoint</Application>
  <PresentationFormat>On-screen Show (4:3)</PresentationFormat>
  <Paragraphs>670</Paragraphs>
  <Slides>43</Slides>
  <Notes>38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Avenir Next Medium</vt:lpstr>
      <vt:lpstr>Calibri</vt:lpstr>
      <vt:lpstr>Calibri Light</vt:lpstr>
      <vt:lpstr>Futura</vt:lpstr>
      <vt:lpstr>HelvLight</vt:lpstr>
      <vt:lpstr>Mangal</vt:lpstr>
      <vt:lpstr>ヒラギノ角ゴ Pro W3</vt:lpstr>
      <vt:lpstr>Arial</vt:lpstr>
      <vt:lpstr>Office Theme</vt:lpstr>
      <vt:lpstr>Postsecondary Perkins Update</vt:lpstr>
      <vt:lpstr>Welcome</vt:lpstr>
      <vt:lpstr>Dr. Lisa Chapman</vt:lpstr>
      <vt:lpstr>Wesley Beddard</vt:lpstr>
      <vt:lpstr>John Kirkman</vt:lpstr>
      <vt:lpstr>Postsecondary CTE Perkins Funds - Focus</vt:lpstr>
      <vt:lpstr>Core Accountability Indicators</vt:lpstr>
      <vt:lpstr>Perkins Performance Measures</vt:lpstr>
      <vt:lpstr>1P1 – Technical Attainment</vt:lpstr>
      <vt:lpstr>2P1 – Credential, Certificate,  or Degree</vt:lpstr>
      <vt:lpstr>3P1 – Student Retention  or Transfer</vt:lpstr>
      <vt:lpstr>4P1 – Placement into the Labor Force</vt:lpstr>
      <vt:lpstr>5P1 – Nontraditional Program Participation</vt:lpstr>
      <vt:lpstr>5P2 – Nontraditional Program Completion</vt:lpstr>
      <vt:lpstr>Basic Grant – 9 Required Activities </vt:lpstr>
      <vt:lpstr>Local Plan</vt:lpstr>
      <vt:lpstr>10 Vocational Budget Codes  (Voc Codes)</vt:lpstr>
      <vt:lpstr>WIOA Support</vt:lpstr>
      <vt:lpstr>SkillsUSA</vt:lpstr>
      <vt:lpstr>SkillsUSA - Best Practices</vt:lpstr>
      <vt:lpstr>Building the Bridge to Panama Building Bridges - Building Futures</vt:lpstr>
      <vt:lpstr>Bladen Community College and NCCER</vt:lpstr>
      <vt:lpstr>NCCER and the BCC Student</vt:lpstr>
      <vt:lpstr>SkillsUSA</vt:lpstr>
      <vt:lpstr>Bladen Community College  and SkillsUSA</vt:lpstr>
      <vt:lpstr>Work-Based Learning </vt:lpstr>
      <vt:lpstr>Work-Based Learning</vt:lpstr>
      <vt:lpstr>Kathryn Castelloes</vt:lpstr>
      <vt:lpstr>Use of Perkins Funds for Professional Development</vt:lpstr>
      <vt:lpstr>Components of Career Pathways</vt:lpstr>
      <vt:lpstr>Sample CTE Program of Study with  CCP Pathway </vt:lpstr>
      <vt:lpstr>Integrating Perkins  Pathways</vt:lpstr>
      <vt:lpstr>NC High School to Community College Articulation Agreement</vt:lpstr>
      <vt:lpstr>Local Plan - Activities</vt:lpstr>
      <vt:lpstr>2017-18 Monitoring &amp; Risk Matrix</vt:lpstr>
      <vt:lpstr>End-of-Year Evaluation</vt:lpstr>
      <vt:lpstr>Maureen Little</vt:lpstr>
      <vt:lpstr>Maureen Little</vt:lpstr>
      <vt:lpstr>Construction Careers Awareness Week</vt:lpstr>
      <vt:lpstr>NCETA Conference</vt:lpstr>
      <vt:lpstr>Announcements</vt:lpstr>
      <vt:lpstr>Questions?  </vt:lpstr>
      <vt:lpstr>Perkins/CTE State Staff</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2017-11-07T13:50:32Z</cp:lastPrinted>
  <dcterms:created xsi:type="dcterms:W3CDTF">2017-04-24T19:18:55Z</dcterms:created>
  <dcterms:modified xsi:type="dcterms:W3CDTF">2017-11-07T20:31:28Z</dcterms:modified>
</cp:coreProperties>
</file>