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9"/>
  </p:notesMasterIdLst>
  <p:sldIdLst>
    <p:sldId id="471" r:id="rId2"/>
    <p:sldId id="848" r:id="rId3"/>
    <p:sldId id="874" r:id="rId4"/>
    <p:sldId id="875" r:id="rId5"/>
    <p:sldId id="807" r:id="rId6"/>
    <p:sldId id="877" r:id="rId7"/>
    <p:sldId id="876" r:id="rId8"/>
    <p:sldId id="528" r:id="rId9"/>
    <p:sldId id="838" r:id="rId10"/>
    <p:sldId id="839" r:id="rId11"/>
    <p:sldId id="840" r:id="rId12"/>
    <p:sldId id="841" r:id="rId13"/>
    <p:sldId id="842" r:id="rId14"/>
    <p:sldId id="845" r:id="rId15"/>
    <p:sldId id="846" r:id="rId16"/>
    <p:sldId id="751" r:id="rId17"/>
    <p:sldId id="572" r:id="rId18"/>
    <p:sldId id="872" r:id="rId19"/>
    <p:sldId id="889" r:id="rId20"/>
    <p:sldId id="890" r:id="rId21"/>
    <p:sldId id="878" r:id="rId22"/>
    <p:sldId id="888" r:id="rId23"/>
    <p:sldId id="883" r:id="rId24"/>
    <p:sldId id="884" r:id="rId25"/>
    <p:sldId id="885" r:id="rId26"/>
    <p:sldId id="886" r:id="rId27"/>
    <p:sldId id="887" r:id="rId28"/>
    <p:sldId id="881" r:id="rId29"/>
    <p:sldId id="882" r:id="rId30"/>
    <p:sldId id="879" r:id="rId31"/>
    <p:sldId id="880" r:id="rId32"/>
    <p:sldId id="645" r:id="rId33"/>
    <p:sldId id="647" r:id="rId34"/>
    <p:sldId id="730" r:id="rId35"/>
    <p:sldId id="733" r:id="rId36"/>
    <p:sldId id="768" r:id="rId37"/>
    <p:sldId id="752" r:id="rId38"/>
    <p:sldId id="735" r:id="rId39"/>
    <p:sldId id="787" r:id="rId40"/>
    <p:sldId id="803" r:id="rId41"/>
    <p:sldId id="660" r:id="rId42"/>
    <p:sldId id="808" r:id="rId43"/>
    <p:sldId id="873" r:id="rId44"/>
    <p:sldId id="789" r:id="rId45"/>
    <p:sldId id="790" r:id="rId46"/>
    <p:sldId id="791" r:id="rId47"/>
    <p:sldId id="792" r:id="rId48"/>
    <p:sldId id="797" r:id="rId49"/>
    <p:sldId id="767" r:id="rId50"/>
    <p:sldId id="835" r:id="rId51"/>
    <p:sldId id="836" r:id="rId52"/>
    <p:sldId id="837" r:id="rId53"/>
    <p:sldId id="868" r:id="rId54"/>
    <p:sldId id="870" r:id="rId55"/>
    <p:sldId id="851" r:id="rId56"/>
    <p:sldId id="785" r:id="rId57"/>
    <p:sldId id="783" r:id="rId58"/>
    <p:sldId id="779" r:id="rId59"/>
    <p:sldId id="777" r:id="rId60"/>
    <p:sldId id="799" r:id="rId61"/>
    <p:sldId id="869" r:id="rId62"/>
    <p:sldId id="780" r:id="rId63"/>
    <p:sldId id="715" r:id="rId64"/>
    <p:sldId id="856" r:id="rId65"/>
    <p:sldId id="866" r:id="rId66"/>
    <p:sldId id="857" r:id="rId67"/>
    <p:sldId id="858" r:id="rId68"/>
    <p:sldId id="859" r:id="rId69"/>
    <p:sldId id="861" r:id="rId70"/>
    <p:sldId id="860" r:id="rId71"/>
    <p:sldId id="862" r:id="rId72"/>
    <p:sldId id="697" r:id="rId73"/>
    <p:sldId id="871" r:id="rId74"/>
    <p:sldId id="863" r:id="rId75"/>
    <p:sldId id="855" r:id="rId76"/>
    <p:sldId id="864" r:id="rId77"/>
    <p:sldId id="867" r:id="rId78"/>
    <p:sldId id="703" r:id="rId79"/>
    <p:sldId id="891" r:id="rId80"/>
    <p:sldId id="865" r:id="rId81"/>
    <p:sldId id="782" r:id="rId82"/>
    <p:sldId id="810" r:id="rId83"/>
    <p:sldId id="806" r:id="rId84"/>
    <p:sldId id="793" r:id="rId85"/>
    <p:sldId id="829" r:id="rId86"/>
    <p:sldId id="853" r:id="rId87"/>
    <p:sldId id="854" r:id="rId8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3A9"/>
    <a:srgbClr val="FFEDBC"/>
    <a:srgbClr val="FFD1C3"/>
    <a:srgbClr val="673309"/>
    <a:srgbClr val="FFFF99"/>
    <a:srgbClr val="7F1353"/>
    <a:srgbClr val="71852C"/>
    <a:srgbClr val="245292"/>
    <a:srgbClr val="B4C12C"/>
    <a:srgbClr val="5800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2392" autoAdjust="0"/>
  </p:normalViewPr>
  <p:slideViewPr>
    <p:cSldViewPr>
      <p:cViewPr>
        <p:scale>
          <a:sx n="94" d="100"/>
          <a:sy n="94" d="100"/>
        </p:scale>
        <p:origin x="-2392"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0"/>
    </p:cViewPr>
  </p:sorterViewPr>
  <p:notesViewPr>
    <p:cSldViewPr>
      <p:cViewPr>
        <p:scale>
          <a:sx n="108" d="100"/>
          <a:sy n="108" d="100"/>
        </p:scale>
        <p:origin x="-824" y="-8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3" name="Rectangle 3"/>
          <p:cNvSpPr>
            <a:spLocks noGrp="1" noChangeArrowheads="1"/>
          </p:cNvSpPr>
          <p:nvPr>
            <p:ph type="dt" idx="1"/>
          </p:nvPr>
        </p:nvSpPr>
        <p:spPr bwMode="auto">
          <a:xfrm>
            <a:off x="414655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lgn="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lgn="r">
              <a:defRPr sz="1200"/>
            </a:lvl1pPr>
          </a:lstStyle>
          <a:p>
            <a:pPr>
              <a:defRPr/>
            </a:pPr>
            <a:fld id="{E595AFB6-591D-6147-886F-35FF617A7290}" type="slidenum">
              <a:rPr lang="en-US"/>
              <a:pPr>
                <a:defRPr/>
              </a:pPr>
              <a:t>‹#›</a:t>
            </a:fld>
            <a:endParaRPr lang="en-US"/>
          </a:p>
        </p:txBody>
      </p:sp>
    </p:spTree>
    <p:extLst>
      <p:ext uri="{BB962C8B-B14F-4D97-AF65-F5344CB8AC3E}">
        <p14:creationId xmlns:p14="http://schemas.microsoft.com/office/powerpoint/2010/main" val="34244463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1pPr>
    <a:lvl2pPr marL="4572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2pPr>
    <a:lvl3pPr marL="9144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3pPr>
    <a:lvl4pPr marL="13716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4pPr>
    <a:lvl5pPr marL="18288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1" Type="http://schemas.openxmlformats.org/officeDocument/2006/relationships/hyperlink" Target="http://www.zeemaps.com/pub?group=609826&amp;legend=1&amp;geosearch=1&amp;search=1&amp;locate=1&amp;list=1&amp;shuttered=1&amp;add=1" TargetMode="External"/><Relationship Id="rId12" Type="http://schemas.openxmlformats.org/officeDocument/2006/relationships/hyperlink" Target="http://enablingthefuture.org/2015/01/21/e-nabling-haiti/" TargetMode="External"/><Relationship Id="rId13" Type="http://schemas.openxmlformats.org/officeDocument/2006/relationships/hyperlink" Target="http://www.ilabhaiti.org/" TargetMode="External"/><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www.fastcoexist.com/3041495/matching-people-who-have-3-d-printers-with-children-who-need-prosthetic-hands" TargetMode="External"/><Relationship Id="rId4" Type="http://schemas.openxmlformats.org/officeDocument/2006/relationships/hyperlink" Target="http://www.fastcoexist.com/technology/3-d" TargetMode="External"/><Relationship Id="rId5" Type="http://schemas.openxmlformats.org/officeDocument/2006/relationships/hyperlink" Target="http://www.fastcoexist.com/explore/printing" TargetMode="External"/><Relationship Id="rId6" Type="http://schemas.openxmlformats.org/officeDocument/2006/relationships/hyperlink" Target="http://enablingthefuture.org/upper-limb-prosthetics/" TargetMode="External"/><Relationship Id="rId7" Type="http://schemas.openxmlformats.org/officeDocument/2006/relationships/hyperlink" Target="http://enablingthefuture.org/" TargetMode="External"/><Relationship Id="rId8" Type="http://schemas.openxmlformats.org/officeDocument/2006/relationships/hyperlink" Target="http://www.fastcoexist.com/explore/online-community" TargetMode="External"/><Relationship Id="rId9" Type="http://schemas.openxmlformats.org/officeDocument/2006/relationships/hyperlink" Target="http://www.fastcompany.com/person/jon-schull" TargetMode="External"/><Relationship Id="rId10" Type="http://schemas.openxmlformats.org/officeDocument/2006/relationships/hyperlink" Target="http://www.npr.org/blogs/health/2013/06/18/191279201/3-d-printer-brings-dexterity-to-children-with-no-finger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219200" cy="914400"/>
          </a:xfrm>
          <a:ln/>
        </p:spPr>
      </p:sp>
      <p:sp>
        <p:nvSpPr>
          <p:cNvPr id="15362" name="Notes Placeholder 2"/>
          <p:cNvSpPr>
            <a:spLocks noGrp="1"/>
          </p:cNvSpPr>
          <p:nvPr>
            <p:ph type="body" idx="1"/>
          </p:nvPr>
        </p:nvSpPr>
        <p:spPr>
          <a:xfrm>
            <a:off x="838200" y="1371600"/>
            <a:ext cx="5867400" cy="815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dirty="0" smtClean="0">
                <a:latin typeface="Times"/>
                <a:ea typeface="ヒラギノ角ゴ Pro W3" charset="0"/>
                <a:cs typeface="Times"/>
              </a:rPr>
              <a:t>Good </a:t>
            </a:r>
            <a:r>
              <a:rPr lang="en-US" u="sng" dirty="0" smtClean="0">
                <a:latin typeface="Times"/>
                <a:ea typeface="ヒラギノ角ゴ Pro W3" charset="0"/>
                <a:cs typeface="Times"/>
              </a:rPr>
              <a:t>morning</a:t>
            </a:r>
            <a:r>
              <a:rPr lang="en-US" dirty="0" smtClean="0">
                <a:latin typeface="Times"/>
                <a:ea typeface="ヒラギノ角ゴ Pro W3" charset="0"/>
                <a:cs typeface="Times"/>
              </a:rPr>
              <a:t>.  I</a:t>
            </a:r>
            <a:r>
              <a:rPr lang="en-US" altLang="ja-JP" dirty="0" smtClean="0">
                <a:latin typeface="Times"/>
                <a:ea typeface="ヒラギノ角ゴ Pro W3" charset="0"/>
                <a:cs typeface="Times"/>
              </a:rPr>
              <a:t> a</a:t>
            </a:r>
            <a:r>
              <a:rPr lang="en-US" dirty="0" smtClean="0">
                <a:latin typeface="Times"/>
                <a:ea typeface="ヒラギノ角ゴ Pro W3" charset="0"/>
                <a:cs typeface="Times"/>
              </a:rPr>
              <a:t>m Chris </a:t>
            </a:r>
            <a:r>
              <a:rPr lang="en-US" dirty="0" err="1" smtClean="0">
                <a:latin typeface="Times"/>
                <a:ea typeface="ヒラギノ角ゴ Pro W3" charset="0"/>
                <a:cs typeface="Times"/>
              </a:rPr>
              <a:t>Droessler</a:t>
            </a:r>
            <a:r>
              <a:rPr lang="en-US" dirty="0" smtClean="0">
                <a:latin typeface="Times"/>
                <a:ea typeface="ヒラギノ角ゴ Pro W3" charset="0"/>
                <a:cs typeface="Times"/>
              </a:rPr>
              <a:t>, an education consultant from North Carolina Public Schools.</a:t>
            </a:r>
          </a:p>
          <a:p>
            <a:r>
              <a:rPr lang="en-US" sz="1800" dirty="0" smtClean="0">
                <a:latin typeface="Times"/>
                <a:ea typeface="ヒラギノ角ゴ Pro W3" charset="0"/>
                <a:cs typeface="Times"/>
              </a:rPr>
              <a:t>If you have a smart phone, </a:t>
            </a:r>
            <a:r>
              <a:rPr lang="en-US" sz="1800" u="sng" dirty="0" smtClean="0">
                <a:latin typeface="Times"/>
                <a:ea typeface="ヒラギノ角ゴ Pro W3" charset="0"/>
                <a:cs typeface="Times"/>
              </a:rPr>
              <a:t>and</a:t>
            </a:r>
            <a:r>
              <a:rPr lang="en-US" sz="1800" dirty="0" smtClean="0">
                <a:latin typeface="Times"/>
                <a:ea typeface="ヒラギノ角ゴ Pro W3" charset="0"/>
                <a:cs typeface="Times"/>
              </a:rPr>
              <a:t> you are smart enough to use it, you can capture that QR code, and your phone takes you to the webpage where you can download a copy of this PowerPoint file. </a:t>
            </a:r>
          </a:p>
          <a:p>
            <a:r>
              <a:rPr lang="en-US" sz="1800" dirty="0" smtClean="0">
                <a:latin typeface="Times"/>
                <a:ea typeface="ヒラギノ角ゴ Pro W3" charset="0"/>
                <a:cs typeface="Times"/>
              </a:rPr>
              <a:t>Or you can just go to </a:t>
            </a:r>
            <a:r>
              <a:rPr lang="en-US" sz="1800" dirty="0" err="1" smtClean="0">
                <a:latin typeface="Times"/>
                <a:ea typeface="ヒラギノ角ゴ Pro W3" charset="0"/>
                <a:cs typeface="Times"/>
              </a:rPr>
              <a:t>ctpnc.org</a:t>
            </a:r>
            <a:r>
              <a:rPr lang="en-US" sz="1800" dirty="0" smtClean="0">
                <a:latin typeface="Times"/>
                <a:ea typeface="ヒラギノ角ゴ Pro W3" charset="0"/>
                <a:cs typeface="Times"/>
              </a:rPr>
              <a:t> and click on the </a:t>
            </a:r>
            <a:r>
              <a:rPr lang="ja-JP" altLang="en-US" sz="1800" dirty="0" smtClean="0">
                <a:latin typeface="Times"/>
                <a:ea typeface="ヒラギノ角ゴ Pro W3" charset="0"/>
                <a:cs typeface="Times"/>
              </a:rPr>
              <a:t>“</a:t>
            </a:r>
            <a:r>
              <a:rPr lang="en-US" altLang="ja-JP" sz="1800" dirty="0" smtClean="0">
                <a:latin typeface="Times"/>
                <a:ea typeface="ヒラギノ角ゴ Pro W3" charset="0"/>
                <a:cs typeface="Times"/>
              </a:rPr>
              <a:t>presentations</a:t>
            </a:r>
            <a:r>
              <a:rPr lang="ja-JP" altLang="en-US" sz="1800" dirty="0" smtClean="0">
                <a:latin typeface="Times"/>
                <a:ea typeface="ヒラギノ角ゴ Pro W3" charset="0"/>
                <a:cs typeface="Times"/>
              </a:rPr>
              <a:t>”</a:t>
            </a:r>
            <a:r>
              <a:rPr lang="en-US" altLang="ja-JP" sz="1800" dirty="0" smtClean="0">
                <a:latin typeface="Times"/>
                <a:ea typeface="ヒラギノ角ゴ Pro W3" charset="0"/>
                <a:cs typeface="Times"/>
              </a:rPr>
              <a:t> link.</a:t>
            </a:r>
          </a:p>
          <a:p>
            <a:r>
              <a:rPr lang="en-US" altLang="ja-JP" sz="1800" dirty="0" smtClean="0">
                <a:latin typeface="Times"/>
                <a:ea typeface="ヒラギノ角ゴ Pro W3" charset="0"/>
                <a:cs typeface="Times"/>
              </a:rPr>
              <a:t>That web address is on the handout that you should have received.</a:t>
            </a:r>
            <a:endParaRPr lang="en-US" sz="1800" dirty="0" smtClean="0">
              <a:latin typeface="Times"/>
              <a:ea typeface="ヒラギノ角ゴ Pro W3" charset="0"/>
              <a:cs typeface="Times"/>
            </a:endParaRPr>
          </a:p>
          <a:p>
            <a:r>
              <a:rPr lang="en-US" sz="1800" dirty="0" smtClean="0">
                <a:latin typeface="Times"/>
                <a:ea typeface="ヒラギノ角ゴ Pro W3" charset="0"/>
                <a:cs typeface="Times"/>
              </a:rPr>
              <a:t>How many of you have already downloaded my presentation??</a:t>
            </a:r>
          </a:p>
          <a:p>
            <a:r>
              <a:rPr lang="en-US" sz="1800" dirty="0" smtClean="0">
                <a:latin typeface="Times"/>
                <a:ea typeface="ヒラギノ角ゴ Pro W3" charset="0"/>
                <a:cs typeface="Times"/>
              </a:rPr>
              <a:t>I</a:t>
            </a:r>
            <a:r>
              <a:rPr lang="en-US" altLang="ja-JP" sz="1800" dirty="0" smtClean="0">
                <a:latin typeface="Times"/>
                <a:ea typeface="ヒラギノ角ゴ Pro W3" charset="0"/>
                <a:cs typeface="Times"/>
              </a:rPr>
              <a:t> ha</a:t>
            </a:r>
            <a:r>
              <a:rPr lang="en-US" sz="1800" dirty="0" smtClean="0">
                <a:latin typeface="Times"/>
                <a:ea typeface="ヒラギノ角ゴ Pro W3" charset="0"/>
                <a:cs typeface="Times"/>
              </a:rPr>
              <a:t>ve documented my information sources in the notes section of the PowerPoint, to allow you to further research anything that you see here.  </a:t>
            </a:r>
          </a:p>
          <a:p>
            <a:r>
              <a:rPr lang="en-US" sz="1800" dirty="0" smtClean="0">
                <a:latin typeface="Times"/>
                <a:ea typeface="ヒラギノ角ゴ Pro W3" charset="0"/>
                <a:cs typeface="Times"/>
              </a:rPr>
              <a:t>In fact the notes I</a:t>
            </a:r>
            <a:r>
              <a:rPr lang="ja-JP" altLang="en-US" sz="1800" dirty="0" smtClean="0">
                <a:latin typeface="Times"/>
                <a:ea typeface="ヒラギノ角ゴ Pro W3" charset="0"/>
                <a:cs typeface="Times"/>
              </a:rPr>
              <a:t>’</a:t>
            </a:r>
            <a:r>
              <a:rPr lang="en-US" sz="1800" dirty="0" smtClean="0">
                <a:latin typeface="Times"/>
                <a:ea typeface="ヒラギノ角ゴ Pro W3" charset="0"/>
                <a:cs typeface="Times"/>
              </a:rPr>
              <a:t>m reading from are there as well.</a:t>
            </a:r>
          </a:p>
          <a:p>
            <a:r>
              <a:rPr lang="en-US" sz="1800" dirty="0" smtClean="0">
                <a:ea typeface="ヒラギノ角ゴ Pro W3" charset="0"/>
              </a:rPr>
              <a:t>Download the PowerPoint and use it any way you wish if it will help our children learn.  --</a:t>
            </a:r>
          </a:p>
          <a:p>
            <a:endParaRPr lang="en-US" sz="1800" dirty="0" smtClean="0">
              <a:latin typeface="Times"/>
              <a:ea typeface="ヒラギノ角ゴ Pro W3" charset="0"/>
              <a:cs typeface="Times"/>
            </a:endParaRPr>
          </a:p>
          <a:p>
            <a:r>
              <a:rPr lang="en-US" dirty="0" smtClean="0">
                <a:latin typeface="Times"/>
                <a:ea typeface="ヒラギノ角ゴ Pro W3" charset="0"/>
                <a:cs typeface="Times"/>
              </a:rPr>
              <a:t>We are going to talk today about what gets folks out of bed in t</a:t>
            </a:r>
            <a:r>
              <a:rPr lang="en-US" dirty="0" smtClean="0">
                <a:ea typeface="ヒラギノ角ゴ Pro W3" charset="0"/>
              </a:rPr>
              <a:t>he </a:t>
            </a:r>
            <a:r>
              <a:rPr lang="en-US" dirty="0" smtClean="0">
                <a:latin typeface="Times"/>
                <a:ea typeface="ヒラギノ角ゴ Pro W3" charset="0"/>
                <a:cs typeface="Times"/>
              </a:rPr>
              <a:t>morning with</a:t>
            </a:r>
            <a:r>
              <a:rPr lang="en-US" baseline="0" dirty="0" smtClean="0">
                <a:latin typeface="Times"/>
                <a:ea typeface="ヒラギノ角ゴ Pro W3" charset="0"/>
                <a:cs typeface="Times"/>
              </a:rPr>
              <a:t> a determination to go to work.</a:t>
            </a: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10</a:t>
            </a:fld>
            <a:endParaRPr lang="en-US" sz="1300"/>
          </a:p>
        </p:txBody>
      </p:sp>
      <p:sp>
        <p:nvSpPr>
          <p:cNvPr id="78850" name="Rectangle 2"/>
          <p:cNvSpPr>
            <a:spLocks noGrp="1" noRot="1" noChangeAspect="1" noChangeArrowheads="1" noTextEdit="1"/>
          </p:cNvSpPr>
          <p:nvPr>
            <p:ph type="sldImg"/>
          </p:nvPr>
        </p:nvSpPr>
        <p:spPr>
          <a:xfrm>
            <a:off x="1257300" y="720725"/>
            <a:ext cx="2324100" cy="1743075"/>
          </a:xfrm>
          <a:solidFill>
            <a:srgbClr val="FFFFFF"/>
          </a:solidFill>
          <a:ln/>
        </p:spPr>
      </p:sp>
      <p:sp>
        <p:nvSpPr>
          <p:cNvPr id="78851" name="Rectangle 3"/>
          <p:cNvSpPr>
            <a:spLocks noGrp="1" noChangeArrowheads="1"/>
          </p:cNvSpPr>
          <p:nvPr>
            <p:ph type="body" idx="1"/>
          </p:nvPr>
        </p:nvSpPr>
        <p:spPr>
          <a:xfrm>
            <a:off x="893763" y="2590800"/>
            <a:ext cx="5126037" cy="6289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I hope you are all familiar with the Holland Codes</a:t>
            </a:r>
            <a:r>
              <a:rPr lang="en-US" baseline="0" dirty="0" smtClean="0">
                <a:latin typeface="Arial" charset="0"/>
                <a:ea typeface="ヒラギノ角ゴ Pro W3" charset="0"/>
                <a:cs typeface="ヒラギノ角ゴ Pro W3" charset="0"/>
              </a:rPr>
              <a:t> or Holland Types.</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Most folks</a:t>
            </a:r>
            <a:r>
              <a:rPr lang="en-US" baseline="0" dirty="0" smtClean="0">
                <a:latin typeface="Arial" charset="0"/>
                <a:ea typeface="ヒラギノ角ゴ Pro W3" charset="0"/>
                <a:cs typeface="ヒラギノ角ゴ Pro W3" charset="0"/>
              </a:rPr>
              <a:t> fall into one or more of these categories.  </a:t>
            </a:r>
          </a:p>
          <a:p>
            <a:pPr eaLnBrk="1" hangingPunct="1"/>
            <a:r>
              <a:rPr lang="en-US" baseline="0" dirty="0" smtClean="0">
                <a:latin typeface="Arial" charset="0"/>
                <a:ea typeface="ヒラギノ角ゴ Pro W3" charset="0"/>
                <a:cs typeface="ヒラギノ角ゴ Pro W3" charset="0"/>
              </a:rPr>
              <a:t>It is not just using a computer to match you to a career, it’s finding out </a:t>
            </a:r>
            <a:r>
              <a:rPr lang="en-US" u="sng" baseline="0" dirty="0" smtClean="0">
                <a:latin typeface="Arial" charset="0"/>
                <a:ea typeface="ヒラギノ角ゴ Pro W3" charset="0"/>
                <a:cs typeface="ヒラギノ角ゴ Pro W3" charset="0"/>
              </a:rPr>
              <a:t>who</a:t>
            </a:r>
            <a:r>
              <a:rPr lang="en-US" baseline="0" dirty="0" smtClean="0">
                <a:latin typeface="Arial" charset="0"/>
                <a:ea typeface="ヒラギノ角ゴ Pro W3" charset="0"/>
                <a:cs typeface="ヒラギノ角ゴ Pro W3" charset="0"/>
              </a:rPr>
              <a:t> you are, and realizing that you are not good at everything, and that’s OK. </a:t>
            </a:r>
          </a:p>
          <a:p>
            <a:pPr eaLnBrk="1" hangingPunct="1"/>
            <a:r>
              <a:rPr lang="en-US" baseline="0" dirty="0" smtClean="0">
                <a:latin typeface="Arial" charset="0"/>
                <a:ea typeface="ヒラギノ角ゴ Pro W3" charset="0"/>
                <a:cs typeface="ヒラギノ角ゴ Pro W3" charset="0"/>
              </a:rPr>
              <a:t> (handout)</a:t>
            </a:r>
          </a:p>
          <a:p>
            <a:pPr eaLnBrk="1" hangingPunct="1"/>
            <a:r>
              <a:rPr lang="en-US" baseline="0" dirty="0" smtClean="0">
                <a:latin typeface="Arial" charset="0"/>
                <a:ea typeface="ヒラギノ角ゴ Pro W3" charset="0"/>
                <a:cs typeface="ヒラギノ角ゴ Pro W3" charset="0"/>
              </a:rPr>
              <a:t>Once you have discovered who you are through an interest assessment, then you can start looking at the careers that match your interests.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FYI – I am naturally Realistic and Conventional, though I have learned how to function well in the other areas.</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en.wikipedia.org</a:t>
            </a:r>
            <a:r>
              <a:rPr lang="en-US" dirty="0" smtClean="0">
                <a:latin typeface="Arial" charset="0"/>
                <a:ea typeface="ヒラギノ角ゴ Pro W3" charset="0"/>
                <a:cs typeface="ヒラギノ角ゴ Pro W3" charset="0"/>
              </a:rPr>
              <a:t>/wiki/</a:t>
            </a:r>
            <a:r>
              <a:rPr lang="en-US" dirty="0" err="1" smtClean="0">
                <a:latin typeface="Arial" charset="0"/>
                <a:ea typeface="ヒラギノ角ゴ Pro W3" charset="0"/>
                <a:cs typeface="ヒラギノ角ゴ Pro W3" charset="0"/>
              </a:rPr>
              <a:t>Holland_Codes</a:t>
            </a:r>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11</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Most people do not know what skills they possess</a:t>
            </a:r>
            <a:r>
              <a:rPr lang="en-US" baseline="0" dirty="0" smtClean="0">
                <a:latin typeface="Arial" charset="0"/>
                <a:ea typeface="ヒラギノ角ゴ Pro W3" charset="0"/>
                <a:cs typeface="ヒラギノ角ゴ Pro W3" charset="0"/>
              </a:rPr>
              <a:t> until they have had work experiences.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Arts Education courses, and Career and Technical Education courses in middle school and high school</a:t>
            </a:r>
            <a:r>
              <a:rPr lang="en-US" dirty="0" smtClean="0">
                <a:latin typeface="Arial" charset="0"/>
                <a:ea typeface="ヒラギノ角ゴ Pro W3" charset="0"/>
                <a:cs typeface="ヒラギノ角ゴ Pro W3" charset="0"/>
              </a:rPr>
              <a:t> </a:t>
            </a:r>
            <a:r>
              <a:rPr lang="en-US" baseline="0" dirty="0" smtClean="0">
                <a:latin typeface="Arial" charset="0"/>
                <a:ea typeface="ヒラギノ角ゴ Pro W3" charset="0"/>
                <a:cs typeface="ヒラギノ角ゴ Pro W3" charset="0"/>
              </a:rPr>
              <a:t>are a great place to test out these skills without making a formal work commitment.</a:t>
            </a:r>
          </a:p>
          <a:p>
            <a:pPr eaLnBrk="1" hangingPunct="1"/>
            <a:endParaRPr lang="en-US" dirty="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You will </a:t>
            </a:r>
            <a:r>
              <a:rPr lang="en-US" u="sng" baseline="0" dirty="0" smtClean="0">
                <a:latin typeface="Arial" charset="0"/>
                <a:ea typeface="ヒラギノ角ゴ Pro W3" charset="0"/>
                <a:cs typeface="ヒラギノ角ゴ Pro W3" charset="0"/>
              </a:rPr>
              <a:t>not</a:t>
            </a:r>
            <a:r>
              <a:rPr lang="en-US" baseline="0" dirty="0" smtClean="0">
                <a:latin typeface="Arial" charset="0"/>
                <a:ea typeface="ヒラギノ角ゴ Pro W3" charset="0"/>
                <a:cs typeface="ヒラギノ角ゴ Pro W3" charset="0"/>
              </a:rPr>
              <a:t> know you have a skill in some area until</a:t>
            </a:r>
            <a:r>
              <a:rPr lang="en-US" dirty="0" smtClean="0">
                <a:latin typeface="Arial" charset="0"/>
                <a:ea typeface="ヒラギノ角ゴ Pro W3" charset="0"/>
                <a:cs typeface="ヒラギノ角ゴ Pro W3" charset="0"/>
              </a:rPr>
              <a:t> you </a:t>
            </a:r>
            <a:r>
              <a:rPr lang="en-US" u="sng" dirty="0" smtClean="0">
                <a:latin typeface="Arial" charset="0"/>
                <a:ea typeface="ヒラギノ角ゴ Pro W3" charset="0"/>
                <a:cs typeface="ヒラギノ角ゴ Pro W3" charset="0"/>
              </a:rPr>
              <a:t>try</a:t>
            </a:r>
            <a:r>
              <a:rPr lang="en-US" dirty="0" smtClean="0">
                <a:latin typeface="Arial" charset="0"/>
                <a:ea typeface="ヒラギノ角ゴ Pro W3" charset="0"/>
                <a:cs typeface="ヒラギノ角ゴ Pro W3" charset="0"/>
              </a:rPr>
              <a:t> it out.</a:t>
            </a:r>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www.onetonline.org</a:t>
            </a:r>
            <a:r>
              <a:rPr lang="en-US" dirty="0" smtClean="0">
                <a:latin typeface="Arial" charset="0"/>
                <a:ea typeface="ヒラギノ角ゴ Pro W3" charset="0"/>
                <a:cs typeface="ヒラギノ角ゴ Pro W3" charset="0"/>
              </a:rPr>
              <a:t>/skills/</a:t>
            </a:r>
          </a:p>
          <a:p>
            <a:pPr eaLnBrk="1" hangingPunct="1"/>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12</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700" dirty="0" smtClean="0">
                <a:latin typeface="Times"/>
                <a:ea typeface="ヒラギノ角ゴ Pro W3" charset="0"/>
                <a:cs typeface="Times"/>
              </a:rPr>
              <a:t>You also have to know the job market.</a:t>
            </a:r>
          </a:p>
          <a:p>
            <a:pPr eaLnBrk="1" hangingPunct="1">
              <a:spcBef>
                <a:spcPct val="0"/>
              </a:spcBef>
              <a:spcAft>
                <a:spcPct val="30000"/>
              </a:spcAft>
            </a:pPr>
            <a:r>
              <a:rPr lang="en-US" sz="1700" dirty="0" smtClean="0">
                <a:latin typeface="Times"/>
                <a:ea typeface="ヒラギノ角ゴ Pro W3" charset="0"/>
                <a:cs typeface="Times"/>
              </a:rPr>
              <a:t>(handout)</a:t>
            </a:r>
          </a:p>
          <a:p>
            <a:pPr eaLnBrk="1" hangingPunct="1">
              <a:spcBef>
                <a:spcPct val="0"/>
              </a:spcBef>
              <a:spcAft>
                <a:spcPct val="30000"/>
              </a:spcAft>
            </a:pPr>
            <a:r>
              <a:rPr lang="en-US" sz="1700" dirty="0" smtClean="0">
                <a:latin typeface="Times"/>
                <a:ea typeface="ヒラギノ角ゴ Pro W3" charset="0"/>
                <a:cs typeface="Times"/>
              </a:rPr>
              <a:t>The world of work is changing much more rapidly than</a:t>
            </a:r>
            <a:r>
              <a:rPr lang="en-US" sz="1700" baseline="0" dirty="0" smtClean="0">
                <a:latin typeface="Times"/>
                <a:ea typeface="ヒラギノ角ゴ Pro W3" charset="0"/>
                <a:cs typeface="Times"/>
              </a:rPr>
              <a:t> decades ago, so you have to keep up with the occupation demand projections and the latest trends in work.</a:t>
            </a:r>
          </a:p>
          <a:p>
            <a:pPr eaLnBrk="1" hangingPunct="1">
              <a:spcBef>
                <a:spcPct val="0"/>
              </a:spcBef>
              <a:spcAft>
                <a:spcPct val="30000"/>
              </a:spcAft>
            </a:pPr>
            <a:endParaRPr lang="en-US" sz="1700" baseline="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If</a:t>
            </a:r>
            <a:r>
              <a:rPr lang="en-US" sz="1700" baseline="0" dirty="0" smtClean="0">
                <a:latin typeface="Times"/>
                <a:ea typeface="ヒラギノ角ゴ Pro W3" charset="0"/>
                <a:cs typeface="Times"/>
              </a:rPr>
              <a:t> you want to be a nurse, there should be no problem finding a job over the next ten years.  Same for teachers, which are </a:t>
            </a:r>
            <a:r>
              <a:rPr lang="en-US" sz="1700" dirty="0" smtClean="0">
                <a:latin typeface="Times"/>
                <a:ea typeface="ヒラギノ角ゴ Pro W3" charset="0"/>
                <a:cs typeface="Times"/>
              </a:rPr>
              <a:t>split out here into several categories.</a:t>
            </a:r>
          </a:p>
          <a:p>
            <a:pPr eaLnBrk="1" hangingPunct="1">
              <a:spcBef>
                <a:spcPct val="0"/>
              </a:spcBef>
              <a:spcAft>
                <a:spcPct val="30000"/>
              </a:spcAft>
            </a:pP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If you discover your special skill is threading a textile loom, then you might want to keep looking for a career.  </a:t>
            </a:r>
          </a:p>
          <a:p>
            <a:pPr eaLnBrk="1" hangingPunct="1">
              <a:spcBef>
                <a:spcPct val="0"/>
              </a:spcBef>
              <a:spcAft>
                <a:spcPct val="30000"/>
              </a:spcAft>
            </a:pPr>
            <a:r>
              <a:rPr lang="en-US" sz="1700" dirty="0" smtClean="0">
                <a:latin typeface="Times"/>
                <a:ea typeface="ヒラギノ角ゴ Pro W3" charset="0"/>
                <a:cs typeface="Times"/>
              </a:rPr>
              <a:t>Or figure out how to get robots to make textiles faster, cheaper, and better.</a:t>
            </a:r>
            <a:r>
              <a:rPr lang="en-US" sz="1700" baseline="0" dirty="0" smtClean="0">
                <a:latin typeface="Times"/>
                <a:ea typeface="ヒラギノ角ゴ Pro W3" charset="0"/>
                <a:cs typeface="Times"/>
              </a:rPr>
              <a:t> </a:t>
            </a:r>
            <a:endParaRPr lang="en-US" sz="1700" dirty="0" smtClean="0">
              <a:latin typeface="Times"/>
              <a:ea typeface="ヒラギノ角ゴ Pro W3" charset="0"/>
              <a:cs typeface="Times"/>
            </a:endParaRPr>
          </a:p>
          <a:p>
            <a:pPr eaLnBrk="1" hangingPunct="1">
              <a:spcBef>
                <a:spcPct val="0"/>
              </a:spcBef>
              <a:spcAft>
                <a:spcPct val="30000"/>
              </a:spcAft>
            </a:pPr>
            <a:endParaRPr lang="en-US" dirty="0">
              <a:solidFill>
                <a:srgbClr val="FF0000"/>
              </a:solidFill>
              <a:ea typeface="ヒラギノ角ゴ Pro W3" charset="0"/>
            </a:endParaRPr>
          </a:p>
          <a:p>
            <a:pPr eaLnBrk="1" hangingPunct="1">
              <a:spcBef>
                <a:spcPct val="0"/>
              </a:spcBef>
              <a:spcAft>
                <a:spcPct val="30000"/>
              </a:spcAft>
            </a:pPr>
            <a:endParaRPr lang="en-US" dirty="0" smtClean="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smtClean="0">
                <a:solidFill>
                  <a:srgbClr val="FF0000"/>
                </a:solidFill>
                <a:latin typeface="Arial" charset="0"/>
                <a:ea typeface="ヒラギノ角ゴ Pro W3" charset="0"/>
                <a:cs typeface="Arial" charset="0"/>
              </a:rPr>
              <a:t>=========</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13</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We are here today</a:t>
            </a:r>
            <a:r>
              <a:rPr lang="en-US" baseline="0" dirty="0" smtClean="0">
                <a:latin typeface="Arial" charset="0"/>
                <a:ea typeface="ヒラギノ角ゴ Pro W3" charset="0"/>
                <a:cs typeface="ヒラギノ角ゴ Pro W3" charset="0"/>
              </a:rPr>
              <a:t> -- to talk about passion.</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hypnoticmystery.deviantart.com</a:t>
            </a:r>
            <a:r>
              <a:rPr lang="en-US" dirty="0" smtClean="0">
                <a:latin typeface="Arial" charset="0"/>
                <a:ea typeface="ヒラギノ角ゴ Pro W3" charset="0"/>
                <a:cs typeface="ヒラギノ角ゴ Pro W3" charset="0"/>
              </a:rPr>
              <a:t>/art/Passion-Wallpaper-179848193</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 left out a few definitions that apparently referred to romance novels.  </a:t>
            </a:r>
          </a:p>
          <a:p>
            <a:r>
              <a:rPr lang="en-US" dirty="0" smtClean="0"/>
              <a:t>Although, -- writing romance novels could be a career, --</a:t>
            </a:r>
          </a:p>
          <a:p>
            <a:r>
              <a:rPr lang="en-US" dirty="0" smtClean="0"/>
              <a:t>it is not what we are discussing here today.</a:t>
            </a:r>
          </a:p>
          <a:p>
            <a:endParaRPr lang="en-US" dirty="0" smtClean="0"/>
          </a:p>
          <a:p>
            <a:r>
              <a:rPr lang="en-US" dirty="0" smtClean="0"/>
              <a:t>I like helping people – </a:t>
            </a:r>
          </a:p>
          <a:p>
            <a:r>
              <a:rPr lang="en-US" dirty="0" smtClean="0"/>
              <a:t>That’s one of my passions.  </a:t>
            </a:r>
          </a:p>
          <a:p>
            <a:r>
              <a:rPr lang="en-US" dirty="0" smtClean="0"/>
              <a:t>That is</a:t>
            </a:r>
            <a:r>
              <a:rPr lang="en-US" baseline="0" dirty="0" smtClean="0"/>
              <a:t> why</a:t>
            </a:r>
            <a:r>
              <a:rPr lang="en-US" u="sng" baseline="0" dirty="0" smtClean="0"/>
              <a:t> I </a:t>
            </a:r>
            <a:r>
              <a:rPr lang="en-US" baseline="0" dirty="0" smtClean="0"/>
              <a:t>am here today.</a:t>
            </a:r>
          </a:p>
          <a:p>
            <a:endParaRPr lang="en-US" baseline="0" dirty="0" smtClean="0"/>
          </a:p>
          <a:p>
            <a:endParaRPr lang="en-US" dirty="0" smtClean="0"/>
          </a:p>
          <a:p>
            <a:endParaRPr lang="en-US" dirty="0" smtClean="0"/>
          </a:p>
          <a:p>
            <a:r>
              <a:rPr lang="en-US" dirty="0" smtClean="0"/>
              <a:t>=====</a:t>
            </a:r>
          </a:p>
          <a:p>
            <a:r>
              <a:rPr lang="en-US" dirty="0" smtClean="0"/>
              <a:t>http://</a:t>
            </a:r>
            <a:r>
              <a:rPr lang="en-US" dirty="0" err="1" smtClean="0"/>
              <a:t>dictionary.reference.com</a:t>
            </a:r>
            <a:r>
              <a:rPr lang="en-US" dirty="0" smtClean="0"/>
              <a:t>/browse/</a:t>
            </a:r>
            <a:r>
              <a:rPr lang="en-US" dirty="0" err="1" smtClean="0"/>
              <a:t>passion?s</a:t>
            </a:r>
            <a:r>
              <a:rPr lang="en-US" dirty="0" smtClean="0"/>
              <a:t>=t</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14</a:t>
            </a:fld>
            <a:endParaRPr lang="en-US"/>
          </a:p>
        </p:txBody>
      </p:sp>
    </p:spTree>
    <p:extLst>
      <p:ext uri="{BB962C8B-B14F-4D97-AF65-F5344CB8AC3E}">
        <p14:creationId xmlns:p14="http://schemas.microsoft.com/office/powerpoint/2010/main" val="61031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009900" cy="2257425"/>
          </a:xfrm>
        </p:spPr>
      </p:sp>
      <p:sp>
        <p:nvSpPr>
          <p:cNvPr id="3" name="Notes Placeholder 2"/>
          <p:cNvSpPr>
            <a:spLocks noGrp="1"/>
          </p:cNvSpPr>
          <p:nvPr>
            <p:ph type="body" idx="1"/>
          </p:nvPr>
        </p:nvSpPr>
        <p:spPr>
          <a:xfrm>
            <a:off x="974725" y="3276600"/>
            <a:ext cx="5365750" cy="5603875"/>
          </a:xfrm>
        </p:spPr>
        <p:txBody>
          <a:bodyPr/>
          <a:lstStyle/>
          <a:p>
            <a:r>
              <a:rPr lang="en-US" dirty="0" smtClean="0"/>
              <a:t>Right out of of high school -- I was at NC State University for </a:t>
            </a:r>
            <a:r>
              <a:rPr lang="en-US" u="sng" dirty="0" smtClean="0"/>
              <a:t>11 years</a:t>
            </a:r>
            <a:r>
              <a:rPr lang="en-US" dirty="0" smtClean="0"/>
              <a:t> as a undergraduate in Electrical Engineering.  </a:t>
            </a:r>
          </a:p>
          <a:p>
            <a:r>
              <a:rPr lang="en-US" dirty="0" smtClean="0"/>
              <a:t>I </a:t>
            </a:r>
            <a:r>
              <a:rPr lang="en-US" u="sng" dirty="0" smtClean="0"/>
              <a:t>never</a:t>
            </a:r>
            <a:r>
              <a:rPr lang="en-US" dirty="0" smtClean="0"/>
              <a:t> got a degree in Electrical Engineering.  </a:t>
            </a:r>
          </a:p>
          <a:p>
            <a:r>
              <a:rPr lang="en-US" dirty="0" smtClean="0"/>
              <a:t>I was there because I</a:t>
            </a:r>
            <a:r>
              <a:rPr lang="en-US" baseline="0" dirty="0" smtClean="0"/>
              <a:t> was good at math and built kits from Radio Shack. </a:t>
            </a:r>
          </a:p>
          <a:p>
            <a:r>
              <a:rPr lang="en-US" baseline="0" dirty="0" smtClean="0"/>
              <a:t>Looking back, I realize that I did not at the time really know what an Electrical Engineer </a:t>
            </a:r>
            <a:r>
              <a:rPr lang="en-US" u="sng" baseline="0" dirty="0" smtClean="0"/>
              <a:t>did</a:t>
            </a:r>
            <a:r>
              <a:rPr lang="en-US" baseline="0" dirty="0" smtClean="0"/>
              <a:t>, -- and to the best of my knowledge I never </a:t>
            </a:r>
            <a:r>
              <a:rPr lang="en-US" u="sng" baseline="0" dirty="0" smtClean="0"/>
              <a:t>met</a:t>
            </a:r>
            <a:r>
              <a:rPr lang="en-US" baseline="0" dirty="0" smtClean="0"/>
              <a:t> an electrical engineer. </a:t>
            </a:r>
          </a:p>
          <a:p>
            <a:endParaRPr lang="en-US" baseline="0" dirty="0" smtClean="0"/>
          </a:p>
          <a:p>
            <a:r>
              <a:rPr lang="en-US" baseline="0" dirty="0" smtClean="0"/>
              <a:t>I was in college because it was the </a:t>
            </a:r>
            <a:r>
              <a:rPr lang="en-US" u="sng" baseline="0" dirty="0" smtClean="0"/>
              <a:t>next</a:t>
            </a:r>
            <a:r>
              <a:rPr lang="en-US" baseline="0" dirty="0" smtClean="0"/>
              <a:t> thing on the list of things that my family expected me to </a:t>
            </a:r>
            <a:r>
              <a:rPr lang="en-US" u="sng" baseline="0" dirty="0" smtClean="0"/>
              <a:t>complete</a:t>
            </a:r>
            <a:r>
              <a:rPr lang="en-US" baseline="0" dirty="0" smtClean="0"/>
              <a:t>.</a:t>
            </a:r>
          </a:p>
          <a:p>
            <a:endParaRPr lang="en-US" baseline="0" dirty="0" smtClean="0"/>
          </a:p>
          <a:p>
            <a:r>
              <a:rPr lang="en-US" baseline="0" dirty="0" smtClean="0"/>
              <a:t>Electrical Engineering was never my </a:t>
            </a:r>
            <a:r>
              <a:rPr lang="en-US" u="sng" baseline="0" dirty="0" smtClean="0"/>
              <a:t>passion</a:t>
            </a:r>
            <a:r>
              <a:rPr lang="en-US" baseline="0" dirty="0" smtClean="0"/>
              <a:t>, and at the time, I had no idea what passion </a:t>
            </a:r>
            <a:r>
              <a:rPr lang="en-US" u="sng" baseline="0" dirty="0" smtClean="0"/>
              <a:t>was</a:t>
            </a:r>
            <a:r>
              <a:rPr lang="en-US" baseline="0" dirty="0" smtClean="0"/>
              <a:t> and had no desire to </a:t>
            </a:r>
            <a:r>
              <a:rPr lang="en-US" u="sng" baseline="0" dirty="0" smtClean="0"/>
              <a:t>get one.</a:t>
            </a:r>
          </a:p>
          <a:p>
            <a:endParaRPr lang="en-US" baseline="0" dirty="0" smtClean="0"/>
          </a:p>
          <a:p>
            <a:r>
              <a:rPr lang="en-US" baseline="0" dirty="0" smtClean="0"/>
              <a:t>=====</a:t>
            </a:r>
          </a:p>
          <a:p>
            <a:r>
              <a:rPr lang="en-US" baseline="0" dirty="0" smtClean="0"/>
              <a:t>http://</a:t>
            </a:r>
            <a:r>
              <a:rPr lang="en-US" baseline="0" dirty="0" err="1" smtClean="0"/>
              <a:t>seetech-corp.com</a:t>
            </a:r>
            <a:r>
              <a:rPr lang="en-US" baseline="0" dirty="0" smtClean="0"/>
              <a:t>/engineering/electrical-engineering/</a:t>
            </a:r>
          </a:p>
        </p:txBody>
      </p:sp>
      <p:sp>
        <p:nvSpPr>
          <p:cNvPr id="4" name="Slide Number Placeholder 3"/>
          <p:cNvSpPr>
            <a:spLocks noGrp="1"/>
          </p:cNvSpPr>
          <p:nvPr>
            <p:ph type="sldNum" sz="quarter" idx="10"/>
          </p:nvPr>
        </p:nvSpPr>
        <p:spPr/>
        <p:txBody>
          <a:bodyPr/>
          <a:lstStyle/>
          <a:p>
            <a:fld id="{2B48FED1-1103-444D-81C8-76C00582214E}" type="slidenum">
              <a:rPr lang="en-US" smtClean="0"/>
              <a:t>15</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a:p>
          <a:p>
            <a:endParaRPr lang="en-US" dirty="0" smtClean="0"/>
          </a:p>
          <a:p>
            <a:endParaRPr lang="en-US" dirty="0" smtClean="0"/>
          </a:p>
          <a:p>
            <a:endParaRPr lang="en-US" dirty="0" smtClean="0"/>
          </a:p>
          <a:p>
            <a:r>
              <a:rPr lang="en-US" dirty="0" smtClean="0"/>
              <a:t>=====</a:t>
            </a:r>
          </a:p>
          <a:p>
            <a:r>
              <a:rPr lang="en-US" dirty="0" smtClean="0"/>
              <a:t>http://</a:t>
            </a:r>
            <a:r>
              <a:rPr lang="en-US" dirty="0" err="1" smtClean="0"/>
              <a:t>thepassiontest.com</a:t>
            </a:r>
            <a:r>
              <a:rPr lang="en-US" dirty="0" smtClean="0"/>
              <a:t>/</a:t>
            </a:r>
            <a:r>
              <a:rPr lang="en-US" dirty="0" err="1" smtClean="0"/>
              <a:t>wp</a:t>
            </a:r>
            <a:r>
              <a:rPr lang="en-US" dirty="0" smtClean="0"/>
              <a:t>-content/uploads/2013/07/a-passion-your-life-passion-in-</a:t>
            </a:r>
            <a:r>
              <a:rPr lang="en-US" dirty="0" err="1" smtClean="0"/>
              <a:t>life.jpg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16</a:t>
            </a:fld>
            <a:endParaRPr lang="en-US"/>
          </a:p>
        </p:txBody>
      </p:sp>
    </p:spTree>
    <p:extLst>
      <p:ext uri="{BB962C8B-B14F-4D97-AF65-F5344CB8AC3E}">
        <p14:creationId xmlns:p14="http://schemas.microsoft.com/office/powerpoint/2010/main" val="4132561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xfrm>
            <a:off x="1257300" y="720725"/>
            <a:ext cx="3543300" cy="2657475"/>
          </a:xfrm>
          <a:ln/>
        </p:spPr>
      </p:sp>
      <p:sp>
        <p:nvSpPr>
          <p:cNvPr id="150530" name="Notes Placeholder 2"/>
          <p:cNvSpPr>
            <a:spLocks noGrp="1"/>
          </p:cNvSpPr>
          <p:nvPr>
            <p:ph type="body" idx="1"/>
          </p:nvPr>
        </p:nvSpPr>
        <p:spPr>
          <a:xfrm>
            <a:off x="974725" y="3505200"/>
            <a:ext cx="5365750" cy="537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I ended up getting a degree in </a:t>
            </a:r>
            <a:r>
              <a:rPr lang="en-US" altLang="ja-JP" dirty="0" smtClean="0">
                <a:ea typeface="ヒラギノ角ゴ Pro W3" charset="0"/>
              </a:rPr>
              <a:t>Industrial </a:t>
            </a:r>
            <a:r>
              <a:rPr lang="en-US" altLang="ja-JP" dirty="0">
                <a:ea typeface="ヒラギノ角ゴ Pro W3" charset="0"/>
              </a:rPr>
              <a:t>Arts Education</a:t>
            </a:r>
            <a:r>
              <a:rPr lang="en-US" altLang="ja-JP" dirty="0" smtClean="0">
                <a:ea typeface="ヒラギノ角ゴ Pro W3" charset="0"/>
              </a:rPr>
              <a:t>.</a:t>
            </a:r>
          </a:p>
          <a:p>
            <a:r>
              <a:rPr lang="en-US" altLang="ja-JP" dirty="0" smtClean="0">
                <a:ea typeface="ヒラギノ角ゴ Pro W3" charset="0"/>
              </a:rPr>
              <a:t>I got a bachelor’s degree because it was the next thing on my </a:t>
            </a:r>
            <a:r>
              <a:rPr lang="en-US" altLang="ja-JP" u="sng" dirty="0" smtClean="0">
                <a:ea typeface="ヒラギノ角ゴ Pro W3" charset="0"/>
              </a:rPr>
              <a:t>list</a:t>
            </a:r>
            <a:r>
              <a:rPr lang="en-US" altLang="ja-JP" dirty="0" smtClean="0">
                <a:ea typeface="ヒラギノ角ゴ Pro W3" charset="0"/>
              </a:rPr>
              <a:t>.  </a:t>
            </a:r>
          </a:p>
          <a:p>
            <a:r>
              <a:rPr lang="en-US" altLang="ja-JP" dirty="0" smtClean="0">
                <a:ea typeface="ヒラギノ角ゴ Pro W3" charset="0"/>
              </a:rPr>
              <a:t>Now that </a:t>
            </a:r>
            <a:r>
              <a:rPr lang="en-US" altLang="ja-JP" u="sng" dirty="0" smtClean="0">
                <a:ea typeface="ヒラギノ角ゴ Pro W3" charset="0"/>
              </a:rPr>
              <a:t>that</a:t>
            </a:r>
            <a:r>
              <a:rPr lang="en-US" altLang="ja-JP" dirty="0" smtClean="0">
                <a:ea typeface="ヒラギノ角ゴ Pro W3" charset="0"/>
              </a:rPr>
              <a:t> was complete – What</a:t>
            </a:r>
            <a:r>
              <a:rPr lang="en-US" altLang="ja-JP" dirty="0">
                <a:ea typeface="ヒラギノ角ゴ Pro W3" charset="0"/>
              </a:rPr>
              <a:t> </a:t>
            </a:r>
            <a:r>
              <a:rPr lang="en-US" altLang="ja-JP" dirty="0" smtClean="0">
                <a:ea typeface="ヒラギノ角ゴ Pro W3" charset="0"/>
              </a:rPr>
              <a:t>was </a:t>
            </a:r>
            <a:r>
              <a:rPr lang="en-US" altLang="ja-JP" u="sng" dirty="0" smtClean="0">
                <a:ea typeface="ヒラギノ角ゴ Pro W3" charset="0"/>
              </a:rPr>
              <a:t>next</a:t>
            </a:r>
            <a:r>
              <a:rPr lang="en-US" altLang="ja-JP" dirty="0" smtClean="0">
                <a:ea typeface="ヒラギノ角ゴ Pro W3" charset="0"/>
              </a:rPr>
              <a:t>?</a:t>
            </a:r>
          </a:p>
          <a:p>
            <a:endParaRPr lang="en-US" altLang="ja-JP" dirty="0" smtClean="0">
              <a:ea typeface="ヒラギノ角ゴ Pro W3" charset="0"/>
            </a:endParaRPr>
          </a:p>
          <a:p>
            <a:r>
              <a:rPr lang="en-US" altLang="ja-JP" dirty="0" smtClean="0">
                <a:ea typeface="ヒラギノ角ゴ Pro W3" charset="0"/>
              </a:rPr>
              <a:t>I had a lot of part time jobs over the years, and enjoyed </a:t>
            </a:r>
            <a:r>
              <a:rPr lang="en-US" altLang="ja-JP" u="sng" dirty="0" smtClean="0">
                <a:ea typeface="ヒラギノ角ゴ Pro W3" charset="0"/>
              </a:rPr>
              <a:t>parts</a:t>
            </a:r>
            <a:r>
              <a:rPr lang="en-US" altLang="ja-JP" dirty="0" smtClean="0">
                <a:ea typeface="ヒラギノ角ゴ Pro W3" charset="0"/>
              </a:rPr>
              <a:t> of them.</a:t>
            </a:r>
          </a:p>
          <a:p>
            <a:r>
              <a:rPr lang="en-US" altLang="ja-JP" dirty="0" smtClean="0">
                <a:ea typeface="ヒラギノ角ゴ Pro W3" charset="0"/>
              </a:rPr>
              <a:t>I liked working with my </a:t>
            </a:r>
            <a:r>
              <a:rPr lang="en-US" altLang="ja-JP" u="sng" dirty="0" smtClean="0">
                <a:ea typeface="ヒラギノ角ゴ Pro W3" charset="0"/>
              </a:rPr>
              <a:t>hands</a:t>
            </a:r>
            <a:r>
              <a:rPr lang="en-US" altLang="ja-JP" dirty="0" smtClean="0">
                <a:ea typeface="ヒラギノ角ゴ Pro W3" charset="0"/>
              </a:rPr>
              <a:t> -- building and repairing things, -- but did not know that </a:t>
            </a:r>
            <a:r>
              <a:rPr lang="en-US" altLang="ja-JP" u="sng" dirty="0" smtClean="0">
                <a:ea typeface="ヒラギノ角ゴ Pro W3" charset="0"/>
              </a:rPr>
              <a:t>that</a:t>
            </a:r>
            <a:r>
              <a:rPr lang="en-US" altLang="ja-JP" baseline="0" dirty="0" smtClean="0">
                <a:ea typeface="ヒラギノ角ゴ Pro W3" charset="0"/>
              </a:rPr>
              <a:t> was a </a:t>
            </a:r>
            <a:r>
              <a:rPr lang="en-US" altLang="ja-JP" u="sng" baseline="0" dirty="0" smtClean="0">
                <a:ea typeface="ヒラギノ角ゴ Pro W3" charset="0"/>
              </a:rPr>
              <a:t>passion</a:t>
            </a:r>
            <a:r>
              <a:rPr lang="en-US" altLang="ja-JP" baseline="0" dirty="0" smtClean="0">
                <a:ea typeface="ヒラギノ角ゴ Pro W3" charset="0"/>
              </a:rPr>
              <a:t> or even a </a:t>
            </a:r>
            <a:r>
              <a:rPr lang="en-US" altLang="ja-JP" u="sng" baseline="0" dirty="0" smtClean="0">
                <a:ea typeface="ヒラギノ角ゴ Pro W3" charset="0"/>
              </a:rPr>
              <a:t>career</a:t>
            </a:r>
            <a:r>
              <a:rPr lang="en-US" altLang="ja-JP" baseline="0" dirty="0" smtClean="0">
                <a:ea typeface="ヒラギノ角ゴ Pro W3" charset="0"/>
              </a:rPr>
              <a:t>.  </a:t>
            </a:r>
          </a:p>
          <a:p>
            <a:r>
              <a:rPr lang="en-US" altLang="ja-JP" baseline="0" dirty="0" smtClean="0">
                <a:ea typeface="ヒラギノ角ゴ Pro W3" charset="0"/>
              </a:rPr>
              <a:t>It was just what I liked to </a:t>
            </a:r>
            <a:r>
              <a:rPr lang="en-US" altLang="ja-JP" u="sng" baseline="0" dirty="0" smtClean="0">
                <a:ea typeface="ヒラギノ角ゴ Pro W3" charset="0"/>
              </a:rPr>
              <a:t>do</a:t>
            </a:r>
            <a:r>
              <a:rPr lang="en-US" altLang="ja-JP" baseline="0" dirty="0" smtClean="0">
                <a:ea typeface="ヒラギノ角ゴ Pro W3" charset="0"/>
              </a:rPr>
              <a:t>.</a:t>
            </a:r>
          </a:p>
          <a:p>
            <a:endParaRPr lang="en-US" altLang="ja-JP" baseline="0" dirty="0" smtClean="0">
              <a:ea typeface="ヒラギノ角ゴ Pro W3" charset="0"/>
            </a:endParaRPr>
          </a:p>
          <a:p>
            <a:r>
              <a:rPr lang="en-US" altLang="ja-JP" baseline="0" dirty="0" smtClean="0">
                <a:ea typeface="ヒラギノ角ゴ Pro W3" charset="0"/>
              </a:rPr>
              <a:t>Which is what passion is all </a:t>
            </a:r>
            <a:r>
              <a:rPr lang="en-US" altLang="ja-JP" u="sng" baseline="0" dirty="0" smtClean="0">
                <a:ea typeface="ヒラギノ角ゴ Pro W3" charset="0"/>
              </a:rPr>
              <a:t>about</a:t>
            </a:r>
            <a:r>
              <a:rPr lang="en-US" altLang="ja-JP" baseline="0" dirty="0" smtClean="0">
                <a:ea typeface="ヒラギノ角ゴ Pro W3" charset="0"/>
              </a:rPr>
              <a:t>, What do </a:t>
            </a:r>
            <a:r>
              <a:rPr lang="en-US" altLang="ja-JP" u="sng" baseline="0" dirty="0" smtClean="0">
                <a:ea typeface="ヒラギノ角ゴ Pro W3" charset="0"/>
              </a:rPr>
              <a:t>you</a:t>
            </a:r>
            <a:r>
              <a:rPr lang="en-US" altLang="ja-JP" baseline="0" dirty="0" smtClean="0">
                <a:ea typeface="ヒラギノ角ゴ Pro W3" charset="0"/>
              </a:rPr>
              <a:t> like to </a:t>
            </a:r>
            <a:r>
              <a:rPr lang="en-US" altLang="ja-JP" u="sng" baseline="0" dirty="0" smtClean="0">
                <a:ea typeface="ヒラギノ角ゴ Pro W3" charset="0"/>
              </a:rPr>
              <a:t>do</a:t>
            </a:r>
            <a:r>
              <a:rPr lang="en-US" altLang="ja-JP" baseline="0" dirty="0" smtClean="0">
                <a:ea typeface="ヒラギノ角ゴ Pro W3" charset="0"/>
              </a:rPr>
              <a:t>?</a:t>
            </a:r>
          </a:p>
          <a:p>
            <a:endParaRPr lang="en-US" altLang="ja-JP" baseline="0" dirty="0" smtClean="0">
              <a:ea typeface="ヒラギノ角ゴ Pro W3" charset="0"/>
            </a:endParaRPr>
          </a:p>
          <a:p>
            <a:r>
              <a:rPr lang="en-US" altLang="ja-JP" baseline="0" dirty="0" smtClean="0">
                <a:ea typeface="ヒラギノ角ゴ Pro W3" charset="0"/>
              </a:rPr>
              <a:t>What do the children with whom you work like to </a:t>
            </a:r>
            <a:r>
              <a:rPr lang="en-US" altLang="ja-JP" u="sng" baseline="0" dirty="0" smtClean="0">
                <a:ea typeface="ヒラギノ角ゴ Pro W3" charset="0"/>
              </a:rPr>
              <a:t>do</a:t>
            </a:r>
            <a:r>
              <a:rPr lang="en-US" altLang="ja-JP" baseline="0" dirty="0" smtClean="0">
                <a:ea typeface="ヒラギノ角ゴ Pro W3" charset="0"/>
              </a:rPr>
              <a:t>?</a:t>
            </a:r>
            <a:endParaRPr lang="en-US" altLang="ja-JP" dirty="0" smtClean="0">
              <a:ea typeface="ヒラギノ角ゴ Pro W3" charset="0"/>
            </a:endParaRPr>
          </a:p>
          <a:p>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17</a:t>
            </a:fld>
            <a:endParaRPr 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know the three </a:t>
            </a:r>
            <a:r>
              <a:rPr lang="en-US" dirty="0" err="1" smtClean="0"/>
              <a:t>Rs</a:t>
            </a:r>
            <a:endParaRPr lang="en-US" dirty="0" smtClean="0"/>
          </a:p>
          <a:p>
            <a:endParaRPr lang="en-US" dirty="0" smtClean="0"/>
          </a:p>
          <a:p>
            <a:r>
              <a:rPr lang="en-US" dirty="0" smtClean="0"/>
              <a:t>Rigor, Relevance, and Relationships.</a:t>
            </a:r>
          </a:p>
          <a:p>
            <a:endParaRPr lang="en-US" dirty="0" smtClean="0"/>
          </a:p>
          <a:p>
            <a:r>
              <a:rPr lang="en-US" dirty="0" smtClean="0"/>
              <a:t>Let’s talk briefly </a:t>
            </a:r>
            <a:r>
              <a:rPr lang="en-US" baseline="0" dirty="0" smtClean="0"/>
              <a:t>about Relationships</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18</a:t>
            </a:fld>
            <a:endParaRPr lang="en-US"/>
          </a:p>
        </p:txBody>
      </p:sp>
    </p:spTree>
    <p:extLst>
      <p:ext uri="{BB962C8B-B14F-4D97-AF65-F5344CB8AC3E}">
        <p14:creationId xmlns:p14="http://schemas.microsoft.com/office/powerpoint/2010/main" val="2408354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the kids know you </a:t>
            </a:r>
            <a:r>
              <a:rPr lang="en-US" u="sng" dirty="0" smtClean="0"/>
              <a:t>care</a:t>
            </a:r>
            <a:r>
              <a:rPr lang="en-US" dirty="0" smtClean="0"/>
              <a:t>?</a:t>
            </a:r>
          </a:p>
          <a:p>
            <a:endParaRPr lang="en-US" dirty="0" smtClean="0"/>
          </a:p>
          <a:p>
            <a:r>
              <a:rPr lang="en-US" baseline="0" dirty="0" smtClean="0"/>
              <a:t>Can they tell that you are </a:t>
            </a:r>
            <a:r>
              <a:rPr lang="en-US" u="sng" baseline="0" dirty="0" smtClean="0"/>
              <a:t>passionate</a:t>
            </a:r>
            <a:r>
              <a:rPr lang="en-US" baseline="0" dirty="0" smtClean="0"/>
              <a:t> about </a:t>
            </a:r>
            <a:r>
              <a:rPr lang="en-US" u="sng" baseline="0" dirty="0" smtClean="0"/>
              <a:t>teaching</a:t>
            </a:r>
            <a:r>
              <a:rPr lang="en-US" baseline="0" dirty="0" smtClean="0"/>
              <a:t>, </a:t>
            </a:r>
          </a:p>
          <a:p>
            <a:r>
              <a:rPr lang="en-US" baseline="0" dirty="0" smtClean="0"/>
              <a:t>and that </a:t>
            </a:r>
            <a:r>
              <a:rPr lang="en-US" u="sng" baseline="0" dirty="0" smtClean="0"/>
              <a:t>you</a:t>
            </a:r>
            <a:r>
              <a:rPr lang="en-US" baseline="0" dirty="0" smtClean="0"/>
              <a:t> are there to help </a:t>
            </a:r>
            <a:r>
              <a:rPr lang="en-US" u="sng" baseline="0" dirty="0" smtClean="0"/>
              <a:t>them</a:t>
            </a:r>
            <a:r>
              <a:rPr lang="en-US" baseline="0" dirty="0" smtClean="0"/>
              <a:t> to grow as a person?</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www.imagesbuddy.com</a:t>
            </a:r>
            <a:r>
              <a:rPr lang="en-US" dirty="0" smtClean="0"/>
              <a:t>/images/168/children-do-not-care-how-much-you-know-until-they-know-how-much-you-care.png</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19</a:t>
            </a:fld>
            <a:endParaRPr lang="en-US"/>
          </a:p>
        </p:txBody>
      </p:sp>
    </p:spTree>
    <p:extLst>
      <p:ext uri="{BB962C8B-B14F-4D97-AF65-F5344CB8AC3E}">
        <p14:creationId xmlns:p14="http://schemas.microsoft.com/office/powerpoint/2010/main" val="1994307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xfrm>
            <a:off x="1257300" y="720725"/>
            <a:ext cx="2933700" cy="2200275"/>
          </a:xfrm>
          <a:ln/>
        </p:spPr>
      </p:sp>
      <p:sp>
        <p:nvSpPr>
          <p:cNvPr id="158722" name="Notes Placeholder 2"/>
          <p:cNvSpPr>
            <a:spLocks noGrp="1"/>
          </p:cNvSpPr>
          <p:nvPr>
            <p:ph type="body" idx="1"/>
          </p:nvPr>
        </p:nvSpPr>
        <p:spPr>
          <a:xfrm>
            <a:off x="974724" y="3124200"/>
            <a:ext cx="5578476" cy="5756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Before I get started, let me draw you attention</a:t>
            </a:r>
            <a:r>
              <a:rPr lang="en-US" baseline="0" dirty="0" smtClean="0">
                <a:ea typeface="ヒラギノ角ゴ Pro W3" charset="0"/>
              </a:rPr>
              <a:t> to something about which I am passionate.</a:t>
            </a:r>
          </a:p>
          <a:p>
            <a:endParaRPr lang="en-US" baseline="0" dirty="0" smtClean="0">
              <a:ea typeface="ヒラギノ角ゴ Pro W3" charset="0"/>
            </a:endParaRPr>
          </a:p>
          <a:p>
            <a:r>
              <a:rPr lang="en-US" dirty="0" smtClean="0">
                <a:ea typeface="ヒラギノ角ゴ Pro W3" charset="0"/>
              </a:rPr>
              <a:t>You have this</a:t>
            </a:r>
            <a:r>
              <a:rPr lang="en-US" baseline="0" dirty="0" smtClean="0">
                <a:ea typeface="ヒラギノ角ゴ Pro W3" charset="0"/>
              </a:rPr>
              <a:t> on the back of your handout.</a:t>
            </a:r>
            <a:endParaRPr lang="en-US" dirty="0" smtClean="0">
              <a:ea typeface="ヒラギノ角ゴ Pro W3" charset="0"/>
            </a:endParaRPr>
          </a:p>
          <a:p>
            <a:r>
              <a:rPr lang="en-US" dirty="0" smtClean="0">
                <a:ea typeface="ヒラギノ角ゴ Pro W3" charset="0"/>
              </a:rPr>
              <a:t>North Carolina Advanced Manufacturing and STEM Careers Awareness</a:t>
            </a:r>
            <a:r>
              <a:rPr lang="en-US" baseline="0" dirty="0" smtClean="0">
                <a:ea typeface="ヒラギノ角ゴ Pro W3" charset="0"/>
              </a:rPr>
              <a:t> Week starts in a few days.</a:t>
            </a:r>
          </a:p>
          <a:p>
            <a:endParaRPr lang="en-US" baseline="0" dirty="0" smtClean="0">
              <a:ea typeface="ヒラギノ角ゴ Pro W3" charset="0"/>
            </a:endParaRPr>
          </a:p>
          <a:p>
            <a:r>
              <a:rPr lang="en-US" baseline="0" dirty="0" smtClean="0">
                <a:ea typeface="ヒラギノ角ゴ Pro W3" charset="0"/>
              </a:rPr>
              <a:t>It’s a joint venture between North Carolina Public Schools, the Community </a:t>
            </a:r>
            <a:r>
              <a:rPr lang="en-US" dirty="0">
                <a:ea typeface="ヒラギノ角ゴ Pro W3" charset="0"/>
              </a:rPr>
              <a:t>C</a:t>
            </a:r>
            <a:r>
              <a:rPr lang="en-US" baseline="0" dirty="0" smtClean="0">
                <a:ea typeface="ヒラギノ角ゴ Pro W3" charset="0"/>
              </a:rPr>
              <a:t>ollege </a:t>
            </a:r>
            <a:r>
              <a:rPr lang="en-US" dirty="0">
                <a:ea typeface="ヒラギノ角ゴ Pro W3" charset="0"/>
              </a:rPr>
              <a:t>S</a:t>
            </a:r>
            <a:r>
              <a:rPr lang="en-US" baseline="0" dirty="0" smtClean="0">
                <a:ea typeface="ヒラギノ角ゴ Pro W3" charset="0"/>
              </a:rPr>
              <a:t>ystem, and the Department of Commerce.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and STEM.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r>
              <a:rPr lang="en-US" baseline="0" dirty="0" smtClean="0">
                <a:ea typeface="ヒラギノ角ゴ Pro W3" charset="0"/>
              </a:rPr>
              <a:t>Make sure your students know about these many open houses.   </a:t>
            </a:r>
          </a:p>
          <a:p>
            <a:r>
              <a:rPr lang="en-US" baseline="0" dirty="0" smtClean="0">
                <a:ea typeface="ヒラギノ角ゴ Pro W3" charset="0"/>
              </a:rPr>
              <a:t>They are not just for high school students, they are for college students and adults who are still refining their career pathway.</a:t>
            </a:r>
          </a:p>
          <a:p>
            <a:endParaRPr lang="en-US" baseline="0" dirty="0" smtClean="0">
              <a:ea typeface="ヒラギノ角ゴ Pro W3" charset="0"/>
            </a:endParaRPr>
          </a:p>
          <a:p>
            <a:endParaRPr lang="en-US" baseline="0"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err="1" smtClean="0">
                <a:ea typeface="ヒラギノ角ゴ Pro W3" charset="0"/>
              </a:rPr>
              <a:t>www.ctpnc.org</a:t>
            </a:r>
            <a:r>
              <a:rPr lang="en-US" dirty="0" smtClean="0">
                <a:ea typeface="ヒラギノ角ゴ Pro W3" charset="0"/>
              </a:rPr>
              <a:t>/manufacturing</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2</a:t>
            </a:fld>
            <a:endParaRPr lang="en-US"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I am talking about forming a great relationship with your students so you can help make their education </a:t>
            </a:r>
            <a:r>
              <a:rPr lang="en-US" u="sng" baseline="0" dirty="0" smtClean="0"/>
              <a:t>relevant</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20</a:t>
            </a:fld>
            <a:endParaRPr lang="en-US"/>
          </a:p>
        </p:txBody>
      </p:sp>
    </p:spTree>
    <p:extLst>
      <p:ext uri="{BB962C8B-B14F-4D97-AF65-F5344CB8AC3E}">
        <p14:creationId xmlns:p14="http://schemas.microsoft.com/office/powerpoint/2010/main" val="2408354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train going East from Chicago and another</a:t>
            </a:r>
            <a:r>
              <a:rPr lang="en-US" baseline="0" dirty="0" smtClean="0"/>
              <a:t> train going West from New York meet somewhere in between. </a:t>
            </a:r>
          </a:p>
          <a:p>
            <a:r>
              <a:rPr lang="en-US" baseline="0" dirty="0" smtClean="0"/>
              <a:t>You remember that from when you learned algebra?  </a:t>
            </a:r>
          </a:p>
          <a:p>
            <a:r>
              <a:rPr lang="en-US" baseline="0" dirty="0" smtClean="0"/>
              <a:t>Those were the word problems the educators created to make math real, but it was not a </a:t>
            </a:r>
            <a:r>
              <a:rPr lang="en-US" u="sng" baseline="0" dirty="0" smtClean="0"/>
              <a:t>real</a:t>
            </a:r>
            <a:r>
              <a:rPr lang="en-US" baseline="0" dirty="0" smtClean="0"/>
              <a:t> real. </a:t>
            </a:r>
          </a:p>
          <a:p>
            <a:r>
              <a:rPr lang="en-US" baseline="0" dirty="0" smtClean="0"/>
              <a:t>Problems like this are a </a:t>
            </a:r>
            <a:r>
              <a:rPr lang="en-US" u="sng" baseline="0" dirty="0" smtClean="0"/>
              <a:t>fake</a:t>
            </a:r>
            <a:r>
              <a:rPr lang="en-US" baseline="0" dirty="0" smtClean="0"/>
              <a:t> real.  </a:t>
            </a:r>
          </a:p>
          <a:p>
            <a:r>
              <a:rPr lang="en-US" baseline="0" dirty="0" smtClean="0"/>
              <a:t>How many of you have ever applied this example to your real life?</a:t>
            </a:r>
            <a:endParaRPr lang="en-US" dirty="0" smtClean="0"/>
          </a:p>
          <a:p>
            <a:endParaRPr lang="en-US" dirty="0" smtClean="0"/>
          </a:p>
          <a:p>
            <a:r>
              <a:rPr lang="en-US" dirty="0" smtClean="0"/>
              <a:t>This is not really relevant. Nobody</a:t>
            </a:r>
            <a:r>
              <a:rPr lang="en-US" baseline="0" dirty="0" smtClean="0"/>
              <a:t> cares what the answer is.  </a:t>
            </a:r>
          </a:p>
          <a:p>
            <a:r>
              <a:rPr lang="en-US" baseline="0" dirty="0" smtClean="0"/>
              <a:t>This is a word problem, but not a </a:t>
            </a:r>
            <a:r>
              <a:rPr lang="en-US" u="sng" baseline="0" dirty="0" smtClean="0"/>
              <a:t>real</a:t>
            </a:r>
            <a:r>
              <a:rPr lang="en-US" baseline="0" dirty="0" smtClean="0"/>
              <a:t> one, not </a:t>
            </a:r>
            <a:r>
              <a:rPr lang="en-US" u="sng" baseline="0" dirty="0" smtClean="0"/>
              <a:t>relevant</a:t>
            </a:r>
            <a:r>
              <a:rPr lang="en-US" baseline="0" dirty="0" smtClean="0"/>
              <a:t> to the student.</a:t>
            </a:r>
          </a:p>
          <a:p>
            <a:endParaRPr lang="en-US" baseline="0" dirty="0" smtClean="0"/>
          </a:p>
          <a:p>
            <a:endParaRPr lang="en-US" baseline="0" dirty="0" smtClean="0"/>
          </a:p>
          <a:p>
            <a:r>
              <a:rPr lang="en-US" baseline="0" dirty="0" smtClean="0"/>
              <a:t>======</a:t>
            </a:r>
          </a:p>
          <a:p>
            <a:r>
              <a:rPr lang="en-US" baseline="0" dirty="0" smtClean="0"/>
              <a:t>http://</a:t>
            </a:r>
            <a:r>
              <a:rPr lang="en-US" baseline="0" dirty="0" err="1" smtClean="0"/>
              <a:t>www.cat-bus.com</a:t>
            </a:r>
            <a:r>
              <a:rPr lang="en-US" baseline="0" dirty="0" smtClean="0"/>
              <a:t>/</a:t>
            </a:r>
            <a:r>
              <a:rPr lang="en-US" baseline="0" dirty="0" err="1" smtClean="0"/>
              <a:t>wp</a:t>
            </a:r>
            <a:r>
              <a:rPr lang="en-US" baseline="0" dirty="0" smtClean="0"/>
              <a:t>-content/uploads/2013/04/</a:t>
            </a:r>
            <a:r>
              <a:rPr lang="en-US" baseline="0" dirty="0" err="1" smtClean="0"/>
              <a:t>O_Train_over_Rideau_by_Wilder.jpg</a:t>
            </a:r>
            <a:endParaRPr lang="en-US" baseline="0" dirty="0" smtClean="0"/>
          </a:p>
          <a:p>
            <a:endParaRPr lang="en-US" baseline="0" dirty="0" smtClean="0"/>
          </a:p>
          <a:p>
            <a:r>
              <a:rPr lang="en-US" baseline="0" dirty="0" smtClean="0"/>
              <a:t>http://</a:t>
            </a:r>
            <a:r>
              <a:rPr lang="en-US" baseline="0" dirty="0" err="1" smtClean="0"/>
              <a:t>hosuronline.com</a:t>
            </a:r>
            <a:r>
              <a:rPr lang="en-US" baseline="0" dirty="0" smtClean="0"/>
              <a:t>/home/</a:t>
            </a:r>
            <a:r>
              <a:rPr lang="en-US" baseline="0" dirty="0" err="1" smtClean="0"/>
              <a:t>wp</a:t>
            </a:r>
            <a:r>
              <a:rPr lang="en-US" baseline="0" dirty="0" smtClean="0"/>
              <a:t>-content/uploads/2013/05/</a:t>
            </a:r>
            <a:r>
              <a:rPr lang="en-US" baseline="0" dirty="0" err="1" smtClean="0"/>
              <a:t>Train.jpg</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 fine balance between what you want to say </a:t>
            </a:r>
          </a:p>
          <a:p>
            <a:r>
              <a:rPr lang="en-US" dirty="0" smtClean="0"/>
              <a:t>(that is - teaching</a:t>
            </a:r>
            <a:r>
              <a:rPr lang="en-US" baseline="0" dirty="0" smtClean="0"/>
              <a:t> the curriculum)</a:t>
            </a:r>
            <a:r>
              <a:rPr lang="en-US" dirty="0" smtClean="0"/>
              <a:t>, </a:t>
            </a:r>
          </a:p>
          <a:p>
            <a:r>
              <a:rPr lang="en-US" dirty="0" smtClean="0"/>
              <a:t>and </a:t>
            </a:r>
            <a:r>
              <a:rPr lang="en-US" u="sng" dirty="0" smtClean="0"/>
              <a:t>in what </a:t>
            </a:r>
            <a:r>
              <a:rPr lang="en-US" dirty="0" smtClean="0"/>
              <a:t>the kids are </a:t>
            </a:r>
            <a:r>
              <a:rPr lang="en-US" u="sng" dirty="0" smtClean="0"/>
              <a:t>interested</a:t>
            </a:r>
            <a:r>
              <a:rPr lang="en-US" dirty="0" smtClean="0"/>
              <a:t>.</a:t>
            </a:r>
          </a:p>
          <a:p>
            <a:endParaRPr lang="en-US" dirty="0" smtClean="0"/>
          </a:p>
          <a:p>
            <a:r>
              <a:rPr lang="en-US" i="1" u="sng" dirty="0" smtClean="0"/>
              <a:t>That</a:t>
            </a:r>
            <a:r>
              <a:rPr lang="en-US" dirty="0" smtClean="0"/>
              <a:t> is the small world of </a:t>
            </a:r>
            <a:r>
              <a:rPr lang="en-US" u="sng" dirty="0" smtClean="0"/>
              <a:t>Relevance</a:t>
            </a:r>
            <a:r>
              <a:rPr lang="en-US" dirty="0" smtClean="0"/>
              <a:t>.</a:t>
            </a:r>
          </a:p>
          <a:p>
            <a:endParaRPr lang="en-US" dirty="0" smtClean="0"/>
          </a:p>
          <a:p>
            <a:endParaRPr lang="en-US" dirty="0" smtClean="0"/>
          </a:p>
          <a:p>
            <a:r>
              <a:rPr lang="en-US" dirty="0" smtClean="0"/>
              <a:t>======</a:t>
            </a:r>
          </a:p>
          <a:p>
            <a:endParaRPr lang="en-US" dirty="0" smtClean="0"/>
          </a:p>
          <a:p>
            <a:r>
              <a:rPr lang="en-US" dirty="0" smtClean="0"/>
              <a:t>http://</a:t>
            </a:r>
            <a:r>
              <a:rPr lang="en-US" dirty="0" err="1" smtClean="0"/>
              <a:t>www.fordyceletter.com</a:t>
            </a:r>
            <a:r>
              <a:rPr lang="en-US" dirty="0" smtClean="0"/>
              <a:t>/</a:t>
            </a:r>
            <a:r>
              <a:rPr lang="en-US" dirty="0" err="1" smtClean="0"/>
              <a:t>wp</a:t>
            </a:r>
            <a:r>
              <a:rPr lang="en-US" dirty="0" smtClean="0"/>
              <a:t>-content/uploads/2010/11/relevance1-1024x727.jpg</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22</a:t>
            </a:fld>
            <a:endParaRPr lang="en-US"/>
          </a:p>
        </p:txBody>
      </p:sp>
    </p:spTree>
    <p:extLst>
      <p:ext uri="{BB962C8B-B14F-4D97-AF65-F5344CB8AC3E}">
        <p14:creationId xmlns:p14="http://schemas.microsoft.com/office/powerpoint/2010/main" val="48403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kids who have </a:t>
            </a:r>
            <a:r>
              <a:rPr lang="en-US" dirty="0" smtClean="0"/>
              <a:t>a passion for basketball, </a:t>
            </a:r>
          </a:p>
          <a:p>
            <a:r>
              <a:rPr lang="en-US" dirty="0" smtClean="0"/>
              <a:t>here is a website that relates basketball to math.</a:t>
            </a:r>
          </a:p>
          <a:p>
            <a:endParaRPr lang="en-US" dirty="0" smtClean="0"/>
          </a:p>
          <a:p>
            <a:r>
              <a:rPr lang="en-US" dirty="0" smtClean="0"/>
              <a:t>Does anyone remember in the movie Big, where Tom Hanks taught another kid math using basketball shot percentages.  </a:t>
            </a:r>
          </a:p>
          <a:p>
            <a:r>
              <a:rPr lang="en-US" dirty="0" smtClean="0"/>
              <a:t>He made it real. </a:t>
            </a:r>
          </a:p>
          <a:p>
            <a:r>
              <a:rPr lang="en-US" dirty="0" smtClean="0"/>
              <a:t>He made it relevant.</a:t>
            </a:r>
          </a:p>
          <a:p>
            <a:r>
              <a:rPr lang="en-US" dirty="0" smtClean="0"/>
              <a:t>The other kid learned percentages.</a:t>
            </a:r>
          </a:p>
          <a:p>
            <a:endParaRPr lang="en-US" dirty="0" smtClean="0"/>
          </a:p>
          <a:p>
            <a:r>
              <a:rPr lang="en-US" dirty="0" smtClean="0"/>
              <a:t>====</a:t>
            </a:r>
          </a:p>
          <a:p>
            <a:r>
              <a:rPr lang="en-US" dirty="0" smtClean="0"/>
              <a:t>http://</a:t>
            </a:r>
            <a:r>
              <a:rPr lang="en-US" dirty="0" err="1" smtClean="0"/>
              <a:t>www.math-play.com</a:t>
            </a:r>
            <a:r>
              <a:rPr lang="en-US" dirty="0" smtClean="0"/>
              <a:t>/math-</a:t>
            </a:r>
            <a:r>
              <a:rPr lang="en-US" dirty="0" err="1" smtClean="0"/>
              <a:t>basketball.html</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23</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 Algebra</a:t>
            </a:r>
          </a:p>
          <a:p>
            <a:endParaRPr lang="en-US" dirty="0"/>
          </a:p>
          <a:p>
            <a:r>
              <a:rPr lang="en-US" dirty="0" smtClean="0"/>
              <a:t>Boring stuff as it sit here on the screen.</a:t>
            </a:r>
          </a:p>
          <a:p>
            <a:endParaRPr lang="en-US" dirty="0"/>
          </a:p>
          <a:p>
            <a:r>
              <a:rPr lang="en-US" dirty="0" smtClean="0"/>
              <a:t>Four times six hundred equals twenty four hundred.  </a:t>
            </a:r>
          </a:p>
          <a:p>
            <a:r>
              <a:rPr lang="en-US" dirty="0" smtClean="0"/>
              <a:t>So what?</a:t>
            </a:r>
          </a:p>
          <a:p>
            <a:endParaRPr lang="en-US" dirty="0" smtClean="0"/>
          </a:p>
          <a:p>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2B48FED1-1103-444D-81C8-76C00582214E}" type="slidenum">
              <a:rPr lang="en-US" smtClean="0"/>
              <a:t>24</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619500" cy="2714625"/>
          </a:xfrm>
        </p:spPr>
      </p:sp>
      <p:sp>
        <p:nvSpPr>
          <p:cNvPr id="3" name="Notes Placeholder 2"/>
          <p:cNvSpPr>
            <a:spLocks noGrp="1"/>
          </p:cNvSpPr>
          <p:nvPr>
            <p:ph type="body" idx="1"/>
          </p:nvPr>
        </p:nvSpPr>
        <p:spPr>
          <a:xfrm>
            <a:off x="974725" y="3733800"/>
            <a:ext cx="5273675" cy="5181600"/>
          </a:xfrm>
        </p:spPr>
        <p:txBody>
          <a:bodyPr/>
          <a:lstStyle/>
          <a:p>
            <a:r>
              <a:rPr lang="en-US" dirty="0" smtClean="0"/>
              <a:t>But if you took your students to the school auditorium and looked at how many stage lights can be</a:t>
            </a:r>
            <a:r>
              <a:rPr lang="en-US" baseline="0" dirty="0" smtClean="0"/>
              <a:t> connected to a single dimmer channel, you might find that the boring algebra has new meaning.  And your theatre students might just start paying attention. </a:t>
            </a:r>
          </a:p>
          <a:p>
            <a:endParaRPr lang="en-US" baseline="0" dirty="0" smtClean="0"/>
          </a:p>
          <a:p>
            <a:r>
              <a:rPr lang="en-US" baseline="0" dirty="0" smtClean="0"/>
              <a:t>We are still talking basic algebra, </a:t>
            </a:r>
          </a:p>
          <a:p>
            <a:r>
              <a:rPr lang="en-US" baseline="0" dirty="0" smtClean="0"/>
              <a:t>yet now we have placed it in the context of a real life problem. Not trains moving East and West. </a:t>
            </a:r>
          </a:p>
          <a:p>
            <a:r>
              <a:rPr lang="en-US" baseline="0" dirty="0" smtClean="0"/>
              <a:t>Well, Dr. Sheldon Cooper would like a good train problem,</a:t>
            </a:r>
            <a:r>
              <a:rPr lang="en-US" dirty="0" smtClean="0"/>
              <a:t> but most of us would not.</a:t>
            </a:r>
            <a:endParaRPr lang="en-US" baseline="0" dirty="0" smtClean="0"/>
          </a:p>
          <a:p>
            <a:endParaRPr lang="en-US" dirty="0" smtClean="0"/>
          </a:p>
          <a:p>
            <a:r>
              <a:rPr lang="en-US" dirty="0" smtClean="0"/>
              <a:t>====</a:t>
            </a:r>
          </a:p>
          <a:p>
            <a:endParaRPr lang="en-US" dirty="0" smtClean="0"/>
          </a:p>
          <a:p>
            <a:r>
              <a:rPr lang="en-US" dirty="0" smtClean="0"/>
              <a:t>http://</a:t>
            </a:r>
            <a:r>
              <a:rPr lang="en-US" dirty="0" err="1" smtClean="0"/>
              <a:t>www.hapihour.org</a:t>
            </a:r>
            <a:r>
              <a:rPr lang="en-US" dirty="0" smtClean="0"/>
              <a:t>/</a:t>
            </a:r>
            <a:r>
              <a:rPr lang="en-US" dirty="0" err="1" smtClean="0"/>
              <a:t>wp</a:t>
            </a:r>
            <a:r>
              <a:rPr lang="en-US" dirty="0" smtClean="0"/>
              <a:t>-content/uploads/2014/04/feature-light-track-lighting-home-lighting-lighting-design-tiny-stage-lighting-design-a-practical-guide-theatrical-lighting-design-jobstheatre-lighting-design-job-descriptiontheatrical-lighting.jpg</a:t>
            </a:r>
          </a:p>
        </p:txBody>
      </p:sp>
      <p:sp>
        <p:nvSpPr>
          <p:cNvPr id="4" name="Slide Number Placeholder 3"/>
          <p:cNvSpPr>
            <a:spLocks noGrp="1"/>
          </p:cNvSpPr>
          <p:nvPr>
            <p:ph type="sldNum" sz="quarter" idx="10"/>
          </p:nvPr>
        </p:nvSpPr>
        <p:spPr/>
        <p:txBody>
          <a:bodyPr/>
          <a:lstStyle/>
          <a:p>
            <a:fld id="{2B48FED1-1103-444D-81C8-76C00582214E}" type="slidenum">
              <a:rPr lang="en-US" smtClean="0"/>
              <a:t>25</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1866900" cy="1400175"/>
          </a:xfrm>
        </p:spPr>
      </p:sp>
      <p:sp>
        <p:nvSpPr>
          <p:cNvPr id="3" name="Notes Placeholder 2"/>
          <p:cNvSpPr>
            <a:spLocks noGrp="1"/>
          </p:cNvSpPr>
          <p:nvPr>
            <p:ph type="body" idx="1"/>
          </p:nvPr>
        </p:nvSpPr>
        <p:spPr>
          <a:xfrm>
            <a:off x="974725" y="2209800"/>
            <a:ext cx="5365750" cy="6670675"/>
          </a:xfrm>
        </p:spPr>
        <p:txBody>
          <a:bodyPr/>
          <a:lstStyle/>
          <a:p>
            <a:r>
              <a:rPr lang="en-US" dirty="0" smtClean="0"/>
              <a:t>Theater Algebra</a:t>
            </a:r>
          </a:p>
          <a:p>
            <a:r>
              <a:rPr lang="en-US" dirty="0" smtClean="0"/>
              <a:t>Using that same algebra problem to calculate the number of stage lights you can put on one dimmer circuit. </a:t>
            </a:r>
          </a:p>
          <a:p>
            <a:r>
              <a:rPr lang="en-US" dirty="0" smtClean="0"/>
              <a:t>600 watts</a:t>
            </a:r>
            <a:r>
              <a:rPr lang="en-US" baseline="0" dirty="0" smtClean="0"/>
              <a:t> is a typical power draw for a stage light. </a:t>
            </a:r>
          </a:p>
          <a:p>
            <a:r>
              <a:rPr lang="en-US" baseline="0" dirty="0" smtClean="0"/>
              <a:t>Some can be thousands of watts. </a:t>
            </a:r>
          </a:p>
          <a:p>
            <a:r>
              <a:rPr lang="en-US" baseline="0" dirty="0" smtClean="0"/>
              <a:t>A typical dimer can power up to 2400 watts of lights.</a:t>
            </a:r>
          </a:p>
          <a:p>
            <a:r>
              <a:rPr lang="en-US" baseline="0" dirty="0" smtClean="0"/>
              <a:t>We typically do not load a light</a:t>
            </a:r>
            <a:r>
              <a:rPr lang="en-US" dirty="0" smtClean="0"/>
              <a:t> </a:t>
            </a:r>
            <a:r>
              <a:rPr lang="en-US" baseline="0" dirty="0" smtClean="0"/>
              <a:t>dimmer past 80% of it’s rated capacity. That’s more math.</a:t>
            </a:r>
          </a:p>
          <a:p>
            <a:r>
              <a:rPr lang="en-US" baseline="0" dirty="0" smtClean="0"/>
              <a:t>Straight algebra says you could put four of these lights on a single dimmer, -- but in reality you would not want to put more than three lights on the dimmer.</a:t>
            </a:r>
          </a:p>
          <a:p>
            <a:r>
              <a:rPr lang="en-US" dirty="0" smtClean="0"/>
              <a:t>Here we are connecting </a:t>
            </a:r>
            <a:r>
              <a:rPr lang="en-US" u="sng" dirty="0" smtClean="0"/>
              <a:t>math</a:t>
            </a:r>
            <a:r>
              <a:rPr lang="en-US" dirty="0" smtClean="0"/>
              <a:t> and </a:t>
            </a:r>
            <a:r>
              <a:rPr lang="en-US" u="sng" dirty="0" smtClean="0"/>
              <a:t>physics</a:t>
            </a:r>
            <a:r>
              <a:rPr lang="en-US" dirty="0" smtClean="0"/>
              <a:t> with </a:t>
            </a:r>
            <a:r>
              <a:rPr lang="en-US" u="sng" dirty="0" smtClean="0"/>
              <a:t>reality</a:t>
            </a:r>
            <a:r>
              <a:rPr lang="en-US" dirty="0" smtClean="0"/>
              <a:t>.</a:t>
            </a:r>
            <a:endParaRPr lang="en-US" baseline="0" dirty="0" smtClean="0"/>
          </a:p>
          <a:p>
            <a:r>
              <a:rPr lang="en-US" baseline="0" dirty="0" smtClean="0"/>
              <a:t>How does this relate to your house?  Or the house the students will own someday? </a:t>
            </a:r>
          </a:p>
          <a:p>
            <a:r>
              <a:rPr lang="en-US" baseline="0" dirty="0" smtClean="0"/>
              <a:t>How big of an extension cord do you need to power certain electrical devises.</a:t>
            </a:r>
          </a:p>
          <a:p>
            <a:r>
              <a:rPr lang="en-US" baseline="0" dirty="0" smtClean="0"/>
              <a:t>Coffee pots, hair dryers, curling irons, space heaters can use a lot of power. Put two of those on a single circuit and you can trip a breaker. Put them on a too-small extension cord and the cord can melt -- causing a fire. </a:t>
            </a:r>
            <a:endParaRPr lang="en-US" dirty="0" smtClean="0"/>
          </a:p>
          <a:p>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2B48FED1-1103-444D-81C8-76C00582214E}" type="slidenum">
              <a:rPr lang="en-US" smtClean="0"/>
              <a:t>26</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many holiday lights can you power off one circuit?</a:t>
            </a:r>
          </a:p>
          <a:p>
            <a:r>
              <a:rPr lang="en-US" baseline="0" dirty="0" smtClean="0"/>
              <a:t>This is real algebra that can keep your house from burning to the ground.</a:t>
            </a:r>
          </a:p>
          <a:p>
            <a:endParaRPr lang="en-US" baseline="0" dirty="0" smtClean="0"/>
          </a:p>
          <a:p>
            <a:r>
              <a:rPr lang="en-US" baseline="0" dirty="0" smtClean="0"/>
              <a:t>Make it </a:t>
            </a:r>
            <a:r>
              <a:rPr lang="en-US" u="sng" baseline="0" dirty="0" smtClean="0"/>
              <a:t>real</a:t>
            </a:r>
            <a:r>
              <a:rPr lang="en-US" baseline="0" dirty="0" smtClean="0"/>
              <a:t> for the kids, and they </a:t>
            </a:r>
            <a:r>
              <a:rPr lang="en-US" u="sng" baseline="0" dirty="0" smtClean="0"/>
              <a:t>will</a:t>
            </a:r>
            <a:r>
              <a:rPr lang="en-US" baseline="0" dirty="0" smtClean="0"/>
              <a:t> want to learn.</a:t>
            </a:r>
          </a:p>
          <a:p>
            <a:endParaRPr lang="en-US" dirty="0"/>
          </a:p>
          <a:p>
            <a:r>
              <a:rPr lang="en-US" dirty="0" smtClean="0"/>
              <a:t>If you teach a core subject, connect with the elective teachers in The Arts and Career and Technical Education and see where what </a:t>
            </a:r>
            <a:r>
              <a:rPr lang="en-US" u="sng" dirty="0" smtClean="0"/>
              <a:t>you</a:t>
            </a:r>
            <a:r>
              <a:rPr lang="en-US" dirty="0" smtClean="0"/>
              <a:t> are teaching can relate to what </a:t>
            </a:r>
            <a:r>
              <a:rPr lang="en-US" u="sng" dirty="0" smtClean="0"/>
              <a:t>they</a:t>
            </a:r>
            <a:r>
              <a:rPr lang="en-US" dirty="0" smtClean="0"/>
              <a:t> are teaching.</a:t>
            </a:r>
          </a:p>
          <a:p>
            <a:endParaRPr lang="en-US" dirty="0" smtClean="0"/>
          </a:p>
          <a:p>
            <a:r>
              <a:rPr lang="en-US" dirty="0" smtClean="0"/>
              <a:t>====</a:t>
            </a:r>
          </a:p>
          <a:p>
            <a:r>
              <a:rPr lang="en-US" dirty="0" smtClean="0"/>
              <a:t>http://</a:t>
            </a:r>
            <a:r>
              <a:rPr lang="en-US" dirty="0" err="1" smtClean="0"/>
              <a:t>stevegarufi.com</a:t>
            </a:r>
            <a:r>
              <a:rPr lang="en-US" dirty="0" smtClean="0"/>
              <a:t>/xmaslights6.jpg</a:t>
            </a:r>
          </a:p>
        </p:txBody>
      </p:sp>
      <p:sp>
        <p:nvSpPr>
          <p:cNvPr id="4" name="Slide Number Placeholder 3"/>
          <p:cNvSpPr>
            <a:spLocks noGrp="1"/>
          </p:cNvSpPr>
          <p:nvPr>
            <p:ph type="sldNum" sz="quarter" idx="10"/>
          </p:nvPr>
        </p:nvSpPr>
        <p:spPr/>
        <p:txBody>
          <a:bodyPr/>
          <a:lstStyle/>
          <a:p>
            <a:fld id="{2B48FED1-1103-444D-81C8-76C00582214E}" type="slidenum">
              <a:rPr lang="en-US" smtClean="0"/>
              <a:t>27</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seen a few studies that</a:t>
            </a:r>
            <a:r>
              <a:rPr lang="en-US" baseline="0" dirty="0" smtClean="0"/>
              <a:t> look into the way we teach boys -- squelching their enthusiasm. </a:t>
            </a:r>
          </a:p>
          <a:p>
            <a:r>
              <a:rPr lang="en-US" baseline="0" dirty="0" smtClean="0"/>
              <a:t>We should be </a:t>
            </a:r>
            <a:r>
              <a:rPr lang="en-US" u="sng" baseline="0" dirty="0" smtClean="0"/>
              <a:t>building</a:t>
            </a:r>
            <a:r>
              <a:rPr lang="en-US" baseline="0" dirty="0" smtClean="0"/>
              <a:t> on their enthusiasm, not </a:t>
            </a:r>
            <a:r>
              <a:rPr lang="en-US" u="sng" baseline="0" dirty="0" smtClean="0"/>
              <a:t>squelching</a:t>
            </a:r>
            <a:r>
              <a:rPr lang="en-US" baseline="0" dirty="0" smtClean="0"/>
              <a:t> it.</a:t>
            </a:r>
          </a:p>
          <a:p>
            <a:endParaRPr lang="en-US" dirty="0" smtClean="0"/>
          </a:p>
          <a:p>
            <a:endParaRPr lang="en-US" dirty="0"/>
          </a:p>
          <a:p>
            <a:endParaRPr lang="en-US" dirty="0"/>
          </a:p>
          <a:p>
            <a:r>
              <a:rPr lang="en-US" dirty="0" smtClean="0"/>
              <a:t>=====</a:t>
            </a:r>
          </a:p>
          <a:p>
            <a:r>
              <a:rPr lang="en-US" dirty="0" smtClean="0"/>
              <a:t>http://</a:t>
            </a:r>
            <a:r>
              <a:rPr lang="en-US" dirty="0" err="1" smtClean="0"/>
              <a:t>www.npr.org</a:t>
            </a:r>
            <a:r>
              <a:rPr lang="en-US" dirty="0" smtClean="0"/>
              <a:t>/2014/07/27/335804557/lessons-in-manhood-a-boys-school-turns-work-into-wonders</a:t>
            </a:r>
          </a:p>
          <a:p>
            <a:endParaRPr lang="en-US" dirty="0" smtClean="0"/>
          </a:p>
          <a:p>
            <a:r>
              <a:rPr lang="en-US" dirty="0" smtClean="0"/>
              <a:t>Lessons In Manhood: A Boys' School Turns Work Into Wonders</a:t>
            </a:r>
          </a:p>
          <a:p>
            <a:endParaRPr lang="en-US" dirty="0" smtClean="0"/>
          </a:p>
          <a:p>
            <a:r>
              <a:rPr lang="en-US" dirty="0" smtClean="0"/>
              <a:t>This summer, All Things Considered has been taking a look at the changing lives of . And that means talking about how the country educates boys.</a:t>
            </a:r>
          </a:p>
          <a:p>
            <a:endParaRPr lang="en-US" dirty="0" smtClean="0"/>
          </a:p>
          <a:p>
            <a:r>
              <a:rPr lang="en-US" dirty="0" smtClean="0"/>
              <a:t>In Berkeley, Calif., a private, non-profit middle school called the East Bay School for Boys is trying to reimagine what it means to build confident young men. In some ways, the school's different approach starts with directing, not stifling, boys' frenetic energy.</a:t>
            </a:r>
          </a:p>
          <a:p>
            <a:endParaRPr lang="en-US" dirty="0" smtClean="0"/>
          </a:p>
          <a:p>
            <a:r>
              <a:rPr lang="en-US" dirty="0" smtClean="0"/>
              <a:t>"I think boy energy has been misunderstood," says Lisa </a:t>
            </a:r>
            <a:r>
              <a:rPr lang="en-US" dirty="0" err="1" smtClean="0"/>
              <a:t>Hayle</a:t>
            </a:r>
            <a:r>
              <a:rPr lang="en-US" dirty="0" smtClean="0"/>
              <a:t>, a language arts teacher at the East Bay School. "Instead of squelching their enthusiasm for things, at our school we channel it and work with it.”</a:t>
            </a:r>
          </a:p>
          <a:p>
            <a:endParaRPr lang="en-US" dirty="0" smtClean="0"/>
          </a:p>
          <a:p>
            <a:r>
              <a:rPr lang="en-US" dirty="0" smtClean="0"/>
              <a:t>The East Bay School is not a traditional boys school, aimed at reinforcing typical ideas of what it means to "be a man." The school's director, Jason </a:t>
            </a:r>
            <a:r>
              <a:rPr lang="en-US" dirty="0" err="1" smtClean="0"/>
              <a:t>Baeten</a:t>
            </a:r>
            <a:r>
              <a:rPr lang="en-US" dirty="0" smtClean="0"/>
              <a:t>, says that the goal is instead to create an educational space where boys can make mistakes, be vulnerable and learn to be self-reliant.</a:t>
            </a:r>
          </a:p>
          <a:p>
            <a:endParaRPr lang="en-US" dirty="0" smtClean="0"/>
          </a:p>
          <a:p>
            <a:r>
              <a:rPr lang="en-US" dirty="0" err="1" smtClean="0"/>
              <a:t>Baeten</a:t>
            </a:r>
            <a:r>
              <a:rPr lang="en-US" dirty="0" smtClean="0"/>
              <a:t> says, "We all came together and decided what we wanted our graduates to look like, what qualities we wanted them to have. So, things like: respects women, flexible, resilient -- all of these.”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28</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your kids just interested in passing the class –</a:t>
            </a:r>
          </a:p>
          <a:p>
            <a:r>
              <a:rPr lang="en-US" dirty="0" smtClean="0"/>
              <a:t>or do</a:t>
            </a:r>
            <a:r>
              <a:rPr lang="en-US" baseline="0" dirty="0" smtClean="0"/>
              <a:t> they have the </a:t>
            </a:r>
            <a:r>
              <a:rPr lang="en-US" u="sng" baseline="0" dirty="0" smtClean="0"/>
              <a:t>will</a:t>
            </a:r>
            <a:r>
              <a:rPr lang="en-US" baseline="0" dirty="0" smtClean="0"/>
              <a:t> to really learn?</a:t>
            </a:r>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/quotes/tag/passionate-people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29</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6" tIns="48328" rIns="96656" bIns="48328"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6CAE287-F70B-2F4D-A929-3292929EFBCB}" type="slidenum">
              <a:rPr lang="en-US" sz="1200"/>
              <a:pPr algn="r"/>
              <a:t>3</a:t>
            </a:fld>
            <a:endParaRPr lang="en-US" sz="1200"/>
          </a:p>
        </p:txBody>
      </p:sp>
      <p:sp>
        <p:nvSpPr>
          <p:cNvPr id="7" name="Rectangle 7"/>
          <p:cNvSpPr txBox="1">
            <a:spLocks noGrp="1" noChangeArrowheads="1"/>
          </p:cNvSpPr>
          <p:nvPr/>
        </p:nvSpPr>
        <p:spPr bwMode="auto">
          <a:xfrm>
            <a:off x="4146550" y="9121775"/>
            <a:ext cx="3168650" cy="479425"/>
          </a:xfrm>
          <a:prstGeom prst="rect">
            <a:avLst/>
          </a:prstGeom>
          <a:noFill/>
          <a:ln>
            <a:miter lim="800000"/>
            <a:headEnd/>
            <a:tailEnd/>
          </a:ln>
        </p:spPr>
        <p:txBody>
          <a:bodyPr lIns="96656" tIns="48328" rIns="96656" bIns="48328"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fld id="{FDB2E966-667E-AE47-AFB4-FB4C0293123C}" type="slidenum">
              <a:rPr lang="en-US" sz="1200" b="1" smtClean="0">
                <a:effectLst>
                  <a:outerShdw blurRad="38100" dist="38100" dir="2700000" algn="tl">
                    <a:srgbClr val="DDDDDD"/>
                  </a:outerShdw>
                </a:effectLst>
                <a:latin typeface="Helvetica Neue" charset="0"/>
              </a:rPr>
              <a:pPr algn="r">
                <a:defRPr/>
              </a:pPr>
              <a:t>3</a:t>
            </a:fld>
            <a:endParaRPr lang="en-US" sz="1200" b="1" smtClean="0">
              <a:effectLst>
                <a:outerShdw blurRad="38100" dist="38100" dir="2700000" algn="tl">
                  <a:srgbClr val="DDDDDD"/>
                </a:outerShdw>
              </a:effectLst>
              <a:latin typeface="Helvetica Neue" charset="0"/>
            </a:endParaRPr>
          </a:p>
        </p:txBody>
      </p:sp>
      <p:sp>
        <p:nvSpPr>
          <p:cNvPr id="17411" name="Rectangle 2"/>
          <p:cNvSpPr>
            <a:spLocks noGrp="1" noRot="1" noChangeAspect="1" noChangeArrowheads="1" noTextEdit="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700" dirty="0">
                <a:latin typeface="Times"/>
                <a:ea typeface="ヒラギノ角ゴ Pro W3" charset="0"/>
                <a:cs typeface="Times"/>
              </a:rPr>
              <a:t>Here is the </a:t>
            </a:r>
            <a:r>
              <a:rPr lang="en-US" sz="1700" dirty="0" smtClean="0">
                <a:latin typeface="Times"/>
                <a:ea typeface="ヒラギノ角ゴ Pro W3" charset="0"/>
                <a:cs typeface="Times"/>
              </a:rPr>
              <a:t>state school </a:t>
            </a:r>
            <a:r>
              <a:rPr lang="en-US" sz="1700" dirty="0">
                <a:latin typeface="Times"/>
                <a:ea typeface="ヒラギノ角ゴ Pro W3" charset="0"/>
                <a:cs typeface="Times"/>
              </a:rPr>
              <a:t>board mission in North Carolina.</a:t>
            </a:r>
          </a:p>
          <a:p>
            <a:pPr eaLnBrk="1" hangingPunct="1"/>
            <a:endParaRPr lang="en-US" sz="1700" dirty="0">
              <a:latin typeface="Times"/>
              <a:ea typeface="ヒラギノ角ゴ Pro W3" charset="0"/>
              <a:cs typeface="Times"/>
            </a:endParaRPr>
          </a:p>
          <a:p>
            <a:pPr eaLnBrk="1" hangingPunct="1"/>
            <a:r>
              <a:rPr lang="en-US" sz="1700" dirty="0">
                <a:latin typeface="Times"/>
                <a:ea typeface="ヒラギノ角ゴ Pro W3" charset="0"/>
                <a:cs typeface="Times"/>
              </a:rPr>
              <a:t>We are all charged with fulfilling this mission.</a:t>
            </a:r>
          </a:p>
          <a:p>
            <a:pPr eaLnBrk="1" hangingPunct="1"/>
            <a:endParaRPr lang="en-US" sz="1700" dirty="0">
              <a:latin typeface="Times"/>
              <a:ea typeface="ヒラギノ角ゴ Pro W3" charset="0"/>
              <a:cs typeface="Times"/>
            </a:endParaRPr>
          </a:p>
          <a:p>
            <a:pPr eaLnBrk="1" hangingPunct="1"/>
            <a:r>
              <a:rPr lang="en-US" sz="1700" dirty="0">
                <a:latin typeface="Times"/>
                <a:ea typeface="ヒラギノ角ゴ Pro W3" charset="0"/>
                <a:cs typeface="Times"/>
              </a:rPr>
              <a:t>It</a:t>
            </a:r>
            <a:r>
              <a:rPr lang="ja-JP" altLang="en-US" sz="1700" dirty="0">
                <a:latin typeface="Times"/>
                <a:ea typeface="ヒラギノ角ゴ Pro W3" charset="0"/>
                <a:cs typeface="Times"/>
              </a:rPr>
              <a:t>’</a:t>
            </a:r>
            <a:r>
              <a:rPr lang="en-US" altLang="ja-JP" sz="1700" dirty="0">
                <a:latin typeface="Times"/>
                <a:ea typeface="ヒラギノ角ゴ Pro W3" charset="0"/>
                <a:cs typeface="Times"/>
              </a:rPr>
              <a:t>s full of a lot of big words </a:t>
            </a:r>
            <a:r>
              <a:rPr lang="en-US" altLang="ja-JP" sz="1700" dirty="0" smtClean="0">
                <a:latin typeface="Times"/>
                <a:ea typeface="ヒラギノ角ゴ Pro W3" charset="0"/>
                <a:cs typeface="Times"/>
              </a:rPr>
              <a:t>-- talking </a:t>
            </a:r>
            <a:r>
              <a:rPr lang="en-US" altLang="ja-JP" sz="1700" dirty="0">
                <a:latin typeface="Times"/>
                <a:ea typeface="ヒラギノ角ゴ Pro W3" charset="0"/>
                <a:cs typeface="Times"/>
              </a:rPr>
              <a:t>about things like kids being globally </a:t>
            </a:r>
            <a:r>
              <a:rPr lang="en-US" altLang="ja-JP" sz="1700" dirty="0" smtClean="0">
                <a:latin typeface="Times"/>
                <a:ea typeface="ヒラギノ角ゴ Pro W3" charset="0"/>
                <a:cs typeface="Times"/>
              </a:rPr>
              <a:t>competitive.</a:t>
            </a:r>
            <a:endParaRPr lang="en-US" altLang="ja-JP" sz="1700" dirty="0">
              <a:latin typeface="Times"/>
              <a:ea typeface="ヒラギノ角ゴ Pro W3" charset="0"/>
              <a:cs typeface="Times"/>
            </a:endParaRPr>
          </a:p>
          <a:p>
            <a:pPr eaLnBrk="1" hangingPunct="1"/>
            <a:endParaRPr lang="en-US" sz="1700" dirty="0">
              <a:latin typeface="Times"/>
              <a:ea typeface="ヒラギノ角ゴ Pro W3" charset="0"/>
              <a:cs typeface="Times"/>
            </a:endParaRPr>
          </a:p>
          <a:p>
            <a:pPr eaLnBrk="1" hangingPunct="1"/>
            <a:r>
              <a:rPr lang="en-US" sz="1700" dirty="0">
                <a:latin typeface="Times"/>
                <a:ea typeface="ヒラギノ角ゴ Pro W3" charset="0"/>
                <a:cs typeface="Times"/>
              </a:rPr>
              <a:t>Let me show you the simplified version.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2247900" cy="1685925"/>
          </a:xfrm>
        </p:spPr>
      </p:sp>
      <p:sp>
        <p:nvSpPr>
          <p:cNvPr id="3" name="Notes Placeholder 2"/>
          <p:cNvSpPr>
            <a:spLocks noGrp="1"/>
          </p:cNvSpPr>
          <p:nvPr>
            <p:ph type="body" idx="1"/>
          </p:nvPr>
        </p:nvSpPr>
        <p:spPr>
          <a:xfrm>
            <a:off x="974725" y="2514600"/>
            <a:ext cx="5365750" cy="6365875"/>
          </a:xfrm>
        </p:spPr>
        <p:txBody>
          <a:bodyPr/>
          <a:lstStyle/>
          <a:p>
            <a:r>
              <a:rPr lang="en-US" dirty="0" smtClean="0"/>
              <a:t>Stamp collectors</a:t>
            </a:r>
            <a:r>
              <a:rPr lang="en-US" baseline="0" dirty="0" smtClean="0"/>
              <a:t> can not </a:t>
            </a:r>
            <a:r>
              <a:rPr lang="en-US" u="sng" baseline="0" dirty="0" smtClean="0"/>
              <a:t>help</a:t>
            </a:r>
            <a:r>
              <a:rPr lang="en-US" baseline="0" dirty="0" smtClean="0"/>
              <a:t> but </a:t>
            </a:r>
            <a:r>
              <a:rPr lang="en-US" u="sng" baseline="0" dirty="0" smtClean="0"/>
              <a:t>learn</a:t>
            </a:r>
            <a:r>
              <a:rPr lang="en-US" baseline="0" dirty="0" smtClean="0"/>
              <a:t> geography.  </a:t>
            </a:r>
          </a:p>
          <a:p>
            <a:r>
              <a:rPr lang="en-US" dirty="0"/>
              <a:t>S</a:t>
            </a:r>
            <a:r>
              <a:rPr lang="en-US" baseline="0" dirty="0" smtClean="0"/>
              <a:t>ee if you can tie the stamps to world events in a social studies class.</a:t>
            </a:r>
          </a:p>
          <a:p>
            <a:r>
              <a:rPr lang="en-US" baseline="0" dirty="0" smtClean="0"/>
              <a:t>What about </a:t>
            </a:r>
            <a:r>
              <a:rPr lang="en-US" u="sng" baseline="0" dirty="0" smtClean="0"/>
              <a:t>Geometry</a:t>
            </a:r>
            <a:r>
              <a:rPr lang="en-US" baseline="0" dirty="0" smtClean="0"/>
              <a:t> class? – not </a:t>
            </a:r>
            <a:r>
              <a:rPr lang="en-US" u="sng" baseline="0" dirty="0" smtClean="0"/>
              <a:t>all</a:t>
            </a:r>
            <a:r>
              <a:rPr lang="en-US" baseline="0" dirty="0" smtClean="0"/>
              <a:t> stamps are </a:t>
            </a:r>
            <a:r>
              <a:rPr lang="en-US" u="sng" baseline="0" dirty="0" smtClean="0"/>
              <a:t>rectangles</a:t>
            </a:r>
            <a:r>
              <a:rPr lang="en-US" baseline="0" dirty="0" smtClean="0"/>
              <a:t>.</a:t>
            </a:r>
          </a:p>
          <a:p>
            <a:r>
              <a:rPr lang="en-US" baseline="0" dirty="0" smtClean="0"/>
              <a:t>What about the </a:t>
            </a:r>
            <a:r>
              <a:rPr lang="en-US" u="sng" baseline="0" dirty="0" smtClean="0"/>
              <a:t>Ratios</a:t>
            </a:r>
            <a:r>
              <a:rPr lang="en-US" baseline="0" dirty="0" smtClean="0"/>
              <a:t> of the height to the width?</a:t>
            </a:r>
          </a:p>
          <a:p>
            <a:r>
              <a:rPr lang="en-US" baseline="0" dirty="0" smtClean="0"/>
              <a:t>Math – each stamp with different values and different currencies.</a:t>
            </a:r>
          </a:p>
          <a:p>
            <a:r>
              <a:rPr lang="en-US" baseline="0" dirty="0" smtClean="0"/>
              <a:t>Create a pen pal to share stamps and swap stories. </a:t>
            </a:r>
          </a:p>
          <a:p>
            <a:r>
              <a:rPr lang="en-US" baseline="0" dirty="0" smtClean="0"/>
              <a:t>Do we still call them pen pals?  </a:t>
            </a:r>
          </a:p>
          <a:p>
            <a:r>
              <a:rPr lang="en-US" baseline="0" dirty="0" smtClean="0"/>
              <a:t>And do the</a:t>
            </a:r>
            <a:r>
              <a:rPr lang="en-US" dirty="0" smtClean="0"/>
              <a:t> kids today even know about stamps?</a:t>
            </a:r>
            <a:endParaRPr lang="en-US" baseline="0" dirty="0" smtClean="0"/>
          </a:p>
          <a:p>
            <a:endParaRPr lang="en-US" baseline="0" dirty="0" smtClean="0"/>
          </a:p>
          <a:p>
            <a:r>
              <a:rPr lang="en-US" baseline="0" dirty="0" smtClean="0"/>
              <a:t>I guess now days you could attach a photo of a stamp to a text message and send that anywhere in the world.  But why are the kids looking at stamps anyway. This worked in our time, but probably not for this next generation.</a:t>
            </a:r>
          </a:p>
          <a:p>
            <a:endParaRPr lang="en-US" baseline="0" dirty="0" smtClean="0"/>
          </a:p>
          <a:p>
            <a:r>
              <a:rPr lang="en-US" baseline="0" dirty="0" smtClean="0"/>
              <a:t>For me, when I hear counties mentioned on the news, I know where they are -- because I collected stamps.  </a:t>
            </a:r>
          </a:p>
          <a:p>
            <a:r>
              <a:rPr lang="en-US" baseline="0" dirty="0" smtClean="0"/>
              <a:t>I was globally aware before Global Awareness was cool.</a:t>
            </a:r>
          </a:p>
          <a:p>
            <a:endParaRPr lang="en-US" baseline="0" dirty="0" smtClean="0"/>
          </a:p>
          <a:p>
            <a:endParaRPr lang="en-US" baseline="0" dirty="0" smtClean="0"/>
          </a:p>
          <a:p>
            <a:endParaRPr lang="en-US" dirty="0" smtClean="0"/>
          </a:p>
          <a:p>
            <a:endParaRPr lang="en-US" dirty="0" smtClean="0"/>
          </a:p>
          <a:p>
            <a:r>
              <a:rPr lang="en-US" dirty="0" smtClean="0"/>
              <a:t>====</a:t>
            </a:r>
          </a:p>
          <a:p>
            <a:endParaRPr lang="en-US" dirty="0" smtClean="0"/>
          </a:p>
          <a:p>
            <a:r>
              <a:rPr lang="en-US" dirty="0" smtClean="0"/>
              <a:t>http://3.bp.blogspot.com/-jEns7kUvrzI/</a:t>
            </a:r>
            <a:r>
              <a:rPr lang="en-US" dirty="0" err="1" smtClean="0"/>
              <a:t>TtEwNIBWlOI</a:t>
            </a:r>
            <a:r>
              <a:rPr lang="en-US" dirty="0" smtClean="0"/>
              <a:t>/</a:t>
            </a:r>
            <a:r>
              <a:rPr lang="en-US" dirty="0" err="1" smtClean="0"/>
              <a:t>AAAAAAAAAXk</a:t>
            </a:r>
            <a:r>
              <a:rPr lang="en-US" dirty="0" smtClean="0"/>
              <a:t>/0QdtM6lrREQ/s1600/66193040.jpg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30</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created nice little silos of learning in our schools based on single subjects so our test scores can show the bean counters that learning is happening.</a:t>
            </a:r>
          </a:p>
          <a:p>
            <a:r>
              <a:rPr lang="en-US" dirty="0" smtClean="0"/>
              <a:t>But learning for what? </a:t>
            </a:r>
          </a:p>
          <a:p>
            <a:r>
              <a:rPr lang="en-US" dirty="0" smtClean="0"/>
              <a:t>How is learning how to do well in </a:t>
            </a:r>
            <a:r>
              <a:rPr lang="en-US" u="sng" dirty="0" smtClean="0"/>
              <a:t>school</a:t>
            </a:r>
            <a:r>
              <a:rPr lang="en-US" dirty="0" smtClean="0"/>
              <a:t> preparing kids for the </a:t>
            </a:r>
            <a:r>
              <a:rPr lang="en-US" u="sng" dirty="0" smtClean="0"/>
              <a:t>workplace</a:t>
            </a:r>
            <a:r>
              <a:rPr lang="en-US" dirty="0" smtClean="0"/>
              <a:t>?</a:t>
            </a:r>
          </a:p>
          <a:p>
            <a:endParaRPr lang="en-US" dirty="0" smtClean="0"/>
          </a:p>
          <a:p>
            <a:r>
              <a:rPr lang="en-US" dirty="0" smtClean="0"/>
              <a:t>====</a:t>
            </a:r>
          </a:p>
          <a:p>
            <a:r>
              <a:rPr lang="en-US" dirty="0" smtClean="0"/>
              <a:t>http://</a:t>
            </a:r>
            <a:r>
              <a:rPr lang="en-US" dirty="0" err="1" smtClean="0"/>
              <a:t>blogs.kqed.org</a:t>
            </a:r>
            <a:r>
              <a:rPr lang="en-US" dirty="0" smtClean="0"/>
              <a:t>/</a:t>
            </a:r>
            <a:r>
              <a:rPr lang="en-US" dirty="0" err="1" smtClean="0"/>
              <a:t>mindshift</a:t>
            </a:r>
            <a:r>
              <a:rPr lang="en-US" dirty="0" smtClean="0"/>
              <a:t>/2012/10/should-kids-schoolwork-impact-the-real-world/attachment/78329346/</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ln/>
        </p:spPr>
      </p:sp>
      <p:sp>
        <p:nvSpPr>
          <p:cNvPr id="285698" name="Notes Placeholder 2"/>
          <p:cNvSpPr>
            <a:spLocks noGrp="1"/>
          </p:cNvSpPr>
          <p:nvPr>
            <p:ph type="body" idx="1"/>
          </p:nvPr>
        </p:nvSpPr>
        <p:spPr>
          <a:xfrm>
            <a:off x="974725" y="4479925"/>
            <a:ext cx="5527675"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You know how </a:t>
            </a:r>
            <a:r>
              <a:rPr lang="en-US" u="sng" dirty="0">
                <a:ea typeface="ヒラギノ角ゴ Pro W3" charset="0"/>
              </a:rPr>
              <a:t>mosquitos</a:t>
            </a:r>
            <a:r>
              <a:rPr lang="en-US" dirty="0">
                <a:ea typeface="ヒラギノ角ゴ Pro W3" charset="0"/>
              </a:rPr>
              <a:t> can spread </a:t>
            </a:r>
            <a:r>
              <a:rPr lang="en-US" u="sng" dirty="0">
                <a:ea typeface="ヒラギノ角ゴ Pro W3" charset="0"/>
              </a:rPr>
              <a:t>malaria</a:t>
            </a:r>
            <a:r>
              <a:rPr lang="en-US" dirty="0">
                <a:ea typeface="ヒラギノ角ゴ Pro W3" charset="0"/>
              </a:rPr>
              <a:t> and other </a:t>
            </a:r>
            <a:r>
              <a:rPr lang="en-US" u="sng" dirty="0">
                <a:ea typeface="ヒラギノ角ゴ Pro W3" charset="0"/>
              </a:rPr>
              <a:t>diseases</a:t>
            </a:r>
            <a:r>
              <a:rPr lang="en-US" dirty="0">
                <a:ea typeface="ヒラギノ角ゴ Pro W3" charset="0"/>
              </a:rPr>
              <a:t>?</a:t>
            </a:r>
          </a:p>
          <a:p>
            <a:r>
              <a:rPr lang="en-US" dirty="0">
                <a:ea typeface="ヒラギノ角ゴ Pro W3" charset="0"/>
              </a:rPr>
              <a:t>Here is a company comprised of kids </a:t>
            </a:r>
            <a:r>
              <a:rPr lang="en-US" u="sng" dirty="0">
                <a:ea typeface="ヒラギノ角ゴ Pro W3" charset="0"/>
              </a:rPr>
              <a:t>under</a:t>
            </a:r>
            <a:r>
              <a:rPr lang="en-US" dirty="0">
                <a:ea typeface="ヒラギノ角ゴ Pro W3" charset="0"/>
              </a:rPr>
              <a:t> the age of 18 who are going to get the mosquitos to </a:t>
            </a:r>
            <a:r>
              <a:rPr lang="en-US" u="sng" dirty="0">
                <a:ea typeface="ヒラギノ角ゴ Pro W3" charset="0"/>
              </a:rPr>
              <a:t>instead </a:t>
            </a:r>
            <a:r>
              <a:rPr lang="en-US" dirty="0">
                <a:ea typeface="ヒラギノ角ゴ Pro W3" charset="0"/>
              </a:rPr>
              <a:t>carry </a:t>
            </a:r>
            <a:r>
              <a:rPr lang="en-US" u="sng" dirty="0">
                <a:ea typeface="ヒラギノ角ゴ Pro W3" charset="0"/>
              </a:rPr>
              <a:t>vaccines</a:t>
            </a:r>
            <a:r>
              <a:rPr lang="en-US" dirty="0">
                <a:ea typeface="ヒラギノ角ゴ Pro W3" charset="0"/>
              </a:rPr>
              <a:t>.</a:t>
            </a:r>
          </a:p>
          <a:p>
            <a:r>
              <a:rPr lang="en-US" dirty="0">
                <a:ea typeface="ヒラギノ角ゴ Pro W3" charset="0"/>
              </a:rPr>
              <a:t>Imagine being able to </a:t>
            </a:r>
            <a:r>
              <a:rPr lang="en-US" u="sng" dirty="0">
                <a:ea typeface="ヒラギノ角ゴ Pro W3" charset="0"/>
              </a:rPr>
              <a:t>vaccinate</a:t>
            </a:r>
            <a:r>
              <a:rPr lang="en-US" dirty="0">
                <a:ea typeface="ヒラギノ角ゴ Pro W3" charset="0"/>
              </a:rPr>
              <a:t> an entire village </a:t>
            </a:r>
            <a:r>
              <a:rPr lang="en-US" u="sng" dirty="0">
                <a:ea typeface="ヒラギノ角ゴ Pro W3" charset="0"/>
              </a:rPr>
              <a:t>without</a:t>
            </a:r>
            <a:r>
              <a:rPr lang="en-US" dirty="0">
                <a:ea typeface="ヒラギノ角ゴ Pro W3" charset="0"/>
              </a:rPr>
              <a:t> a single </a:t>
            </a:r>
            <a:r>
              <a:rPr lang="en-US" u="sng" dirty="0">
                <a:ea typeface="ヒラギノ角ゴ Pro W3" charset="0"/>
              </a:rPr>
              <a:t>syringe</a:t>
            </a:r>
            <a:r>
              <a:rPr lang="en-US" dirty="0">
                <a:ea typeface="ヒラギノ角ゴ Pro W3" charset="0"/>
              </a:rPr>
              <a:t>?</a:t>
            </a:r>
          </a:p>
          <a:p>
            <a:r>
              <a:rPr lang="en-US" dirty="0">
                <a:ea typeface="ヒラギノ角ゴ Pro W3" charset="0"/>
              </a:rPr>
              <a:t>Their first goal is to combat the West Nile Virus.</a:t>
            </a:r>
          </a:p>
          <a:p>
            <a:endParaRPr lang="en-US" dirty="0" smtClean="0">
              <a:ea typeface="ヒラギノ角ゴ Pro W3" charset="0"/>
            </a:endParaRPr>
          </a:p>
          <a:p>
            <a:r>
              <a:rPr lang="en-US" dirty="0" smtClean="0">
                <a:ea typeface="ヒラギノ角ゴ Pro W3" charset="0"/>
              </a:rPr>
              <a:t>Some high school student decided this was something they </a:t>
            </a:r>
            <a:r>
              <a:rPr lang="en-US" u="sng" dirty="0" smtClean="0">
                <a:ea typeface="ヒラギノ角ゴ Pro W3" charset="0"/>
              </a:rPr>
              <a:t>cared</a:t>
            </a:r>
            <a:r>
              <a:rPr lang="en-US" dirty="0" smtClean="0">
                <a:ea typeface="ヒラギノ角ゴ Pro W3" charset="0"/>
              </a:rPr>
              <a:t> about -- and decided</a:t>
            </a:r>
            <a:r>
              <a:rPr lang="en-US" baseline="0" dirty="0" smtClean="0">
                <a:ea typeface="ヒラギノ角ゴ Pro W3" charset="0"/>
              </a:rPr>
              <a:t> to come up with a </a:t>
            </a:r>
            <a:r>
              <a:rPr lang="en-US" u="sng" baseline="0" dirty="0" smtClean="0">
                <a:ea typeface="ヒラギノ角ゴ Pro W3" charset="0"/>
              </a:rPr>
              <a:t>solution</a:t>
            </a:r>
            <a:r>
              <a:rPr lang="en-US" baseline="0" dirty="0" smtClean="0">
                <a:ea typeface="ヒラギノ角ゴ Pro W3" charset="0"/>
              </a:rPr>
              <a:t>.</a:t>
            </a:r>
          </a:p>
          <a:p>
            <a:r>
              <a:rPr lang="en-US" baseline="0" dirty="0" smtClean="0">
                <a:ea typeface="ヒラギノ角ゴ Pro W3" charset="0"/>
              </a:rPr>
              <a:t>A </a:t>
            </a:r>
            <a:r>
              <a:rPr lang="en-US" u="sng" baseline="0" dirty="0" smtClean="0">
                <a:ea typeface="ヒラギノ角ゴ Pro W3" charset="0"/>
              </a:rPr>
              <a:t>passion</a:t>
            </a:r>
            <a:r>
              <a:rPr lang="en-US" baseline="0" dirty="0" smtClean="0">
                <a:ea typeface="ヒラギノ角ゴ Pro W3" charset="0"/>
              </a:rPr>
              <a:t> to help </a:t>
            </a:r>
            <a:r>
              <a:rPr lang="en-US" u="sng" baseline="0" dirty="0" smtClean="0">
                <a:ea typeface="ヒラギノ角ゴ Pro W3" charset="0"/>
              </a:rPr>
              <a:t>folks</a:t>
            </a:r>
            <a:r>
              <a:rPr lang="en-US" baseline="0" dirty="0" smtClean="0">
                <a:ea typeface="ヒラギノ角ゴ Pro W3" charset="0"/>
              </a:rPr>
              <a:t> in </a:t>
            </a:r>
            <a:r>
              <a:rPr lang="en-US" u="sng" baseline="0" dirty="0" smtClean="0">
                <a:ea typeface="ヒラギノ角ゴ Pro W3" charset="0"/>
              </a:rPr>
              <a:t>another</a:t>
            </a:r>
            <a:r>
              <a:rPr lang="en-US" baseline="0" dirty="0" smtClean="0">
                <a:ea typeface="ヒラギノ角ゴ Pro W3" charset="0"/>
              </a:rPr>
              <a:t> country.</a:t>
            </a:r>
          </a:p>
          <a:p>
            <a:endParaRPr lang="en-US" baseline="0"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www.fastcoexist.com</a:t>
            </a:r>
            <a:r>
              <a:rPr lang="en-US" dirty="0">
                <a:ea typeface="ヒラギノ角ゴ Pro W3" charset="0"/>
              </a:rPr>
              <a:t>/1681305/this-biotechnology-company-run-by-high-schoolers-is-developing-a-flying-syringe#1</a:t>
            </a: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2BE0F93-2968-DF41-B44C-E6FEB1EA66FF}" type="slidenum">
              <a:rPr lang="en-US" sz="1300"/>
              <a:pPr/>
              <a:t>32</a:t>
            </a:fld>
            <a:endParaRPr 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noTextEdit="1"/>
          </p:cNvSpPr>
          <p:nvPr>
            <p:ph type="sldImg"/>
          </p:nvPr>
        </p:nvSpPr>
        <p:spPr>
          <a:ln/>
        </p:spPr>
      </p:sp>
      <p:sp>
        <p:nvSpPr>
          <p:cNvPr id="287746" name="Notes Placeholder 2"/>
          <p:cNvSpPr>
            <a:spLocks noGrp="1"/>
          </p:cNvSpPr>
          <p:nvPr>
            <p:ph type="body" idx="1"/>
          </p:nvPr>
        </p:nvSpPr>
        <p:spPr>
          <a:xfrm>
            <a:off x="974725" y="4721225"/>
            <a:ext cx="5527675"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an 11-year old kid who </a:t>
            </a:r>
            <a:r>
              <a:rPr lang="en-US" dirty="0" smtClean="0">
                <a:ea typeface="ヒラギノ角ゴ Pro W3" charset="0"/>
              </a:rPr>
              <a:t>couldn‘t</a:t>
            </a:r>
            <a:r>
              <a:rPr lang="en-US" altLang="ja-JP" dirty="0" smtClean="0">
                <a:ea typeface="ヒラギノ角ゴ Pro W3" charset="0"/>
              </a:rPr>
              <a:t> </a:t>
            </a:r>
            <a:r>
              <a:rPr lang="en-US" altLang="ja-JP" dirty="0">
                <a:ea typeface="ヒラギノ角ゴ Pro W3" charset="0"/>
              </a:rPr>
              <a:t>find the kind of </a:t>
            </a:r>
            <a:r>
              <a:rPr lang="en-US" altLang="ja-JP" dirty="0" smtClean="0">
                <a:ea typeface="ヒラギノ角ゴ Pro W3" charset="0"/>
              </a:rPr>
              <a:t>bowties </a:t>
            </a:r>
            <a:r>
              <a:rPr lang="en-US" altLang="ja-JP" dirty="0">
                <a:ea typeface="ヒラギノ角ゴ Pro W3" charset="0"/>
              </a:rPr>
              <a:t>that he wanted to wear, so he got his grandmother to teach him how to make his own.  </a:t>
            </a:r>
          </a:p>
          <a:p>
            <a:r>
              <a:rPr lang="en-US" dirty="0">
                <a:ea typeface="ヒラギノ角ゴ Pro W3" charset="0"/>
              </a:rPr>
              <a:t>Now his ties are sold at six stores in multiple states.</a:t>
            </a:r>
          </a:p>
          <a:p>
            <a:endParaRPr lang="en-US" dirty="0" smtClean="0">
              <a:ea typeface="ヒラギノ角ゴ Pro W3" charset="0"/>
            </a:endParaRPr>
          </a:p>
          <a:p>
            <a:r>
              <a:rPr lang="en-US" dirty="0" smtClean="0">
                <a:ea typeface="ヒラギノ角ゴ Pro W3" charset="0"/>
              </a:rPr>
              <a:t>A </a:t>
            </a:r>
            <a:r>
              <a:rPr lang="en-US" u="sng" dirty="0" smtClean="0">
                <a:ea typeface="ヒラギノ角ゴ Pro W3" charset="0"/>
              </a:rPr>
              <a:t>passion</a:t>
            </a:r>
            <a:r>
              <a:rPr lang="en-US" dirty="0" smtClean="0">
                <a:ea typeface="ヒラギノ角ゴ Pro W3" charset="0"/>
              </a:rPr>
              <a:t> for wearing stylish  bow ties.</a:t>
            </a:r>
          </a:p>
          <a:p>
            <a:endParaRPr lang="en-US" dirty="0">
              <a:ea typeface="ヒラギノ角ゴ Pro W3" charset="0"/>
            </a:endParaRPr>
          </a:p>
          <a:p>
            <a:r>
              <a:rPr lang="en-US" dirty="0" smtClean="0">
                <a:ea typeface="ヒラギノ角ゴ Pro W3" charset="0"/>
              </a:rPr>
              <a:t>It takes math skills to layout the patterns, and more math skills keeping the business going.</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upstart.bizjournals.com</a:t>
            </a:r>
            <a:r>
              <a:rPr lang="en-US" dirty="0">
                <a:ea typeface="ヒラギノ角ゴ Pro W3" charset="0"/>
              </a:rPr>
              <a:t>/entrepreneurs/hot-shots/2013/02/11/</a:t>
            </a:r>
            <a:r>
              <a:rPr lang="en-US" dirty="0" err="1">
                <a:ea typeface="ヒラギノ角ゴ Pro W3" charset="0"/>
              </a:rPr>
              <a:t>moziah-bridges-of-mos-bows-about-ties.html?ana</a:t>
            </a:r>
            <a:r>
              <a:rPr lang="en-US" dirty="0">
                <a:ea typeface="ヒラギノ角ゴ Pro W3" charset="0"/>
              </a:rPr>
              <a:t>=</a:t>
            </a:r>
            <a:r>
              <a:rPr lang="en-US" dirty="0" err="1">
                <a:ea typeface="ヒラギノ角ゴ Pro W3" charset="0"/>
              </a:rPr>
              <a:t>e_du_ubj&amp;s</a:t>
            </a:r>
            <a:r>
              <a:rPr lang="en-US" dirty="0">
                <a:ea typeface="ヒラギノ角ゴ Pro W3" charset="0"/>
              </a:rPr>
              <a:t>=</a:t>
            </a:r>
            <a:r>
              <a:rPr lang="en-US" dirty="0" err="1">
                <a:ea typeface="ヒラギノ角ゴ Pro W3" charset="0"/>
              </a:rPr>
              <a:t>article_du&amp;ed</a:t>
            </a:r>
            <a:r>
              <a:rPr lang="en-US" dirty="0">
                <a:ea typeface="ヒラギノ角ゴ Pro W3" charset="0"/>
              </a:rPr>
              <a:t>=2013-02-12&amp;page=all</a:t>
            </a:r>
          </a:p>
          <a:p>
            <a:r>
              <a:rPr lang="en-US" dirty="0">
                <a:ea typeface="ヒラギノ角ゴ Pro W3" charset="0"/>
              </a:rPr>
              <a:t>Sartorial 11-year-old rocks the bow tie</a:t>
            </a:r>
          </a:p>
          <a:p>
            <a:endParaRPr lang="en-US" dirty="0">
              <a:ea typeface="ヒラギノ角ゴ Pro W3" charset="0"/>
            </a:endParaRPr>
          </a:p>
          <a:p>
            <a:r>
              <a:rPr lang="en-US" dirty="0">
                <a:ea typeface="ヒラギノ角ゴ Pro W3" charset="0"/>
              </a:rPr>
              <a:t>February 11, 2013 </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907DC50-46CD-A64E-BA9A-5C81AF2A615D}" type="slidenum">
              <a:rPr lang="en-US" sz="1300"/>
              <a:pPr/>
              <a:t>33</a:t>
            </a:fld>
            <a:endParaRPr 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xfrm>
            <a:off x="1219200" y="4879975"/>
            <a:ext cx="4714875" cy="400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 </a:t>
            </a:r>
            <a:r>
              <a:rPr lang="en-US" dirty="0" err="1">
                <a:ea typeface="ヒラギノ角ゴ Pro W3" charset="0"/>
              </a:rPr>
              <a:t>Arduino</a:t>
            </a:r>
            <a:r>
              <a:rPr lang="en-US" dirty="0">
                <a:ea typeface="ヒラギノ角ゴ Pro W3" charset="0"/>
              </a:rPr>
              <a:t> is a small circuit board with a microprocessor that can be used to build almost anything.</a:t>
            </a:r>
          </a:p>
          <a:p>
            <a:endParaRPr lang="en-US" dirty="0">
              <a:ea typeface="ヒラギノ角ゴ Pro W3" charset="0"/>
            </a:endParaRPr>
          </a:p>
          <a:p>
            <a:r>
              <a:rPr lang="en-US" dirty="0">
                <a:ea typeface="ヒラギノ角ゴ Pro W3" charset="0"/>
              </a:rPr>
              <a:t>Here is a 12-year old who has unleashed the potential and is building useful products.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914CC0B-1499-8840-AF49-17CC2D0E760B}" type="slidenum">
              <a:rPr lang="en-US" sz="1300"/>
              <a:pPr/>
              <a:t>34</a:t>
            </a:fld>
            <a:endParaRPr 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a:ln/>
        </p:spPr>
      </p:sp>
      <p:sp>
        <p:nvSpPr>
          <p:cNvPr id="295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t>
            </a:r>
            <a:r>
              <a:rPr lang="en-US" dirty="0" smtClean="0">
                <a:ea typeface="ヒラギノ角ゴ Pro W3" charset="0"/>
              </a:rPr>
              <a:t>that 12</a:t>
            </a:r>
            <a:r>
              <a:rPr lang="en-US" dirty="0">
                <a:ea typeface="ヒラギノ角ゴ Pro W3" charset="0"/>
              </a:rPr>
              <a:t>-year old teaching a class on a Saturday morning to people that want to learn how to make and program things with the </a:t>
            </a:r>
            <a:r>
              <a:rPr lang="en-US" dirty="0" err="1">
                <a:ea typeface="ヒラギノ角ゴ Pro W3" charset="0"/>
              </a:rPr>
              <a:t>Arduino</a:t>
            </a:r>
            <a:r>
              <a:rPr lang="en-US" dirty="0">
                <a:ea typeface="ヒラギノ角ゴ Pro W3" charset="0"/>
              </a:rPr>
              <a:t> microprocessor.  </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He has a passion for creating new things and a passion for sharing his knowledge with others.  Maybe he will end up as a professor at MIT someday.</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5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C9ECFA6-7FCF-6D4A-8E64-518D8BE31341}" type="slidenum">
              <a:rPr lang="en-US" sz="1300"/>
              <a:pPr/>
              <a:t>35</a:t>
            </a:fld>
            <a:endParaRPr 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This </a:t>
            </a:r>
            <a:r>
              <a:rPr lang="en-US" dirty="0" smtClean="0"/>
              <a:t>is not my passion, but it may be </a:t>
            </a:r>
            <a:r>
              <a:rPr lang="en-US" u="sng" dirty="0" smtClean="0"/>
              <a:t>yours</a:t>
            </a:r>
            <a:r>
              <a:rPr lang="en-US" dirty="0" smtClean="0"/>
              <a:t>.  </a:t>
            </a:r>
          </a:p>
          <a:p>
            <a:r>
              <a:rPr lang="en-US" dirty="0" smtClean="0"/>
              <a:t>Or one of the kids with</a:t>
            </a:r>
            <a:r>
              <a:rPr lang="en-US" baseline="0" dirty="0" smtClean="0"/>
              <a:t> whom you are working.</a:t>
            </a:r>
          </a:p>
          <a:p>
            <a:endParaRPr lang="en-US" baseline="0" dirty="0" smtClean="0"/>
          </a:p>
          <a:p>
            <a:r>
              <a:rPr lang="en-US" baseline="0" dirty="0" smtClean="0"/>
              <a:t>I do see a lot of physics at work here.</a:t>
            </a:r>
            <a:endParaRPr lang="en-US" dirty="0" smtClean="0"/>
          </a:p>
          <a:p>
            <a:endParaRPr lang="en-US" dirty="0" smtClean="0"/>
          </a:p>
          <a:p>
            <a:r>
              <a:rPr lang="en-US" dirty="0" smtClean="0"/>
              <a:t>========</a:t>
            </a:r>
          </a:p>
          <a:p>
            <a:r>
              <a:rPr lang="en-US" dirty="0" smtClean="0"/>
              <a:t>http://</a:t>
            </a:r>
            <a:r>
              <a:rPr lang="en-US" dirty="0" err="1" smtClean="0"/>
              <a:t>www.peppervirtualassistant.com</a:t>
            </a:r>
            <a:r>
              <a:rPr lang="en-US" dirty="0" smtClean="0"/>
              <a:t>/blog/</a:t>
            </a:r>
            <a:r>
              <a:rPr lang="en-US" dirty="0" err="1" smtClean="0"/>
              <a:t>wp</a:t>
            </a:r>
            <a:r>
              <a:rPr lang="en-US" dirty="0" smtClean="0"/>
              <a:t>-content/uploads/2011/05/passion-for-work-pepper-virtual-assistants-300x212.jpg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36</a:t>
            </a:fld>
            <a:endParaRPr lang="en-US"/>
          </a:p>
        </p:txBody>
      </p:sp>
    </p:spTree>
    <p:extLst>
      <p:ext uri="{BB962C8B-B14F-4D97-AF65-F5344CB8AC3E}">
        <p14:creationId xmlns:p14="http://schemas.microsoft.com/office/powerpoint/2010/main" val="2496926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prettyinpaisley.files.wordpress.com</a:t>
            </a:r>
            <a:r>
              <a:rPr lang="en-US" dirty="0" smtClean="0"/>
              <a:t>/2013/05/blogimage-2.jpg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37</a:t>
            </a:fld>
            <a:endParaRPr lang="en-US"/>
          </a:p>
        </p:txBody>
      </p:sp>
    </p:spTree>
    <p:extLst>
      <p:ext uri="{BB962C8B-B14F-4D97-AF65-F5344CB8AC3E}">
        <p14:creationId xmlns:p14="http://schemas.microsoft.com/office/powerpoint/2010/main" val="4117686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257300" y="720725"/>
            <a:ext cx="3001963" cy="2251075"/>
          </a:xfrm>
          <a:ln/>
        </p:spPr>
      </p:sp>
      <p:sp>
        <p:nvSpPr>
          <p:cNvPr id="302082" name="Notes Placeholder 2"/>
          <p:cNvSpPr>
            <a:spLocks noGrp="1"/>
          </p:cNvSpPr>
          <p:nvPr>
            <p:ph type="body" idx="1"/>
          </p:nvPr>
        </p:nvSpPr>
        <p:spPr>
          <a:xfrm>
            <a:off x="974725" y="3124200"/>
            <a:ext cx="4892675" cy="5756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Here </a:t>
            </a:r>
            <a:r>
              <a:rPr lang="en-US" dirty="0">
                <a:ea typeface="ヒラギノ角ゴ Pro W3" charset="0"/>
              </a:rPr>
              <a:t>is a </a:t>
            </a:r>
            <a:r>
              <a:rPr lang="en-US" u="sng" dirty="0">
                <a:ea typeface="ヒラギノ角ゴ Pro W3" charset="0"/>
              </a:rPr>
              <a:t>middle</a:t>
            </a:r>
            <a:r>
              <a:rPr lang="en-US" dirty="0">
                <a:ea typeface="ヒラギノ角ゴ Pro W3" charset="0"/>
              </a:rPr>
              <a:t> school engineering class that is designing a </a:t>
            </a:r>
            <a:r>
              <a:rPr lang="en-US" u="sng" dirty="0">
                <a:ea typeface="ヒラギノ角ゴ Pro W3" charset="0"/>
              </a:rPr>
              <a:t>prosthetic</a:t>
            </a:r>
            <a:r>
              <a:rPr lang="en-US" dirty="0">
                <a:ea typeface="ヒラギノ角ゴ Pro W3" charset="0"/>
              </a:rPr>
              <a:t> hand for a </a:t>
            </a:r>
            <a:r>
              <a:rPr lang="en-US" u="sng" dirty="0">
                <a:ea typeface="ヒラギノ角ゴ Pro W3" charset="0"/>
              </a:rPr>
              <a:t>classmate</a:t>
            </a:r>
            <a:r>
              <a:rPr lang="en-US" dirty="0">
                <a:ea typeface="ヒラギノ角ゴ Pro W3" charset="0"/>
              </a:rPr>
              <a:t> </a:t>
            </a:r>
            <a:r>
              <a:rPr lang="en-US" dirty="0" smtClean="0">
                <a:ea typeface="ヒラギノ角ゴ Pro W3" charset="0"/>
              </a:rPr>
              <a:t>– </a:t>
            </a:r>
          </a:p>
          <a:p>
            <a:r>
              <a:rPr lang="en-US" dirty="0" smtClean="0">
                <a:ea typeface="ヒラギノ角ゴ Pro W3" charset="0"/>
              </a:rPr>
              <a:t>who </a:t>
            </a:r>
            <a:r>
              <a:rPr lang="en-US" u="sng" dirty="0">
                <a:ea typeface="ヒラギノ角ゴ Pro W3" charset="0"/>
              </a:rPr>
              <a:t>wants</a:t>
            </a:r>
            <a:r>
              <a:rPr lang="en-US" dirty="0">
                <a:ea typeface="ヒラギノ角ゴ Pro W3" charset="0"/>
              </a:rPr>
              <a:t> to be a cheerleader, -- </a:t>
            </a:r>
            <a:endParaRPr lang="en-US" dirty="0" smtClean="0">
              <a:ea typeface="ヒラギノ角ゴ Pro W3" charset="0"/>
            </a:endParaRPr>
          </a:p>
          <a:p>
            <a:r>
              <a:rPr lang="en-US" dirty="0" smtClean="0">
                <a:ea typeface="ヒラギノ角ゴ Pro W3" charset="0"/>
              </a:rPr>
              <a:t>but </a:t>
            </a:r>
            <a:r>
              <a:rPr lang="en-US" dirty="0">
                <a:ea typeface="ヒラギノ角ゴ Pro W3" charset="0"/>
              </a:rPr>
              <a:t>couldn’t </a:t>
            </a:r>
            <a:r>
              <a:rPr lang="en-US" u="sng" dirty="0">
                <a:ea typeface="ヒラギノ角ゴ Pro W3" charset="0"/>
              </a:rPr>
              <a:t>hold</a:t>
            </a:r>
            <a:r>
              <a:rPr lang="en-US" dirty="0">
                <a:ea typeface="ヒラギノ角ゴ Pro W3" charset="0"/>
              </a:rPr>
              <a:t> the pompoms.</a:t>
            </a:r>
          </a:p>
          <a:p>
            <a:endParaRPr lang="en-US" dirty="0">
              <a:ea typeface="ヒラギノ角ゴ Pro W3" charset="0"/>
            </a:endParaRPr>
          </a:p>
          <a:p>
            <a:r>
              <a:rPr lang="en-US" dirty="0" smtClean="0">
                <a:ea typeface="ヒラギノ角ゴ Pro W3" charset="0"/>
              </a:rPr>
              <a:t>A passion for helping a fellow</a:t>
            </a:r>
            <a:r>
              <a:rPr lang="en-US" baseline="0" dirty="0" smtClean="0">
                <a:ea typeface="ヒラギノ角ゴ Pro W3" charset="0"/>
              </a:rPr>
              <a:t> student, which in turn makes this engineering class more </a:t>
            </a:r>
            <a:r>
              <a:rPr lang="en-US" u="sng" baseline="0" dirty="0" smtClean="0">
                <a:ea typeface="ヒラギノ角ゴ Pro W3" charset="0"/>
              </a:rPr>
              <a:t>relevant</a:t>
            </a:r>
            <a:r>
              <a:rPr lang="en-US" baseline="0" dirty="0" smtClean="0">
                <a:ea typeface="ヒラギノ角ゴ Pro W3" charset="0"/>
              </a:rPr>
              <a:t> for the students.</a:t>
            </a:r>
            <a:endParaRPr lang="en-US" dirty="0">
              <a:ea typeface="ヒラギノ角ゴ Pro W3" charset="0"/>
            </a:endParaRPr>
          </a:p>
          <a:p>
            <a:endParaRPr lang="en-US" sz="1600" dirty="0" smtClean="0">
              <a:ea typeface="ヒラギノ角ゴ Pro W3" charset="0"/>
            </a:endParaRPr>
          </a:p>
          <a:p>
            <a:endParaRPr lang="en-US" sz="1600" dirty="0">
              <a:ea typeface="ヒラギノ角ゴ Pro W3" charset="0"/>
            </a:endParaRPr>
          </a:p>
          <a:p>
            <a:r>
              <a:rPr lang="en-US" sz="1600" dirty="0">
                <a:ea typeface="ヒラギノ角ゴ Pro W3" charset="0"/>
              </a:rPr>
              <a:t>====</a:t>
            </a:r>
          </a:p>
          <a:p>
            <a:r>
              <a:rPr lang="en-US" sz="1600" dirty="0">
                <a:ea typeface="ヒラギノ角ゴ Pro W3" charset="0"/>
              </a:rPr>
              <a:t>http://</a:t>
            </a:r>
            <a:r>
              <a:rPr lang="en-US" sz="1600" dirty="0" err="1">
                <a:ea typeface="ヒラギノ角ゴ Pro W3" charset="0"/>
              </a:rPr>
              <a:t>www.sj-r.com</a:t>
            </a:r>
            <a:r>
              <a:rPr lang="en-US" sz="1600" dirty="0">
                <a:ea typeface="ヒラギノ角ゴ Pro W3" charset="0"/>
              </a:rPr>
              <a:t>/article/20131230/ENTERTAINMENTLIFE/131239999/10298/LIFESTYLE</a:t>
            </a:r>
          </a:p>
          <a:p>
            <a:endParaRPr lang="en-US" sz="1600" dirty="0">
              <a:ea typeface="ヒラギノ角ゴ Pro W3" charset="0"/>
            </a:endParaRPr>
          </a:p>
          <a:p>
            <a:r>
              <a:rPr lang="en-US" sz="1600" dirty="0">
                <a:ea typeface="ヒラギノ角ゴ Pro W3" charset="0"/>
              </a:rPr>
              <a:t>Students build prosthetic hand for classmate</a:t>
            </a:r>
          </a:p>
          <a:p>
            <a:endParaRPr lang="en-US" sz="1600" dirty="0">
              <a:ea typeface="ヒラギノ角ゴ Pro W3" charset="0"/>
            </a:endParaRPr>
          </a:p>
          <a:p>
            <a:r>
              <a:rPr lang="en-US" sz="1600" dirty="0">
                <a:ea typeface="ヒラギノ角ゴ Pro W3" charset="0"/>
              </a:rPr>
              <a:t>By Amy </a:t>
            </a:r>
            <a:r>
              <a:rPr lang="en-US" sz="1600" dirty="0" err="1">
                <a:ea typeface="ヒラギノ角ゴ Pro W3" charset="0"/>
              </a:rPr>
              <a:t>Scalf</a:t>
            </a:r>
            <a:endParaRPr lang="en-US" sz="1600" dirty="0">
              <a:ea typeface="ヒラギノ角ゴ Pro W3" charset="0"/>
            </a:endParaRPr>
          </a:p>
          <a:p>
            <a:r>
              <a:rPr lang="en-US" sz="1600" dirty="0">
                <a:ea typeface="ヒラギノ角ゴ Pro W3" charset="0"/>
              </a:rPr>
              <a:t>The Kentucky Enquirer</a:t>
            </a:r>
          </a:p>
          <a:p>
            <a:r>
              <a:rPr lang="en-US" sz="1600" dirty="0">
                <a:ea typeface="ヒラギノ角ゴ Pro W3" charset="0"/>
              </a:rPr>
              <a:t>Posted Dec. 30, 2013 @ 9:50 pm</a:t>
            </a:r>
          </a:p>
          <a:p>
            <a:r>
              <a:rPr lang="en-US" sz="1600" dirty="0">
                <a:ea typeface="ヒラギノ角ゴ Pro W3" charset="0"/>
              </a:rPr>
              <a:t>Dec 30, 2013 at 11:27 PM</a:t>
            </a:r>
          </a:p>
          <a:p>
            <a:endParaRPr lang="en-US" sz="1600" dirty="0">
              <a:ea typeface="ヒラギノ角ゴ Pro W3" charset="0"/>
            </a:endParaRPr>
          </a:p>
          <a:p>
            <a:r>
              <a:rPr lang="en-US" sz="1600" dirty="0">
                <a:ea typeface="ヒラギノ角ゴ Pro W3" charset="0"/>
              </a:rPr>
              <a:t>    EDGEWOOD, Ky. (AP) — A Turkey Foot Middle School engineering class is working on a unique hands-on project.</a:t>
            </a:r>
          </a:p>
          <a:p>
            <a:endParaRPr lang="en-US" sz="1600" dirty="0">
              <a:ea typeface="ヒラギノ角ゴ Pro W3" charset="0"/>
            </a:endParaRPr>
          </a:p>
          <a:p>
            <a:r>
              <a:rPr lang="en-US" sz="1600"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sz="1600" dirty="0">
              <a:ea typeface="ヒラギノ角ゴ Pro W3" charset="0"/>
            </a:endParaRPr>
          </a:p>
          <a:p>
            <a:r>
              <a:rPr lang="en-US" sz="1600" dirty="0">
                <a:ea typeface="ヒラギノ角ゴ Pro W3" charset="0"/>
              </a:rPr>
              <a:t>    This year, his older students are using those skills and a 3-D printer to build a prosthetic hand for a fellow student who was born without the lower part of her left arm.</a:t>
            </a:r>
          </a:p>
          <a:p>
            <a:endParaRPr lang="en-US" sz="1600" dirty="0">
              <a:ea typeface="ヒラギノ角ゴ Pro W3" charset="0"/>
            </a:endParaRPr>
          </a:p>
          <a:p>
            <a:r>
              <a:rPr lang="en-US" sz="1600"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    Then, a new seventh-grade student enrolled at the school.</a:t>
            </a:r>
          </a:p>
          <a:p>
            <a:endParaRPr lang="en-US" sz="1600" dirty="0">
              <a:ea typeface="ヒラギノ角ゴ Pro W3" charset="0"/>
            </a:endParaRPr>
          </a:p>
          <a:p>
            <a:r>
              <a:rPr lang="en-US" sz="1600" dirty="0">
                <a:ea typeface="ヒラギノ角ゴ Pro W3" charset="0"/>
              </a:rPr>
              <a:t>    When </a:t>
            </a:r>
            <a:r>
              <a:rPr lang="en-US" sz="1600" dirty="0" err="1">
                <a:ea typeface="ヒラギノ角ゴ Pro W3" charset="0"/>
              </a:rPr>
              <a:t>Makayla</a:t>
            </a:r>
            <a:r>
              <a:rPr lang="en-US" sz="1600" dirty="0">
                <a:ea typeface="ヒラギノ角ゴ Pro W3" charset="0"/>
              </a:rPr>
              <a:t> Murphy entered Humphrey’s engineering class, the teacher noticed she has only one hand.</a:t>
            </a:r>
          </a:p>
          <a:p>
            <a:endParaRPr lang="en-US" sz="1600" dirty="0">
              <a:ea typeface="ヒラギノ角ゴ Pro W3" charset="0"/>
            </a:endParaRPr>
          </a:p>
          <a:p>
            <a:r>
              <a:rPr lang="en-US" sz="1600" dirty="0">
                <a:ea typeface="ヒラギノ角ゴ Pro W3" charset="0"/>
              </a:rPr>
              <a:t>    </a:t>
            </a:r>
            <a:r>
              <a:rPr lang="en-US" sz="1600" dirty="0" err="1">
                <a:ea typeface="ヒラギノ角ゴ Pro W3" charset="0"/>
              </a:rPr>
              <a:t>Makayla</a:t>
            </a:r>
            <a:r>
              <a:rPr lang="en-US" sz="1600" dirty="0">
                <a:ea typeface="ヒラギノ角ゴ Pro W3" charset="0"/>
              </a:rPr>
              <a:t> was born without the lower part of her left arm, and she quickly agreed to be the model for the eighth-grade class project.</a:t>
            </a:r>
          </a:p>
          <a:p>
            <a:endParaRPr lang="en-US" sz="1600" dirty="0">
              <a:ea typeface="ヒラギノ角ゴ Pro W3" charset="0"/>
            </a:endParaRPr>
          </a:p>
          <a:p>
            <a:r>
              <a:rPr lang="en-US" sz="1600" dirty="0">
                <a:ea typeface="ヒラギノ角ゴ Pro W3" charset="0"/>
              </a:rPr>
              <a:t>    “I have difficulties getting dressed and carrying books and stuff,” she said.</a:t>
            </a:r>
          </a:p>
          <a:p>
            <a:endParaRPr lang="en-US" sz="1600" dirty="0">
              <a:ea typeface="ヒラギノ角ゴ Pro W3" charset="0"/>
            </a:endParaRPr>
          </a:p>
          <a:p>
            <a:r>
              <a:rPr lang="en-US" sz="1600" dirty="0">
                <a:ea typeface="ヒラギノ角ゴ Pro W3" charset="0"/>
              </a:rPr>
              <a:t>    She wanted to be a cheerleader, but said she couldn’t hold the pompoms.</a:t>
            </a:r>
          </a:p>
          <a:p>
            <a:endParaRPr lang="en-US" sz="1600" dirty="0">
              <a:ea typeface="ヒラギノ角ゴ Pro W3" charset="0"/>
            </a:endParaRPr>
          </a:p>
          <a:p>
            <a:r>
              <a:rPr lang="en-US" sz="1600" dirty="0">
                <a:ea typeface="ヒラギノ角ゴ Pro W3" charset="0"/>
              </a:rPr>
              <a:t>    “I’m really excited about it because having an arm that can actually move is going to be really cool,” </a:t>
            </a:r>
            <a:r>
              <a:rPr lang="en-US" sz="1600" dirty="0" err="1">
                <a:ea typeface="ヒラギノ角ゴ Pro W3" charset="0"/>
              </a:rPr>
              <a:t>Makayla</a:t>
            </a:r>
            <a:r>
              <a:rPr lang="en-US" sz="1600" dirty="0">
                <a:ea typeface="ヒラギノ角ゴ Pro W3" charset="0"/>
              </a:rPr>
              <a:t> said.</a:t>
            </a:r>
          </a:p>
          <a:p>
            <a:endParaRPr lang="en-US" sz="1600" dirty="0">
              <a:ea typeface="ヒラギノ角ゴ Pro W3" charset="0"/>
            </a:endParaRPr>
          </a:p>
          <a:p>
            <a:r>
              <a:rPr lang="en-US" sz="1600"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sz="1600" dirty="0">
              <a:ea typeface="ヒラギノ角ゴ Pro W3" charset="0"/>
            </a:endParaRPr>
          </a:p>
          <a:p>
            <a:r>
              <a:rPr lang="en-US" sz="1600" dirty="0">
                <a:ea typeface="ヒラギノ角ゴ Pro W3" charset="0"/>
              </a:rPr>
              <a:t>    He also said the project has sparked a special interest among the students.</a:t>
            </a:r>
          </a:p>
          <a:p>
            <a:endParaRPr lang="en-US" sz="1600" dirty="0">
              <a:ea typeface="ヒラギノ角ゴ Pro W3" charset="0"/>
            </a:endParaRPr>
          </a:p>
          <a:p>
            <a:r>
              <a:rPr lang="en-US" sz="1600" dirty="0">
                <a:ea typeface="ヒラギノ角ゴ Pro W3" charset="0"/>
              </a:rPr>
              <a:t>    “Middle-</a:t>
            </a:r>
            <a:r>
              <a:rPr lang="en-US" sz="1600" dirty="0" err="1">
                <a:ea typeface="ヒラギノ角ゴ Pro W3" charset="0"/>
              </a:rPr>
              <a:t>schoolers</a:t>
            </a:r>
            <a:r>
              <a:rPr lang="en-US" sz="1600"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sz="1600" dirty="0">
              <a:ea typeface="ヒラギノ角ゴ Pro W3" charset="0"/>
            </a:endParaRPr>
          </a:p>
          <a:p>
            <a:r>
              <a:rPr lang="en-US" sz="1600" dirty="0">
                <a:ea typeface="ヒラギノ角ゴ Pro W3" charset="0"/>
              </a:rPr>
              <a:t>    Josh </a:t>
            </a:r>
            <a:r>
              <a:rPr lang="en-US" sz="1600" dirty="0" err="1">
                <a:ea typeface="ヒラギノ角ゴ Pro W3" charset="0"/>
              </a:rPr>
              <a:t>Suedkamp</a:t>
            </a:r>
            <a:r>
              <a:rPr lang="en-US" sz="1600" dirty="0">
                <a:ea typeface="ヒラギノ角ゴ Pro W3" charset="0"/>
              </a:rPr>
              <a:t> and Malachi Pike said that’s exactly why they like this project.</a:t>
            </a:r>
          </a:p>
          <a:p>
            <a:endParaRPr lang="en-US" sz="1600" dirty="0">
              <a:ea typeface="ヒラギノ角ゴ Pro W3" charset="0"/>
            </a:endParaRPr>
          </a:p>
          <a:p>
            <a:r>
              <a:rPr lang="en-US" sz="1600" dirty="0">
                <a:ea typeface="ヒラギノ角ゴ Pro W3" charset="0"/>
              </a:rPr>
              <a:t>    “It’s better because you’re actually affecting someone’s life,” said Malachi. “It’s cool because it helps a real person and it’s not just a school project.”</a:t>
            </a:r>
          </a:p>
          <a:p>
            <a:endParaRPr lang="en-US" sz="1600" dirty="0">
              <a:ea typeface="ヒラギノ角ゴ Pro W3" charset="0"/>
            </a:endParaRPr>
          </a:p>
          <a:p>
            <a:r>
              <a:rPr lang="en-US" sz="1600"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Read more: http://</a:t>
            </a:r>
            <a:r>
              <a:rPr lang="en-US" sz="1600" dirty="0" err="1">
                <a:ea typeface="ヒラギノ角ゴ Pro W3" charset="0"/>
              </a:rPr>
              <a:t>www.sj-r.com</a:t>
            </a:r>
            <a:r>
              <a:rPr lang="en-US" sz="1600" dirty="0">
                <a:ea typeface="ヒラギノ角ゴ Pro W3" charset="0"/>
              </a:rPr>
              <a:t>/article/20131230/ENTERTAINMENTLIFE/131239999/10298/LIFESTYLE#ixzz2pGvV3D3y</a:t>
            </a:r>
          </a:p>
          <a:p>
            <a:endParaRPr lang="en-US" sz="1600"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763042-1750-DB40-8F10-E0C3B4CC7410}" type="slidenum">
              <a:rPr lang="en-US" sz="1200"/>
              <a:pPr/>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story about making hands for kids who don’t have them.</a:t>
            </a:r>
          </a:p>
          <a:p>
            <a:endParaRPr lang="en-US" dirty="0"/>
          </a:p>
          <a:p>
            <a:endParaRPr lang="en-US" dirty="0" smtClean="0"/>
          </a:p>
          <a:p>
            <a:r>
              <a:rPr lang="en-US" dirty="0" smtClean="0"/>
              <a:t>=====</a:t>
            </a:r>
          </a:p>
          <a:p>
            <a:r>
              <a:rPr lang="en-US" dirty="0">
                <a:hlinkClick r:id="rId3"/>
              </a:rPr>
              <a:t>http://www.fastcoexist.com/3041495/matching-people-who-have-3-d-printers-with-children-who-need-prosthetic-</a:t>
            </a:r>
            <a:r>
              <a:rPr lang="en-US" dirty="0" smtClean="0">
                <a:hlinkClick r:id="rId3"/>
              </a:rPr>
              <a:t>hands</a:t>
            </a:r>
            <a:endParaRPr lang="en-US" dirty="0" smtClean="0"/>
          </a:p>
          <a:p>
            <a:endParaRPr lang="en-US" dirty="0" smtClean="0"/>
          </a:p>
          <a:p>
            <a:r>
              <a:rPr lang="en-US" b="1" dirty="0" smtClean="0"/>
              <a:t>Matching People Who Have 3-D Printers With Children Who Need Prosthetic Hands</a:t>
            </a:r>
          </a:p>
          <a:p>
            <a:r>
              <a:rPr lang="en-US" dirty="0" smtClean="0"/>
              <a:t>3-D printed hands cost a fraction of regular prosthetics and can be made by anyone.</a:t>
            </a:r>
          </a:p>
          <a:p>
            <a:endParaRPr lang="en-US" dirty="0" smtClean="0"/>
          </a:p>
          <a:p>
            <a:endParaRPr lang="en-US" dirty="0" smtClean="0"/>
          </a:p>
          <a:p>
            <a:r>
              <a:rPr lang="en-US" dirty="0" smtClean="0"/>
              <a:t>Prosthetics is one area that really illustrates the transformative potential of </a:t>
            </a:r>
            <a:r>
              <a:rPr lang="en-US" dirty="0" smtClean="0">
                <a:hlinkClick r:id="rId4"/>
              </a:rPr>
              <a:t>3-D</a:t>
            </a:r>
            <a:r>
              <a:rPr lang="en-US" dirty="0" smtClean="0"/>
              <a:t> </a:t>
            </a:r>
            <a:r>
              <a:rPr lang="en-US" dirty="0" smtClean="0">
                <a:hlinkClick r:id="rId5"/>
              </a:rPr>
              <a:t>printing</a:t>
            </a:r>
            <a:r>
              <a:rPr lang="en-US" dirty="0" smtClean="0"/>
              <a:t>. Industrially produced prosthetics can cost thousands of dollars, a prohibitive cost for many who need them. By contrast, the materials to make a </a:t>
            </a:r>
            <a:r>
              <a:rPr lang="en-US" dirty="0" smtClean="0">
                <a:hlinkClick r:id="rId6"/>
              </a:rPr>
              <a:t>3-D printed prosthesis</a:t>
            </a:r>
            <a:r>
              <a:rPr lang="en-US" dirty="0" smtClean="0"/>
              <a:t> could run only $20 to $50.</a:t>
            </a:r>
          </a:p>
          <a:p>
            <a:r>
              <a:rPr lang="en-US" dirty="0" smtClean="0">
                <a:hlinkClick r:id="rId7"/>
              </a:rPr>
              <a:t>E-Nable</a:t>
            </a:r>
            <a:r>
              <a:rPr lang="en-US" dirty="0" smtClean="0"/>
              <a:t> is an </a:t>
            </a:r>
            <a:r>
              <a:rPr lang="en-US" dirty="0" smtClean="0">
                <a:hlinkClick r:id="rId8"/>
              </a:rPr>
              <a:t>online community</a:t>
            </a:r>
            <a:r>
              <a:rPr lang="en-US" dirty="0" smtClean="0"/>
              <a:t> that matches makers and designers with people who need 3-D printed prosthetic hands—mostly children born missing a hand or fingers.</a:t>
            </a:r>
          </a:p>
          <a:p>
            <a:endParaRPr lang="en-US" dirty="0" smtClean="0"/>
          </a:p>
          <a:p>
            <a:endParaRPr lang="en-US" dirty="0" smtClean="0"/>
          </a:p>
          <a:p>
            <a:r>
              <a:rPr lang="en-US" dirty="0" smtClean="0"/>
              <a:t>The founder of E-</a:t>
            </a:r>
            <a:r>
              <a:rPr lang="en-US" dirty="0" err="1" smtClean="0"/>
              <a:t>Nable</a:t>
            </a:r>
            <a:r>
              <a:rPr lang="en-US" dirty="0" smtClean="0"/>
              <a:t>, </a:t>
            </a:r>
            <a:r>
              <a:rPr lang="en-US" dirty="0" smtClean="0">
                <a:hlinkClick r:id="rId9"/>
              </a:rPr>
              <a:t>Jon Schull</a:t>
            </a:r>
            <a:r>
              <a:rPr lang="en-US" dirty="0" smtClean="0"/>
              <a:t>, got the idea from a YouTube video documenting the efforts of a carpenter from South Africa and a puppeteer from Washington state who </a:t>
            </a:r>
            <a:r>
              <a:rPr lang="en-US" dirty="0" smtClean="0">
                <a:hlinkClick r:id="rId10"/>
              </a:rPr>
              <a:t>collaborated to produce a 3-D printed prosthetic hand</a:t>
            </a:r>
            <a:r>
              <a:rPr lang="en-US" dirty="0" smtClean="0"/>
              <a:t> for a five-year-old South African boy born without fingers on his right hand.</a:t>
            </a:r>
          </a:p>
          <a:p>
            <a:r>
              <a:rPr lang="en-US" dirty="0" smtClean="0"/>
              <a:t>"This gave me the opportunity to do something very simple," </a:t>
            </a:r>
            <a:r>
              <a:rPr lang="en-US" dirty="0" err="1" smtClean="0"/>
              <a:t>Schull</a:t>
            </a:r>
            <a:r>
              <a:rPr lang="en-US" dirty="0" smtClean="0"/>
              <a:t> says. "I created a Google Map </a:t>
            </a:r>
            <a:r>
              <a:rPr lang="en-US" dirty="0" err="1" smtClean="0"/>
              <a:t>mashup</a:t>
            </a:r>
            <a:r>
              <a:rPr lang="en-US" dirty="0" smtClean="0"/>
              <a:t>. And then I left a comment on the the YouTube video saying 'If you have a printer and want to help, put yourself on this map. And If you need a hand, put yourself on this map.' "</a:t>
            </a:r>
          </a:p>
          <a:p>
            <a:r>
              <a:rPr lang="en-US" dirty="0" smtClean="0"/>
              <a:t>From that straightforward beginning 18 months ago, E-</a:t>
            </a:r>
            <a:r>
              <a:rPr lang="en-US" dirty="0" err="1" smtClean="0"/>
              <a:t>Nable</a:t>
            </a:r>
            <a:r>
              <a:rPr lang="en-US" dirty="0" smtClean="0"/>
              <a:t> has grown dramatically, with some people volunteering nearly full-time hours to coordinate the network. </a:t>
            </a:r>
            <a:r>
              <a:rPr lang="en-US" dirty="0" err="1" smtClean="0"/>
              <a:t>Schull</a:t>
            </a:r>
            <a:r>
              <a:rPr lang="en-US" dirty="0" smtClean="0"/>
              <a:t> estimates that the </a:t>
            </a:r>
            <a:r>
              <a:rPr lang="en-US" dirty="0" smtClean="0">
                <a:hlinkClick r:id="rId11"/>
              </a:rPr>
              <a:t>3,500 members</a:t>
            </a:r>
            <a:r>
              <a:rPr lang="en-US" dirty="0" smtClean="0"/>
              <a:t> of the E-</a:t>
            </a:r>
            <a:r>
              <a:rPr lang="en-US" dirty="0" err="1" smtClean="0"/>
              <a:t>Nable</a:t>
            </a:r>
            <a:r>
              <a:rPr lang="en-US" dirty="0" smtClean="0"/>
              <a:t> community have printed and given away over 800 prosthetic hands and limbs to children in need.</a:t>
            </a:r>
          </a:p>
          <a:p>
            <a:r>
              <a:rPr lang="en-US" dirty="0" smtClean="0"/>
              <a:t>Some volunteers are maker enthusiasts with 3-D printers in their homes. Others are designers, occupational therapists, and </a:t>
            </a:r>
            <a:r>
              <a:rPr lang="en-US" dirty="0" err="1" smtClean="0"/>
              <a:t>prosthetists</a:t>
            </a:r>
            <a:r>
              <a:rPr lang="en-US" dirty="0" smtClean="0"/>
              <a:t>. With their combination of skills and the adaptability of 3-D printed designs, volunteers are able to remotely collaborate to create custom prosthetics tailored for each individual</a:t>
            </a:r>
          </a:p>
          <a:p>
            <a:r>
              <a:rPr lang="en-US" dirty="0" smtClean="0"/>
              <a:t>Nonetheless, </a:t>
            </a:r>
            <a:r>
              <a:rPr lang="en-US" dirty="0" err="1" smtClean="0"/>
              <a:t>Schull</a:t>
            </a:r>
            <a:r>
              <a:rPr lang="en-US" dirty="0" smtClean="0"/>
              <a:t> said he was surprised to see how many needs could be met by just their one basic model.</a:t>
            </a:r>
          </a:p>
          <a:p>
            <a:r>
              <a:rPr lang="en-US" dirty="0" smtClean="0"/>
              <a:t>"In principle, every maker can tweak the design. That was our original inspiration," he says. "In truth, I'd say that 80% of the inquiries that come our way will work with a fairly standard prosthetic. So we have volunteers who are covering the general cases and volunteers who can work on those special cases."</a:t>
            </a:r>
          </a:p>
          <a:p>
            <a:r>
              <a:rPr lang="en-US" dirty="0" smtClean="0"/>
              <a:t>E-</a:t>
            </a:r>
            <a:r>
              <a:rPr lang="en-US" dirty="0" err="1" smtClean="0"/>
              <a:t>Nable's</a:t>
            </a:r>
            <a:r>
              <a:rPr lang="en-US" dirty="0" smtClean="0"/>
              <a:t> next step is to expand globally. While there are members of the community from around the world, the vast majority of hands delivered so far have gone to children in the United States.</a:t>
            </a:r>
          </a:p>
          <a:p>
            <a:r>
              <a:rPr lang="en-US" dirty="0" smtClean="0"/>
              <a:t>"Most of the cases we've served so far are the people who have heard about us," says </a:t>
            </a:r>
            <a:r>
              <a:rPr lang="en-US" dirty="0" err="1" smtClean="0"/>
              <a:t>Schull</a:t>
            </a:r>
            <a:r>
              <a:rPr lang="en-US" dirty="0" smtClean="0"/>
              <a:t>. "That tends to be parents of middle class children in stable environments mostly in the United States and to some extent in Europe. That is a small percentage of the population. And in some ways those guys are already among the luckiest people in the history of humanity."</a:t>
            </a:r>
          </a:p>
          <a:p>
            <a:r>
              <a:rPr lang="en-US" dirty="0" smtClean="0"/>
              <a:t>As a first foray along those lines, a group of E-</a:t>
            </a:r>
            <a:r>
              <a:rPr lang="en-US" dirty="0" err="1" smtClean="0"/>
              <a:t>Nable</a:t>
            </a:r>
            <a:r>
              <a:rPr lang="en-US" dirty="0" smtClean="0"/>
              <a:t> volunteers </a:t>
            </a:r>
            <a:r>
              <a:rPr lang="en-US" dirty="0" smtClean="0">
                <a:hlinkClick r:id="rId12"/>
              </a:rPr>
              <a:t>traveled to Haiti in December </a:t>
            </a:r>
            <a:r>
              <a:rPr lang="en-US" dirty="0" smtClean="0"/>
              <a:t>to meet with </a:t>
            </a:r>
            <a:r>
              <a:rPr lang="en-US" dirty="0" err="1" smtClean="0"/>
              <a:t>prosthetists</a:t>
            </a:r>
            <a:r>
              <a:rPr lang="en-US" dirty="0" smtClean="0"/>
              <a:t> at the Hospital Albert Schweitzer in </a:t>
            </a:r>
            <a:r>
              <a:rPr lang="en-US" dirty="0" err="1" smtClean="0"/>
              <a:t>Descapelles</a:t>
            </a:r>
            <a:r>
              <a:rPr lang="en-US" dirty="0" smtClean="0"/>
              <a:t>, which provides health care to an underserved rural population. The volunteers also met with a </a:t>
            </a:r>
            <a:r>
              <a:rPr lang="en-US" dirty="0" smtClean="0">
                <a:hlinkClick r:id="rId13"/>
              </a:rPr>
              <a:t>maker space in Port au Prince</a:t>
            </a:r>
            <a:r>
              <a:rPr lang="en-US" dirty="0" smtClean="0"/>
              <a:t> and shared ideas on how to create functional 3-D printed prosthetics.</a:t>
            </a:r>
          </a:p>
          <a:p>
            <a:r>
              <a:rPr lang="en-US" dirty="0" smtClean="0"/>
              <a:t>"There is a huge need among under-served populations around the world for inexpensive, robust prosthetics," says </a:t>
            </a:r>
            <a:r>
              <a:rPr lang="en-US" dirty="0" err="1" smtClean="0"/>
              <a:t>Schull</a:t>
            </a:r>
            <a:r>
              <a:rPr lang="en-US" dirty="0" smtClean="0"/>
              <a:t>.</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39</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4</a:t>
            </a:fld>
            <a:endParaRPr lang="en-US" sz="1300"/>
          </a:p>
        </p:txBody>
      </p:sp>
      <p:sp>
        <p:nvSpPr>
          <p:cNvPr id="19458" name="Rectangle 2"/>
          <p:cNvSpPr>
            <a:spLocks noGrp="1" noRot="1" noChangeAspect="1" noChangeArrowheads="1" noTextEdit="1"/>
          </p:cNvSpPr>
          <p:nvPr>
            <p:ph type="sldImg"/>
          </p:nvPr>
        </p:nvSpPr>
        <p:spPr>
          <a:xfrm>
            <a:off x="1257300" y="720725"/>
            <a:ext cx="1714500" cy="1285875"/>
          </a:xfrm>
          <a:solidFill>
            <a:srgbClr val="FFFFFF"/>
          </a:solidFill>
          <a:ln/>
        </p:spPr>
      </p:sp>
      <p:sp>
        <p:nvSpPr>
          <p:cNvPr id="19459" name="Rectangle 3"/>
          <p:cNvSpPr>
            <a:spLocks noGrp="1" noChangeArrowheads="1"/>
          </p:cNvSpPr>
          <p:nvPr>
            <p:ph type="body" idx="1"/>
          </p:nvPr>
        </p:nvSpPr>
        <p:spPr>
          <a:xfrm>
            <a:off x="974725" y="2133600"/>
            <a:ext cx="5527675" cy="7707313"/>
          </a:xfrm>
          <a:solidFill>
            <a:srgbClr val="FFFFFF"/>
          </a:solidFill>
          <a:ln>
            <a:solidFill>
              <a:srgbClr val="000000"/>
            </a:solidFill>
          </a:ln>
        </p:spPr>
        <p:txBody>
          <a:bodyPr/>
          <a:lstStyle/>
          <a:p>
            <a:r>
              <a:rPr lang="en-US" dirty="0">
                <a:ea typeface="ヒラギノ角ゴ Pro W3" charset="0"/>
              </a:rPr>
              <a:t>Two years ago, our own state school board paraphrased the mission you see here</a:t>
            </a:r>
            <a:r>
              <a:rPr lang="en-US" dirty="0" smtClean="0">
                <a:ea typeface="ヒラギノ角ゴ Pro W3" charset="0"/>
              </a:rPr>
              <a:t>.</a:t>
            </a:r>
          </a:p>
          <a:p>
            <a:endParaRPr lang="en-US" dirty="0">
              <a:ea typeface="ヒラギノ角ゴ Pro W3" charset="0"/>
            </a:endParaRPr>
          </a:p>
          <a:p>
            <a:r>
              <a:rPr lang="en-US" u="sng" dirty="0">
                <a:ea typeface="ヒラギノ角ゴ Pro W3" charset="0"/>
              </a:rPr>
              <a:t>All</a:t>
            </a:r>
            <a:r>
              <a:rPr lang="en-US" dirty="0">
                <a:ea typeface="ヒラギノ角ゴ Pro W3" charset="0"/>
              </a:rPr>
              <a:t> students must graduate </a:t>
            </a:r>
            <a:r>
              <a:rPr lang="en-US" dirty="0" smtClean="0">
                <a:ea typeface="ヒラギノ角ゴ Pro W3" charset="0"/>
              </a:rPr>
              <a:t>from high </a:t>
            </a:r>
            <a:r>
              <a:rPr lang="en-US" dirty="0">
                <a:ea typeface="ヒラギノ角ゴ Pro W3" charset="0"/>
              </a:rPr>
              <a:t>school --  and be </a:t>
            </a:r>
            <a:r>
              <a:rPr lang="en-US" u="sng" dirty="0">
                <a:ea typeface="ヒラギノ角ゴ Pro W3" charset="0"/>
              </a:rPr>
              <a:t>career</a:t>
            </a:r>
            <a:r>
              <a:rPr lang="en-US" dirty="0">
                <a:ea typeface="ヒラギノ角ゴ Pro W3" charset="0"/>
              </a:rPr>
              <a:t>,</a:t>
            </a:r>
            <a:br>
              <a:rPr lang="en-US" dirty="0">
                <a:ea typeface="ヒラギノ角ゴ Pro W3" charset="0"/>
              </a:rPr>
            </a:br>
            <a:r>
              <a:rPr lang="en-US" u="sng" dirty="0">
                <a:ea typeface="ヒラギノ角ゴ Pro W3" charset="0"/>
              </a:rPr>
              <a:t>college</a:t>
            </a:r>
            <a:r>
              <a:rPr lang="en-US" dirty="0">
                <a:ea typeface="ヒラギノ角ゴ Pro W3" charset="0"/>
              </a:rPr>
              <a:t>, and </a:t>
            </a:r>
            <a:r>
              <a:rPr lang="en-US" u="sng" dirty="0">
                <a:ea typeface="ヒラギノ角ゴ Pro W3" charset="0"/>
              </a:rPr>
              <a:t>citizenship</a:t>
            </a:r>
            <a:r>
              <a:rPr lang="en-US" dirty="0">
                <a:ea typeface="ヒラギノ角ゴ Pro W3" charset="0"/>
              </a:rPr>
              <a:t> ready</a:t>
            </a:r>
            <a:r>
              <a:rPr lang="en-US" dirty="0" smtClean="0">
                <a:ea typeface="ヒラギノ角ゴ Pro W3" charset="0"/>
              </a:rPr>
              <a:t>.</a:t>
            </a:r>
          </a:p>
          <a:p>
            <a:endParaRPr lang="en-US" dirty="0">
              <a:ea typeface="ヒラギノ角ゴ Pro W3" charset="0"/>
            </a:endParaRPr>
          </a:p>
          <a:p>
            <a:r>
              <a:rPr lang="en-US" dirty="0">
                <a:ea typeface="ヒラギノ角ゴ Pro W3" charset="0"/>
              </a:rPr>
              <a:t>Notice the “</a:t>
            </a:r>
            <a:r>
              <a:rPr lang="en-US" u="sng" dirty="0">
                <a:ea typeface="ヒラギノ角ゴ Pro W3" charset="0"/>
              </a:rPr>
              <a:t>and</a:t>
            </a:r>
            <a:r>
              <a:rPr lang="en-US" dirty="0">
                <a:ea typeface="ヒラギノ角ゴ Pro W3" charset="0"/>
              </a:rPr>
              <a:t>.”  That means our mission is to prepare the students entrusted </a:t>
            </a:r>
            <a:r>
              <a:rPr lang="en-US" dirty="0" smtClean="0">
                <a:ea typeface="ヒラギノ角ゴ Pro W3" charset="0"/>
              </a:rPr>
              <a:t>to our </a:t>
            </a:r>
            <a:r>
              <a:rPr lang="en-US" dirty="0">
                <a:ea typeface="ヒラギノ角ゴ Pro W3" charset="0"/>
              </a:rPr>
              <a:t>care to be ready for </a:t>
            </a:r>
            <a:r>
              <a:rPr lang="en-US" u="sng" dirty="0">
                <a:ea typeface="ヒラギノ角ゴ Pro W3" charset="0"/>
              </a:rPr>
              <a:t>all</a:t>
            </a:r>
            <a:r>
              <a:rPr lang="en-US" dirty="0">
                <a:ea typeface="ヒラギノ角ゴ Pro W3" charset="0"/>
              </a:rPr>
              <a:t> </a:t>
            </a:r>
            <a:r>
              <a:rPr lang="en-US" u="sng" dirty="0">
                <a:ea typeface="ヒラギノ角ゴ Pro W3" charset="0"/>
              </a:rPr>
              <a:t>three</a:t>
            </a:r>
            <a:r>
              <a:rPr lang="en-US" dirty="0">
                <a:ea typeface="ヒラギノ角ゴ Pro W3" charset="0"/>
              </a:rPr>
              <a:t>.  </a:t>
            </a:r>
            <a:endParaRPr lang="en-US" dirty="0" smtClean="0">
              <a:ea typeface="ヒラギノ角ゴ Pro W3" charset="0"/>
            </a:endParaRPr>
          </a:p>
          <a:p>
            <a:r>
              <a:rPr lang="en-US" dirty="0" smtClean="0">
                <a:ea typeface="ヒラギノ角ゴ Pro W3" charset="0"/>
              </a:rPr>
              <a:t>We </a:t>
            </a:r>
            <a:r>
              <a:rPr lang="en-US" dirty="0">
                <a:ea typeface="ヒラギノ角ゴ Pro W3" charset="0"/>
              </a:rPr>
              <a:t>tend to focus </a:t>
            </a:r>
            <a:r>
              <a:rPr lang="en-US" dirty="0" smtClean="0">
                <a:ea typeface="ヒラギノ角ゴ Pro W3" charset="0"/>
              </a:rPr>
              <a:t>mostly on </a:t>
            </a:r>
            <a:r>
              <a:rPr lang="en-US" dirty="0">
                <a:ea typeface="ヒラギノ角ゴ Pro W3" charset="0"/>
              </a:rPr>
              <a:t>the </a:t>
            </a:r>
            <a:r>
              <a:rPr lang="en-US" u="sng" dirty="0">
                <a:ea typeface="ヒラギノ角ゴ Pro W3" charset="0"/>
              </a:rPr>
              <a:t>college</a:t>
            </a:r>
            <a:r>
              <a:rPr lang="en-US" dirty="0">
                <a:ea typeface="ヒラギノ角ゴ Pro W3" charset="0"/>
              </a:rPr>
              <a:t> </a:t>
            </a:r>
            <a:r>
              <a:rPr lang="en-US" u="sng" dirty="0" smtClean="0">
                <a:ea typeface="ヒラギノ角ゴ Pro W3" charset="0"/>
              </a:rPr>
              <a:t>ready</a:t>
            </a:r>
            <a:r>
              <a:rPr lang="en-US" dirty="0" smtClean="0">
                <a:ea typeface="ヒラギノ角ゴ Pro W3" charset="0"/>
              </a:rPr>
              <a:t> -- </a:t>
            </a:r>
            <a:r>
              <a:rPr lang="en-US" dirty="0">
                <a:ea typeface="ヒラギノ角ゴ Pro W3" charset="0"/>
              </a:rPr>
              <a:t>and don’t seem to place an emphasis on the other two.</a:t>
            </a:r>
          </a:p>
          <a:p>
            <a:endParaRPr lang="en-US" dirty="0">
              <a:ea typeface="ヒラギノ角ゴ Pro W3" charset="0"/>
            </a:endParaRPr>
          </a:p>
          <a:p>
            <a:r>
              <a:rPr lang="en-US" dirty="0" smtClean="0">
                <a:ea typeface="ヒラギノ角ゴ Pro W3" charset="0"/>
              </a:rPr>
              <a:t>I think we can all agree that there is no way to </a:t>
            </a:r>
            <a:r>
              <a:rPr lang="en-US" u="sng" dirty="0" smtClean="0">
                <a:ea typeface="ヒラギノ角ゴ Pro W3" charset="0"/>
              </a:rPr>
              <a:t>truly</a:t>
            </a:r>
            <a:r>
              <a:rPr lang="en-US" dirty="0" smtClean="0">
                <a:ea typeface="ヒラギノ角ゴ Pro W3" charset="0"/>
              </a:rPr>
              <a:t> prepare our high school graduates to be </a:t>
            </a:r>
            <a:r>
              <a:rPr lang="en-US" u="sng" dirty="0" smtClean="0">
                <a:ea typeface="ヒラギノ角ゴ Pro W3" charset="0"/>
              </a:rPr>
              <a:t>completely</a:t>
            </a:r>
            <a:r>
              <a:rPr lang="en-US" dirty="0" smtClean="0">
                <a:ea typeface="ヒラギノ角ゴ Pro W3" charset="0"/>
              </a:rPr>
              <a:t> career, college, and citizenship ready.</a:t>
            </a:r>
            <a:r>
              <a:rPr lang="en-US" baseline="0" dirty="0" smtClean="0">
                <a:ea typeface="ヒラギノ角ゴ Pro W3" charset="0"/>
              </a:rPr>
              <a:t>  Readiness is formed through our high school experiences with many years of daily life added in. In fact, in my fifties I am still learning how to be career, college, and citizenship ready.</a:t>
            </a:r>
          </a:p>
          <a:p>
            <a:r>
              <a:rPr lang="en-US" altLang="ja-JP" baseline="0" dirty="0" smtClean="0">
                <a:ea typeface="ヒラギノ角ゴ Pro W3" charset="0"/>
              </a:rPr>
              <a:t>But - If we can take some of what we have learned - and communicate that to our students, it will hopefully make them </a:t>
            </a:r>
            <a:r>
              <a:rPr lang="en-US" altLang="ja-JP" u="sng" baseline="0" dirty="0" smtClean="0">
                <a:ea typeface="ヒラギノ角ゴ Pro W3" charset="0"/>
              </a:rPr>
              <a:t>more</a:t>
            </a:r>
            <a:r>
              <a:rPr lang="en-US" altLang="ja-JP" baseline="0" dirty="0" smtClean="0">
                <a:ea typeface="ヒラギノ角ゴ Pro W3" charset="0"/>
              </a:rPr>
              <a:t> ready than we were, which should give them a competitive advantage in this global society.</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legislative.ncpublicschools.gov</a:t>
            </a:r>
            <a:r>
              <a:rPr lang="en-US" dirty="0">
                <a:ea typeface="ヒラギノ角ゴ Pro W3" charset="0"/>
              </a:rPr>
              <a:t>/resources-for-legislation/2012/20120608-sup-howmeasure.pdf</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students making hands. </a:t>
            </a:r>
          </a:p>
          <a:p>
            <a:r>
              <a:rPr lang="en-US" dirty="0" smtClean="0"/>
              <a:t>It’s </a:t>
            </a:r>
            <a:r>
              <a:rPr lang="en-US" u="sng" dirty="0" smtClean="0"/>
              <a:t>not</a:t>
            </a:r>
            <a:r>
              <a:rPr lang="en-US" dirty="0" smtClean="0"/>
              <a:t> just about learning</a:t>
            </a:r>
            <a:r>
              <a:rPr lang="en-US" baseline="0" dirty="0" smtClean="0"/>
              <a:t> </a:t>
            </a:r>
            <a:r>
              <a:rPr lang="en-US" u="sng" baseline="0" dirty="0" smtClean="0"/>
              <a:t>engineering</a:t>
            </a:r>
            <a:r>
              <a:rPr lang="en-US" baseline="0" dirty="0" smtClean="0"/>
              <a:t> </a:t>
            </a:r>
            <a:r>
              <a:rPr lang="en-US" u="sng" baseline="0" dirty="0" smtClean="0"/>
              <a:t>principles</a:t>
            </a:r>
            <a:r>
              <a:rPr lang="en-US" baseline="0" dirty="0" smtClean="0"/>
              <a:t> in class</a:t>
            </a:r>
            <a:r>
              <a:rPr lang="en-US" dirty="0" smtClean="0"/>
              <a:t>.</a:t>
            </a:r>
          </a:p>
          <a:p>
            <a:r>
              <a:rPr lang="en-US" baseline="0" dirty="0" smtClean="0"/>
              <a:t>It’s about what you can </a:t>
            </a:r>
            <a:r>
              <a:rPr lang="en-US" u="sng" baseline="0" dirty="0" smtClean="0"/>
              <a:t>do with</a:t>
            </a:r>
            <a:r>
              <a:rPr lang="en-US" baseline="0" dirty="0" smtClean="0"/>
              <a:t> the engineering – </a:t>
            </a:r>
          </a:p>
          <a:p>
            <a:r>
              <a:rPr lang="en-US" baseline="0" dirty="0" smtClean="0"/>
              <a:t>that </a:t>
            </a:r>
            <a:r>
              <a:rPr lang="en-US" u="sng" baseline="0" dirty="0" smtClean="0"/>
              <a:t>motivates</a:t>
            </a:r>
            <a:r>
              <a:rPr lang="en-US" baseline="0" dirty="0" smtClean="0"/>
              <a:t> the kids.</a:t>
            </a:r>
          </a:p>
          <a:p>
            <a:r>
              <a:rPr lang="en-US" dirty="0" smtClean="0"/>
              <a:t>It’s not just </a:t>
            </a:r>
            <a:r>
              <a:rPr lang="en-US" u="sng" dirty="0" smtClean="0"/>
              <a:t>learning</a:t>
            </a:r>
            <a:r>
              <a:rPr lang="en-US" dirty="0" smtClean="0"/>
              <a:t> for the sake of </a:t>
            </a:r>
            <a:r>
              <a:rPr lang="en-US" u="sng" dirty="0" smtClean="0"/>
              <a:t>learning</a:t>
            </a:r>
            <a:r>
              <a:rPr lang="en-US" dirty="0" smtClean="0"/>
              <a:t> – </a:t>
            </a:r>
          </a:p>
          <a:p>
            <a:r>
              <a:rPr lang="en-US" dirty="0" smtClean="0"/>
              <a:t>and regurgitating that knowledge on a </a:t>
            </a:r>
            <a:r>
              <a:rPr lang="en-US" u="sng" dirty="0" smtClean="0"/>
              <a:t>test</a:t>
            </a:r>
            <a:r>
              <a:rPr lang="en-US" dirty="0" smtClean="0"/>
              <a:t>.</a:t>
            </a:r>
          </a:p>
          <a:p>
            <a:r>
              <a:rPr lang="en-US" dirty="0"/>
              <a:t>These kids </a:t>
            </a:r>
            <a:r>
              <a:rPr lang="en-US" u="sng" dirty="0"/>
              <a:t>want</a:t>
            </a:r>
            <a:r>
              <a:rPr lang="en-US" dirty="0"/>
              <a:t> to learn </a:t>
            </a:r>
            <a:r>
              <a:rPr lang="en-US" dirty="0" smtClean="0"/>
              <a:t>– </a:t>
            </a:r>
          </a:p>
          <a:p>
            <a:r>
              <a:rPr lang="en-US" dirty="0" smtClean="0"/>
              <a:t>because </a:t>
            </a:r>
            <a:r>
              <a:rPr lang="en-US" dirty="0"/>
              <a:t>they see a </a:t>
            </a:r>
            <a:r>
              <a:rPr lang="en-US" u="sng" dirty="0"/>
              <a:t>tangible</a:t>
            </a:r>
            <a:r>
              <a:rPr lang="en-US" dirty="0"/>
              <a:t> result for the acquisition of </a:t>
            </a:r>
            <a:r>
              <a:rPr lang="en-US" u="sng" dirty="0"/>
              <a:t>knowledge</a:t>
            </a:r>
            <a:r>
              <a:rPr lang="en-US" dirty="0"/>
              <a:t>.</a:t>
            </a:r>
          </a:p>
          <a:p>
            <a:endParaRPr lang="en-US" dirty="0" smtClean="0"/>
          </a:p>
          <a:p>
            <a:endParaRPr lang="en-US" dirty="0" smtClean="0"/>
          </a:p>
          <a:p>
            <a:r>
              <a:rPr lang="en-US" dirty="0" smtClean="0"/>
              <a:t>====</a:t>
            </a:r>
          </a:p>
          <a:p>
            <a:r>
              <a:rPr lang="en-US" dirty="0" smtClean="0"/>
              <a:t>http://</a:t>
            </a:r>
            <a:r>
              <a:rPr lang="en-US" dirty="0" err="1" smtClean="0"/>
              <a:t>www.fastcoexist.com</a:t>
            </a:r>
            <a:r>
              <a:rPr lang="en-US" dirty="0" smtClean="0"/>
              <a:t>/3027325/these-amazing-prosthetic-hands-were-built-by-high-school-students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40</a:t>
            </a:fld>
            <a:endParaRPr lang="en-US"/>
          </a:p>
        </p:txBody>
      </p:sp>
    </p:spTree>
    <p:extLst>
      <p:ext uri="{BB962C8B-B14F-4D97-AF65-F5344CB8AC3E}">
        <p14:creationId xmlns:p14="http://schemas.microsoft.com/office/powerpoint/2010/main" val="1167251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a:ln/>
        </p:spPr>
      </p:sp>
      <p:sp>
        <p:nvSpPr>
          <p:cNvPr id="312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like to </a:t>
            </a:r>
            <a:r>
              <a:rPr lang="en-US" u="sng" dirty="0">
                <a:ea typeface="ヒラギノ角ゴ Pro W3" charset="0"/>
              </a:rPr>
              <a:t>do</a:t>
            </a:r>
            <a:r>
              <a:rPr lang="en-US" dirty="0">
                <a:ea typeface="ヒラギノ角ゴ Pro W3" charset="0"/>
              </a:rPr>
              <a:t> what they like to </a:t>
            </a:r>
            <a:r>
              <a:rPr lang="en-US" u="sng" dirty="0">
                <a:ea typeface="ヒラギノ角ゴ Pro W3" charset="0"/>
              </a:rPr>
              <a:t>do</a:t>
            </a:r>
            <a:r>
              <a:rPr lang="en-US" dirty="0">
                <a:ea typeface="ヒラギノ角ゴ Pro W3" charset="0"/>
              </a:rPr>
              <a:t>.  </a:t>
            </a:r>
            <a:endParaRPr lang="en-US" dirty="0" smtClean="0">
              <a:ea typeface="ヒラギノ角ゴ Pro W3" charset="0"/>
            </a:endParaRPr>
          </a:p>
          <a:p>
            <a:r>
              <a:rPr lang="en-US" dirty="0" smtClean="0">
                <a:ea typeface="ヒラギノ角ゴ Pro W3" charset="0"/>
              </a:rPr>
              <a:t>How </a:t>
            </a:r>
            <a:r>
              <a:rPr lang="en-US" dirty="0">
                <a:ea typeface="ヒラギノ角ゴ Pro W3" charset="0"/>
              </a:rPr>
              <a:t>can we find out what </a:t>
            </a:r>
            <a:r>
              <a:rPr lang="en-US" dirty="0" smtClean="0">
                <a:ea typeface="ヒラギノ角ゴ Pro W3" charset="0"/>
              </a:rPr>
              <a:t>kids</a:t>
            </a:r>
            <a:r>
              <a:rPr lang="en-US" baseline="0" dirty="0" smtClean="0">
                <a:ea typeface="ヒラギノ角ゴ Pro W3" charset="0"/>
              </a:rPr>
              <a:t> </a:t>
            </a:r>
            <a:r>
              <a:rPr lang="en-US" u="sng" dirty="0" smtClean="0">
                <a:ea typeface="ヒラギノ角ゴ Pro W3" charset="0"/>
              </a:rPr>
              <a:t>really</a:t>
            </a:r>
            <a:r>
              <a:rPr lang="en-US" dirty="0" smtClean="0">
                <a:ea typeface="ヒラギノ角ゴ Pro W3" charset="0"/>
              </a:rPr>
              <a:t> </a:t>
            </a:r>
            <a:r>
              <a:rPr lang="en-US" u="sng" dirty="0">
                <a:ea typeface="ヒラギノ角ゴ Pro W3" charset="0"/>
              </a:rPr>
              <a:t>like</a:t>
            </a:r>
            <a:r>
              <a:rPr lang="en-US" dirty="0">
                <a:ea typeface="ヒラギノ角ゴ Pro W3" charset="0"/>
              </a:rPr>
              <a:t>, </a:t>
            </a:r>
            <a:endParaRPr lang="en-US" dirty="0" smtClean="0">
              <a:ea typeface="ヒラギノ角ゴ Pro W3" charset="0"/>
            </a:endParaRPr>
          </a:p>
          <a:p>
            <a:r>
              <a:rPr lang="en-US" dirty="0" smtClean="0">
                <a:ea typeface="ヒラギノ角ゴ Pro W3" charset="0"/>
              </a:rPr>
              <a:t>and </a:t>
            </a:r>
            <a:r>
              <a:rPr lang="en-US" dirty="0">
                <a:ea typeface="ヒラギノ角ゴ Pro W3" charset="0"/>
              </a:rPr>
              <a:t>then </a:t>
            </a:r>
            <a:r>
              <a:rPr lang="en-US" u="sng" dirty="0">
                <a:ea typeface="ヒラギノ角ゴ Pro W3" charset="0"/>
              </a:rPr>
              <a:t>how</a:t>
            </a:r>
            <a:r>
              <a:rPr lang="en-US" dirty="0">
                <a:ea typeface="ヒラギノ角ゴ Pro W3" charset="0"/>
              </a:rPr>
              <a:t> can we use that information to </a:t>
            </a:r>
            <a:r>
              <a:rPr lang="en-US" u="sng" dirty="0">
                <a:ea typeface="ヒラギノ角ゴ Pro W3" charset="0"/>
              </a:rPr>
              <a:t>help</a:t>
            </a:r>
            <a:r>
              <a:rPr lang="en-US" dirty="0">
                <a:ea typeface="ヒラギノ角ゴ Pro W3" charset="0"/>
              </a:rPr>
              <a:t> them plan a career pathway?</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blogs.kqed.org</a:t>
            </a:r>
            <a:r>
              <a:rPr lang="en-US" dirty="0">
                <a:ea typeface="ヒラギノ角ゴ Pro W3" charset="0"/>
              </a:rPr>
              <a:t>/</a:t>
            </a:r>
            <a:r>
              <a:rPr lang="en-US" dirty="0" err="1">
                <a:ea typeface="ヒラギノ角ゴ Pro W3" charset="0"/>
              </a:rPr>
              <a:t>mindshift</a:t>
            </a:r>
            <a:r>
              <a:rPr lang="en-US" dirty="0">
                <a:ea typeface="ヒラギノ角ゴ Pro W3" charset="0"/>
              </a:rPr>
              <a:t>/2013/11/how-the-power-of-interest-drives-learning/</a:t>
            </a:r>
          </a:p>
          <a:p>
            <a:endParaRPr lang="en-US" dirty="0">
              <a:ea typeface="ヒラギノ角ゴ Pro W3" charset="0"/>
            </a:endParaRPr>
          </a:p>
          <a:p>
            <a:r>
              <a:rPr lang="en-US" dirty="0">
                <a:ea typeface="ヒラギノ角ゴ Pro W3" charset="0"/>
              </a:rPr>
              <a:t>How the Power of Interest Drives Learning</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In recent years researchers have begun to build a science of interest, investigating what interest is, how interest develops, what makes things interesting, and how we can cultivate interest in ourselves and others. They are finding that interest can help us think more clearly, understand more deeply, and remember more accurately. Interest has the power to transform struggling performers, and to lift high achievers to a new plane.</a:t>
            </a:r>
          </a:p>
          <a:p>
            <a:endParaRPr lang="en-US" dirty="0">
              <a:ea typeface="ヒラギノ角ゴ Pro W3" charset="0"/>
            </a:endParaRPr>
          </a:p>
          <a:p>
            <a:r>
              <a:rPr lang="en-US" dirty="0">
                <a:ea typeface="ヒラギノ角ゴ Pro W3" charset="0"/>
              </a:rPr>
              <a:t>So what is interest? Interest is a psychological state of engagement, experienced in the moment, and also a predisposition to engage repeatedly with particular ideas, events, or objects over time. Why do we have it? Paul Silvia of the University of North Carolina speculates that interest acts as an </a:t>
            </a:r>
            <a:r>
              <a:rPr lang="en-US" dirty="0" err="1">
                <a:ea typeface="ヒラギノ角ゴ Pro W3" charset="0"/>
              </a:rPr>
              <a:t>Òapproach</a:t>
            </a:r>
            <a:r>
              <a:rPr lang="en-US" dirty="0">
                <a:ea typeface="ヒラギノ角ゴ Pro W3" charset="0"/>
              </a:rPr>
              <a:t> </a:t>
            </a:r>
            <a:r>
              <a:rPr lang="en-US" dirty="0" err="1">
                <a:ea typeface="ヒラギノ角ゴ Pro W3" charset="0"/>
              </a:rPr>
              <a:t>urgeÓ</a:t>
            </a:r>
            <a:r>
              <a:rPr lang="en-US" dirty="0">
                <a:ea typeface="ヒラギノ角ゴ Pro W3" charset="0"/>
              </a:rPr>
              <a:t> that pushes back against the </a:t>
            </a:r>
            <a:r>
              <a:rPr lang="en-US" dirty="0" err="1">
                <a:ea typeface="ヒラギノ角ゴ Pro W3" charset="0"/>
              </a:rPr>
              <a:t>Òavoid</a:t>
            </a:r>
            <a:r>
              <a:rPr lang="en-US" dirty="0">
                <a:ea typeface="ヒラギノ角ゴ Pro W3" charset="0"/>
              </a:rPr>
              <a:t> </a:t>
            </a:r>
            <a:r>
              <a:rPr lang="en-US" dirty="0" err="1">
                <a:ea typeface="ヒラギノ角ゴ Pro W3" charset="0"/>
              </a:rPr>
              <a:t>urgesÓ</a:t>
            </a:r>
            <a:r>
              <a:rPr lang="en-US" dirty="0">
                <a:ea typeface="ヒラギノ角ゴ Pro W3" charset="0"/>
              </a:rPr>
              <a:t> that would keep us in the realm of the safe and familiar. Interest pulls us toward the new, the edgy, the exotic. As Silvia puts it, interest </a:t>
            </a:r>
            <a:r>
              <a:rPr lang="en-US" dirty="0" err="1">
                <a:ea typeface="ヒラギノ角ゴ Pro W3" charset="0"/>
              </a:rPr>
              <a:t>Òdiversifies</a:t>
            </a:r>
            <a:r>
              <a:rPr lang="en-US" dirty="0">
                <a:ea typeface="ヒラギノ角ゴ Pro W3" charset="0"/>
              </a:rPr>
              <a:t> </a:t>
            </a:r>
            <a:r>
              <a:rPr lang="en-US" dirty="0" err="1">
                <a:ea typeface="ヒラギノ角ゴ Pro W3" charset="0"/>
              </a:rPr>
              <a:t>experience.Ó</a:t>
            </a:r>
            <a:r>
              <a:rPr lang="en-US" dirty="0">
                <a:ea typeface="ヒラギノ角ゴ Pro W3" charset="0"/>
              </a:rPr>
              <a:t> But interest also focuses experience. In a world too full of information, interests usefully narrow our choices: they lead us to pay attention to this and not to that.</a:t>
            </a:r>
          </a:p>
          <a:p>
            <a:endParaRPr lang="en-US" dirty="0">
              <a:ea typeface="ヒラギノ角ゴ Pro W3" charset="0"/>
            </a:endParaRPr>
          </a:p>
        </p:txBody>
      </p:sp>
      <p:sp>
        <p:nvSpPr>
          <p:cNvPr id="312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0F3F222-9B25-A74A-8B5F-675724FD0255}" type="slidenum">
              <a:rPr lang="en-US" sz="1300"/>
              <a:pPr/>
              <a:t>41</a:t>
            </a:fld>
            <a:endParaRPr lang="en-US"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to </a:t>
            </a:r>
            <a:r>
              <a:rPr lang="en-US" u="sng" baseline="0" dirty="0" smtClean="0"/>
              <a:t>encourage</a:t>
            </a:r>
            <a:r>
              <a:rPr lang="en-US" baseline="0" dirty="0" smtClean="0"/>
              <a:t> folks to try out </a:t>
            </a:r>
            <a:r>
              <a:rPr lang="en-US" u="sng" baseline="0" dirty="0" smtClean="0"/>
              <a:t>different</a:t>
            </a:r>
            <a:r>
              <a:rPr lang="en-US" baseline="0" dirty="0" smtClean="0"/>
              <a:t> jobs until they find the </a:t>
            </a:r>
            <a:r>
              <a:rPr lang="en-US" u="sng" baseline="0" dirty="0" smtClean="0"/>
              <a:t>right</a:t>
            </a:r>
            <a:r>
              <a:rPr lang="en-US" baseline="0" dirty="0" smtClean="0"/>
              <a:t> one.</a:t>
            </a:r>
          </a:p>
          <a:p>
            <a:endParaRPr lang="en-US" baseline="0" dirty="0" smtClean="0"/>
          </a:p>
          <a:p>
            <a:r>
              <a:rPr lang="en-US" baseline="0" dirty="0" smtClean="0"/>
              <a:t>Here you see where Lego is now creating science structures with </a:t>
            </a:r>
            <a:r>
              <a:rPr lang="en-US" u="sng" baseline="0" dirty="0" smtClean="0"/>
              <a:t>female</a:t>
            </a:r>
            <a:r>
              <a:rPr lang="en-US" baseline="0" dirty="0" smtClean="0"/>
              <a:t> characters to encourage girls to consider careers in </a:t>
            </a:r>
            <a:r>
              <a:rPr lang="en-US" u="sng" baseline="0" dirty="0" smtClean="0"/>
              <a:t>science</a:t>
            </a:r>
            <a:r>
              <a:rPr lang="en-US" baseline="0" dirty="0" smtClean="0"/>
              <a:t>.</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These are </a:t>
            </a:r>
            <a:r>
              <a:rPr lang="en-US" u="sng" baseline="0" dirty="0" smtClean="0"/>
              <a:t>not</a:t>
            </a:r>
            <a:r>
              <a:rPr lang="en-US" baseline="0" dirty="0" smtClean="0"/>
              <a:t> girls in bikinis stretched out on a </a:t>
            </a:r>
            <a:r>
              <a:rPr lang="en-US" u="sng" baseline="0" dirty="0" smtClean="0"/>
              <a:t>LEGO</a:t>
            </a:r>
            <a:r>
              <a:rPr lang="en-US" baseline="0" dirty="0" smtClean="0"/>
              <a:t> beach.  These are depictions of </a:t>
            </a:r>
            <a:r>
              <a:rPr lang="en-US" u="sng" baseline="0" dirty="0" smtClean="0"/>
              <a:t>real</a:t>
            </a:r>
            <a:r>
              <a:rPr lang="en-US" baseline="0" dirty="0" smtClean="0"/>
              <a:t> women making a </a:t>
            </a:r>
            <a:r>
              <a:rPr lang="en-US" u="sng" baseline="0" dirty="0" smtClean="0"/>
              <a:t>real</a:t>
            </a:r>
            <a:r>
              <a:rPr lang="en-US" baseline="0" dirty="0" smtClean="0"/>
              <a:t> difference in the world.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of your students might see themselves in one of these careers, but they won’t know -- until they try something out.</a:t>
            </a:r>
            <a:endParaRPr lang="en-US" baseline="0" dirty="0" smtClean="0"/>
          </a:p>
          <a:p>
            <a:endParaRPr lang="en-US" dirty="0" smtClean="0"/>
          </a:p>
          <a:p>
            <a:endParaRPr lang="en-US" dirty="0" smtClean="0"/>
          </a:p>
          <a:p>
            <a:r>
              <a:rPr lang="en-US" dirty="0" smtClean="0"/>
              <a:t>==========</a:t>
            </a:r>
          </a:p>
          <a:p>
            <a:r>
              <a:rPr lang="en-US" dirty="0" smtClean="0"/>
              <a:t>http://</a:t>
            </a:r>
            <a:r>
              <a:rPr lang="en-US" dirty="0" err="1" smtClean="0"/>
              <a:t>www.washingtonpost.com</a:t>
            </a:r>
            <a:r>
              <a:rPr lang="en-US" dirty="0" smtClean="0"/>
              <a:t>/blogs/style-blog/</a:t>
            </a:r>
            <a:r>
              <a:rPr lang="en-US" dirty="0" err="1" smtClean="0"/>
              <a:t>wp</a:t>
            </a:r>
            <a:r>
              <a:rPr lang="en-US" dirty="0" smtClean="0"/>
              <a:t>/2014/06/05/</a:t>
            </a:r>
            <a:r>
              <a:rPr lang="en-US" dirty="0" err="1" smtClean="0"/>
              <a:t>lego</a:t>
            </a:r>
            <a:r>
              <a:rPr lang="en-US" dirty="0" smtClean="0"/>
              <a:t>-will-finally-make-female-characters-with-science-jobs/</a:t>
            </a:r>
          </a:p>
          <a:p>
            <a:endParaRPr lang="en-US" dirty="0" smtClean="0"/>
          </a:p>
          <a:p>
            <a:endParaRPr lang="en-US" dirty="0" smtClean="0"/>
          </a:p>
          <a:p>
            <a:endParaRPr lang="en-US" dirty="0" smtClean="0"/>
          </a:p>
          <a:p>
            <a:r>
              <a:rPr lang="en-US" dirty="0" smtClean="0"/>
              <a:t>LEGO will make new female characters with science jobs</a:t>
            </a:r>
          </a:p>
          <a:p>
            <a:endParaRPr lang="en-US" dirty="0" smtClean="0"/>
          </a:p>
          <a:p>
            <a:r>
              <a:rPr lang="en-US" dirty="0" smtClean="0"/>
              <a:t>At long last, LEGO will actually have new female figurines who do something other than bake and hang out at the beach.</a:t>
            </a:r>
          </a:p>
          <a:p>
            <a:endParaRPr lang="en-US" dirty="0" smtClean="0"/>
          </a:p>
          <a:p>
            <a:r>
              <a:rPr lang="en-US" dirty="0" smtClean="0"/>
              <a:t>The Denmark-based toy company has approved new designs for female scientist, paleontologist and astronomer characters from its LEGO Ideas online competition.</a:t>
            </a:r>
          </a:p>
          <a:p>
            <a:endParaRPr lang="en-US" dirty="0" smtClean="0"/>
          </a:p>
          <a:p>
            <a:r>
              <a:rPr lang="en-US" dirty="0" smtClean="0"/>
              <a:t>“We’re very excited to release Ellen </a:t>
            </a:r>
            <a:r>
              <a:rPr lang="en-US" dirty="0" err="1" smtClean="0"/>
              <a:t>Kooijman’s</a:t>
            </a:r>
            <a:r>
              <a:rPr lang="en-US" dirty="0" smtClean="0"/>
              <a:t> Female Mini-figure set, featuring 3 scientists, now entitled ‘Research Institute’ as our next LEGO Ideas set,” LEGO said in an official statement. “This awesome model is an inspiring set that offers a lot for kids as well as adults.”</a:t>
            </a:r>
          </a:p>
          <a:p>
            <a:endParaRPr lang="en-US" dirty="0" smtClean="0"/>
          </a:p>
          <a:p>
            <a:r>
              <a:rPr lang="en-US" dirty="0" smtClean="0"/>
              <a:t>As </a:t>
            </a:r>
            <a:r>
              <a:rPr lang="en-US" dirty="0" err="1" smtClean="0"/>
              <a:t>Kooijman</a:t>
            </a:r>
            <a:r>
              <a:rPr lang="en-US" dirty="0" smtClean="0"/>
              <a:t> put it, LEGO typically features a “stereotypical representation” of women in their figures, and she set out to change that.</a:t>
            </a:r>
          </a:p>
          <a:p>
            <a:endParaRPr lang="en-US" dirty="0" smtClean="0"/>
          </a:p>
          <a:p>
            <a:r>
              <a:rPr lang="en-US" dirty="0" smtClean="0"/>
              <a:t>“As a female scientist I had noticed two things about the available LEGO sets: a skewed male/female mini-figure ratio and a rather stereotypical representation of the available female figures,” </a:t>
            </a:r>
            <a:r>
              <a:rPr lang="en-US" dirty="0" err="1" smtClean="0"/>
              <a:t>Kooijman</a:t>
            </a:r>
            <a:r>
              <a:rPr lang="en-US" dirty="0" smtClean="0"/>
              <a:t> wrote in a post explaining her project.</a:t>
            </a:r>
          </a:p>
          <a:p>
            <a:endParaRPr lang="en-US" dirty="0" smtClean="0"/>
          </a:p>
          <a:p>
            <a:r>
              <a:rPr lang="en-US" dirty="0" smtClean="0"/>
              <a:t>“It seemed logical that I would suggest a small set of female mini-figures in interesting professions to make our LEGO city communities more diverse,” she added.</a:t>
            </a:r>
          </a:p>
          <a:p>
            <a:endParaRPr lang="en-US" dirty="0" smtClean="0"/>
          </a:p>
          <a:p>
            <a:r>
              <a:rPr lang="en-US" dirty="0" smtClean="0"/>
              <a:t>Support for the project was slow at first, but thanks to a flurry of tweets, it skyrocketed from around 2,000 supporters to 10,000 in just about one week.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42</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good at connecting math to my world. </a:t>
            </a:r>
          </a:p>
          <a:p>
            <a:r>
              <a:rPr lang="en-US" dirty="0" smtClean="0"/>
              <a:t>But I had a lot of </a:t>
            </a:r>
            <a:r>
              <a:rPr lang="en-US" u="sng" dirty="0" smtClean="0"/>
              <a:t>experiences</a:t>
            </a:r>
            <a:r>
              <a:rPr lang="en-US" dirty="0" smtClean="0"/>
              <a:t> that I could draw on to make those connections.</a:t>
            </a:r>
          </a:p>
          <a:p>
            <a:endParaRPr lang="en-US" dirty="0" smtClean="0"/>
          </a:p>
          <a:p>
            <a:endParaRPr lang="en-US" dirty="0" smtClean="0"/>
          </a:p>
          <a:p>
            <a:r>
              <a:rPr lang="en-US" dirty="0" smtClean="0"/>
              <a:t>=======</a:t>
            </a:r>
          </a:p>
          <a:p>
            <a:r>
              <a:rPr lang="en-US" dirty="0" smtClean="0"/>
              <a:t>http://</a:t>
            </a:r>
            <a:r>
              <a:rPr lang="en-US" dirty="0" err="1" smtClean="0"/>
              <a:t>phys.org</a:t>
            </a:r>
            <a:r>
              <a:rPr lang="en-US" dirty="0" smtClean="0"/>
              <a:t>/news/2015-01-students-effectively-math-problems-drills.html</a:t>
            </a:r>
          </a:p>
          <a:p>
            <a:endParaRPr lang="en-US" dirty="0" smtClean="0"/>
          </a:p>
          <a:p>
            <a:r>
              <a:rPr lang="en-US" dirty="0" smtClean="0"/>
              <a:t>Students learn math best when they approach the subject as something they enjoy, according to a Stanford education expert. Speed pressure, timed testing and blind memorization pose high hurdles in the youthful pursuit of math. </a:t>
            </a:r>
          </a:p>
          <a:p>
            <a:endParaRPr lang="en-US" dirty="0" smtClean="0"/>
          </a:p>
          <a:p>
            <a:r>
              <a:rPr lang="en-US" dirty="0" smtClean="0"/>
              <a:t>"There is a common and damaging misconception mathematics – the idea that strong math students are fast math students," said Jo </a:t>
            </a:r>
            <a:r>
              <a:rPr lang="en-US" dirty="0" err="1" smtClean="0"/>
              <a:t>Boaler</a:t>
            </a:r>
            <a:r>
              <a:rPr lang="en-US" dirty="0" smtClean="0"/>
              <a:t>, a Stanford professor of mathematics education and the lead author on a new working paper. </a:t>
            </a:r>
            <a:r>
              <a:rPr lang="en-US" dirty="0" err="1" smtClean="0"/>
              <a:t>Boaler's</a:t>
            </a:r>
            <a:r>
              <a:rPr lang="en-US" dirty="0" smtClean="0"/>
              <a:t> co-authors are Cathy Williams, cofounder of Stanford's </a:t>
            </a:r>
            <a:r>
              <a:rPr lang="en-US" dirty="0" err="1" smtClean="0"/>
              <a:t>YouCubed</a:t>
            </a:r>
            <a:r>
              <a:rPr lang="en-US" dirty="0" smtClean="0"/>
              <a:t>, and Amanda Confer, a Stanford graduate student in education. </a:t>
            </a:r>
          </a:p>
          <a:p>
            <a:endParaRPr lang="en-US" dirty="0"/>
          </a:p>
          <a:p>
            <a:r>
              <a:rPr lang="en-US" dirty="0" smtClean="0"/>
              <a:t>Curriculum timely</a:t>
            </a:r>
          </a:p>
          <a:p>
            <a:endParaRPr lang="en-US" dirty="0"/>
          </a:p>
          <a:p>
            <a:r>
              <a:rPr lang="en-US" dirty="0" smtClean="0"/>
              <a:t>Fortunately, said </a:t>
            </a:r>
            <a:r>
              <a:rPr lang="en-US" dirty="0" err="1" smtClean="0"/>
              <a:t>Boaler</a:t>
            </a:r>
            <a:r>
              <a:rPr lang="en-US" dirty="0" smtClean="0"/>
              <a:t>, the new national curriculum standards known as the Common Core Standards for K-12 schools de-emphasize the rote memorization of math facts. </a:t>
            </a:r>
            <a:r>
              <a:rPr lang="en-US" dirty="0" err="1" smtClean="0"/>
              <a:t>Maths</a:t>
            </a:r>
            <a:r>
              <a:rPr lang="en-US" dirty="0" smtClean="0"/>
              <a:t> facts are fundamental assumptions about math, such as the times tables (2 x 2 = 4), for example. Still, the expectation of rote memorization continues in classrooms and households across the United States. </a:t>
            </a:r>
          </a:p>
          <a:p>
            <a:endParaRPr lang="en-US" dirty="0"/>
          </a:p>
          <a:p>
            <a:r>
              <a:rPr lang="en-US" dirty="0" smtClean="0"/>
              <a:t>While research shows that knowledge of math facts is important, </a:t>
            </a:r>
            <a:r>
              <a:rPr lang="en-US" dirty="0" err="1" smtClean="0"/>
              <a:t>Boaler</a:t>
            </a:r>
            <a:r>
              <a:rPr lang="en-US" dirty="0" smtClean="0"/>
              <a:t> said the best way for students to know math facts is by using them regularly and developing understanding of numerical relations. Memorization, speed and test pressure can be damaging, she added.</a:t>
            </a:r>
          </a:p>
          <a:p>
            <a:endParaRPr lang="en-US" dirty="0"/>
          </a:p>
          <a:p>
            <a:r>
              <a:rPr lang="en-US" dirty="0" smtClean="0"/>
              <a:t>On the other hand, people with "number sense" are those who can use numbers flexibly, she said. For example, when asked to solve the problem of 7 x 8, someone with number sense may have memorized 56, but they would also be able to use a strategy such as working out 10 x 7 and subtracting two 7s (70-14).</a:t>
            </a:r>
          </a:p>
          <a:p>
            <a:endParaRPr lang="en-US" dirty="0"/>
          </a:p>
          <a:p>
            <a:r>
              <a:rPr lang="en-US" dirty="0" smtClean="0"/>
              <a:t>"They would not have to rely on a distant memory," </a:t>
            </a:r>
            <a:r>
              <a:rPr lang="en-US" dirty="0" err="1" smtClean="0"/>
              <a:t>Boaler</a:t>
            </a:r>
            <a:r>
              <a:rPr lang="en-US" dirty="0" smtClean="0"/>
              <a:t> wrote.</a:t>
            </a:r>
          </a:p>
          <a:p>
            <a:endParaRPr lang="en-US" dirty="0"/>
          </a:p>
          <a:p>
            <a:r>
              <a:rPr lang="en-US" dirty="0" smtClean="0"/>
              <a:t>In fact, in one research project the investigators found that the high-achieving students actually used number sense, rather than rote memory, and the low-achieving students did not.</a:t>
            </a:r>
          </a:p>
          <a:p>
            <a:endParaRPr lang="en-US" dirty="0"/>
          </a:p>
          <a:p>
            <a:r>
              <a:rPr lang="en-US" dirty="0" smtClean="0"/>
              <a:t>The conclusion was that the low achievers are often low achievers not because they know less but because they don't use numbers flexibly.</a:t>
            </a:r>
          </a:p>
          <a:p>
            <a:endParaRPr lang="en-US" dirty="0"/>
          </a:p>
          <a:p>
            <a:r>
              <a:rPr lang="en-US" dirty="0" smtClean="0"/>
              <a:t>"They have been set on the wrong path, often from an early age, of trying to memorize methods instead of interacting with numbers flexibly," she wrote. Number sense is the foundation for all higher-level mathematics, she noted. </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2B48FED1-1103-444D-81C8-76C00582214E}" type="slidenum">
              <a:rPr lang="en-US" smtClean="0"/>
              <a:t>43</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article</a:t>
            </a:r>
            <a:r>
              <a:rPr lang="en-US" baseline="0" dirty="0" smtClean="0"/>
              <a:t> about an eighth grader who just discovered that he had the power to influence the </a:t>
            </a:r>
            <a:r>
              <a:rPr lang="en-US" u="sng" baseline="0" dirty="0" smtClean="0"/>
              <a:t>world</a:t>
            </a:r>
            <a:r>
              <a:rPr lang="en-US" baseline="0" dirty="0" smtClean="0"/>
              <a:t> in a positive way. </a:t>
            </a:r>
          </a:p>
          <a:p>
            <a:endParaRPr lang="en-US" baseline="0" dirty="0" smtClean="0"/>
          </a:p>
          <a:p>
            <a:r>
              <a:rPr lang="en-US" baseline="0" dirty="0" smtClean="0"/>
              <a:t> That’s </a:t>
            </a:r>
            <a:r>
              <a:rPr lang="en-US" u="sng" baseline="0" dirty="0" smtClean="0"/>
              <a:t>powerful</a:t>
            </a:r>
            <a:r>
              <a:rPr lang="en-US" baseline="0" dirty="0" smtClean="0"/>
              <a: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44</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t>
            </a:r>
            <a:r>
              <a:rPr lang="en-US" dirty="0" err="1" smtClean="0"/>
              <a:t>Googled</a:t>
            </a:r>
            <a:r>
              <a:rPr lang="en-US" baseline="0" dirty="0" smtClean="0"/>
              <a:t> </a:t>
            </a:r>
            <a:r>
              <a:rPr lang="en-US" dirty="0" smtClean="0"/>
              <a:t>"natural sugar versus added sugar."</a:t>
            </a:r>
          </a:p>
          <a:p>
            <a:endParaRPr lang="en-US" dirty="0" smtClean="0"/>
          </a:p>
          <a:p>
            <a:r>
              <a:rPr lang="en-US" dirty="0" smtClean="0"/>
              <a:t>See the fourth post down?  </a:t>
            </a:r>
          </a:p>
          <a:p>
            <a:r>
              <a:rPr lang="en-US" dirty="0" smtClean="0">
                <a:sym typeface="Wingdings"/>
              </a:rPr>
              <a:t></a:t>
            </a:r>
          </a:p>
          <a:p>
            <a:r>
              <a:rPr lang="en-US" dirty="0" smtClean="0"/>
              <a:t>just behind the post from Harvard and the post from The Food Network?</a:t>
            </a:r>
          </a:p>
          <a:p>
            <a:endParaRPr lang="en-US" dirty="0" smtClean="0"/>
          </a:p>
          <a:p>
            <a:r>
              <a:rPr lang="en-US" dirty="0" smtClean="0"/>
              <a:t>That link</a:t>
            </a:r>
            <a:r>
              <a:rPr lang="en-US" baseline="0" dirty="0" smtClean="0"/>
              <a:t> is to Daniel’s page, an eighth grader working with a team of classmates </a:t>
            </a:r>
            <a:r>
              <a:rPr lang="en-US" dirty="0" smtClean="0"/>
              <a:t>who are out to change the world. </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45</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have been working to raise the awareness about the sugar in the foods that we eat for the last two years.  </a:t>
            </a:r>
          </a:p>
          <a:p>
            <a:endParaRPr lang="en-US" dirty="0" smtClean="0"/>
          </a:p>
          <a:p>
            <a:r>
              <a:rPr lang="en-US" dirty="0" smtClean="0"/>
              <a:t>This is all</a:t>
            </a:r>
            <a:r>
              <a:rPr lang="en-US" baseline="0" dirty="0" smtClean="0"/>
              <a:t> </a:t>
            </a:r>
            <a:r>
              <a:rPr lang="en-US" dirty="0" smtClean="0"/>
              <a:t>all ungraded work generated during lunch time.  </a:t>
            </a:r>
          </a:p>
          <a:p>
            <a:r>
              <a:rPr lang="en-US" dirty="0" smtClean="0"/>
              <a:t>In less than two years, they've gotten over 20,000 page views from 117 different countries.</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46</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Not bad for kids, right?</a:t>
            </a:r>
          </a:p>
          <a:p>
            <a:endParaRPr lang="en-US" dirty="0" smtClean="0"/>
          </a:p>
          <a:p>
            <a:r>
              <a:rPr lang="en-US" dirty="0" smtClean="0"/>
              <a:t>They are doing this because they </a:t>
            </a:r>
            <a:r>
              <a:rPr lang="en-US" u="sng" dirty="0" smtClean="0"/>
              <a:t>want</a:t>
            </a:r>
            <a:r>
              <a:rPr lang="en-US" dirty="0" smtClean="0"/>
              <a:t> to.  </a:t>
            </a:r>
          </a:p>
          <a:p>
            <a:r>
              <a:rPr lang="en-US" dirty="0" smtClean="0"/>
              <a:t>They are learning about something that is </a:t>
            </a:r>
            <a:r>
              <a:rPr lang="en-US" u="sng" dirty="0" smtClean="0"/>
              <a:t>important</a:t>
            </a:r>
            <a:r>
              <a:rPr lang="en-US" baseline="0" dirty="0" smtClean="0"/>
              <a:t> to </a:t>
            </a:r>
            <a:r>
              <a:rPr lang="en-US" u="sng" baseline="0" dirty="0" smtClean="0"/>
              <a:t>them</a:t>
            </a:r>
            <a:r>
              <a:rPr lang="en-US" baseline="0" dirty="0" smtClean="0"/>
              <a:t>, and they are </a:t>
            </a:r>
            <a:r>
              <a:rPr lang="en-US" u="sng" baseline="0" dirty="0" smtClean="0"/>
              <a:t>sharing</a:t>
            </a:r>
            <a:r>
              <a:rPr lang="en-US" baseline="0" dirty="0" smtClean="0"/>
              <a:t> it with the </a:t>
            </a:r>
            <a:r>
              <a:rPr lang="en-US" u="sng" baseline="0" dirty="0" smtClean="0"/>
              <a:t>world</a:t>
            </a:r>
            <a:r>
              <a:rPr lang="en-US" baseline="0" dirty="0" smtClean="0"/>
              <a:t>. </a:t>
            </a:r>
          </a:p>
          <a:p>
            <a:endParaRPr lang="en-US" baseline="0" dirty="0" smtClean="0"/>
          </a:p>
          <a:p>
            <a:r>
              <a:rPr lang="en-US" baseline="0" dirty="0" smtClean="0"/>
              <a:t>They are </a:t>
            </a:r>
            <a:r>
              <a:rPr lang="en-US" u="sng" baseline="0" dirty="0" smtClean="0"/>
              <a:t>not</a:t>
            </a:r>
            <a:r>
              <a:rPr lang="en-US" baseline="0" dirty="0" smtClean="0"/>
              <a:t> driven by </a:t>
            </a:r>
            <a:r>
              <a:rPr lang="en-US" u="sng" baseline="0" dirty="0" smtClean="0"/>
              <a:t>grades</a:t>
            </a:r>
            <a:r>
              <a:rPr lang="en-US" baseline="0" dirty="0" smtClean="0"/>
              <a:t>, </a:t>
            </a:r>
            <a:r>
              <a:rPr lang="en-US" u="sng" baseline="0" dirty="0" smtClean="0"/>
              <a:t>money</a:t>
            </a:r>
            <a:r>
              <a:rPr lang="en-US" baseline="0" dirty="0" smtClean="0"/>
              <a:t> or any other </a:t>
            </a:r>
            <a:r>
              <a:rPr lang="en-US" u="sng" baseline="0" dirty="0" smtClean="0"/>
              <a:t>reward</a:t>
            </a:r>
            <a:r>
              <a:rPr lang="en-US" baseline="0" dirty="0" smtClean="0"/>
              <a:t>.  They are doing this work because they believe it is the </a:t>
            </a:r>
            <a:r>
              <a:rPr lang="en-US" u="sng" baseline="0" dirty="0" smtClean="0"/>
              <a:t>right</a:t>
            </a:r>
            <a:r>
              <a:rPr lang="en-US" baseline="0" dirty="0" smtClean="0"/>
              <a:t> thing to do.  </a:t>
            </a:r>
          </a:p>
          <a:p>
            <a:r>
              <a:rPr lang="en-US" baseline="0" dirty="0" smtClean="0"/>
              <a:t>It really </a:t>
            </a:r>
            <a:r>
              <a:rPr lang="en-US" u="sng" baseline="0" dirty="0" smtClean="0"/>
              <a:t>means</a:t>
            </a:r>
            <a:r>
              <a:rPr lang="en-US" baseline="0" dirty="0" smtClean="0"/>
              <a:t> something to them.</a:t>
            </a:r>
          </a:p>
          <a:p>
            <a:endParaRPr lang="en-US" baseline="0" dirty="0" smtClean="0"/>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47</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u="sng" dirty="0" smtClean="0"/>
              <a:t>Which</a:t>
            </a:r>
            <a:r>
              <a:rPr lang="en-US" dirty="0" smtClean="0"/>
              <a:t> is more important?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Looking</a:t>
            </a:r>
            <a:r>
              <a:rPr lang="en-US" baseline="0" dirty="0" smtClean="0"/>
              <a:t> forward to going to work on Monday morning,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or looking forward to a paycheck on Friday afternoon?</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a:t>
            </a:r>
            <a:r>
              <a:rPr lang="en-US" dirty="0" err="1" smtClean="0"/>
              <a:t>theherowithinu.com</a:t>
            </a:r>
            <a:r>
              <a:rPr lang="en-US" dirty="0" smtClean="0"/>
              <a:t>/2013/01/23/passion-</a:t>
            </a:r>
            <a:r>
              <a:rPr lang="en-US" dirty="0" err="1" smtClean="0"/>
              <a:t>vs</a:t>
            </a:r>
            <a:r>
              <a:rPr lang="en-US" dirty="0" smtClean="0"/>
              <a:t>-paycheck/</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48</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people think they have to </a:t>
            </a:r>
            <a:r>
              <a:rPr lang="en-US" u="sng" dirty="0" smtClean="0"/>
              <a:t>choose</a:t>
            </a:r>
            <a:r>
              <a:rPr lang="en-US" dirty="0" smtClean="0"/>
              <a:t> between the two?</a:t>
            </a:r>
          </a:p>
          <a:p>
            <a:endParaRPr lang="en-US" dirty="0"/>
          </a:p>
          <a:p>
            <a:r>
              <a:rPr lang="en-US" dirty="0" smtClean="0"/>
              <a:t>OK, I did decide to become</a:t>
            </a:r>
            <a:r>
              <a:rPr lang="en-US" baseline="0" dirty="0" smtClean="0"/>
              <a:t> a </a:t>
            </a:r>
            <a:r>
              <a:rPr lang="en-US" u="sng" baseline="0" dirty="0" smtClean="0"/>
              <a:t>teacher</a:t>
            </a:r>
            <a:r>
              <a:rPr lang="en-US" baseline="0" dirty="0" smtClean="0"/>
              <a:t> rather than an </a:t>
            </a:r>
            <a:r>
              <a:rPr lang="en-US" u="sng" baseline="0" dirty="0" smtClean="0"/>
              <a:t>engineer</a:t>
            </a:r>
            <a:r>
              <a:rPr lang="en-US" baseline="0" dirty="0" smtClean="0"/>
              <a:t>!  And then</a:t>
            </a:r>
            <a:r>
              <a:rPr lang="en-US" dirty="0" smtClean="0"/>
              <a:t> I married </a:t>
            </a:r>
            <a:r>
              <a:rPr lang="en-US" u="sng" dirty="0" smtClean="0"/>
              <a:t>another</a:t>
            </a:r>
            <a:r>
              <a:rPr lang="en-US" dirty="0" smtClean="0"/>
              <a:t> teacher rather than an </a:t>
            </a:r>
            <a:r>
              <a:rPr lang="en-US" u="sng" dirty="0" smtClean="0"/>
              <a:t>engineer</a:t>
            </a:r>
            <a:r>
              <a:rPr lang="en-US" dirty="0" smtClean="0"/>
              <a:t>.</a:t>
            </a:r>
          </a:p>
          <a:p>
            <a:endParaRPr lang="en-US" dirty="0" smtClean="0"/>
          </a:p>
          <a:p>
            <a:r>
              <a:rPr lang="en-US" dirty="0" smtClean="0"/>
              <a:t>============</a:t>
            </a:r>
          </a:p>
          <a:p>
            <a:r>
              <a:rPr lang="en-US" dirty="0" smtClean="0"/>
              <a:t>http://</a:t>
            </a:r>
            <a:r>
              <a:rPr lang="en-US" dirty="0" err="1" smtClean="0"/>
              <a:t>www.beyond.com</a:t>
            </a:r>
            <a:r>
              <a:rPr lang="en-US" dirty="0" smtClean="0"/>
              <a:t>/data/articles/images/changing-careers/Passion%20for%20love%20or%20money.jpg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49</a:t>
            </a:fld>
            <a:endParaRPr lang="en-US"/>
          </a:p>
        </p:txBody>
      </p:sp>
    </p:spTree>
    <p:extLst>
      <p:ext uri="{BB962C8B-B14F-4D97-AF65-F5344CB8AC3E}">
        <p14:creationId xmlns:p14="http://schemas.microsoft.com/office/powerpoint/2010/main" val="142604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many people go through life not knowing</a:t>
            </a:r>
            <a:r>
              <a:rPr lang="en-US" baseline="0" dirty="0" smtClean="0"/>
              <a:t> who they are --  and why they are here.  </a:t>
            </a:r>
          </a:p>
          <a:p>
            <a:r>
              <a:rPr lang="en-US" baseline="0" dirty="0" smtClean="0"/>
              <a:t>For some --  the revelation comes late in life.  </a:t>
            </a:r>
          </a:p>
          <a:p>
            <a:endParaRPr lang="en-US" dirty="0"/>
          </a:p>
          <a:p>
            <a:r>
              <a:rPr lang="en-US" baseline="0" dirty="0" smtClean="0"/>
              <a:t>Today we are talking about helping kids figure out </a:t>
            </a:r>
            <a:r>
              <a:rPr lang="en-US" u="sng" baseline="0" dirty="0" smtClean="0"/>
              <a:t>who</a:t>
            </a:r>
            <a:r>
              <a:rPr lang="en-US" baseline="0" dirty="0" smtClean="0"/>
              <a:t> they are, -- and </a:t>
            </a:r>
            <a:r>
              <a:rPr lang="en-US" u="sng" baseline="0" dirty="0" smtClean="0"/>
              <a:t>why</a:t>
            </a:r>
            <a:r>
              <a:rPr lang="en-US" baseline="0" dirty="0" smtClean="0"/>
              <a:t> they are here.</a:t>
            </a:r>
          </a:p>
          <a:p>
            <a:endParaRPr lang="en-US" baseline="0" dirty="0" smtClean="0"/>
          </a:p>
          <a:p>
            <a:r>
              <a:rPr lang="en-US" baseline="0" dirty="0" smtClean="0"/>
              <a:t>Somewhere along the road -- all of us found out we were educators -- and we were supposed to be right </a:t>
            </a:r>
            <a:r>
              <a:rPr lang="en-US" u="sng" baseline="0" dirty="0" smtClean="0"/>
              <a:t>here</a:t>
            </a:r>
            <a:r>
              <a:rPr lang="en-US" baseline="0" dirty="0" smtClean="0"/>
              <a:t> –</a:t>
            </a:r>
          </a:p>
          <a:p>
            <a:r>
              <a:rPr lang="en-US" baseline="0" dirty="0" smtClean="0"/>
              <a:t>this morning -- listening to an old shop teacher talk about passion.</a:t>
            </a:r>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086100" cy="2314575"/>
          </a:xfrm>
        </p:spPr>
      </p:sp>
      <p:sp>
        <p:nvSpPr>
          <p:cNvPr id="3" name="Notes Placeholder 2"/>
          <p:cNvSpPr>
            <a:spLocks noGrp="1"/>
          </p:cNvSpPr>
          <p:nvPr>
            <p:ph type="body" idx="1"/>
          </p:nvPr>
        </p:nvSpPr>
        <p:spPr>
          <a:xfrm>
            <a:off x="974725" y="3200400"/>
            <a:ext cx="5365750" cy="5680075"/>
          </a:xfrm>
        </p:spPr>
        <p:txBody>
          <a:bodyPr/>
          <a:lstStyle/>
          <a:p>
            <a:r>
              <a:rPr lang="en-US" dirty="0"/>
              <a:t>O</a:t>
            </a:r>
            <a:r>
              <a:rPr lang="en-US" dirty="0" smtClean="0"/>
              <a:t>ne of my passions is </a:t>
            </a:r>
            <a:r>
              <a:rPr lang="en-US" u="sng" dirty="0" smtClean="0"/>
              <a:t>giraffes</a:t>
            </a:r>
            <a:r>
              <a:rPr lang="en-US" dirty="0" smtClean="0"/>
              <a:t>.</a:t>
            </a:r>
          </a:p>
          <a:p>
            <a:r>
              <a:rPr lang="en-US" dirty="0" smtClean="0"/>
              <a:t>Lots</a:t>
            </a:r>
            <a:r>
              <a:rPr lang="en-US" baseline="0" dirty="0" smtClean="0"/>
              <a:t> of kids like animals, </a:t>
            </a:r>
          </a:p>
          <a:p>
            <a:r>
              <a:rPr lang="en-US" baseline="0" dirty="0" smtClean="0"/>
              <a:t>and when asked what they want to </a:t>
            </a:r>
            <a:r>
              <a:rPr lang="en-US" dirty="0" smtClean="0"/>
              <a:t>do </a:t>
            </a:r>
            <a:r>
              <a:rPr lang="en-US" baseline="0" dirty="0" smtClean="0"/>
              <a:t>when they grow up, they say they want to work with </a:t>
            </a:r>
            <a:r>
              <a:rPr lang="en-US" u="sng" baseline="0" dirty="0" smtClean="0"/>
              <a:t>animals</a:t>
            </a:r>
            <a:r>
              <a:rPr lang="en-US" baseline="0" dirty="0" smtClean="0"/>
              <a:t>.</a:t>
            </a:r>
          </a:p>
          <a:p>
            <a:r>
              <a:rPr lang="en-US" baseline="0" dirty="0" smtClean="0"/>
              <a:t>When adults hear this they automatically respond “You should be a ----- </a:t>
            </a:r>
            <a:r>
              <a:rPr lang="en-US" u="sng" baseline="0" dirty="0" smtClean="0"/>
              <a:t>veterinarian</a:t>
            </a:r>
            <a:r>
              <a:rPr lang="en-US" baseline="0" dirty="0" smtClean="0"/>
              <a:t>.”  </a:t>
            </a:r>
          </a:p>
          <a:p>
            <a:r>
              <a:rPr lang="en-US" baseline="0" dirty="0" smtClean="0"/>
              <a:t>But kids don’t really know what a veterinarian really does for a job, </a:t>
            </a:r>
          </a:p>
          <a:p>
            <a:r>
              <a:rPr lang="en-US" dirty="0"/>
              <a:t>K</a:t>
            </a:r>
            <a:r>
              <a:rPr lang="en-US" baseline="0" dirty="0" smtClean="0"/>
              <a:t>ids just know that if it involves animals they will be happy. </a:t>
            </a:r>
          </a:p>
          <a:p>
            <a:r>
              <a:rPr lang="en-US" baseline="0" dirty="0" smtClean="0"/>
              <a:t>The problem is that when they finally get old enough to job shadow or intern with a veterinarian, they are often shocked to find out that they had no idea of the work of the veterinarian -- and want nothing to do with it. </a:t>
            </a:r>
          </a:p>
          <a:p>
            <a:r>
              <a:rPr lang="en-US" baseline="0" dirty="0" smtClean="0"/>
              <a:t>Their dreams are now shattered.  </a:t>
            </a:r>
          </a:p>
          <a:p>
            <a:r>
              <a:rPr lang="en-US" baseline="0" dirty="0" smtClean="0"/>
              <a:t>For many years they have told everyone that they were going to be a veterinarian, and now that they have seen the work, -- they are left </a:t>
            </a:r>
            <a:r>
              <a:rPr lang="en-US" u="sng" baseline="0" dirty="0" smtClean="0"/>
              <a:t>confused</a:t>
            </a:r>
            <a:r>
              <a:rPr lang="en-US" baseline="0" dirty="0" smtClean="0"/>
              <a:t> and </a:t>
            </a:r>
            <a:r>
              <a:rPr lang="en-US" u="sng" baseline="0" dirty="0" smtClean="0"/>
              <a:t>hopeless</a:t>
            </a:r>
            <a:r>
              <a:rPr lang="en-US" baseline="0" dirty="0" smtClean="0"/>
              <a:t>.</a:t>
            </a:r>
          </a:p>
          <a:p>
            <a:endParaRPr lang="en-US" baseline="0" dirty="0" smtClean="0"/>
          </a:p>
          <a:p>
            <a:endParaRPr lang="en-US" baseline="0" dirty="0" smtClean="0"/>
          </a:p>
          <a:p>
            <a:r>
              <a:rPr lang="en-US" dirty="0" smtClean="0"/>
              <a:t>=====</a:t>
            </a:r>
          </a:p>
          <a:p>
            <a:r>
              <a:rPr lang="en-US" dirty="0" smtClean="0"/>
              <a:t>https://</a:t>
            </a:r>
            <a:r>
              <a:rPr lang="en-US" dirty="0" err="1" smtClean="0"/>
              <a:t>shechive.files.wordpress.com</a:t>
            </a:r>
            <a:r>
              <a:rPr lang="en-US" dirty="0" smtClean="0"/>
              <a:t>/2011/01/a-cute-animals-10.jpg?quality=94&amp;strip=</a:t>
            </a:r>
            <a:r>
              <a:rPr lang="en-US" dirty="0" err="1" smtClean="0"/>
              <a:t>all&amp;w</a:t>
            </a:r>
            <a:r>
              <a:rPr lang="en-US" dirty="0" smtClean="0"/>
              <a:t>=920</a:t>
            </a:r>
          </a:p>
          <a:p>
            <a:r>
              <a:rPr lang="en-US" dirty="0" smtClean="0"/>
              <a:t>http://</a:t>
            </a:r>
            <a:r>
              <a:rPr lang="en-US" dirty="0" err="1" smtClean="0"/>
              <a:t>theberry.com</a:t>
            </a:r>
            <a:r>
              <a:rPr lang="en-US" dirty="0" smtClean="0"/>
              <a:t>/2011/01/04/daily-awww-whats-better-than-cute-animal-pics-hi-res-ones-30-hq-photos/#.</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50</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t>
            </a:r>
            <a:r>
              <a:rPr lang="en-US" u="sng" baseline="0" dirty="0" smtClean="0"/>
              <a:t>are</a:t>
            </a:r>
            <a:r>
              <a:rPr lang="en-US" baseline="0" dirty="0" smtClean="0"/>
              <a:t> lots of jobs that work with animals that do not require “fixing” them.</a:t>
            </a:r>
          </a:p>
          <a:p>
            <a:r>
              <a:rPr lang="en-US" baseline="0" dirty="0" smtClean="0"/>
              <a:t>Here is a list of ten of them.</a:t>
            </a:r>
          </a:p>
          <a:p>
            <a:endParaRPr lang="en-US" baseline="0" dirty="0" smtClean="0"/>
          </a:p>
          <a:p>
            <a:r>
              <a:rPr lang="en-US" baseline="0" dirty="0" smtClean="0"/>
              <a:t>The American Kennel Club lists two dozen jobs that are related to working with dogs.</a:t>
            </a:r>
          </a:p>
          <a:p>
            <a:endParaRPr lang="en-US" baseline="0" dirty="0" smtClean="0"/>
          </a:p>
          <a:p>
            <a:r>
              <a:rPr lang="en-US" baseline="0" dirty="0" smtClean="0"/>
              <a:t>We need to stop telling kids that </a:t>
            </a:r>
            <a:r>
              <a:rPr lang="en-US" u="sng" baseline="0" dirty="0" smtClean="0"/>
              <a:t>veterinarian</a:t>
            </a:r>
            <a:r>
              <a:rPr lang="en-US" baseline="0" dirty="0" smtClean="0"/>
              <a:t> is the answer. </a:t>
            </a:r>
          </a:p>
          <a:p>
            <a:r>
              <a:rPr lang="en-US" baseline="0" dirty="0" smtClean="0"/>
              <a:t>Kids need to discover their </a:t>
            </a:r>
            <a:r>
              <a:rPr lang="en-US" u="sng" baseline="0" dirty="0" smtClean="0"/>
              <a:t>own</a:t>
            </a:r>
            <a:r>
              <a:rPr lang="en-US" baseline="0" dirty="0" smtClean="0"/>
              <a:t> direction after doing the research.  </a:t>
            </a:r>
          </a:p>
          <a:p>
            <a:r>
              <a:rPr lang="en-US" baseline="0" dirty="0" smtClean="0"/>
              <a:t>After having the </a:t>
            </a:r>
            <a:r>
              <a:rPr lang="en-US" u="sng" baseline="0" dirty="0" smtClean="0"/>
              <a:t>experiences</a:t>
            </a:r>
            <a:r>
              <a:rPr lang="en-US" baseline="0" dirty="0" smtClean="0"/>
              <a:t>.</a:t>
            </a:r>
          </a:p>
          <a:p>
            <a:endParaRPr lang="en-US" dirty="0" smtClean="0"/>
          </a:p>
          <a:p>
            <a:endParaRPr lang="en-US" dirty="0" smtClean="0"/>
          </a:p>
          <a:p>
            <a:r>
              <a:rPr lang="en-US" dirty="0" smtClean="0"/>
              <a:t>=====</a:t>
            </a:r>
          </a:p>
          <a:p>
            <a:endParaRPr lang="en-US" dirty="0" smtClean="0"/>
          </a:p>
          <a:p>
            <a:r>
              <a:rPr lang="en-US" dirty="0" smtClean="0"/>
              <a:t>http://</a:t>
            </a:r>
            <a:r>
              <a:rPr lang="en-US" dirty="0" err="1" smtClean="0"/>
              <a:t>jobs.aol.com</a:t>
            </a:r>
            <a:r>
              <a:rPr lang="en-US" dirty="0" smtClean="0"/>
              <a:t>/articles/2009/01/26/10-jobs-that-let-you-work-with-animals/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http://</a:t>
            </a:r>
            <a:r>
              <a:rPr lang="en-US" baseline="0" dirty="0" err="1" smtClean="0"/>
              <a:t>www.akc.org</a:t>
            </a:r>
            <a:r>
              <a:rPr lang="en-US" baseline="0" dirty="0" smtClean="0"/>
              <a:t>/events/junior-showmanship/careers/</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51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t>
            </a:r>
            <a:r>
              <a:rPr lang="en-US" u="sng" dirty="0" smtClean="0"/>
              <a:t>am</a:t>
            </a:r>
            <a:r>
              <a:rPr lang="en-US" dirty="0" smtClean="0"/>
              <a:t> talking about jobs </a:t>
            </a:r>
            <a:r>
              <a:rPr lang="en-US" u="sng" dirty="0" smtClean="0"/>
              <a:t>with </a:t>
            </a:r>
            <a:r>
              <a:rPr lang="en-US" dirty="0" smtClean="0"/>
              <a:t>animals not jobs </a:t>
            </a:r>
            <a:r>
              <a:rPr lang="en-US" u="sng" dirty="0" smtClean="0"/>
              <a:t>for</a:t>
            </a:r>
            <a:r>
              <a:rPr lang="en-US" dirty="0" smtClean="0"/>
              <a:t> animals.</a:t>
            </a:r>
          </a:p>
          <a:p>
            <a:endParaRPr lang="en-US" dirty="0" smtClean="0"/>
          </a:p>
          <a:p>
            <a:endParaRPr lang="en-US" dirty="0" smtClean="0"/>
          </a:p>
          <a:p>
            <a:r>
              <a:rPr lang="en-US" dirty="0" smtClean="0"/>
              <a:t>====</a:t>
            </a:r>
          </a:p>
          <a:p>
            <a:r>
              <a:rPr lang="en-US" dirty="0" smtClean="0"/>
              <a:t>http://</a:t>
            </a:r>
            <a:r>
              <a:rPr lang="en-US" dirty="0" err="1" smtClean="0"/>
              <a:t>cubiclebot.com</a:t>
            </a:r>
            <a:r>
              <a:rPr lang="en-US" dirty="0" smtClean="0"/>
              <a:t>/pictures/dogs-are-unqualified-for-everything/</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52</a:t>
            </a:fld>
            <a:endParaRPr lang="en-US"/>
          </a:p>
        </p:txBody>
      </p:sp>
    </p:spTree>
    <p:extLst>
      <p:ext uri="{BB962C8B-B14F-4D97-AF65-F5344CB8AC3E}">
        <p14:creationId xmlns:p14="http://schemas.microsoft.com/office/powerpoint/2010/main" val="25782662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2705100" cy="2028825"/>
          </a:xfrm>
        </p:spPr>
      </p:sp>
      <p:sp>
        <p:nvSpPr>
          <p:cNvPr id="3" name="Notes Placeholder 2"/>
          <p:cNvSpPr>
            <a:spLocks noGrp="1"/>
          </p:cNvSpPr>
          <p:nvPr>
            <p:ph type="body" idx="1"/>
          </p:nvPr>
        </p:nvSpPr>
        <p:spPr>
          <a:xfrm>
            <a:off x="974725" y="3200400"/>
            <a:ext cx="5365750" cy="5680075"/>
          </a:xfrm>
        </p:spPr>
        <p:txBody>
          <a:bodyPr/>
          <a:lstStyle/>
          <a:p>
            <a:r>
              <a:rPr lang="en-US" dirty="0" smtClean="0"/>
              <a:t>Try it Out!</a:t>
            </a:r>
          </a:p>
          <a:p>
            <a:endParaRPr lang="en-US" dirty="0" smtClean="0"/>
          </a:p>
          <a:p>
            <a:r>
              <a:rPr lang="en-US" dirty="0"/>
              <a:t>C</a:t>
            </a:r>
            <a:r>
              <a:rPr lang="en-US" dirty="0" smtClean="0"/>
              <a:t>lasses in The Arts are a great place to explore</a:t>
            </a:r>
            <a:r>
              <a:rPr lang="en-US" baseline="0" dirty="0" smtClean="0"/>
              <a:t> your interests. Especially the performing arts like Theatre, Dance, Instrumental Music, and Chorus.  You might discover a hidden talent.</a:t>
            </a:r>
          </a:p>
          <a:p>
            <a:endParaRPr lang="en-US" baseline="0" dirty="0" smtClean="0"/>
          </a:p>
          <a:p>
            <a:r>
              <a:rPr lang="en-US" baseline="0" dirty="0" smtClean="0"/>
              <a:t>Also take as many Career and Technical Education courses as you can.  Some schools have an ninth-grade introductory course where you can get a sense of all of the CTE courses offered at the school.</a:t>
            </a:r>
          </a:p>
          <a:p>
            <a:endParaRPr lang="en-US" baseline="0" dirty="0" smtClean="0"/>
          </a:p>
          <a:p>
            <a:r>
              <a:rPr lang="en-US" baseline="0" dirty="0" smtClean="0"/>
              <a:t>School Clubs are another way to get hands-on experiences.  My participation in the Stamp Collecting club helped me to learn geography and learn about other cultures.</a:t>
            </a:r>
          </a:p>
          <a:p>
            <a:r>
              <a:rPr lang="en-US" dirty="0" smtClean="0"/>
              <a:t>And the Technical Crew in high school was my avenue to apply physics to the real world.</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53</a:t>
            </a:fld>
            <a:endParaRPr lang="en-US"/>
          </a:p>
        </p:txBody>
      </p:sp>
    </p:spTree>
    <p:extLst>
      <p:ext uri="{BB962C8B-B14F-4D97-AF65-F5344CB8AC3E}">
        <p14:creationId xmlns:p14="http://schemas.microsoft.com/office/powerpoint/2010/main" val="26899610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2400300" cy="1800225"/>
          </a:xfrm>
        </p:spPr>
      </p:sp>
      <p:sp>
        <p:nvSpPr>
          <p:cNvPr id="3" name="Notes Placeholder 2"/>
          <p:cNvSpPr>
            <a:spLocks noGrp="1"/>
          </p:cNvSpPr>
          <p:nvPr>
            <p:ph type="body" idx="1"/>
          </p:nvPr>
        </p:nvSpPr>
        <p:spPr>
          <a:xfrm>
            <a:off x="974725" y="2590800"/>
            <a:ext cx="5365750" cy="6289675"/>
          </a:xfrm>
        </p:spPr>
        <p:txBody>
          <a:bodyPr/>
          <a:lstStyle/>
          <a:p>
            <a:r>
              <a:rPr lang="en-US" baseline="0" dirty="0" smtClean="0"/>
              <a:t>Work-based learning means </a:t>
            </a:r>
            <a:r>
              <a:rPr lang="en-US" u="sng" baseline="0" dirty="0" smtClean="0"/>
              <a:t>job shadowing</a:t>
            </a:r>
            <a:r>
              <a:rPr lang="en-US" baseline="0" dirty="0" smtClean="0"/>
              <a:t> where you get away from the school for a day and watch someone work</a:t>
            </a:r>
            <a:r>
              <a:rPr lang="en-US" dirty="0" smtClean="0"/>
              <a:t> --- t</a:t>
            </a:r>
            <a:r>
              <a:rPr lang="en-US" baseline="0" dirty="0" smtClean="0"/>
              <a:t>o see if that job is for you.</a:t>
            </a:r>
          </a:p>
          <a:p>
            <a:r>
              <a:rPr lang="en-US" u="sng" baseline="0" dirty="0" smtClean="0"/>
              <a:t>Internships</a:t>
            </a:r>
            <a:r>
              <a:rPr lang="en-US" baseline="0" dirty="0" smtClean="0"/>
              <a:t> are longer experiences where you get to work in a real job for a few months in order to try out various occupations.  You don’t know what you will like until you </a:t>
            </a:r>
            <a:r>
              <a:rPr lang="en-US" u="sng" baseline="0" dirty="0" smtClean="0"/>
              <a:t>try</a:t>
            </a:r>
            <a:r>
              <a:rPr lang="en-US" baseline="0" dirty="0" smtClean="0"/>
              <a:t>.</a:t>
            </a:r>
          </a:p>
          <a:p>
            <a:r>
              <a:rPr lang="en-US" baseline="0" dirty="0" smtClean="0"/>
              <a:t>I ran the radio station at my high school, which got me into </a:t>
            </a:r>
            <a:r>
              <a:rPr lang="en-US" baseline="0" dirty="0" err="1" smtClean="0"/>
              <a:t>DeeJaying</a:t>
            </a:r>
            <a:r>
              <a:rPr lang="en-US" baseline="0" dirty="0" smtClean="0"/>
              <a:t>, which got me into running sound for bands, and opening my own recording studio.</a:t>
            </a:r>
          </a:p>
          <a:p>
            <a:r>
              <a:rPr lang="en-US" baseline="0" dirty="0" smtClean="0"/>
              <a:t>The Merit Badge Programs in Girl Scouts and Boy Scouts are designed to help kids explore various career interests.</a:t>
            </a:r>
          </a:p>
          <a:p>
            <a:r>
              <a:rPr lang="en-US" dirty="0" smtClean="0"/>
              <a:t>Hopefully, they can connect what they are learning in school to these various career pathways.</a:t>
            </a:r>
            <a:r>
              <a:rPr lang="en-US" baseline="0" dirty="0" smtClean="0"/>
              <a:t> </a:t>
            </a:r>
          </a:p>
          <a:p>
            <a:r>
              <a:rPr lang="en-US" baseline="0" dirty="0" smtClean="0"/>
              <a:t>The Exploring program is career-oriented experiences for </a:t>
            </a:r>
            <a:r>
              <a:rPr lang="en-US" dirty="0" smtClean="0"/>
              <a:t>teen</a:t>
            </a:r>
            <a:r>
              <a:rPr lang="en-US" baseline="0" dirty="0" smtClean="0"/>
              <a:t>agers. I was in a MultiMedia explorer post. </a:t>
            </a:r>
          </a:p>
          <a:p>
            <a:r>
              <a:rPr lang="en-US" baseline="0" dirty="0" smtClean="0"/>
              <a:t>It helped me discover that I had a passion for helping people communicate information, which we did through sound systems, stage lighting, video projection, and print media.  </a:t>
            </a:r>
          </a:p>
          <a:p>
            <a:r>
              <a:rPr lang="en-US" baseline="0" dirty="0" smtClean="0"/>
              <a:t>I still do the sound, stage lights, and video projection for the large Boy Scout camporees and conclaves in the area.</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54</a:t>
            </a:fld>
            <a:endParaRPr lang="en-US"/>
          </a:p>
        </p:txBody>
      </p:sp>
    </p:spTree>
    <p:extLst>
      <p:ext uri="{BB962C8B-B14F-4D97-AF65-F5344CB8AC3E}">
        <p14:creationId xmlns:p14="http://schemas.microsoft.com/office/powerpoint/2010/main" val="2689961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 that everyone has a special super power.</a:t>
            </a:r>
          </a:p>
          <a:p>
            <a:endParaRPr lang="en-US" dirty="0" smtClean="0"/>
          </a:p>
          <a:p>
            <a:r>
              <a:rPr lang="en-US" dirty="0" smtClean="0"/>
              <a:t>The </a:t>
            </a:r>
            <a:r>
              <a:rPr lang="en-US" u="sng" dirty="0" smtClean="0"/>
              <a:t>first</a:t>
            </a:r>
            <a:r>
              <a:rPr lang="en-US" dirty="0" smtClean="0"/>
              <a:t> thing is to discover what your special power </a:t>
            </a:r>
            <a:r>
              <a:rPr lang="en-US" u="sng" dirty="0" smtClean="0"/>
              <a:t>is</a:t>
            </a:r>
            <a:r>
              <a:rPr lang="en-US" dirty="0" smtClean="0"/>
              <a:t>.</a:t>
            </a:r>
          </a:p>
          <a:p>
            <a:r>
              <a:rPr lang="en-US" dirty="0" smtClean="0"/>
              <a:t>Then</a:t>
            </a:r>
            <a:r>
              <a:rPr lang="en-US" baseline="0" dirty="0" smtClean="0"/>
              <a:t> you might have to </a:t>
            </a:r>
            <a:r>
              <a:rPr lang="en-US" u="sng" baseline="0" dirty="0" smtClean="0"/>
              <a:t>hone</a:t>
            </a:r>
            <a:r>
              <a:rPr lang="en-US" baseline="0" dirty="0" smtClean="0"/>
              <a:t> your craft through </a:t>
            </a:r>
            <a:r>
              <a:rPr lang="en-US" u="sng" baseline="0" dirty="0" smtClean="0"/>
              <a:t>practice</a:t>
            </a:r>
            <a:r>
              <a:rPr lang="en-US" baseline="0" dirty="0" smtClean="0"/>
              <a:t>.</a:t>
            </a:r>
          </a:p>
          <a:p>
            <a:r>
              <a:rPr lang="en-US" baseline="0" dirty="0" smtClean="0"/>
              <a:t>Learn the </a:t>
            </a:r>
            <a:r>
              <a:rPr lang="en-US" u="sng" baseline="0" dirty="0" smtClean="0"/>
              <a:t>limits</a:t>
            </a:r>
            <a:r>
              <a:rPr lang="en-US" baseline="0" dirty="0" smtClean="0"/>
              <a:t> of your super power.</a:t>
            </a:r>
          </a:p>
          <a:p>
            <a:r>
              <a:rPr lang="en-US" baseline="0" dirty="0" smtClean="0"/>
              <a:t>Learn how your super power can work in concert with </a:t>
            </a:r>
            <a:r>
              <a:rPr lang="en-US" u="sng" baseline="0" dirty="0" smtClean="0"/>
              <a:t>other’s</a:t>
            </a:r>
            <a:r>
              <a:rPr lang="en-US" baseline="0" dirty="0" smtClean="0"/>
              <a:t> super powers for</a:t>
            </a:r>
            <a:r>
              <a:rPr lang="en-US" u="sng" baseline="0" dirty="0" smtClean="0"/>
              <a:t> team work</a:t>
            </a:r>
            <a:r>
              <a:rPr lang="en-US" baseline="0" dirty="0" smtClean="0"/>
              <a:t>. – </a:t>
            </a:r>
            <a:r>
              <a:rPr lang="en-US" u="sng" baseline="0" dirty="0" smtClean="0"/>
              <a:t>Synergy</a:t>
            </a:r>
            <a:r>
              <a:rPr lang="en-US" baseline="0" dirty="0" smtClean="0"/>
              <a:t>!</a:t>
            </a:r>
          </a:p>
          <a:p>
            <a:r>
              <a:rPr lang="en-US" baseline="0" dirty="0" smtClean="0"/>
              <a:t>Then decide if you plan to use your super power for </a:t>
            </a:r>
            <a:r>
              <a:rPr lang="en-US" u="sng" baseline="0" dirty="0" smtClean="0"/>
              <a:t>good</a:t>
            </a:r>
            <a:r>
              <a:rPr lang="en-US" baseline="0" dirty="0" smtClean="0"/>
              <a:t> or </a:t>
            </a:r>
            <a:r>
              <a:rPr lang="en-US" u="sng" baseline="0" dirty="0" smtClean="0"/>
              <a:t>evil</a:t>
            </a:r>
            <a:r>
              <a:rPr lang="en-US" baseline="0" dirty="0" smtClean="0"/>
              <a:t>.  I </a:t>
            </a:r>
            <a:r>
              <a:rPr lang="en-US" u="sng" baseline="0" dirty="0" smtClean="0"/>
              <a:t>hope</a:t>
            </a:r>
            <a:r>
              <a:rPr lang="en-US" baseline="0" dirty="0" smtClean="0"/>
              <a:t> for </a:t>
            </a:r>
            <a:r>
              <a:rPr lang="en-US" u="sng" baseline="0" dirty="0" smtClean="0"/>
              <a:t>good</a:t>
            </a:r>
            <a:r>
              <a:rPr lang="en-US" baseline="0" dirty="0" smtClean="0"/>
              <a:t>.</a:t>
            </a:r>
          </a:p>
          <a:p>
            <a:endParaRPr lang="en-US" baseline="0" dirty="0" smtClean="0"/>
          </a:p>
          <a:p>
            <a:endParaRPr lang="en-US" baseline="0" dirty="0" smtClean="0"/>
          </a:p>
          <a:p>
            <a:r>
              <a:rPr lang="en-US" baseline="0" dirty="0" smtClean="0"/>
              <a:t>====</a:t>
            </a:r>
          </a:p>
          <a:p>
            <a:r>
              <a:rPr lang="en-US" dirty="0" smtClean="0"/>
              <a:t>http://</a:t>
            </a:r>
            <a:r>
              <a:rPr lang="en-US" dirty="0" err="1" smtClean="0"/>
              <a:t>misterjean.net</a:t>
            </a:r>
            <a:r>
              <a:rPr lang="en-US" dirty="0" smtClean="0"/>
              <a:t>/?p=178</a:t>
            </a:r>
          </a:p>
          <a:p>
            <a:r>
              <a:rPr lang="en-US" dirty="0" smtClean="0"/>
              <a:t>http://</a:t>
            </a:r>
            <a:r>
              <a:rPr lang="en-US" dirty="0" err="1" smtClean="0"/>
              <a:t>misterjean.net</a:t>
            </a:r>
            <a:r>
              <a:rPr lang="en-US" dirty="0" smtClean="0"/>
              <a:t>/</a:t>
            </a:r>
            <a:r>
              <a:rPr lang="en-US" dirty="0" err="1" smtClean="0"/>
              <a:t>wp</a:t>
            </a:r>
            <a:r>
              <a:rPr lang="en-US" dirty="0" smtClean="0"/>
              <a:t>-content/uploads/2011/04/comment_superpower1.gif</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55</a:t>
            </a:fld>
            <a:endParaRPr lang="en-US"/>
          </a:p>
        </p:txBody>
      </p:sp>
    </p:spTree>
    <p:extLst>
      <p:ext uri="{BB962C8B-B14F-4D97-AF65-F5344CB8AC3E}">
        <p14:creationId xmlns:p14="http://schemas.microsoft.com/office/powerpoint/2010/main" val="24083547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1714500" cy="1285875"/>
          </a:xfrm>
        </p:spPr>
      </p:sp>
      <p:sp>
        <p:nvSpPr>
          <p:cNvPr id="3" name="Notes Placeholder 2"/>
          <p:cNvSpPr>
            <a:spLocks noGrp="1"/>
          </p:cNvSpPr>
          <p:nvPr>
            <p:ph type="body" idx="1"/>
          </p:nvPr>
        </p:nvSpPr>
        <p:spPr>
          <a:xfrm>
            <a:off x="974725" y="2133600"/>
            <a:ext cx="5365750" cy="6746875"/>
          </a:xfrm>
        </p:spPr>
        <p:txBody>
          <a:bodyPr/>
          <a:lstStyle/>
          <a:p>
            <a:r>
              <a:rPr lang="en-US" sz="1800" dirty="0" smtClean="0"/>
              <a:t>Superman </a:t>
            </a:r>
            <a:r>
              <a:rPr lang="en-US" sz="1800" dirty="0">
                <a:ea typeface="+mn-ea"/>
              </a:rPr>
              <a:t>uses his incredible strength, speed, </a:t>
            </a:r>
            <a:r>
              <a:rPr lang="en-US" sz="1800" dirty="0" smtClean="0">
                <a:ea typeface="+mn-ea"/>
              </a:rPr>
              <a:t>flight, </a:t>
            </a:r>
            <a:r>
              <a:rPr lang="en-US" sz="1800" dirty="0">
                <a:ea typeface="+mn-ea"/>
              </a:rPr>
              <a:t>and various </a:t>
            </a:r>
            <a:r>
              <a:rPr lang="en-US" sz="1800" dirty="0" smtClean="0">
                <a:ea typeface="+mn-ea"/>
              </a:rPr>
              <a:t>superpowers </a:t>
            </a:r>
            <a:r>
              <a:rPr lang="en-US" sz="1800" dirty="0">
                <a:ea typeface="+mn-ea"/>
              </a:rPr>
              <a:t>to fight evil and protect the innocent. His </a:t>
            </a:r>
            <a:r>
              <a:rPr lang="en-US" sz="1800" u="sng" dirty="0">
                <a:ea typeface="+mn-ea"/>
              </a:rPr>
              <a:t>passion</a:t>
            </a:r>
            <a:r>
              <a:rPr lang="en-US" sz="1800" dirty="0">
                <a:ea typeface="+mn-ea"/>
              </a:rPr>
              <a:t> is to </a:t>
            </a:r>
            <a:r>
              <a:rPr lang="en-US" sz="1800" u="sng" dirty="0">
                <a:ea typeface="+mn-ea"/>
              </a:rPr>
              <a:t>fight evil</a:t>
            </a:r>
            <a:r>
              <a:rPr lang="en-US" sz="1800" dirty="0">
                <a:ea typeface="+mn-ea"/>
              </a:rPr>
              <a:t>.</a:t>
            </a:r>
          </a:p>
          <a:p>
            <a:r>
              <a:rPr lang="en-US" sz="1800" dirty="0">
                <a:ea typeface="+mn-ea"/>
              </a:rPr>
              <a:t>What is the difference between your </a:t>
            </a:r>
            <a:r>
              <a:rPr lang="en-US" sz="1800" u="sng" dirty="0">
                <a:ea typeface="+mn-ea"/>
              </a:rPr>
              <a:t>super power</a:t>
            </a:r>
            <a:r>
              <a:rPr lang="en-US" sz="1800" dirty="0">
                <a:ea typeface="+mn-ea"/>
              </a:rPr>
              <a:t> or </a:t>
            </a:r>
            <a:r>
              <a:rPr lang="en-US" sz="1800" u="sng" dirty="0" smtClean="0">
                <a:ea typeface="+mn-ea"/>
              </a:rPr>
              <a:t>innate </a:t>
            </a:r>
            <a:r>
              <a:rPr lang="en-US" sz="1800" u="sng" dirty="0">
                <a:ea typeface="+mn-ea"/>
              </a:rPr>
              <a:t>gift</a:t>
            </a:r>
            <a:r>
              <a:rPr lang="en-US" sz="1800" dirty="0">
                <a:ea typeface="+mn-ea"/>
              </a:rPr>
              <a:t> and your </a:t>
            </a:r>
            <a:r>
              <a:rPr lang="en-US" sz="1800" u="sng" dirty="0">
                <a:ea typeface="+mn-ea"/>
              </a:rPr>
              <a:t>passion</a:t>
            </a:r>
            <a:r>
              <a:rPr lang="en-US" sz="1800" dirty="0">
                <a:ea typeface="+mn-ea"/>
              </a:rPr>
              <a:t>.  </a:t>
            </a:r>
            <a:endParaRPr lang="en-US" sz="1800" dirty="0" smtClean="0">
              <a:ea typeface="+mn-ea"/>
            </a:endParaRPr>
          </a:p>
          <a:p>
            <a:r>
              <a:rPr lang="en-US" sz="1800" dirty="0" smtClean="0">
                <a:ea typeface="+mn-ea"/>
              </a:rPr>
              <a:t>Hopefully </a:t>
            </a:r>
            <a:r>
              <a:rPr lang="en-US" sz="1800" dirty="0">
                <a:ea typeface="+mn-ea"/>
              </a:rPr>
              <a:t>you can find a way to use your natural </a:t>
            </a:r>
            <a:r>
              <a:rPr lang="en-US" sz="1800" dirty="0" smtClean="0">
                <a:ea typeface="+mn-ea"/>
              </a:rPr>
              <a:t>gifts </a:t>
            </a:r>
            <a:r>
              <a:rPr lang="en-US" sz="1800" dirty="0">
                <a:ea typeface="+mn-ea"/>
              </a:rPr>
              <a:t>to </a:t>
            </a:r>
            <a:r>
              <a:rPr lang="en-US" sz="1800" u="sng" dirty="0">
                <a:ea typeface="+mn-ea"/>
              </a:rPr>
              <a:t>fulfill</a:t>
            </a:r>
            <a:r>
              <a:rPr lang="en-US" sz="1800" dirty="0">
                <a:ea typeface="+mn-ea"/>
              </a:rPr>
              <a:t> your passion.  For </a:t>
            </a:r>
            <a:r>
              <a:rPr lang="en-US" sz="1800" dirty="0" smtClean="0">
                <a:ea typeface="+mn-ea"/>
              </a:rPr>
              <a:t>some people, </a:t>
            </a:r>
            <a:r>
              <a:rPr lang="en-US" sz="1800" dirty="0">
                <a:ea typeface="+mn-ea"/>
              </a:rPr>
              <a:t>the two </a:t>
            </a:r>
            <a:r>
              <a:rPr lang="en-US" sz="1800" u="sng" dirty="0">
                <a:ea typeface="+mn-ea"/>
              </a:rPr>
              <a:t>never</a:t>
            </a:r>
            <a:r>
              <a:rPr lang="en-US" sz="1800" dirty="0">
                <a:ea typeface="+mn-ea"/>
              </a:rPr>
              <a:t> come together</a:t>
            </a:r>
            <a:r>
              <a:rPr lang="en-US" sz="1800" dirty="0" smtClean="0">
                <a:ea typeface="+mn-ea"/>
              </a:rPr>
              <a:t>.</a:t>
            </a:r>
            <a:endParaRPr lang="en-US" sz="1800" dirty="0">
              <a:ea typeface="+mn-ea"/>
            </a:endParaRPr>
          </a:p>
          <a:p>
            <a:r>
              <a:rPr lang="en-US" sz="1800" dirty="0">
                <a:ea typeface="+mn-ea"/>
              </a:rPr>
              <a:t>We usually do not know we have super powers until someone points them out.  </a:t>
            </a:r>
            <a:r>
              <a:rPr lang="en-US" sz="1800" dirty="0" smtClean="0">
                <a:ea typeface="+mn-ea"/>
              </a:rPr>
              <a:t>What is </a:t>
            </a:r>
            <a:r>
              <a:rPr lang="en-US" sz="1800" u="sng" dirty="0" smtClean="0">
                <a:ea typeface="+mn-ea"/>
              </a:rPr>
              <a:t>your</a:t>
            </a:r>
            <a:r>
              <a:rPr lang="en-US" sz="1800" dirty="0" smtClean="0">
                <a:ea typeface="+mn-ea"/>
              </a:rPr>
              <a:t> super power?</a:t>
            </a:r>
          </a:p>
          <a:p>
            <a:r>
              <a:rPr lang="en-US" sz="1800" dirty="0" smtClean="0">
                <a:ea typeface="+mn-ea"/>
              </a:rPr>
              <a:t>When did </a:t>
            </a:r>
            <a:r>
              <a:rPr lang="en-US" sz="1800" dirty="0">
                <a:ea typeface="+mn-ea"/>
              </a:rPr>
              <a:t>you discover that </a:t>
            </a:r>
            <a:r>
              <a:rPr lang="en-US" sz="1800" u="sng" dirty="0">
                <a:ea typeface="+mn-ea"/>
              </a:rPr>
              <a:t>you</a:t>
            </a:r>
            <a:r>
              <a:rPr lang="en-US" sz="1800" dirty="0">
                <a:ea typeface="+mn-ea"/>
              </a:rPr>
              <a:t> </a:t>
            </a:r>
            <a:r>
              <a:rPr lang="en-US" sz="1800" dirty="0" smtClean="0">
                <a:ea typeface="+mn-ea"/>
              </a:rPr>
              <a:t>had a super power that </a:t>
            </a:r>
            <a:r>
              <a:rPr lang="en-US" sz="1800" u="sng" dirty="0">
                <a:ea typeface="+mn-ea"/>
              </a:rPr>
              <a:t>others</a:t>
            </a:r>
            <a:r>
              <a:rPr lang="en-US" sz="1800" dirty="0">
                <a:ea typeface="+mn-ea"/>
              </a:rPr>
              <a:t> around you did not have?  </a:t>
            </a:r>
            <a:r>
              <a:rPr lang="en-US" sz="1800" u="sng" dirty="0">
                <a:ea typeface="+mn-ea"/>
              </a:rPr>
              <a:t>Who</a:t>
            </a:r>
            <a:r>
              <a:rPr lang="en-US" sz="1800" dirty="0">
                <a:ea typeface="+mn-ea"/>
              </a:rPr>
              <a:t> pointed it out to you? Was it </a:t>
            </a:r>
            <a:r>
              <a:rPr lang="en-US" sz="1800" dirty="0" smtClean="0">
                <a:ea typeface="+mn-ea"/>
              </a:rPr>
              <a:t>a </a:t>
            </a:r>
            <a:r>
              <a:rPr lang="en-US" sz="1800" u="sng" dirty="0" smtClean="0">
                <a:ea typeface="+mn-ea"/>
              </a:rPr>
              <a:t>teacher</a:t>
            </a:r>
            <a:r>
              <a:rPr lang="en-US" sz="1800" dirty="0" smtClean="0">
                <a:ea typeface="+mn-ea"/>
              </a:rPr>
              <a:t>? Someone else in the same </a:t>
            </a:r>
            <a:r>
              <a:rPr lang="en-US" sz="1800" u="sng" dirty="0" smtClean="0">
                <a:ea typeface="+mn-ea"/>
              </a:rPr>
              <a:t>profession</a:t>
            </a:r>
            <a:r>
              <a:rPr lang="en-US" sz="1800" dirty="0" smtClean="0">
                <a:ea typeface="+mn-ea"/>
              </a:rPr>
              <a:t>?  Often,</a:t>
            </a:r>
            <a:r>
              <a:rPr lang="en-US" sz="1800" baseline="0" dirty="0" smtClean="0">
                <a:ea typeface="+mn-ea"/>
              </a:rPr>
              <a:t> i</a:t>
            </a:r>
            <a:r>
              <a:rPr lang="en-US" sz="1800" dirty="0" smtClean="0">
                <a:ea typeface="+mn-ea"/>
              </a:rPr>
              <a:t>t </a:t>
            </a:r>
            <a:r>
              <a:rPr lang="en-US" sz="1800" dirty="0">
                <a:ea typeface="+mn-ea"/>
              </a:rPr>
              <a:t>takes one to know one</a:t>
            </a:r>
            <a:r>
              <a:rPr lang="en-US" sz="1800" dirty="0" smtClean="0">
                <a:ea typeface="+mn-ea"/>
              </a:rPr>
              <a:t>!</a:t>
            </a:r>
          </a:p>
          <a:p>
            <a:r>
              <a:rPr lang="en-US" sz="1800" dirty="0"/>
              <a:t>When did you discover that your super power was </a:t>
            </a:r>
            <a:r>
              <a:rPr lang="en-US" sz="1800" u="sng" dirty="0"/>
              <a:t>teaching</a:t>
            </a:r>
            <a:r>
              <a:rPr lang="en-US" sz="1800" dirty="0" smtClean="0"/>
              <a:t>?</a:t>
            </a:r>
            <a:endParaRPr lang="en-US" sz="1800" dirty="0">
              <a:ea typeface="+mn-ea"/>
            </a:endParaRPr>
          </a:p>
          <a:p>
            <a:r>
              <a:rPr lang="en-US" sz="1800" dirty="0">
                <a:ea typeface="+mn-ea"/>
              </a:rPr>
              <a:t>We have to help the kids at our school </a:t>
            </a:r>
            <a:r>
              <a:rPr lang="en-US" sz="1800" u="sng" dirty="0" smtClean="0">
                <a:ea typeface="+mn-ea"/>
              </a:rPr>
              <a:t>discover</a:t>
            </a:r>
            <a:r>
              <a:rPr lang="en-US" sz="1800" dirty="0" smtClean="0">
                <a:ea typeface="+mn-ea"/>
              </a:rPr>
              <a:t> their </a:t>
            </a:r>
            <a:r>
              <a:rPr lang="en-US" sz="1800" dirty="0">
                <a:ea typeface="+mn-ea"/>
              </a:rPr>
              <a:t>super power, help them to </a:t>
            </a:r>
            <a:r>
              <a:rPr lang="en-US" sz="1800" u="sng" dirty="0" smtClean="0">
                <a:ea typeface="+mn-ea"/>
              </a:rPr>
              <a:t>nourish</a:t>
            </a:r>
            <a:r>
              <a:rPr lang="en-US" sz="1800" dirty="0" smtClean="0">
                <a:ea typeface="+mn-ea"/>
              </a:rPr>
              <a:t> </a:t>
            </a:r>
            <a:r>
              <a:rPr lang="en-US" sz="1800" dirty="0">
                <a:ea typeface="+mn-ea"/>
              </a:rPr>
              <a:t>it, help them to use it for </a:t>
            </a:r>
            <a:r>
              <a:rPr lang="en-US" sz="1800" u="sng" dirty="0">
                <a:ea typeface="+mn-ea"/>
              </a:rPr>
              <a:t>good</a:t>
            </a:r>
            <a:r>
              <a:rPr lang="en-US" sz="1800" dirty="0">
                <a:ea typeface="+mn-ea"/>
              </a:rPr>
              <a:t>, and get them on track to a career where their super power is highly </a:t>
            </a:r>
            <a:r>
              <a:rPr lang="en-US" sz="1800" u="sng" dirty="0">
                <a:ea typeface="+mn-ea"/>
              </a:rPr>
              <a:t>prized</a:t>
            </a:r>
            <a:r>
              <a:rPr lang="en-US" sz="1800" dirty="0">
                <a:ea typeface="+mn-ea"/>
              </a:rPr>
              <a:t>.</a:t>
            </a:r>
          </a:p>
          <a:p>
            <a:endParaRPr lang="en-US" sz="1800" dirty="0" smtClean="0"/>
          </a:p>
          <a:p>
            <a:endParaRPr lang="en-US" sz="1800" dirty="0" smtClean="0"/>
          </a:p>
          <a:p>
            <a:endParaRPr lang="en-US" sz="1800" dirty="0" smtClean="0"/>
          </a:p>
          <a:p>
            <a:r>
              <a:rPr lang="en-US" sz="1800" dirty="0" smtClean="0"/>
              <a:t>=====</a:t>
            </a:r>
          </a:p>
          <a:p>
            <a:r>
              <a:rPr lang="en-US" sz="1800" dirty="0" smtClean="0"/>
              <a:t>http://</a:t>
            </a:r>
            <a:r>
              <a:rPr lang="en-US" sz="1800" dirty="0" err="1" smtClean="0"/>
              <a:t>www.metropolisplus.com</a:t>
            </a:r>
            <a:r>
              <a:rPr lang="en-US" sz="1800" dirty="0" smtClean="0"/>
              <a:t>/superman/</a:t>
            </a:r>
          </a:p>
          <a:p>
            <a:endParaRPr lang="en-US" sz="1800" dirty="0"/>
          </a:p>
        </p:txBody>
      </p:sp>
      <p:sp>
        <p:nvSpPr>
          <p:cNvPr id="4" name="Slide Number Placeholder 3"/>
          <p:cNvSpPr>
            <a:spLocks noGrp="1"/>
          </p:cNvSpPr>
          <p:nvPr>
            <p:ph type="sldNum" sz="quarter" idx="10"/>
          </p:nvPr>
        </p:nvSpPr>
        <p:spPr/>
        <p:txBody>
          <a:bodyPr/>
          <a:lstStyle/>
          <a:p>
            <a:fld id="{2B48FED1-1103-444D-81C8-76C00582214E}" type="slidenum">
              <a:rPr lang="en-US" smtClean="0"/>
              <a:t>56</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to know what we </a:t>
            </a:r>
            <a:r>
              <a:rPr lang="en-US" u="sng" dirty="0"/>
              <a:t>have</a:t>
            </a:r>
            <a:r>
              <a:rPr lang="en-US" dirty="0"/>
              <a:t>.  </a:t>
            </a:r>
            <a:endParaRPr lang="en-US" dirty="0" smtClean="0"/>
          </a:p>
          <a:p>
            <a:r>
              <a:rPr lang="en-US" dirty="0" smtClean="0"/>
              <a:t>Then </a:t>
            </a:r>
            <a:r>
              <a:rPr lang="en-US" dirty="0"/>
              <a:t>decide </a:t>
            </a:r>
            <a:r>
              <a:rPr lang="en-US" u="sng" dirty="0"/>
              <a:t>what</a:t>
            </a:r>
            <a:r>
              <a:rPr lang="en-US" dirty="0"/>
              <a:t> to do with </a:t>
            </a:r>
            <a:r>
              <a:rPr lang="en-US" u="sng" dirty="0"/>
              <a:t>what</a:t>
            </a:r>
            <a:r>
              <a:rPr lang="en-US" dirty="0"/>
              <a:t> we have.</a:t>
            </a:r>
          </a:p>
          <a:p>
            <a:endParaRPr lang="en-US" dirty="0"/>
          </a:p>
          <a:p>
            <a:endParaRPr lang="en-US" dirty="0" smtClean="0"/>
          </a:p>
          <a:p>
            <a:r>
              <a:rPr lang="en-US" dirty="0" smtClean="0"/>
              <a:t>=======</a:t>
            </a:r>
          </a:p>
          <a:p>
            <a:r>
              <a:rPr lang="en-US" dirty="0" smtClean="0"/>
              <a:t>“The measure of who we are is what we do with what we have."</a:t>
            </a:r>
          </a:p>
          <a:p>
            <a:endParaRPr lang="en-US" dirty="0" smtClean="0"/>
          </a:p>
          <a:p>
            <a:pPr defTabSz="483306" eaLnBrk="1" fontAlgn="auto" hangingPunct="1">
              <a:spcBef>
                <a:spcPts val="0"/>
              </a:spcBef>
              <a:spcAft>
                <a:spcPts val="0"/>
              </a:spcAft>
              <a:defRPr/>
            </a:pPr>
            <a:r>
              <a:rPr lang="en-US" dirty="0" smtClean="0"/>
              <a:t>-- Vince Lombardi, American football coach </a:t>
            </a:r>
          </a:p>
          <a:p>
            <a:endParaRPr lang="en-US" dirty="0" smtClean="0"/>
          </a:p>
          <a:p>
            <a:r>
              <a:rPr lang="en-US" dirty="0" smtClean="0"/>
              <a:t>=========</a:t>
            </a:r>
          </a:p>
          <a:p>
            <a:r>
              <a:rPr lang="en-US" dirty="0" smtClean="0"/>
              <a:t>http://</a:t>
            </a:r>
            <a:r>
              <a:rPr lang="en-US" dirty="0" err="1" smtClean="0"/>
              <a:t>www.brainyquote.com</a:t>
            </a:r>
            <a:r>
              <a:rPr lang="en-US" dirty="0" smtClean="0"/>
              <a:t>/quotes/quotes/v/vincelomba382625.html</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B48FED1-1103-444D-81C8-76C00582214E}" type="slidenum">
              <a:rPr lang="en-US" smtClean="0"/>
              <a:t>57</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r>
              <a:rPr lang="en-US" dirty="0" smtClean="0"/>
              <a:t>or someone like Doctor Sheldon Cooper, it is easy to discover his passion. </a:t>
            </a:r>
          </a:p>
          <a:p>
            <a:r>
              <a:rPr lang="en-US" dirty="0" smtClean="0"/>
              <a:t>He</a:t>
            </a:r>
            <a:r>
              <a:rPr lang="en-US" baseline="0" dirty="0" smtClean="0"/>
              <a:t> makes no attempt to hide what excites him. </a:t>
            </a:r>
          </a:p>
          <a:p>
            <a:r>
              <a:rPr lang="en-US" baseline="0" dirty="0" smtClean="0"/>
              <a:t>He allows you to be his audience as he opens himself up on the great stage of life.</a:t>
            </a:r>
            <a:endParaRPr lang="en-US" dirty="0" smtClean="0"/>
          </a:p>
          <a:p>
            <a:endParaRPr lang="en-US" dirty="0" smtClean="0"/>
          </a:p>
          <a:p>
            <a:endParaRPr lang="en-US" dirty="0" smtClean="0"/>
          </a:p>
          <a:p>
            <a:endParaRPr lang="en-US" dirty="0" smtClean="0"/>
          </a:p>
          <a:p>
            <a:endParaRPr lang="en-US" dirty="0" smtClean="0"/>
          </a:p>
          <a:p>
            <a:r>
              <a:rPr lang="en-US" dirty="0" smtClean="0"/>
              <a:t>http://</a:t>
            </a:r>
            <a:r>
              <a:rPr lang="en-US" dirty="0" err="1" smtClean="0"/>
              <a:t>upload.wikimedia.org</a:t>
            </a:r>
            <a:r>
              <a:rPr lang="en-US" dirty="0" smtClean="0"/>
              <a:t>/</a:t>
            </a:r>
            <a:r>
              <a:rPr lang="en-US" dirty="0" err="1" smtClean="0"/>
              <a:t>wikipedia</a:t>
            </a:r>
            <a:r>
              <a:rPr lang="en-US" dirty="0" smtClean="0"/>
              <a:t>/it/6/65/Big_Bang_Theory,_Sheldon_Cooper,_5x20.png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58</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super powers are very apparent</a:t>
            </a:r>
            <a:r>
              <a:rPr lang="en-US" baseline="0" dirty="0" smtClean="0"/>
              <a:t> and sometimes obnoxious. </a:t>
            </a:r>
          </a:p>
          <a:p>
            <a:r>
              <a:rPr lang="en-US" baseline="0" dirty="0" smtClean="0"/>
              <a:t>Some people </a:t>
            </a:r>
            <a:r>
              <a:rPr lang="en-US" u="sng" baseline="0" dirty="0" smtClean="0"/>
              <a:t>never</a:t>
            </a:r>
            <a:r>
              <a:rPr lang="en-US" baseline="0" dirty="0" smtClean="0"/>
              <a:t> discover their super power, </a:t>
            </a:r>
          </a:p>
          <a:p>
            <a:r>
              <a:rPr lang="en-US" baseline="0" dirty="0" smtClean="0"/>
              <a:t>and it </a:t>
            </a:r>
            <a:r>
              <a:rPr lang="en-US" u="sng" baseline="0" dirty="0" smtClean="0"/>
              <a:t>sits</a:t>
            </a:r>
            <a:r>
              <a:rPr lang="en-US" baseline="0" dirty="0" smtClean="0"/>
              <a:t> on a shelf like an </a:t>
            </a:r>
            <a:r>
              <a:rPr lang="en-US" u="sng" baseline="0" dirty="0" smtClean="0"/>
              <a:t>unopened</a:t>
            </a:r>
            <a:r>
              <a:rPr lang="en-US" baseline="0" dirty="0" smtClean="0"/>
              <a:t> gift.</a:t>
            </a:r>
            <a:endParaRPr lang="en-US" dirty="0" smtClean="0"/>
          </a:p>
          <a:p>
            <a:endParaRPr lang="en-US" dirty="0" smtClean="0"/>
          </a:p>
          <a:p>
            <a:endParaRPr lang="en-US" dirty="0" smtClean="0"/>
          </a:p>
          <a:p>
            <a:r>
              <a:rPr lang="en-US" dirty="0" smtClean="0"/>
              <a:t>=======</a:t>
            </a:r>
          </a:p>
          <a:p>
            <a:r>
              <a:rPr lang="en-US" dirty="0" smtClean="0"/>
              <a:t>http://</a:t>
            </a:r>
            <a:r>
              <a:rPr lang="en-US" dirty="0" err="1" smtClean="0"/>
              <a:t>www.gravitywear.com</a:t>
            </a:r>
            <a:r>
              <a:rPr lang="en-US" dirty="0" smtClean="0"/>
              <a:t>/sites/default/files/styles/</a:t>
            </a:r>
            <a:r>
              <a:rPr lang="en-US" dirty="0" err="1" smtClean="0"/>
              <a:t>gw_product_full</a:t>
            </a:r>
            <a:r>
              <a:rPr lang="en-US" dirty="0" smtClean="0"/>
              <a:t>/public/</a:t>
            </a:r>
            <a:r>
              <a:rPr lang="en-US" dirty="0" err="1" smtClean="0"/>
              <a:t>Dr_Sheldon_Cooper_Mind_Logo.jpg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59</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6F32BF8-07B4-BB4D-BF35-E6E20B64F740}" type="slidenum">
              <a:rPr lang="en-US" sz="1300"/>
              <a:pPr/>
              <a:t>6</a:t>
            </a:fld>
            <a:endParaRPr lang="en-US" sz="1300"/>
          </a:p>
        </p:txBody>
      </p:sp>
      <p:sp>
        <p:nvSpPr>
          <p:cNvPr id="316418" name="Rectangle 2"/>
          <p:cNvSpPr>
            <a:spLocks noGrp="1" noRot="1" noChangeAspect="1" noChangeArrowheads="1" noTextEdit="1"/>
          </p:cNvSpPr>
          <p:nvPr>
            <p:ph type="sldImg"/>
          </p:nvPr>
        </p:nvSpPr>
        <p:spPr>
          <a:solidFill>
            <a:srgbClr val="FFFFFF"/>
          </a:solidFill>
          <a:ln/>
        </p:spPr>
      </p:sp>
      <p:sp>
        <p:nvSpPr>
          <p:cNvPr id="316419" name="Rectangle 3"/>
          <p:cNvSpPr>
            <a:spLocks noGrp="1" noChangeArrowheads="1"/>
          </p:cNvSpPr>
          <p:nvPr>
            <p:ph type="body" idx="1"/>
          </p:nvPr>
        </p:nvSpPr>
        <p:spPr>
          <a:xfrm>
            <a:off x="974725" y="4559300"/>
            <a:ext cx="5365750" cy="4737100"/>
          </a:xfrm>
          <a:solidFill>
            <a:srgbClr val="FFFFFF"/>
          </a:solidFill>
          <a:ln>
            <a:solidFill>
              <a:srgbClr val="000000"/>
            </a:solidFill>
          </a:ln>
        </p:spPr>
        <p:txBody>
          <a:bodyPr/>
          <a:lstStyle/>
          <a:p>
            <a:r>
              <a:rPr lang="en-US" dirty="0">
                <a:ea typeface="ヒラギノ角ゴ Pro W3" charset="0"/>
              </a:rPr>
              <a:t>It often seems that this is the de facto purpose for school.</a:t>
            </a:r>
          </a:p>
          <a:p>
            <a:r>
              <a:rPr lang="en-US" dirty="0" smtClean="0">
                <a:ea typeface="ヒラギノ角ゴ Pro W3" charset="0"/>
              </a:rPr>
              <a:t>--</a:t>
            </a:r>
            <a:endParaRPr lang="en-US" dirty="0">
              <a:ea typeface="ヒラギノ角ゴ Pro W3" charset="0"/>
            </a:endParaRPr>
          </a:p>
          <a:p>
            <a:r>
              <a:rPr lang="en-US" dirty="0" smtClean="0">
                <a:ea typeface="ヒラギノ角ゴ Pro W3" charset="0"/>
              </a:rPr>
              <a:t>Do you think that these are the skills the employers are looking for in their new recruits?  </a:t>
            </a:r>
          </a:p>
          <a:p>
            <a:endParaRPr lang="en-US" dirty="0">
              <a:ea typeface="ヒラギノ角ゴ Pro W3" charset="0"/>
            </a:endParaRPr>
          </a:p>
          <a:p>
            <a:r>
              <a:rPr lang="en-US" dirty="0" smtClean="0">
                <a:ea typeface="ヒラギノ角ゴ Pro W3" charset="0"/>
              </a:rPr>
              <a:t>But this is what we are teaching our students -- the next generation of world leaders.</a:t>
            </a:r>
          </a:p>
          <a:p>
            <a:endParaRPr lang="en-US" dirty="0">
              <a:ea typeface="ヒラギノ角ゴ Pro W3" charset="0"/>
            </a:endParaRPr>
          </a:p>
          <a:p>
            <a:r>
              <a:rPr lang="en-US" dirty="0" smtClean="0">
                <a:ea typeface="ヒラギノ角ゴ Pro W3" charset="0"/>
              </a:rPr>
              <a:t>Learning </a:t>
            </a:r>
            <a:r>
              <a:rPr lang="en-US" u="sng" dirty="0">
                <a:ea typeface="ヒラギノ角ゴ Pro W3" charset="0"/>
              </a:rPr>
              <a:t>these </a:t>
            </a:r>
            <a:r>
              <a:rPr lang="en-US" dirty="0">
                <a:ea typeface="ヒラギノ角ゴ Pro W3" charset="0"/>
              </a:rPr>
              <a:t>skills will not grow the economy.</a:t>
            </a: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http://</a:t>
            </a:r>
            <a:r>
              <a:rPr lang="en-US" dirty="0" err="1">
                <a:solidFill>
                  <a:srgbClr val="FF0000"/>
                </a:solidFill>
                <a:ea typeface="ヒラギノ角ゴ Pro W3" charset="0"/>
              </a:rPr>
              <a:t>mindshift.kqed.org</a:t>
            </a:r>
            <a:r>
              <a:rPr lang="en-US" dirty="0">
                <a:solidFill>
                  <a:srgbClr val="FF0000"/>
                </a:solidFill>
                <a:ea typeface="ヒラギノ角ゴ Pro W3" charset="0"/>
              </a:rPr>
              <a:t>/feature/school-day-of-the-future/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 like to </a:t>
            </a:r>
            <a:r>
              <a:rPr lang="en-US" u="sng" dirty="0" smtClean="0"/>
              <a:t>eat</a:t>
            </a:r>
            <a:r>
              <a:rPr lang="en-US" dirty="0" smtClean="0"/>
              <a:t>, and I am </a:t>
            </a:r>
            <a:r>
              <a:rPr lang="en-US" u="sng" dirty="0" smtClean="0"/>
              <a:t>glad</a:t>
            </a:r>
            <a:r>
              <a:rPr lang="en-US" dirty="0" smtClean="0"/>
              <a:t> some people</a:t>
            </a:r>
            <a:r>
              <a:rPr lang="en-US" baseline="0" dirty="0" smtClean="0"/>
              <a:t> have the </a:t>
            </a:r>
            <a:r>
              <a:rPr lang="en-US" u="sng" baseline="0" dirty="0" smtClean="0"/>
              <a:t>passion</a:t>
            </a:r>
            <a:r>
              <a:rPr lang="en-US" baseline="0" dirty="0" smtClean="0"/>
              <a:t> and the super powers for </a:t>
            </a:r>
            <a:r>
              <a:rPr lang="en-US" u="sng" baseline="0" dirty="0" smtClean="0"/>
              <a:t>cooking</a:t>
            </a:r>
            <a:r>
              <a:rPr lang="en-US" baseline="0" dirty="0" smtClean="0"/>
              <a:t>.</a:t>
            </a:r>
          </a:p>
          <a:p>
            <a:endParaRPr lang="en-US" baseline="0" dirty="0" smtClean="0"/>
          </a:p>
          <a:p>
            <a:r>
              <a:rPr lang="en-US" dirty="0" smtClean="0"/>
              <a:t>Though I do have Cooking </a:t>
            </a:r>
            <a:r>
              <a:rPr lang="en-US" u="sng" dirty="0" smtClean="0"/>
              <a:t>merit</a:t>
            </a:r>
            <a:r>
              <a:rPr lang="en-US" dirty="0" smtClean="0"/>
              <a:t> badge, </a:t>
            </a:r>
          </a:p>
          <a:p>
            <a:r>
              <a:rPr lang="en-US" dirty="0" smtClean="0"/>
              <a:t>I do not have a passion nor super powers</a:t>
            </a:r>
            <a:r>
              <a:rPr lang="en-US" baseline="0" dirty="0" smtClean="0"/>
              <a:t> for cooking. </a:t>
            </a:r>
          </a:p>
          <a:p>
            <a:r>
              <a:rPr lang="en-US" u="sng" baseline="0" dirty="0" smtClean="0"/>
              <a:t>Luckily</a:t>
            </a:r>
            <a:r>
              <a:rPr lang="en-US" baseline="0" dirty="0" smtClean="0"/>
              <a:t> I married someone who does.</a:t>
            </a:r>
            <a:endParaRPr lang="en-US" dirty="0" smtClean="0"/>
          </a:p>
          <a:p>
            <a:endParaRPr lang="en-US" dirty="0" smtClean="0"/>
          </a:p>
          <a:p>
            <a:endParaRPr lang="en-US" dirty="0" smtClean="0"/>
          </a:p>
          <a:p>
            <a:r>
              <a:rPr lang="en-US" dirty="0" smtClean="0"/>
              <a:t>====</a:t>
            </a:r>
          </a:p>
          <a:p>
            <a:r>
              <a:rPr lang="en-US" dirty="0" smtClean="0"/>
              <a:t>http://</a:t>
            </a:r>
            <a:r>
              <a:rPr lang="en-US" dirty="0" err="1" smtClean="0"/>
              <a:t>www.atlantic.edu</a:t>
            </a:r>
            <a:r>
              <a:rPr lang="en-US" dirty="0" smtClean="0"/>
              <a:t>/</a:t>
            </a:r>
            <a:r>
              <a:rPr lang="en-US" dirty="0" err="1" smtClean="0"/>
              <a:t>aca</a:t>
            </a:r>
            <a:r>
              <a:rPr lang="en-US" dirty="0" smtClean="0"/>
              <a:t>/</a:t>
            </a:r>
            <a:r>
              <a:rPr lang="en-US" dirty="0" err="1" smtClean="0"/>
              <a:t>index.htm</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60</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467100" cy="2600325"/>
          </a:xfrm>
        </p:spPr>
      </p:sp>
      <p:sp>
        <p:nvSpPr>
          <p:cNvPr id="3" name="Notes Placeholder 2"/>
          <p:cNvSpPr>
            <a:spLocks noGrp="1"/>
          </p:cNvSpPr>
          <p:nvPr>
            <p:ph type="body" idx="1"/>
          </p:nvPr>
        </p:nvSpPr>
        <p:spPr>
          <a:xfrm>
            <a:off x="974725" y="3505200"/>
            <a:ext cx="5365750" cy="5375275"/>
          </a:xfrm>
        </p:spPr>
        <p:txBody>
          <a:bodyPr/>
          <a:lstStyle/>
          <a:p>
            <a:r>
              <a:rPr lang="en-US" dirty="0" smtClean="0"/>
              <a:t>One of Mary Poppins’s super powers is to get people to see the </a:t>
            </a:r>
            <a:r>
              <a:rPr lang="en-US" u="sng" dirty="0" smtClean="0"/>
              <a:t>fun</a:t>
            </a:r>
            <a:r>
              <a:rPr lang="en-US" dirty="0" smtClean="0"/>
              <a:t> in everything.</a:t>
            </a:r>
          </a:p>
          <a:p>
            <a:endParaRPr lang="en-US" dirty="0" smtClean="0"/>
          </a:p>
          <a:p>
            <a:r>
              <a:rPr lang="en-US" dirty="0" smtClean="0"/>
              <a:t>In the introduction to the song “A Spoonful of Sugar”</a:t>
            </a:r>
            <a:r>
              <a:rPr lang="en-US" baseline="0" dirty="0" smtClean="0"/>
              <a:t> </a:t>
            </a:r>
            <a:r>
              <a:rPr lang="en-US" dirty="0" smtClean="0"/>
              <a:t>Mary Poppins reminds us how we often have to do unpleasant things.  </a:t>
            </a:r>
          </a:p>
          <a:p>
            <a:endParaRPr lang="en-US" dirty="0" smtClean="0"/>
          </a:p>
          <a:p>
            <a:r>
              <a:rPr lang="en-US" dirty="0" smtClean="0"/>
              <a:t>“With every job that must be done, there is an element of fun.  You find the fun and </a:t>
            </a:r>
            <a:r>
              <a:rPr lang="en-US" u="sng" dirty="0" smtClean="0"/>
              <a:t>snap</a:t>
            </a:r>
            <a:r>
              <a:rPr lang="en-US" dirty="0" smtClean="0"/>
              <a:t>, the job’s a </a:t>
            </a:r>
            <a:r>
              <a:rPr lang="en-US" u="sng" dirty="0" smtClean="0"/>
              <a:t>game</a:t>
            </a:r>
            <a:r>
              <a:rPr lang="en-US" dirty="0" smtClean="0"/>
              <a:t>.  And every </a:t>
            </a:r>
            <a:r>
              <a:rPr lang="en-US" u="sng" dirty="0" smtClean="0"/>
              <a:t>task</a:t>
            </a:r>
            <a:r>
              <a:rPr lang="en-US" baseline="0" dirty="0" smtClean="0"/>
              <a:t> you undertake becomes a piece of cake …”</a:t>
            </a:r>
          </a:p>
          <a:p>
            <a:endParaRPr lang="en-US" baseline="0" dirty="0" smtClean="0"/>
          </a:p>
          <a:p>
            <a:r>
              <a:rPr lang="en-US" baseline="0" dirty="0" smtClean="0"/>
              <a:t>Well, I do like cake!</a:t>
            </a:r>
          </a:p>
          <a:p>
            <a:endParaRPr lang="en-US" baseline="0" dirty="0" smtClean="0"/>
          </a:p>
          <a:p>
            <a:r>
              <a:rPr lang="en-US" baseline="0" dirty="0" smtClean="0"/>
              <a:t>When unpleasant tasks come my way at work, I just remember what Mary Poppins said, and it’s all good.</a:t>
            </a:r>
            <a:endParaRPr lang="en-US" dirty="0" smtClean="0"/>
          </a:p>
          <a:p>
            <a:endParaRPr lang="en-US" dirty="0" smtClean="0"/>
          </a:p>
          <a:p>
            <a:r>
              <a:rPr lang="en-US" dirty="0" smtClean="0"/>
              <a:t>==========</a:t>
            </a:r>
          </a:p>
          <a:p>
            <a:r>
              <a:rPr lang="nb-NO" dirty="0" smtClean="0"/>
              <a:t>http://</a:t>
            </a:r>
            <a:r>
              <a:rPr lang="nb-NO" dirty="0" err="1" smtClean="0"/>
              <a:t>s.ecrater.com</a:t>
            </a:r>
            <a:r>
              <a:rPr lang="nb-NO" dirty="0" smtClean="0"/>
              <a:t>/stores/53443/4c171b553dd23_53443n.jpg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61</a:t>
            </a:fld>
            <a:endParaRPr lang="en-US"/>
          </a:p>
        </p:txBody>
      </p:sp>
    </p:spTree>
    <p:extLst>
      <p:ext uri="{BB962C8B-B14F-4D97-AF65-F5344CB8AC3E}">
        <p14:creationId xmlns:p14="http://schemas.microsoft.com/office/powerpoint/2010/main" val="15647511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Penny</a:t>
            </a:r>
            <a:r>
              <a:rPr lang="en-US" baseline="0" dirty="0" smtClean="0"/>
              <a:t> and Sheldon have different passions and different super powers.  Did you notice?</a:t>
            </a:r>
            <a:endParaRPr lang="en-US" dirty="0" smtClean="0"/>
          </a:p>
          <a:p>
            <a:endParaRPr lang="en-US" dirty="0" smtClean="0"/>
          </a:p>
          <a:p>
            <a:r>
              <a:rPr lang="en-US" dirty="0" smtClean="0"/>
              <a:t>=============</a:t>
            </a:r>
          </a:p>
          <a:p>
            <a:r>
              <a:rPr lang="en-US" dirty="0" smtClean="0"/>
              <a:t>http://img3.wikia.nocookie.net/__cb20110728044900/</a:t>
            </a:r>
            <a:r>
              <a:rPr lang="en-US" dirty="0" err="1" smtClean="0"/>
              <a:t>bigbangtheory</a:t>
            </a:r>
            <a:r>
              <a:rPr lang="en-US" dirty="0" smtClean="0"/>
              <a:t>/images/c/c6/Big-bang-theory-penny-sheldon-photo1.jpg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62</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635125" y="720725"/>
            <a:ext cx="2290763" cy="1717675"/>
          </a:xfrm>
          <a:ln/>
        </p:spPr>
      </p:sp>
      <p:sp>
        <p:nvSpPr>
          <p:cNvPr id="181250" name="Rectangle 3"/>
          <p:cNvSpPr>
            <a:spLocks noGrp="1" noChangeArrowheads="1"/>
          </p:cNvSpPr>
          <p:nvPr>
            <p:ph type="body" idx="1"/>
          </p:nvPr>
        </p:nvSpPr>
        <p:spPr>
          <a:xfrm>
            <a:off x="974725" y="2667000"/>
            <a:ext cx="5365750" cy="6213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Starting at Middle School most folks can</a:t>
            </a:r>
            <a:r>
              <a:rPr lang="en-US" baseline="0" dirty="0" smtClean="0">
                <a:ea typeface="ヒラギノ角ゴ Pro W3" charset="0"/>
              </a:rPr>
              <a:t> grasp their career interests. Like working indoors or outside. </a:t>
            </a:r>
          </a:p>
          <a:p>
            <a:r>
              <a:rPr lang="en-US" baseline="0" dirty="0" smtClean="0">
                <a:ea typeface="ヒラギノ角ゴ Pro W3" charset="0"/>
              </a:rPr>
              <a:t>Like structured work or free thinking.  </a:t>
            </a:r>
          </a:p>
          <a:p>
            <a:r>
              <a:rPr lang="en-US" baseline="0" dirty="0" smtClean="0">
                <a:ea typeface="ヒラギノ角ゴ Pro W3" charset="0"/>
              </a:rPr>
              <a:t>Like working around people or working by themselves.</a:t>
            </a:r>
          </a:p>
          <a:p>
            <a:endParaRPr lang="en-US" baseline="0" dirty="0" smtClean="0">
              <a:ea typeface="ヒラギノ角ゴ Pro W3" charset="0"/>
            </a:endParaRPr>
          </a:p>
          <a:p>
            <a:r>
              <a:rPr lang="en-US" u="sng" baseline="0" dirty="0" smtClean="0">
                <a:ea typeface="ヒラギノ角ゴ Pro W3" charset="0"/>
              </a:rPr>
              <a:t>Passion</a:t>
            </a:r>
            <a:r>
              <a:rPr lang="en-US" baseline="0" dirty="0" smtClean="0">
                <a:ea typeface="ヒラギノ角ゴ Pro W3" charset="0"/>
              </a:rPr>
              <a:t> is something else.</a:t>
            </a:r>
          </a:p>
          <a:p>
            <a:r>
              <a:rPr lang="en-US" baseline="0" dirty="0" smtClean="0">
                <a:ea typeface="ヒラギノ角ゴ Pro W3" charset="0"/>
              </a:rPr>
              <a:t>It turns out that my </a:t>
            </a:r>
            <a:r>
              <a:rPr lang="en-US" u="sng" baseline="0" dirty="0" smtClean="0">
                <a:ea typeface="ヒラギノ角ゴ Pro W3" charset="0"/>
              </a:rPr>
              <a:t>interests</a:t>
            </a:r>
            <a:r>
              <a:rPr lang="en-US" baseline="0" dirty="0" smtClean="0">
                <a:ea typeface="ヒラギノ角ゴ Pro W3" charset="0"/>
              </a:rPr>
              <a:t> -- are not really right for my </a:t>
            </a:r>
            <a:r>
              <a:rPr lang="en-US" u="sng" baseline="0" dirty="0" smtClean="0">
                <a:ea typeface="ヒラギノ角ゴ Pro W3" charset="0"/>
              </a:rPr>
              <a:t>job</a:t>
            </a:r>
            <a:r>
              <a:rPr lang="en-US" baseline="0" dirty="0" smtClean="0">
                <a:ea typeface="ヒラギノ角ゴ Pro W3" charset="0"/>
              </a:rPr>
              <a:t>. </a:t>
            </a:r>
          </a:p>
          <a:p>
            <a:r>
              <a:rPr lang="en-US" baseline="0" dirty="0" smtClean="0">
                <a:ea typeface="ヒラギノ角ゴ Pro W3" charset="0"/>
              </a:rPr>
              <a:t>This means that I have to stretch into uncomfortable areas like being </a:t>
            </a:r>
            <a:r>
              <a:rPr lang="en-US" u="sng" baseline="0" dirty="0" smtClean="0">
                <a:ea typeface="ヒラギノ角ゴ Pro W3" charset="0"/>
              </a:rPr>
              <a:t>extraverted</a:t>
            </a:r>
            <a:r>
              <a:rPr lang="en-US" baseline="0" dirty="0" smtClean="0">
                <a:ea typeface="ヒラギノ角ゴ Pro W3" charset="0"/>
              </a:rPr>
              <a:t>, -- when I prefer to be </a:t>
            </a:r>
            <a:r>
              <a:rPr lang="en-US" u="sng" baseline="0" dirty="0" smtClean="0">
                <a:ea typeface="ヒラギノ角ゴ Pro W3" charset="0"/>
              </a:rPr>
              <a:t>introverted</a:t>
            </a:r>
            <a:r>
              <a:rPr lang="en-US" baseline="0" dirty="0" smtClean="0">
                <a:ea typeface="ヒラギノ角ゴ Pro W3" charset="0"/>
              </a:rPr>
              <a:t>.  </a:t>
            </a:r>
          </a:p>
          <a:p>
            <a:r>
              <a:rPr lang="en-US" baseline="0" dirty="0" smtClean="0">
                <a:ea typeface="ヒラギノ角ゴ Pro W3" charset="0"/>
              </a:rPr>
              <a:t>(point) I also don’t get to </a:t>
            </a:r>
            <a:r>
              <a:rPr lang="en-US" u="sng" baseline="0" dirty="0" smtClean="0">
                <a:ea typeface="ヒラギノ角ゴ Pro W3" charset="0"/>
              </a:rPr>
              <a:t>file</a:t>
            </a:r>
            <a:r>
              <a:rPr lang="en-US" baseline="0" dirty="0" smtClean="0">
                <a:ea typeface="ヒラギノ角ゴ Pro W3" charset="0"/>
              </a:rPr>
              <a:t> a lot of wood in my job, which to me is </a:t>
            </a:r>
            <a:r>
              <a:rPr lang="en-US" u="sng" baseline="0" dirty="0" smtClean="0">
                <a:ea typeface="ヒラギノ角ゴ Pro W3" charset="0"/>
              </a:rPr>
              <a:t>fun</a:t>
            </a:r>
            <a:r>
              <a:rPr lang="en-US" baseline="0" dirty="0" smtClean="0">
                <a:ea typeface="ヒラギノ角ゴ Pro W3" charset="0"/>
              </a:rPr>
              <a:t>.</a:t>
            </a:r>
          </a:p>
          <a:p>
            <a:endParaRPr lang="en-US" baseline="0" dirty="0" smtClean="0">
              <a:ea typeface="ヒラギノ角ゴ Pro W3" charset="0"/>
            </a:endParaRPr>
          </a:p>
          <a:p>
            <a:r>
              <a:rPr lang="en-US" baseline="0" dirty="0" smtClean="0">
                <a:ea typeface="ヒラギノ角ゴ Pro W3" charset="0"/>
              </a:rPr>
              <a:t>An </a:t>
            </a:r>
            <a:r>
              <a:rPr lang="en-US" u="sng" baseline="0" dirty="0" smtClean="0">
                <a:ea typeface="ヒラギノ角ゴ Pro W3" charset="0"/>
              </a:rPr>
              <a:t>interest</a:t>
            </a:r>
            <a:r>
              <a:rPr lang="en-US" baseline="0" dirty="0" smtClean="0">
                <a:ea typeface="ヒラギノ角ゴ Pro W3" charset="0"/>
              </a:rPr>
              <a:t> is “working with my hands,” but a </a:t>
            </a:r>
            <a:r>
              <a:rPr lang="en-US" u="sng" baseline="0" dirty="0" smtClean="0">
                <a:ea typeface="ヒラギノ角ゴ Pro W3" charset="0"/>
              </a:rPr>
              <a:t>passion</a:t>
            </a:r>
            <a:r>
              <a:rPr lang="en-US" baseline="0" dirty="0" smtClean="0">
                <a:ea typeface="ヒラギノ角ゴ Pro W3" charset="0"/>
              </a:rPr>
              <a:t> is “building things for people who who can’t afford it and really need it.”</a:t>
            </a:r>
          </a:p>
          <a:p>
            <a:endParaRPr lang="en-US" baseline="0" dirty="0" smtClean="0">
              <a:ea typeface="ヒラギノ角ゴ Pro W3" charset="0"/>
            </a:endParaRPr>
          </a:p>
          <a:p>
            <a:r>
              <a:rPr lang="en-US" baseline="0" dirty="0" smtClean="0">
                <a:ea typeface="ヒラギノ角ゴ Pro W3" charset="0"/>
              </a:rPr>
              <a:t>Your </a:t>
            </a:r>
            <a:r>
              <a:rPr lang="en-US" u="sng" baseline="0" dirty="0" smtClean="0">
                <a:ea typeface="ヒラギノ角ゴ Pro W3" charset="0"/>
              </a:rPr>
              <a:t>passion</a:t>
            </a:r>
            <a:r>
              <a:rPr lang="en-US" baseline="0" dirty="0" smtClean="0">
                <a:ea typeface="ヒラギノ角ゴ Pro W3" charset="0"/>
              </a:rPr>
              <a:t> can easily override your </a:t>
            </a:r>
            <a:r>
              <a:rPr lang="en-US" u="sng" baseline="0" dirty="0" smtClean="0">
                <a:ea typeface="ヒラギノ角ゴ Pro W3" charset="0"/>
              </a:rPr>
              <a:t>interests</a:t>
            </a:r>
            <a:r>
              <a:rPr lang="en-US" baseline="0" dirty="0" smtClean="0">
                <a:ea typeface="ヒラギノ角ゴ Pro W3" charset="0"/>
              </a:rPr>
              <a:t>. </a:t>
            </a:r>
          </a:p>
          <a:p>
            <a:r>
              <a:rPr lang="en-US" baseline="0" dirty="0" smtClean="0">
                <a:ea typeface="ヒラギノ角ゴ Pro W3" charset="0"/>
              </a:rPr>
              <a:t>To follow your </a:t>
            </a:r>
            <a:r>
              <a:rPr lang="en-US" u="sng" baseline="0" dirty="0" smtClean="0">
                <a:ea typeface="ヒラギノ角ゴ Pro W3" charset="0"/>
              </a:rPr>
              <a:t>passion</a:t>
            </a:r>
            <a:r>
              <a:rPr lang="en-US" baseline="0" dirty="0" smtClean="0">
                <a:ea typeface="ヒラギノ角ゴ Pro W3" charset="0"/>
              </a:rPr>
              <a:t>, you will do almost </a:t>
            </a:r>
            <a:r>
              <a:rPr lang="en-US" u="sng" baseline="0" dirty="0" smtClean="0">
                <a:ea typeface="ヒラギノ角ゴ Pro W3" charset="0"/>
              </a:rPr>
              <a:t>anything</a:t>
            </a:r>
            <a:r>
              <a:rPr lang="en-US" baseline="0" dirty="0" smtClean="0">
                <a:ea typeface="ヒラギノ角ゴ Pro W3" charset="0"/>
              </a:rPr>
              <a:t>.</a:t>
            </a:r>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63</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Steve Jobs was </a:t>
            </a:r>
            <a:r>
              <a:rPr lang="en-US" sz="1800" b="0" i="0" dirty="0" smtClean="0"/>
              <a:t>passionate about </a:t>
            </a:r>
            <a:r>
              <a:rPr lang="en-US" altLang="en-US" sz="1800" b="0" i="0" dirty="0" smtClean="0">
                <a:effectLst>
                  <a:outerShdw blurRad="38100" dist="38100" dir="2700000" algn="tl">
                    <a:srgbClr val="C0C0C0"/>
                  </a:outerShdw>
                </a:effectLst>
              </a:rPr>
              <a:t>Making Better Things. </a:t>
            </a:r>
          </a:p>
          <a:p>
            <a:r>
              <a:rPr lang="en-US" sz="1800" dirty="0" smtClean="0"/>
              <a:t>He cared about making something that other people could benefit from.</a:t>
            </a:r>
          </a:p>
          <a:p>
            <a:endParaRPr lang="en-US" sz="18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b="0" i="0" dirty="0" smtClean="0">
                <a:effectLst>
                  <a:outerShdw blurRad="38100" dist="38100" dir="2700000" algn="tl">
                    <a:srgbClr val="C0C0C0"/>
                  </a:outerShdw>
                </a:effectLst>
              </a:rPr>
              <a:t>He challenged us all to Think Different.</a:t>
            </a:r>
          </a:p>
          <a:p>
            <a:endParaRPr lang="en-US" sz="1800" dirty="0" smtClean="0"/>
          </a:p>
          <a:p>
            <a:endParaRPr lang="en-US" sz="1800" dirty="0" smtClean="0"/>
          </a:p>
          <a:p>
            <a:endParaRPr lang="en-US" sz="1800" dirty="0" smtClean="0"/>
          </a:p>
          <a:p>
            <a:r>
              <a:rPr lang="en-US" sz="1800" dirty="0" smtClean="0"/>
              <a:t>====</a:t>
            </a:r>
          </a:p>
          <a:p>
            <a:r>
              <a:rPr lang="pl-PL" sz="1800" dirty="0" err="1" smtClean="0"/>
              <a:t>https</a:t>
            </a:r>
            <a:r>
              <a:rPr lang="pl-PL" sz="1800" dirty="0" smtClean="0"/>
              <a:t>://</a:t>
            </a:r>
            <a:r>
              <a:rPr lang="pl-PL" sz="1800" dirty="0" err="1" smtClean="0"/>
              <a:t>www.pinterest.com</a:t>
            </a:r>
            <a:r>
              <a:rPr lang="pl-PL" sz="1800" dirty="0" smtClean="0"/>
              <a:t>/pin/166422148705420451/</a:t>
            </a:r>
          </a:p>
          <a:p>
            <a:endParaRPr lang="pl-PL" sz="1800" dirty="0" smtClean="0"/>
          </a:p>
          <a:p>
            <a:r>
              <a:rPr lang="pl-PL" sz="1800" dirty="0" smtClean="0"/>
              <a:t>http://</a:t>
            </a:r>
            <a:r>
              <a:rPr lang="pl-PL" sz="1800" dirty="0" err="1" smtClean="0"/>
              <a:t>finance.yahoo.com</a:t>
            </a:r>
            <a:r>
              <a:rPr lang="pl-PL" sz="1800" dirty="0" smtClean="0"/>
              <a:t>/news/steve-jobs-destroyed-passion-myth-163000433.html;_ylt=A0LEV7_TYvdUvyQAJscnnIlQ;_ylu=X3oDMTEzamFkOTJqBHNlYwNzcgRwb3MDMgRjb2xvA2JmMQR2dGlkA1lIUzAwNF8x</a:t>
            </a:r>
          </a:p>
          <a:p>
            <a:endParaRPr lang="en-US" sz="1800" dirty="0"/>
          </a:p>
        </p:txBody>
      </p:sp>
      <p:sp>
        <p:nvSpPr>
          <p:cNvPr id="4" name="Slide Number Placeholder 3"/>
          <p:cNvSpPr>
            <a:spLocks noGrp="1"/>
          </p:cNvSpPr>
          <p:nvPr>
            <p:ph type="sldNum" sz="quarter" idx="10"/>
          </p:nvPr>
        </p:nvSpPr>
        <p:spPr/>
        <p:txBody>
          <a:bodyPr/>
          <a:lstStyle/>
          <a:p>
            <a:fld id="{3DF78EA0-3D63-0A4F-B63E-44B40B2929A6}" type="slidenum">
              <a:rPr lang="en-US" smtClean="0"/>
              <a:t>64</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Dean</a:t>
            </a:r>
            <a:r>
              <a:rPr lang="en-US" baseline="0" dirty="0" smtClean="0"/>
              <a:t> Smith was passionate about </a:t>
            </a:r>
            <a:r>
              <a:rPr lang="en-US" u="sng" baseline="0" dirty="0" smtClean="0"/>
              <a:t>teamwork</a:t>
            </a:r>
            <a:r>
              <a:rPr lang="en-US" baseline="0" dirty="0" smtClean="0"/>
              <a:t>. </a:t>
            </a:r>
          </a:p>
          <a:p>
            <a:r>
              <a:rPr lang="en-US" baseline="0" dirty="0" smtClean="0"/>
              <a:t>Creating team players.</a:t>
            </a:r>
          </a:p>
          <a:p>
            <a:endParaRPr lang="en-US" baseline="0" dirty="0" smtClean="0"/>
          </a:p>
          <a:p>
            <a:r>
              <a:rPr lang="en-US" baseline="0" dirty="0" smtClean="0"/>
              <a:t>He was also passionate about the academic success of his players.</a:t>
            </a:r>
          </a:p>
          <a:p>
            <a:endParaRPr lang="en-US" dirty="0"/>
          </a:p>
          <a:p>
            <a:endParaRPr lang="en-US" baseline="0" dirty="0" smtClean="0"/>
          </a:p>
          <a:p>
            <a:endParaRPr lang="en-US" baseline="0" dirty="0" smtClean="0"/>
          </a:p>
          <a:p>
            <a:endParaRPr lang="en-US" baseline="0" dirty="0" smtClean="0"/>
          </a:p>
          <a:p>
            <a:r>
              <a:rPr lang="en-US" baseline="0" dirty="0" smtClean="0"/>
              <a:t>======</a:t>
            </a:r>
          </a:p>
          <a:p>
            <a:endParaRPr lang="en-US" baseline="0" dirty="0" smtClean="0"/>
          </a:p>
          <a:p>
            <a:r>
              <a:rPr lang="en-US" dirty="0" smtClean="0"/>
              <a:t>http://</a:t>
            </a:r>
            <a:r>
              <a:rPr lang="en-US" dirty="0" err="1" smtClean="0"/>
              <a:t>bleacherreport.com</a:t>
            </a:r>
            <a:r>
              <a:rPr lang="en-US" dirty="0" smtClean="0"/>
              <a:t>/</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65</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Nelson Mandela</a:t>
            </a:r>
            <a:r>
              <a:rPr lang="en-US" baseline="0" dirty="0" smtClean="0"/>
              <a:t> was </a:t>
            </a:r>
            <a:r>
              <a:rPr lang="en-US" dirty="0" smtClean="0"/>
              <a:t>Passionate about racism and human rights.</a:t>
            </a:r>
          </a:p>
          <a:p>
            <a:endParaRPr lang="en-US" dirty="0" smtClean="0"/>
          </a:p>
          <a:p>
            <a:endParaRPr lang="en-US" dirty="0" smtClean="0"/>
          </a:p>
          <a:p>
            <a:r>
              <a:rPr lang="en-US" dirty="0" smtClean="0"/>
              <a:t>====</a:t>
            </a:r>
          </a:p>
          <a:p>
            <a:r>
              <a:rPr lang="en-US" dirty="0" smtClean="0"/>
              <a:t>http://</a:t>
            </a:r>
            <a:r>
              <a:rPr lang="en-US" dirty="0" err="1" smtClean="0"/>
              <a:t>www.cnn.com</a:t>
            </a:r>
            <a:r>
              <a:rPr lang="en-US" dirty="0" smtClean="0"/>
              <a:t>/2013/12/06/world/</a:t>
            </a:r>
            <a:r>
              <a:rPr lang="en-US" dirty="0" err="1" smtClean="0"/>
              <a:t>africa</a:t>
            </a:r>
            <a:r>
              <a:rPr lang="en-US" dirty="0" smtClean="0"/>
              <a:t>/nelson-</a:t>
            </a:r>
            <a:r>
              <a:rPr lang="en-US" dirty="0" err="1" smtClean="0"/>
              <a:t>mandela</a:t>
            </a:r>
            <a:r>
              <a:rPr lang="en-US" dirty="0" smtClean="0"/>
              <a:t>-other-side/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66</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Jimi Hendrix was passionate about creating musical</a:t>
            </a:r>
            <a:r>
              <a:rPr lang="en-US" baseline="0" dirty="0" smtClean="0"/>
              <a:t> sounds that had never been heard before.</a:t>
            </a:r>
            <a:endParaRPr lang="en-US" dirty="0" smtClean="0"/>
          </a:p>
          <a:p>
            <a:endParaRPr lang="en-US" dirty="0" smtClean="0"/>
          </a:p>
          <a:p>
            <a:endParaRPr lang="en-US" dirty="0" smtClean="0"/>
          </a:p>
          <a:p>
            <a:r>
              <a:rPr lang="en-US" dirty="0" smtClean="0"/>
              <a:t>====</a:t>
            </a:r>
          </a:p>
          <a:p>
            <a:r>
              <a:rPr lang="en-US" dirty="0" smtClean="0"/>
              <a:t>http://hinter-den-</a:t>
            </a:r>
            <a:r>
              <a:rPr lang="en-US" dirty="0" err="1" smtClean="0"/>
              <a:t>schlagzeilen.de</a:t>
            </a:r>
            <a:r>
              <a:rPr lang="en-US" dirty="0" smtClean="0"/>
              <a:t>/2012/11/27/jimi-hendrix-zum-70-geburtstag/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67</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a typeface="+mn-ea"/>
              </a:rPr>
              <a:t>Nikola </a:t>
            </a:r>
            <a:r>
              <a:rPr lang="en-US" sz="1800" dirty="0" smtClean="0">
                <a:ea typeface="+mn-ea"/>
              </a:rPr>
              <a:t>Tesla</a:t>
            </a:r>
            <a:r>
              <a:rPr lang="en-US" sz="1800" baseline="0" dirty="0" smtClean="0">
                <a:ea typeface="+mn-ea"/>
              </a:rPr>
              <a:t> was </a:t>
            </a:r>
            <a:r>
              <a:rPr lang="en-US" sz="1800" dirty="0" smtClean="0">
                <a:ea typeface="+mn-ea"/>
              </a:rPr>
              <a:t>passionate </a:t>
            </a:r>
            <a:r>
              <a:rPr lang="en-US" sz="1800" dirty="0">
                <a:ea typeface="+mn-ea"/>
              </a:rPr>
              <a:t>about </a:t>
            </a:r>
            <a:r>
              <a:rPr lang="en-US" sz="1800" dirty="0" smtClean="0">
                <a:ea typeface="+mn-ea"/>
              </a:rPr>
              <a:t>the </a:t>
            </a:r>
            <a:r>
              <a:rPr lang="en-US" sz="1800" dirty="0" smtClean="0"/>
              <a:t>transmission of electrical energy</a:t>
            </a:r>
            <a:r>
              <a:rPr lang="en-US" sz="1800" baseline="0" dirty="0" smtClean="0"/>
              <a:t>.  </a:t>
            </a:r>
          </a:p>
          <a:p>
            <a:r>
              <a:rPr lang="en-US" sz="1800" baseline="0" dirty="0" smtClean="0"/>
              <a:t>It is because of Tesla that we have electricity in our homes.</a:t>
            </a:r>
          </a:p>
          <a:p>
            <a:r>
              <a:rPr lang="en-US" sz="1800" baseline="0" dirty="0" smtClean="0"/>
              <a:t>Tesla </a:t>
            </a:r>
            <a:r>
              <a:rPr lang="en-US" sz="1800" dirty="0"/>
              <a:t>p</a:t>
            </a:r>
            <a:r>
              <a:rPr lang="en-US" sz="1800" dirty="0" smtClean="0"/>
              <a:t>ursued technology, not fame.  </a:t>
            </a:r>
          </a:p>
          <a:p>
            <a:endParaRPr lang="en-US" sz="1800" dirty="0" smtClean="0"/>
          </a:p>
          <a:p>
            <a:endParaRPr lang="en-US" sz="1800" dirty="0" smtClean="0"/>
          </a:p>
          <a:p>
            <a:endParaRPr lang="en-US" sz="1800" dirty="0" smtClean="0"/>
          </a:p>
          <a:p>
            <a:r>
              <a:rPr lang="en-US" sz="1800" dirty="0" smtClean="0"/>
              <a:t>=======</a:t>
            </a:r>
          </a:p>
          <a:p>
            <a:r>
              <a:rPr lang="en-US" sz="1800" dirty="0" smtClean="0"/>
              <a:t>http://</a:t>
            </a:r>
            <a:r>
              <a:rPr lang="en-US" sz="1800" dirty="0" err="1" smtClean="0"/>
              <a:t>www.allnumis.com</a:t>
            </a:r>
            <a:r>
              <a:rPr lang="en-US" sz="1800" dirty="0" smtClean="0"/>
              <a:t>/postcard/</a:t>
            </a:r>
            <a:r>
              <a:rPr lang="en-US" sz="1800" dirty="0" err="1" smtClean="0"/>
              <a:t>serbia</a:t>
            </a:r>
            <a:r>
              <a:rPr lang="en-US" sz="1800" dirty="0" smtClean="0"/>
              <a:t>/nikola-tesla-2087</a:t>
            </a:r>
          </a:p>
          <a:p>
            <a:endParaRPr lang="en-US" sz="1800" dirty="0" smtClean="0"/>
          </a:p>
          <a:p>
            <a:endParaRPr lang="en-US" sz="1800" dirty="0"/>
          </a:p>
        </p:txBody>
      </p:sp>
      <p:sp>
        <p:nvSpPr>
          <p:cNvPr id="4" name="Slide Number Placeholder 3"/>
          <p:cNvSpPr>
            <a:spLocks noGrp="1"/>
          </p:cNvSpPr>
          <p:nvPr>
            <p:ph type="sldNum" sz="quarter" idx="10"/>
          </p:nvPr>
        </p:nvSpPr>
        <p:spPr/>
        <p:txBody>
          <a:bodyPr/>
          <a:lstStyle/>
          <a:p>
            <a:fld id="{3DF78EA0-3D63-0A4F-B63E-44B40B2929A6}" type="slidenum">
              <a:rPr lang="en-US" smtClean="0"/>
              <a:t>68</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Sheldon Cooper</a:t>
            </a:r>
            <a:r>
              <a:rPr lang="en-US" baseline="0" dirty="0" smtClean="0"/>
              <a:t> is </a:t>
            </a:r>
            <a:r>
              <a:rPr lang="en-US" dirty="0" smtClean="0"/>
              <a:t>Passionate</a:t>
            </a:r>
            <a:r>
              <a:rPr lang="en-US" baseline="0" dirty="0" smtClean="0"/>
              <a:t> about Theoretical Physics.</a:t>
            </a:r>
          </a:p>
          <a:p>
            <a:endParaRPr lang="en-US" baseline="0" dirty="0" smtClean="0"/>
          </a:p>
          <a:p>
            <a:r>
              <a:rPr lang="en-US" baseline="0" dirty="0" smtClean="0"/>
              <a:t>And if you paid attention in Physics class, </a:t>
            </a:r>
          </a:p>
          <a:p>
            <a:r>
              <a:rPr lang="en-US" baseline="0" dirty="0" smtClean="0"/>
              <a:t>you will have to admit </a:t>
            </a:r>
          </a:p>
          <a:p>
            <a:r>
              <a:rPr lang="en-US" baseline="0" dirty="0" smtClean="0"/>
              <a:t>that this is one of the funniest jokes ever.  - </a:t>
            </a:r>
          </a:p>
          <a:p>
            <a:endParaRPr lang="en-US" dirty="0"/>
          </a:p>
          <a:p>
            <a:r>
              <a:rPr lang="en-US" u="sng" baseline="0" dirty="0" err="1" smtClean="0"/>
              <a:t>Bazinga</a:t>
            </a:r>
            <a:r>
              <a:rPr lang="en-US" baseline="0" dirty="0" smtClean="0"/>
              <a: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www.wallpaperhi.com</a:t>
            </a:r>
            <a:r>
              <a:rPr lang="en-US" dirty="0" smtClean="0"/>
              <a:t>/Entertainment/</a:t>
            </a:r>
            <a:r>
              <a:rPr lang="en-US" dirty="0" err="1" smtClean="0"/>
              <a:t>TV_Series</a:t>
            </a:r>
            <a:r>
              <a:rPr lang="en-US" dirty="0" smtClean="0"/>
              <a:t>/science_nerd_funny_physics_comedy_the_big_bang_theory_tv_serie_jim_parsons_sheldon_cooper_tv_shows_84078/download_1920x1200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69</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a:latin typeface="Times New Roman" charset="0"/>
                <a:ea typeface="ヒラギノ角ゴ Pro W3" charset="0"/>
                <a:cs typeface="Times New Roman" charset="0"/>
              </a:rPr>
              <a:t>Sometimes we get too caught up in how well kids do </a:t>
            </a:r>
            <a:r>
              <a:rPr lang="en-US" sz="1700" u="sng" dirty="0">
                <a:latin typeface="Times New Roman" charset="0"/>
                <a:ea typeface="ヒラギノ角ゴ Pro W3" charset="0"/>
                <a:cs typeface="Times New Roman" charset="0"/>
              </a:rPr>
              <a:t>in</a:t>
            </a:r>
            <a:r>
              <a:rPr lang="en-US" sz="1700" dirty="0">
                <a:latin typeface="Times New Roman" charset="0"/>
                <a:ea typeface="ヒラギノ角ゴ Pro W3" charset="0"/>
                <a:cs typeface="Times New Roman" charset="0"/>
              </a:rPr>
              <a:t> school -- </a:t>
            </a:r>
          </a:p>
          <a:p>
            <a:r>
              <a:rPr lang="en-US" sz="1700" dirty="0">
                <a:latin typeface="Times New Roman" charset="0"/>
                <a:ea typeface="ヒラギノ角ゴ Pro W3" charset="0"/>
                <a:cs typeface="Times New Roman" charset="0"/>
              </a:rPr>
              <a:t>and we loose sight of the goal to produce adult citizens who can </a:t>
            </a:r>
            <a:r>
              <a:rPr lang="en-US" sz="1700" dirty="0" smtClean="0">
                <a:latin typeface="Times New Roman" charset="0"/>
                <a:ea typeface="ヒラギノ角ゴ Pro W3" charset="0"/>
                <a:cs typeface="Times New Roman" charset="0"/>
              </a:rPr>
              <a:t>function well </a:t>
            </a:r>
            <a:r>
              <a:rPr lang="en-US" sz="1700" u="sng" dirty="0">
                <a:latin typeface="Times New Roman" charset="0"/>
                <a:ea typeface="ヒラギノ角ゴ Pro W3" charset="0"/>
                <a:cs typeface="Times New Roman" charset="0"/>
              </a:rPr>
              <a:t>outside</a:t>
            </a:r>
            <a:r>
              <a:rPr lang="en-US" sz="1700" dirty="0">
                <a:latin typeface="Times New Roman" charset="0"/>
                <a:ea typeface="ヒラギノ角ゴ Pro W3" charset="0"/>
                <a:cs typeface="Times New Roman" charset="0"/>
              </a:rPr>
              <a:t> of school.</a:t>
            </a:r>
          </a:p>
          <a:p>
            <a:endParaRPr lang="en-US" sz="1700" dirty="0" smtClean="0">
              <a:latin typeface="Times New Roman" charset="0"/>
              <a:ea typeface="ヒラギノ角ゴ Pro W3" charset="0"/>
              <a:cs typeface="Times New Roman" charset="0"/>
            </a:endParaRPr>
          </a:p>
          <a:p>
            <a:r>
              <a:rPr lang="en-US" sz="1700" dirty="0" smtClean="0">
                <a:latin typeface="Times New Roman" charset="0"/>
                <a:ea typeface="ヒラギノ角ゴ Pro W3" charset="0"/>
                <a:cs typeface="Times New Roman" charset="0"/>
              </a:rPr>
              <a:t>Being able to perform well </a:t>
            </a:r>
            <a:r>
              <a:rPr lang="en-US" sz="1700" u="sng" dirty="0" smtClean="0">
                <a:latin typeface="Times New Roman" charset="0"/>
                <a:ea typeface="ヒラギノ角ゴ Pro W3" charset="0"/>
                <a:cs typeface="Times New Roman" charset="0"/>
              </a:rPr>
              <a:t>in</a:t>
            </a:r>
            <a:r>
              <a:rPr lang="en-US" sz="1700" dirty="0" smtClean="0">
                <a:latin typeface="Times New Roman" charset="0"/>
                <a:ea typeface="ヒラギノ角ゴ Pro W3" charset="0"/>
                <a:cs typeface="Times New Roman" charset="0"/>
              </a:rPr>
              <a:t> school does not always translate in being able to perform well </a:t>
            </a:r>
            <a:r>
              <a:rPr lang="en-US" sz="1700" u="sng" dirty="0" smtClean="0">
                <a:latin typeface="Times New Roman" charset="0"/>
                <a:ea typeface="ヒラギノ角ゴ Pro W3" charset="0"/>
                <a:cs typeface="Times New Roman" charset="0"/>
              </a:rPr>
              <a:t>outside</a:t>
            </a:r>
            <a:r>
              <a:rPr lang="en-US" sz="1700" baseline="0" dirty="0" smtClean="0">
                <a:latin typeface="Times New Roman" charset="0"/>
                <a:ea typeface="ヒラギノ角ゴ Pro W3" charset="0"/>
                <a:cs typeface="Times New Roman" charset="0"/>
              </a:rPr>
              <a:t> of school.</a:t>
            </a:r>
          </a:p>
          <a:p>
            <a:endParaRPr lang="en-US" sz="1700" dirty="0">
              <a:latin typeface="Times New Roman" charset="0"/>
              <a:ea typeface="ヒラギノ角ゴ Pro W3" charset="0"/>
              <a:cs typeface="Times New Roman" charset="0"/>
            </a:endParaRPr>
          </a:p>
          <a:p>
            <a:r>
              <a:rPr lang="en-US" sz="1700" dirty="0">
                <a:latin typeface="Times New Roman" charset="0"/>
                <a:ea typeface="ヒラギノ角ゴ Pro W3" charset="0"/>
                <a:cs typeface="Times New Roman" charset="0"/>
              </a:rPr>
              <a:t>We have to get back to the </a:t>
            </a:r>
            <a:r>
              <a:rPr lang="en-US" sz="1700" u="sng" dirty="0">
                <a:latin typeface="Times New Roman" charset="0"/>
                <a:ea typeface="ヒラギノ角ゴ Pro W3" charset="0"/>
                <a:cs typeface="Times New Roman" charset="0"/>
              </a:rPr>
              <a:t>true purpose </a:t>
            </a:r>
            <a:r>
              <a:rPr lang="en-US" sz="1700" dirty="0">
                <a:latin typeface="Times New Roman" charset="0"/>
                <a:ea typeface="ヒラギノ角ゴ Pro W3" charset="0"/>
                <a:cs typeface="Times New Roman" charset="0"/>
              </a:rPr>
              <a:t>of education.</a:t>
            </a:r>
          </a:p>
          <a:p>
            <a:endParaRPr lang="en-US" sz="1700" dirty="0">
              <a:latin typeface="Times New Roman" charset="0"/>
              <a:ea typeface="ヒラギノ角ゴ Pro W3" charset="0"/>
              <a:cs typeface="Times New Roman" charset="0"/>
            </a:endParaRPr>
          </a:p>
          <a:p>
            <a:endParaRPr lang="en-US" sz="1700" dirty="0">
              <a:solidFill>
                <a:srgbClr val="3E3F40"/>
              </a:solidFill>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a:t>
            </a:r>
            <a:r>
              <a:rPr lang="en-US" sz="1700" dirty="0" smtClean="0">
                <a:solidFill>
                  <a:srgbClr val="3E3F40"/>
                </a:solidFill>
                <a:latin typeface="Times New Roman" charset="0"/>
                <a:ea typeface="ヒラギノ角ゴ Pro W3" charset="0"/>
                <a:cs typeface="Times New Roman" charset="0"/>
              </a:rPr>
              <a:t>=====</a:t>
            </a:r>
            <a:endParaRPr lang="en-US" sz="1700" dirty="0">
              <a:solidFill>
                <a:srgbClr val="3E3F40"/>
              </a:solidFill>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This line is often quoted without any reference. Here are two people who claim the quote and a school district that uses it as their motto.</a:t>
            </a:r>
          </a:p>
          <a:p>
            <a:endParaRPr lang="en-US" sz="1700" dirty="0">
              <a:solidFill>
                <a:srgbClr val="3E3F40"/>
              </a:solidFill>
              <a:latin typeface="Times New Roman" charset="0"/>
              <a:ea typeface="ヒラギノ角ゴ Pro W3" charset="0"/>
              <a:cs typeface="Times New Roman" charset="0"/>
            </a:endParaRPr>
          </a:p>
          <a:p>
            <a:r>
              <a:rPr lang="en-US" sz="1700" i="1" dirty="0">
                <a:latin typeface="Times New Roman" charset="0"/>
                <a:ea typeface="ヒラギノ角ゴ Pro W3" charset="0"/>
                <a:cs typeface="Times New Roman" charset="0"/>
              </a:rPr>
              <a:t>Elliot W. Eisner</a:t>
            </a:r>
          </a:p>
          <a:p>
            <a:r>
              <a:rPr lang="en-US" sz="1700" dirty="0">
                <a:latin typeface="Times New Roman" charset="0"/>
                <a:ea typeface="ヒラギノ角ゴ Pro W3" charset="0"/>
                <a:cs typeface="Times New Roman" charset="0"/>
              </a:rPr>
              <a:t>http://</a:t>
            </a:r>
            <a:r>
              <a:rPr lang="en-US" sz="1700" dirty="0" err="1">
                <a:latin typeface="Times New Roman" charset="0"/>
                <a:ea typeface="ヒラギノ角ゴ Pro W3" charset="0"/>
                <a:cs typeface="Times New Roman" charset="0"/>
              </a:rPr>
              <a:t>www.ascd.org</a:t>
            </a:r>
            <a:r>
              <a:rPr lang="en-US" sz="1700" dirty="0">
                <a:latin typeface="Times New Roman" charset="0"/>
                <a:ea typeface="ヒラギノ角ゴ Pro W3" charset="0"/>
                <a:cs typeface="Times New Roman" charset="0"/>
              </a:rPr>
              <a:t>/publications/educational-leadership/dec03/vol61/num04/Preparing-for-Today-and-</a:t>
            </a:r>
            <a:r>
              <a:rPr lang="en-US" sz="1700" dirty="0" err="1">
                <a:latin typeface="Times New Roman" charset="0"/>
                <a:ea typeface="ヒラギノ角ゴ Pro W3" charset="0"/>
                <a:cs typeface="Times New Roman" charset="0"/>
              </a:rPr>
              <a:t>Tomorrow.aspx</a:t>
            </a:r>
            <a:endParaRPr lang="en-US" sz="1700" dirty="0">
              <a:latin typeface="Times New Roman" charset="0"/>
              <a:ea typeface="ヒラギノ角ゴ Pro W3" charset="0"/>
              <a:cs typeface="Times New Roman" charset="0"/>
            </a:endParaRPr>
          </a:p>
          <a:p>
            <a:endParaRPr lang="en-US" sz="1700" dirty="0">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Raymond McNulty</a:t>
            </a:r>
          </a:p>
          <a:p>
            <a:r>
              <a:rPr lang="en-US" sz="1700" dirty="0">
                <a:latin typeface="Times New Roman" charset="0"/>
                <a:ea typeface="ヒラギノ角ゴ Pro W3" charset="0"/>
                <a:cs typeface="Times New Roman" charset="0"/>
              </a:rPr>
              <a:t>http://</a:t>
            </a:r>
            <a:r>
              <a:rPr lang="en-US" sz="1700" dirty="0" err="1">
                <a:latin typeface="Times New Roman" charset="0"/>
                <a:ea typeface="ヒラギノ角ゴ Pro W3" charset="0"/>
                <a:cs typeface="Times New Roman" charset="0"/>
              </a:rPr>
              <a:t>unioneagle.com</a:t>
            </a:r>
            <a:r>
              <a:rPr lang="en-US" sz="1700" dirty="0">
                <a:latin typeface="Times New Roman" charset="0"/>
                <a:ea typeface="ヒラギノ角ゴ Pro W3" charset="0"/>
                <a:cs typeface="Times New Roman" charset="0"/>
              </a:rPr>
              <a:t>/2012/01/education-leader-challenges-teachers-to-be-different/</a:t>
            </a:r>
            <a:endParaRPr lang="en-US" sz="1700" i="1" dirty="0">
              <a:latin typeface="Times New Roman" charset="0"/>
              <a:ea typeface="ヒラギノ角ゴ Pro W3" charset="0"/>
              <a:cs typeface="Times New Roman" charset="0"/>
            </a:endParaRPr>
          </a:p>
          <a:p>
            <a:endParaRPr lang="en-US" sz="1700" i="1" dirty="0">
              <a:latin typeface="Times New Roman" charset="0"/>
              <a:ea typeface="ヒラギノ角ゴ Pro W3" charset="0"/>
              <a:cs typeface="Times New Roman" charset="0"/>
            </a:endParaRPr>
          </a:p>
          <a:p>
            <a:r>
              <a:rPr lang="en-US" sz="1700" b="1" dirty="0">
                <a:solidFill>
                  <a:srgbClr val="FFFFFF"/>
                </a:solidFill>
                <a:latin typeface="Times New Roman" charset="0"/>
                <a:ea typeface="ヒラギノ角ゴ Pro W3" charset="0"/>
                <a:cs typeface="Times New Roman" charset="0"/>
              </a:rPr>
              <a:t>Bellevue Community School District</a:t>
            </a:r>
          </a:p>
          <a:p>
            <a:r>
              <a:rPr lang="en-US" sz="1700" dirty="0">
                <a:latin typeface="Times New Roman" charset="0"/>
                <a:ea typeface="ヒラギノ角ゴ Pro W3" charset="0"/>
                <a:cs typeface="Times New Roman" charset="0"/>
              </a:rPr>
              <a:t>http://bellevue.k12.ia.us/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Rosa</a:t>
            </a:r>
            <a:r>
              <a:rPr lang="en-US" baseline="0" dirty="0" smtClean="0"/>
              <a:t> Parks refused to give up her seat on the bus.  </a:t>
            </a:r>
          </a:p>
          <a:p>
            <a:r>
              <a:rPr lang="en-US" baseline="0" dirty="0" smtClean="0"/>
              <a:t>She was passionate about civil rights.  </a:t>
            </a:r>
          </a:p>
          <a:p>
            <a:r>
              <a:rPr lang="en-US" baseline="0" dirty="0" smtClean="0"/>
              <a:t>Equality for all.</a:t>
            </a:r>
          </a:p>
          <a:p>
            <a:endParaRPr lang="en-US" dirty="0"/>
          </a:p>
          <a:p>
            <a:r>
              <a:rPr lang="en-US" baseline="0" dirty="0" smtClean="0"/>
              <a:t>What are your students passionate about?  </a:t>
            </a:r>
          </a:p>
          <a:p>
            <a:r>
              <a:rPr lang="en-US" baseline="0" dirty="0" smtClean="0"/>
              <a:t>How can you </a:t>
            </a:r>
            <a:r>
              <a:rPr lang="en-US" u="sng" baseline="0" dirty="0" smtClean="0"/>
              <a:t>connect</a:t>
            </a:r>
            <a:r>
              <a:rPr lang="en-US" baseline="0" dirty="0" smtClean="0"/>
              <a:t> their </a:t>
            </a:r>
            <a:r>
              <a:rPr lang="en-US" u="sng" baseline="0" dirty="0" smtClean="0"/>
              <a:t>passion</a:t>
            </a:r>
            <a:r>
              <a:rPr lang="en-US" baseline="0" dirty="0" smtClean="0"/>
              <a:t> to the </a:t>
            </a:r>
            <a:r>
              <a:rPr lang="en-US" u="sng" baseline="0" dirty="0" smtClean="0"/>
              <a:t>curriculum</a:t>
            </a:r>
            <a:r>
              <a:rPr lang="en-US" baseline="0" dirty="0" smtClean="0"/>
              <a:t>?</a:t>
            </a:r>
          </a:p>
          <a:p>
            <a:endParaRPr lang="en-US" baseline="0" dirty="0" smtClean="0"/>
          </a:p>
          <a:p>
            <a:endParaRPr lang="en-US" baseline="0" dirty="0" smtClean="0"/>
          </a:p>
          <a:p>
            <a:endParaRPr lang="en-US" baseline="0" dirty="0" smtClean="0"/>
          </a:p>
          <a:p>
            <a:r>
              <a:rPr lang="en-US" baseline="0" dirty="0" smtClean="0"/>
              <a:t>=====</a:t>
            </a:r>
          </a:p>
          <a:p>
            <a:r>
              <a:rPr lang="en-US" dirty="0" smtClean="0"/>
              <a:t>http://</a:t>
            </a:r>
            <a:r>
              <a:rPr lang="en-US" dirty="0" err="1" smtClean="0"/>
              <a:t>rosaparkspictures.com</a:t>
            </a:r>
            <a:r>
              <a:rPr lang="en-US" dirty="0" smtClean="0"/>
              <a:t>/images/Rosa-Parks-</a:t>
            </a:r>
            <a:r>
              <a:rPr lang="en-US" dirty="0" err="1" smtClean="0"/>
              <a:t>Bus.jpg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70</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B3DE0F42-8939-6247-9234-27A0979952BB}" type="slidenum">
              <a:rPr lang="en-US" sz="1300"/>
              <a:pPr/>
              <a:t>71</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A150B23-9DEF-524A-903E-3B1BAD14E9B4}" type="slidenum">
              <a:rPr lang="en-US" sz="1300" b="1">
                <a:effectLst>
                  <a:outerShdw blurRad="38100" dist="38100" dir="2700000" algn="tl">
                    <a:srgbClr val="DDDDDD"/>
                  </a:outerShdw>
                </a:effectLst>
                <a:latin typeface="Helvetica Neue" charset="0"/>
              </a:rPr>
              <a:pPr algn="r"/>
              <a:t>71</a:t>
            </a:fld>
            <a:endParaRPr lang="en-US" sz="1300" b="1">
              <a:effectLst>
                <a:outerShdw blurRad="38100" dist="38100" dir="2700000" algn="tl">
                  <a:srgbClr val="DDDDDD"/>
                </a:outerShdw>
              </a:effectLst>
              <a:latin typeface="Helvetica Neue" charset="0"/>
            </a:endParaRPr>
          </a:p>
        </p:txBody>
      </p:sp>
      <p:sp>
        <p:nvSpPr>
          <p:cNvPr id="12292" name="Rectangle 2"/>
          <p:cNvSpPr>
            <a:spLocks noGrp="1" noRot="1" noChangeAspect="1" noChangeArrowheads="1" noTextEdit="1"/>
          </p:cNvSpPr>
          <p:nvPr>
            <p:ph type="sldImg"/>
          </p:nvPr>
        </p:nvSpPr>
        <p:spPr>
          <a:solidFill>
            <a:srgbClr val="FFFFFF"/>
          </a:solidFill>
          <a:ln/>
        </p:spPr>
      </p:sp>
      <p:sp>
        <p:nvSpPr>
          <p:cNvPr id="12293"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spcAft>
                <a:spcPct val="30000"/>
              </a:spcAft>
            </a:pPr>
            <a:r>
              <a:rPr lang="en-US" dirty="0" smtClean="0">
                <a:latin typeface="Arial" charset="0"/>
                <a:ea typeface="ヒラギノ角ゴ Pro W3" charset="0"/>
                <a:cs typeface="ヒラギノ角ゴ Pro W3" charset="0"/>
              </a:rPr>
              <a:t>Steve Irwin</a:t>
            </a:r>
            <a:r>
              <a:rPr lang="en-US" baseline="0" dirty="0" smtClean="0">
                <a:latin typeface="Arial" charset="0"/>
                <a:ea typeface="ヒラギノ角ゴ Pro W3" charset="0"/>
                <a:cs typeface="ヒラギノ角ゴ Pro W3" charset="0"/>
              </a:rPr>
              <a:t>, better known as The Crocodile Hunter was passionate about Wildlife Conservation.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baseline="0" dirty="0" smtClean="0">
                <a:latin typeface="Arial" charset="0"/>
                <a:ea typeface="ヒラギノ角ゴ Pro W3" charset="0"/>
                <a:cs typeface="ヒラギノ角ゴ Pro W3" charset="0"/>
              </a:rPr>
              <a:t>Nobody had to tell him it was time to learn about a new species of animal. </a:t>
            </a:r>
          </a:p>
          <a:p>
            <a:pPr eaLnBrk="1" hangingPunct="1">
              <a:spcBef>
                <a:spcPct val="0"/>
              </a:spcBef>
              <a:spcAft>
                <a:spcPct val="30000"/>
              </a:spcAft>
            </a:pPr>
            <a:endParaRPr lang="en-US" baseline="0"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He was probably the first person at work on Monday morning.</a:t>
            </a:r>
            <a:endParaRPr lang="en-US" baseline="0" dirty="0" smtClean="0">
              <a:latin typeface="Arial" charset="0"/>
              <a:ea typeface="ヒラギノ角ゴ Pro W3" charset="0"/>
              <a:cs typeface="ヒラギノ角ゴ Pro W3" charset="0"/>
            </a:endParaRP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BD7602-491C-5341-87FB-153DD0DBBE6C}" type="slidenum">
              <a:rPr lang="en-US" sz="1300"/>
              <a:pPr/>
              <a:t>72</a:t>
            </a:fld>
            <a:endParaRPr lang="en-US" sz="1300"/>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xfrm>
            <a:off x="685800" y="4572000"/>
            <a:ext cx="57705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Before I conclude my presentation, I will pause here to see if anyone has any questions. </a:t>
            </a:r>
          </a:p>
          <a:p>
            <a:endParaRPr lang="en-US" dirty="0">
              <a:ea typeface="ヒラギノ角ゴ Pro W3" charset="0"/>
            </a:endParaRPr>
          </a:p>
          <a:p>
            <a:r>
              <a:rPr lang="en-US" dirty="0">
                <a:ea typeface="ヒラギノ角ゴ Pro W3" charset="0"/>
              </a:rPr>
              <a:t>Remember that you can download the PowerPoint and use it however you can</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While you are thinking up some questions … (next slide)</a:t>
            </a:r>
            <a:endParaRPr lang="en-US" dirty="0">
              <a:ea typeface="ヒラギノ角ゴ Pro W3"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2781300" cy="2085975"/>
          </a:xfrm>
        </p:spPr>
      </p:sp>
      <p:sp>
        <p:nvSpPr>
          <p:cNvPr id="3" name="Notes Placeholder 2"/>
          <p:cNvSpPr>
            <a:spLocks noGrp="1"/>
          </p:cNvSpPr>
          <p:nvPr>
            <p:ph type="body" idx="1"/>
          </p:nvPr>
        </p:nvSpPr>
        <p:spPr>
          <a:xfrm>
            <a:off x="974725" y="3124200"/>
            <a:ext cx="5365750" cy="5756275"/>
          </a:xfrm>
        </p:spPr>
        <p:txBody>
          <a:bodyPr/>
          <a:lstStyle/>
          <a:p>
            <a:r>
              <a:rPr lang="en-US" dirty="0" smtClean="0">
                <a:ea typeface="ヒラギノ角ゴ Pro W3" charset="0"/>
              </a:rPr>
              <a:t>Please evaluate this session so we can</a:t>
            </a:r>
            <a:r>
              <a:rPr lang="en-US" baseline="0" dirty="0" smtClean="0">
                <a:ea typeface="ヒラギノ角ゴ Pro W3" charset="0"/>
              </a:rPr>
              <a:t> continue to make this a valuable conference for all.</a:t>
            </a:r>
          </a:p>
          <a:p>
            <a:r>
              <a:rPr lang="en-US" baseline="0" dirty="0" smtClean="0">
                <a:ea typeface="ヒラギノ角ゴ Pro W3" charset="0"/>
              </a:rPr>
              <a:t>It is easy to do with a smart phone.</a:t>
            </a:r>
            <a:endParaRPr lang="en-US" dirty="0" smtClean="0">
              <a:ea typeface="ヒラギノ角ゴ Pro W3" charset="0"/>
            </a:endParaRPr>
          </a:p>
          <a:p>
            <a:endParaRPr lang="en-US" dirty="0" smtClean="0">
              <a:ea typeface="ヒラギノ角ゴ Pro W3" charset="0"/>
            </a:endParaRPr>
          </a:p>
          <a:p>
            <a:r>
              <a:rPr lang="en-US" baseline="0" dirty="0" smtClean="0">
                <a:ea typeface="ヒラギノ角ゴ Pro W3" charset="0"/>
              </a:rPr>
              <a:t>Go to this website and enter the information you see on the right.</a:t>
            </a:r>
          </a:p>
          <a:p>
            <a:endParaRPr lang="en-US" baseline="0" dirty="0" smtClean="0">
              <a:ea typeface="ヒラギノ角ゴ Pro W3" charset="0"/>
            </a:endParaRPr>
          </a:p>
          <a:p>
            <a:pPr lvl="1"/>
            <a:r>
              <a:rPr lang="en-US" baseline="0" dirty="0" smtClean="0">
                <a:ea typeface="ヒラギノ角ゴ Pro W3" charset="0"/>
              </a:rPr>
              <a:t>Monday, 8:30, Help Kids …</a:t>
            </a:r>
          </a:p>
          <a:p>
            <a:pPr lvl="1"/>
            <a:endParaRPr lang="en-US" baseline="0" dirty="0" smtClean="0">
              <a:ea typeface="ヒラギノ角ゴ Pro W3" charset="0"/>
            </a:endParaRPr>
          </a:p>
          <a:p>
            <a:pPr lvl="1"/>
            <a:r>
              <a:rPr lang="en-US" baseline="0" dirty="0" smtClean="0">
                <a:ea typeface="ヒラギノ角ゴ Pro W3" charset="0"/>
              </a:rPr>
              <a:t>Wednesday, 10:00, Help Kids …</a:t>
            </a:r>
          </a:p>
          <a:p>
            <a:endParaRPr lang="en-US" baseline="0" dirty="0" smtClean="0">
              <a:ea typeface="ヒラギノ角ゴ Pro W3" charset="0"/>
            </a:endParaRPr>
          </a:p>
          <a:p>
            <a:r>
              <a:rPr lang="en-US" baseline="0" dirty="0" smtClean="0">
                <a:ea typeface="ヒラギノ角ゴ Pro W3" charset="0"/>
              </a:rPr>
              <a:t>If you have a QR code reader on your phone (and they are free) capture this QR code and start the evaluation.</a:t>
            </a:r>
          </a:p>
          <a:p>
            <a:endParaRPr lang="en-US" baseline="0" dirty="0" smtClean="0">
              <a:ea typeface="ヒラギノ角ゴ Pro W3" charset="0"/>
            </a:endParaRPr>
          </a:p>
          <a:p>
            <a:r>
              <a:rPr lang="en-US" baseline="0" dirty="0" smtClean="0">
                <a:ea typeface="ヒラギノ角ゴ Pro W3" charset="0"/>
              </a:rPr>
              <a:t>Any Questions??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73</a:t>
            </a:fld>
            <a:endParaRPr lang="en-US"/>
          </a:p>
        </p:txBody>
      </p:sp>
    </p:spTree>
    <p:extLst>
      <p:ext uri="{BB962C8B-B14F-4D97-AF65-F5344CB8AC3E}">
        <p14:creationId xmlns:p14="http://schemas.microsoft.com/office/powerpoint/2010/main" val="15394246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D268FCD-FBC8-814D-929D-D676433F5D3F}" type="slidenum">
              <a:rPr lang="en-US" sz="1300"/>
              <a:pPr algn="r"/>
              <a:t>74</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564B9E-4CC0-E446-ADD8-C9228F1B7D08}" type="slidenum">
              <a:rPr lang="en-US" sz="1300" b="1">
                <a:effectLst>
                  <a:outerShdw blurRad="38100" dist="38100" dir="2700000" algn="tl">
                    <a:srgbClr val="DDDDDD"/>
                  </a:outerShdw>
                </a:effectLst>
                <a:latin typeface="Helvetica Neue" charset="0"/>
              </a:rPr>
              <a:pPr algn="r"/>
              <a:t>74</a:t>
            </a:fld>
            <a:endParaRPr lang="en-US" sz="1300" b="1">
              <a:effectLst>
                <a:outerShdw blurRad="38100" dist="38100" dir="2700000" algn="tl">
                  <a:srgbClr val="DDDDDD"/>
                </a:outerShdw>
              </a:effectLst>
              <a:latin typeface="Helvetica Neue" charset="0"/>
            </a:endParaRPr>
          </a:p>
        </p:txBody>
      </p:sp>
      <p:sp>
        <p:nvSpPr>
          <p:cNvPr id="15364" name="Rectangle 2"/>
          <p:cNvSpPr>
            <a:spLocks noGrp="1" noRot="1" noChangeAspect="1" noChangeArrowheads="1" noTextEdit="1"/>
          </p:cNvSpPr>
          <p:nvPr>
            <p:ph type="sldImg"/>
          </p:nvPr>
        </p:nvSpPr>
        <p:spPr>
          <a:xfrm>
            <a:off x="1257300" y="720725"/>
            <a:ext cx="3509963" cy="2632075"/>
          </a:xfrm>
          <a:solidFill>
            <a:srgbClr val="FFFFFF"/>
          </a:solidFill>
          <a:ln/>
        </p:spPr>
      </p:sp>
      <p:sp>
        <p:nvSpPr>
          <p:cNvPr id="15365" name="Rectangle 3"/>
          <p:cNvSpPr>
            <a:spLocks noGrp="1" noChangeArrowheads="1"/>
          </p:cNvSpPr>
          <p:nvPr>
            <p:ph type="body" idx="1"/>
          </p:nvPr>
        </p:nvSpPr>
        <p:spPr>
          <a:xfrm>
            <a:off x="974725" y="3581400"/>
            <a:ext cx="5365750" cy="5299075"/>
          </a:xfrm>
          <a:solidFill>
            <a:srgbClr val="FFFFFF"/>
          </a:solidFill>
          <a:ln>
            <a:solidFill>
              <a:srgbClr val="000000"/>
            </a:solidFill>
          </a:ln>
        </p:spPr>
        <p:txBody>
          <a:bodyPr/>
          <a:lstStyle/>
          <a:p>
            <a:pPr eaLnBrk="1" hangingPunct="1">
              <a:spcBef>
                <a:spcPct val="0"/>
              </a:spcBef>
              <a:spcAft>
                <a:spcPct val="30000"/>
              </a:spcAft>
            </a:pPr>
            <a:r>
              <a:rPr lang="en-US" dirty="0" smtClean="0">
                <a:latin typeface="Arial" charset="0"/>
                <a:ea typeface="ヒラギノ角ゴ Pro W3" charset="0"/>
                <a:cs typeface="ヒラギノ角ゴ Pro W3" charset="0"/>
              </a:rPr>
              <a:t>And</a:t>
            </a:r>
            <a:r>
              <a:rPr lang="en-US" baseline="0" dirty="0" smtClean="0">
                <a:latin typeface="Arial" charset="0"/>
                <a:ea typeface="ヒラギノ角ゴ Pro W3" charset="0"/>
                <a:cs typeface="ヒラギノ角ゴ Pro W3" charset="0"/>
              </a:rPr>
              <a:t> then there is </a:t>
            </a:r>
            <a:r>
              <a:rPr lang="en-US" dirty="0" smtClean="0">
                <a:latin typeface="Arial" charset="0"/>
                <a:ea typeface="ヒラギノ角ゴ Pro W3" charset="0"/>
                <a:cs typeface="ヒラギノ角ゴ Pro W3" charset="0"/>
              </a:rPr>
              <a:t>Mister Rogers</a:t>
            </a:r>
            <a:r>
              <a:rPr lang="en-US" baseline="0" dirty="0" smtClean="0">
                <a:latin typeface="Arial" charset="0"/>
                <a:ea typeface="ヒラギノ角ゴ Pro W3" charset="0"/>
                <a:cs typeface="ヒラギノ角ゴ Pro W3" charset="0"/>
              </a:rPr>
              <a:t> – passionate about educating children.</a:t>
            </a:r>
          </a:p>
          <a:p>
            <a:pPr eaLnBrk="1" hangingPunct="1">
              <a:spcBef>
                <a:spcPct val="0"/>
              </a:spcBef>
              <a:spcAft>
                <a:spcPct val="30000"/>
              </a:spcAft>
            </a:pPr>
            <a:endParaRPr lang="en-US" baseline="0" dirty="0" smtClean="0">
              <a:latin typeface="Arial" charset="0"/>
              <a:ea typeface="ヒラギノ角ゴ Pro W3" charset="0"/>
              <a:cs typeface="ヒラギノ角ゴ Pro W3" charset="0"/>
            </a:endParaRPr>
          </a:p>
          <a:p>
            <a:pPr eaLnBrk="1" hangingPunct="1">
              <a:spcBef>
                <a:spcPct val="0"/>
              </a:spcBef>
              <a:spcAft>
                <a:spcPct val="30000"/>
              </a:spcAft>
            </a:pPr>
            <a:r>
              <a:rPr lang="en-US" baseline="0" dirty="0" smtClean="0">
                <a:latin typeface="Arial" charset="0"/>
                <a:ea typeface="ヒラギノ角ゴ Pro W3" charset="0"/>
                <a:cs typeface="ヒラギノ角ゴ Pro W3" charset="0"/>
              </a:rPr>
              <a:t>It was so nice growing up knowing that Mr. Rogers was my neighbor, and that he </a:t>
            </a:r>
            <a:r>
              <a:rPr lang="en-US" u="sng" baseline="0" dirty="0" smtClean="0">
                <a:latin typeface="Arial" charset="0"/>
                <a:ea typeface="ヒラギノ角ゴ Pro W3" charset="0"/>
                <a:cs typeface="ヒラギノ角ゴ Pro W3" charset="0"/>
              </a:rPr>
              <a:t>liked</a:t>
            </a:r>
            <a:r>
              <a:rPr lang="en-US" baseline="0" dirty="0" smtClean="0">
                <a:latin typeface="Arial" charset="0"/>
                <a:ea typeface="ヒラギノ角ゴ Pro W3" charset="0"/>
                <a:cs typeface="ヒラギノ角ゴ Pro W3" charset="0"/>
              </a:rPr>
              <a:t> me just the way I </a:t>
            </a:r>
            <a:r>
              <a:rPr lang="en-US" u="sng" baseline="0" dirty="0" smtClean="0">
                <a:latin typeface="Arial" charset="0"/>
                <a:ea typeface="ヒラギノ角ゴ Pro W3" charset="0"/>
                <a:cs typeface="ヒラギノ角ゴ Pro W3" charset="0"/>
              </a:rPr>
              <a:t>was</a:t>
            </a:r>
            <a:r>
              <a:rPr lang="en-US" baseline="0" dirty="0" smtClean="0">
                <a:latin typeface="Arial" charset="0"/>
                <a:ea typeface="ヒラギノ角ゴ Pro W3" charset="0"/>
                <a:cs typeface="ヒラギノ角ゴ Pro W3" charset="0"/>
              </a:rPr>
              <a:t>.</a:t>
            </a:r>
          </a:p>
          <a:p>
            <a:pPr eaLnBrk="1" hangingPunct="1">
              <a:spcBef>
                <a:spcPct val="0"/>
              </a:spcBef>
              <a:spcAft>
                <a:spcPct val="30000"/>
              </a:spcAft>
            </a:pPr>
            <a:endParaRPr lang="en-US" baseline="0"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Wouldn’t </a:t>
            </a:r>
            <a:r>
              <a:rPr lang="en-US" dirty="0">
                <a:latin typeface="Arial" charset="0"/>
                <a:ea typeface="ヒラギノ角ゴ Pro W3" charset="0"/>
                <a:cs typeface="ヒラギノ角ゴ Pro W3" charset="0"/>
              </a:rPr>
              <a:t>it be </a:t>
            </a:r>
            <a:r>
              <a:rPr lang="en-US" u="sng" dirty="0">
                <a:latin typeface="Arial" charset="0"/>
                <a:ea typeface="ヒラギノ角ゴ Pro W3" charset="0"/>
                <a:cs typeface="ヒラギノ角ゴ Pro W3" charset="0"/>
              </a:rPr>
              <a:t>great</a:t>
            </a:r>
            <a:r>
              <a:rPr lang="en-US" dirty="0">
                <a:latin typeface="Arial" charset="0"/>
                <a:ea typeface="ヒラギノ角ゴ Pro W3" charset="0"/>
                <a:cs typeface="ヒラギノ角ゴ Pro W3" charset="0"/>
              </a:rPr>
              <a:t> if </a:t>
            </a:r>
            <a:r>
              <a:rPr lang="en-US" dirty="0" smtClean="0">
                <a:latin typeface="Arial" charset="0"/>
                <a:ea typeface="ヒラギノ角ゴ Pro W3" charset="0"/>
                <a:cs typeface="ヒラギノ角ゴ Pro W3" charset="0"/>
              </a:rPr>
              <a:t>everyone could find </a:t>
            </a:r>
            <a:r>
              <a:rPr lang="en-US" dirty="0">
                <a:latin typeface="Arial" charset="0"/>
                <a:ea typeface="ヒラギノ角ゴ Pro W3" charset="0"/>
                <a:cs typeface="ヒラギノ角ゴ Pro W3" charset="0"/>
              </a:rPr>
              <a:t>a career </a:t>
            </a:r>
            <a:r>
              <a:rPr lang="en-US" dirty="0" smtClean="0">
                <a:latin typeface="Arial" charset="0"/>
                <a:ea typeface="ヒラギノ角ゴ Pro W3" charset="0"/>
                <a:cs typeface="ヒラギノ角ゴ Pro W3" charset="0"/>
              </a:rPr>
              <a:t>about which they </a:t>
            </a:r>
            <a:r>
              <a:rPr lang="en-US" dirty="0">
                <a:latin typeface="Arial" charset="0"/>
                <a:ea typeface="ヒラギノ角ゴ Pro W3" charset="0"/>
                <a:cs typeface="ヒラギノ角ゴ Pro W3" charset="0"/>
              </a:rPr>
              <a:t>are </a:t>
            </a:r>
            <a:r>
              <a:rPr lang="en-US" u="sng" dirty="0" smtClean="0">
                <a:latin typeface="Arial" charset="0"/>
                <a:ea typeface="ヒラギノ角ゴ Pro W3" charset="0"/>
                <a:cs typeface="ヒラギノ角ゴ Pro W3" charset="0"/>
              </a:rPr>
              <a:t>passionate</a:t>
            </a:r>
            <a:r>
              <a:rPr lang="en-US" dirty="0" smtClean="0">
                <a:latin typeface="Arial" charset="0"/>
                <a:ea typeface="ヒラギノ角ゴ Pro W3" charset="0"/>
                <a:cs typeface="ヒラギノ角ゴ Pro W3" charset="0"/>
              </a:rPr>
              <a:t>? </a:t>
            </a:r>
          </a:p>
          <a:p>
            <a:pPr eaLnBrk="1" hangingPunct="1">
              <a:spcBef>
                <a:spcPct val="0"/>
              </a:spcBef>
              <a:spcAft>
                <a:spcPct val="30000"/>
              </a:spcAft>
            </a:pPr>
            <a:r>
              <a:rPr lang="en-US" dirty="0" smtClean="0">
                <a:latin typeface="Arial" charset="0"/>
                <a:ea typeface="ヒラギノ角ゴ Pro W3" charset="0"/>
                <a:cs typeface="ヒラギノ角ゴ Pro W3" charset="0"/>
              </a:rPr>
              <a:t>Not </a:t>
            </a:r>
            <a:r>
              <a:rPr lang="en-US" dirty="0">
                <a:latin typeface="Arial" charset="0"/>
                <a:ea typeface="ヒラギノ角ゴ Pro W3" charset="0"/>
                <a:cs typeface="ヒラギノ角ゴ Pro W3" charset="0"/>
              </a:rPr>
              <a:t>just a </a:t>
            </a:r>
            <a:r>
              <a:rPr lang="en-US" u="sng" dirty="0">
                <a:latin typeface="Arial" charset="0"/>
                <a:ea typeface="ヒラギノ角ゴ Pro W3" charset="0"/>
                <a:cs typeface="ヒラギノ角ゴ Pro W3" charset="0"/>
              </a:rPr>
              <a:t>job</a:t>
            </a:r>
            <a:r>
              <a:rPr lang="en-US" dirty="0">
                <a:latin typeface="Arial" charset="0"/>
                <a:ea typeface="ヒラギノ角ゴ Pro W3" charset="0"/>
                <a:cs typeface="ヒラギノ角ゴ Pro W3" charset="0"/>
              </a:rPr>
              <a:t> that pays for their weekend activities, but a job that </a:t>
            </a:r>
            <a:r>
              <a:rPr lang="en-US" u="sng" dirty="0">
                <a:latin typeface="Arial" charset="0"/>
                <a:ea typeface="ヒラギノ角ゴ Pro W3" charset="0"/>
                <a:cs typeface="ヒラギノ角ゴ Pro W3" charset="0"/>
              </a:rPr>
              <a:t>gives</a:t>
            </a:r>
            <a:r>
              <a:rPr lang="en-US" dirty="0">
                <a:latin typeface="Arial" charset="0"/>
                <a:ea typeface="ヒラギノ角ゴ Pro W3" charset="0"/>
                <a:cs typeface="ヒラギノ角ゴ Pro W3" charset="0"/>
              </a:rPr>
              <a:t> them a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a:t>
            </a: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What </a:t>
            </a:r>
            <a:r>
              <a:rPr lang="en-US" dirty="0">
                <a:latin typeface="Arial" charset="0"/>
                <a:ea typeface="ヒラギノ角ゴ Pro W3" charset="0"/>
                <a:cs typeface="ヒラギノ角ゴ Pro W3" charset="0"/>
              </a:rPr>
              <a:t>if that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a:t>
            </a:r>
            <a:r>
              <a:rPr lang="en-US" dirty="0" smtClean="0">
                <a:latin typeface="Arial" charset="0"/>
                <a:ea typeface="ヒラギノ角ゴ Pro W3" charset="0"/>
                <a:cs typeface="ヒラギノ角ゴ Pro W3" charset="0"/>
              </a:rPr>
              <a:t>leads to </a:t>
            </a:r>
            <a:r>
              <a:rPr lang="en-US" dirty="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thirst</a:t>
            </a:r>
            <a:r>
              <a:rPr lang="en-US" dirty="0">
                <a:latin typeface="Arial" charset="0"/>
                <a:ea typeface="ヒラギノ角ゴ Pro W3" charset="0"/>
                <a:cs typeface="ヒラギノ角ゴ Pro W3" charset="0"/>
              </a:rPr>
              <a:t> for knowledge? </a:t>
            </a: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for life-long education. </a:t>
            </a: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to share that </a:t>
            </a:r>
            <a:r>
              <a:rPr lang="en-US" u="sng" dirty="0">
                <a:latin typeface="Arial" charset="0"/>
                <a:ea typeface="ヒラギノ角ゴ Pro W3" charset="0"/>
                <a:cs typeface="ヒラギノ角ゴ Pro W3" charset="0"/>
              </a:rPr>
              <a:t>passion</a:t>
            </a:r>
            <a:r>
              <a:rPr lang="en-US" dirty="0">
                <a:latin typeface="Arial" charset="0"/>
                <a:ea typeface="ヒラギノ角ゴ Pro W3" charset="0"/>
                <a:cs typeface="ヒラギノ角ゴ Pro W3" charset="0"/>
              </a:rPr>
              <a:t> with others.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a:t>
            </a:r>
          </a:p>
          <a:p>
            <a:pPr eaLnBrk="1" hangingPunct="1">
              <a:spcBef>
                <a:spcPct val="0"/>
              </a:spcBef>
              <a:spcAft>
                <a:spcPct val="30000"/>
              </a:spcAft>
            </a:pPr>
            <a:r>
              <a:rPr lang="en-US" dirty="0" smtClean="0">
                <a:latin typeface="Arial" charset="0"/>
                <a:ea typeface="ヒラギノ角ゴ Pro W3" charset="0"/>
                <a:cs typeface="ヒラギノ角ゴ Pro W3" charset="0"/>
              </a:rPr>
              <a:t>Graphic </a:t>
            </a:r>
            <a:r>
              <a:rPr lang="en-US" dirty="0">
                <a:latin typeface="Arial" charset="0"/>
                <a:ea typeface="ヒラギノ角ゴ Pro W3" charset="0"/>
                <a:cs typeface="ヒラギノ角ゴ Pro W3" charset="0"/>
              </a:rPr>
              <a:t>from http://</a:t>
            </a:r>
            <a:r>
              <a:rPr lang="en-US" dirty="0" err="1">
                <a:latin typeface="Arial" charset="0"/>
                <a:ea typeface="ヒラギノ角ゴ Pro W3" charset="0"/>
                <a:cs typeface="ヒラギノ角ゴ Pro W3" charset="0"/>
              </a:rPr>
              <a:t>pbskids.org</a:t>
            </a:r>
            <a:r>
              <a:rPr lang="en-US" dirty="0">
                <a:latin typeface="Arial" charset="0"/>
                <a:ea typeface="ヒラギノ角ゴ Pro W3" charset="0"/>
                <a:cs typeface="ヒラギノ角ゴ Pro W3" charset="0"/>
              </a:rPr>
              <a:t>/rogers</a:t>
            </a:r>
            <a:r>
              <a:rPr lang="en-US" dirty="0" smtClean="0">
                <a:latin typeface="Arial" charset="0"/>
                <a:ea typeface="ヒラギノ角ゴ Pro W3" charset="0"/>
                <a:cs typeface="ヒラギノ角ゴ Pro W3" charset="0"/>
              </a:rPr>
              <a:t>/</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defTabSz="483306" eaLnBrk="1" fontAlgn="auto" hangingPunct="1">
              <a:spcBef>
                <a:spcPct val="0"/>
              </a:spcBef>
              <a:spcAft>
                <a:spcPct val="30000"/>
              </a:spcAft>
              <a:defRPr/>
            </a:pPr>
            <a:r>
              <a:rPr lang="en-US" dirty="0" smtClean="0">
                <a:latin typeface="Arial" charset="0"/>
                <a:ea typeface="ヒラギノ角ゴ Pro W3" charset="0"/>
                <a:cs typeface="ヒラギノ角ゴ Pro W3" charset="0"/>
              </a:rPr>
              <a:t>Video  from http://</a:t>
            </a:r>
            <a:r>
              <a:rPr lang="en-US" dirty="0" err="1" smtClean="0">
                <a:latin typeface="Arial" charset="0"/>
                <a:ea typeface="ヒラギノ角ゴ Pro W3" charset="0"/>
                <a:cs typeface="ヒラギノ角ゴ Pro W3" charset="0"/>
              </a:rPr>
              <a:t>www.youtube.com</a:t>
            </a:r>
            <a:r>
              <a:rPr lang="en-US" dirty="0" smtClean="0">
                <a:latin typeface="Arial" charset="0"/>
                <a:ea typeface="ヒラギノ角ゴ Pro W3" charset="0"/>
                <a:cs typeface="ヒラギノ角ゴ Pro W3" charset="0"/>
              </a:rPr>
              <a:t>/</a:t>
            </a:r>
            <a:r>
              <a:rPr lang="en-US" dirty="0" err="1" smtClean="0">
                <a:latin typeface="Arial" charset="0"/>
                <a:ea typeface="ヒラギノ角ゴ Pro W3" charset="0"/>
                <a:cs typeface="ヒラギノ角ゴ Pro W3" charset="0"/>
              </a:rPr>
              <a:t>watch?v</a:t>
            </a:r>
            <a:r>
              <a:rPr lang="en-US" dirty="0" smtClean="0">
                <a:latin typeface="Arial" charset="0"/>
                <a:ea typeface="ヒラギノ角ゴ Pro W3" charset="0"/>
                <a:cs typeface="ヒラギノ角ゴ Pro W3" charset="0"/>
              </a:rPr>
              <a:t>=</a:t>
            </a:r>
            <a:r>
              <a:rPr lang="en-US" dirty="0" err="1" smtClean="0">
                <a:latin typeface="Arial" charset="0"/>
                <a:ea typeface="ヒラギノ角ゴ Pro W3" charset="0"/>
                <a:cs typeface="ヒラギノ角ゴ Pro W3" charset="0"/>
              </a:rPr>
              <a:t>JMFDphMXTlQ&amp;feature</a:t>
            </a:r>
            <a:r>
              <a:rPr lang="en-US" dirty="0" smtClean="0">
                <a:latin typeface="Arial" charset="0"/>
                <a:ea typeface="ヒラギノ角ゴ Pro W3" charset="0"/>
                <a:cs typeface="ヒラギノ角ゴ Pro W3" charset="0"/>
              </a:rPr>
              <a:t>=related</a:t>
            </a: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B47F1FB1-FF98-364F-B735-B84688F63983}" type="slidenum">
              <a:rPr lang="en-US" sz="1300"/>
              <a:pPr/>
              <a:t>75</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3FB32A2-AB0D-AE45-BDAA-D105F7C2720C}" type="slidenum">
              <a:rPr lang="en-US" sz="1300" b="1">
                <a:effectLst>
                  <a:outerShdw blurRad="38100" dist="38100" dir="2700000" algn="tl">
                    <a:srgbClr val="DDDDDD"/>
                  </a:outerShdw>
                </a:effectLst>
                <a:latin typeface="Helvetica Neue" charset="0"/>
              </a:rPr>
              <a:pPr algn="r"/>
              <a:t>75</a:t>
            </a:fld>
            <a:endParaRPr lang="en-US" sz="1300" b="1">
              <a:effectLst>
                <a:outerShdw blurRad="38100" dist="38100" dir="2700000" algn="tl">
                  <a:srgbClr val="DDDDDD"/>
                </a:outerShdw>
              </a:effectLst>
              <a:latin typeface="Helvetica Neue" charset="0"/>
            </a:endParaRPr>
          </a:p>
        </p:txBody>
      </p:sp>
      <p:sp>
        <p:nvSpPr>
          <p:cNvPr id="11268" name="Rectangle 2"/>
          <p:cNvSpPr>
            <a:spLocks noGrp="1" noRot="1" noChangeAspect="1" noChangeArrowheads="1" noTextEdit="1"/>
          </p:cNvSpPr>
          <p:nvPr>
            <p:ph type="sldImg"/>
          </p:nvPr>
        </p:nvSpPr>
        <p:spPr>
          <a:solidFill>
            <a:srgbClr val="FFFFFF"/>
          </a:solidFill>
          <a:ln/>
        </p:spPr>
      </p:sp>
      <p:sp>
        <p:nvSpPr>
          <p:cNvPr id="1126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latin typeface="Arial" charset="0"/>
              <a:ea typeface="ヒラギノ角ゴ Pro W3" charset="0"/>
              <a:cs typeface="Arial" charset="0"/>
              <a:sym typeface="Wingdings"/>
            </a:endParaRPr>
          </a:p>
          <a:p>
            <a:pPr eaLnBrk="1" hangingPunct="1"/>
            <a:r>
              <a:rPr lang="en-US" dirty="0" smtClean="0">
                <a:latin typeface="Arial" charset="0"/>
                <a:ea typeface="ヒラギノ角ゴ Pro W3" charset="0"/>
                <a:cs typeface="Arial" charset="0"/>
              </a:rPr>
              <a:t>What makes you </a:t>
            </a:r>
            <a:r>
              <a:rPr lang="en-US" u="sng" dirty="0" smtClean="0">
                <a:latin typeface="Arial" charset="0"/>
                <a:ea typeface="ヒラギノ角ゴ Pro W3" charset="0"/>
                <a:cs typeface="Arial" charset="0"/>
              </a:rPr>
              <a:t>want</a:t>
            </a:r>
            <a:r>
              <a:rPr lang="en-US" dirty="0" smtClean="0">
                <a:latin typeface="Arial" charset="0"/>
                <a:ea typeface="ヒラギノ角ゴ Pro W3" charset="0"/>
                <a:cs typeface="Arial" charset="0"/>
              </a:rPr>
              <a:t> to get up in the morning?</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Are you </a:t>
            </a:r>
            <a:r>
              <a:rPr lang="en-US" u="sng" dirty="0" smtClean="0">
                <a:latin typeface="Arial" charset="0"/>
                <a:ea typeface="ヒラギノ角ゴ Pro W3" charset="0"/>
                <a:cs typeface="Arial" charset="0"/>
              </a:rPr>
              <a:t>passionate</a:t>
            </a:r>
            <a:r>
              <a:rPr lang="en-US" dirty="0" smtClean="0">
                <a:latin typeface="Arial" charset="0"/>
                <a:ea typeface="ヒラギノ角ゴ Pro W3" charset="0"/>
                <a:cs typeface="Arial" charset="0"/>
              </a:rPr>
              <a:t> about your own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How can we help kids </a:t>
            </a:r>
            <a:r>
              <a:rPr lang="en-US" u="sng" dirty="0" smtClean="0">
                <a:latin typeface="Arial" charset="0"/>
                <a:ea typeface="ヒラギノ角ゴ Pro W3" charset="0"/>
                <a:cs typeface="Arial" charset="0"/>
              </a:rPr>
              <a:t>discover</a:t>
            </a:r>
            <a:r>
              <a:rPr lang="en-US" dirty="0" smtClean="0">
                <a:latin typeface="Arial" charset="0"/>
                <a:ea typeface="ヒラギノ角ゴ Pro W3" charset="0"/>
                <a:cs typeface="Arial" charset="0"/>
              </a:rPr>
              <a:t> their passion, and put them on an education pathway, to </a:t>
            </a:r>
            <a:r>
              <a:rPr lang="en-US" u="sng" dirty="0" smtClean="0">
                <a:latin typeface="Arial" charset="0"/>
                <a:ea typeface="ヒラギノ角ゴ Pro W3" charset="0"/>
                <a:cs typeface="Arial" charset="0"/>
              </a:rPr>
              <a:t>turning</a:t>
            </a:r>
            <a:r>
              <a:rPr lang="en-US" dirty="0" smtClean="0">
                <a:latin typeface="Arial" charset="0"/>
                <a:ea typeface="ヒラギノ角ゴ Pro W3" charset="0"/>
                <a:cs typeface="Arial" charset="0"/>
              </a:rPr>
              <a:t> their passion into a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r>
              <a:rPr lang="en-US" dirty="0" smtClean="0">
                <a:latin typeface="Arial" charset="0"/>
                <a:ea typeface="ヒラギノ角ゴ Pro W3" charset="0"/>
                <a:cs typeface="Arial" charset="0"/>
              </a:rPr>
              <a:t>Chris </a:t>
            </a:r>
            <a:r>
              <a:rPr lang="en-US" dirty="0" err="1" smtClean="0">
                <a:latin typeface="Arial" charset="0"/>
                <a:ea typeface="ヒラギノ角ゴ Pro W3" charset="0"/>
                <a:cs typeface="Arial" charset="0"/>
              </a:rPr>
              <a:t>Droessler</a:t>
            </a:r>
            <a:endParaRPr lang="en-US" dirty="0">
              <a:latin typeface="Arial" charset="0"/>
              <a:ea typeface="ヒラギノ角ゴ Pro W3" charset="0"/>
              <a:cs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257300" y="720725"/>
            <a:ext cx="2324100" cy="1743075"/>
          </a:xfrm>
          <a:ln/>
        </p:spPr>
      </p:sp>
      <p:sp>
        <p:nvSpPr>
          <p:cNvPr id="19459" name="Notes Placeholder 2"/>
          <p:cNvSpPr>
            <a:spLocks noGrp="1"/>
          </p:cNvSpPr>
          <p:nvPr>
            <p:ph type="body" idx="1"/>
          </p:nvPr>
        </p:nvSpPr>
        <p:spPr>
          <a:xfrm>
            <a:off x="974725" y="2667000"/>
            <a:ext cx="5365750" cy="6213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ヒラギノ角ゴ Pro W3" charset="0"/>
                <a:cs typeface="ヒラギノ角ゴ Pro W3" charset="0"/>
              </a:rPr>
              <a:t>Though the term </a:t>
            </a:r>
            <a:r>
              <a:rPr lang="ja-JP" altLang="en-US" dirty="0" smtClean="0">
                <a:latin typeface="Arial" charset="0"/>
                <a:ea typeface="ヒラギノ角ゴ Pro W3" charset="0"/>
                <a:cs typeface="ヒラギノ角ゴ Pro W3" charset="0"/>
              </a:rPr>
              <a:t>“</a:t>
            </a:r>
            <a:r>
              <a:rPr lang="en-US" u="sng" dirty="0" smtClean="0">
                <a:latin typeface="Arial" charset="0"/>
                <a:ea typeface="ヒラギノ角ゴ Pro W3" charset="0"/>
                <a:cs typeface="ヒラギノ角ゴ Pro W3" charset="0"/>
              </a:rPr>
              <a:t>vocational</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 has earned a bad reputation in the last few decades, the </a:t>
            </a:r>
            <a:r>
              <a:rPr lang="en-US" u="sng" dirty="0" smtClean="0">
                <a:latin typeface="Arial" charset="0"/>
                <a:ea typeface="ヒラギノ角ゴ Pro W3" charset="0"/>
                <a:cs typeface="ヒラギノ角ゴ Pro W3" charset="0"/>
              </a:rPr>
              <a:t>original</a:t>
            </a:r>
            <a:r>
              <a:rPr lang="en-US" dirty="0" smtClean="0">
                <a:latin typeface="Arial" charset="0"/>
                <a:ea typeface="ヒラギノ角ゴ Pro W3" charset="0"/>
                <a:cs typeface="ヒラギノ角ゴ Pro W3" charset="0"/>
              </a:rPr>
              <a:t> meaning of the term is clear that your </a:t>
            </a:r>
            <a:r>
              <a:rPr lang="ja-JP" altLang="en-US" dirty="0" smtClean="0">
                <a:latin typeface="Arial" charset="0"/>
                <a:ea typeface="ヒラギノ角ゴ Pro W3" charset="0"/>
                <a:cs typeface="ヒラギノ角ゴ Pro W3" charset="0"/>
              </a:rPr>
              <a:t>“</a:t>
            </a:r>
            <a:r>
              <a:rPr lang="en-US" u="sng" dirty="0" smtClean="0">
                <a:latin typeface="Arial" charset="0"/>
                <a:ea typeface="ヒラギノ角ゴ Pro W3" charset="0"/>
                <a:cs typeface="ヒラギノ角ゴ Pro W3" charset="0"/>
              </a:rPr>
              <a:t>vocation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 is your life</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s </a:t>
            </a:r>
            <a:r>
              <a:rPr lang="en-US" u="sng" dirty="0" smtClean="0">
                <a:latin typeface="Arial" charset="0"/>
                <a:ea typeface="ヒラギノ角ゴ Pro W3" charset="0"/>
                <a:cs typeface="ヒラギノ角ゴ Pro W3" charset="0"/>
              </a:rPr>
              <a:t>calling</a:t>
            </a:r>
            <a:r>
              <a:rPr lang="en-US" dirty="0" smtClean="0">
                <a:latin typeface="Arial" charset="0"/>
                <a:ea typeface="ヒラギノ角ゴ Pro W3" charset="0"/>
                <a:cs typeface="ヒラギノ角ゴ Pro W3" charset="0"/>
              </a:rPr>
              <a:t>.  </a:t>
            </a:r>
          </a:p>
          <a:p>
            <a:endParaRPr lang="en-US" u="sng" dirty="0" smtClean="0">
              <a:latin typeface="Arial" charset="0"/>
              <a:ea typeface="ヒラギノ角ゴ Pro W3" charset="0"/>
              <a:cs typeface="ヒラギノ角ゴ Pro W3" charset="0"/>
            </a:endParaRPr>
          </a:p>
          <a:p>
            <a:r>
              <a:rPr lang="en-US" u="sng" dirty="0" smtClean="0">
                <a:latin typeface="Arial" charset="0"/>
                <a:ea typeface="ヒラギノ角ゴ Pro W3" charset="0"/>
                <a:cs typeface="ヒラギノ角ゴ Pro W3" charset="0"/>
              </a:rPr>
              <a:t>My</a:t>
            </a:r>
            <a:r>
              <a:rPr lang="en-US" u="none" baseline="0" dirty="0" smtClean="0">
                <a:latin typeface="Arial" charset="0"/>
                <a:ea typeface="ヒラギノ角ゴ Pro W3" charset="0"/>
                <a:cs typeface="ヒラギノ角ゴ Pro W3" charset="0"/>
              </a:rPr>
              <a:t> </a:t>
            </a:r>
            <a:r>
              <a:rPr lang="en-US" u="sng" dirty="0" smtClean="0">
                <a:latin typeface="Arial" charset="0"/>
                <a:ea typeface="ヒラギノ角ゴ Pro W3" charset="0"/>
                <a:cs typeface="ヒラギノ角ゴ Pro W3" charset="0"/>
              </a:rPr>
              <a:t>vocation</a:t>
            </a:r>
            <a:r>
              <a:rPr lang="en-US" dirty="0" smtClean="0">
                <a:latin typeface="Arial" charset="0"/>
                <a:ea typeface="ヒラギノ角ゴ Pro W3" charset="0"/>
                <a:cs typeface="ヒラギノ角ゴ Pro W3" charset="0"/>
              </a:rPr>
              <a:t> as an educator is educating young minds and preparing them for the real world.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What is the </a:t>
            </a:r>
            <a:r>
              <a:rPr lang="en-US" u="sng" dirty="0" smtClean="0">
                <a:latin typeface="Arial" charset="0"/>
                <a:ea typeface="ヒラギノ角ゴ Pro W3" charset="0"/>
                <a:cs typeface="ヒラギノ角ゴ Pro W3" charset="0"/>
              </a:rPr>
              <a:t>vocation </a:t>
            </a:r>
            <a:r>
              <a:rPr lang="en-US" u="none" dirty="0" smtClean="0">
                <a:latin typeface="Arial" charset="0"/>
                <a:ea typeface="ヒラギノ角ゴ Pro W3" charset="0"/>
                <a:cs typeface="ヒラギノ角ゴ Pro W3" charset="0"/>
              </a:rPr>
              <a:t>of the kids with whom you work</a:t>
            </a:r>
            <a:r>
              <a:rPr lang="en-US" dirty="0" smtClean="0">
                <a:latin typeface="Arial" charset="0"/>
                <a:ea typeface="ヒラギノ角ゴ Pro W3" charset="0"/>
                <a:cs typeface="ヒラギノ角ゴ Pro W3" charset="0"/>
              </a:rPr>
              <a:t>? What is life calling </a:t>
            </a:r>
            <a:r>
              <a:rPr lang="en-US" u="sng" dirty="0" smtClean="0">
                <a:latin typeface="Arial" charset="0"/>
                <a:ea typeface="ヒラギノ角ゴ Pro W3" charset="0"/>
                <a:cs typeface="ヒラギノ角ゴ Pro W3" charset="0"/>
              </a:rPr>
              <a:t>them</a:t>
            </a:r>
            <a:r>
              <a:rPr lang="en-US" dirty="0" smtClean="0">
                <a:latin typeface="Arial" charset="0"/>
                <a:ea typeface="ヒラギノ角ゴ Pro W3" charset="0"/>
                <a:cs typeface="ヒラギノ角ゴ Pro W3" charset="0"/>
              </a:rPr>
              <a:t> to do? What is </a:t>
            </a:r>
            <a:r>
              <a:rPr lang="en-US" u="sng" dirty="0" smtClean="0">
                <a:latin typeface="Arial" charset="0"/>
                <a:ea typeface="ヒラギノ角ゴ Pro W3" charset="0"/>
                <a:cs typeface="ヒラギノ角ゴ Pro W3" charset="0"/>
              </a:rPr>
              <a:t>their</a:t>
            </a:r>
            <a:r>
              <a:rPr lang="en-US" dirty="0" smtClean="0">
                <a:latin typeface="Arial" charset="0"/>
                <a:ea typeface="ヒラギノ角ゴ Pro W3" charset="0"/>
                <a:cs typeface="ヒラギノ角ゴ Pro W3" charset="0"/>
              </a:rPr>
              <a:t> </a:t>
            </a:r>
            <a:r>
              <a:rPr lang="en-US" u="sng" dirty="0" smtClean="0">
                <a:latin typeface="Arial" charset="0"/>
                <a:ea typeface="ヒラギノ角ゴ Pro W3" charset="0"/>
                <a:cs typeface="ヒラギノ角ゴ Pro W3" charset="0"/>
              </a:rPr>
              <a:t>purpose </a:t>
            </a:r>
            <a:r>
              <a:rPr lang="en-US" dirty="0" smtClean="0">
                <a:latin typeface="Arial" charset="0"/>
                <a:ea typeface="ヒラギノ角ゴ Pro W3" charset="0"/>
                <a:cs typeface="ヒラギノ角ゴ Pro W3" charset="0"/>
              </a:rPr>
              <a:t>in life?</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We need to help kids </a:t>
            </a:r>
            <a:r>
              <a:rPr lang="en-US" u="sng" dirty="0" smtClean="0">
                <a:latin typeface="Arial" charset="0"/>
                <a:ea typeface="ヒラギノ角ゴ Pro W3" charset="0"/>
                <a:cs typeface="ヒラギノ角ゴ Pro W3" charset="0"/>
              </a:rPr>
              <a:t>discover</a:t>
            </a:r>
            <a:r>
              <a:rPr lang="en-US" dirty="0" smtClean="0">
                <a:latin typeface="Arial" charset="0"/>
                <a:ea typeface="ヒラギノ角ゴ Pro W3" charset="0"/>
                <a:cs typeface="ヒラギノ角ゴ Pro W3" charset="0"/>
              </a:rPr>
              <a:t> their </a:t>
            </a:r>
            <a:r>
              <a:rPr lang="en-US" u="sng" dirty="0" smtClean="0">
                <a:latin typeface="Arial" charset="0"/>
                <a:ea typeface="ヒラギノ角ゴ Pro W3" charset="0"/>
                <a:cs typeface="ヒラギノ角ゴ Pro W3" charset="0"/>
              </a:rPr>
              <a:t>passion</a:t>
            </a:r>
            <a:r>
              <a:rPr lang="en-US" dirty="0" smtClean="0">
                <a:latin typeface="Arial" charset="0"/>
                <a:ea typeface="ヒラギノ角ゴ Pro W3" charset="0"/>
                <a:cs typeface="ヒラギノ角ゴ Pro W3" charset="0"/>
              </a:rPr>
              <a:t>.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What makes them get up in the morning and want to learn something new?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And we need to help them to </a:t>
            </a:r>
            <a:r>
              <a:rPr lang="en-US" u="sng" dirty="0" smtClean="0">
                <a:latin typeface="Arial" charset="0"/>
                <a:ea typeface="ヒラギノ角ゴ Pro W3" charset="0"/>
                <a:cs typeface="ヒラギノ角ゴ Pro W3" charset="0"/>
              </a:rPr>
              <a:t>turn</a:t>
            </a:r>
            <a:r>
              <a:rPr lang="en-US" dirty="0" smtClean="0">
                <a:latin typeface="Arial" charset="0"/>
                <a:ea typeface="ヒラギノ角ゴ Pro W3" charset="0"/>
                <a:cs typeface="ヒラギノ角ゴ Pro W3" charset="0"/>
              </a:rPr>
              <a:t> that passion into a rewarding career.</a:t>
            </a:r>
          </a:p>
          <a:p>
            <a:r>
              <a:rPr lang="en-US" dirty="0" smtClean="0">
                <a:latin typeface="Arial" charset="0"/>
                <a:ea typeface="ヒラギノ角ゴ Pro W3" charset="0"/>
                <a:cs typeface="ヒラギノ角ゴ Pro W3" charset="0"/>
              </a:rPr>
              <a:t>-- -- </a:t>
            </a:r>
          </a:p>
          <a:p>
            <a:endParaRPr lang="en-US"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t>
            </a:r>
          </a:p>
          <a:p>
            <a:r>
              <a:rPr lang="en-US" dirty="0" smtClean="0">
                <a:latin typeface="Arial" charset="0"/>
                <a:ea typeface="ヒラギノ角ゴ Pro W3" charset="0"/>
                <a:cs typeface="ヒラギノ角ゴ Pro W3" charset="0"/>
              </a:rPr>
              <a:t>Emil Barnabas</a:t>
            </a:r>
          </a:p>
          <a:p>
            <a:endParaRPr lang="en-US" dirty="0">
              <a:latin typeface="Arial" charset="0"/>
              <a:ea typeface="ヒラギノ角ゴ Pro W3" charset="0"/>
              <a:cs typeface="ヒラギノ角ゴ Pro W3" charset="0"/>
            </a:endParaRPr>
          </a:p>
        </p:txBody>
      </p:sp>
      <p:sp>
        <p:nvSpPr>
          <p:cNvPr id="19460" name="Slide Number Placeholder 3"/>
          <p:cNvSpPr txBox="1">
            <a:spLocks noGrp="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635EE16-19ED-3B43-B292-540849025BEA}" type="slidenum">
              <a:rPr lang="en-US" sz="1300"/>
              <a:pPr algn="r"/>
              <a:t>76</a:t>
            </a:fld>
            <a:endParaRPr lang="en-US" sz="13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In the future – </a:t>
            </a:r>
          </a:p>
          <a:p>
            <a:r>
              <a:rPr lang="en-US" dirty="0" smtClean="0">
                <a:latin typeface="Arial" charset="0"/>
                <a:ea typeface="ヒラギノ角ゴ Pro W3" charset="0"/>
                <a:cs typeface="ヒラギノ角ゴ Pro W3" charset="0"/>
              </a:rPr>
              <a:t>when our students are employed and someone asks them what they do for a living, -- </a:t>
            </a:r>
          </a:p>
          <a:p>
            <a:endParaRPr lang="en-US" dirty="0" smtClean="0">
              <a:latin typeface="Arial" charset="0"/>
              <a:ea typeface="ヒラギノ角ゴ Pro W3" charset="0"/>
              <a:cs typeface="ヒラギノ角ゴ Pro W3" charset="0"/>
            </a:endParaRPr>
          </a:p>
          <a:p>
            <a:r>
              <a:rPr lang="en-US" dirty="0" err="1" smtClean="0">
                <a:latin typeface="Arial" charset="0"/>
                <a:ea typeface="ヒラギノ角ゴ Pro W3" charset="0"/>
                <a:cs typeface="ヒラギノ角ゴ Pro W3" charset="0"/>
              </a:rPr>
              <a:t>wouldn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t it be </a:t>
            </a:r>
            <a:r>
              <a:rPr lang="en-US" u="sng" dirty="0" smtClean="0">
                <a:latin typeface="Arial" charset="0"/>
                <a:ea typeface="ヒラギノ角ゴ Pro W3" charset="0"/>
                <a:cs typeface="ヒラギノ角ゴ Pro W3" charset="0"/>
              </a:rPr>
              <a:t>great</a:t>
            </a:r>
            <a:r>
              <a:rPr lang="en-US" dirty="0" smtClean="0">
                <a:latin typeface="Arial" charset="0"/>
                <a:ea typeface="ヒラギノ角ゴ Pro W3" charset="0"/>
                <a:cs typeface="ヒラギノ角ゴ Pro W3" charset="0"/>
              </a:rPr>
              <a:t> if they could say – </a:t>
            </a:r>
          </a:p>
          <a:p>
            <a:endParaRPr lang="en-US" dirty="0" smtClean="0">
              <a:latin typeface="Arial" charset="0"/>
              <a:ea typeface="ヒラギノ角ゴ Pro W3" charset="0"/>
              <a:cs typeface="ヒラギノ角ゴ Pro W3" charset="0"/>
            </a:endParaRPr>
          </a:p>
          <a:p>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I get to make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 in the world.</a:t>
            </a:r>
            <a:r>
              <a:rPr lang="ja-JP" altLang="en-US" dirty="0" smtClean="0">
                <a:latin typeface="Arial" charset="0"/>
                <a:ea typeface="ヒラギノ角ゴ Pro W3" charset="0"/>
                <a:cs typeface="ヒラギノ角ゴ Pro W3" charset="0"/>
              </a:rPr>
              <a:t>”</a:t>
            </a:r>
            <a:endParaRPr lang="en-US" altLang="ja-JP"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 get to make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a:t>
            </a:r>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www.iliketoquote.com</a:t>
            </a:r>
            <a:r>
              <a:rPr lang="en-US" dirty="0" smtClean="0"/>
              <a:t>/do-small-things-with-great-love-and-</a:t>
            </a:r>
            <a:r>
              <a:rPr lang="en-US" dirty="0" err="1" smtClean="0"/>
              <a:t>youll</a:t>
            </a:r>
            <a:r>
              <a:rPr lang="en-US" dirty="0" smtClean="0"/>
              <a:t>-make-a-big-difference/</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77</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680611-EAB2-AA45-B4A6-15E7A3A8A2EC}" type="slidenum">
              <a:rPr lang="en-US" sz="1300"/>
              <a:pPr/>
              <a:t>78</a:t>
            </a:fld>
            <a:endParaRPr lang="en-US" sz="13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74725" y="4560888"/>
            <a:ext cx="48768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Thanks for inviting me to come speak today.</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2781300" cy="2085975"/>
          </a:xfrm>
        </p:spPr>
      </p:sp>
      <p:sp>
        <p:nvSpPr>
          <p:cNvPr id="3" name="Notes Placeholder 2"/>
          <p:cNvSpPr>
            <a:spLocks noGrp="1"/>
          </p:cNvSpPr>
          <p:nvPr>
            <p:ph type="body" idx="1"/>
          </p:nvPr>
        </p:nvSpPr>
        <p:spPr>
          <a:xfrm>
            <a:off x="974725" y="3124200"/>
            <a:ext cx="5365750" cy="5756275"/>
          </a:xfrm>
        </p:spPr>
        <p:txBody>
          <a:bodyPr/>
          <a:lstStyle/>
          <a:p>
            <a:r>
              <a:rPr lang="en-US" dirty="0" smtClean="0">
                <a:ea typeface="ヒラギノ角ゴ Pro W3" charset="0"/>
              </a:rPr>
              <a:t>Please evaluate this session so we can</a:t>
            </a:r>
            <a:r>
              <a:rPr lang="en-US" baseline="0" dirty="0" smtClean="0">
                <a:ea typeface="ヒラギノ角ゴ Pro W3" charset="0"/>
              </a:rPr>
              <a:t> continue to make this a valuable conference for all.</a:t>
            </a:r>
          </a:p>
          <a:p>
            <a:r>
              <a:rPr lang="en-US" baseline="0" dirty="0" smtClean="0">
                <a:ea typeface="ヒラギノ角ゴ Pro W3" charset="0"/>
              </a:rPr>
              <a:t>It is easy to do with a smart phone.</a:t>
            </a:r>
            <a:endParaRPr lang="en-US" dirty="0" smtClean="0">
              <a:ea typeface="ヒラギノ角ゴ Pro W3" charset="0"/>
            </a:endParaRPr>
          </a:p>
          <a:p>
            <a:endParaRPr lang="en-US" dirty="0" smtClean="0">
              <a:ea typeface="ヒラギノ角ゴ Pro W3" charset="0"/>
            </a:endParaRPr>
          </a:p>
          <a:p>
            <a:r>
              <a:rPr lang="en-US" baseline="0" dirty="0" smtClean="0">
                <a:ea typeface="ヒラギノ角ゴ Pro W3" charset="0"/>
              </a:rPr>
              <a:t>Go to this website and enter the information you see on the right.</a:t>
            </a:r>
          </a:p>
          <a:p>
            <a:endParaRPr lang="en-US" baseline="0" dirty="0" smtClean="0">
              <a:ea typeface="ヒラギノ角ゴ Pro W3" charset="0"/>
            </a:endParaRPr>
          </a:p>
          <a:p>
            <a:pPr lvl="1"/>
            <a:r>
              <a:rPr lang="en-US" baseline="0" dirty="0" smtClean="0">
                <a:ea typeface="ヒラギノ角ゴ Pro W3" charset="0"/>
              </a:rPr>
              <a:t>Monday, 8:30, Help Kids …</a:t>
            </a:r>
          </a:p>
          <a:p>
            <a:pPr lvl="1"/>
            <a:endParaRPr lang="en-US" baseline="0" dirty="0" smtClean="0">
              <a:ea typeface="ヒラギノ角ゴ Pro W3" charset="0"/>
            </a:endParaRPr>
          </a:p>
          <a:p>
            <a:pPr lvl="1"/>
            <a:r>
              <a:rPr lang="en-US" baseline="0" dirty="0" smtClean="0">
                <a:ea typeface="ヒラギノ角ゴ Pro W3" charset="0"/>
              </a:rPr>
              <a:t>Wednesday, 10:00, Help Kids …</a:t>
            </a:r>
          </a:p>
          <a:p>
            <a:endParaRPr lang="en-US" baseline="0" dirty="0" smtClean="0">
              <a:ea typeface="ヒラギノ角ゴ Pro W3" charset="0"/>
            </a:endParaRPr>
          </a:p>
          <a:p>
            <a:r>
              <a:rPr lang="en-US" baseline="0" dirty="0" smtClean="0">
                <a:ea typeface="ヒラギノ角ゴ Pro W3" charset="0"/>
              </a:rPr>
              <a:t>If you have a QR code reader on your phone (and they are free) capture this QR code and start the evaluation.</a:t>
            </a:r>
          </a:p>
          <a:p>
            <a:endParaRPr lang="en-US" baseline="0" dirty="0" smtClean="0">
              <a:ea typeface="ヒラギノ角ゴ Pro W3" charset="0"/>
            </a:endParaRPr>
          </a:p>
          <a:p>
            <a:r>
              <a:rPr lang="en-US" baseline="0" dirty="0" smtClean="0">
                <a:ea typeface="ヒラギノ角ゴ Pro W3" charset="0"/>
              </a:rPr>
              <a:t>Any Questions??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79</a:t>
            </a:fld>
            <a:endParaRPr lang="en-US"/>
          </a:p>
        </p:txBody>
      </p:sp>
    </p:spTree>
    <p:extLst>
      <p:ext uri="{BB962C8B-B14F-4D97-AF65-F5344CB8AC3E}">
        <p14:creationId xmlns:p14="http://schemas.microsoft.com/office/powerpoint/2010/main" val="1539424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8</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700" dirty="0" smtClean="0">
                <a:latin typeface="Times"/>
                <a:ea typeface="ヒラギノ角ゴ Pro W3" charset="0"/>
                <a:cs typeface="Times"/>
              </a:rPr>
              <a:t>One of Stephen Covey’s habits is </a:t>
            </a:r>
          </a:p>
          <a:p>
            <a:pPr eaLnBrk="1" hangingPunct="1"/>
            <a:r>
              <a:rPr lang="en-US" sz="1700" dirty="0" smtClean="0">
                <a:latin typeface="Times"/>
                <a:ea typeface="ヒラギノ角ゴ Pro W3" charset="0"/>
                <a:cs typeface="Times"/>
              </a:rPr>
              <a:t>“Begin with the end in mind.”</a:t>
            </a:r>
          </a:p>
          <a:p>
            <a:pPr eaLnBrk="1" hangingPunct="1"/>
            <a:endParaRPr lang="en-US" sz="1700" dirty="0" smtClean="0">
              <a:latin typeface="Times"/>
              <a:ea typeface="ヒラギノ角ゴ Pro W3" charset="0"/>
              <a:cs typeface="Times"/>
            </a:endParaRPr>
          </a:p>
          <a:p>
            <a:pPr eaLnBrk="1" hangingPunct="1"/>
            <a:r>
              <a:rPr lang="en-US" sz="1700" baseline="0" dirty="0" smtClean="0">
                <a:latin typeface="Times"/>
                <a:ea typeface="ヒラギノ角ゴ Pro W3" charset="0"/>
                <a:cs typeface="Times"/>
              </a:rPr>
              <a:t>If your goal is a job that you look forward to going to on Monday morning, then you have to do a little planning.</a:t>
            </a:r>
          </a:p>
          <a:p>
            <a:pPr eaLnBrk="1" hangingPunct="1"/>
            <a:endParaRPr lang="en-US" sz="1700" baseline="0" dirty="0" smtClean="0">
              <a:latin typeface="Times"/>
              <a:ea typeface="ヒラギノ角ゴ Pro W3" charset="0"/>
              <a:cs typeface="Times"/>
            </a:endParaRPr>
          </a:p>
          <a:p>
            <a:pPr eaLnBrk="1" hangingPunct="1"/>
            <a:r>
              <a:rPr lang="en-US" sz="1700" baseline="0" dirty="0" smtClean="0">
                <a:latin typeface="Times"/>
                <a:ea typeface="ヒラギノ角ゴ Pro W3" charset="0"/>
                <a:cs typeface="Times"/>
              </a:rPr>
              <a:t>And we need to help kids discover this at an earlier age to compete in this fast-paced world that </a:t>
            </a:r>
            <a:r>
              <a:rPr lang="en-US" sz="1700" u="sng" baseline="0" dirty="0" smtClean="0">
                <a:latin typeface="Times"/>
                <a:ea typeface="ヒラギノ角ゴ Pro W3" charset="0"/>
                <a:cs typeface="Times"/>
              </a:rPr>
              <a:t>we</a:t>
            </a:r>
            <a:r>
              <a:rPr lang="en-US" sz="1700" baseline="0" dirty="0" smtClean="0">
                <a:latin typeface="Times"/>
                <a:ea typeface="ヒラギノ角ゴ Pro W3" charset="0"/>
                <a:cs typeface="Times"/>
              </a:rPr>
              <a:t> created for them.</a:t>
            </a:r>
          </a:p>
          <a:p>
            <a:pPr eaLnBrk="1" hangingPunct="1"/>
            <a:endParaRPr lang="en-US" sz="1700" baseline="0" dirty="0" smtClean="0">
              <a:latin typeface="Times"/>
              <a:ea typeface="ヒラギノ角ゴ Pro W3" charset="0"/>
              <a:cs typeface="Time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680611-EAB2-AA45-B4A6-15E7A3A8A2EC}" type="slidenum">
              <a:rPr lang="en-US" sz="1300"/>
              <a:pPr/>
              <a:t>80</a:t>
            </a:fld>
            <a:endParaRPr lang="en-US" sz="13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74725" y="4560888"/>
            <a:ext cx="48768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Thanks for inviting me to come speak today.</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Wouldn’t it be great if people could walk into a job interview not worrying</a:t>
            </a:r>
            <a:r>
              <a:rPr lang="en-US" baseline="0" dirty="0" smtClean="0"/>
              <a:t> about getting the job, but instead feeling </a:t>
            </a:r>
          </a:p>
          <a:p>
            <a:r>
              <a:rPr lang="en-US" baseline="0" dirty="0" smtClean="0"/>
              <a:t>“I feel like I have found my new home”  </a:t>
            </a:r>
          </a:p>
          <a:p>
            <a:r>
              <a:rPr lang="en-US" baseline="0" dirty="0" smtClean="0"/>
              <a:t>“A place where I will look forward to going everyday.” </a:t>
            </a:r>
          </a:p>
          <a:p>
            <a:r>
              <a:rPr lang="en-US" baseline="0" dirty="0" smtClean="0"/>
              <a:t>You might have to force me to go home at the end of the day, because this is where I belong.</a:t>
            </a:r>
            <a:endParaRPr lang="en-US" dirty="0" smtClean="0"/>
          </a:p>
          <a:p>
            <a:endParaRPr lang="en-US" dirty="0" smtClean="0"/>
          </a:p>
          <a:p>
            <a:endParaRPr lang="en-US" dirty="0" smtClean="0"/>
          </a:p>
          <a:p>
            <a:r>
              <a:rPr lang="en-US" dirty="0" smtClean="0"/>
              <a:t>======</a:t>
            </a:r>
          </a:p>
          <a:p>
            <a:r>
              <a:rPr lang="en-US" dirty="0" smtClean="0"/>
              <a:t>http://</a:t>
            </a:r>
            <a:r>
              <a:rPr lang="en-US" dirty="0" err="1" smtClean="0"/>
              <a:t>office.microsoft.com</a:t>
            </a:r>
            <a:r>
              <a:rPr lang="en-US" dirty="0" smtClean="0"/>
              <a:t>/en-us/images/business-CM079001906.aspx?qu=</a:t>
            </a:r>
            <a:r>
              <a:rPr lang="en-US" dirty="0" err="1" smtClean="0"/>
              <a:t>job+interview&amp;ex</a:t>
            </a:r>
            <a:r>
              <a:rPr lang="en-US" dirty="0" smtClean="0"/>
              <a:t>=1#ai:MP900448576|</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81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ea typeface="+mn-ea"/>
                <a:cs typeface="+mn-cs"/>
              </a:rPr>
              <a:t>When students go for their first job interview, they need </a:t>
            </a:r>
            <a:r>
              <a:rPr lang="en-US" dirty="0" smtClean="0">
                <a:latin typeface="+mn-lt"/>
                <a:ea typeface="+mn-ea"/>
                <a:cs typeface="+mn-cs"/>
              </a:rPr>
              <a:t>to be </a:t>
            </a:r>
            <a:r>
              <a:rPr lang="en-US" dirty="0">
                <a:latin typeface="+mn-lt"/>
                <a:ea typeface="+mn-ea"/>
                <a:cs typeface="+mn-cs"/>
              </a:rPr>
              <a:t>ready and willing to give 100% to help the company.</a:t>
            </a:r>
          </a:p>
          <a:p>
            <a:endParaRPr lang="en-US" dirty="0">
              <a:latin typeface="+mn-lt"/>
              <a:ea typeface="+mn-ea"/>
              <a:cs typeface="+mn-cs"/>
            </a:endParaRPr>
          </a:p>
          <a:p>
            <a:r>
              <a:rPr lang="en-US" dirty="0">
                <a:latin typeface="+mn-lt"/>
                <a:ea typeface="+mn-ea"/>
                <a:cs typeface="+mn-cs"/>
              </a:rPr>
              <a:t>Just as school should not be a place to trade learning for a grade, work should not be a place to trade work for money.  Work should </a:t>
            </a:r>
            <a:r>
              <a:rPr lang="en-US" dirty="0" smtClean="0">
                <a:latin typeface="+mn-lt"/>
                <a:ea typeface="+mn-ea"/>
                <a:cs typeface="+mn-cs"/>
              </a:rPr>
              <a:t>be a </a:t>
            </a:r>
            <a:r>
              <a:rPr lang="en-US" dirty="0">
                <a:latin typeface="+mn-lt"/>
                <a:ea typeface="+mn-ea"/>
                <a:cs typeface="+mn-cs"/>
              </a:rPr>
              <a:t>place you want to go to and do what you do even if you are not being paid to do it.</a:t>
            </a:r>
          </a:p>
          <a:p>
            <a:endParaRPr lang="en-US" dirty="0">
              <a:latin typeface="+mn-lt"/>
              <a:ea typeface="+mn-ea"/>
              <a:cs typeface="+mn-cs"/>
            </a:endParaRPr>
          </a:p>
          <a:p>
            <a:r>
              <a:rPr lang="en-US" dirty="0" smtClean="0">
                <a:latin typeface="+mn-lt"/>
                <a:ea typeface="+mn-ea"/>
                <a:cs typeface="+mn-cs"/>
              </a:rPr>
              <a:t>=======</a:t>
            </a:r>
            <a:endParaRPr lang="en-US" dirty="0">
              <a:latin typeface="+mn-lt"/>
              <a:ea typeface="+mn-ea"/>
              <a:cs typeface="+mn-cs"/>
            </a:endParaRPr>
          </a:p>
          <a:p>
            <a:r>
              <a:rPr lang="en-US" dirty="0">
                <a:latin typeface="+mn-lt"/>
                <a:ea typeface="+mn-ea"/>
                <a:cs typeface="+mn-cs"/>
              </a:rPr>
              <a:t>"I choose C" video</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82</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Tony Wagner says we need a new position in each school called the "</a:t>
            </a:r>
            <a:r>
              <a:rPr lang="en-US" u="sng" dirty="0" smtClean="0"/>
              <a:t>Dream Director</a:t>
            </a:r>
            <a:r>
              <a:rPr lang="en-US" dirty="0" smtClean="0"/>
              <a:t>", who works hand-in-hand with the principal, teachers and community to </a:t>
            </a:r>
            <a:r>
              <a:rPr lang="en-US" u="sng" dirty="0" smtClean="0"/>
              <a:t>help inspire students to believe in themselves</a:t>
            </a:r>
            <a:r>
              <a:rPr lang="en-US" dirty="0" smtClean="0"/>
              <a:t> and to </a:t>
            </a:r>
            <a:r>
              <a:rPr lang="en-US" u="sng" dirty="0" smtClean="0"/>
              <a:t>see the world through a new lens of possibility</a:t>
            </a:r>
            <a:r>
              <a:rPr lang="en-US" dirty="0" smtClean="0"/>
              <a:t>. Dream Directors are leaders, coaches and </a:t>
            </a:r>
            <a:r>
              <a:rPr lang="en-US" dirty="0" err="1" smtClean="0"/>
              <a:t>imagineers</a:t>
            </a:r>
            <a:r>
              <a:rPr lang="en-US" dirty="0" smtClean="0"/>
              <a:t> -- people completely devoted to helping others put their dreams in action.</a:t>
            </a:r>
          </a:p>
          <a:p>
            <a:endParaRPr lang="en-US" dirty="0" smtClean="0"/>
          </a:p>
          <a:p>
            <a:r>
              <a:rPr lang="en-US" sz="1800" kern="1200" dirty="0" smtClean="0">
                <a:solidFill>
                  <a:schemeClr val="tx1"/>
                </a:solidFill>
                <a:latin typeface="Times"/>
                <a:ea typeface="ヒラギノ角ゴ Pro W3" pitchFamily="-112" charset="-128"/>
                <a:cs typeface="Times"/>
              </a:rPr>
              <a:t>The Dream Directors have a number of tools they use to transform the school. Dream Directors match students with Coaches in the community who help the teenagers to explore their passions and build projects. Dream Directors run after-school workshops to teach the students the real-world skills they need to bring their ideas to life. They mobilize students to design and run school-wide campaigns that give students a chance to share who they are and what they believe in. The experience is different in each school (since no two schools are the same), but what unites all Dream Directors is their mission to unleash students and inspire them to be extraordinary.</a:t>
            </a:r>
          </a:p>
          <a:p>
            <a:endParaRPr lang="en-US" dirty="0" smtClean="0"/>
          </a:p>
          <a:p>
            <a:endParaRPr lang="en-US" dirty="0" smtClean="0"/>
          </a:p>
          <a:p>
            <a:r>
              <a:rPr lang="en-US" dirty="0" smtClean="0"/>
              <a:t>=========</a:t>
            </a:r>
          </a:p>
          <a:p>
            <a:endParaRPr lang="en-US" dirty="0" smtClean="0"/>
          </a:p>
          <a:p>
            <a:r>
              <a:rPr lang="en-US" dirty="0" smtClean="0"/>
              <a:t>https://</a:t>
            </a:r>
            <a:r>
              <a:rPr lang="en-US" dirty="0" err="1" smtClean="0"/>
              <a:t>www.escapethecity.org</a:t>
            </a:r>
            <a:r>
              <a:rPr lang="en-US" dirty="0" smtClean="0"/>
              <a:t>/</a:t>
            </a:r>
            <a:r>
              <a:rPr lang="en-US" dirty="0" err="1" smtClean="0"/>
              <a:t>organisations</a:t>
            </a:r>
            <a:r>
              <a:rPr lang="en-US" dirty="0" smtClean="0"/>
              <a:t>/the-future-project</a:t>
            </a:r>
          </a:p>
          <a:p>
            <a:endParaRPr lang="en-US" dirty="0" smtClean="0"/>
          </a:p>
          <a:p>
            <a:endParaRPr lang="en-US" dirty="0" smtClean="0"/>
          </a:p>
          <a:p>
            <a:endParaRPr lang="en-US" dirty="0" smtClean="0"/>
          </a:p>
          <a:p>
            <a:r>
              <a:rPr lang="en-US" dirty="0" smtClean="0"/>
              <a:t>Tony Wagner says we need a new position in each school called the "Dream Director", who works hand-in-hand with the principal, teachers and community to help inspire students to believe in themselves and to see the world through a new lens of possibility. Dream Directors are leaders, coaches and </a:t>
            </a:r>
            <a:r>
              <a:rPr lang="en-US" dirty="0" err="1" smtClean="0"/>
              <a:t>imagineers</a:t>
            </a:r>
            <a:r>
              <a:rPr lang="en-US" dirty="0" smtClean="0"/>
              <a:t> -- people completely devoted to helping others put their dreams in action.</a:t>
            </a:r>
          </a:p>
          <a:p>
            <a:endParaRPr lang="en-US" dirty="0" smtClean="0"/>
          </a:p>
          <a:p>
            <a:r>
              <a:rPr lang="en-US" sz="1300" dirty="0">
                <a:latin typeface="+mn-lt"/>
                <a:ea typeface="+mn-ea"/>
                <a:cs typeface="+mn-cs"/>
              </a:rPr>
              <a:t>The Dream Directors have a number of tools they use to transform the school. Dream Directors match students with Coaches in the community who help the teenagers to explore their passions and build projects. Dream Directors run after-school workshops to teach the students the real-world skills they need to bring their ideas to life. They mobilize students to design and run school-wide campaigns that give students a chance to share who they are and what they believe in. The experience is different in each school (since no two schools are the same), but what unites all Dream Directors is their mission to unleash students and inspire them to be extraordinary.</a:t>
            </a:r>
          </a:p>
          <a:p>
            <a:endParaRPr lang="en-US" sz="1300" dirty="0">
              <a:latin typeface="+mn-lt"/>
              <a:ea typeface="+mn-ea"/>
              <a:cs typeface="+mn-cs"/>
            </a:endParaRPr>
          </a:p>
          <a:p>
            <a:r>
              <a:rPr lang="en-US" sz="1300" dirty="0">
                <a:latin typeface="+mn-lt"/>
                <a:ea typeface="+mn-ea"/>
                <a:cs typeface="+mn-cs"/>
              </a:rPr>
              <a:t>Photo</a:t>
            </a:r>
            <a:endParaRPr lang="en-US" dirty="0" smtClean="0"/>
          </a:p>
          <a:p>
            <a:r>
              <a:rPr lang="en-US" dirty="0" smtClean="0"/>
              <a:t>http://</a:t>
            </a:r>
            <a:r>
              <a:rPr lang="en-US" dirty="0" err="1" smtClean="0"/>
              <a:t>amandinevanray.deviantart.com</a:t>
            </a:r>
            <a:r>
              <a:rPr lang="en-US" dirty="0" smtClean="0"/>
              <a:t>/art/Little-dreamer-290575045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83</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713163" cy="2784475"/>
          </a:xfrm>
        </p:spPr>
      </p:sp>
      <p:sp>
        <p:nvSpPr>
          <p:cNvPr id="3" name="Notes Placeholder 2"/>
          <p:cNvSpPr>
            <a:spLocks noGrp="1"/>
          </p:cNvSpPr>
          <p:nvPr>
            <p:ph type="body" idx="1"/>
          </p:nvPr>
        </p:nvSpPr>
        <p:spPr>
          <a:xfrm>
            <a:off x="974725" y="3886200"/>
            <a:ext cx="5365750" cy="4994275"/>
          </a:xfrm>
        </p:spPr>
        <p:txBody>
          <a:bodyPr/>
          <a:lstStyle/>
          <a:p>
            <a:r>
              <a:rPr lang="en-US" dirty="0" smtClean="0"/>
              <a:t>I am a heavy-duty introvert.</a:t>
            </a:r>
          </a:p>
          <a:p>
            <a:endParaRPr lang="en-US" dirty="0" smtClean="0"/>
          </a:p>
          <a:p>
            <a:r>
              <a:rPr lang="en-US" dirty="0" smtClean="0"/>
              <a:t>I have found that some of the best public speakers, teachers, and entertainers are actually introverts.</a:t>
            </a:r>
          </a:p>
          <a:p>
            <a:endParaRPr lang="en-US" dirty="0" smtClean="0"/>
          </a:p>
          <a:p>
            <a:r>
              <a:rPr lang="en-US" dirty="0" smtClean="0"/>
              <a:t>An introvert is not always quiet and reserved.  The main thing</a:t>
            </a:r>
            <a:r>
              <a:rPr lang="en-US" baseline="0" dirty="0" smtClean="0"/>
              <a:t> is that after a long day of work, Introverts would rather be by themselves to recharge their batteries.</a:t>
            </a:r>
          </a:p>
          <a:p>
            <a:endParaRPr lang="en-US" baseline="0" dirty="0" smtClean="0"/>
          </a:p>
          <a:p>
            <a:r>
              <a:rPr lang="en-US" baseline="0" dirty="0" smtClean="0"/>
              <a:t>A super power that introverts have is to understand people. We are watching them all the time deciding what we like and don’t like.  We can be friendly and outgoing, it just wears us out.</a:t>
            </a:r>
          </a:p>
          <a:p>
            <a:endParaRPr lang="en-US" baseline="0" dirty="0" smtClean="0"/>
          </a:p>
          <a:p>
            <a:r>
              <a:rPr lang="en-US" baseline="0" dirty="0" smtClean="0"/>
              <a:t>Introverts like work that they can do by themselves rather than always working in a group.</a:t>
            </a:r>
            <a:endParaRPr lang="en-US" dirty="0"/>
          </a:p>
          <a:p>
            <a:endParaRPr lang="en-US" dirty="0"/>
          </a:p>
          <a:p>
            <a:r>
              <a:rPr lang="en-US" dirty="0" smtClean="0"/>
              <a:t>===</a:t>
            </a:r>
          </a:p>
          <a:p>
            <a:r>
              <a:rPr lang="en-US" dirty="0" smtClean="0"/>
              <a:t>http://</a:t>
            </a:r>
            <a:r>
              <a:rPr lang="en-US" dirty="0" err="1" smtClean="0"/>
              <a:t>hunteremkay.com</a:t>
            </a:r>
            <a:r>
              <a:rPr lang="en-US" dirty="0" smtClean="0"/>
              <a:t>/</a:t>
            </a:r>
            <a:r>
              <a:rPr lang="en-US" dirty="0" err="1" smtClean="0"/>
              <a:t>wp</a:t>
            </a:r>
            <a:r>
              <a:rPr lang="en-US" dirty="0" smtClean="0"/>
              <a:t>-content/uploads/2011/11/</a:t>
            </a:r>
            <a:r>
              <a:rPr lang="en-US" dirty="0" err="1" smtClean="0"/>
              <a:t>introverts.jpg</a:t>
            </a:r>
            <a:endParaRPr lang="en-US" dirty="0" smtClean="0"/>
          </a:p>
          <a:p>
            <a:r>
              <a:rPr lang="en-US" dirty="0" smtClean="0"/>
              <a:t>http://</a:t>
            </a:r>
            <a:r>
              <a:rPr lang="en-US" dirty="0" err="1" smtClean="0"/>
              <a:t>hunteremkay.com</a:t>
            </a:r>
            <a:r>
              <a:rPr lang="en-US" dirty="0" smtClean="0"/>
              <a:t>/2011/11/introvert-extrovert-does-it-matter/</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84</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Extraverts like </a:t>
            </a:r>
            <a:r>
              <a:rPr lang="en-US" baseline="0" dirty="0" smtClean="0"/>
              <a:t>being around people.  Extraverts prefer to work in a group constantly bouncing ideas off of others.</a:t>
            </a:r>
          </a:p>
          <a:p>
            <a:endParaRPr lang="en-US" baseline="0" dirty="0" smtClean="0"/>
          </a:p>
          <a:p>
            <a:r>
              <a:rPr lang="en-US" baseline="0" dirty="0" smtClean="0"/>
              <a:t>After a long day of work, extraverts prefer to hang out with people to recharge their batteries.</a:t>
            </a:r>
          </a:p>
          <a:p>
            <a:endParaRPr lang="en-US" dirty="0" smtClean="0"/>
          </a:p>
          <a:p>
            <a:r>
              <a:rPr lang="en-US" dirty="0" smtClean="0"/>
              <a:t>A super power is that they can easily carry on a social conversation with just about anyone.  Extraverts typically have lots of friends.</a:t>
            </a:r>
            <a:r>
              <a:rPr lang="en-US" baseline="0" dirty="0" smtClean="0"/>
              <a:t>  </a:t>
            </a:r>
          </a:p>
          <a:p>
            <a:endParaRPr lang="en-US" baseline="0" dirty="0" smtClean="0"/>
          </a:p>
          <a:p>
            <a:r>
              <a:rPr lang="en-US" baseline="0" dirty="0" smtClean="0"/>
              <a:t>Introverts have a smaller number of friends, but those friendships are usually very deep.</a:t>
            </a:r>
            <a:endParaRPr lang="en-US" dirty="0" smtClean="0"/>
          </a:p>
          <a:p>
            <a:endParaRPr lang="en-US" dirty="0" smtClean="0"/>
          </a:p>
          <a:p>
            <a:endParaRPr lang="en-US" dirty="0" smtClean="0"/>
          </a:p>
          <a:p>
            <a:r>
              <a:rPr lang="en-US" dirty="0" smtClean="0"/>
              <a:t>====</a:t>
            </a:r>
          </a:p>
          <a:p>
            <a:r>
              <a:rPr lang="en-US" dirty="0" smtClean="0"/>
              <a:t>http://</a:t>
            </a:r>
            <a:r>
              <a:rPr lang="en-US" dirty="0" err="1" smtClean="0"/>
              <a:t>www.fastcodesign.com</a:t>
            </a:r>
            <a:r>
              <a:rPr lang="en-US" dirty="0" smtClean="0"/>
              <a:t>/3028421/evidence/are-extroverts-really-happier-than-introverts</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85</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BB92C5A6-7704-6B4F-80CA-703AA535B8A5}" type="slidenum">
              <a:rPr lang="en-US" sz="1300"/>
              <a:pPr/>
              <a:t>86</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2D4D606-0742-8542-8965-BF91A28F8DD6}" type="slidenum">
              <a:rPr lang="en-US" sz="1300" b="1">
                <a:effectLst>
                  <a:outerShdw blurRad="38100" dist="38100" dir="2700000" algn="tl">
                    <a:srgbClr val="DDDDDD"/>
                  </a:outerShdw>
                </a:effectLst>
                <a:latin typeface="Helvetica Neue" charset="0"/>
              </a:rPr>
              <a:pPr algn="r"/>
              <a:t>86</a:t>
            </a:fld>
            <a:endParaRPr lang="en-US" sz="1300" b="1">
              <a:effectLst>
                <a:outerShdw blurRad="38100" dist="38100" dir="2700000" algn="tl">
                  <a:srgbClr val="DDDDDD"/>
                </a:outerShdw>
              </a:effectLst>
              <a:latin typeface="Helvetica Neue" charset="0"/>
            </a:endParaRPr>
          </a:p>
        </p:txBody>
      </p:sp>
      <p:sp>
        <p:nvSpPr>
          <p:cNvPr id="9220" name="Rectangle 2"/>
          <p:cNvSpPr>
            <a:spLocks noGrp="1" noRot="1" noChangeAspect="1" noChangeArrowheads="1" noTextEdit="1"/>
          </p:cNvSpPr>
          <p:nvPr>
            <p:ph type="sldImg"/>
          </p:nvPr>
        </p:nvSpPr>
        <p:spPr>
          <a:xfrm>
            <a:off x="1257300" y="720725"/>
            <a:ext cx="3001433" cy="2251075"/>
          </a:xfrm>
          <a:solidFill>
            <a:srgbClr val="FFFFFF"/>
          </a:solidFill>
          <a:ln/>
        </p:spPr>
      </p:sp>
      <p:sp>
        <p:nvSpPr>
          <p:cNvPr id="9221" name="Rectangle 3"/>
          <p:cNvSpPr>
            <a:spLocks noGrp="1" noChangeArrowheads="1"/>
          </p:cNvSpPr>
          <p:nvPr>
            <p:ph type="body" idx="1"/>
          </p:nvPr>
        </p:nvSpPr>
        <p:spPr>
          <a:xfrm>
            <a:off x="974725" y="3200400"/>
            <a:ext cx="5365750" cy="5680075"/>
          </a:xfrm>
          <a:solidFill>
            <a:srgbClr val="FFFFFF"/>
          </a:solidFill>
          <a:ln>
            <a:solidFill>
              <a:srgbClr val="000000"/>
            </a:solidFill>
          </a:ln>
        </p:spPr>
        <p:txBody>
          <a:bodyPr/>
          <a:lstStyle/>
          <a:p>
            <a:pPr eaLnBrk="1" hangingPunct="1">
              <a:spcBef>
                <a:spcPct val="0"/>
              </a:spcBef>
              <a:spcAft>
                <a:spcPct val="30000"/>
              </a:spcAft>
            </a:pPr>
            <a:r>
              <a:rPr lang="en-US" dirty="0">
                <a:latin typeface="Times New Roman" charset="0"/>
                <a:ea typeface="ヒラギノ角ゴ Pro W3" charset="0"/>
                <a:cs typeface="ヒラギノ角ゴ Pro W3" charset="0"/>
              </a:rPr>
              <a:t>Our mission is to help </a:t>
            </a:r>
            <a:r>
              <a:rPr lang="en-US" dirty="0" smtClean="0">
                <a:latin typeface="Times New Roman" charset="0"/>
                <a:ea typeface="ヒラギノ角ゴ Pro W3" charset="0"/>
                <a:cs typeface="ヒラギノ角ゴ Pro W3" charset="0"/>
              </a:rPr>
              <a:t>kids find </a:t>
            </a:r>
            <a:r>
              <a:rPr lang="en-US" dirty="0">
                <a:latin typeface="Times New Roman" charset="0"/>
                <a:ea typeface="ヒラギノ角ゴ Pro W3" charset="0"/>
                <a:cs typeface="ヒラギノ角ゴ Pro W3" charset="0"/>
              </a:rPr>
              <a:t>the right career. It’s not enough to just give them 12 years of reading, writing, and arithmetic. </a:t>
            </a:r>
          </a:p>
          <a:p>
            <a:pPr eaLnBrk="1" hangingPunct="1">
              <a:spcBef>
                <a:spcPct val="0"/>
              </a:spcBef>
              <a:spcAft>
                <a:spcPct val="30000"/>
              </a:spcAft>
            </a:pPr>
            <a:endParaRPr lang="en-US" dirty="0">
              <a:latin typeface="Times New Roman" charset="0"/>
              <a:ea typeface="ヒラギノ角ゴ Pro W3" charset="0"/>
              <a:cs typeface="ヒラギノ角ゴ Pro W3" charset="0"/>
            </a:endParaRPr>
          </a:p>
          <a:p>
            <a:pPr eaLnBrk="1" hangingPunct="1">
              <a:spcBef>
                <a:spcPct val="0"/>
              </a:spcBef>
              <a:spcAft>
                <a:spcPct val="30000"/>
              </a:spcAft>
            </a:pPr>
            <a:r>
              <a:rPr lang="en-US" dirty="0">
                <a:latin typeface="Times New Roman" charset="0"/>
                <a:ea typeface="ヒラギノ角ゴ Pro W3" charset="0"/>
                <a:cs typeface="ヒラギノ角ゴ Pro W3" charset="0"/>
              </a:rPr>
              <a:t>We have to look 5 to 10 years down the road to help </a:t>
            </a:r>
            <a:r>
              <a:rPr lang="en-US" dirty="0" smtClean="0">
                <a:latin typeface="Times New Roman" charset="0"/>
                <a:ea typeface="ヒラギノ角ゴ Pro W3" charset="0"/>
                <a:cs typeface="ヒラギノ角ゴ Pro W3" charset="0"/>
              </a:rPr>
              <a:t>kids plan </a:t>
            </a:r>
            <a:r>
              <a:rPr lang="en-US" dirty="0">
                <a:latin typeface="Times New Roman" charset="0"/>
                <a:ea typeface="ヒラギノ角ゴ Pro W3" charset="0"/>
                <a:cs typeface="ヒラギノ角ゴ Pro W3" charset="0"/>
              </a:rPr>
              <a:t>their future. This means keeping up with the latest career trends, as well as teaching the students what it means to have a job.</a:t>
            </a:r>
          </a:p>
          <a:p>
            <a:pPr eaLnBrk="1" hangingPunct="1">
              <a:spcBef>
                <a:spcPct val="0"/>
              </a:spcBef>
              <a:spcAft>
                <a:spcPct val="30000"/>
              </a:spcAft>
            </a:pPr>
            <a:endParaRPr lang="en-US" dirty="0">
              <a:latin typeface="Times New Roman" charset="0"/>
              <a:ea typeface="ヒラギノ角ゴ Pro W3" charset="0"/>
              <a:cs typeface="ヒラギノ角ゴ Pro W3" charset="0"/>
            </a:endParaRPr>
          </a:p>
          <a:p>
            <a:pPr eaLnBrk="1" hangingPunct="1">
              <a:spcBef>
                <a:spcPct val="0"/>
              </a:spcBef>
              <a:spcAft>
                <a:spcPct val="30000"/>
              </a:spcAft>
            </a:pPr>
            <a:r>
              <a:rPr lang="en-US" dirty="0">
                <a:latin typeface="Times New Roman" charset="0"/>
                <a:ea typeface="ヒラギノ角ゴ Pro W3" charset="0"/>
                <a:cs typeface="ヒラギノ角ゴ Pro W3" charset="0"/>
              </a:rPr>
              <a:t>Get them to look at the growing industries, which have jobs that are in high demand.</a:t>
            </a:r>
          </a:p>
          <a:p>
            <a:pPr eaLnBrk="1" hangingPunct="1">
              <a:spcBef>
                <a:spcPct val="0"/>
              </a:spcBef>
              <a:spcAft>
                <a:spcPct val="30000"/>
              </a:spcAft>
            </a:pPr>
            <a:r>
              <a:rPr lang="en-US" dirty="0">
                <a:latin typeface="Times New Roman" charset="0"/>
                <a:ea typeface="ヒラギノ角ゴ Pro W3" charset="0"/>
                <a:cs typeface="ヒラギノ角ゴ Pro W3" charset="0"/>
              </a:rPr>
              <a:t>Look at the return on the investment of education verses wages.</a:t>
            </a:r>
          </a:p>
          <a:p>
            <a:pPr eaLnBrk="1" hangingPunct="1">
              <a:spcBef>
                <a:spcPct val="0"/>
              </a:spcBef>
              <a:spcAft>
                <a:spcPct val="30000"/>
              </a:spcAft>
            </a:pPr>
            <a:r>
              <a:rPr lang="en-US" dirty="0">
                <a:latin typeface="Times New Roman" charset="0"/>
                <a:ea typeface="ヒラギノ角ゴ Pro W3" charset="0"/>
                <a:cs typeface="ヒラギノ角ゴ Pro W3" charset="0"/>
              </a:rPr>
              <a:t>Look for jobs that have a pathway to higher jobs.</a:t>
            </a:r>
          </a:p>
          <a:p>
            <a:pPr eaLnBrk="1" hangingPunct="1">
              <a:spcBef>
                <a:spcPct val="0"/>
              </a:spcBef>
              <a:spcAft>
                <a:spcPct val="30000"/>
              </a:spcAft>
            </a:pPr>
            <a:endParaRPr lang="en-US" dirty="0">
              <a:latin typeface="Times New Roman" charset="0"/>
              <a:ea typeface="ヒラギノ角ゴ Pro W3" charset="0"/>
              <a:cs typeface="ヒラギノ角ゴ Pro W3" charset="0"/>
            </a:endParaRPr>
          </a:p>
          <a:p>
            <a:pPr eaLnBrk="1" hangingPunct="1">
              <a:spcBef>
                <a:spcPct val="0"/>
              </a:spcBef>
              <a:spcAft>
                <a:spcPct val="30000"/>
              </a:spcAft>
            </a:pPr>
            <a:r>
              <a:rPr lang="en-US" dirty="0">
                <a:latin typeface="Times New Roman" charset="0"/>
                <a:ea typeface="ヒラギノ角ゴ Pro W3" charset="0"/>
                <a:cs typeface="ヒラギノ角ゴ Pro W3" charset="0"/>
              </a:rPr>
              <a:t>We need to get past the generation of employees who do not like their jobs and only go to work to earn the money to support their hobbies and interests. Wouldn’t it be nice if people could get paid to do the thing they are most passionate about? With our guidance they can.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41B83069-5BEB-FD4C-A091-B607AC3BFE1F}" type="slidenum">
              <a:rPr lang="en-US" sz="1300"/>
              <a:pPr/>
              <a:t>87</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31FC50C-1A8F-2B41-8C09-226CEDC211EB}" type="slidenum">
              <a:rPr lang="en-US" sz="1300" b="1">
                <a:effectLst>
                  <a:outerShdw blurRad="38100" dist="38100" dir="2700000" algn="tl">
                    <a:srgbClr val="DDDDDD"/>
                  </a:outerShdw>
                </a:effectLst>
                <a:latin typeface="Helvetica Neue" charset="0"/>
              </a:rPr>
              <a:pPr algn="r"/>
              <a:t>87</a:t>
            </a:fld>
            <a:endParaRPr lang="en-US" sz="1300" b="1">
              <a:effectLst>
                <a:outerShdw blurRad="38100" dist="38100" dir="2700000" algn="tl">
                  <a:srgbClr val="DDDDDD"/>
                </a:outerShdw>
              </a:effectLst>
              <a:latin typeface="Helvetica Neue" charset="0"/>
            </a:endParaRPr>
          </a:p>
        </p:txBody>
      </p:sp>
      <p:sp>
        <p:nvSpPr>
          <p:cNvPr id="10244" name="Rectangle 2"/>
          <p:cNvSpPr>
            <a:spLocks noGrp="1" noRot="1" noChangeAspect="1" noChangeArrowheads="1" noTextEdit="1"/>
          </p:cNvSpPr>
          <p:nvPr>
            <p:ph type="sldImg"/>
          </p:nvPr>
        </p:nvSpPr>
        <p:spPr>
          <a:solidFill>
            <a:srgbClr val="FFFFFF"/>
          </a:solidFill>
          <a:ln/>
        </p:spPr>
      </p:sp>
      <p:sp>
        <p:nvSpPr>
          <p:cNvPr id="1024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ヒラギノ角ゴ Pro W3" charset="0"/>
                <a:cs typeface="ヒラギノ角ゴ Pro W3" charset="0"/>
              </a:rPr>
              <a:t>What’s </a:t>
            </a:r>
            <a:r>
              <a:rPr lang="en-US" dirty="0" smtClean="0">
                <a:latin typeface="Arial" charset="0"/>
                <a:ea typeface="ヒラギノ角ゴ Pro W3" charset="0"/>
                <a:cs typeface="ヒラギノ角ゴ Pro W3" charset="0"/>
              </a:rPr>
              <a:t>your </a:t>
            </a:r>
            <a:r>
              <a:rPr lang="en-US" dirty="0">
                <a:latin typeface="Arial" charset="0"/>
                <a:ea typeface="ヒラギノ角ゴ Pro W3" charset="0"/>
                <a:cs typeface="ヒラギノ角ゴ Pro W3" charset="0"/>
              </a:rPr>
              <a:t>attitude towards work?</a:t>
            </a:r>
          </a:p>
          <a:p>
            <a:pPr eaLnBrk="1" hangingPunct="1"/>
            <a:r>
              <a:rPr lang="en-US" dirty="0">
                <a:latin typeface="Arial" charset="0"/>
                <a:ea typeface="ヒラギノ角ゴ Pro W3" charset="0"/>
                <a:cs typeface="ヒラギノ角ゴ Pro W3" charset="0"/>
              </a:rPr>
              <a:t>Are you working for the weekend?</a:t>
            </a:r>
          </a:p>
          <a:p>
            <a:pPr eaLnBrk="1" hangingPunct="1"/>
            <a:r>
              <a:rPr lang="en-US" dirty="0">
                <a:latin typeface="Arial" charset="0"/>
                <a:ea typeface="ヒラギノ角ゴ Pro W3" charset="0"/>
                <a:cs typeface="ヒラギノ角ゴ Pro W3" charset="0"/>
              </a:rPr>
              <a:t>How do you feel about Mondays</a:t>
            </a:r>
            <a:r>
              <a:rPr lang="en-US"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Why are there no songs about loving your job?</a:t>
            </a: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9</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Here are a few things</a:t>
            </a:r>
            <a:r>
              <a:rPr lang="en-US" baseline="0" dirty="0" smtClean="0">
                <a:latin typeface="Arial" charset="0"/>
                <a:ea typeface="ヒラギノ角ゴ Pro W3" charset="0"/>
                <a:cs typeface="ヒラギノ角ゴ Pro W3" charset="0"/>
              </a:rPr>
              <a:t> to discover along the way.</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First, we have to discover </a:t>
            </a:r>
            <a:r>
              <a:rPr lang="en-US" u="sng" dirty="0" smtClean="0">
                <a:latin typeface="Arial" charset="0"/>
                <a:ea typeface="ヒラギノ角ゴ Pro W3" charset="0"/>
                <a:cs typeface="ヒラギノ角ゴ Pro W3" charset="0"/>
              </a:rPr>
              <a:t>who we are.</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WhitebackPPTCover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ctrTitle"/>
          </p:nvPr>
        </p:nvSpPr>
        <p:spPr>
          <a:xfrm>
            <a:off x="685800" y="2286000"/>
            <a:ext cx="7772400" cy="11430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r>
              <a:rPr lang="en-US"/>
              <a:t>Click to edit Master subtitle style</a:t>
            </a:r>
          </a:p>
        </p:txBody>
      </p:sp>
      <p:sp>
        <p:nvSpPr>
          <p:cNvPr id="5" name="Rectangle 4"/>
          <p:cNvSpPr>
            <a:spLocks noGrp="1" noChangeArrowheads="1"/>
          </p:cNvSpPr>
          <p:nvPr>
            <p:ph type="sldNum" sz="quarter" idx="10"/>
          </p:nvPr>
        </p:nvSpPr>
        <p:spPr/>
        <p:txBody>
          <a:bodyPr/>
          <a:lstStyle>
            <a:lvl1pPr>
              <a:defRPr>
                <a:solidFill>
                  <a:schemeClr val="folHlink"/>
                </a:solidFill>
              </a:defRPr>
            </a:lvl1pPr>
          </a:lstStyle>
          <a:p>
            <a:pPr>
              <a:defRPr/>
            </a:pPr>
            <a:fld id="{A83D0CBA-B152-324F-B779-CEAB3EFD427D}" type="slidenum">
              <a:rPr lang="en-US"/>
              <a:pPr>
                <a:defRPr/>
              </a:pPr>
              <a:t>‹#›</a:t>
            </a:fld>
            <a:endParaRPr lang="en-US"/>
          </a:p>
        </p:txBody>
      </p:sp>
    </p:spTree>
    <p:extLst>
      <p:ext uri="{BB962C8B-B14F-4D97-AF65-F5344CB8AC3E}">
        <p14:creationId xmlns:p14="http://schemas.microsoft.com/office/powerpoint/2010/main" val="2166011420"/>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B09E4CE-AA4E-1D4A-9B1C-016CE17BE367}" type="slidenum">
              <a:rPr lang="en-US"/>
              <a:pPr>
                <a:defRPr/>
              </a:pPr>
              <a:t>‹#›</a:t>
            </a:fld>
            <a:endParaRPr lang="en-US"/>
          </a:p>
        </p:txBody>
      </p:sp>
    </p:spTree>
    <p:extLst>
      <p:ext uri="{BB962C8B-B14F-4D97-AF65-F5344CB8AC3E}">
        <p14:creationId xmlns:p14="http://schemas.microsoft.com/office/powerpoint/2010/main" val="3810298260"/>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7EBDBA7-F676-6C41-B007-0C8F23786C24}" type="slidenum">
              <a:rPr lang="en-US"/>
              <a:pPr>
                <a:defRPr/>
              </a:pPr>
              <a:t>‹#›</a:t>
            </a:fld>
            <a:endParaRPr lang="en-US"/>
          </a:p>
        </p:txBody>
      </p:sp>
    </p:spTree>
    <p:extLst>
      <p:ext uri="{BB962C8B-B14F-4D97-AF65-F5344CB8AC3E}">
        <p14:creationId xmlns:p14="http://schemas.microsoft.com/office/powerpoint/2010/main" val="1815996374"/>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B3CAFC3-B8BB-8D4A-8CC8-7AB21D6C5A8F}" type="slidenum">
              <a:rPr lang="en-US"/>
              <a:pPr>
                <a:defRPr/>
              </a:pPr>
              <a:t>‹#›</a:t>
            </a:fld>
            <a:endParaRPr lang="en-US"/>
          </a:p>
        </p:txBody>
      </p:sp>
    </p:spTree>
    <p:extLst>
      <p:ext uri="{BB962C8B-B14F-4D97-AF65-F5344CB8AC3E}">
        <p14:creationId xmlns:p14="http://schemas.microsoft.com/office/powerpoint/2010/main" val="9955474"/>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C3B7819-D22A-3046-A679-427E59DA1912}" type="slidenum">
              <a:rPr lang="en-US"/>
              <a:pPr>
                <a:defRPr/>
              </a:pPr>
              <a:t>‹#›</a:t>
            </a:fld>
            <a:endParaRPr lang="en-US"/>
          </a:p>
        </p:txBody>
      </p:sp>
    </p:spTree>
    <p:extLst>
      <p:ext uri="{BB962C8B-B14F-4D97-AF65-F5344CB8AC3E}">
        <p14:creationId xmlns:p14="http://schemas.microsoft.com/office/powerpoint/2010/main" val="2828267176"/>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4D89CA3-E5A1-CB4A-B5A0-E6F07601E825}" type="slidenum">
              <a:rPr lang="en-US"/>
              <a:pPr>
                <a:defRPr/>
              </a:pPr>
              <a:t>‹#›</a:t>
            </a:fld>
            <a:endParaRPr lang="en-US"/>
          </a:p>
        </p:txBody>
      </p:sp>
    </p:spTree>
    <p:extLst>
      <p:ext uri="{BB962C8B-B14F-4D97-AF65-F5344CB8AC3E}">
        <p14:creationId xmlns:p14="http://schemas.microsoft.com/office/powerpoint/2010/main" val="880895226"/>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BFD93C67-05F7-2048-80AF-853DB6205C78}" type="slidenum">
              <a:rPr lang="en-US"/>
              <a:pPr>
                <a:defRPr/>
              </a:pPr>
              <a:t>‹#›</a:t>
            </a:fld>
            <a:endParaRPr lang="en-US"/>
          </a:p>
        </p:txBody>
      </p:sp>
    </p:spTree>
    <p:extLst>
      <p:ext uri="{BB962C8B-B14F-4D97-AF65-F5344CB8AC3E}">
        <p14:creationId xmlns:p14="http://schemas.microsoft.com/office/powerpoint/2010/main" val="1771115257"/>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25C3AF5-7682-8543-9159-46877F58F740}" type="slidenum">
              <a:rPr lang="en-US"/>
              <a:pPr>
                <a:defRPr/>
              </a:pPr>
              <a:t>‹#›</a:t>
            </a:fld>
            <a:endParaRPr lang="en-US"/>
          </a:p>
        </p:txBody>
      </p:sp>
    </p:spTree>
    <p:extLst>
      <p:ext uri="{BB962C8B-B14F-4D97-AF65-F5344CB8AC3E}">
        <p14:creationId xmlns:p14="http://schemas.microsoft.com/office/powerpoint/2010/main" val="2660140486"/>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2BEB252-922A-204A-93D5-9F522DFED9AC}" type="slidenum">
              <a:rPr lang="en-US"/>
              <a:pPr>
                <a:defRPr/>
              </a:pPr>
              <a:t>‹#›</a:t>
            </a:fld>
            <a:endParaRPr lang="en-US"/>
          </a:p>
        </p:txBody>
      </p:sp>
    </p:spTree>
    <p:extLst>
      <p:ext uri="{BB962C8B-B14F-4D97-AF65-F5344CB8AC3E}">
        <p14:creationId xmlns:p14="http://schemas.microsoft.com/office/powerpoint/2010/main" val="1300702354"/>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776718E-C21A-FA42-86A7-FE4D0A258165}" type="slidenum">
              <a:rPr lang="en-US"/>
              <a:pPr>
                <a:defRPr/>
              </a:pPr>
              <a:t>‹#›</a:t>
            </a:fld>
            <a:endParaRPr lang="en-US"/>
          </a:p>
        </p:txBody>
      </p:sp>
    </p:spTree>
    <p:extLst>
      <p:ext uri="{BB962C8B-B14F-4D97-AF65-F5344CB8AC3E}">
        <p14:creationId xmlns:p14="http://schemas.microsoft.com/office/powerpoint/2010/main" val="3444498877"/>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C9CEE65-3B6D-9443-93E6-AA2D7FED554B}" type="slidenum">
              <a:rPr lang="en-US"/>
              <a:pPr>
                <a:defRPr/>
              </a:pPr>
              <a:t>‹#›</a:t>
            </a:fld>
            <a:endParaRPr lang="en-US"/>
          </a:p>
        </p:txBody>
      </p:sp>
    </p:spTree>
    <p:extLst>
      <p:ext uri="{BB962C8B-B14F-4D97-AF65-F5344CB8AC3E}">
        <p14:creationId xmlns:p14="http://schemas.microsoft.com/office/powerpoint/2010/main" val="1502842920"/>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WhitebackPPTCover2_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45292"/>
                </a:solidFill>
              </a:defRPr>
            </a:lvl1pPr>
          </a:lstStyle>
          <a:p>
            <a:pPr>
              <a:defRPr/>
            </a:pPr>
            <a:fld id="{E4F7AC8F-0F2F-0D4D-8789-0D00088B2E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3"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xmlns:p14="http://schemas.microsoft.com/office/powerpoint/2010/main" spd="med">
    <p:fade/>
  </p:transition>
  <p:txStyles>
    <p:titleStyle>
      <a:lvl1pPr algn="ctr" rtl="0" eaLnBrk="0" fontAlgn="base" hangingPunct="0">
        <a:spcBef>
          <a:spcPct val="0"/>
        </a:spcBef>
        <a:spcAft>
          <a:spcPct val="0"/>
        </a:spcAft>
        <a:defRPr sz="3800" b="1">
          <a:solidFill>
            <a:srgbClr val="71852C"/>
          </a:solidFill>
          <a:latin typeface="+mj-lt"/>
          <a:ea typeface="+mj-ea"/>
          <a:cs typeface="+mj-cs"/>
        </a:defRPr>
      </a:lvl1pPr>
      <a:lvl2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0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jp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3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5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5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7.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68.gif"/><Relationship Id="rId4" Type="http://schemas.openxmlformats.org/officeDocument/2006/relationships/hyperlink" Target="http://www.cvent.com/d/hrq907/3B" TargetMode="External"/><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7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68.gif"/><Relationship Id="rId4" Type="http://schemas.openxmlformats.org/officeDocument/2006/relationships/hyperlink" Target="http://www.cvent.com/d/hrq907/3B" TargetMode="External"/><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72.JP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2.xml"/><Relationship Id="rId5" Type="http://schemas.openxmlformats.org/officeDocument/2006/relationships/image" Target="../media/image73.png"/><Relationship Id="rId1" Type="http://schemas.microsoft.com/office/2007/relationships/media" Target="../media/media1.mov"/><Relationship Id="rId2" Type="http://schemas.openxmlformats.org/officeDocument/2006/relationships/video" Target="../media/media1.mov"/></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7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447800"/>
            <a:ext cx="5410200" cy="3962400"/>
          </a:xfrm>
        </p:spPr>
        <p:txBody>
          <a:bodyPr/>
          <a:lstStyle/>
          <a:p>
            <a:pPr>
              <a:lnSpc>
                <a:spcPct val="110000"/>
              </a:lnSpc>
              <a:defRPr/>
            </a:pPr>
            <a:r>
              <a:rPr lang="en-US" sz="4200" i="1" dirty="0" smtClean="0">
                <a:effectLst>
                  <a:outerShdw blurRad="38100" dist="38100" dir="2700000" algn="tl">
                    <a:srgbClr val="C0C0C0"/>
                  </a:outerShdw>
                </a:effectLst>
              </a:rPr>
              <a:t>Help Kids Discover Their Passion and Turn it into a Career</a:t>
            </a:r>
            <a:endParaRPr lang="en-US" sz="4200" dirty="0" smtClean="0"/>
          </a:p>
        </p:txBody>
      </p:sp>
      <p:sp>
        <p:nvSpPr>
          <p:cNvPr id="3"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pic>
        <p:nvPicPr>
          <p:cNvPr id="14339" name="Picture 4" descr="ctp-presentations.jpg                                          00ABE35C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28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Interests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Realistic (Doers)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Investigative (Thinkers)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Artistic (Creators)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(Helpers)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Enterprising (Persuaders)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Conventional (Organizers)</a:t>
            </a: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31689001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Skills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Basic Skills (three </a:t>
            </a:r>
            <a:r>
              <a:rPr lang="en-US" sz="3200" b="1" dirty="0" err="1" smtClean="0">
                <a:effectLst>
                  <a:outerShdw blurRad="38100" dist="38100" dir="2700000" algn="tl">
                    <a:srgbClr val="DDDDDD"/>
                  </a:outerShdw>
                </a:effectLst>
                <a:latin typeface="Helvetica Neue" charset="0"/>
              </a:rPr>
              <a:t>Rs</a:t>
            </a:r>
            <a:r>
              <a:rPr lang="en-US" sz="3200" b="1" dirty="0" smtClean="0">
                <a:effectLst>
                  <a:outerShdw blurRad="38100" dist="38100" dir="2700000" algn="tl">
                    <a:srgbClr val="DDDDDD"/>
                  </a:outerShdw>
                </a:effectLst>
                <a:latin typeface="Helvetica Neue" charset="0"/>
              </a:rPr>
              <a:t>)</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Problem Solving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Resource Management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Systems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Technical Skills</a:t>
            </a:r>
            <a:endParaRPr lang="en-US" sz="3200" b="1" dirty="0">
              <a:effectLst>
                <a:outerShdw blurRad="38100" dist="38100" dir="2700000" algn="tl">
                  <a:srgbClr val="DDDDDD"/>
                </a:outerShdw>
              </a:effectLst>
              <a:latin typeface="Helvetica Neue" charset="0"/>
            </a:endParaRP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3368220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8" name="Rectangle 3"/>
          <p:cNvSpPr>
            <a:spLocks noGrp="1" noChangeArrowheads="1"/>
          </p:cNvSpPr>
          <p:nvPr>
            <p:ph type="body" idx="4294967295"/>
          </p:nvPr>
        </p:nvSpPr>
        <p:spPr>
          <a:xfrm>
            <a:off x="-228600" y="1676400"/>
            <a:ext cx="12039600" cy="4419600"/>
          </a:xfrm>
        </p:spPr>
        <p:txBody>
          <a:bodyPr/>
          <a:lstStyle/>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17,250</a:t>
            </a:r>
            <a:r>
              <a:rPr lang="en-US" sz="2200" dirty="0">
                <a:solidFill>
                  <a:srgbClr val="0004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9,930</a:t>
            </a:r>
            <a:r>
              <a:rPr lang="en-US" sz="2200" dirty="0">
                <a:solidFill>
                  <a:srgbClr val="0004FF"/>
                </a:solidFill>
                <a:latin typeface="Arial" charset="0"/>
                <a:ea typeface="ヒラギノ角ゴ Pro W3" charset="0"/>
                <a:cs typeface="ヒラギノ角ゴ Pro W3" charset="0"/>
              </a:rPr>
              <a:t>	Postsecondary Teachers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8,640</a:t>
            </a:r>
            <a:r>
              <a:rPr lang="en-US" sz="2200" dirty="0">
                <a:solidFill>
                  <a:srgbClr val="0004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4,400</a:t>
            </a:r>
            <a:r>
              <a:rPr lang="en-US" sz="2200" dirty="0">
                <a:solidFill>
                  <a:srgbClr val="0004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4,160</a:t>
            </a:r>
            <a:r>
              <a:rPr lang="en-US" sz="2200" dirty="0">
                <a:solidFill>
                  <a:srgbClr val="0004FF"/>
                </a:solidFill>
                <a:latin typeface="Arial" charset="0"/>
                <a:ea typeface="ヒラギノ角ゴ Pro W3" charset="0"/>
                <a:cs typeface="ヒラギノ角ゴ Pro W3" charset="0"/>
              </a:rPr>
              <a:t>	Middle School Teachers, Except Special and Career/Technical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3,870</a:t>
            </a:r>
            <a:r>
              <a:rPr lang="en-US" sz="2200" dirty="0">
                <a:solidFill>
                  <a:srgbClr val="0004FF"/>
                </a:solidFill>
                <a:latin typeface="Arial" charset="0"/>
                <a:ea typeface="ヒラギノ角ゴ Pro W3" charset="0"/>
                <a:cs typeface="ヒラギノ角ゴ Pro W3" charset="0"/>
              </a:rPr>
              <a:t>	Teachers and Instructors,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3,830</a:t>
            </a:r>
            <a:r>
              <a:rPr lang="en-US" sz="2200" dirty="0">
                <a:solidFill>
                  <a:srgbClr val="0004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3,730</a:t>
            </a:r>
            <a:r>
              <a:rPr lang="en-US" sz="2200" dirty="0">
                <a:solidFill>
                  <a:srgbClr val="0004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3,360</a:t>
            </a:r>
            <a:r>
              <a:rPr lang="en-US" sz="2200" dirty="0">
                <a:solidFill>
                  <a:srgbClr val="0004FF"/>
                </a:solidFill>
                <a:latin typeface="Arial" charset="0"/>
                <a:ea typeface="ヒラギノ角ゴ Pro W3" charset="0"/>
                <a:cs typeface="ヒラギノ角ゴ Pro W3" charset="0"/>
              </a:rPr>
              <a:t>	</a:t>
            </a:r>
            <a:r>
              <a:rPr lang="en-US" sz="2200" dirty="0" err="1">
                <a:solidFill>
                  <a:srgbClr val="0004FF"/>
                </a:solidFill>
                <a:latin typeface="Arial" charset="0"/>
                <a:ea typeface="ヒラギノ角ゴ Pro W3" charset="0"/>
                <a:cs typeface="ヒラギノ角ゴ Pro W3" charset="0"/>
              </a:rPr>
              <a:t>Physicans</a:t>
            </a:r>
            <a:r>
              <a:rPr lang="en-US" sz="2200" dirty="0">
                <a:solidFill>
                  <a:srgbClr val="0004FF"/>
                </a:solidFill>
                <a:latin typeface="Arial" charset="0"/>
                <a:ea typeface="ヒラギノ角ゴ Pro W3" charset="0"/>
                <a:cs typeface="ヒラギノ角ゴ Pro W3" charset="0"/>
              </a:rPr>
              <a:t> and Surgeons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3,240</a:t>
            </a:r>
            <a:r>
              <a:rPr lang="en-US" sz="2200" dirty="0">
                <a:solidFill>
                  <a:srgbClr val="0004FF"/>
                </a:solidFill>
                <a:latin typeface="Arial" charset="0"/>
                <a:ea typeface="ヒラギノ角ゴ Pro W3" charset="0"/>
                <a:cs typeface="ヒラギノ角ゴ Pro W3" charset="0"/>
              </a:rPr>
              <a:t>	Secondary School Teachers, Except Special and Career/Technical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3,100</a:t>
            </a:r>
            <a:r>
              <a:rPr lang="en-US" sz="2200" dirty="0">
                <a:solidFill>
                  <a:srgbClr val="0004FF"/>
                </a:solidFill>
                <a:latin typeface="Arial" charset="0"/>
                <a:ea typeface="ヒラギノ角ゴ Pro W3" charset="0"/>
                <a:cs typeface="ヒラギノ角ゴ Pro W3" charset="0"/>
              </a:rPr>
              <a:t>	Police and Sheriff's Patrol Officers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3,010</a:t>
            </a:r>
            <a:r>
              <a:rPr lang="en-US" sz="2200" dirty="0">
                <a:solidFill>
                  <a:srgbClr val="0004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2,860</a:t>
            </a:r>
            <a:r>
              <a:rPr lang="en-US" sz="2200" dirty="0">
                <a:solidFill>
                  <a:srgbClr val="0004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2,530</a:t>
            </a:r>
            <a:r>
              <a:rPr lang="en-US" sz="2200" dirty="0">
                <a:solidFill>
                  <a:srgbClr val="0004FF"/>
                </a:solidFill>
                <a:latin typeface="Arial" charset="0"/>
                <a:ea typeface="ヒラギノ角ゴ Pro W3" charset="0"/>
                <a:cs typeface="ヒラギノ角ゴ Pro W3" charset="0"/>
              </a:rPr>
              <a:t>	Paralegals and Legal Assistants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2,430</a:t>
            </a:r>
            <a:r>
              <a:rPr lang="en-US" sz="2200" dirty="0">
                <a:solidFill>
                  <a:srgbClr val="0004FF"/>
                </a:solidFill>
                <a:latin typeface="Arial" charset="0"/>
                <a:ea typeface="ヒラギノ角ゴ Pro W3" charset="0"/>
                <a:cs typeface="ヒラギノ角ゴ Pro W3" charset="0"/>
              </a:rPr>
              <a:t>	Heating, Air Conditioning, and Refrigeration Mechanics and Installers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2,280</a:t>
            </a:r>
            <a:r>
              <a:rPr lang="en-US" sz="2200" dirty="0">
                <a:solidFill>
                  <a:srgbClr val="0004FF"/>
                </a:solidFill>
                <a:latin typeface="Arial" charset="0"/>
                <a:ea typeface="ヒラギノ角ゴ Pro W3" charset="0"/>
                <a:cs typeface="ヒラギノ角ゴ Pro W3" charset="0"/>
              </a:rPr>
              <a:t>	Medical Scientists, Except Epidemiologists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2220	Special Education Teachers, Preschool, Kindergarten, and Elementary School</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2210	Firefighters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2120	Computer Systems Analysts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2110	Human Resources, Training, and Labor Relations Specialists,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1980	Lawyers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1920	Construction Managers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1920	Information Security Analysts, Web Developers, and Computer Network Architects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1830	Network and Computer Systems Administrators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1770	Dental Hygienists</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3810328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a:srcRect l="13296" t="12036" r="12540" b="13911"/>
          <a:stretch/>
        </p:blipFill>
        <p:spPr>
          <a:xfrm>
            <a:off x="0" y="10172"/>
            <a:ext cx="9144000" cy="6847828"/>
          </a:xfrm>
          <a:prstGeom prst="rect">
            <a:avLst/>
          </a:prstGeom>
        </p:spPr>
      </p:pic>
    </p:spTree>
    <p:extLst>
      <p:ext uri="{BB962C8B-B14F-4D97-AF65-F5344CB8AC3E}">
        <p14:creationId xmlns:p14="http://schemas.microsoft.com/office/powerpoint/2010/main" val="7567400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 – </a:t>
            </a:r>
            <a:br>
              <a:rPr lang="en-US" dirty="0" smtClean="0"/>
            </a:br>
            <a:r>
              <a:rPr lang="en-US" dirty="0" smtClean="0"/>
              <a:t>dictionary definition</a:t>
            </a:r>
            <a:endParaRPr lang="en-US" dirty="0"/>
          </a:p>
        </p:txBody>
      </p:sp>
      <p:sp>
        <p:nvSpPr>
          <p:cNvPr id="3" name="Content Placeholder 2"/>
          <p:cNvSpPr>
            <a:spLocks noGrp="1"/>
          </p:cNvSpPr>
          <p:nvPr>
            <p:ph idx="1"/>
          </p:nvPr>
        </p:nvSpPr>
        <p:spPr/>
        <p:txBody>
          <a:bodyPr/>
          <a:lstStyle/>
          <a:p>
            <a:pPr marL="458788" indent="-458788">
              <a:buAutoNum type="arabicPeriod"/>
            </a:pPr>
            <a:r>
              <a:rPr lang="en-US" dirty="0" smtClean="0"/>
              <a:t>any </a:t>
            </a:r>
            <a:r>
              <a:rPr lang="en-US" dirty="0"/>
              <a:t>powerful or compelling emotion or feeling, as love or hate. </a:t>
            </a:r>
          </a:p>
          <a:p>
            <a:pPr marL="458788" indent="-458788">
              <a:buNone/>
            </a:pPr>
            <a:r>
              <a:rPr lang="en-US" dirty="0" smtClean="0"/>
              <a:t>6.	a </a:t>
            </a:r>
            <a:r>
              <a:rPr lang="en-US" dirty="0"/>
              <a:t>strong or extravagant fondness, enthusiasm, or desire for anything: a passion for music.</a:t>
            </a:r>
          </a:p>
          <a:p>
            <a:pPr marL="458788" indent="-458788">
              <a:buNone/>
            </a:pPr>
            <a:r>
              <a:rPr lang="en-US" dirty="0"/>
              <a:t>7</a:t>
            </a:r>
            <a:r>
              <a:rPr lang="en-US" dirty="0" smtClean="0"/>
              <a:t>.	the </a:t>
            </a:r>
            <a:r>
              <a:rPr lang="en-US" dirty="0"/>
              <a:t>object of such a fondness or </a:t>
            </a:r>
            <a:r>
              <a:rPr lang="en-US" dirty="0" smtClean="0"/>
              <a:t>desire.</a:t>
            </a:r>
            <a:endParaRPr lang="en-US" dirty="0"/>
          </a:p>
        </p:txBody>
      </p:sp>
    </p:spTree>
    <p:extLst>
      <p:ext uri="{BB962C8B-B14F-4D97-AF65-F5344CB8AC3E}">
        <p14:creationId xmlns:p14="http://schemas.microsoft.com/office/powerpoint/2010/main" val="67827702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90600"/>
          </a:xfrm>
        </p:spPr>
        <p:txBody>
          <a:bodyPr/>
          <a:lstStyle/>
          <a:p>
            <a:r>
              <a:rPr lang="en-US" dirty="0" smtClean="0"/>
              <a:t>College is the Next Step ?</a:t>
            </a:r>
            <a:endParaRPr lang="en-US" dirty="0"/>
          </a:p>
        </p:txBody>
      </p:sp>
      <p:pic>
        <p:nvPicPr>
          <p:cNvPr id="6" name="Picture 5"/>
          <p:cNvPicPr>
            <a:picLocks noChangeAspect="1"/>
          </p:cNvPicPr>
          <p:nvPr/>
        </p:nvPicPr>
        <p:blipFill>
          <a:blip r:embed="rId3"/>
          <a:stretch>
            <a:fillRect/>
          </a:stretch>
        </p:blipFill>
        <p:spPr>
          <a:xfrm>
            <a:off x="838200" y="1143000"/>
            <a:ext cx="7620000" cy="5715000"/>
          </a:xfrm>
          <a:prstGeom prst="rect">
            <a:avLst/>
          </a:prstGeom>
        </p:spPr>
      </p:pic>
    </p:spTree>
    <p:extLst>
      <p:ext uri="{BB962C8B-B14F-4D97-AF65-F5344CB8AC3E}">
        <p14:creationId xmlns:p14="http://schemas.microsoft.com/office/powerpoint/2010/main" val="26643187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78773"/>
          </a:xfrm>
          <a:prstGeom prst="rect">
            <a:avLst/>
          </a:prstGeom>
        </p:spPr>
      </p:pic>
    </p:spTree>
    <p:extLst>
      <p:ext uri="{BB962C8B-B14F-4D97-AF65-F5344CB8AC3E}">
        <p14:creationId xmlns:p14="http://schemas.microsoft.com/office/powerpoint/2010/main" val="41689171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Passion in the Classroom</a:t>
            </a:r>
            <a:endParaRPr lang="en-US" dirty="0"/>
          </a:p>
        </p:txBody>
      </p:sp>
      <p:sp>
        <p:nvSpPr>
          <p:cNvPr id="5" name="Subtitle 4"/>
          <p:cNvSpPr>
            <a:spLocks noGrp="1"/>
          </p:cNvSpPr>
          <p:nvPr>
            <p:ph type="subTitle" idx="1"/>
          </p:nvPr>
        </p:nvSpPr>
        <p:spPr/>
        <p:txBody>
          <a:bodyPr/>
          <a:lstStyle/>
          <a:p>
            <a:pPr>
              <a:spcAft>
                <a:spcPts val="2400"/>
              </a:spcAft>
            </a:pPr>
            <a:r>
              <a:rPr lang="en-US" dirty="0" smtClean="0"/>
              <a:t>Rigor</a:t>
            </a:r>
          </a:p>
          <a:p>
            <a:pPr>
              <a:spcAft>
                <a:spcPts val="2400"/>
              </a:spcAft>
            </a:pPr>
            <a:r>
              <a:rPr lang="en-US" dirty="0" smtClean="0"/>
              <a:t>Relevance</a:t>
            </a:r>
          </a:p>
          <a:p>
            <a:pPr>
              <a:spcAft>
                <a:spcPts val="2400"/>
              </a:spcAft>
            </a:pPr>
            <a:r>
              <a:rPr lang="en-US" dirty="0" smtClean="0"/>
              <a:t>Relationships</a:t>
            </a:r>
            <a:endParaRPr lang="en-US" dirty="0"/>
          </a:p>
        </p:txBody>
      </p:sp>
      <p:sp>
        <p:nvSpPr>
          <p:cNvPr id="6" name="Rounded Rectangle 5"/>
          <p:cNvSpPr>
            <a:spLocks noChangeArrowheads="1"/>
          </p:cNvSpPr>
          <p:nvPr/>
        </p:nvSpPr>
        <p:spPr bwMode="auto">
          <a:xfrm>
            <a:off x="2286000" y="5486400"/>
            <a:ext cx="4459817" cy="645583"/>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38032601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10054" b="17119"/>
          <a:stretch/>
        </p:blipFill>
        <p:spPr>
          <a:xfrm>
            <a:off x="-368085" y="579071"/>
            <a:ext cx="9740685" cy="5135929"/>
          </a:xfrm>
        </p:spPr>
      </p:pic>
    </p:spTree>
    <p:extLst>
      <p:ext uri="{BB962C8B-B14F-4D97-AF65-F5344CB8AC3E}">
        <p14:creationId xmlns:p14="http://schemas.microsoft.com/office/powerpoint/2010/main" val="30847540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C:\Users\cdroessler\Documents\NCETA\2015\Spring Board Meeting - Janaury\My Presentation\ManufacturingAwarenessFlyer-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19" y="990"/>
            <a:ext cx="4340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52692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Passion in the Classroom</a:t>
            </a:r>
            <a:endParaRPr lang="en-US" dirty="0"/>
          </a:p>
        </p:txBody>
      </p:sp>
      <p:sp>
        <p:nvSpPr>
          <p:cNvPr id="5" name="Subtitle 4"/>
          <p:cNvSpPr>
            <a:spLocks noGrp="1"/>
          </p:cNvSpPr>
          <p:nvPr>
            <p:ph type="subTitle" idx="1"/>
          </p:nvPr>
        </p:nvSpPr>
        <p:spPr/>
        <p:txBody>
          <a:bodyPr/>
          <a:lstStyle/>
          <a:p>
            <a:pPr>
              <a:spcAft>
                <a:spcPts val="2400"/>
              </a:spcAft>
            </a:pPr>
            <a:r>
              <a:rPr lang="en-US" dirty="0" smtClean="0"/>
              <a:t>Rigor</a:t>
            </a:r>
          </a:p>
          <a:p>
            <a:pPr>
              <a:spcAft>
                <a:spcPts val="2400"/>
              </a:spcAft>
            </a:pPr>
            <a:r>
              <a:rPr lang="en-US" dirty="0" smtClean="0"/>
              <a:t>Relevance</a:t>
            </a:r>
          </a:p>
          <a:p>
            <a:pPr>
              <a:spcAft>
                <a:spcPts val="2400"/>
              </a:spcAft>
            </a:pPr>
            <a:r>
              <a:rPr lang="en-US" dirty="0" smtClean="0"/>
              <a:t>Relationships</a:t>
            </a:r>
            <a:endParaRPr lang="en-US" dirty="0"/>
          </a:p>
        </p:txBody>
      </p:sp>
      <p:sp>
        <p:nvSpPr>
          <p:cNvPr id="6" name="Rounded Rectangle 5"/>
          <p:cNvSpPr>
            <a:spLocks noChangeArrowheads="1"/>
          </p:cNvSpPr>
          <p:nvPr/>
        </p:nvSpPr>
        <p:spPr bwMode="auto">
          <a:xfrm>
            <a:off x="2362200" y="4648200"/>
            <a:ext cx="4459817" cy="645583"/>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46046321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3"/>
          <a:srcRect l="8571" r="11193"/>
          <a:stretch/>
        </p:blipFill>
        <p:spPr>
          <a:xfrm>
            <a:off x="0" y="1247671"/>
            <a:ext cx="9144000" cy="6410430"/>
          </a:xfrm>
          <a:prstGeom prst="rect">
            <a:avLst/>
          </a:prstGeom>
        </p:spPr>
      </p:pic>
      <p:pic>
        <p:nvPicPr>
          <p:cNvPr id="4" name="Picture 3"/>
          <p:cNvPicPr>
            <a:picLocks noChangeAspect="1"/>
          </p:cNvPicPr>
          <p:nvPr/>
        </p:nvPicPr>
        <p:blipFill rotWithShape="1">
          <a:blip r:embed="rId4"/>
          <a:srcRect t="21934" b="21874"/>
          <a:stretch/>
        </p:blipFill>
        <p:spPr>
          <a:xfrm>
            <a:off x="-1" y="-152400"/>
            <a:ext cx="9191648" cy="3873735"/>
          </a:xfrm>
          <a:prstGeom prst="rect">
            <a:avLst/>
          </a:prstGeom>
        </p:spPr>
      </p:pic>
    </p:spTree>
    <p:extLst>
      <p:ext uri="{BB962C8B-B14F-4D97-AF65-F5344CB8AC3E}">
        <p14:creationId xmlns:p14="http://schemas.microsoft.com/office/powerpoint/2010/main" val="420886831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0" y="177800"/>
            <a:ext cx="9144000" cy="6491883"/>
          </a:xfrm>
          <a:prstGeom prst="rect">
            <a:avLst/>
          </a:prstGeom>
        </p:spPr>
      </p:pic>
    </p:spTree>
    <p:extLst>
      <p:ext uri="{BB962C8B-B14F-4D97-AF65-F5344CB8AC3E}">
        <p14:creationId xmlns:p14="http://schemas.microsoft.com/office/powerpoint/2010/main" val="33829721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Shot-2015-03-04-at-2.03.01-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7850175" cy="6858000"/>
          </a:xfrm>
          <a:prstGeom prst="rect">
            <a:avLst/>
          </a:prstGeom>
        </p:spPr>
      </p:pic>
    </p:spTree>
    <p:extLst>
      <p:ext uri="{BB962C8B-B14F-4D97-AF65-F5344CB8AC3E}">
        <p14:creationId xmlns:p14="http://schemas.microsoft.com/office/powerpoint/2010/main" val="208721125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Algebra</a:t>
            </a:r>
            <a:endParaRPr lang="en-US" dirty="0"/>
          </a:p>
        </p:txBody>
      </p:sp>
      <p:sp>
        <p:nvSpPr>
          <p:cNvPr id="6" name="Content Placeholder 5"/>
          <p:cNvSpPr>
            <a:spLocks noGrp="1"/>
          </p:cNvSpPr>
          <p:nvPr>
            <p:ph idx="1"/>
          </p:nvPr>
        </p:nvSpPr>
        <p:spPr/>
        <p:txBody>
          <a:bodyPr/>
          <a:lstStyle/>
          <a:p>
            <a:r>
              <a:rPr lang="en-US" dirty="0" smtClean="0"/>
              <a:t>If X=600</a:t>
            </a:r>
          </a:p>
          <a:p>
            <a:r>
              <a:rPr lang="en-US" dirty="0" smtClean="0"/>
              <a:t>Y(X)=2400</a:t>
            </a:r>
          </a:p>
          <a:p>
            <a:r>
              <a:rPr lang="en-US" dirty="0" smtClean="0"/>
              <a:t>2400/600 = 4</a:t>
            </a:r>
          </a:p>
          <a:p>
            <a:endParaRPr lang="en-US" dirty="0"/>
          </a:p>
          <a:p>
            <a:r>
              <a:rPr lang="en-US" dirty="0" smtClean="0"/>
              <a:t>4(600) = 2400</a:t>
            </a:r>
          </a:p>
          <a:p>
            <a:endParaRPr lang="en-US" dirty="0"/>
          </a:p>
        </p:txBody>
      </p:sp>
    </p:spTree>
    <p:extLst>
      <p:ext uri="{BB962C8B-B14F-4D97-AF65-F5344CB8AC3E}">
        <p14:creationId xmlns:p14="http://schemas.microsoft.com/office/powerpoint/2010/main" val="28322865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304800" y="152400"/>
            <a:ext cx="9791700" cy="6527800"/>
          </a:xfrm>
          <a:prstGeom prst="rect">
            <a:avLst/>
          </a:prstGeom>
        </p:spPr>
      </p:pic>
    </p:spTree>
    <p:extLst>
      <p:ext uri="{BB962C8B-B14F-4D97-AF65-F5344CB8AC3E}">
        <p14:creationId xmlns:p14="http://schemas.microsoft.com/office/powerpoint/2010/main" val="113790496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Theatre Algebra</a:t>
            </a:r>
            <a:endParaRPr lang="en-US" dirty="0"/>
          </a:p>
        </p:txBody>
      </p:sp>
      <p:sp>
        <p:nvSpPr>
          <p:cNvPr id="6" name="Content Placeholder 5"/>
          <p:cNvSpPr>
            <a:spLocks noGrp="1"/>
          </p:cNvSpPr>
          <p:nvPr>
            <p:ph idx="1"/>
          </p:nvPr>
        </p:nvSpPr>
        <p:spPr>
          <a:xfrm>
            <a:off x="228600" y="1600200"/>
            <a:ext cx="3124200" cy="4267200"/>
          </a:xfrm>
        </p:spPr>
        <p:txBody>
          <a:bodyPr/>
          <a:lstStyle/>
          <a:p>
            <a:r>
              <a:rPr lang="en-US" dirty="0" smtClean="0"/>
              <a:t>If X=600</a:t>
            </a:r>
          </a:p>
          <a:p>
            <a:r>
              <a:rPr lang="en-US" dirty="0" smtClean="0"/>
              <a:t>Y(X)=2400</a:t>
            </a:r>
          </a:p>
          <a:p>
            <a:r>
              <a:rPr lang="en-US" dirty="0" smtClean="0"/>
              <a:t>2400/600 = 4</a:t>
            </a:r>
          </a:p>
          <a:p>
            <a:endParaRPr lang="en-US" dirty="0"/>
          </a:p>
          <a:p>
            <a:r>
              <a:rPr lang="en-US" dirty="0" smtClean="0"/>
              <a:t>4(600) = 2400</a:t>
            </a:r>
          </a:p>
          <a:p>
            <a:endParaRPr lang="en-US" dirty="0"/>
          </a:p>
        </p:txBody>
      </p:sp>
      <p:sp>
        <p:nvSpPr>
          <p:cNvPr id="4" name="Content Placeholder 5"/>
          <p:cNvSpPr txBox="1">
            <a:spLocks/>
          </p:cNvSpPr>
          <p:nvPr/>
        </p:nvSpPr>
        <p:spPr bwMode="auto">
          <a:xfrm>
            <a:off x="3505200" y="1600200"/>
            <a:ext cx="5181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0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a:lstStyle>
          <a:p>
            <a:r>
              <a:rPr lang="en-US" dirty="0" smtClean="0"/>
              <a:t>600W per light</a:t>
            </a:r>
          </a:p>
          <a:p>
            <a:r>
              <a:rPr lang="en-US" dirty="0" smtClean="0"/>
              <a:t>Y(X)=2400W per dimmer</a:t>
            </a:r>
          </a:p>
          <a:p>
            <a:r>
              <a:rPr lang="en-US" dirty="0" smtClean="0"/>
              <a:t>2400/600 = 4 lights per dimmer</a:t>
            </a:r>
          </a:p>
          <a:p>
            <a:endParaRPr lang="en-US" dirty="0" smtClean="0"/>
          </a:p>
          <a:p>
            <a:r>
              <a:rPr lang="en-US" dirty="0" smtClean="0"/>
              <a:t>4(600W) = 2400W</a:t>
            </a:r>
          </a:p>
          <a:p>
            <a:r>
              <a:rPr lang="en-US" dirty="0" smtClean="0"/>
              <a:t>But 80% of 2400 is 1920, so 3 </a:t>
            </a:r>
            <a:r>
              <a:rPr lang="en-US" dirty="0" smtClean="0"/>
              <a:t>lights.</a:t>
            </a:r>
            <a:endParaRPr lang="en-US" dirty="0" smtClean="0"/>
          </a:p>
          <a:p>
            <a:endParaRPr lang="en-US" dirty="0"/>
          </a:p>
        </p:txBody>
      </p:sp>
    </p:spTree>
    <p:extLst>
      <p:ext uri="{BB962C8B-B14F-4D97-AF65-F5344CB8AC3E}">
        <p14:creationId xmlns:p14="http://schemas.microsoft.com/office/powerpoint/2010/main" val="40533964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a:srcRect t="17002" b="17002"/>
          <a:stretch>
            <a:fillRect/>
          </a:stretch>
        </p:blipFill>
        <p:spPr>
          <a:xfrm>
            <a:off x="0" y="16812"/>
            <a:ext cx="11827139" cy="6841188"/>
          </a:xfrm>
        </p:spPr>
      </p:pic>
    </p:spTree>
    <p:extLst>
      <p:ext uri="{BB962C8B-B14F-4D97-AF65-F5344CB8AC3E}">
        <p14:creationId xmlns:p14="http://schemas.microsoft.com/office/powerpoint/2010/main" val="32897971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en in America web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791"/>
            <a:ext cx="9144000" cy="6739128"/>
          </a:xfrm>
          <a:prstGeom prst="rect">
            <a:avLst/>
          </a:prstGeom>
        </p:spPr>
      </p:pic>
      <p:sp>
        <p:nvSpPr>
          <p:cNvPr id="3" name="Rounded Rectangle 2"/>
          <p:cNvSpPr>
            <a:spLocks noChangeArrowheads="1"/>
          </p:cNvSpPr>
          <p:nvPr/>
        </p:nvSpPr>
        <p:spPr bwMode="auto">
          <a:xfrm>
            <a:off x="3784600" y="3714750"/>
            <a:ext cx="4459817" cy="645583"/>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35781977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0" y="1676400"/>
            <a:ext cx="2895600" cy="3909795"/>
          </a:xfrm>
          <a:prstGeom prst="rect">
            <a:avLst/>
          </a:prstGeom>
        </p:spPr>
      </p:pic>
      <p:sp>
        <p:nvSpPr>
          <p:cNvPr id="5" name="Title 4"/>
          <p:cNvSpPr>
            <a:spLocks noGrp="1"/>
          </p:cNvSpPr>
          <p:nvPr>
            <p:ph type="title"/>
          </p:nvPr>
        </p:nvSpPr>
        <p:spPr/>
        <p:txBody>
          <a:bodyPr/>
          <a:lstStyle/>
          <a:p>
            <a:r>
              <a:rPr lang="en-US" dirty="0" err="1"/>
              <a:t>Israelmore</a:t>
            </a:r>
            <a:r>
              <a:rPr lang="en-US" dirty="0"/>
              <a:t> </a:t>
            </a:r>
            <a:r>
              <a:rPr lang="en-US" dirty="0" err="1" smtClean="0"/>
              <a:t>Ayivor</a:t>
            </a:r>
            <a:endParaRPr lang="en-US" dirty="0"/>
          </a:p>
        </p:txBody>
      </p:sp>
      <p:sp>
        <p:nvSpPr>
          <p:cNvPr id="6" name="Content Placeholder 5"/>
          <p:cNvSpPr>
            <a:spLocks noGrp="1"/>
          </p:cNvSpPr>
          <p:nvPr>
            <p:ph idx="1"/>
          </p:nvPr>
        </p:nvSpPr>
        <p:spPr>
          <a:xfrm>
            <a:off x="685800" y="1600200"/>
            <a:ext cx="4495800" cy="4495800"/>
          </a:xfrm>
        </p:spPr>
        <p:txBody>
          <a:bodyPr/>
          <a:lstStyle/>
          <a:p>
            <a:pPr marL="0" indent="0">
              <a:lnSpc>
                <a:spcPct val="120000"/>
              </a:lnSpc>
              <a:buNone/>
            </a:pPr>
            <a:r>
              <a:rPr lang="en-US" dirty="0"/>
              <a:t>“Passion is different from interest. Those who are just interested in things have the </a:t>
            </a:r>
            <a:r>
              <a:rPr lang="en-US" b="1" i="1" dirty="0" smtClean="0"/>
              <a:t>wish</a:t>
            </a:r>
            <a:r>
              <a:rPr lang="en-US" i="1" dirty="0" smtClean="0"/>
              <a:t>,</a:t>
            </a:r>
            <a:r>
              <a:rPr lang="en-US" dirty="0" smtClean="0"/>
              <a:t> </a:t>
            </a:r>
            <a:r>
              <a:rPr lang="en-US" dirty="0"/>
              <a:t>but passionate people have the </a:t>
            </a:r>
            <a:r>
              <a:rPr lang="en-US" b="1" i="1" dirty="0" smtClean="0"/>
              <a:t>will</a:t>
            </a:r>
            <a:r>
              <a:rPr lang="en-US" i="1" dirty="0" smtClean="0"/>
              <a:t>.”</a:t>
            </a:r>
            <a:endParaRPr lang="en-US" i="1" dirty="0"/>
          </a:p>
        </p:txBody>
      </p:sp>
      <p:sp>
        <p:nvSpPr>
          <p:cNvPr id="8" name="Content Placeholder 5"/>
          <p:cNvSpPr txBox="1">
            <a:spLocks/>
          </p:cNvSpPr>
          <p:nvPr/>
        </p:nvSpPr>
        <p:spPr bwMode="auto">
          <a:xfrm>
            <a:off x="685800" y="51816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0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a:lstStyle>
          <a:p>
            <a:pPr marL="0" indent="0">
              <a:buNone/>
            </a:pPr>
            <a:r>
              <a:rPr lang="en-US" dirty="0" err="1" smtClean="0"/>
              <a:t>Israelmore</a:t>
            </a:r>
            <a:r>
              <a:rPr lang="en-US" dirty="0" smtClean="0"/>
              <a:t> </a:t>
            </a:r>
            <a:r>
              <a:rPr lang="en-US" dirty="0" err="1" smtClean="0"/>
              <a:t>Ayivor</a:t>
            </a:r>
            <a:r>
              <a:rPr lang="en-US" dirty="0"/>
              <a:t/>
            </a:r>
            <a:br>
              <a:rPr lang="en-US" dirty="0"/>
            </a:br>
            <a:r>
              <a:rPr lang="en-US" sz="2400" dirty="0" smtClean="0"/>
              <a:t>Dream Big!: See Your Bigger Picture! </a:t>
            </a:r>
          </a:p>
          <a:p>
            <a:endParaRPr lang="en-US" dirty="0"/>
          </a:p>
        </p:txBody>
      </p:sp>
    </p:spTree>
    <p:extLst>
      <p:ext uri="{BB962C8B-B14F-4D97-AF65-F5344CB8AC3E}">
        <p14:creationId xmlns:p14="http://schemas.microsoft.com/office/powerpoint/2010/main" val="41266299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idx="4294967295"/>
          </p:nvPr>
        </p:nvSpPr>
        <p:spPr/>
        <p:txBody>
          <a:bodyPr/>
          <a:lstStyle/>
          <a:p>
            <a:pPr eaLnBrk="1" hangingPunct="1">
              <a:defRPr/>
            </a:pPr>
            <a:r>
              <a:rPr lang="en-US" dirty="0">
                <a:effectLst>
                  <a:outerShdw blurRad="38100" dist="38100" dir="2700000" algn="tl">
                    <a:srgbClr val="DDDDDD"/>
                  </a:outerShdw>
                </a:effectLst>
                <a:latin typeface="Arial" charset="0"/>
                <a:ea typeface="ヒラギノ角ゴ Pro W3" charset="0"/>
                <a:cs typeface="ヒラギノ角ゴ Pro W3" charset="0"/>
              </a:rPr>
              <a:t>NC </a:t>
            </a:r>
            <a:r>
              <a:rPr lang="en-US" dirty="0" smtClean="0">
                <a:effectLst>
                  <a:outerShdw blurRad="38100" dist="38100" dir="2700000" algn="tl">
                    <a:srgbClr val="DDDDDD"/>
                  </a:outerShdw>
                </a:effectLst>
                <a:latin typeface="Arial" charset="0"/>
                <a:ea typeface="ヒラギノ角ゴ Pro W3" charset="0"/>
                <a:cs typeface="ヒラギノ角ゴ Pro W3" charset="0"/>
              </a:rPr>
              <a:t>State Board </a:t>
            </a:r>
            <a:r>
              <a:rPr lang="en-US" dirty="0">
                <a:effectLst>
                  <a:outerShdw blurRad="38100" dist="38100" dir="2700000" algn="tl">
                    <a:srgbClr val="DDDDDD"/>
                  </a:outerShdw>
                </a:effectLst>
                <a:latin typeface="Arial" charset="0"/>
                <a:ea typeface="ヒラギノ角ゴ Pro W3" charset="0"/>
                <a:cs typeface="ヒラギノ角ゴ Pro W3" charset="0"/>
              </a:rPr>
              <a:t>of </a:t>
            </a:r>
            <a:r>
              <a:rPr lang="en-US" dirty="0" smtClean="0">
                <a:effectLst>
                  <a:outerShdw blurRad="38100" dist="38100" dir="2700000" algn="tl">
                    <a:srgbClr val="DDDDDD"/>
                  </a:outerShdw>
                </a:effectLst>
                <a:latin typeface="Arial" charset="0"/>
                <a:ea typeface="ヒラギノ角ゴ Pro W3" charset="0"/>
                <a:cs typeface="ヒラギノ角ゴ Pro W3" charset="0"/>
              </a:rPr>
              <a:t>Education</a:t>
            </a:r>
            <a:br>
              <a:rPr lang="en-US" dirty="0" smtClean="0">
                <a:effectLst>
                  <a:outerShdw blurRad="38100" dist="38100" dir="2700000" algn="tl">
                    <a:srgbClr val="DDDDDD"/>
                  </a:outerShdw>
                </a:effectLst>
                <a:latin typeface="Arial" charset="0"/>
                <a:ea typeface="ヒラギノ角ゴ Pro W3" charset="0"/>
                <a:cs typeface="ヒラギノ角ゴ Pro W3" charset="0"/>
              </a:rPr>
            </a:br>
            <a:r>
              <a:rPr lang="en-US" dirty="0" smtClean="0">
                <a:effectLst>
                  <a:outerShdw blurRad="38100" dist="38100" dir="2700000" algn="tl">
                    <a:srgbClr val="DDDDDD"/>
                  </a:outerShdw>
                </a:effectLst>
                <a:latin typeface="Arial" charset="0"/>
                <a:ea typeface="ヒラギノ角ゴ Pro W3" charset="0"/>
                <a:cs typeface="ヒラギノ角ゴ Pro W3" charset="0"/>
              </a:rPr>
              <a:t>Guiding Mission</a:t>
            </a: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99843" name="Rectangle 3"/>
          <p:cNvSpPr>
            <a:spLocks noGrp="1" noChangeArrowheads="1"/>
          </p:cNvSpPr>
          <p:nvPr>
            <p:ph type="body" idx="4294967295"/>
          </p:nvPr>
        </p:nvSpPr>
        <p:spPr>
          <a:xfrm>
            <a:off x="381000" y="1905000"/>
            <a:ext cx="8839200" cy="4114800"/>
          </a:xfrm>
        </p:spPr>
        <p:txBody>
          <a:bodyPr/>
          <a:lstStyle/>
          <a:p>
            <a:pPr marL="0" indent="0" eaLnBrk="1" hangingPunct="1">
              <a:lnSpc>
                <a:spcPct val="180000"/>
              </a:lnSpc>
              <a:spcAft>
                <a:spcPts val="1800"/>
              </a:spcAft>
              <a:buFontTx/>
              <a:buNone/>
              <a:defRPr/>
            </a:pPr>
            <a:r>
              <a:rPr lang="en-US" dirty="0">
                <a:effectLst>
                  <a:outerShdw blurRad="38100" dist="38100" dir="2700000" algn="tl">
                    <a:srgbClr val="DDDDDD"/>
                  </a:outerShdw>
                </a:effectLst>
                <a:latin typeface="Verdana" charset="0"/>
                <a:ea typeface="ヒラギノ角ゴ Pro W3" charset="0"/>
                <a:cs typeface="ヒラギノ角ゴ Pro W3" charset="0"/>
              </a:rPr>
              <a:t>Every public school student will graduate from high school, globally competitive for work </a:t>
            </a:r>
            <a:r>
              <a:rPr lang="en-US" u="sng" dirty="0">
                <a:effectLst>
                  <a:outerShdw blurRad="38100" dist="38100" dir="2700000" algn="tl">
                    <a:srgbClr val="DDDDDD"/>
                  </a:outerShdw>
                </a:effectLst>
                <a:latin typeface="Verdana" charset="0"/>
                <a:ea typeface="ヒラギノ角ゴ Pro W3" charset="0"/>
                <a:cs typeface="ヒラギノ角ゴ Pro W3" charset="0"/>
              </a:rPr>
              <a:t>and</a:t>
            </a:r>
            <a:r>
              <a:rPr lang="en-US" b="1" dirty="0">
                <a:effectLst>
                  <a:outerShdw blurRad="38100" dist="38100" dir="2700000" algn="tl">
                    <a:srgbClr val="DDDDDD"/>
                  </a:outerShdw>
                </a:effectLst>
                <a:latin typeface="Verdana" charset="0"/>
                <a:ea typeface="ヒラギノ角ゴ Pro W3" charset="0"/>
                <a:cs typeface="ヒラギノ角ゴ Pro W3" charset="0"/>
              </a:rPr>
              <a:t> </a:t>
            </a:r>
            <a:r>
              <a:rPr lang="en-US" dirty="0">
                <a:effectLst>
                  <a:outerShdw blurRad="38100" dist="38100" dir="2700000" algn="tl">
                    <a:srgbClr val="DDDDDD"/>
                  </a:outerShdw>
                </a:effectLst>
                <a:latin typeface="Verdana" charset="0"/>
                <a:ea typeface="ヒラギノ角ゴ Pro W3" charset="0"/>
                <a:cs typeface="ヒラギノ角ゴ Pro W3" charset="0"/>
              </a:rPr>
              <a:t>postsecondary education and prepared for life in the 21st Century.</a:t>
            </a:r>
          </a:p>
        </p:txBody>
      </p:sp>
    </p:spTree>
    <p:extLst>
      <p:ext uri="{BB962C8B-B14F-4D97-AF65-F5344CB8AC3E}">
        <p14:creationId xmlns:p14="http://schemas.microsoft.com/office/powerpoint/2010/main" val="292425825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66193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2400"/>
            <a:ext cx="9209005" cy="6477000"/>
          </a:xfrm>
          <a:prstGeom prst="rect">
            <a:avLst/>
          </a:prstGeom>
        </p:spPr>
      </p:pic>
    </p:spTree>
    <p:extLst>
      <p:ext uri="{BB962C8B-B14F-4D97-AF65-F5344CB8AC3E}">
        <p14:creationId xmlns:p14="http://schemas.microsoft.com/office/powerpoint/2010/main" val="40077601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990600"/>
          </a:xfrm>
        </p:spPr>
        <p:txBody>
          <a:bodyPr/>
          <a:lstStyle/>
          <a:p>
            <a:r>
              <a:rPr lang="en-US" dirty="0"/>
              <a:t>How We Can Connect School Life to Real Life</a:t>
            </a:r>
            <a:br>
              <a:rPr lang="en-US" dirty="0"/>
            </a:br>
            <a:endParaRPr lang="en-US" dirty="0"/>
          </a:p>
        </p:txBody>
      </p:sp>
      <p:pic>
        <p:nvPicPr>
          <p:cNvPr id="3" name="Picture 2"/>
          <p:cNvPicPr>
            <a:picLocks noChangeAspect="1"/>
          </p:cNvPicPr>
          <p:nvPr/>
        </p:nvPicPr>
        <p:blipFill>
          <a:blip r:embed="rId3"/>
          <a:stretch>
            <a:fillRect/>
          </a:stretch>
        </p:blipFill>
        <p:spPr>
          <a:xfrm>
            <a:off x="635000" y="1371600"/>
            <a:ext cx="7874000" cy="5232400"/>
          </a:xfrm>
          <a:prstGeom prst="rect">
            <a:avLst/>
          </a:prstGeom>
        </p:spPr>
      </p:pic>
    </p:spTree>
    <p:extLst>
      <p:ext uri="{BB962C8B-B14F-4D97-AF65-F5344CB8AC3E}">
        <p14:creationId xmlns:p14="http://schemas.microsoft.com/office/powerpoint/2010/main" val="13467268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4673" name="Picture 2" descr="C:\Documents and Settings\cdroessler\My Documents\Presentations\NEW\mosquitoes\page.jpg"/>
          <p:cNvPicPr>
            <a:picLocks noChangeAspect="1" noChangeArrowheads="1"/>
          </p:cNvPicPr>
          <p:nvPr/>
        </p:nvPicPr>
        <p:blipFill>
          <a:blip r:embed="rId3">
            <a:extLst>
              <a:ext uri="{28A0092B-C50C-407E-A947-70E740481C1C}">
                <a14:useLocalDpi xmlns:a14="http://schemas.microsoft.com/office/drawing/2010/main" val="0"/>
              </a:ext>
            </a:extLst>
          </a:blip>
          <a:srcRect r="35611"/>
          <a:stretch>
            <a:fillRect/>
          </a:stretch>
        </p:blipFill>
        <p:spPr bwMode="auto">
          <a:xfrm>
            <a:off x="1752600" y="-685800"/>
            <a:ext cx="5641975" cy="128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6721" name="Picture 2" descr="C:\Documents and Settings\cdroessler\My Documents\Presentations\NEW\bow ties\bowt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700"/>
            <a:ext cx="5257800" cy="936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8769" name="Picture 2" descr="C:\Documents and Settings\cdroessler\My Documents\Presentations\NEW\Arduino kid\Arduino-web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107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4913" name="Picture 2" descr="C:\Documents and Settings\cdroessler\My Documents\Presentations\NEW\Arduino kid\PSC0913_DY_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8120"/>
            <a:ext cx="9208698" cy="650748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8156625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2999" y="25797"/>
            <a:ext cx="6896861" cy="6832203"/>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88542595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9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h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67" y="-1"/>
            <a:ext cx="8630510" cy="8701641"/>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6452514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logo-l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09925"/>
            <a:ext cx="3429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idx="4294967295"/>
          </p:nvPr>
        </p:nvSpPr>
        <p:spPr>
          <a:xfrm>
            <a:off x="0" y="304800"/>
            <a:ext cx="9144000" cy="1143000"/>
          </a:xfrm>
        </p:spPr>
        <p:txBody>
          <a:bodyPr/>
          <a:lstStyle/>
          <a:p>
            <a:pPr>
              <a:defRPr/>
            </a:pPr>
            <a:r>
              <a:rPr lang="en-US">
                <a:effectLst>
                  <a:outerShdw blurRad="38100" dist="38100" dir="2700000" algn="tl">
                    <a:srgbClr val="DDDDDD"/>
                  </a:outerShdw>
                </a:effectLst>
                <a:latin typeface="Arial" charset="0"/>
                <a:ea typeface="ヒラギノ角ゴ Pro W3" charset="0"/>
                <a:cs typeface="ヒラギノ角ゴ Pro W3" charset="0"/>
              </a:rPr>
              <a:t>Education Plan</a:t>
            </a:r>
            <a:r>
              <a:rPr lang="en-US" sz="3200">
                <a:latin typeface="Arial" charset="0"/>
                <a:ea typeface="ヒラギノ角ゴ Pro W3" charset="0"/>
                <a:cs typeface="ヒラギノ角ゴ Pro W3" charset="0"/>
              </a:rPr>
              <a:t/>
            </a:r>
            <a:br>
              <a:rPr lang="en-US" sz="3200">
                <a:latin typeface="Arial" charset="0"/>
                <a:ea typeface="ヒラギノ角ゴ Pro W3" charset="0"/>
                <a:cs typeface="ヒラギノ角ゴ Pro W3" charset="0"/>
              </a:rPr>
            </a:b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type="body" idx="4294967295"/>
          </p:nvPr>
        </p:nvSpPr>
        <p:spPr>
          <a:xfrm>
            <a:off x="228600" y="1219200"/>
            <a:ext cx="8686800" cy="4114800"/>
          </a:xfrm>
        </p:spPr>
        <p:txBody>
          <a:bodyPr/>
          <a:lstStyle/>
          <a:p>
            <a:pPr marL="0" indent="0">
              <a:lnSpc>
                <a:spcPct val="150000"/>
              </a:lnSpc>
              <a:spcBef>
                <a:spcPts val="363"/>
              </a:spcBef>
              <a:buFontTx/>
              <a:buNone/>
              <a:defRPr/>
            </a:pPr>
            <a:r>
              <a:rPr lang="en-US" sz="4000">
                <a:latin typeface="Arial" charset="0"/>
                <a:ea typeface="ヒラギノ角ゴ Pro W3" charset="0"/>
                <a:cs typeface="ヒラギノ角ゴ Pro W3" charset="0"/>
              </a:rPr>
              <a:t>All students must graduate from</a:t>
            </a:r>
            <a:br>
              <a:rPr lang="en-US" sz="4000">
                <a:latin typeface="Arial" charset="0"/>
                <a:ea typeface="ヒラギノ角ゴ Pro W3" charset="0"/>
                <a:cs typeface="ヒラギノ角ゴ Pro W3" charset="0"/>
              </a:rPr>
            </a:br>
            <a:r>
              <a:rPr lang="en-US" sz="4000">
                <a:latin typeface="Arial" charset="0"/>
                <a:ea typeface="ヒラギノ角ゴ Pro W3" charset="0"/>
                <a:cs typeface="ヒラギノ角ゴ Pro W3" charset="0"/>
              </a:rPr>
              <a:t>high school and be </a:t>
            </a:r>
            <a:r>
              <a:rPr lang="en-US" sz="4000" b="1" u="sng">
                <a:latin typeface="Arial" charset="0"/>
                <a:ea typeface="ヒラギノ角ゴ Pro W3" charset="0"/>
                <a:cs typeface="ヒラギノ角ゴ Pro W3" charset="0"/>
              </a:rPr>
              <a:t>career</a:t>
            </a:r>
            <a:r>
              <a:rPr lang="en-US" sz="4000">
                <a:latin typeface="Arial" charset="0"/>
                <a:ea typeface="ヒラギノ角ゴ Pro W3" charset="0"/>
                <a:cs typeface="ヒラギノ角ゴ Pro W3" charset="0"/>
              </a:rPr>
              <a:t>,</a:t>
            </a:r>
            <a:br>
              <a:rPr lang="en-US" sz="4000">
                <a:latin typeface="Arial" charset="0"/>
                <a:ea typeface="ヒラギノ角ゴ Pro W3" charset="0"/>
                <a:cs typeface="ヒラギノ角ゴ Pro W3" charset="0"/>
              </a:rPr>
            </a:br>
            <a:r>
              <a:rPr lang="en-US" sz="4000" b="1" u="sng">
                <a:latin typeface="Arial" charset="0"/>
                <a:ea typeface="ヒラギノ角ゴ Pro W3" charset="0"/>
                <a:cs typeface="ヒラギノ角ゴ Pro W3" charset="0"/>
              </a:rPr>
              <a:t>college</a:t>
            </a:r>
            <a:r>
              <a:rPr lang="en-US" sz="4000">
                <a:latin typeface="Arial" charset="0"/>
                <a:ea typeface="ヒラギノ角ゴ Pro W3" charset="0"/>
                <a:cs typeface="ヒラギノ角ゴ Pro W3" charset="0"/>
              </a:rPr>
              <a:t>, and </a:t>
            </a:r>
            <a:r>
              <a:rPr lang="en-US" sz="4000" b="1" u="sng">
                <a:latin typeface="Arial" charset="0"/>
                <a:ea typeface="ヒラギノ角ゴ Pro W3" charset="0"/>
                <a:cs typeface="ヒラギノ角ゴ Pro W3" charset="0"/>
              </a:rPr>
              <a:t>citizenship</a:t>
            </a:r>
            <a:br>
              <a:rPr lang="en-US" sz="4000" b="1" u="sng">
                <a:latin typeface="Arial" charset="0"/>
                <a:ea typeface="ヒラギノ角ゴ Pro W3" charset="0"/>
                <a:cs typeface="ヒラギノ角ゴ Pro W3" charset="0"/>
              </a:rPr>
            </a:br>
            <a:r>
              <a:rPr lang="en-US" sz="4000">
                <a:latin typeface="Arial" charset="0"/>
                <a:ea typeface="ヒラギノ角ゴ Pro W3" charset="0"/>
                <a:cs typeface="ヒラギノ角ゴ Pro W3" charset="0"/>
              </a:rPr>
              <a:t>READY.</a:t>
            </a:r>
            <a:endParaRPr lang="en-US" sz="360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1961196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3027325-slide-linderpix-35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128" y="0"/>
            <a:ext cx="3435872" cy="2286000"/>
          </a:xfrm>
          <a:prstGeom prst="rect">
            <a:avLst/>
          </a:prstGeom>
        </p:spPr>
      </p:pic>
      <p:pic>
        <p:nvPicPr>
          <p:cNvPr id="3" name="Picture 2" descr="3027325-slide-linderpix-355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7" y="4572000"/>
            <a:ext cx="3435872" cy="2286000"/>
          </a:xfrm>
          <a:prstGeom prst="rect">
            <a:avLst/>
          </a:prstGeom>
        </p:spPr>
      </p:pic>
      <p:pic>
        <p:nvPicPr>
          <p:cNvPr id="6" name="Picture 5" descr="3027325-slide-linderpix-36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128" y="4572000"/>
            <a:ext cx="3435872" cy="2286000"/>
          </a:xfrm>
          <a:prstGeom prst="rect">
            <a:avLst/>
          </a:prstGeom>
        </p:spPr>
      </p:pic>
      <p:pic>
        <p:nvPicPr>
          <p:cNvPr id="10" name="Picture 9" descr="3027325-slide-s-linderpix-36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61"/>
            <a:ext cx="3435872" cy="2286000"/>
          </a:xfrm>
          <a:prstGeom prst="rect">
            <a:avLst/>
          </a:prstGeom>
        </p:spPr>
      </p:pic>
      <p:pic>
        <p:nvPicPr>
          <p:cNvPr id="9" name="Picture 8" descr="3027325-slide-linderpix-399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5993" y="1506272"/>
            <a:ext cx="5497395" cy="3657600"/>
          </a:xfrm>
          <a:prstGeom prst="rect">
            <a:avLst/>
          </a:prstGeom>
        </p:spPr>
      </p:pic>
    </p:spTree>
    <p:extLst>
      <p:ext uri="{BB962C8B-B14F-4D97-AF65-F5344CB8AC3E}">
        <p14:creationId xmlns:p14="http://schemas.microsoft.com/office/powerpoint/2010/main" val="5222283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Documents and Settings\cdroessler\My Documents\Presentations\NEW\Interest Drives Learning\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5913" cy="881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Lego-1024x5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7" y="756866"/>
            <a:ext cx="9127333" cy="5339133"/>
          </a:xfrm>
          <a:prstGeom prst="rect">
            <a:avLst/>
          </a:prstGeom>
        </p:spPr>
      </p:pic>
    </p:spTree>
    <p:extLst>
      <p:ext uri="{BB962C8B-B14F-4D97-AF65-F5344CB8AC3E}">
        <p14:creationId xmlns:p14="http://schemas.microsoft.com/office/powerpoint/2010/main" val="42119801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5-02-12-at-10.33.52-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3" y="0"/>
            <a:ext cx="7859924"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3316675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172" y="0"/>
            <a:ext cx="6610628" cy="6858000"/>
          </a:xfrm>
          <a:prstGeom prst="rect">
            <a:avLst/>
          </a:prstGeom>
        </p:spPr>
      </p:pic>
    </p:spTree>
    <p:extLst>
      <p:ext uri="{BB962C8B-B14F-4D97-AF65-F5344CB8AC3E}">
        <p14:creationId xmlns:p14="http://schemas.microsoft.com/office/powerpoint/2010/main" val="14171237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7381018" cy="6858000"/>
          </a:xfrm>
          <a:prstGeom prst="rect">
            <a:avLst/>
          </a:prstGeom>
        </p:spPr>
      </p:pic>
      <p:sp>
        <p:nvSpPr>
          <p:cNvPr id="4" name="Rounded Rectangle 3"/>
          <p:cNvSpPr>
            <a:spLocks noChangeArrowheads="1"/>
          </p:cNvSpPr>
          <p:nvPr/>
        </p:nvSpPr>
        <p:spPr bwMode="auto">
          <a:xfrm>
            <a:off x="1371600" y="3048000"/>
            <a:ext cx="3429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465278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23945180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42896963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 </a:t>
            </a:r>
            <a:r>
              <a:rPr lang="en-US" dirty="0" err="1" smtClean="0"/>
              <a:t>vs</a:t>
            </a:r>
            <a:r>
              <a:rPr lang="en-US" dirty="0" smtClean="0"/>
              <a:t> Paycheck</a:t>
            </a:r>
            <a:endParaRPr lang="en-US" dirty="0"/>
          </a:p>
        </p:txBody>
      </p:sp>
      <p:pic>
        <p:nvPicPr>
          <p:cNvPr id="3" name="Picture 2"/>
          <p:cNvPicPr>
            <a:picLocks noChangeAspect="1"/>
          </p:cNvPicPr>
          <p:nvPr/>
        </p:nvPicPr>
        <p:blipFill>
          <a:blip r:embed="rId3"/>
          <a:stretch>
            <a:fillRect/>
          </a:stretch>
        </p:blipFill>
        <p:spPr>
          <a:xfrm>
            <a:off x="533400" y="1295400"/>
            <a:ext cx="8117751" cy="4627118"/>
          </a:xfrm>
          <a:prstGeom prst="rect">
            <a:avLst/>
          </a:prstGeom>
        </p:spPr>
      </p:pic>
    </p:spTree>
    <p:extLst>
      <p:ext uri="{BB962C8B-B14F-4D97-AF65-F5344CB8AC3E}">
        <p14:creationId xmlns:p14="http://schemas.microsoft.com/office/powerpoint/2010/main" val="24630302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7546788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593" y="0"/>
            <a:ext cx="5731760" cy="6858000"/>
          </a:xfrm>
          <a:prstGeom prst="rect">
            <a:avLst/>
          </a:prstGeom>
        </p:spPr>
      </p:pic>
    </p:spTree>
    <p:extLst>
      <p:ext uri="{BB962C8B-B14F-4D97-AF65-F5344CB8AC3E}">
        <p14:creationId xmlns:p14="http://schemas.microsoft.com/office/powerpoint/2010/main" val="22223004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Like Animals?</a:t>
            </a:r>
            <a:endParaRPr lang="en-US" dirty="0"/>
          </a:p>
        </p:txBody>
      </p:sp>
      <p:pic>
        <p:nvPicPr>
          <p:cNvPr id="3" name="Picture 2"/>
          <p:cNvPicPr>
            <a:picLocks noChangeAspect="1"/>
          </p:cNvPicPr>
          <p:nvPr/>
        </p:nvPicPr>
        <p:blipFill>
          <a:blip r:embed="rId3"/>
          <a:stretch>
            <a:fillRect/>
          </a:stretch>
        </p:blipFill>
        <p:spPr>
          <a:xfrm>
            <a:off x="304800" y="1143000"/>
            <a:ext cx="8534400" cy="5732891"/>
          </a:xfrm>
          <a:prstGeom prst="rect">
            <a:avLst/>
          </a:prstGeom>
        </p:spPr>
      </p:pic>
    </p:spTree>
    <p:extLst>
      <p:ext uri="{BB962C8B-B14F-4D97-AF65-F5344CB8AC3E}">
        <p14:creationId xmlns:p14="http://schemas.microsoft.com/office/powerpoint/2010/main" val="1752010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Shot-2015-03-06-at-9.13.27-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0"/>
            <a:ext cx="6820110" cy="6858000"/>
          </a:xfrm>
          <a:prstGeom prst="rect">
            <a:avLst/>
          </a:prstGeom>
        </p:spPr>
      </p:pic>
    </p:spTree>
    <p:extLst>
      <p:ext uri="{BB962C8B-B14F-4D97-AF65-F5344CB8AC3E}">
        <p14:creationId xmlns:p14="http://schemas.microsoft.com/office/powerpoint/2010/main" val="40978221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Jobs </a:t>
            </a:r>
            <a:r>
              <a:rPr lang="en-US" u="sng" dirty="0" smtClean="0"/>
              <a:t>For </a:t>
            </a:r>
            <a:r>
              <a:rPr lang="en-US" dirty="0" smtClean="0"/>
              <a:t>Animals</a:t>
            </a:r>
            <a:endParaRPr lang="en-US" dirty="0"/>
          </a:p>
        </p:txBody>
      </p:sp>
      <p:pic>
        <p:nvPicPr>
          <p:cNvPr id="3" name="Picture 2"/>
          <p:cNvPicPr>
            <a:picLocks noChangeAspect="1"/>
          </p:cNvPicPr>
          <p:nvPr/>
        </p:nvPicPr>
        <p:blipFill rotWithShape="1">
          <a:blip r:embed="rId3"/>
          <a:srcRect t="14101" b="14584"/>
          <a:stretch/>
        </p:blipFill>
        <p:spPr>
          <a:xfrm>
            <a:off x="-19927" y="1436145"/>
            <a:ext cx="9163927" cy="4736055"/>
          </a:xfrm>
          <a:prstGeom prst="rect">
            <a:avLst/>
          </a:prstGeom>
        </p:spPr>
      </p:pic>
    </p:spTree>
    <p:extLst>
      <p:ext uri="{BB962C8B-B14F-4D97-AF65-F5344CB8AC3E}">
        <p14:creationId xmlns:p14="http://schemas.microsoft.com/office/powerpoint/2010/main" val="17637908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it Out</a:t>
            </a:r>
            <a:endParaRPr lang="en-US" dirty="0"/>
          </a:p>
        </p:txBody>
      </p:sp>
      <p:sp>
        <p:nvSpPr>
          <p:cNvPr id="4" name="Content Placeholder 3"/>
          <p:cNvSpPr>
            <a:spLocks noGrp="1"/>
          </p:cNvSpPr>
          <p:nvPr>
            <p:ph idx="1"/>
          </p:nvPr>
        </p:nvSpPr>
        <p:spPr/>
        <p:txBody>
          <a:bodyPr/>
          <a:lstStyle/>
          <a:p>
            <a:r>
              <a:rPr lang="en-US" dirty="0" smtClean="0"/>
              <a:t>Take elective courses</a:t>
            </a:r>
          </a:p>
          <a:p>
            <a:pPr lvl="1"/>
            <a:r>
              <a:rPr lang="en-US" dirty="0" smtClean="0"/>
              <a:t>Fine and Performing Arts</a:t>
            </a:r>
          </a:p>
          <a:p>
            <a:pPr lvl="1"/>
            <a:r>
              <a:rPr lang="en-US" dirty="0" smtClean="0"/>
              <a:t>Career and Technical</a:t>
            </a:r>
          </a:p>
          <a:p>
            <a:r>
              <a:rPr lang="en-US" dirty="0" smtClean="0"/>
              <a:t>School Clubs</a:t>
            </a:r>
          </a:p>
        </p:txBody>
      </p:sp>
    </p:spTree>
    <p:extLst>
      <p:ext uri="{BB962C8B-B14F-4D97-AF65-F5344CB8AC3E}">
        <p14:creationId xmlns:p14="http://schemas.microsoft.com/office/powerpoint/2010/main" val="16446474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it Out</a:t>
            </a:r>
            <a:endParaRPr lang="en-US" dirty="0"/>
          </a:p>
        </p:txBody>
      </p:sp>
      <p:sp>
        <p:nvSpPr>
          <p:cNvPr id="4" name="Content Placeholder 3"/>
          <p:cNvSpPr>
            <a:spLocks noGrp="1"/>
          </p:cNvSpPr>
          <p:nvPr>
            <p:ph idx="1"/>
          </p:nvPr>
        </p:nvSpPr>
        <p:spPr/>
        <p:txBody>
          <a:bodyPr/>
          <a:lstStyle/>
          <a:p>
            <a:r>
              <a:rPr lang="en-US" dirty="0" smtClean="0"/>
              <a:t>Work-based learning</a:t>
            </a:r>
          </a:p>
          <a:p>
            <a:pPr lvl="1"/>
            <a:r>
              <a:rPr lang="en-US" dirty="0" smtClean="0"/>
              <a:t>Job Shadowing</a:t>
            </a:r>
          </a:p>
          <a:p>
            <a:pPr lvl="1"/>
            <a:r>
              <a:rPr lang="en-US" dirty="0" smtClean="0"/>
              <a:t>Internships</a:t>
            </a:r>
          </a:p>
          <a:p>
            <a:r>
              <a:rPr lang="en-US" dirty="0" smtClean="0"/>
              <a:t>Scouting  </a:t>
            </a:r>
          </a:p>
          <a:p>
            <a:pPr lvl="1"/>
            <a:r>
              <a:rPr lang="en-US" dirty="0" smtClean="0"/>
              <a:t>Merit Badges</a:t>
            </a:r>
          </a:p>
          <a:p>
            <a:pPr lvl="1"/>
            <a:r>
              <a:rPr lang="en-US" dirty="0" smtClean="0"/>
              <a:t>Exploring</a:t>
            </a:r>
          </a:p>
          <a:p>
            <a:pPr lvl="1"/>
            <a:r>
              <a:rPr lang="en-US" dirty="0" smtClean="0"/>
              <a:t>Learning for Life</a:t>
            </a:r>
            <a:endParaRPr lang="en-US" dirty="0"/>
          </a:p>
        </p:txBody>
      </p:sp>
    </p:spTree>
    <p:extLst>
      <p:ext uri="{BB962C8B-B14F-4D97-AF65-F5344CB8AC3E}">
        <p14:creationId xmlns:p14="http://schemas.microsoft.com/office/powerpoint/2010/main" val="29999633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2600" y="8709"/>
            <a:ext cx="5846956" cy="6849291"/>
          </a:xfrm>
          <a:prstGeom prst="rect">
            <a:avLst/>
          </a:prstGeom>
        </p:spPr>
      </p:pic>
    </p:spTree>
    <p:extLst>
      <p:ext uri="{BB962C8B-B14F-4D97-AF65-F5344CB8AC3E}">
        <p14:creationId xmlns:p14="http://schemas.microsoft.com/office/powerpoint/2010/main" val="418001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3600" y="0"/>
            <a:ext cx="4866691"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662206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66" y="838200"/>
            <a:ext cx="9212580" cy="5943600"/>
          </a:xfrm>
          <a:prstGeom prst="rect">
            <a:avLst/>
          </a:prstGeo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6726618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_Bang_Theory,_Sheldon_Cooper,_5x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933" y="457200"/>
            <a:ext cx="10430933" cy="5867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613418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Dr_Sheldon_Cooper_Mind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7536838"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9867362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title" idx="4294967295"/>
          </p:nvPr>
        </p:nvSpPr>
        <p:spPr>
          <a:xfrm>
            <a:off x="0" y="304800"/>
            <a:ext cx="9144000" cy="1143000"/>
          </a:xfrm>
        </p:spPr>
        <p:txBody>
          <a:bodyPr/>
          <a:lstStyle/>
          <a:p>
            <a:r>
              <a:rPr lang="en-US" sz="2800">
                <a:latin typeface="Arial" charset="0"/>
                <a:ea typeface="ヒラギノ角ゴ Pro W3" charset="0"/>
                <a:cs typeface="ヒラギノ角ゴ Pro W3" charset="0"/>
              </a:rPr>
              <a:t>What is the Purpose of School?</a:t>
            </a:r>
          </a:p>
        </p:txBody>
      </p:sp>
      <p:sp>
        <p:nvSpPr>
          <p:cNvPr id="315394" name="Rectangle 3"/>
          <p:cNvSpPr>
            <a:spLocks noGrp="1" noChangeArrowheads="1"/>
          </p:cNvSpPr>
          <p:nvPr>
            <p:ph type="body" idx="4294967295"/>
          </p:nvPr>
        </p:nvSpPr>
        <p:spPr>
          <a:xfrm>
            <a:off x="228600" y="1600200"/>
            <a:ext cx="8915400" cy="4114800"/>
          </a:xfrm>
        </p:spPr>
        <p:txBody>
          <a:bodyPr/>
          <a:lstStyle/>
          <a:p>
            <a:r>
              <a:rPr lang="en-US" sz="2400">
                <a:latin typeface="Arial" charset="0"/>
                <a:ea typeface="ヒラギノ角ゴ Pro W3" charset="0"/>
                <a:cs typeface="ヒラギノ角ゴ Pro W3" charset="0"/>
              </a:rPr>
              <a:t>Learning how to sit in rows.</a:t>
            </a:r>
          </a:p>
          <a:p>
            <a:r>
              <a:rPr lang="en-US" sz="2400">
                <a:latin typeface="Arial" charset="0"/>
                <a:ea typeface="ヒラギノ角ゴ Pro W3" charset="0"/>
                <a:cs typeface="ヒラギノ角ゴ Pro W3" charset="0"/>
              </a:rPr>
              <a:t>Learning how to get up and move en masse at the sound of a bell.</a:t>
            </a:r>
          </a:p>
          <a:p>
            <a:r>
              <a:rPr lang="en-US" sz="2400">
                <a:latin typeface="Arial" charset="0"/>
                <a:ea typeface="ヒラギノ角ゴ Pro W3" charset="0"/>
                <a:cs typeface="ヒラギノ角ゴ Pro W3" charset="0"/>
              </a:rPr>
              <a:t>Learning how to stay in place for 45-minute increments.</a:t>
            </a:r>
          </a:p>
          <a:p>
            <a:r>
              <a:rPr lang="en-US" sz="2400">
                <a:latin typeface="Arial" charset="0"/>
                <a:ea typeface="ヒラギノ角ゴ Pro W3" charset="0"/>
                <a:cs typeface="ヒラギノ角ゴ Pro W3" charset="0"/>
              </a:rPr>
              <a:t>Learning how to override your bodily functions.</a:t>
            </a:r>
          </a:p>
          <a:p>
            <a:r>
              <a:rPr lang="en-US" sz="2400">
                <a:latin typeface="Arial" charset="0"/>
                <a:ea typeface="ヒラギノ角ゴ Pro W3" charset="0"/>
                <a:cs typeface="ヒラギノ角ゴ Pro W3" charset="0"/>
              </a:rPr>
              <a:t>Learning how to answer the questions that the person standing in front of the room already knows the answer to.</a:t>
            </a:r>
          </a:p>
          <a:p>
            <a:r>
              <a:rPr lang="en-US" sz="2400">
                <a:latin typeface="Arial" charset="0"/>
                <a:ea typeface="ヒラギノ角ゴ Pro W3" charset="0"/>
                <a:cs typeface="ヒラギノ角ゴ Pro W3" charset="0"/>
              </a:rPr>
              <a:t>It</a:t>
            </a:r>
            <a:r>
              <a:rPr lang="ja-JP" altLang="en-US" sz="2400">
                <a:latin typeface="Arial" charset="0"/>
                <a:ea typeface="ヒラギノ角ゴ Pro W3" charset="0"/>
                <a:cs typeface="ヒラギノ角ゴ Pro W3" charset="0"/>
              </a:rPr>
              <a:t>’</a:t>
            </a:r>
            <a:r>
              <a:rPr lang="en-US" altLang="ja-JP" sz="2400">
                <a:latin typeface="Arial" charset="0"/>
                <a:ea typeface="ヒラギノ角ゴ Pro W3" charset="0"/>
                <a:cs typeface="ヒラギノ角ゴ Pro W3" charset="0"/>
              </a:rPr>
              <a:t>s a training ground for behavioral management.</a:t>
            </a:r>
          </a:p>
          <a:p>
            <a:r>
              <a:rPr lang="en-US" sz="2400">
                <a:latin typeface="Arial" charset="0"/>
                <a:ea typeface="ヒラギノ角ゴ Pro W3" charset="0"/>
                <a:cs typeface="ヒラギノ角ゴ Pro W3" charset="0"/>
              </a:rPr>
              <a:t>It</a:t>
            </a:r>
            <a:r>
              <a:rPr lang="ja-JP" altLang="en-US" sz="2400">
                <a:latin typeface="Arial" charset="0"/>
                <a:ea typeface="ヒラギノ角ゴ Pro W3" charset="0"/>
                <a:cs typeface="ヒラギノ角ゴ Pro W3" charset="0"/>
              </a:rPr>
              <a:t>’</a:t>
            </a:r>
            <a:r>
              <a:rPr lang="en-US" altLang="ja-JP" sz="2400">
                <a:latin typeface="Arial" charset="0"/>
                <a:ea typeface="ヒラギノ角ゴ Pro W3" charset="0"/>
                <a:cs typeface="ヒラギノ角ゴ Pro W3" charset="0"/>
              </a:rPr>
              <a:t>s the place where kids go to watch adults work really hard!</a:t>
            </a:r>
            <a:endParaRPr lang="en-US" sz="2400">
              <a:latin typeface="Arial" charset="0"/>
              <a:ea typeface="ヒラギノ角ゴ Pro W3" charset="0"/>
              <a:cs typeface="ヒラギノ角ゴ Pro W3" charset="0"/>
            </a:endParaRPr>
          </a:p>
        </p:txBody>
      </p:sp>
      <p:pic>
        <p:nvPicPr>
          <p:cNvPr id="315395" name="Picture 4" descr="F:\mind-shi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5150"/>
            <a:ext cx="33528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3749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438912" y="1752600"/>
            <a:ext cx="9604248" cy="3505200"/>
          </a:xfrm>
          <a:prstGeom prst="rect">
            <a:avLst/>
          </a:prstGeom>
        </p:spPr>
      </p:pic>
    </p:spTree>
    <p:extLst>
      <p:ext uri="{BB962C8B-B14F-4D97-AF65-F5344CB8AC3E}">
        <p14:creationId xmlns:p14="http://schemas.microsoft.com/office/powerpoint/2010/main" val="16918039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4c171b553dd23_53443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8386401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bang-theory-penny-sheldon-phot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3" y="357124"/>
            <a:ext cx="9189003" cy="6119876"/>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2349677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oy filing wo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211" y="762000"/>
            <a:ext cx="5338789" cy="6858000"/>
          </a:xfrm>
          <a:prstGeom prst="rect">
            <a:avLst/>
          </a:prstGeom>
        </p:spPr>
      </p:pic>
      <p:sp>
        <p:nvSpPr>
          <p:cNvPr id="5" name="Rectangle 2"/>
          <p:cNvSpPr>
            <a:spLocks noChangeArrowheads="1"/>
          </p:cNvSpPr>
          <p:nvPr/>
        </p:nvSpPr>
        <p:spPr bwMode="auto">
          <a:xfrm>
            <a:off x="228600" y="-2286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Interests vs. Passion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220200" cy="6146800"/>
          </a:xfrm>
          <a:prstGeom prst="rect">
            <a:avLst/>
          </a:prstGeom>
        </p:spPr>
      </p:pic>
      <p:sp>
        <p:nvSpPr>
          <p:cNvPr id="3" name="TextBox 2"/>
          <p:cNvSpPr txBox="1"/>
          <p:nvPr/>
        </p:nvSpPr>
        <p:spPr>
          <a:xfrm>
            <a:off x="9601200" y="2057400"/>
            <a:ext cx="1707318" cy="461665"/>
          </a:xfrm>
          <a:prstGeom prst="rect">
            <a:avLst/>
          </a:prstGeom>
          <a:noFill/>
        </p:spPr>
        <p:txBody>
          <a:bodyPr wrap="none" rtlCol="0">
            <a:spAutoFit/>
          </a:bodyPr>
          <a:lstStyle/>
          <a:p>
            <a:r>
              <a:rPr lang="en-US" dirty="0" smtClean="0"/>
              <a:t>Steve Jobs</a:t>
            </a:r>
            <a:endParaRPr lang="en-US" dirty="0"/>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Think Different</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5" name="Rectangle 4"/>
          <p:cNvSpPr/>
          <p:nvPr/>
        </p:nvSpPr>
        <p:spPr>
          <a:xfrm>
            <a:off x="9372600" y="7187"/>
            <a:ext cx="3369572" cy="461665"/>
          </a:xfrm>
          <a:prstGeom prst="rect">
            <a:avLst/>
          </a:prstGeom>
        </p:spPr>
        <p:txBody>
          <a:bodyPr wrap="none">
            <a:spAutoFit/>
          </a:bodyPr>
          <a:lstStyle/>
          <a:p>
            <a:pPr algn="ctr" eaLnBrk="1" hangingPunct="1">
              <a:defRPr/>
            </a:pPr>
            <a:r>
              <a:rPr lang="en-US" altLang="en-US" b="1" i="1" dirty="0">
                <a:solidFill>
                  <a:srgbClr val="800080"/>
                </a:solidFill>
                <a:effectLst>
                  <a:outerShdw blurRad="38100" dist="38100" dir="2700000" algn="tl">
                    <a:srgbClr val="C0C0C0"/>
                  </a:outerShdw>
                </a:effectLst>
                <a:latin typeface="Helvetica Neue" pitchFamily="-112" charset="0"/>
              </a:rPr>
              <a:t>Making Better Things</a:t>
            </a:r>
            <a:endParaRPr lang="en-US" altLang="en-US" b="1" dirty="0">
              <a:solidFill>
                <a:srgbClr val="800080"/>
              </a:solidFill>
              <a:effectLst>
                <a:outerShdw blurRad="38100" dist="38100" dir="2700000" algn="tl">
                  <a:srgbClr val="C0C0C0"/>
                </a:outerShdw>
              </a:effectLst>
              <a:latin typeface="Helvetica Neue" pitchFamily="-112" charset="0"/>
            </a:endParaRPr>
          </a:p>
        </p:txBody>
      </p:sp>
    </p:spTree>
    <p:extLst>
      <p:ext uri="{BB962C8B-B14F-4D97-AF65-F5344CB8AC3E}">
        <p14:creationId xmlns:p14="http://schemas.microsoft.com/office/powerpoint/2010/main" val="41245823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Teamwork</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6" name="Picture 5"/>
          <p:cNvPicPr>
            <a:picLocks noChangeAspect="1"/>
          </p:cNvPicPr>
          <p:nvPr/>
        </p:nvPicPr>
        <p:blipFill>
          <a:blip r:embed="rId3"/>
          <a:stretch>
            <a:fillRect/>
          </a:stretch>
        </p:blipFill>
        <p:spPr>
          <a:xfrm>
            <a:off x="1676400" y="914400"/>
            <a:ext cx="5943600" cy="7732059"/>
          </a:xfrm>
          <a:prstGeom prst="rect">
            <a:avLst/>
          </a:prstGeom>
        </p:spPr>
      </p:pic>
    </p:spTree>
    <p:extLst>
      <p:ext uri="{BB962C8B-B14F-4D97-AF65-F5344CB8AC3E}">
        <p14:creationId xmlns:p14="http://schemas.microsoft.com/office/powerpoint/2010/main" val="11533551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130625153424-01-mandela-quote-horizontal-galle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0"/>
            <a:ext cx="9154265" cy="5149274"/>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Racism, Human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38414991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Making New Music</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609600" y="838200"/>
            <a:ext cx="8026400" cy="6019800"/>
          </a:xfrm>
          <a:prstGeom prst="rect">
            <a:avLst/>
          </a:prstGeom>
        </p:spPr>
      </p:pic>
    </p:spTree>
    <p:extLst>
      <p:ext uri="{BB962C8B-B14F-4D97-AF65-F5344CB8AC3E}">
        <p14:creationId xmlns:p14="http://schemas.microsoft.com/office/powerpoint/2010/main" val="7016138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nikola-tesla_3189_04718320959e316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8150"/>
            <a:ext cx="9144000" cy="62484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Transmission of Electricity</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7546286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1066800"/>
            <a:ext cx="9144000" cy="5791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Sheld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0214"/>
            <a:ext cx="9144000" cy="57150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Theoretical Physics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8382694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990600"/>
            <a:ext cx="73152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20482" name="Rectangle 4"/>
          <p:cNvSpPr>
            <a:spLocks noChangeArrowheads="1"/>
          </p:cNvSpPr>
          <p:nvPr/>
        </p:nvSpPr>
        <p:spPr bwMode="auto">
          <a:xfrm>
            <a:off x="6934200" y="5611813"/>
            <a:ext cx="190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Elliot W. Eisner</a:t>
            </a:r>
          </a:p>
        </p:txBody>
      </p:sp>
    </p:spTree>
    <p:extLst>
      <p:ext uri="{BB962C8B-B14F-4D97-AF65-F5344CB8AC3E}">
        <p14:creationId xmlns:p14="http://schemas.microsoft.com/office/powerpoint/2010/main" val="19699883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Civil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1676400" y="838200"/>
            <a:ext cx="6019800" cy="6019800"/>
          </a:xfrm>
          <a:prstGeom prst="rect">
            <a:avLst/>
          </a:prstGeom>
        </p:spPr>
      </p:pic>
    </p:spTree>
    <p:extLst>
      <p:ext uri="{BB962C8B-B14F-4D97-AF65-F5344CB8AC3E}">
        <p14:creationId xmlns:p14="http://schemas.microsoft.com/office/powerpoint/2010/main" val="15980815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0" y="914400"/>
            <a:ext cx="9144000" cy="5943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6147" name="Rectangle 3"/>
          <p:cNvSpPr>
            <a:spLocks noChangeArrowheads="1"/>
          </p:cNvSpPr>
          <p:nvPr/>
        </p:nvSpPr>
        <p:spPr bwMode="auto">
          <a:xfrm>
            <a:off x="1600200" y="7162800"/>
            <a:ext cx="3582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charset="0"/>
              </a:rPr>
              <a:t>a passionate conservationist</a:t>
            </a:r>
          </a:p>
        </p:txBody>
      </p:sp>
      <p:pic>
        <p:nvPicPr>
          <p:cNvPr id="1754117" name="Picture 5" descr="800px-Steve_irwin_at#447E5C.jpg                                00447E62StarGate                       BFF2B6A3:"/>
          <p:cNvPicPr>
            <a:picLocks noChangeAspect="1" noChangeArrowheads="1"/>
          </p:cNvPicPr>
          <p:nvPr/>
        </p:nvPicPr>
        <p:blipFill>
          <a:blip r:embed="rId3">
            <a:extLst>
              <a:ext uri="{28A0092B-C50C-407E-A947-70E740481C1C}">
                <a14:useLocalDpi xmlns:a14="http://schemas.microsoft.com/office/drawing/2010/main" val="0"/>
              </a:ext>
            </a:extLst>
          </a:blip>
          <a:srcRect t="18321" b="11014"/>
          <a:stretch>
            <a:fillRect/>
          </a:stretch>
        </p:blipFill>
        <p:spPr bwMode="auto">
          <a:xfrm>
            <a:off x="3830336" y="4343400"/>
            <a:ext cx="5318310" cy="250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4118" name="Picture 6" descr="steve_macaw-600.jpg                                            00447E62StarGate                       BFF2B6A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964670" y="914400"/>
            <a:ext cx="5179329" cy="345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Wildlife Conservation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1754116" name="Picture 4" descr="Croc_Files.jpg                                                 00447E62StarGate                       BFF2B6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23002"/>
            <a:ext cx="4252325" cy="601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8514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Questions</a:t>
            </a:r>
            <a:br>
              <a:rPr lang="en-US" sz="4800">
                <a:latin typeface="Arial" charset="0"/>
                <a:ea typeface="ヒラギノ角ゴ Pro W3" charset="0"/>
                <a:cs typeface="ヒラギノ角ゴ Pro W3" charset="0"/>
              </a:rPr>
            </a:br>
            <a:r>
              <a:rPr lang="en-US" sz="4800">
                <a:latin typeface="Arial" charset="0"/>
                <a:ea typeface="ヒラギノ角ゴ Pro W3" charset="0"/>
                <a:cs typeface="ヒラギノ角ゴ Pro W3" charset="0"/>
              </a:rPr>
              <a:t>before I conclude?</a:t>
            </a:r>
            <a:endParaRPr lang="en-US">
              <a:latin typeface="Arial" charset="0"/>
              <a:ea typeface="ヒラギノ角ゴ Pro W3" charset="0"/>
              <a:cs typeface="ヒラギノ角ゴ Pro W3" charset="0"/>
            </a:endParaRPr>
          </a:p>
        </p:txBody>
      </p:sp>
      <p:sp>
        <p:nvSpPr>
          <p:cNvPr id="348162"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2"/>
          <p:cNvSpPr>
            <a:spLocks noChangeArrowheads="1"/>
          </p:cNvSpPr>
          <p:nvPr/>
        </p:nvSpPr>
        <p:spPr bwMode="auto">
          <a:xfrm>
            <a:off x="0" y="568166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u="sng" dirty="0">
                <a:solidFill>
                  <a:srgbClr val="000000"/>
                </a:solidFill>
                <a:latin typeface="Calibri" charset="0"/>
                <a:cs typeface="Calibri" charset="0"/>
                <a:hlinkClick r:id="rId4"/>
              </a:rPr>
              <a:t>http://www.cvent.com/d/hrq907/3B</a:t>
            </a:r>
            <a:endParaRPr lang="en-US" dirty="0"/>
          </a:p>
        </p:txBody>
      </p:sp>
      <p:sp>
        <p:nvSpPr>
          <p:cNvPr id="6" name="TextBox 3"/>
          <p:cNvSpPr txBox="1">
            <a:spLocks noChangeArrowheads="1"/>
          </p:cNvSpPr>
          <p:nvPr/>
        </p:nvSpPr>
        <p:spPr bwMode="auto">
          <a:xfrm>
            <a:off x="6705600" y="2111374"/>
            <a:ext cx="2286000" cy="199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1B3F78"/>
                </a:solidFill>
                <a:latin typeface="Arial" charset="0"/>
                <a:ea typeface="ヒラギノ角ゴ Pro W3" charset="0"/>
                <a:cs typeface="ヒラギノ角ゴ Pro W3" charset="0"/>
              </a:defRPr>
            </a:lvl1pPr>
            <a:lvl2pPr>
              <a:defRPr sz="2800">
                <a:solidFill>
                  <a:srgbClr val="1B3F78"/>
                </a:solidFill>
                <a:latin typeface="Arial" charset="0"/>
                <a:ea typeface="ヒラギノ角ゴ Pro W3" charset="0"/>
                <a:cs typeface="ヒラギノ角ゴ Pro W3" charset="0"/>
              </a:defRPr>
            </a:lvl2pPr>
            <a:lvl3pPr>
              <a:defRPr sz="2400">
                <a:solidFill>
                  <a:srgbClr val="1B3F78"/>
                </a:solidFill>
                <a:latin typeface="Arial" charset="0"/>
                <a:ea typeface="ヒラギノ角ゴ Pro W3" charset="0"/>
                <a:cs typeface="ヒラギノ角ゴ Pro W3" charset="0"/>
              </a:defRPr>
            </a:lvl3pPr>
            <a:lvl4pPr>
              <a:defRPr sz="2000">
                <a:solidFill>
                  <a:srgbClr val="1B3F78"/>
                </a:solidFill>
                <a:latin typeface="Arial" charset="0"/>
                <a:ea typeface="ヒラギノ角ゴ Pro W3" charset="0"/>
                <a:cs typeface="ヒラギノ角ゴ Pro W3" charset="0"/>
              </a:defRPr>
            </a:lvl4pPr>
            <a:lvl5pPr>
              <a:defRPr sz="2000">
                <a:solidFill>
                  <a:srgbClr val="1B3F78"/>
                </a:solidFill>
                <a:latin typeface="Arial" charset="0"/>
                <a:ea typeface="ヒラギノ角ゴ Pro W3" charset="0"/>
                <a:cs typeface="ヒラギノ角ゴ Pro W3" charset="0"/>
              </a:defRPr>
            </a:lvl5pPr>
            <a:lvl6pPr eaLnBrk="0" hangingPunct="0">
              <a:defRPr sz="2000">
                <a:solidFill>
                  <a:srgbClr val="1B3F78"/>
                </a:solidFill>
                <a:latin typeface="Arial" charset="0"/>
                <a:ea typeface="ヒラギノ角ゴ Pro W3" charset="0"/>
                <a:cs typeface="ヒラギノ角ゴ Pro W3" charset="0"/>
              </a:defRPr>
            </a:lvl6pPr>
            <a:lvl7pPr eaLnBrk="0" hangingPunct="0">
              <a:defRPr sz="2000">
                <a:solidFill>
                  <a:srgbClr val="1B3F78"/>
                </a:solidFill>
                <a:latin typeface="Arial" charset="0"/>
                <a:ea typeface="ヒラギノ角ゴ Pro W3" charset="0"/>
                <a:cs typeface="ヒラギノ角ゴ Pro W3" charset="0"/>
              </a:defRPr>
            </a:lvl7pPr>
            <a:lvl8pPr eaLnBrk="0" hangingPunct="0">
              <a:defRPr sz="2000">
                <a:solidFill>
                  <a:srgbClr val="1B3F78"/>
                </a:solidFill>
                <a:latin typeface="Arial" charset="0"/>
                <a:ea typeface="ヒラギノ角ゴ Pro W3" charset="0"/>
                <a:cs typeface="ヒラギノ角ゴ Pro W3" charset="0"/>
              </a:defRPr>
            </a:lvl8pPr>
            <a:lvl9pPr eaLnBrk="0" hangingPunct="0">
              <a:defRPr sz="2000">
                <a:solidFill>
                  <a:srgbClr val="1B3F78"/>
                </a:solidFill>
                <a:latin typeface="Arial" charset="0"/>
                <a:ea typeface="ヒラギノ角ゴ Pro W3" charset="0"/>
                <a:cs typeface="ヒラギノ角ゴ Pro W3" charset="0"/>
              </a:defRPr>
            </a:lvl9pPr>
          </a:lstStyle>
          <a:p>
            <a:pPr algn="ctr">
              <a:lnSpc>
                <a:spcPct val="150000"/>
              </a:lnSpc>
            </a:pPr>
            <a:r>
              <a:rPr lang="en-US" sz="2800" b="1" baseline="0" dirty="0" smtClean="0">
                <a:solidFill>
                  <a:schemeClr val="tx1"/>
                </a:solidFill>
              </a:rPr>
              <a:t>Monday</a:t>
            </a:r>
          </a:p>
          <a:p>
            <a:pPr algn="ctr">
              <a:lnSpc>
                <a:spcPct val="150000"/>
              </a:lnSpc>
            </a:pPr>
            <a:r>
              <a:rPr lang="en-US" sz="2800" b="1" dirty="0" smtClean="0">
                <a:solidFill>
                  <a:schemeClr val="tx1"/>
                </a:solidFill>
              </a:rPr>
              <a:t>8:30</a:t>
            </a:r>
          </a:p>
          <a:p>
            <a:pPr algn="ctr">
              <a:lnSpc>
                <a:spcPct val="150000"/>
              </a:lnSpc>
            </a:pPr>
            <a:r>
              <a:rPr lang="en-US" sz="2800" b="1" dirty="0" smtClean="0">
                <a:solidFill>
                  <a:schemeClr val="tx1"/>
                </a:solidFill>
              </a:rPr>
              <a:t>Help Kids …</a:t>
            </a:r>
            <a:endParaRPr lang="en-US" sz="2800" b="1" dirty="0">
              <a:solidFill>
                <a:schemeClr val="tx1"/>
              </a:solidFill>
            </a:endParaRPr>
          </a:p>
        </p:txBody>
      </p:sp>
      <p:sp>
        <p:nvSpPr>
          <p:cNvPr id="7" name="TextBox 5"/>
          <p:cNvSpPr txBox="1">
            <a:spLocks noChangeArrowheads="1"/>
          </p:cNvSpPr>
          <p:nvPr/>
        </p:nvSpPr>
        <p:spPr bwMode="auto">
          <a:xfrm>
            <a:off x="304800" y="3676650"/>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1B3F78"/>
                </a:solidFill>
                <a:latin typeface="Arial" charset="0"/>
                <a:ea typeface="ヒラギノ角ゴ Pro W3" charset="0"/>
                <a:cs typeface="ヒラギノ角ゴ Pro W3" charset="0"/>
              </a:defRPr>
            </a:lvl1pPr>
            <a:lvl2pPr>
              <a:defRPr sz="2800">
                <a:solidFill>
                  <a:srgbClr val="1B3F78"/>
                </a:solidFill>
                <a:latin typeface="Arial" charset="0"/>
                <a:ea typeface="ヒラギノ角ゴ Pro W3" charset="0"/>
                <a:cs typeface="ヒラギノ角ゴ Pro W3" charset="0"/>
              </a:defRPr>
            </a:lvl2pPr>
            <a:lvl3pPr>
              <a:defRPr sz="2400">
                <a:solidFill>
                  <a:srgbClr val="1B3F78"/>
                </a:solidFill>
                <a:latin typeface="Arial" charset="0"/>
                <a:ea typeface="ヒラギノ角ゴ Pro W3" charset="0"/>
                <a:cs typeface="ヒラギノ角ゴ Pro W3" charset="0"/>
              </a:defRPr>
            </a:lvl3pPr>
            <a:lvl4pPr>
              <a:defRPr sz="2000">
                <a:solidFill>
                  <a:srgbClr val="1B3F78"/>
                </a:solidFill>
                <a:latin typeface="Arial" charset="0"/>
                <a:ea typeface="ヒラギノ角ゴ Pro W3" charset="0"/>
                <a:cs typeface="ヒラギノ角ゴ Pro W3" charset="0"/>
              </a:defRPr>
            </a:lvl4pPr>
            <a:lvl5pPr>
              <a:defRPr sz="2000">
                <a:solidFill>
                  <a:srgbClr val="1B3F78"/>
                </a:solidFill>
                <a:latin typeface="Arial" charset="0"/>
                <a:ea typeface="ヒラギノ角ゴ Pro W3" charset="0"/>
                <a:cs typeface="ヒラギノ角ゴ Pro W3" charset="0"/>
              </a:defRPr>
            </a:lvl5pPr>
            <a:lvl6pPr eaLnBrk="0" hangingPunct="0">
              <a:defRPr sz="2000">
                <a:solidFill>
                  <a:srgbClr val="1B3F78"/>
                </a:solidFill>
                <a:latin typeface="Arial" charset="0"/>
                <a:ea typeface="ヒラギノ角ゴ Pro W3" charset="0"/>
                <a:cs typeface="ヒラギノ角ゴ Pro W3" charset="0"/>
              </a:defRPr>
            </a:lvl6pPr>
            <a:lvl7pPr eaLnBrk="0" hangingPunct="0">
              <a:defRPr sz="2000">
                <a:solidFill>
                  <a:srgbClr val="1B3F78"/>
                </a:solidFill>
                <a:latin typeface="Arial" charset="0"/>
                <a:ea typeface="ヒラギノ角ゴ Pro W3" charset="0"/>
                <a:cs typeface="ヒラギノ角ゴ Pro W3" charset="0"/>
              </a:defRPr>
            </a:lvl7pPr>
            <a:lvl8pPr eaLnBrk="0" hangingPunct="0">
              <a:defRPr sz="2000">
                <a:solidFill>
                  <a:srgbClr val="1B3F78"/>
                </a:solidFill>
                <a:latin typeface="Arial" charset="0"/>
                <a:ea typeface="ヒラギノ角ゴ Pro W3" charset="0"/>
                <a:cs typeface="ヒラギノ角ゴ Pro W3" charset="0"/>
              </a:defRPr>
            </a:lvl8pPr>
            <a:lvl9pPr eaLnBrk="0" hangingPunct="0">
              <a:defRPr sz="2000">
                <a:solidFill>
                  <a:srgbClr val="1B3F78"/>
                </a:solidFill>
                <a:latin typeface="Arial" charset="0"/>
                <a:ea typeface="ヒラギノ角ゴ Pro W3" charset="0"/>
                <a:cs typeface="ヒラギノ角ゴ Pro W3" charset="0"/>
              </a:defRPr>
            </a:lvl9pPr>
          </a:lstStyle>
          <a:p>
            <a:pPr algn="ctr"/>
            <a:r>
              <a:rPr lang="en-US" sz="2400" baseline="0" dirty="0">
                <a:solidFill>
                  <a:schemeClr val="tx1"/>
                </a:solidFill>
              </a:rPr>
              <a:t>Your feedback is important.</a:t>
            </a:r>
            <a:endParaRPr lang="en-US" sz="2400" dirty="0">
              <a:solidFill>
                <a:schemeClr val="tx1"/>
              </a:solidFill>
            </a:endParaRPr>
          </a:p>
        </p:txBody>
      </p:sp>
      <p:pic>
        <p:nvPicPr>
          <p:cNvPr id="8" name="Picture 6" descr="C:\Users\cdroessler1\Desktop\ccsa_q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219200"/>
            <a:ext cx="44021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p:cNvSpPr txBox="1">
            <a:spLocks noChangeArrowheads="1"/>
          </p:cNvSpPr>
          <p:nvPr/>
        </p:nvSpPr>
        <p:spPr bwMode="auto">
          <a:xfrm>
            <a:off x="9296400" y="2286000"/>
            <a:ext cx="2286000" cy="199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1B3F78"/>
                </a:solidFill>
                <a:latin typeface="Arial" charset="0"/>
                <a:ea typeface="ヒラギノ角ゴ Pro W3" charset="0"/>
                <a:cs typeface="ヒラギノ角ゴ Pro W3" charset="0"/>
              </a:defRPr>
            </a:lvl1pPr>
            <a:lvl2pPr>
              <a:defRPr sz="2800">
                <a:solidFill>
                  <a:srgbClr val="1B3F78"/>
                </a:solidFill>
                <a:latin typeface="Arial" charset="0"/>
                <a:ea typeface="ヒラギノ角ゴ Pro W3" charset="0"/>
                <a:cs typeface="ヒラギノ角ゴ Pro W3" charset="0"/>
              </a:defRPr>
            </a:lvl2pPr>
            <a:lvl3pPr>
              <a:defRPr sz="2400">
                <a:solidFill>
                  <a:srgbClr val="1B3F78"/>
                </a:solidFill>
                <a:latin typeface="Arial" charset="0"/>
                <a:ea typeface="ヒラギノ角ゴ Pro W3" charset="0"/>
                <a:cs typeface="ヒラギノ角ゴ Pro W3" charset="0"/>
              </a:defRPr>
            </a:lvl3pPr>
            <a:lvl4pPr>
              <a:defRPr sz="2000">
                <a:solidFill>
                  <a:srgbClr val="1B3F78"/>
                </a:solidFill>
                <a:latin typeface="Arial" charset="0"/>
                <a:ea typeface="ヒラギノ角ゴ Pro W3" charset="0"/>
                <a:cs typeface="ヒラギノ角ゴ Pro W3" charset="0"/>
              </a:defRPr>
            </a:lvl4pPr>
            <a:lvl5pPr>
              <a:defRPr sz="2000">
                <a:solidFill>
                  <a:srgbClr val="1B3F78"/>
                </a:solidFill>
                <a:latin typeface="Arial" charset="0"/>
                <a:ea typeface="ヒラギノ角ゴ Pro W3" charset="0"/>
                <a:cs typeface="ヒラギノ角ゴ Pro W3" charset="0"/>
              </a:defRPr>
            </a:lvl5pPr>
            <a:lvl6pPr eaLnBrk="0" hangingPunct="0">
              <a:defRPr sz="2000">
                <a:solidFill>
                  <a:srgbClr val="1B3F78"/>
                </a:solidFill>
                <a:latin typeface="Arial" charset="0"/>
                <a:ea typeface="ヒラギノ角ゴ Pro W3" charset="0"/>
                <a:cs typeface="ヒラギノ角ゴ Pro W3" charset="0"/>
              </a:defRPr>
            </a:lvl6pPr>
            <a:lvl7pPr eaLnBrk="0" hangingPunct="0">
              <a:defRPr sz="2000">
                <a:solidFill>
                  <a:srgbClr val="1B3F78"/>
                </a:solidFill>
                <a:latin typeface="Arial" charset="0"/>
                <a:ea typeface="ヒラギノ角ゴ Pro W3" charset="0"/>
                <a:cs typeface="ヒラギノ角ゴ Pro W3" charset="0"/>
              </a:defRPr>
            </a:lvl7pPr>
            <a:lvl8pPr eaLnBrk="0" hangingPunct="0">
              <a:defRPr sz="2000">
                <a:solidFill>
                  <a:srgbClr val="1B3F78"/>
                </a:solidFill>
                <a:latin typeface="Arial" charset="0"/>
                <a:ea typeface="ヒラギノ角ゴ Pro W3" charset="0"/>
                <a:cs typeface="ヒラギノ角ゴ Pro W3" charset="0"/>
              </a:defRPr>
            </a:lvl8pPr>
            <a:lvl9pPr eaLnBrk="0" hangingPunct="0">
              <a:defRPr sz="2000">
                <a:solidFill>
                  <a:srgbClr val="1B3F78"/>
                </a:solidFill>
                <a:latin typeface="Arial" charset="0"/>
                <a:ea typeface="ヒラギノ角ゴ Pro W3" charset="0"/>
                <a:cs typeface="ヒラギノ角ゴ Pro W3" charset="0"/>
              </a:defRPr>
            </a:lvl9pPr>
          </a:lstStyle>
          <a:p>
            <a:pPr algn="ctr">
              <a:lnSpc>
                <a:spcPct val="150000"/>
              </a:lnSpc>
            </a:pPr>
            <a:r>
              <a:rPr lang="en-US" sz="2800" b="1" baseline="0" dirty="0" smtClean="0">
                <a:solidFill>
                  <a:schemeClr val="tx1"/>
                </a:solidFill>
              </a:rPr>
              <a:t>Wednesday</a:t>
            </a:r>
          </a:p>
          <a:p>
            <a:pPr algn="ctr">
              <a:lnSpc>
                <a:spcPct val="150000"/>
              </a:lnSpc>
            </a:pPr>
            <a:r>
              <a:rPr lang="en-US" sz="2800" b="1" dirty="0" smtClean="0">
                <a:solidFill>
                  <a:schemeClr val="tx1"/>
                </a:solidFill>
              </a:rPr>
              <a:t>10:00</a:t>
            </a:r>
          </a:p>
          <a:p>
            <a:pPr algn="ctr">
              <a:lnSpc>
                <a:spcPct val="150000"/>
              </a:lnSpc>
            </a:pPr>
            <a:r>
              <a:rPr lang="en-US" sz="2800" b="1" dirty="0" smtClean="0">
                <a:solidFill>
                  <a:schemeClr val="tx1"/>
                </a:solidFill>
              </a:rPr>
              <a:t>Help Kids …</a:t>
            </a:r>
            <a:endParaRPr lang="en-US" sz="2800" b="1" dirty="0">
              <a:solidFill>
                <a:schemeClr val="tx1"/>
              </a:solidFill>
            </a:endParaRPr>
          </a:p>
        </p:txBody>
      </p:sp>
    </p:spTree>
    <p:extLst>
      <p:ext uri="{BB962C8B-B14F-4D97-AF65-F5344CB8AC3E}">
        <p14:creationId xmlns:p14="http://schemas.microsoft.com/office/powerpoint/2010/main" val="417309928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7" descr="PBS Kids.png                                                   00AC03F9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600"/>
            <a:ext cx="9063789"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Education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29175631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Passion and Purpose</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1752067" name="Rectangle 3"/>
          <p:cNvSpPr>
            <a:spLocks noChangeArrowheads="1"/>
          </p:cNvSpPr>
          <p:nvPr/>
        </p:nvSpPr>
        <p:spPr bwMode="auto">
          <a:xfrm>
            <a:off x="533400" y="1371600"/>
            <a:ext cx="8305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4163" indent="-284163">
              <a:buFont typeface="Arial" charset="0"/>
              <a:buChar char="•"/>
            </a:pPr>
            <a:r>
              <a:rPr lang="en-US" sz="3200" b="1" dirty="0">
                <a:latin typeface="Times" charset="0"/>
              </a:rPr>
              <a:t>Thriving in your work, not just surviving.</a:t>
            </a:r>
          </a:p>
          <a:p>
            <a:pPr marL="284163" indent="-284163">
              <a:buFont typeface="Arial" charset="0"/>
              <a:buChar char="•"/>
            </a:pPr>
            <a:endParaRPr lang="en-US" sz="3200" b="1" dirty="0">
              <a:latin typeface="Times" charset="0"/>
            </a:endParaRPr>
          </a:p>
          <a:p>
            <a:pPr marL="284163" indent="-284163">
              <a:buFont typeface="Arial" charset="0"/>
              <a:buChar char="•"/>
            </a:pPr>
            <a:r>
              <a:rPr lang="en-US" sz="3200" b="1" dirty="0">
                <a:latin typeface="Times" charset="0"/>
              </a:rPr>
              <a:t>Leaving the world a little better off because you cared to make a difference in your work.</a:t>
            </a:r>
          </a:p>
          <a:p>
            <a:pPr marL="284163" indent="-284163">
              <a:buFont typeface="Arial" charset="0"/>
              <a:buChar char="•"/>
            </a:pPr>
            <a:endParaRPr lang="en-US" sz="3200" b="1" dirty="0">
              <a:latin typeface="Times" charset="0"/>
            </a:endParaRPr>
          </a:p>
          <a:p>
            <a:pPr marL="284163" indent="-284163">
              <a:buFont typeface="Arial" charset="0"/>
              <a:buChar char="•"/>
            </a:pPr>
            <a:r>
              <a:rPr lang="en-US" sz="3200" b="1" dirty="0">
                <a:latin typeface="Times" charset="0"/>
              </a:rPr>
              <a:t>Helping </a:t>
            </a:r>
            <a:r>
              <a:rPr lang="en-US" sz="3200" b="1" dirty="0" smtClean="0">
                <a:latin typeface="Times" charset="0"/>
              </a:rPr>
              <a:t>kids discover </a:t>
            </a:r>
            <a:r>
              <a:rPr lang="en-US" sz="3200" b="1" dirty="0">
                <a:latin typeface="Times" charset="0"/>
              </a:rPr>
              <a:t>their passion and then helping them turn that passion into an educational pathway that will lead to a rewarding career.</a:t>
            </a:r>
          </a:p>
        </p:txBody>
      </p:sp>
    </p:spTree>
    <p:extLst>
      <p:ext uri="{BB962C8B-B14F-4D97-AF65-F5344CB8AC3E}">
        <p14:creationId xmlns:p14="http://schemas.microsoft.com/office/powerpoint/2010/main" val="37327146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0"/>
                                  </p:stCondLst>
                                  <p:childTnLst>
                                    <p:set>
                                      <p:cBhvr>
                                        <p:cTn id="6" dur="1" fill="hold">
                                          <p:stCondLst>
                                            <p:cond delay="499"/>
                                          </p:stCondLst>
                                        </p:cTn>
                                        <p:tgtEl>
                                          <p:spTgt spid="175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1752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1752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idx="4294967295"/>
          </p:nvPr>
        </p:nvSpPr>
        <p:spPr>
          <a:xfrm>
            <a:off x="584200" y="318655"/>
            <a:ext cx="7620000" cy="5105400"/>
          </a:xfrm>
        </p:spPr>
        <p:txBody>
          <a:bodyPr>
            <a:normAutofit/>
          </a:bodyPr>
          <a:lstStyle/>
          <a:p>
            <a:pPr algn="l" eaLnBrk="1" hangingPunct="1">
              <a:lnSpc>
                <a:spcPct val="140000"/>
              </a:lnSpc>
            </a:pPr>
            <a:r>
              <a:rPr lang="en-US" dirty="0">
                <a:solidFill>
                  <a:srgbClr val="7F1353"/>
                </a:solidFill>
                <a:latin typeface="Arial" charset="0"/>
                <a:ea typeface="ヒラギノ角ゴ Pro W3" charset="0"/>
                <a:cs typeface="ヒラギノ角ゴ Pro W3" charset="0"/>
              </a:rPr>
              <a:t>Help </a:t>
            </a:r>
            <a:r>
              <a:rPr lang="en-US" dirty="0" smtClean="0">
                <a:solidFill>
                  <a:srgbClr val="7F1353"/>
                </a:solidFill>
                <a:latin typeface="Arial" charset="0"/>
                <a:ea typeface="ヒラギノ角ゴ Pro W3" charset="0"/>
                <a:cs typeface="ヒラギノ角ゴ Pro W3" charset="0"/>
              </a:rPr>
              <a:t>kids discover </a:t>
            </a:r>
            <a:r>
              <a:rPr lang="en-US" dirty="0">
                <a:solidFill>
                  <a:srgbClr val="7F1353"/>
                </a:solidFill>
                <a:latin typeface="Arial" charset="0"/>
                <a:ea typeface="ヒラギノ角ゴ Pro W3" charset="0"/>
                <a:cs typeface="ヒラギノ角ゴ Pro W3" charset="0"/>
              </a:rPr>
              <a:t>their passion, then help them get on a pathway where they can turn that passion into a career.</a:t>
            </a:r>
            <a:br>
              <a:rPr lang="en-US" dirty="0">
                <a:solidFill>
                  <a:srgbClr val="7F1353"/>
                </a:solidFill>
                <a:latin typeface="Arial" charset="0"/>
                <a:ea typeface="ヒラギノ角ゴ Pro W3" charset="0"/>
                <a:cs typeface="ヒラギノ角ゴ Pro W3" charset="0"/>
              </a:rPr>
            </a:br>
            <a:endParaRPr lang="en-US" dirty="0">
              <a:solidFill>
                <a:srgbClr val="7F1353"/>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0200172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538"/>
          <a:stretch/>
        </p:blipFill>
        <p:spPr>
          <a:xfrm>
            <a:off x="1143000" y="0"/>
            <a:ext cx="6894430" cy="6858000"/>
          </a:xfrm>
          <a:prstGeom prst="rect">
            <a:avLst/>
          </a:prstGeom>
        </p:spPr>
      </p:pic>
    </p:spTree>
    <p:extLst>
      <p:ext uri="{BB962C8B-B14F-4D97-AF65-F5344CB8AC3E}">
        <p14:creationId xmlns:p14="http://schemas.microsoft.com/office/powerpoint/2010/main" val="1946269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362498"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spTree>
  </p:cSld>
  <p:clrMapOvr>
    <a:masterClrMapping/>
  </p:clrMapOvr>
  <p:transition xmlns:p14="http://schemas.microsoft.com/office/powerpoint/2010/main" spd="med" advTm="4000">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2"/>
          <p:cNvSpPr>
            <a:spLocks noChangeArrowheads="1"/>
          </p:cNvSpPr>
          <p:nvPr/>
        </p:nvSpPr>
        <p:spPr bwMode="auto">
          <a:xfrm>
            <a:off x="0" y="568166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u="sng" dirty="0">
                <a:solidFill>
                  <a:srgbClr val="000000"/>
                </a:solidFill>
                <a:latin typeface="Calibri" charset="0"/>
                <a:cs typeface="Calibri" charset="0"/>
                <a:hlinkClick r:id="rId4"/>
              </a:rPr>
              <a:t>http://www.cvent.com/d/hrq907/3B</a:t>
            </a:r>
            <a:endParaRPr lang="en-US" dirty="0"/>
          </a:p>
        </p:txBody>
      </p:sp>
      <p:sp>
        <p:nvSpPr>
          <p:cNvPr id="6" name="TextBox 3"/>
          <p:cNvSpPr txBox="1">
            <a:spLocks noChangeArrowheads="1"/>
          </p:cNvSpPr>
          <p:nvPr/>
        </p:nvSpPr>
        <p:spPr bwMode="auto">
          <a:xfrm>
            <a:off x="6705600" y="2111374"/>
            <a:ext cx="2286000" cy="199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1B3F78"/>
                </a:solidFill>
                <a:latin typeface="Arial" charset="0"/>
                <a:ea typeface="ヒラギノ角ゴ Pro W3" charset="0"/>
                <a:cs typeface="ヒラギノ角ゴ Pro W3" charset="0"/>
              </a:defRPr>
            </a:lvl1pPr>
            <a:lvl2pPr>
              <a:defRPr sz="2800">
                <a:solidFill>
                  <a:srgbClr val="1B3F78"/>
                </a:solidFill>
                <a:latin typeface="Arial" charset="0"/>
                <a:ea typeface="ヒラギノ角ゴ Pro W3" charset="0"/>
                <a:cs typeface="ヒラギノ角ゴ Pro W3" charset="0"/>
              </a:defRPr>
            </a:lvl2pPr>
            <a:lvl3pPr>
              <a:defRPr sz="2400">
                <a:solidFill>
                  <a:srgbClr val="1B3F78"/>
                </a:solidFill>
                <a:latin typeface="Arial" charset="0"/>
                <a:ea typeface="ヒラギノ角ゴ Pro W3" charset="0"/>
                <a:cs typeface="ヒラギノ角ゴ Pro W3" charset="0"/>
              </a:defRPr>
            </a:lvl3pPr>
            <a:lvl4pPr>
              <a:defRPr sz="2000">
                <a:solidFill>
                  <a:srgbClr val="1B3F78"/>
                </a:solidFill>
                <a:latin typeface="Arial" charset="0"/>
                <a:ea typeface="ヒラギノ角ゴ Pro W3" charset="0"/>
                <a:cs typeface="ヒラギノ角ゴ Pro W3" charset="0"/>
              </a:defRPr>
            </a:lvl4pPr>
            <a:lvl5pPr>
              <a:defRPr sz="2000">
                <a:solidFill>
                  <a:srgbClr val="1B3F78"/>
                </a:solidFill>
                <a:latin typeface="Arial" charset="0"/>
                <a:ea typeface="ヒラギノ角ゴ Pro W3" charset="0"/>
                <a:cs typeface="ヒラギノ角ゴ Pro W3" charset="0"/>
              </a:defRPr>
            </a:lvl5pPr>
            <a:lvl6pPr eaLnBrk="0" hangingPunct="0">
              <a:defRPr sz="2000">
                <a:solidFill>
                  <a:srgbClr val="1B3F78"/>
                </a:solidFill>
                <a:latin typeface="Arial" charset="0"/>
                <a:ea typeface="ヒラギノ角ゴ Pro W3" charset="0"/>
                <a:cs typeface="ヒラギノ角ゴ Pro W3" charset="0"/>
              </a:defRPr>
            </a:lvl6pPr>
            <a:lvl7pPr eaLnBrk="0" hangingPunct="0">
              <a:defRPr sz="2000">
                <a:solidFill>
                  <a:srgbClr val="1B3F78"/>
                </a:solidFill>
                <a:latin typeface="Arial" charset="0"/>
                <a:ea typeface="ヒラギノ角ゴ Pro W3" charset="0"/>
                <a:cs typeface="ヒラギノ角ゴ Pro W3" charset="0"/>
              </a:defRPr>
            </a:lvl7pPr>
            <a:lvl8pPr eaLnBrk="0" hangingPunct="0">
              <a:defRPr sz="2000">
                <a:solidFill>
                  <a:srgbClr val="1B3F78"/>
                </a:solidFill>
                <a:latin typeface="Arial" charset="0"/>
                <a:ea typeface="ヒラギノ角ゴ Pro W3" charset="0"/>
                <a:cs typeface="ヒラギノ角ゴ Pro W3" charset="0"/>
              </a:defRPr>
            </a:lvl8pPr>
            <a:lvl9pPr eaLnBrk="0" hangingPunct="0">
              <a:defRPr sz="2000">
                <a:solidFill>
                  <a:srgbClr val="1B3F78"/>
                </a:solidFill>
                <a:latin typeface="Arial" charset="0"/>
                <a:ea typeface="ヒラギノ角ゴ Pro W3" charset="0"/>
                <a:cs typeface="ヒラギノ角ゴ Pro W3" charset="0"/>
              </a:defRPr>
            </a:lvl9pPr>
          </a:lstStyle>
          <a:p>
            <a:pPr algn="ctr">
              <a:lnSpc>
                <a:spcPct val="150000"/>
              </a:lnSpc>
            </a:pPr>
            <a:r>
              <a:rPr lang="en-US" sz="2800" b="1" baseline="0" dirty="0" smtClean="0">
                <a:solidFill>
                  <a:schemeClr val="tx1"/>
                </a:solidFill>
              </a:rPr>
              <a:t>Monday</a:t>
            </a:r>
          </a:p>
          <a:p>
            <a:pPr algn="ctr">
              <a:lnSpc>
                <a:spcPct val="150000"/>
              </a:lnSpc>
            </a:pPr>
            <a:r>
              <a:rPr lang="en-US" sz="2800" b="1" dirty="0" smtClean="0">
                <a:solidFill>
                  <a:schemeClr val="tx1"/>
                </a:solidFill>
              </a:rPr>
              <a:t>8:30</a:t>
            </a:r>
          </a:p>
          <a:p>
            <a:pPr algn="ctr">
              <a:lnSpc>
                <a:spcPct val="150000"/>
              </a:lnSpc>
            </a:pPr>
            <a:r>
              <a:rPr lang="en-US" sz="2800" b="1" dirty="0" smtClean="0">
                <a:solidFill>
                  <a:schemeClr val="tx1"/>
                </a:solidFill>
              </a:rPr>
              <a:t>Help Kids …</a:t>
            </a:r>
            <a:endParaRPr lang="en-US" sz="2800" b="1" dirty="0">
              <a:solidFill>
                <a:schemeClr val="tx1"/>
              </a:solidFill>
            </a:endParaRPr>
          </a:p>
        </p:txBody>
      </p:sp>
      <p:sp>
        <p:nvSpPr>
          <p:cNvPr id="7" name="TextBox 5"/>
          <p:cNvSpPr txBox="1">
            <a:spLocks noChangeArrowheads="1"/>
          </p:cNvSpPr>
          <p:nvPr/>
        </p:nvSpPr>
        <p:spPr bwMode="auto">
          <a:xfrm>
            <a:off x="304800" y="3676650"/>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1B3F78"/>
                </a:solidFill>
                <a:latin typeface="Arial" charset="0"/>
                <a:ea typeface="ヒラギノ角ゴ Pro W3" charset="0"/>
                <a:cs typeface="ヒラギノ角ゴ Pro W3" charset="0"/>
              </a:defRPr>
            </a:lvl1pPr>
            <a:lvl2pPr>
              <a:defRPr sz="2800">
                <a:solidFill>
                  <a:srgbClr val="1B3F78"/>
                </a:solidFill>
                <a:latin typeface="Arial" charset="0"/>
                <a:ea typeface="ヒラギノ角ゴ Pro W3" charset="0"/>
                <a:cs typeface="ヒラギノ角ゴ Pro W3" charset="0"/>
              </a:defRPr>
            </a:lvl2pPr>
            <a:lvl3pPr>
              <a:defRPr sz="2400">
                <a:solidFill>
                  <a:srgbClr val="1B3F78"/>
                </a:solidFill>
                <a:latin typeface="Arial" charset="0"/>
                <a:ea typeface="ヒラギノ角ゴ Pro W3" charset="0"/>
                <a:cs typeface="ヒラギノ角ゴ Pro W3" charset="0"/>
              </a:defRPr>
            </a:lvl3pPr>
            <a:lvl4pPr>
              <a:defRPr sz="2000">
                <a:solidFill>
                  <a:srgbClr val="1B3F78"/>
                </a:solidFill>
                <a:latin typeface="Arial" charset="0"/>
                <a:ea typeface="ヒラギノ角ゴ Pro W3" charset="0"/>
                <a:cs typeface="ヒラギノ角ゴ Pro W3" charset="0"/>
              </a:defRPr>
            </a:lvl4pPr>
            <a:lvl5pPr>
              <a:defRPr sz="2000">
                <a:solidFill>
                  <a:srgbClr val="1B3F78"/>
                </a:solidFill>
                <a:latin typeface="Arial" charset="0"/>
                <a:ea typeface="ヒラギノ角ゴ Pro W3" charset="0"/>
                <a:cs typeface="ヒラギノ角ゴ Pro W3" charset="0"/>
              </a:defRPr>
            </a:lvl5pPr>
            <a:lvl6pPr eaLnBrk="0" hangingPunct="0">
              <a:defRPr sz="2000">
                <a:solidFill>
                  <a:srgbClr val="1B3F78"/>
                </a:solidFill>
                <a:latin typeface="Arial" charset="0"/>
                <a:ea typeface="ヒラギノ角ゴ Pro W3" charset="0"/>
                <a:cs typeface="ヒラギノ角ゴ Pro W3" charset="0"/>
              </a:defRPr>
            </a:lvl6pPr>
            <a:lvl7pPr eaLnBrk="0" hangingPunct="0">
              <a:defRPr sz="2000">
                <a:solidFill>
                  <a:srgbClr val="1B3F78"/>
                </a:solidFill>
                <a:latin typeface="Arial" charset="0"/>
                <a:ea typeface="ヒラギノ角ゴ Pro W3" charset="0"/>
                <a:cs typeface="ヒラギノ角ゴ Pro W3" charset="0"/>
              </a:defRPr>
            </a:lvl7pPr>
            <a:lvl8pPr eaLnBrk="0" hangingPunct="0">
              <a:defRPr sz="2000">
                <a:solidFill>
                  <a:srgbClr val="1B3F78"/>
                </a:solidFill>
                <a:latin typeface="Arial" charset="0"/>
                <a:ea typeface="ヒラギノ角ゴ Pro W3" charset="0"/>
                <a:cs typeface="ヒラギノ角ゴ Pro W3" charset="0"/>
              </a:defRPr>
            </a:lvl8pPr>
            <a:lvl9pPr eaLnBrk="0" hangingPunct="0">
              <a:defRPr sz="2000">
                <a:solidFill>
                  <a:srgbClr val="1B3F78"/>
                </a:solidFill>
                <a:latin typeface="Arial" charset="0"/>
                <a:ea typeface="ヒラギノ角ゴ Pro W3" charset="0"/>
                <a:cs typeface="ヒラギノ角ゴ Pro W3" charset="0"/>
              </a:defRPr>
            </a:lvl9pPr>
          </a:lstStyle>
          <a:p>
            <a:pPr algn="ctr"/>
            <a:r>
              <a:rPr lang="en-US" sz="2400" baseline="0" dirty="0">
                <a:solidFill>
                  <a:schemeClr val="tx1"/>
                </a:solidFill>
              </a:rPr>
              <a:t>Your feedback is important.</a:t>
            </a:r>
            <a:endParaRPr lang="en-US" sz="2400" dirty="0">
              <a:solidFill>
                <a:schemeClr val="tx1"/>
              </a:solidFill>
            </a:endParaRPr>
          </a:p>
        </p:txBody>
      </p:sp>
      <p:pic>
        <p:nvPicPr>
          <p:cNvPr id="8" name="Picture 6" descr="C:\Users\cdroessler1\Desktop\ccsa_q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219200"/>
            <a:ext cx="44021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p:cNvSpPr txBox="1">
            <a:spLocks noChangeArrowheads="1"/>
          </p:cNvSpPr>
          <p:nvPr/>
        </p:nvSpPr>
        <p:spPr bwMode="auto">
          <a:xfrm>
            <a:off x="9296400" y="2286000"/>
            <a:ext cx="2286000" cy="199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1B3F78"/>
                </a:solidFill>
                <a:latin typeface="Arial" charset="0"/>
                <a:ea typeface="ヒラギノ角ゴ Pro W3" charset="0"/>
                <a:cs typeface="ヒラギノ角ゴ Pro W3" charset="0"/>
              </a:defRPr>
            </a:lvl1pPr>
            <a:lvl2pPr>
              <a:defRPr sz="2800">
                <a:solidFill>
                  <a:srgbClr val="1B3F78"/>
                </a:solidFill>
                <a:latin typeface="Arial" charset="0"/>
                <a:ea typeface="ヒラギノ角ゴ Pro W3" charset="0"/>
                <a:cs typeface="ヒラギノ角ゴ Pro W3" charset="0"/>
              </a:defRPr>
            </a:lvl2pPr>
            <a:lvl3pPr>
              <a:defRPr sz="2400">
                <a:solidFill>
                  <a:srgbClr val="1B3F78"/>
                </a:solidFill>
                <a:latin typeface="Arial" charset="0"/>
                <a:ea typeface="ヒラギノ角ゴ Pro W3" charset="0"/>
                <a:cs typeface="ヒラギノ角ゴ Pro W3" charset="0"/>
              </a:defRPr>
            </a:lvl3pPr>
            <a:lvl4pPr>
              <a:defRPr sz="2000">
                <a:solidFill>
                  <a:srgbClr val="1B3F78"/>
                </a:solidFill>
                <a:latin typeface="Arial" charset="0"/>
                <a:ea typeface="ヒラギノ角ゴ Pro W3" charset="0"/>
                <a:cs typeface="ヒラギノ角ゴ Pro W3" charset="0"/>
              </a:defRPr>
            </a:lvl4pPr>
            <a:lvl5pPr>
              <a:defRPr sz="2000">
                <a:solidFill>
                  <a:srgbClr val="1B3F78"/>
                </a:solidFill>
                <a:latin typeface="Arial" charset="0"/>
                <a:ea typeface="ヒラギノ角ゴ Pro W3" charset="0"/>
                <a:cs typeface="ヒラギノ角ゴ Pro W3" charset="0"/>
              </a:defRPr>
            </a:lvl5pPr>
            <a:lvl6pPr eaLnBrk="0" hangingPunct="0">
              <a:defRPr sz="2000">
                <a:solidFill>
                  <a:srgbClr val="1B3F78"/>
                </a:solidFill>
                <a:latin typeface="Arial" charset="0"/>
                <a:ea typeface="ヒラギノ角ゴ Pro W3" charset="0"/>
                <a:cs typeface="ヒラギノ角ゴ Pro W3" charset="0"/>
              </a:defRPr>
            </a:lvl6pPr>
            <a:lvl7pPr eaLnBrk="0" hangingPunct="0">
              <a:defRPr sz="2000">
                <a:solidFill>
                  <a:srgbClr val="1B3F78"/>
                </a:solidFill>
                <a:latin typeface="Arial" charset="0"/>
                <a:ea typeface="ヒラギノ角ゴ Pro W3" charset="0"/>
                <a:cs typeface="ヒラギノ角ゴ Pro W3" charset="0"/>
              </a:defRPr>
            </a:lvl7pPr>
            <a:lvl8pPr eaLnBrk="0" hangingPunct="0">
              <a:defRPr sz="2000">
                <a:solidFill>
                  <a:srgbClr val="1B3F78"/>
                </a:solidFill>
                <a:latin typeface="Arial" charset="0"/>
                <a:ea typeface="ヒラギノ角ゴ Pro W3" charset="0"/>
                <a:cs typeface="ヒラギノ角ゴ Pro W3" charset="0"/>
              </a:defRPr>
            </a:lvl8pPr>
            <a:lvl9pPr eaLnBrk="0" hangingPunct="0">
              <a:defRPr sz="2000">
                <a:solidFill>
                  <a:srgbClr val="1B3F78"/>
                </a:solidFill>
                <a:latin typeface="Arial" charset="0"/>
                <a:ea typeface="ヒラギノ角ゴ Pro W3" charset="0"/>
                <a:cs typeface="ヒラギノ角ゴ Pro W3" charset="0"/>
              </a:defRPr>
            </a:lvl9pPr>
          </a:lstStyle>
          <a:p>
            <a:pPr algn="ctr">
              <a:lnSpc>
                <a:spcPct val="150000"/>
              </a:lnSpc>
            </a:pPr>
            <a:r>
              <a:rPr lang="en-US" sz="2800" b="1" baseline="0" dirty="0" smtClean="0">
                <a:solidFill>
                  <a:schemeClr val="tx1"/>
                </a:solidFill>
              </a:rPr>
              <a:t>Wednesday</a:t>
            </a:r>
          </a:p>
          <a:p>
            <a:pPr algn="ctr">
              <a:lnSpc>
                <a:spcPct val="150000"/>
              </a:lnSpc>
            </a:pPr>
            <a:r>
              <a:rPr lang="en-US" sz="2800" b="1" dirty="0" smtClean="0">
                <a:solidFill>
                  <a:schemeClr val="tx1"/>
                </a:solidFill>
              </a:rPr>
              <a:t>10:00</a:t>
            </a:r>
          </a:p>
          <a:p>
            <a:pPr algn="ctr">
              <a:lnSpc>
                <a:spcPct val="150000"/>
              </a:lnSpc>
            </a:pPr>
            <a:r>
              <a:rPr lang="en-US" sz="2800" b="1" dirty="0" smtClean="0">
                <a:solidFill>
                  <a:schemeClr val="tx1"/>
                </a:solidFill>
              </a:rPr>
              <a:t>Help Kids …</a:t>
            </a:r>
            <a:endParaRPr lang="en-US" sz="2800" b="1" dirty="0">
              <a:solidFill>
                <a:schemeClr val="tx1"/>
              </a:solidFill>
            </a:endParaRPr>
          </a:p>
        </p:txBody>
      </p:sp>
    </p:spTree>
    <p:extLst>
      <p:ext uri="{BB962C8B-B14F-4D97-AF65-F5344CB8AC3E}">
        <p14:creationId xmlns:p14="http://schemas.microsoft.com/office/powerpoint/2010/main" val="24286201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endParaRPr lang="en-US">
              <a:effectLst>
                <a:outerShdw blurRad="38100" dist="38100" dir="2700000" algn="tl">
                  <a:srgbClr val="DDDDDD"/>
                </a:outerShdw>
              </a:effectLst>
            </a:endParaRPr>
          </a:p>
        </p:txBody>
      </p:sp>
      <p:sp>
        <p:nvSpPr>
          <p:cNvPr id="1695747" name="Rectangle 3"/>
          <p:cNvSpPr>
            <a:spLocks noGrp="1" noChangeArrowheads="1"/>
          </p:cNvSpPr>
          <p:nvPr>
            <p:ph type="body" idx="4294967295"/>
          </p:nvPr>
        </p:nvSpPr>
        <p:spPr>
          <a:xfrm>
            <a:off x="4724400" y="2438400"/>
            <a:ext cx="3962400" cy="1665288"/>
          </a:xfrm>
        </p:spPr>
        <p:txBody>
          <a:bodyPr/>
          <a:lstStyle/>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Begin with the</a:t>
            </a:r>
          </a:p>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end in mind. </a:t>
            </a:r>
          </a:p>
        </p:txBody>
      </p:sp>
      <p:pic>
        <p:nvPicPr>
          <p:cNvPr id="77827" name="Picture 4" descr="7-habits-covey.jpg                                             000634F2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316277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5749" name="Rectangle 5"/>
          <p:cNvSpPr>
            <a:spLocks noChangeArrowheads="1"/>
          </p:cNvSpPr>
          <p:nvPr/>
        </p:nvSpPr>
        <p:spPr bwMode="auto">
          <a:xfrm>
            <a:off x="10439400" y="3810000"/>
            <a:ext cx="7543800" cy="1676400"/>
          </a:xfrm>
          <a:prstGeom prst="rect">
            <a:avLst/>
          </a:prstGeom>
          <a:noFill/>
          <a:ln w="9525">
            <a:noFill/>
            <a:miter lim="800000"/>
            <a:headEnd/>
            <a:tailEnd/>
          </a:ln>
          <a:effectLst/>
        </p:spPr>
        <p:txBody>
          <a:bodyPr/>
          <a:lstStyle/>
          <a:p>
            <a:pPr eaLnBrk="1" hangingPunct="1">
              <a:spcBef>
                <a:spcPct val="20000"/>
              </a:spcBef>
              <a:defRPr/>
            </a:pPr>
            <a:r>
              <a:rPr lang="en-US" sz="3200" b="1" dirty="0">
                <a:effectLst>
                  <a:outerShdw blurRad="38100" dist="38100" dir="2700000" algn="tl">
                    <a:srgbClr val="DDDDDD"/>
                  </a:outerShdw>
                </a:effectLst>
                <a:latin typeface="Helvetica Neue" charset="0"/>
              </a:rPr>
              <a:t>Does education prepare for a career, or the next level of education?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362498"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spTree>
    <p:extLst>
      <p:ext uri="{BB962C8B-B14F-4D97-AF65-F5344CB8AC3E}">
        <p14:creationId xmlns:p14="http://schemas.microsoft.com/office/powerpoint/2010/main" val="2814725270"/>
      </p:ext>
    </p:extLst>
  </p:cSld>
  <p:clrMapOvr>
    <a:masterClrMapping/>
  </p:clrMapOvr>
  <p:transition xmlns:p14="http://schemas.microsoft.com/office/powerpoint/2010/main" spd="med" advTm="4000">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P9004485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360" y="0"/>
            <a:ext cx="4572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813943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95400" y="6858000"/>
            <a:ext cx="1890098" cy="369332"/>
          </a:xfrm>
          <a:prstGeom prst="rect">
            <a:avLst/>
          </a:prstGeom>
        </p:spPr>
        <p:txBody>
          <a:bodyPr wrap="none">
            <a:spAutoFit/>
          </a:bodyPr>
          <a:lstStyle/>
          <a:p>
            <a:r>
              <a:rPr lang="en-US" dirty="0" smtClean="0"/>
              <a:t>"I choose C" video </a:t>
            </a:r>
            <a:endParaRPr lang="en-US" dirty="0"/>
          </a:p>
        </p:txBody>
      </p:sp>
      <p:pic>
        <p:nvPicPr>
          <p:cNvPr id="4" name="Why We Need Common Core_ I choose C..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1" y="854364"/>
            <a:ext cx="9160452" cy="5160818"/>
          </a:xfrm>
          <a:prstGeom prst="rect">
            <a:avLst/>
          </a:prstGeom>
        </p:spPr>
      </p:pic>
    </p:spTree>
    <p:extLst>
      <p:ext uri="{BB962C8B-B14F-4D97-AF65-F5344CB8AC3E}">
        <p14:creationId xmlns:p14="http://schemas.microsoft.com/office/powerpoint/2010/main" val="28767513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little_dreamer_by_miraccoon-d4t01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90" y="0"/>
            <a:ext cx="8057702" cy="6858000"/>
          </a:xfrm>
          <a:prstGeom prst="rect">
            <a:avLst/>
          </a:prstGeom>
        </p:spPr>
      </p:pic>
    </p:spTree>
    <p:extLst>
      <p:ext uri="{BB962C8B-B14F-4D97-AF65-F5344CB8AC3E}">
        <p14:creationId xmlns:p14="http://schemas.microsoft.com/office/powerpoint/2010/main" val="25811546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Reaching Introverts</a:t>
            </a:r>
            <a:endParaRPr lang="en-US" dirty="0"/>
          </a:p>
        </p:txBody>
      </p:sp>
      <p:pic>
        <p:nvPicPr>
          <p:cNvPr id="4" name="Picture 3"/>
          <p:cNvPicPr>
            <a:picLocks noChangeAspect="1"/>
          </p:cNvPicPr>
          <p:nvPr/>
        </p:nvPicPr>
        <p:blipFill>
          <a:blip r:embed="rId3"/>
          <a:stretch>
            <a:fillRect/>
          </a:stretch>
        </p:blipFill>
        <p:spPr>
          <a:xfrm>
            <a:off x="1295400" y="1524000"/>
            <a:ext cx="6350000" cy="4813300"/>
          </a:xfrm>
          <a:prstGeom prst="rect">
            <a:avLst/>
          </a:prstGeom>
        </p:spPr>
      </p:pic>
    </p:spTree>
    <p:extLst>
      <p:ext uri="{BB962C8B-B14F-4D97-AF65-F5344CB8AC3E}">
        <p14:creationId xmlns:p14="http://schemas.microsoft.com/office/powerpoint/2010/main" val="33518036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Reaching Extroverts</a:t>
            </a:r>
            <a:endParaRPr lang="en-US" dirty="0"/>
          </a:p>
        </p:txBody>
      </p:sp>
      <p:pic>
        <p:nvPicPr>
          <p:cNvPr id="3" name="Picture 2"/>
          <p:cNvPicPr>
            <a:picLocks noChangeAspect="1"/>
          </p:cNvPicPr>
          <p:nvPr/>
        </p:nvPicPr>
        <p:blipFill>
          <a:blip r:embed="rId3"/>
          <a:stretch>
            <a:fillRect/>
          </a:stretch>
        </p:blipFill>
        <p:spPr>
          <a:xfrm>
            <a:off x="533400" y="1600200"/>
            <a:ext cx="8128000" cy="4953000"/>
          </a:xfrm>
          <a:prstGeom prst="rect">
            <a:avLst/>
          </a:prstGeom>
        </p:spPr>
      </p:pic>
    </p:spTree>
    <p:extLst>
      <p:ext uri="{BB962C8B-B14F-4D97-AF65-F5344CB8AC3E}">
        <p14:creationId xmlns:p14="http://schemas.microsoft.com/office/powerpoint/2010/main" val="31745162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970" name="Rectangle 2"/>
          <p:cNvSpPr>
            <a:spLocks noGrp="1" noChangeArrowheads="1"/>
          </p:cNvSpPr>
          <p:nvPr>
            <p:ph type="title" idx="4294967295"/>
          </p:nvPr>
        </p:nvSpPr>
        <p:spPr>
          <a:xfrm>
            <a:off x="228600" y="228600"/>
            <a:ext cx="8686800" cy="1143000"/>
          </a:xfrm>
        </p:spPr>
        <p:txBody>
          <a:bodyPr/>
          <a:lstStyle/>
          <a:p>
            <a:pPr eaLnBrk="1" hangingPunct="1">
              <a:defRPr/>
            </a:pPr>
            <a:r>
              <a:rPr lang="en-US" altLang="en-US" sz="5000" i="1" smtClean="0">
                <a:effectLst>
                  <a:outerShdw blurRad="38100" dist="38100" dir="2700000" algn="tl">
                    <a:srgbClr val="C0C0C0"/>
                  </a:outerShdw>
                </a:effectLst>
              </a:rPr>
              <a:t>Our Mission</a:t>
            </a:r>
            <a:endParaRPr lang="en-US" altLang="en-US" sz="5000" smtClean="0">
              <a:effectLst>
                <a:outerShdw blurRad="38100" dist="38100" dir="2700000" algn="tl">
                  <a:srgbClr val="C0C0C0"/>
                </a:outerShdw>
              </a:effectLst>
            </a:endParaRPr>
          </a:p>
        </p:txBody>
      </p:sp>
      <p:sp>
        <p:nvSpPr>
          <p:cNvPr id="1747971" name="Rectangle 3"/>
          <p:cNvSpPr>
            <a:spLocks noGrp="1" noChangeArrowheads="1"/>
          </p:cNvSpPr>
          <p:nvPr>
            <p:ph type="body" idx="4294967295"/>
          </p:nvPr>
        </p:nvSpPr>
        <p:spPr>
          <a:xfrm>
            <a:off x="0" y="1295400"/>
            <a:ext cx="9144000" cy="4419600"/>
          </a:xfrm>
        </p:spPr>
        <p:txBody>
          <a:bodyPr/>
          <a:lstStyle/>
          <a:p>
            <a:pPr eaLnBrk="1" hangingPunct="1">
              <a:lnSpc>
                <a:spcPct val="90000"/>
              </a:lnSpc>
              <a:defRPr/>
            </a:pPr>
            <a:endParaRPr lang="en-US" altLang="en-US" sz="2300" smtClean="0">
              <a:effectLst>
                <a:outerShdw blurRad="38100" dist="38100" dir="2700000" algn="tl">
                  <a:srgbClr val="C0C0C0"/>
                </a:outerShdw>
              </a:effectLst>
            </a:endParaRPr>
          </a:p>
          <a:p>
            <a:pPr eaLnBrk="1" hangingPunct="1">
              <a:lnSpc>
                <a:spcPct val="90000"/>
              </a:lnSpc>
              <a:defRPr/>
            </a:pPr>
            <a:endParaRPr lang="en-US" altLang="en-US" sz="2300" smtClean="0">
              <a:effectLst>
                <a:outerShdw blurRad="38100" dist="38100" dir="2700000" algn="tl">
                  <a:srgbClr val="C0C0C0"/>
                </a:outerShdw>
              </a:effectLst>
            </a:endParaRPr>
          </a:p>
        </p:txBody>
      </p:sp>
      <p:sp>
        <p:nvSpPr>
          <p:cNvPr id="1747972" name="Rectangle 4"/>
          <p:cNvSpPr>
            <a:spLocks noChangeArrowheads="1"/>
          </p:cNvSpPr>
          <p:nvPr/>
        </p:nvSpPr>
        <p:spPr bwMode="auto">
          <a:xfrm>
            <a:off x="533400" y="1143000"/>
            <a:ext cx="8534400" cy="5424488"/>
          </a:xfrm>
          <a:prstGeom prst="rect">
            <a:avLst/>
          </a:prstGeom>
          <a:noFill/>
          <a:ln w="9525">
            <a:noFill/>
            <a:miter lim="800000"/>
            <a:headEnd/>
            <a:tailEnd/>
          </a:ln>
          <a:effectLst/>
        </p:spPr>
        <p:txBody>
          <a:bodyPr>
            <a:spAutoFit/>
          </a:bodyPr>
          <a:lstStyle>
            <a:lvl1pPr marL="508000" indent="-508000">
              <a:defRPr sz="2400">
                <a:solidFill>
                  <a:schemeClr val="tx1"/>
                </a:solidFill>
                <a:latin typeface="Arial" pitchFamily="34" charset="0"/>
                <a:ea typeface="ヒラギノ角ゴ Pro W3" pitchFamily="-112" charset="-128"/>
              </a:defRPr>
            </a:lvl1pPr>
            <a:lvl2pPr marL="1252538" indent="-338138">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nSpc>
                <a:spcPct val="120000"/>
              </a:lnSpc>
              <a:defRPr/>
            </a:pPr>
            <a:r>
              <a:rPr lang="en-US" altLang="en-US" sz="3600" b="1" smtClean="0">
                <a:effectLst>
                  <a:outerShdw blurRad="38100" dist="38100" dir="2700000" algn="tl">
                    <a:srgbClr val="C0C0C0"/>
                  </a:outerShdw>
                </a:effectLst>
                <a:latin typeface="Times" pitchFamily="-112" charset="0"/>
                <a:cs typeface="+mn-cs"/>
              </a:rPr>
              <a:t>Help our students find the right career:</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High demand occupations in growing industries</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ROI - Education vs. Salary</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Jobs with potential for advancement</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Future-proof occupations</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Transferable skills</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Job satisfaction</a:t>
            </a:r>
          </a:p>
          <a:p>
            <a:pPr lvl="1">
              <a:lnSpc>
                <a:spcPct val="120000"/>
              </a:lnSpc>
              <a:buFontTx/>
              <a:buChar char="•"/>
              <a:defRPr/>
            </a:pPr>
            <a:endParaRPr lang="en-US" altLang="en-US" sz="3200" b="1" smtClean="0">
              <a:effectLst>
                <a:outerShdw blurRad="38100" dist="38100" dir="2700000" algn="tl">
                  <a:srgbClr val="C0C0C0"/>
                </a:outerShdw>
              </a:effectLst>
              <a:latin typeface="Times" pitchFamily="-112" charset="0"/>
              <a:cs typeface="+mn-cs"/>
            </a:endParaRPr>
          </a:p>
        </p:txBody>
      </p:sp>
      <p:sp>
        <p:nvSpPr>
          <p:cNvPr id="1747973" name="AutoShape 5"/>
          <p:cNvSpPr>
            <a:spLocks noChangeArrowheads="1"/>
          </p:cNvSpPr>
          <p:nvPr/>
        </p:nvSpPr>
        <p:spPr bwMode="auto">
          <a:xfrm>
            <a:off x="4876800" y="5486400"/>
            <a:ext cx="1676400" cy="381000"/>
          </a:xfrm>
          <a:prstGeom prst="leftArrow">
            <a:avLst>
              <a:gd name="adj1" fmla="val 50000"/>
              <a:gd name="adj2" fmla="val 110000"/>
            </a:avLst>
          </a:prstGeom>
          <a:solidFill>
            <a:schemeClr val="accent1"/>
          </a:solidFill>
          <a:ln w="9525">
            <a:solidFill>
              <a:schemeClr val="tx1"/>
            </a:solidFill>
            <a:miter lim="800000"/>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Tree>
    <p:extLst>
      <p:ext uri="{BB962C8B-B14F-4D97-AF65-F5344CB8AC3E}">
        <p14:creationId xmlns:p14="http://schemas.microsoft.com/office/powerpoint/2010/main" val="317011963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38186320" presetClass="entr" presetSubtype="2" fill="hold" grpId="0" nodeType="clickEffect">
                                  <p:stCondLst>
                                    <p:cond delay="0"/>
                                  </p:stCondLst>
                                  <p:childTnLst>
                                    <p:set>
                                      <p:cBhvr>
                                        <p:cTn id="6" dur="1" fill="hold">
                                          <p:stCondLst>
                                            <p:cond delay="499"/>
                                          </p:stCondLst>
                                        </p:cTn>
                                        <p:tgtEl>
                                          <p:spTgt spid="1747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7973"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85800" y="366713"/>
            <a:ext cx="86106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130000"/>
              </a:lnSpc>
            </a:pPr>
            <a:r>
              <a:rPr lang="en-US">
                <a:latin typeface="Times" charset="0"/>
              </a:rPr>
              <a:t>Everybody’s Working For The Weekend (Loverboy)</a:t>
            </a:r>
          </a:p>
          <a:p>
            <a:pPr>
              <a:lnSpc>
                <a:spcPct val="130000"/>
              </a:lnSpc>
            </a:pPr>
            <a:r>
              <a:rPr lang="en-US">
                <a:latin typeface="Times" charset="0"/>
              </a:rPr>
              <a:t>Take This Job And Shove It (Johnny Paycheck)</a:t>
            </a:r>
          </a:p>
          <a:p>
            <a:pPr>
              <a:lnSpc>
                <a:spcPct val="130000"/>
              </a:lnSpc>
            </a:pPr>
            <a:r>
              <a:rPr lang="en-US">
                <a:latin typeface="Times" charset="0"/>
              </a:rPr>
              <a:t>Rainy Days And Mondays Always Get Me Down (Carpenters)</a:t>
            </a:r>
          </a:p>
          <a:p>
            <a:pPr>
              <a:lnSpc>
                <a:spcPct val="130000"/>
              </a:lnSpc>
            </a:pPr>
            <a:r>
              <a:rPr lang="en-US">
                <a:latin typeface="Times" charset="0"/>
              </a:rPr>
              <a:t>I Don’t Like Mondays (Boomtown Rats)</a:t>
            </a:r>
          </a:p>
          <a:p>
            <a:pPr>
              <a:lnSpc>
                <a:spcPct val="130000"/>
              </a:lnSpc>
            </a:pPr>
            <a:r>
              <a:rPr lang="en-US">
                <a:latin typeface="Times" charset="0"/>
              </a:rPr>
              <a:t>Don’t Talk To Me About Work (Lou Reed )</a:t>
            </a:r>
          </a:p>
          <a:p>
            <a:pPr>
              <a:lnSpc>
                <a:spcPct val="130000"/>
              </a:lnSpc>
            </a:pPr>
            <a:r>
              <a:rPr lang="en-US">
                <a:latin typeface="Times" charset="0"/>
              </a:rPr>
              <a:t>The Work Song (Billy Squier)</a:t>
            </a:r>
          </a:p>
          <a:p>
            <a:pPr>
              <a:lnSpc>
                <a:spcPct val="130000"/>
              </a:lnSpc>
            </a:pPr>
            <a:r>
              <a:rPr lang="en-US">
                <a:latin typeface="Times" charset="0"/>
              </a:rPr>
              <a:t>Goin’ To Work (Martina McBride )</a:t>
            </a:r>
          </a:p>
          <a:p>
            <a:pPr>
              <a:lnSpc>
                <a:spcPct val="130000"/>
              </a:lnSpc>
            </a:pPr>
            <a:r>
              <a:rPr lang="en-US">
                <a:latin typeface="Times" charset="0"/>
              </a:rPr>
              <a:t>Off To Work (Chicago)</a:t>
            </a:r>
          </a:p>
          <a:p>
            <a:pPr>
              <a:lnSpc>
                <a:spcPct val="130000"/>
              </a:lnSpc>
            </a:pPr>
            <a:r>
              <a:rPr lang="en-US">
                <a:latin typeface="Times" charset="0"/>
              </a:rPr>
              <a:t>I’ve Been Working On The Railroad (John Denver)</a:t>
            </a:r>
          </a:p>
          <a:p>
            <a:pPr>
              <a:lnSpc>
                <a:spcPct val="130000"/>
              </a:lnSpc>
            </a:pPr>
            <a:r>
              <a:rPr lang="en-US">
                <a:latin typeface="Times" charset="0"/>
              </a:rPr>
              <a:t>I Don’t Wanna Work That Hard (Blaine Larsen) </a:t>
            </a:r>
          </a:p>
          <a:p>
            <a:pPr>
              <a:lnSpc>
                <a:spcPct val="130000"/>
              </a:lnSpc>
            </a:pPr>
            <a:r>
              <a:rPr lang="en-US">
                <a:latin typeface="Times" charset="0"/>
              </a:rPr>
              <a:t>Seven Day Weekend (Abc)</a:t>
            </a:r>
          </a:p>
          <a:p>
            <a:pPr>
              <a:lnSpc>
                <a:spcPct val="130000"/>
              </a:lnSpc>
            </a:pPr>
            <a:r>
              <a:rPr lang="en-US">
                <a:latin typeface="Times" charset="0"/>
              </a:rPr>
              <a:t>The Weekend Song (Alanis Morissette)</a:t>
            </a:r>
          </a:p>
          <a:p>
            <a:pPr>
              <a:lnSpc>
                <a:spcPct val="130000"/>
              </a:lnSpc>
            </a:pPr>
            <a:r>
              <a:rPr lang="en-US">
                <a:latin typeface="Times" charset="0"/>
              </a:rPr>
              <a:t>Living For The Weekend (Hard-Fi)</a:t>
            </a:r>
          </a:p>
        </p:txBody>
      </p:sp>
    </p:spTree>
    <p:extLst>
      <p:ext uri="{BB962C8B-B14F-4D97-AF65-F5344CB8AC3E}">
        <p14:creationId xmlns:p14="http://schemas.microsoft.com/office/powerpoint/2010/main" val="11816657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These</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a:t>
            </a:r>
            <a:r>
              <a:rPr lang="en-US" sz="3200" b="1" dirty="0" smtClean="0">
                <a:effectLst>
                  <a:outerShdw blurRad="38100" dist="38100" dir="2700000" algn="tl">
                    <a:srgbClr val="DDDDDD"/>
                  </a:outerShdw>
                </a:effectLst>
                <a:latin typeface="Helvetica Neue" charset="0"/>
              </a:rPr>
              <a:t>nterests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Passion</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Job market</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Lifestyle choice ($$)</a:t>
            </a:r>
          </a:p>
          <a:p>
            <a:pPr eaLnBrk="1" hangingPunct="1">
              <a:spcBef>
                <a:spcPct val="20000"/>
              </a:spcBef>
              <a:defRPr/>
            </a:pP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31345834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2653</TotalTime>
  <Words>14229</Words>
  <Application>Microsoft Macintosh PowerPoint</Application>
  <PresentationFormat>On-screen Show (4:3)</PresentationFormat>
  <Paragraphs>1438</Paragraphs>
  <Slides>87</Slides>
  <Notes>87</Notes>
  <HiddenSlides>0</HiddenSlides>
  <MMClips>1</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Blank Presentation</vt:lpstr>
      <vt:lpstr>Help Kids Discover Their Passion and Turn it into a Career</vt:lpstr>
      <vt:lpstr>PowerPoint Presentation</vt:lpstr>
      <vt:lpstr>NC State Board of Education Guiding Mission</vt:lpstr>
      <vt:lpstr>Education Plan </vt:lpstr>
      <vt:lpstr>PowerPoint Presentation</vt:lpstr>
      <vt:lpstr>What is the Purpose of School?</vt:lpstr>
      <vt:lpstr>PowerPoint Presentation</vt:lpstr>
      <vt:lpstr>PowerPoint Presentation</vt:lpstr>
      <vt:lpstr>Discover These</vt:lpstr>
      <vt:lpstr>Discover Your Interests</vt:lpstr>
      <vt:lpstr>Discover Your Skills</vt:lpstr>
      <vt:lpstr>Fastest Growing Occupations in NC Requiring Postsecondary Education (Total Change in Positions Projected from 2010 - 2020) </vt:lpstr>
      <vt:lpstr>PowerPoint Presentation</vt:lpstr>
      <vt:lpstr>Passion –  dictionary definition</vt:lpstr>
      <vt:lpstr>College is the Next Step ?</vt:lpstr>
      <vt:lpstr>PowerPoint Presentation</vt:lpstr>
      <vt:lpstr>PowerPoint Presentation</vt:lpstr>
      <vt:lpstr>Passion in the Classroom</vt:lpstr>
      <vt:lpstr>PowerPoint Presentation</vt:lpstr>
      <vt:lpstr>Passion in the Classroom</vt:lpstr>
      <vt:lpstr>PowerPoint Presentation</vt:lpstr>
      <vt:lpstr>PowerPoint Presentation</vt:lpstr>
      <vt:lpstr>PowerPoint Presentation</vt:lpstr>
      <vt:lpstr>Algebra</vt:lpstr>
      <vt:lpstr>PowerPoint Presentation</vt:lpstr>
      <vt:lpstr>Theatre Algebra</vt:lpstr>
      <vt:lpstr>PowerPoint Presentation</vt:lpstr>
      <vt:lpstr>PowerPoint Presentation</vt:lpstr>
      <vt:lpstr>Israelmore Ayivor</vt:lpstr>
      <vt:lpstr>PowerPoint Presentation</vt:lpstr>
      <vt:lpstr>How We Can Connect School Life to Real Life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Passion vs Paycheck</vt:lpstr>
      <vt:lpstr>PowerPoint Presentation</vt:lpstr>
      <vt:lpstr>Like Animals?</vt:lpstr>
      <vt:lpstr>PowerPoint Presentation</vt:lpstr>
      <vt:lpstr>NOT Jobs For Animals</vt:lpstr>
      <vt:lpstr>Try it Out</vt:lpstr>
      <vt:lpstr>Try it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before I conclude?</vt:lpstr>
      <vt:lpstr>PowerPoint Presentation</vt:lpstr>
      <vt:lpstr>PowerPoint Presentation</vt:lpstr>
      <vt:lpstr>PowerPoint Presentation</vt:lpstr>
      <vt:lpstr>Help kids discover their passion, then help them get on a pathway where they can turn that passion into a career. </vt:lpstr>
      <vt:lpstr>PowerPoint Presentation</vt:lpstr>
      <vt:lpstr>Thanks for listening!</vt:lpstr>
      <vt:lpstr>PowerPoint Presentation</vt:lpstr>
      <vt:lpstr>Thanks for listening!</vt:lpstr>
      <vt:lpstr>PowerPoint Presentation</vt:lpstr>
      <vt:lpstr>PowerPoint Presentation</vt:lpstr>
      <vt:lpstr>PowerPoint Presentation</vt:lpstr>
      <vt:lpstr>Reaching Introverts</vt:lpstr>
      <vt:lpstr>Reaching Extroverts</vt:lpstr>
      <vt:lpstr>Our Mission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Work-based Learning</dc:title>
  <dc:creator/>
  <cp:lastModifiedBy>Emil Barnabas</cp:lastModifiedBy>
  <cp:revision>309</cp:revision>
  <cp:lastPrinted>2015-03-10T09:15:22Z</cp:lastPrinted>
  <dcterms:created xsi:type="dcterms:W3CDTF">2010-12-09T21:02:02Z</dcterms:created>
  <dcterms:modified xsi:type="dcterms:W3CDTF">2015-03-29T13:41:38Z</dcterms:modified>
</cp:coreProperties>
</file>