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21"/>
  </p:notesMasterIdLst>
  <p:handoutMasterIdLst>
    <p:handoutMasterId r:id="rId22"/>
  </p:handoutMasterIdLst>
  <p:sldIdLst>
    <p:sldId id="256" r:id="rId3"/>
    <p:sldId id="337" r:id="rId4"/>
    <p:sldId id="326" r:id="rId5"/>
    <p:sldId id="314" r:id="rId6"/>
    <p:sldId id="309" r:id="rId7"/>
    <p:sldId id="294" r:id="rId8"/>
    <p:sldId id="338" r:id="rId9"/>
    <p:sldId id="331" r:id="rId10"/>
    <p:sldId id="323" r:id="rId11"/>
    <p:sldId id="332" r:id="rId12"/>
    <p:sldId id="298" r:id="rId13"/>
    <p:sldId id="335" r:id="rId14"/>
    <p:sldId id="336" r:id="rId15"/>
    <p:sldId id="334" r:id="rId16"/>
    <p:sldId id="330" r:id="rId17"/>
    <p:sldId id="316" r:id="rId18"/>
    <p:sldId id="322" r:id="rId19"/>
    <p:sldId id="270" r:id="rId20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6F39"/>
    <a:srgbClr val="E6602C"/>
    <a:srgbClr val="81BE41"/>
    <a:srgbClr val="858585"/>
    <a:srgbClr val="F07622"/>
    <a:srgbClr val="01844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7" autoAdjust="0"/>
    <p:restoredTop sz="94677" autoAdjust="0"/>
  </p:normalViewPr>
  <p:slideViewPr>
    <p:cSldViewPr snapToGrid="0" snapToObjects="1">
      <p:cViewPr varScale="1">
        <p:scale>
          <a:sx n="92" d="100"/>
          <a:sy n="92" d="100"/>
        </p:scale>
        <p:origin x="81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EDA90D4-0131-4A83-92DB-30A43A74275B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9A4C201-81BC-438F-ACC4-83D4A46C32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75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68B22FE-AABB-4E6C-9961-3BC0254D5B4F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51220DC-1869-4148-99BA-1C38449DFE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6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220DC-1869-4148-99BA-1C38449DFEE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00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220DC-1869-4148-99BA-1C38449DFEE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5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220DC-1869-4148-99BA-1C38449DFEE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185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220DC-1869-4148-99BA-1C38449DFEE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63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220DC-1869-4148-99BA-1C38449DFEE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91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in Durham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Public-private partnership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vision: Postsecondary credential 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Rewarding career by 25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an education to career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220DC-1869-4148-99BA-1C38449DFEE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665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220DC-1869-4148-99BA-1C38449DFEE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26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220DC-1869-4148-99BA-1C38449DFEE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74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Greg,</a:t>
            </a:r>
            <a:r>
              <a:rPr lang="en-US" baseline="0" dirty="0" smtClean="0"/>
              <a:t> can you go ahead and lead into the next slide and start with youth from 3 schools getting connected with RS’s?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220DC-1869-4148-99BA-1C38449DFEE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81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220DC-1869-4148-99BA-1C38449DFEE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220DC-1869-4148-99BA-1C38449DFEE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582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1220DC-1869-4148-99BA-1C38449DFEE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62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0" y="5269670"/>
            <a:ext cx="9144000" cy="1600200"/>
          </a:xfrm>
          <a:prstGeom prst="rect">
            <a:avLst/>
          </a:prstGeom>
          <a:solidFill>
            <a:srgbClr val="15733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4421370"/>
            <a:ext cx="6400800" cy="1470025"/>
          </a:xfrm>
        </p:spPr>
        <p:txBody>
          <a:bodyPr anchor="b">
            <a:normAutofit/>
          </a:bodyPr>
          <a:lstStyle>
            <a:lvl1pPr>
              <a:defRPr sz="3200">
                <a:solidFill>
                  <a:srgbClr val="F2F2F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939742"/>
            <a:ext cx="6400800" cy="612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DTech color sidexside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6781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7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 dirty="0"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0" algn="ctr">
              <a:spcBef>
                <a:spcPts val="0"/>
              </a:spcBef>
              <a:buSzTx/>
              <a:buNone/>
              <a:defRPr sz="2200"/>
            </a:lvl2pPr>
            <a:lvl3pPr marL="0" indent="0" algn="ctr">
              <a:spcBef>
                <a:spcPts val="0"/>
              </a:spcBef>
              <a:buSzTx/>
              <a:buNone/>
              <a:defRPr sz="2200"/>
            </a:lvl3pPr>
            <a:lvl4pPr marL="0" indent="0" algn="ctr">
              <a:spcBef>
                <a:spcPts val="0"/>
              </a:spcBef>
              <a:buSzTx/>
              <a:buNone/>
              <a:defRPr sz="2200"/>
            </a:lvl4pPr>
            <a:lvl5pPr marL="0" indent="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420274" y="6500812"/>
            <a:ext cx="294523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 dirty="0"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0" algn="ctr">
              <a:spcBef>
                <a:spcPts val="0"/>
              </a:spcBef>
              <a:buSzTx/>
              <a:buNone/>
              <a:defRPr sz="2200"/>
            </a:lvl2pPr>
            <a:lvl3pPr marL="0" indent="0" algn="ctr">
              <a:spcBef>
                <a:spcPts val="0"/>
              </a:spcBef>
              <a:buSzTx/>
              <a:buNone/>
              <a:defRPr sz="2200"/>
            </a:lvl3pPr>
            <a:lvl4pPr marL="0" indent="0" algn="ctr">
              <a:spcBef>
                <a:spcPts val="0"/>
              </a:spcBef>
              <a:buSzTx/>
              <a:buNone/>
              <a:defRPr sz="2200"/>
            </a:lvl4pPr>
            <a:lvl5pPr marL="0" indent="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892969" y="4473774"/>
            <a:ext cx="7358063" cy="33039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7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892969" y="3000375"/>
            <a:ext cx="7358063" cy="48220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 dirty="0"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1C6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340045"/>
            <a:ext cx="8229600" cy="1143000"/>
          </a:xfrm>
        </p:spPr>
        <p:txBody>
          <a:bodyPr/>
          <a:lstStyle>
            <a:lvl1pPr algn="ctr"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9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rgbClr val="E660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0045"/>
            <a:ext cx="8229600" cy="1143000"/>
          </a:xfrm>
        </p:spPr>
        <p:txBody>
          <a:bodyPr/>
          <a:lstStyle>
            <a:lvl1pPr algn="ctr">
              <a:defRPr>
                <a:solidFill>
                  <a:srgbClr val="F2F2F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1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5815"/>
            <a:ext cx="8229600" cy="1143000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1"/>
          <p:cNvSpPr>
            <a:spLocks noChangeArrowheads="1"/>
          </p:cNvSpPr>
          <p:nvPr userDrawn="1"/>
        </p:nvSpPr>
        <p:spPr bwMode="auto">
          <a:xfrm>
            <a:off x="263273" y="6343894"/>
            <a:ext cx="157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i="1" dirty="0">
                <a:solidFill>
                  <a:srgbClr val="A6A6A6"/>
                </a:solidFill>
                <a:latin typeface="Arial" charset="0"/>
              </a:rPr>
              <a:t>durhamtech.edu</a:t>
            </a:r>
            <a:endParaRPr lang="en-US" sz="1600" i="1" dirty="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6142" y="5980944"/>
            <a:ext cx="651990" cy="6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1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31"/>
          <p:cNvSpPr>
            <a:spLocks noChangeArrowheads="1"/>
          </p:cNvSpPr>
          <p:nvPr userDrawn="1"/>
        </p:nvSpPr>
        <p:spPr bwMode="auto">
          <a:xfrm>
            <a:off x="263273" y="6343894"/>
            <a:ext cx="157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i="1" dirty="0">
                <a:solidFill>
                  <a:srgbClr val="A6A6A6"/>
                </a:solidFill>
                <a:latin typeface="Arial" charset="0"/>
              </a:rPr>
              <a:t>durhamtech.edu</a:t>
            </a:r>
            <a:endParaRPr lang="en-US" sz="1600" i="1" dirty="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6142" y="5980944"/>
            <a:ext cx="651990" cy="6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9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31"/>
          <p:cNvSpPr>
            <a:spLocks noChangeArrowheads="1"/>
          </p:cNvSpPr>
          <p:nvPr userDrawn="1"/>
        </p:nvSpPr>
        <p:spPr bwMode="auto">
          <a:xfrm>
            <a:off x="263273" y="6343894"/>
            <a:ext cx="157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i="1" dirty="0">
                <a:solidFill>
                  <a:srgbClr val="A6A6A6"/>
                </a:solidFill>
                <a:latin typeface="Arial" charset="0"/>
              </a:rPr>
              <a:t>durhamtech.edu</a:t>
            </a:r>
            <a:endParaRPr lang="en-US" sz="1600" i="1" dirty="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6142" y="5980944"/>
            <a:ext cx="651990" cy="6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09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Rectangle 31"/>
          <p:cNvSpPr>
            <a:spLocks noChangeArrowheads="1"/>
          </p:cNvSpPr>
          <p:nvPr userDrawn="1"/>
        </p:nvSpPr>
        <p:spPr bwMode="auto">
          <a:xfrm>
            <a:off x="263273" y="6343894"/>
            <a:ext cx="157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i="1" dirty="0">
                <a:solidFill>
                  <a:srgbClr val="A6A6A6"/>
                </a:solidFill>
                <a:latin typeface="Arial" charset="0"/>
              </a:rPr>
              <a:t>durhamtech.edu</a:t>
            </a:r>
            <a:endParaRPr lang="en-US" sz="1600" i="1" dirty="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6142" y="5980944"/>
            <a:ext cx="651990" cy="6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23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1"/>
          <p:cNvSpPr>
            <a:spLocks noChangeArrowheads="1"/>
          </p:cNvSpPr>
          <p:nvPr userDrawn="1"/>
        </p:nvSpPr>
        <p:spPr bwMode="auto">
          <a:xfrm>
            <a:off x="6403975" y="6324600"/>
            <a:ext cx="1574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i="1" dirty="0">
                <a:solidFill>
                  <a:srgbClr val="A6A6A6"/>
                </a:solidFill>
                <a:latin typeface="Arial" charset="0"/>
              </a:rPr>
              <a:t>durhamtech.edu</a:t>
            </a:r>
            <a:endParaRPr lang="en-US" sz="1600" i="1" dirty="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6261100"/>
            <a:ext cx="278288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558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0" algn="ctr">
              <a:spcBef>
                <a:spcPts val="0"/>
              </a:spcBef>
              <a:buSzTx/>
              <a:buNone/>
              <a:defRPr sz="2200"/>
            </a:lvl2pPr>
            <a:lvl3pPr marL="0" indent="0" algn="ctr">
              <a:spcBef>
                <a:spcPts val="0"/>
              </a:spcBef>
              <a:buSzTx/>
              <a:buNone/>
              <a:defRPr sz="2200"/>
            </a:lvl3pPr>
            <a:lvl4pPr marL="0" indent="0" algn="ctr">
              <a:spcBef>
                <a:spcPts val="0"/>
              </a:spcBef>
              <a:buSzTx/>
              <a:buNone/>
              <a:defRPr sz="2200"/>
            </a:lvl4pPr>
            <a:lvl5pPr marL="0" indent="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CB8D3-C8B0-D445-B48F-C412E27CC3AD}" type="datetimeFigureOut">
              <a:rPr lang="en-US" smtClean="0"/>
              <a:pPr/>
              <a:t>4/7/2016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71608-F53F-7F42-947A-A3AA977696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1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2" r:id="rId6"/>
    <p:sldLayoutId id="2147483654" r:id="rId7"/>
    <p:sldLayoutId id="2147483655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7F7F7F"/>
          </a:solidFill>
          <a:latin typeface="Arial"/>
          <a:ea typeface="+mj-ea"/>
          <a:cs typeface="Arial"/>
        </a:defRPr>
      </a:lvl1pPr>
    </p:titleStyle>
    <p:bodyStyle>
      <a:lvl1pPr marL="284163" indent="-284163" algn="l" defTabSz="457200" rtl="0" eaLnBrk="1" latinLnBrk="0" hangingPunct="1">
        <a:spcBef>
          <a:spcPct val="20000"/>
        </a:spcBef>
        <a:buFont typeface="Lucida Grande"/>
        <a:buChar char="&gt;"/>
        <a:defRPr sz="24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1pPr>
      <a:lvl2pPr marL="688975" indent="-231775" algn="l" defTabSz="457200" rtl="0" eaLnBrk="1" latinLnBrk="0" hangingPunct="1">
        <a:spcBef>
          <a:spcPct val="20000"/>
        </a:spcBef>
        <a:buFont typeface="Lucida Grande"/>
        <a:buChar char="&gt;"/>
        <a:defRPr sz="2000" kern="1200">
          <a:solidFill>
            <a:srgbClr val="666666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&gt;"/>
        <a:defRPr sz="1800" kern="1200">
          <a:solidFill>
            <a:srgbClr val="666666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Lucida Grande"/>
        <a:buChar char="&gt;"/>
        <a:defRPr sz="1600" kern="1200">
          <a:solidFill>
            <a:srgbClr val="666666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Lucida Grande"/>
        <a:buChar char="&gt;"/>
        <a:defRPr sz="1600" kern="1200">
          <a:solidFill>
            <a:srgbClr val="66666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20274" y="6505277"/>
            <a:ext cx="294523" cy="272186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>
            <a:spAutoFit/>
          </a:bodyPr>
          <a:lstStyle>
            <a:lvl1pPr>
              <a:defRPr sz="13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3" r:id="rId9"/>
    <p:sldLayoutId id="2147483674" r:id="rId10"/>
    <p:sldLayoutId id="2147483675" r:id="rId11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bellamyg@durhamtech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Newman@madeindurham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rhamtech.edu/gateway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heinstitutenc.org/" TargetMode="External"/><Relationship Id="rId5" Type="http://schemas.openxmlformats.org/officeDocument/2006/relationships/hyperlink" Target="http://achievedurham.org/program/our-program" TargetMode="External"/><Relationship Id="rId4" Type="http://schemas.openxmlformats.org/officeDocument/2006/relationships/hyperlink" Target="http://dplc.dpsnc.net/pages/PLC/Magic_Johnson_Bridgescape_Aca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449078"/>
            <a:ext cx="6400800" cy="1103265"/>
          </a:xfrm>
        </p:spPr>
        <p:txBody>
          <a:bodyPr>
            <a:noAutofit/>
          </a:bodyPr>
          <a:lstStyle/>
          <a:p>
            <a:pPr algn="ctr"/>
            <a:r>
              <a:rPr lang="en-US" sz="3200" i="0" dirty="0" smtClean="0"/>
              <a:t>College and Career Readiness</a:t>
            </a:r>
            <a:endParaRPr lang="en-US" sz="3200" i="0" dirty="0"/>
          </a:p>
        </p:txBody>
      </p:sp>
    </p:spTree>
    <p:extLst>
      <p:ext uri="{BB962C8B-B14F-4D97-AF65-F5344CB8AC3E}">
        <p14:creationId xmlns:p14="http://schemas.microsoft.com/office/powerpoint/2010/main" val="84613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urham Futures model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-6250" b="-6250"/>
          <a:stretch>
            <a:fillRect/>
          </a:stretch>
        </p:blipFill>
        <p:spPr/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Work-based Learning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a typeface="ＭＳ Ｐゴシック" charset="-128"/>
              </a:rPr>
              <a:t/>
            </a:r>
            <a:br>
              <a:rPr lang="en-US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688258" y="1729649"/>
            <a:ext cx="7922342" cy="3910987"/>
          </a:xfrm>
          <a:custGeom>
            <a:avLst/>
            <a:gdLst>
              <a:gd name="connsiteX0" fmla="*/ 0 w 7924800"/>
              <a:gd name="connsiteY0" fmla="*/ 0 h 1332450"/>
              <a:gd name="connsiteX1" fmla="*/ 7924800 w 7924800"/>
              <a:gd name="connsiteY1" fmla="*/ 0 h 1332450"/>
              <a:gd name="connsiteX2" fmla="*/ 7924800 w 7924800"/>
              <a:gd name="connsiteY2" fmla="*/ 1332450 h 1332450"/>
              <a:gd name="connsiteX3" fmla="*/ 0 w 7924800"/>
              <a:gd name="connsiteY3" fmla="*/ 1332450 h 1332450"/>
              <a:gd name="connsiteX4" fmla="*/ 0 w 7924800"/>
              <a:gd name="connsiteY4" fmla="*/ 0 h 133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1332450">
                <a:moveTo>
                  <a:pt x="0" y="0"/>
                </a:moveTo>
                <a:lnTo>
                  <a:pt x="7924800" y="0"/>
                </a:lnTo>
                <a:lnTo>
                  <a:pt x="7924800" y="1332450"/>
                </a:lnTo>
                <a:lnTo>
                  <a:pt x="0" y="13324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-2990677"/>
              <a:satOff val="25025"/>
              <a:lumOff val="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0" tIns="274320" rIns="457200" bIns="91440" numCol="1" spcCol="1270" anchor="t" anchorCtr="0">
            <a:noAutofit/>
          </a:bodyPr>
          <a:lstStyle/>
          <a:p>
            <a:pPr marL="457200" lvl="2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Employer </a:t>
            </a:r>
            <a:r>
              <a:rPr lang="en-US" sz="2400" dirty="0" smtClean="0"/>
              <a:t>engagement associate funded </a:t>
            </a:r>
            <a:r>
              <a:rPr lang="en-US" sz="2400" dirty="0"/>
              <a:t>by</a:t>
            </a:r>
            <a:r>
              <a:rPr lang="en-US" sz="2400" dirty="0" smtClean="0"/>
              <a:t> United Way of the Greater Triangle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Partnership with Office of Economic and Workforce Development (Durham </a:t>
            </a:r>
            <a:r>
              <a:rPr lang="en-US" sz="2400" dirty="0"/>
              <a:t>YouthWork</a:t>
            </a:r>
            <a:r>
              <a:rPr lang="en-US" sz="2400" dirty="0"/>
              <a:t> Internship </a:t>
            </a:r>
            <a:r>
              <a:rPr lang="en-US" sz="2400" dirty="0" smtClean="0"/>
              <a:t>Program)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Duke Energy</a:t>
            </a:r>
            <a:r>
              <a:rPr lang="en-US" sz="2400" dirty="0" smtClean="0"/>
              <a:t> Foundation Grant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Durham </a:t>
            </a:r>
            <a:r>
              <a:rPr lang="en-US" sz="2400" dirty="0" smtClean="0"/>
              <a:t>Tech, Human Resources Development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cs typeface="Arial"/>
            </a:endParaRPr>
          </a:p>
          <a:p>
            <a:pPr marL="457200" lvl="2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57200" lvl="2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014889" y="1360715"/>
            <a:ext cx="5547360" cy="531360"/>
          </a:xfrm>
          <a:custGeom>
            <a:avLst/>
            <a:gdLst>
              <a:gd name="connsiteX0" fmla="*/ 0 w 5547360"/>
              <a:gd name="connsiteY0" fmla="*/ 88562 h 531360"/>
              <a:gd name="connsiteX1" fmla="*/ 88562 w 5547360"/>
              <a:gd name="connsiteY1" fmla="*/ 0 h 531360"/>
              <a:gd name="connsiteX2" fmla="*/ 5458798 w 5547360"/>
              <a:gd name="connsiteY2" fmla="*/ 0 h 531360"/>
              <a:gd name="connsiteX3" fmla="*/ 5547360 w 5547360"/>
              <a:gd name="connsiteY3" fmla="*/ 88562 h 531360"/>
              <a:gd name="connsiteX4" fmla="*/ 5547360 w 5547360"/>
              <a:gd name="connsiteY4" fmla="*/ 442798 h 531360"/>
              <a:gd name="connsiteX5" fmla="*/ 5458798 w 5547360"/>
              <a:gd name="connsiteY5" fmla="*/ 531360 h 531360"/>
              <a:gd name="connsiteX6" fmla="*/ 88562 w 5547360"/>
              <a:gd name="connsiteY6" fmla="*/ 531360 h 531360"/>
              <a:gd name="connsiteX7" fmla="*/ 0 w 5547360"/>
              <a:gd name="connsiteY7" fmla="*/ 442798 h 531360"/>
              <a:gd name="connsiteX8" fmla="*/ 0 w 554736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736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458798" y="0"/>
                </a:lnTo>
                <a:cubicBezTo>
                  <a:pt x="5507709" y="0"/>
                  <a:pt x="5547360" y="39651"/>
                  <a:pt x="5547360" y="88562"/>
                </a:cubicBezTo>
                <a:lnTo>
                  <a:pt x="5547360" y="442798"/>
                </a:lnTo>
                <a:cubicBezTo>
                  <a:pt x="5547360" y="491709"/>
                  <a:pt x="5507709" y="531360"/>
                  <a:pt x="545879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81BE4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2990677"/>
              <a:satOff val="25025"/>
              <a:lumOff val="4706"/>
              <a:alphaOff val="0"/>
            </a:schemeClr>
          </a:fillRef>
          <a:effectRef idx="0">
            <a:schemeClr val="accent3">
              <a:hueOff val="-2990677"/>
              <a:satOff val="25025"/>
              <a:lumOff val="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5616" tIns="25939" rIns="235616" bIns="25939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Grant Initiatives</a:t>
            </a:r>
            <a:endParaRPr lang="en-US" sz="3200" kern="1200" dirty="0"/>
          </a:p>
        </p:txBody>
      </p:sp>
    </p:spTree>
    <p:extLst>
      <p:ext uri="{BB962C8B-B14F-4D97-AF65-F5344CB8AC3E}">
        <p14:creationId xmlns:p14="http://schemas.microsoft.com/office/powerpoint/2010/main" val="38966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G_4823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9300359" cy="6858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_DSC6617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-6143" b="-6143"/>
          <a:stretch>
            <a:fillRect/>
          </a:stretch>
        </p:blipFill>
        <p:spPr>
          <a:xfrm>
            <a:off x="0" y="0"/>
            <a:ext cx="9262164" cy="6858000"/>
          </a:xfr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uke Energy check presentation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-6250" b="-625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urham Futures model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-6250" b="-6250"/>
          <a:stretch>
            <a:fillRect/>
          </a:stretch>
        </p:blipFill>
        <p:spPr/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ea typeface="ＭＳ Ｐゴシック" charset="-128"/>
              </a:rPr>
              <a:t>Durham Futures</a:t>
            </a:r>
            <a:r>
              <a:rPr lang="en-US" sz="3200" dirty="0">
                <a:ea typeface="ＭＳ Ｐゴシック" charset="-128"/>
              </a:rPr>
              <a:t/>
            </a:r>
            <a:br>
              <a:rPr lang="en-US" sz="3200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ＭＳ Ｐゴシック" charset="-128"/>
              </a:rPr>
              <a:t/>
            </a:r>
            <a:br>
              <a:rPr lang="en-US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88258" y="1729649"/>
            <a:ext cx="7922342" cy="3910987"/>
          </a:xfrm>
          <a:custGeom>
            <a:avLst/>
            <a:gdLst>
              <a:gd name="connsiteX0" fmla="*/ 0 w 7924800"/>
              <a:gd name="connsiteY0" fmla="*/ 0 h 1332450"/>
              <a:gd name="connsiteX1" fmla="*/ 7924800 w 7924800"/>
              <a:gd name="connsiteY1" fmla="*/ 0 h 1332450"/>
              <a:gd name="connsiteX2" fmla="*/ 7924800 w 7924800"/>
              <a:gd name="connsiteY2" fmla="*/ 1332450 h 1332450"/>
              <a:gd name="connsiteX3" fmla="*/ 0 w 7924800"/>
              <a:gd name="connsiteY3" fmla="*/ 1332450 h 1332450"/>
              <a:gd name="connsiteX4" fmla="*/ 0 w 7924800"/>
              <a:gd name="connsiteY4" fmla="*/ 0 h 133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1332450">
                <a:moveTo>
                  <a:pt x="0" y="0"/>
                </a:moveTo>
                <a:lnTo>
                  <a:pt x="7924800" y="0"/>
                </a:lnTo>
                <a:lnTo>
                  <a:pt x="7924800" y="1332450"/>
                </a:lnTo>
                <a:lnTo>
                  <a:pt x="0" y="13324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-2990677"/>
              <a:satOff val="25025"/>
              <a:lumOff val="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0" tIns="274320" rIns="457200" bIns="91440" numCol="1" spcCol="127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Division/Department alignment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Coordination of schedules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Financial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Fluidity and flexibility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014889" y="1348015"/>
            <a:ext cx="5547360" cy="531360"/>
          </a:xfrm>
          <a:custGeom>
            <a:avLst/>
            <a:gdLst>
              <a:gd name="connsiteX0" fmla="*/ 0 w 5547360"/>
              <a:gd name="connsiteY0" fmla="*/ 88562 h 531360"/>
              <a:gd name="connsiteX1" fmla="*/ 88562 w 5547360"/>
              <a:gd name="connsiteY1" fmla="*/ 0 h 531360"/>
              <a:gd name="connsiteX2" fmla="*/ 5458798 w 5547360"/>
              <a:gd name="connsiteY2" fmla="*/ 0 h 531360"/>
              <a:gd name="connsiteX3" fmla="*/ 5547360 w 5547360"/>
              <a:gd name="connsiteY3" fmla="*/ 88562 h 531360"/>
              <a:gd name="connsiteX4" fmla="*/ 5547360 w 5547360"/>
              <a:gd name="connsiteY4" fmla="*/ 442798 h 531360"/>
              <a:gd name="connsiteX5" fmla="*/ 5458798 w 5547360"/>
              <a:gd name="connsiteY5" fmla="*/ 531360 h 531360"/>
              <a:gd name="connsiteX6" fmla="*/ 88562 w 5547360"/>
              <a:gd name="connsiteY6" fmla="*/ 531360 h 531360"/>
              <a:gd name="connsiteX7" fmla="*/ 0 w 5547360"/>
              <a:gd name="connsiteY7" fmla="*/ 442798 h 531360"/>
              <a:gd name="connsiteX8" fmla="*/ 0 w 554736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736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458798" y="0"/>
                </a:lnTo>
                <a:cubicBezTo>
                  <a:pt x="5507709" y="0"/>
                  <a:pt x="5547360" y="39651"/>
                  <a:pt x="5547360" y="88562"/>
                </a:cubicBezTo>
                <a:lnTo>
                  <a:pt x="5547360" y="442798"/>
                </a:lnTo>
                <a:cubicBezTo>
                  <a:pt x="5547360" y="491709"/>
                  <a:pt x="5507709" y="531360"/>
                  <a:pt x="545879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81BE4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2990677"/>
              <a:satOff val="25025"/>
              <a:lumOff val="4706"/>
              <a:alphaOff val="0"/>
            </a:schemeClr>
          </a:fillRef>
          <a:effectRef idx="0">
            <a:schemeClr val="accent3">
              <a:hueOff val="-2990677"/>
              <a:satOff val="25025"/>
              <a:lumOff val="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5616" tIns="25939" rIns="235616" bIns="25939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Challenges</a:t>
            </a:r>
            <a:endParaRPr lang="en-US" sz="3200" kern="1200" dirty="0"/>
          </a:p>
        </p:txBody>
      </p:sp>
    </p:spTree>
    <p:extLst>
      <p:ext uri="{BB962C8B-B14F-4D97-AF65-F5344CB8AC3E}">
        <p14:creationId xmlns:p14="http://schemas.microsoft.com/office/powerpoint/2010/main" val="30055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ea typeface="ＭＳ Ｐゴシック" charset="-128"/>
              </a:rPr>
              <a:t>Durham Futures</a:t>
            </a:r>
            <a:r>
              <a:rPr lang="en-US" sz="3200" dirty="0">
                <a:ea typeface="ＭＳ Ｐゴシック" charset="-128"/>
              </a:rPr>
              <a:t/>
            </a:r>
            <a:br>
              <a:rPr lang="en-US" sz="3200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ＭＳ Ｐゴシック" charset="-128"/>
              </a:rPr>
              <a:t/>
            </a:r>
            <a:br>
              <a:rPr lang="en-US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88258" y="1729649"/>
            <a:ext cx="7922342" cy="3910987"/>
          </a:xfrm>
          <a:custGeom>
            <a:avLst/>
            <a:gdLst>
              <a:gd name="connsiteX0" fmla="*/ 0 w 7924800"/>
              <a:gd name="connsiteY0" fmla="*/ 0 h 1332450"/>
              <a:gd name="connsiteX1" fmla="*/ 7924800 w 7924800"/>
              <a:gd name="connsiteY1" fmla="*/ 0 h 1332450"/>
              <a:gd name="connsiteX2" fmla="*/ 7924800 w 7924800"/>
              <a:gd name="connsiteY2" fmla="*/ 1332450 h 1332450"/>
              <a:gd name="connsiteX3" fmla="*/ 0 w 7924800"/>
              <a:gd name="connsiteY3" fmla="*/ 1332450 h 1332450"/>
              <a:gd name="connsiteX4" fmla="*/ 0 w 7924800"/>
              <a:gd name="connsiteY4" fmla="*/ 0 h 133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1332450">
                <a:moveTo>
                  <a:pt x="0" y="0"/>
                </a:moveTo>
                <a:lnTo>
                  <a:pt x="7924800" y="0"/>
                </a:lnTo>
                <a:lnTo>
                  <a:pt x="7924800" y="1332450"/>
                </a:lnTo>
                <a:lnTo>
                  <a:pt x="0" y="13324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-2990677"/>
              <a:satOff val="25025"/>
              <a:lumOff val="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0" tIns="274320" rIns="457200" bIns="91440" numCol="1" spcCol="127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 Alignment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Braided Funding/Leveraging Financial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Continuous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Establishing a shared system of measurement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014889" y="1348015"/>
            <a:ext cx="5547360" cy="531360"/>
          </a:xfrm>
          <a:custGeom>
            <a:avLst/>
            <a:gdLst>
              <a:gd name="connsiteX0" fmla="*/ 0 w 5547360"/>
              <a:gd name="connsiteY0" fmla="*/ 88562 h 531360"/>
              <a:gd name="connsiteX1" fmla="*/ 88562 w 5547360"/>
              <a:gd name="connsiteY1" fmla="*/ 0 h 531360"/>
              <a:gd name="connsiteX2" fmla="*/ 5458798 w 5547360"/>
              <a:gd name="connsiteY2" fmla="*/ 0 h 531360"/>
              <a:gd name="connsiteX3" fmla="*/ 5547360 w 5547360"/>
              <a:gd name="connsiteY3" fmla="*/ 88562 h 531360"/>
              <a:gd name="connsiteX4" fmla="*/ 5547360 w 5547360"/>
              <a:gd name="connsiteY4" fmla="*/ 442798 h 531360"/>
              <a:gd name="connsiteX5" fmla="*/ 5458798 w 5547360"/>
              <a:gd name="connsiteY5" fmla="*/ 531360 h 531360"/>
              <a:gd name="connsiteX6" fmla="*/ 88562 w 5547360"/>
              <a:gd name="connsiteY6" fmla="*/ 531360 h 531360"/>
              <a:gd name="connsiteX7" fmla="*/ 0 w 5547360"/>
              <a:gd name="connsiteY7" fmla="*/ 442798 h 531360"/>
              <a:gd name="connsiteX8" fmla="*/ 0 w 554736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736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458798" y="0"/>
                </a:lnTo>
                <a:cubicBezTo>
                  <a:pt x="5507709" y="0"/>
                  <a:pt x="5547360" y="39651"/>
                  <a:pt x="5547360" y="88562"/>
                </a:cubicBezTo>
                <a:lnTo>
                  <a:pt x="5547360" y="442798"/>
                </a:lnTo>
                <a:cubicBezTo>
                  <a:pt x="5547360" y="491709"/>
                  <a:pt x="5507709" y="531360"/>
                  <a:pt x="545879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81BE4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2990677"/>
              <a:satOff val="25025"/>
              <a:lumOff val="4706"/>
              <a:alphaOff val="0"/>
            </a:schemeClr>
          </a:fillRef>
          <a:effectRef idx="0">
            <a:schemeClr val="accent3">
              <a:hueOff val="-2990677"/>
              <a:satOff val="25025"/>
              <a:lumOff val="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5616" tIns="25939" rIns="235616" bIns="25939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/>
              <a:t>Best Practices</a:t>
            </a:r>
            <a:endParaRPr lang="en-US" sz="3200" kern="1200" dirty="0"/>
          </a:p>
        </p:txBody>
      </p:sp>
    </p:spTree>
    <p:extLst>
      <p:ext uri="{BB962C8B-B14F-4D97-AF65-F5344CB8AC3E}">
        <p14:creationId xmlns:p14="http://schemas.microsoft.com/office/powerpoint/2010/main" val="121069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8145"/>
            <a:ext cx="8229600" cy="49030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chemeClr val="tx1"/>
                </a:solidFill>
                <a:ea typeface="ＭＳ Ｐゴシック" charset="-128"/>
              </a:rPr>
              <a:t>Questions </a:t>
            </a:r>
            <a:r>
              <a:rPr lang="en-US" sz="4400" b="1" dirty="0">
                <a:solidFill>
                  <a:schemeClr val="tx1"/>
                </a:solidFill>
                <a:ea typeface="ＭＳ Ｐゴシック" charset="-128"/>
              </a:rPr>
              <a:t>or Comments</a:t>
            </a:r>
            <a:r>
              <a:rPr lang="en-US" sz="4400" b="1" dirty="0" smtClean="0">
                <a:solidFill>
                  <a:schemeClr val="tx1"/>
                </a:solidFill>
                <a:ea typeface="ＭＳ Ｐゴシック" charset="-128"/>
              </a:rPr>
              <a:t>?</a:t>
            </a:r>
          </a:p>
          <a:p>
            <a:pPr marL="0" indent="0" algn="ctr">
              <a:buNone/>
            </a:pPr>
            <a:endParaRPr lang="en-US" sz="1400" b="1" dirty="0" smtClean="0">
              <a:solidFill>
                <a:schemeClr val="tx1"/>
              </a:solidFill>
              <a:ea typeface="ＭＳ Ｐゴシック" charset="-128"/>
            </a:endParaRPr>
          </a:p>
          <a:p>
            <a:pPr marL="0" indent="0">
              <a:buNone/>
            </a:pPr>
            <a:endParaRPr lang="en-US" sz="1900" b="1" dirty="0" smtClean="0">
              <a:solidFill>
                <a:schemeClr val="tx1"/>
              </a:solidFill>
              <a:ea typeface="ＭＳ Ｐゴシック" charset="-128"/>
            </a:endParaRPr>
          </a:p>
          <a:p>
            <a:pPr marL="0" indent="0" algn="ctr">
              <a:buNone/>
            </a:pPr>
            <a:r>
              <a:rPr lang="en-US" sz="1900" b="1" dirty="0" smtClean="0">
                <a:solidFill>
                  <a:schemeClr val="tx1"/>
                </a:solidFill>
                <a:ea typeface="ＭＳ Ｐゴシック" charset="-128"/>
              </a:rPr>
              <a:t>Gregory Bellamy</a:t>
            </a:r>
          </a:p>
          <a:p>
            <a:pPr marL="0" indent="0" algn="ctr">
              <a:buNone/>
            </a:pPr>
            <a:r>
              <a:rPr lang="en-US" sz="1900" b="1" dirty="0" smtClean="0">
                <a:solidFill>
                  <a:schemeClr val="tx1"/>
                </a:solidFill>
                <a:ea typeface="ＭＳ Ｐゴシック" charset="-128"/>
              </a:rPr>
              <a:t>Dean, College and Career Readiness </a:t>
            </a:r>
          </a:p>
          <a:p>
            <a:pPr marL="0" indent="0" algn="ctr">
              <a:buNone/>
            </a:pPr>
            <a:r>
              <a:rPr lang="en-US" sz="1900" b="1" dirty="0" smtClean="0">
                <a:solidFill>
                  <a:schemeClr val="tx1"/>
                </a:solidFill>
                <a:ea typeface="ＭＳ Ｐゴシック" charset="-128"/>
              </a:rPr>
              <a:t>Durham Technical Community College</a:t>
            </a:r>
          </a:p>
          <a:p>
            <a:pPr marL="0" indent="0" algn="ctr">
              <a:buNone/>
            </a:pPr>
            <a:r>
              <a:rPr lang="en-US" sz="1900" b="1" dirty="0" smtClean="0">
                <a:solidFill>
                  <a:schemeClr val="tx1"/>
                </a:solidFill>
                <a:ea typeface="ＭＳ Ｐゴシック" charset="-128"/>
                <a:hlinkClick r:id="rId3"/>
              </a:rPr>
              <a:t>bellamyg@durhamtech.edu</a:t>
            </a:r>
            <a:endParaRPr lang="en-US" sz="1900" b="1" dirty="0" smtClean="0">
              <a:solidFill>
                <a:schemeClr val="tx1"/>
              </a:solidFill>
              <a:ea typeface="ＭＳ Ｐゴシック" charset="-128"/>
            </a:endParaRPr>
          </a:p>
          <a:p>
            <a:pPr marL="0" indent="0">
              <a:buNone/>
            </a:pPr>
            <a:endParaRPr lang="en-US" sz="1900" b="1" dirty="0" smtClean="0">
              <a:solidFill>
                <a:schemeClr val="tx1"/>
              </a:solidFill>
              <a:ea typeface="ＭＳ Ｐゴシック" charset="-128"/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Lydia Newman</a:t>
            </a: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Youth Transitions Strategist</a:t>
            </a: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Made in Durham</a:t>
            </a: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tx1"/>
                </a:solidFill>
                <a:hlinkClick r:id="rId4"/>
              </a:rPr>
              <a:t>Newman@madeindurham.org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2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ea typeface="ＭＳ Ｐゴシック" charset="-128"/>
              </a:rPr>
              <a:t>College and Career Readiness</a:t>
            </a:r>
            <a:r>
              <a:rPr lang="en-US" sz="3200" dirty="0">
                <a:ea typeface="ＭＳ Ｐゴシック" charset="-128"/>
              </a:rPr>
              <a:t/>
            </a:r>
            <a:br>
              <a:rPr lang="en-US" sz="3200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ＭＳ Ｐゴシック" charset="-128"/>
              </a:rPr>
              <a:t/>
            </a:r>
            <a:br>
              <a:rPr lang="en-US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88258" y="1879375"/>
            <a:ext cx="7922342" cy="3910987"/>
          </a:xfrm>
          <a:custGeom>
            <a:avLst/>
            <a:gdLst>
              <a:gd name="connsiteX0" fmla="*/ 0 w 7924800"/>
              <a:gd name="connsiteY0" fmla="*/ 0 h 1332450"/>
              <a:gd name="connsiteX1" fmla="*/ 7924800 w 7924800"/>
              <a:gd name="connsiteY1" fmla="*/ 0 h 1332450"/>
              <a:gd name="connsiteX2" fmla="*/ 7924800 w 7924800"/>
              <a:gd name="connsiteY2" fmla="*/ 1332450 h 1332450"/>
              <a:gd name="connsiteX3" fmla="*/ 0 w 7924800"/>
              <a:gd name="connsiteY3" fmla="*/ 1332450 h 1332450"/>
              <a:gd name="connsiteX4" fmla="*/ 0 w 7924800"/>
              <a:gd name="connsiteY4" fmla="*/ 0 h 133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1332450">
                <a:moveTo>
                  <a:pt x="0" y="0"/>
                </a:moveTo>
                <a:lnTo>
                  <a:pt x="7924800" y="0"/>
                </a:lnTo>
                <a:lnTo>
                  <a:pt x="7924800" y="1332450"/>
                </a:lnTo>
                <a:lnTo>
                  <a:pt x="0" y="13324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-2990677"/>
              <a:satOff val="25025"/>
              <a:lumOff val="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0" tIns="274320" rIns="457200" bIns="91440" numCol="1" spcCol="1270" anchor="t" anchorCtr="0">
            <a:noAutofit/>
          </a:bodyPr>
          <a:lstStyle/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Adult Basic Education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Gateway to College/Adult High School  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School Equivalency 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*English as a Second Language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(Center for Global Learner)  </a:t>
            </a:r>
          </a:p>
        </p:txBody>
      </p:sp>
      <p:sp>
        <p:nvSpPr>
          <p:cNvPr id="8" name="Freeform 7"/>
          <p:cNvSpPr/>
          <p:nvPr/>
        </p:nvSpPr>
        <p:spPr>
          <a:xfrm>
            <a:off x="1014889" y="1348015"/>
            <a:ext cx="5547360" cy="531360"/>
          </a:xfrm>
          <a:custGeom>
            <a:avLst/>
            <a:gdLst>
              <a:gd name="connsiteX0" fmla="*/ 0 w 5547360"/>
              <a:gd name="connsiteY0" fmla="*/ 88562 h 531360"/>
              <a:gd name="connsiteX1" fmla="*/ 88562 w 5547360"/>
              <a:gd name="connsiteY1" fmla="*/ 0 h 531360"/>
              <a:gd name="connsiteX2" fmla="*/ 5458798 w 5547360"/>
              <a:gd name="connsiteY2" fmla="*/ 0 h 531360"/>
              <a:gd name="connsiteX3" fmla="*/ 5547360 w 5547360"/>
              <a:gd name="connsiteY3" fmla="*/ 88562 h 531360"/>
              <a:gd name="connsiteX4" fmla="*/ 5547360 w 5547360"/>
              <a:gd name="connsiteY4" fmla="*/ 442798 h 531360"/>
              <a:gd name="connsiteX5" fmla="*/ 5458798 w 5547360"/>
              <a:gd name="connsiteY5" fmla="*/ 531360 h 531360"/>
              <a:gd name="connsiteX6" fmla="*/ 88562 w 5547360"/>
              <a:gd name="connsiteY6" fmla="*/ 531360 h 531360"/>
              <a:gd name="connsiteX7" fmla="*/ 0 w 5547360"/>
              <a:gd name="connsiteY7" fmla="*/ 442798 h 531360"/>
              <a:gd name="connsiteX8" fmla="*/ 0 w 554736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736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458798" y="0"/>
                </a:lnTo>
                <a:cubicBezTo>
                  <a:pt x="5507709" y="0"/>
                  <a:pt x="5547360" y="39651"/>
                  <a:pt x="5547360" y="88562"/>
                </a:cubicBezTo>
                <a:lnTo>
                  <a:pt x="5547360" y="442798"/>
                </a:lnTo>
                <a:cubicBezTo>
                  <a:pt x="5547360" y="491709"/>
                  <a:pt x="5507709" y="531360"/>
                  <a:pt x="545879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81BE4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2990677"/>
              <a:satOff val="25025"/>
              <a:lumOff val="4706"/>
              <a:alphaOff val="0"/>
            </a:schemeClr>
          </a:fillRef>
          <a:effectRef idx="0">
            <a:schemeClr val="accent3">
              <a:hueOff val="-2990677"/>
              <a:satOff val="25025"/>
              <a:lumOff val="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5616" tIns="25939" rIns="235616" bIns="25939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/>
              <a:t>Programs</a:t>
            </a:r>
            <a:endParaRPr lang="en-US" sz="3200" kern="1200" dirty="0"/>
          </a:p>
        </p:txBody>
      </p:sp>
    </p:spTree>
    <p:extLst>
      <p:ext uri="{BB962C8B-B14F-4D97-AF65-F5344CB8AC3E}">
        <p14:creationId xmlns:p14="http://schemas.microsoft.com/office/powerpoint/2010/main" val="252920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20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860920"/>
            <a:ext cx="9262164" cy="3997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42386" y="0"/>
            <a:ext cx="5059271" cy="2870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charset="-128"/>
              </a:rPr>
              <a:t/>
            </a:r>
            <a:br>
              <a:rPr lang="en-US" sz="3200" dirty="0" smtClean="0">
                <a:ea typeface="ＭＳ Ｐゴシック" charset="-128"/>
              </a:rPr>
            </a:b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a typeface="ＭＳ Ｐゴシック" charset="-128"/>
              </a:rPr>
              <a:t/>
            </a:r>
            <a:br>
              <a:rPr lang="en-US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688258" y="1025770"/>
            <a:ext cx="7922342" cy="4941860"/>
          </a:xfrm>
          <a:custGeom>
            <a:avLst/>
            <a:gdLst>
              <a:gd name="connsiteX0" fmla="*/ 0 w 7924800"/>
              <a:gd name="connsiteY0" fmla="*/ 0 h 1332450"/>
              <a:gd name="connsiteX1" fmla="*/ 7924800 w 7924800"/>
              <a:gd name="connsiteY1" fmla="*/ 0 h 1332450"/>
              <a:gd name="connsiteX2" fmla="*/ 7924800 w 7924800"/>
              <a:gd name="connsiteY2" fmla="*/ 1332450 h 1332450"/>
              <a:gd name="connsiteX3" fmla="*/ 0 w 7924800"/>
              <a:gd name="connsiteY3" fmla="*/ 1332450 h 1332450"/>
              <a:gd name="connsiteX4" fmla="*/ 0 w 7924800"/>
              <a:gd name="connsiteY4" fmla="*/ 0 h 133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1332450">
                <a:moveTo>
                  <a:pt x="0" y="0"/>
                </a:moveTo>
                <a:lnTo>
                  <a:pt x="7924800" y="0"/>
                </a:lnTo>
                <a:lnTo>
                  <a:pt x="7924800" y="1332450"/>
                </a:lnTo>
                <a:lnTo>
                  <a:pt x="0" y="13324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-2990677"/>
              <a:satOff val="25025"/>
              <a:lumOff val="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0" tIns="274320" rIns="457200" bIns="91440" numCol="1" spcCol="1270" anchor="t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Leadership: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the framework for effective collaboration to accomplish shared vision and goals.</a:t>
            </a: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to Drive Our Work: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youth and their success to enable strategic action, chart progress and measure success. </a:t>
            </a: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Career Pathways: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knowledge and experiences that prepare youth and young adults for meaningful careers in the community.</a:t>
            </a: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Engaged Employers: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employers and educators to create and offer meaningful experiences that link learning and work.</a:t>
            </a: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People as Leaders: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that youth and young adults fully participate in building our education-to-career system.</a:t>
            </a: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Particular Supports for Disconnected Youth: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 clear sequence of steps by which young people who are behind or disconnected from school or work can complete high school and postsecondary education and secure living-wage work.</a:t>
            </a: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2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	</a:t>
            </a:r>
          </a:p>
          <a:p>
            <a:pPr marL="457200" lvl="2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57200" lvl="2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014889" y="274638"/>
            <a:ext cx="5547360" cy="881815"/>
          </a:xfrm>
          <a:custGeom>
            <a:avLst/>
            <a:gdLst>
              <a:gd name="connsiteX0" fmla="*/ 0 w 5547360"/>
              <a:gd name="connsiteY0" fmla="*/ 88562 h 531360"/>
              <a:gd name="connsiteX1" fmla="*/ 88562 w 5547360"/>
              <a:gd name="connsiteY1" fmla="*/ 0 h 531360"/>
              <a:gd name="connsiteX2" fmla="*/ 5458798 w 5547360"/>
              <a:gd name="connsiteY2" fmla="*/ 0 h 531360"/>
              <a:gd name="connsiteX3" fmla="*/ 5547360 w 5547360"/>
              <a:gd name="connsiteY3" fmla="*/ 88562 h 531360"/>
              <a:gd name="connsiteX4" fmla="*/ 5547360 w 5547360"/>
              <a:gd name="connsiteY4" fmla="*/ 442798 h 531360"/>
              <a:gd name="connsiteX5" fmla="*/ 5458798 w 5547360"/>
              <a:gd name="connsiteY5" fmla="*/ 531360 h 531360"/>
              <a:gd name="connsiteX6" fmla="*/ 88562 w 5547360"/>
              <a:gd name="connsiteY6" fmla="*/ 531360 h 531360"/>
              <a:gd name="connsiteX7" fmla="*/ 0 w 5547360"/>
              <a:gd name="connsiteY7" fmla="*/ 442798 h 531360"/>
              <a:gd name="connsiteX8" fmla="*/ 0 w 554736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736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458798" y="0"/>
                </a:lnTo>
                <a:cubicBezTo>
                  <a:pt x="5507709" y="0"/>
                  <a:pt x="5547360" y="39651"/>
                  <a:pt x="5547360" y="88562"/>
                </a:cubicBezTo>
                <a:lnTo>
                  <a:pt x="5547360" y="442798"/>
                </a:lnTo>
                <a:cubicBezTo>
                  <a:pt x="5547360" y="491709"/>
                  <a:pt x="5507709" y="531360"/>
                  <a:pt x="545879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81BE4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2990677"/>
              <a:satOff val="25025"/>
              <a:lumOff val="4706"/>
              <a:alphaOff val="0"/>
            </a:schemeClr>
          </a:fillRef>
          <a:effectRef idx="0">
            <a:schemeClr val="accent3">
              <a:hueOff val="-2990677"/>
              <a:satOff val="25025"/>
              <a:lumOff val="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5616" tIns="25939" rIns="235616" bIns="25939" numCol="1" spcCol="1270" anchor="ctr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/>
              <a:t>Creating </a:t>
            </a:r>
            <a:r>
              <a:rPr lang="en-US" sz="2800" dirty="0" smtClean="0"/>
              <a:t>an education-to-career </a:t>
            </a:r>
            <a:r>
              <a:rPr lang="en-US" sz="2800" kern="1200" dirty="0" smtClean="0"/>
              <a:t>system requires:</a:t>
            </a:r>
            <a:endParaRPr lang="en-US" sz="2800" kern="1200" dirty="0"/>
          </a:p>
        </p:txBody>
      </p:sp>
    </p:spTree>
    <p:extLst>
      <p:ext uri="{BB962C8B-B14F-4D97-AF65-F5344CB8AC3E}">
        <p14:creationId xmlns:p14="http://schemas.microsoft.com/office/powerpoint/2010/main" val="217370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ＭＳ Ｐゴシック" charset="-128"/>
              </a:rPr>
              <a:t>Durham Futures</a:t>
            </a:r>
            <a:br>
              <a:rPr lang="en-US" sz="3200" dirty="0" smtClean="0">
                <a:ea typeface="ＭＳ Ｐゴシック" charset="-12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ＭＳ Ｐゴシック" charset="-128"/>
              </a:rPr>
              <a:t/>
            </a:r>
            <a:br>
              <a:rPr lang="en-US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88258" y="1754882"/>
            <a:ext cx="7922342" cy="3910987"/>
          </a:xfrm>
          <a:custGeom>
            <a:avLst/>
            <a:gdLst>
              <a:gd name="connsiteX0" fmla="*/ 0 w 7924800"/>
              <a:gd name="connsiteY0" fmla="*/ 0 h 1332450"/>
              <a:gd name="connsiteX1" fmla="*/ 7924800 w 7924800"/>
              <a:gd name="connsiteY1" fmla="*/ 0 h 1332450"/>
              <a:gd name="connsiteX2" fmla="*/ 7924800 w 7924800"/>
              <a:gd name="connsiteY2" fmla="*/ 1332450 h 1332450"/>
              <a:gd name="connsiteX3" fmla="*/ 0 w 7924800"/>
              <a:gd name="connsiteY3" fmla="*/ 1332450 h 1332450"/>
              <a:gd name="connsiteX4" fmla="*/ 0 w 7924800"/>
              <a:gd name="connsiteY4" fmla="*/ 0 h 133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1332450">
                <a:moveTo>
                  <a:pt x="0" y="0"/>
                </a:moveTo>
                <a:lnTo>
                  <a:pt x="7924800" y="0"/>
                </a:lnTo>
                <a:lnTo>
                  <a:pt x="7924800" y="1332450"/>
                </a:lnTo>
                <a:lnTo>
                  <a:pt x="0" y="13324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-2990677"/>
              <a:satOff val="25025"/>
              <a:lumOff val="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0" tIns="274320" rIns="457200" bIns="91440" numCol="1" spcCol="1270" anchor="t" anchorCtr="0">
            <a:noAutofit/>
          </a:bodyPr>
          <a:lstStyle/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 clear sequence of steps by which young people who 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behind or disconnected from school or work can complete high 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postsecondary education and secure living-wage work.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Durham Futures Year 1 Goals: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Piloting a system of supports for 250 opportunity youth attending 3 alternative education programs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funding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charset="2"/>
              <a:buChar char="§"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 pilot strategy to reconnect dropped out youth to the best fit education program</a:t>
            </a:r>
          </a:p>
        </p:txBody>
      </p:sp>
      <p:sp>
        <p:nvSpPr>
          <p:cNvPr id="8" name="Freeform 7"/>
          <p:cNvSpPr/>
          <p:nvPr/>
        </p:nvSpPr>
        <p:spPr>
          <a:xfrm>
            <a:off x="1014889" y="1417637"/>
            <a:ext cx="5547360" cy="461737"/>
          </a:xfrm>
          <a:custGeom>
            <a:avLst/>
            <a:gdLst>
              <a:gd name="connsiteX0" fmla="*/ 0 w 5547360"/>
              <a:gd name="connsiteY0" fmla="*/ 88562 h 531360"/>
              <a:gd name="connsiteX1" fmla="*/ 88562 w 5547360"/>
              <a:gd name="connsiteY1" fmla="*/ 0 h 531360"/>
              <a:gd name="connsiteX2" fmla="*/ 5458798 w 5547360"/>
              <a:gd name="connsiteY2" fmla="*/ 0 h 531360"/>
              <a:gd name="connsiteX3" fmla="*/ 5547360 w 5547360"/>
              <a:gd name="connsiteY3" fmla="*/ 88562 h 531360"/>
              <a:gd name="connsiteX4" fmla="*/ 5547360 w 5547360"/>
              <a:gd name="connsiteY4" fmla="*/ 442798 h 531360"/>
              <a:gd name="connsiteX5" fmla="*/ 5458798 w 5547360"/>
              <a:gd name="connsiteY5" fmla="*/ 531360 h 531360"/>
              <a:gd name="connsiteX6" fmla="*/ 88562 w 5547360"/>
              <a:gd name="connsiteY6" fmla="*/ 531360 h 531360"/>
              <a:gd name="connsiteX7" fmla="*/ 0 w 5547360"/>
              <a:gd name="connsiteY7" fmla="*/ 442798 h 531360"/>
              <a:gd name="connsiteX8" fmla="*/ 0 w 554736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736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458798" y="0"/>
                </a:lnTo>
                <a:cubicBezTo>
                  <a:pt x="5507709" y="0"/>
                  <a:pt x="5547360" y="39651"/>
                  <a:pt x="5547360" y="88562"/>
                </a:cubicBezTo>
                <a:lnTo>
                  <a:pt x="5547360" y="442798"/>
                </a:lnTo>
                <a:cubicBezTo>
                  <a:pt x="5547360" y="491709"/>
                  <a:pt x="5507709" y="531360"/>
                  <a:pt x="545879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81BE4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2990677"/>
              <a:satOff val="25025"/>
              <a:lumOff val="4706"/>
              <a:alphaOff val="0"/>
            </a:schemeClr>
          </a:fillRef>
          <a:effectRef idx="0">
            <a:schemeClr val="accent3">
              <a:hueOff val="-2990677"/>
              <a:satOff val="25025"/>
              <a:lumOff val="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5616" tIns="25939" rIns="235616" bIns="25939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Goals</a:t>
            </a:r>
            <a:endParaRPr lang="en-US" sz="2400" kern="1200" dirty="0"/>
          </a:p>
        </p:txBody>
      </p:sp>
    </p:spTree>
    <p:extLst>
      <p:ext uri="{BB962C8B-B14F-4D97-AF65-F5344CB8AC3E}">
        <p14:creationId xmlns:p14="http://schemas.microsoft.com/office/powerpoint/2010/main" val="145065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ea typeface="ＭＳ Ｐゴシック" charset="-128"/>
              </a:rPr>
              <a:t>Durham Futures Team Members</a:t>
            </a:r>
            <a:r>
              <a:rPr lang="en-US" sz="3200" dirty="0">
                <a:ea typeface="ＭＳ Ｐゴシック" charset="-128"/>
              </a:rPr>
              <a:t/>
            </a:r>
            <a:br>
              <a:rPr lang="en-US" sz="3200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ＭＳ Ｐゴシック" charset="-128"/>
              </a:rPr>
              <a:t/>
            </a:r>
            <a:br>
              <a:rPr lang="en-US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88258" y="1082351"/>
            <a:ext cx="7765277" cy="4558285"/>
          </a:xfrm>
          <a:custGeom>
            <a:avLst/>
            <a:gdLst>
              <a:gd name="connsiteX0" fmla="*/ 0 w 7924800"/>
              <a:gd name="connsiteY0" fmla="*/ 0 h 1332450"/>
              <a:gd name="connsiteX1" fmla="*/ 7924800 w 7924800"/>
              <a:gd name="connsiteY1" fmla="*/ 0 h 1332450"/>
              <a:gd name="connsiteX2" fmla="*/ 7924800 w 7924800"/>
              <a:gd name="connsiteY2" fmla="*/ 1332450 h 1332450"/>
              <a:gd name="connsiteX3" fmla="*/ 0 w 7924800"/>
              <a:gd name="connsiteY3" fmla="*/ 1332450 h 1332450"/>
              <a:gd name="connsiteX4" fmla="*/ 0 w 7924800"/>
              <a:gd name="connsiteY4" fmla="*/ 0 h 133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1332450">
                <a:moveTo>
                  <a:pt x="0" y="0"/>
                </a:moveTo>
                <a:lnTo>
                  <a:pt x="7924800" y="0"/>
                </a:lnTo>
                <a:lnTo>
                  <a:pt x="7924800" y="1332450"/>
                </a:lnTo>
                <a:lnTo>
                  <a:pt x="0" y="13324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-2990677"/>
              <a:satOff val="25025"/>
              <a:lumOff val="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0" tIns="274320" rIns="457200" bIns="91440" numCol="1" spcCol="1270" anchor="t" anchorCtr="0">
            <a:noAutofit/>
          </a:bodyPr>
          <a:lstStyle/>
          <a:p>
            <a:pPr marL="285750" lvl="1" indent="-2857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ncimed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6228" y="2071589"/>
            <a:ext cx="2015412" cy="201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ge1image37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2786" y="1393581"/>
            <a:ext cx="2880205" cy="1534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urham_technical_logo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6970" y="1370651"/>
            <a:ext cx="4137104" cy="790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ogo - DPS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61229" y="3511412"/>
            <a:ext cx="3252421" cy="163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og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803" y="4087001"/>
            <a:ext cx="3350689" cy="12073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975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ea typeface="ＭＳ Ｐゴシック" charset="-128"/>
              </a:rPr>
              <a:t>Durham Futures Team Members</a:t>
            </a:r>
            <a:r>
              <a:rPr lang="en-US" sz="3200" dirty="0" smtClean="0">
                <a:ea typeface="ＭＳ Ｐゴシック" charset="-128"/>
              </a:rPr>
              <a:t/>
            </a:r>
            <a:br>
              <a:rPr lang="en-US" sz="3200" dirty="0" smtClean="0">
                <a:ea typeface="ＭＳ Ｐゴシック" charset="-12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ＭＳ Ｐゴシック" charset="-128"/>
              </a:rPr>
              <a:t/>
            </a:r>
            <a:br>
              <a:rPr lang="en-US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88258" y="1070264"/>
            <a:ext cx="7922342" cy="4842163"/>
          </a:xfrm>
          <a:custGeom>
            <a:avLst/>
            <a:gdLst>
              <a:gd name="connsiteX0" fmla="*/ 0 w 7924800"/>
              <a:gd name="connsiteY0" fmla="*/ 0 h 1332450"/>
              <a:gd name="connsiteX1" fmla="*/ 7924800 w 7924800"/>
              <a:gd name="connsiteY1" fmla="*/ 0 h 1332450"/>
              <a:gd name="connsiteX2" fmla="*/ 7924800 w 7924800"/>
              <a:gd name="connsiteY2" fmla="*/ 1332450 h 1332450"/>
              <a:gd name="connsiteX3" fmla="*/ 0 w 7924800"/>
              <a:gd name="connsiteY3" fmla="*/ 1332450 h 1332450"/>
              <a:gd name="connsiteX4" fmla="*/ 0 w 7924800"/>
              <a:gd name="connsiteY4" fmla="*/ 0 h 133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1332450">
                <a:moveTo>
                  <a:pt x="0" y="0"/>
                </a:moveTo>
                <a:lnTo>
                  <a:pt x="7924800" y="0"/>
                </a:lnTo>
                <a:lnTo>
                  <a:pt x="7924800" y="1332450"/>
                </a:lnTo>
                <a:lnTo>
                  <a:pt x="0" y="13324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-2990677"/>
              <a:satOff val="25025"/>
              <a:lumOff val="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0" tIns="274320" rIns="457200" bIns="91440" numCol="1" spcCol="1270" anchor="t" anchorCtr="0">
            <a:noAutofit/>
          </a:bodyPr>
          <a:lstStyle/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 to College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Durham Tech College and Career Readiness program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students wishing to earn the high school diploma in partnership with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Bill and Melinda Gates Foundation.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http://www.durhamtech.edu/gateway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Magic Johnson 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Bridgescape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Academy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Durham Public Schools program 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who have dropped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 or are at-risk of dropping out of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school with an alternative path to earn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high school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diploma.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http://dplc.dpsnc.net/pages/PLC/Magic_Johnson_Bridgescape_Acad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Achievement Academy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nonprofit created to assist Durham youth to pass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HSE and then graduate with a post-secondary degree or recognized 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certification, enabling them to move out of poverty. 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http://achievedurham.org/program/our-program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Institute 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Durham based business incubator that works to strengthen 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asset base of diverse populations though policy, education and </a:t>
            </a: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opportunities.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://www.theinstitutenc.org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6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urham Futures model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-6250" b="-6250"/>
          <a:stretch>
            <a:fillRect/>
          </a:stretch>
        </p:blipFill>
        <p:spPr/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171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Student Supports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a typeface="ＭＳ Ｐゴシック" charset="-128"/>
              </a:rPr>
              <a:t/>
            </a:r>
            <a:br>
              <a:rPr lang="en-US" dirty="0">
                <a:ea typeface="ＭＳ Ｐゴシック" charset="-128"/>
              </a:rPr>
            </a:b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688258" y="1350818"/>
            <a:ext cx="7922342" cy="4582391"/>
          </a:xfrm>
          <a:custGeom>
            <a:avLst/>
            <a:gdLst>
              <a:gd name="connsiteX0" fmla="*/ 0 w 7924800"/>
              <a:gd name="connsiteY0" fmla="*/ 0 h 1332450"/>
              <a:gd name="connsiteX1" fmla="*/ 7924800 w 7924800"/>
              <a:gd name="connsiteY1" fmla="*/ 0 h 1332450"/>
              <a:gd name="connsiteX2" fmla="*/ 7924800 w 7924800"/>
              <a:gd name="connsiteY2" fmla="*/ 1332450 h 1332450"/>
              <a:gd name="connsiteX3" fmla="*/ 0 w 7924800"/>
              <a:gd name="connsiteY3" fmla="*/ 1332450 h 1332450"/>
              <a:gd name="connsiteX4" fmla="*/ 0 w 7924800"/>
              <a:gd name="connsiteY4" fmla="*/ 0 h 133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1332450">
                <a:moveTo>
                  <a:pt x="0" y="0"/>
                </a:moveTo>
                <a:lnTo>
                  <a:pt x="7924800" y="0"/>
                </a:lnTo>
                <a:lnTo>
                  <a:pt x="7924800" y="1332450"/>
                </a:lnTo>
                <a:lnTo>
                  <a:pt x="0" y="13324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-2990677"/>
              <a:satOff val="25025"/>
              <a:lumOff val="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0" tIns="274320" rIns="457200" bIns="91440" numCol="1" spcCol="127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Advise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on program requirements and academic goals. </a:t>
            </a:r>
            <a:endParaRPr lang="en-US" sz="2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Introduce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to resources available throughout the </a:t>
            </a: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 strategies for keeping at-risk students in class</a:t>
            </a: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 for students experiencing family, personal, or economic crises. </a:t>
            </a:r>
            <a:endParaRPr lang="en-US" sz="2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 students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access needed counseling services, support networks, community health, or housing </a:t>
            </a:r>
            <a:r>
              <a:rPr lang="en-US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cs typeface="Arial"/>
            </a:endParaRPr>
          </a:p>
          <a:p>
            <a:pPr marL="457200" lvl="2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457200" lvl="2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014889" y="929549"/>
            <a:ext cx="5547360" cy="531360"/>
          </a:xfrm>
          <a:custGeom>
            <a:avLst/>
            <a:gdLst>
              <a:gd name="connsiteX0" fmla="*/ 0 w 5547360"/>
              <a:gd name="connsiteY0" fmla="*/ 88562 h 531360"/>
              <a:gd name="connsiteX1" fmla="*/ 88562 w 5547360"/>
              <a:gd name="connsiteY1" fmla="*/ 0 h 531360"/>
              <a:gd name="connsiteX2" fmla="*/ 5458798 w 5547360"/>
              <a:gd name="connsiteY2" fmla="*/ 0 h 531360"/>
              <a:gd name="connsiteX3" fmla="*/ 5547360 w 5547360"/>
              <a:gd name="connsiteY3" fmla="*/ 88562 h 531360"/>
              <a:gd name="connsiteX4" fmla="*/ 5547360 w 5547360"/>
              <a:gd name="connsiteY4" fmla="*/ 442798 h 531360"/>
              <a:gd name="connsiteX5" fmla="*/ 5458798 w 5547360"/>
              <a:gd name="connsiteY5" fmla="*/ 531360 h 531360"/>
              <a:gd name="connsiteX6" fmla="*/ 88562 w 5547360"/>
              <a:gd name="connsiteY6" fmla="*/ 531360 h 531360"/>
              <a:gd name="connsiteX7" fmla="*/ 0 w 5547360"/>
              <a:gd name="connsiteY7" fmla="*/ 442798 h 531360"/>
              <a:gd name="connsiteX8" fmla="*/ 0 w 554736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736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458798" y="0"/>
                </a:lnTo>
                <a:cubicBezTo>
                  <a:pt x="5507709" y="0"/>
                  <a:pt x="5547360" y="39651"/>
                  <a:pt x="5547360" y="88562"/>
                </a:cubicBezTo>
                <a:lnTo>
                  <a:pt x="5547360" y="442798"/>
                </a:lnTo>
                <a:cubicBezTo>
                  <a:pt x="5547360" y="491709"/>
                  <a:pt x="5507709" y="531360"/>
                  <a:pt x="545879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solidFill>
            <a:srgbClr val="81BE4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2990677"/>
              <a:satOff val="25025"/>
              <a:lumOff val="4706"/>
              <a:alphaOff val="0"/>
            </a:schemeClr>
          </a:fillRef>
          <a:effectRef idx="0">
            <a:schemeClr val="accent3">
              <a:hueOff val="-2990677"/>
              <a:satOff val="25025"/>
              <a:lumOff val="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5616" tIns="25939" rIns="235616" bIns="25939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Resource Specialists</a:t>
            </a:r>
            <a:endParaRPr lang="en-US" sz="3200" kern="1200" dirty="0"/>
          </a:p>
        </p:txBody>
      </p:sp>
    </p:spTree>
    <p:extLst>
      <p:ext uri="{BB962C8B-B14F-4D97-AF65-F5344CB8AC3E}">
        <p14:creationId xmlns:p14="http://schemas.microsoft.com/office/powerpoint/2010/main" val="285966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2149</TotalTime>
  <Words>563</Words>
  <Application>Microsoft Office PowerPoint</Application>
  <PresentationFormat>On-screen Show (4:3)</PresentationFormat>
  <Paragraphs>144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ＭＳ Ｐゴシック</vt:lpstr>
      <vt:lpstr>Arial</vt:lpstr>
      <vt:lpstr>Calibri</vt:lpstr>
      <vt:lpstr>Helvetica Light</vt:lpstr>
      <vt:lpstr>Lucida Grande</vt:lpstr>
      <vt:lpstr>Times New Roman</vt:lpstr>
      <vt:lpstr>Wingdings</vt:lpstr>
      <vt:lpstr>Office Theme</vt:lpstr>
      <vt:lpstr>White</vt:lpstr>
      <vt:lpstr>PowerPoint Presentation</vt:lpstr>
      <vt:lpstr>College and Career Readiness </vt:lpstr>
      <vt:lpstr>PowerPoint Presentation</vt:lpstr>
      <vt:lpstr> </vt:lpstr>
      <vt:lpstr>Durham Futures </vt:lpstr>
      <vt:lpstr>Durham Futures Team Members </vt:lpstr>
      <vt:lpstr>Durham Futures Team Members </vt:lpstr>
      <vt:lpstr>PowerPoint Presentation</vt:lpstr>
      <vt:lpstr>Student Supports</vt:lpstr>
      <vt:lpstr>PowerPoint Presentation</vt:lpstr>
      <vt:lpstr>Work-based Learning</vt:lpstr>
      <vt:lpstr>PowerPoint Presentation</vt:lpstr>
      <vt:lpstr>PowerPoint Presentation</vt:lpstr>
      <vt:lpstr>PowerPoint Presentation</vt:lpstr>
      <vt:lpstr>PowerPoint Presentation</vt:lpstr>
      <vt:lpstr>Durham Futures </vt:lpstr>
      <vt:lpstr>Durham Futures </vt:lpstr>
      <vt:lpstr>PowerPoint Presentation</vt:lpstr>
    </vt:vector>
  </TitlesOfParts>
  <Company>Engine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 Brown</dc:creator>
  <cp:lastModifiedBy>Gregory  Bellamy</cp:lastModifiedBy>
  <cp:revision>178</cp:revision>
  <cp:lastPrinted>2015-11-11T18:44:20Z</cp:lastPrinted>
  <dcterms:created xsi:type="dcterms:W3CDTF">2016-04-06T13:22:24Z</dcterms:created>
  <dcterms:modified xsi:type="dcterms:W3CDTF">2016-04-07T18:17:16Z</dcterms:modified>
</cp:coreProperties>
</file>