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4"/>
  </p:notesMasterIdLst>
  <p:handoutMasterIdLst>
    <p:handoutMasterId r:id="rId125"/>
  </p:handoutMasterIdLst>
  <p:sldIdLst>
    <p:sldId id="256" r:id="rId5"/>
    <p:sldId id="304" r:id="rId6"/>
    <p:sldId id="305" r:id="rId7"/>
    <p:sldId id="387" r:id="rId8"/>
    <p:sldId id="306" r:id="rId9"/>
    <p:sldId id="377" r:id="rId10"/>
    <p:sldId id="269" r:id="rId11"/>
    <p:sldId id="265" r:id="rId12"/>
    <p:sldId id="266" r:id="rId13"/>
    <p:sldId id="307" r:id="rId14"/>
    <p:sldId id="267" r:id="rId15"/>
    <p:sldId id="268" r:id="rId16"/>
    <p:sldId id="308" r:id="rId17"/>
    <p:sldId id="309" r:id="rId18"/>
    <p:sldId id="310" r:id="rId19"/>
    <p:sldId id="311" r:id="rId20"/>
    <p:sldId id="358" r:id="rId21"/>
    <p:sldId id="359" r:id="rId22"/>
    <p:sldId id="272" r:id="rId23"/>
    <p:sldId id="349" r:id="rId24"/>
    <p:sldId id="289" r:id="rId25"/>
    <p:sldId id="290" r:id="rId26"/>
    <p:sldId id="277" r:id="rId27"/>
    <p:sldId id="376" r:id="rId28"/>
    <p:sldId id="360" r:id="rId29"/>
    <p:sldId id="279" r:id="rId30"/>
    <p:sldId id="280" r:id="rId31"/>
    <p:sldId id="281" r:id="rId32"/>
    <p:sldId id="391" r:id="rId33"/>
    <p:sldId id="274" r:id="rId34"/>
    <p:sldId id="275" r:id="rId35"/>
    <p:sldId id="276" r:id="rId36"/>
    <p:sldId id="282" r:id="rId37"/>
    <p:sldId id="283" r:id="rId38"/>
    <p:sldId id="284" r:id="rId39"/>
    <p:sldId id="285" r:id="rId40"/>
    <p:sldId id="271" r:id="rId41"/>
    <p:sldId id="286" r:id="rId42"/>
    <p:sldId id="322" r:id="rId43"/>
    <p:sldId id="323" r:id="rId44"/>
    <p:sldId id="324" r:id="rId45"/>
    <p:sldId id="325" r:id="rId46"/>
    <p:sldId id="327" r:id="rId47"/>
    <p:sldId id="330" r:id="rId48"/>
    <p:sldId id="331" r:id="rId49"/>
    <p:sldId id="332" r:id="rId50"/>
    <p:sldId id="333" r:id="rId51"/>
    <p:sldId id="270" r:id="rId52"/>
    <p:sldId id="303" r:id="rId53"/>
    <p:sldId id="378" r:id="rId54"/>
    <p:sldId id="334" r:id="rId55"/>
    <p:sldId id="386" r:id="rId56"/>
    <p:sldId id="388" r:id="rId57"/>
    <p:sldId id="385" r:id="rId58"/>
    <p:sldId id="384" r:id="rId59"/>
    <p:sldId id="383" r:id="rId60"/>
    <p:sldId id="389" r:id="rId61"/>
    <p:sldId id="382" r:id="rId62"/>
    <p:sldId id="379" r:id="rId63"/>
    <p:sldId id="380" r:id="rId64"/>
    <p:sldId id="288" r:id="rId65"/>
    <p:sldId id="335" r:id="rId66"/>
    <p:sldId id="336" r:id="rId67"/>
    <p:sldId id="342" r:id="rId68"/>
    <p:sldId id="273" r:id="rId69"/>
    <p:sldId id="339" r:id="rId70"/>
    <p:sldId id="341" r:id="rId71"/>
    <p:sldId id="344" r:id="rId72"/>
    <p:sldId id="345" r:id="rId73"/>
    <p:sldId id="346" r:id="rId74"/>
    <p:sldId id="347" r:id="rId75"/>
    <p:sldId id="287" r:id="rId76"/>
    <p:sldId id="392" r:id="rId77"/>
    <p:sldId id="292" r:id="rId78"/>
    <p:sldId id="393" r:id="rId79"/>
    <p:sldId id="293" r:id="rId80"/>
    <p:sldId id="348" r:id="rId81"/>
    <p:sldId id="351" r:id="rId82"/>
    <p:sldId id="352" r:id="rId83"/>
    <p:sldId id="353" r:id="rId84"/>
    <p:sldId id="354" r:id="rId85"/>
    <p:sldId id="355" r:id="rId86"/>
    <p:sldId id="356" r:id="rId87"/>
    <p:sldId id="357" r:id="rId88"/>
    <p:sldId id="362" r:id="rId89"/>
    <p:sldId id="363" r:id="rId90"/>
    <p:sldId id="364" r:id="rId91"/>
    <p:sldId id="365" r:id="rId92"/>
    <p:sldId id="366" r:id="rId93"/>
    <p:sldId id="350" r:id="rId94"/>
    <p:sldId id="291" r:id="rId95"/>
    <p:sldId id="294" r:id="rId96"/>
    <p:sldId id="296" r:id="rId97"/>
    <p:sldId id="297" r:id="rId98"/>
    <p:sldId id="298" r:id="rId99"/>
    <p:sldId id="299" r:id="rId100"/>
    <p:sldId id="300" r:id="rId101"/>
    <p:sldId id="367" r:id="rId102"/>
    <p:sldId id="302" r:id="rId103"/>
    <p:sldId id="368" r:id="rId104"/>
    <p:sldId id="369" r:id="rId105"/>
    <p:sldId id="370" r:id="rId106"/>
    <p:sldId id="371" r:id="rId107"/>
    <p:sldId id="372" r:id="rId108"/>
    <p:sldId id="373" r:id="rId109"/>
    <p:sldId id="374" r:id="rId110"/>
    <p:sldId id="375" r:id="rId111"/>
    <p:sldId id="390" r:id="rId112"/>
    <p:sldId id="394" r:id="rId113"/>
    <p:sldId id="395" r:id="rId114"/>
    <p:sldId id="398" r:id="rId115"/>
    <p:sldId id="397" r:id="rId116"/>
    <p:sldId id="396" r:id="rId117"/>
    <p:sldId id="399" r:id="rId118"/>
    <p:sldId id="400" r:id="rId119"/>
    <p:sldId id="401" r:id="rId120"/>
    <p:sldId id="403" r:id="rId121"/>
    <p:sldId id="402" r:id="rId122"/>
    <p:sldId id="404" r:id="rId123"/>
  </p:sldIdLst>
  <p:sldSz cx="9144000" cy="6858000" type="screen4x3"/>
  <p:notesSz cx="7315200" cy="9601200"/>
  <p:custDataLst>
    <p:tags r:id="rId1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D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10" autoAdjust="0"/>
    <p:restoredTop sz="79961" autoAdjust="0"/>
  </p:normalViewPr>
  <p:slideViewPr>
    <p:cSldViewPr>
      <p:cViewPr varScale="1">
        <p:scale>
          <a:sx n="40" d="100"/>
          <a:sy n="40" d="100"/>
        </p:scale>
        <p:origin x="984" y="4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9" d="100"/>
          <a:sy n="79" d="100"/>
        </p:scale>
        <p:origin x="-3312"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notesMaster" Target="notesMasters/notesMaster1.xml"/><Relationship Id="rId12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F7D02BC-678A-4932-B82B-1499DA207151}" type="datetimeFigureOut">
              <a:rPr lang="en-US" smtClean="0"/>
              <a:pPr/>
              <a:t>3/15/2016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18C1209-4D24-4E6B-B850-B0D789831E21}" type="slidenum">
              <a:rPr lang="en-US" smtClean="0"/>
              <a:pPr/>
              <a:t>‹#›</a:t>
            </a:fld>
            <a:endParaRPr lang="en-US" dirty="0"/>
          </a:p>
        </p:txBody>
      </p:sp>
    </p:spTree>
    <p:extLst>
      <p:ext uri="{BB962C8B-B14F-4D97-AF65-F5344CB8AC3E}">
        <p14:creationId xmlns:p14="http://schemas.microsoft.com/office/powerpoint/2010/main" val="372305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D8766E1-CEEA-41BF-A457-E538D89CB544}" type="datetimeFigureOut">
              <a:rPr lang="en-US" smtClean="0"/>
              <a:pPr/>
              <a:t>3/15/2016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B46C6A2-84B9-4F4B-9D29-2CFB53138DBA}" type="slidenum">
              <a:rPr lang="en-US" smtClean="0"/>
              <a:pPr/>
              <a:t>‹#›</a:t>
            </a:fld>
            <a:endParaRPr lang="en-US" dirty="0"/>
          </a:p>
        </p:txBody>
      </p:sp>
    </p:spTree>
    <p:extLst>
      <p:ext uri="{BB962C8B-B14F-4D97-AF65-F5344CB8AC3E}">
        <p14:creationId xmlns:p14="http://schemas.microsoft.com/office/powerpoint/2010/main" val="338281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a:t>
            </a:fld>
            <a:endParaRPr lang="en-US" dirty="0"/>
          </a:p>
        </p:txBody>
      </p:sp>
    </p:spTree>
    <p:extLst>
      <p:ext uri="{BB962C8B-B14F-4D97-AF65-F5344CB8AC3E}">
        <p14:creationId xmlns:p14="http://schemas.microsoft.com/office/powerpoint/2010/main" val="25054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1257300" y="720725"/>
            <a:ext cx="4800600" cy="3600450"/>
          </a:xfrm>
          <a:prstGeom prst="rect">
            <a:avLst/>
          </a:prstGeom>
        </p:spPr>
        <p:txBody>
          <a:bodyPr/>
          <a:lstStyle/>
          <a:p>
            <a:pPr lvl="0"/>
            <a:endParaRPr/>
          </a:p>
        </p:txBody>
      </p:sp>
      <p:sp>
        <p:nvSpPr>
          <p:cNvPr id="252" name="Shape 252"/>
          <p:cNvSpPr>
            <a:spLocks noGrp="1"/>
          </p:cNvSpPr>
          <p:nvPr>
            <p:ph type="body" sz="quarter" idx="1"/>
          </p:nvPr>
        </p:nvSpPr>
        <p:spPr>
          <a:prstGeom prst="rect">
            <a:avLst/>
          </a:prstGeom>
        </p:spPr>
        <p:txBody>
          <a:bodyPr/>
          <a:lstStyle>
            <a:lvl1pPr>
              <a:lnSpc>
                <a:spcPct val="117999"/>
              </a:lnSpc>
            </a:lvl1pPr>
          </a:lstStyle>
          <a:p>
            <a:pPr lvl="0">
              <a:defRPr sz="1800"/>
            </a:pPr>
            <a:r>
              <a:rPr sz="2300" dirty="0"/>
              <a:t>Some say follow all of the money but this is a quick breakdown on how the federal government through the office of adult vocational education pass the Perkins act money to the state department of public instruction through the community colleges to our local community colleges</a:t>
            </a:r>
            <a:endParaRPr lang="en-US" sz="2300" dirty="0"/>
          </a:p>
          <a:p>
            <a:pPr lvl="0">
              <a:defRPr sz="1800"/>
            </a:pPr>
            <a:endParaRPr sz="2300" dirty="0"/>
          </a:p>
        </p:txBody>
      </p:sp>
    </p:spTree>
    <p:extLst>
      <p:ext uri="{BB962C8B-B14F-4D97-AF65-F5344CB8AC3E}">
        <p14:creationId xmlns:p14="http://schemas.microsoft.com/office/powerpoint/2010/main" val="310388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dirty="0"/>
          </a:p>
        </p:txBody>
      </p:sp>
    </p:spTree>
    <p:extLst>
      <p:ext uri="{BB962C8B-B14F-4D97-AF65-F5344CB8AC3E}">
        <p14:creationId xmlns:p14="http://schemas.microsoft.com/office/powerpoint/2010/main" val="2127474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dirty="0"/>
          </a:p>
        </p:txBody>
      </p:sp>
    </p:spTree>
    <p:extLst>
      <p:ext uri="{BB962C8B-B14F-4D97-AF65-F5344CB8AC3E}">
        <p14:creationId xmlns:p14="http://schemas.microsoft.com/office/powerpoint/2010/main" val="2409569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1257300" y="720725"/>
            <a:ext cx="4800600" cy="3600450"/>
          </a:xfrm>
          <a:prstGeom prst="rect">
            <a:avLst/>
          </a:prstGeom>
        </p:spPr>
        <p:txBody>
          <a:bodyPr/>
          <a:lstStyle/>
          <a:p>
            <a:pPr lvl="0"/>
            <a:endParaRPr/>
          </a:p>
        </p:txBody>
      </p:sp>
      <p:sp>
        <p:nvSpPr>
          <p:cNvPr id="312" name="Shape 312"/>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300"/>
              <a:t>Purpose</a:t>
            </a:r>
          </a:p>
        </p:txBody>
      </p:sp>
    </p:spTree>
    <p:extLst>
      <p:ext uri="{BB962C8B-B14F-4D97-AF65-F5344CB8AC3E}">
        <p14:creationId xmlns:p14="http://schemas.microsoft.com/office/powerpoint/2010/main" val="329113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1257300" y="720725"/>
            <a:ext cx="4800600" cy="3600450"/>
          </a:xfrm>
          <a:prstGeom prst="rect">
            <a:avLst/>
          </a:prstGeom>
        </p:spPr>
        <p:txBody>
          <a:bodyPr/>
          <a:lstStyle/>
          <a:p>
            <a:pPr lvl="0"/>
            <a:endParaRPr/>
          </a:p>
        </p:txBody>
      </p:sp>
      <p:sp>
        <p:nvSpPr>
          <p:cNvPr id="325" name="Shape 325"/>
          <p:cNvSpPr>
            <a:spLocks noGrp="1"/>
          </p:cNvSpPr>
          <p:nvPr>
            <p:ph type="body" sz="quarter" idx="1"/>
          </p:nvPr>
        </p:nvSpPr>
        <p:spPr>
          <a:prstGeom prst="rect">
            <a:avLst/>
          </a:prstGeom>
        </p:spPr>
        <p:txBody>
          <a:bodyPr/>
          <a:lstStyle/>
          <a:p>
            <a:pPr defTabSz="966612">
              <a:spcBef>
                <a:spcPts val="423"/>
              </a:spcBef>
              <a:defRPr sz="1800"/>
            </a:pPr>
            <a:r>
              <a:rPr sz="1300">
                <a:latin typeface="Arial"/>
                <a:ea typeface="Arial"/>
                <a:cs typeface="Arial"/>
                <a:sym typeface="Arial"/>
              </a:rPr>
              <a:t>Perkins V focus</a:t>
            </a:r>
          </a:p>
          <a:p>
            <a:pPr defTabSz="966612">
              <a:spcBef>
                <a:spcPts val="423"/>
              </a:spcBef>
              <a:defRPr sz="1800"/>
            </a:pPr>
            <a:r>
              <a:rPr sz="1300">
                <a:latin typeface="Arial"/>
                <a:ea typeface="Arial"/>
                <a:cs typeface="Arial"/>
                <a:sym typeface="Arial"/>
              </a:rPr>
              <a:t>Decrease remedial/developmental</a:t>
            </a:r>
          </a:p>
        </p:txBody>
      </p:sp>
    </p:spTree>
    <p:extLst>
      <p:ext uri="{BB962C8B-B14F-4D97-AF65-F5344CB8AC3E}">
        <p14:creationId xmlns:p14="http://schemas.microsoft.com/office/powerpoint/2010/main" val="1979408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30</a:t>
            </a:fld>
            <a:endParaRPr lang="en-US" dirty="0"/>
          </a:p>
        </p:txBody>
      </p:sp>
    </p:spTree>
    <p:extLst>
      <p:ext uri="{BB962C8B-B14F-4D97-AF65-F5344CB8AC3E}">
        <p14:creationId xmlns:p14="http://schemas.microsoft.com/office/powerpoint/2010/main" val="3347208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xfrm>
            <a:off x="1257300" y="720725"/>
            <a:ext cx="4800600" cy="3600450"/>
          </a:xfrm>
          <a:prstGeom prst="rect">
            <a:avLst/>
          </a:prstGeom>
        </p:spPr>
        <p:txBody>
          <a:bodyPr/>
          <a:lstStyle/>
          <a:p>
            <a:pPr lvl="0"/>
            <a:endParaRPr/>
          </a:p>
        </p:txBody>
      </p:sp>
      <p:sp>
        <p:nvSpPr>
          <p:cNvPr id="84" name="Shape 84"/>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300" dirty="0"/>
              <a:t>The College Certificate, Diploma, and Degree Courses would be added to the Program of Study </a:t>
            </a:r>
            <a:endParaRPr lang="en-US" sz="1300" dirty="0"/>
          </a:p>
          <a:p>
            <a:pPr lvl="0">
              <a:defRPr sz="1800"/>
            </a:pPr>
            <a:r>
              <a:rPr lang="en-US" sz="1300" dirty="0"/>
              <a:t>Key Faculty Engaged in the Process </a:t>
            </a:r>
            <a:endParaRPr sz="1300" dirty="0"/>
          </a:p>
        </p:txBody>
      </p:sp>
    </p:spTree>
    <p:extLst>
      <p:ext uri="{BB962C8B-B14F-4D97-AF65-F5344CB8AC3E}">
        <p14:creationId xmlns:p14="http://schemas.microsoft.com/office/powerpoint/2010/main" val="23090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257300" y="720725"/>
            <a:ext cx="4800600" cy="3600450"/>
          </a:xfrm>
          <a:prstGeom prst="rect">
            <a:avLst/>
          </a:prstGeom>
        </p:spPr>
        <p:txBody>
          <a:bodyPr/>
          <a:lstStyle/>
          <a:p>
            <a:pPr lvl="0"/>
            <a:endParaRPr/>
          </a:p>
        </p:txBody>
      </p:sp>
      <p:sp>
        <p:nvSpPr>
          <p:cNvPr id="135" name="Shape 135"/>
          <p:cNvSpPr>
            <a:spLocks noGrp="1"/>
          </p:cNvSpPr>
          <p:nvPr>
            <p:ph type="body" sz="quarter" idx="1"/>
          </p:nvPr>
        </p:nvSpPr>
        <p:spPr>
          <a:prstGeom prst="rect">
            <a:avLst/>
          </a:prstGeom>
        </p:spPr>
        <p:txBody>
          <a:bodyPr/>
          <a:lstStyle/>
          <a:p>
            <a:pPr defTabSz="966612">
              <a:defRPr sz="1800"/>
            </a:pPr>
            <a:r>
              <a:rPr sz="1300">
                <a:latin typeface="Calibri"/>
                <a:ea typeface="Calibri"/>
                <a:cs typeface="Calibri"/>
                <a:sym typeface="Calibri"/>
              </a:rPr>
              <a:t>Here we see how employers or their intermediary would review  </a:t>
            </a:r>
          </a:p>
          <a:p>
            <a:pPr defTabSz="966612">
              <a:defRPr sz="1800"/>
            </a:pPr>
            <a:r>
              <a:rPr sz="1300">
                <a:latin typeface="Calibri"/>
                <a:ea typeface="Calibri"/>
                <a:cs typeface="Calibri"/>
                <a:sym typeface="Calibri"/>
              </a:rPr>
              <a:t>CTE Learning Outcomes,  Certificates, and again review the certificates. </a:t>
            </a:r>
          </a:p>
          <a:p>
            <a:pPr defTabSz="966612">
              <a:defRPr sz="1800"/>
            </a:pPr>
            <a:endParaRPr sz="1300">
              <a:latin typeface="Calibri"/>
              <a:ea typeface="Calibri"/>
              <a:cs typeface="Calibri"/>
              <a:sym typeface="Calibri"/>
            </a:endParaRPr>
          </a:p>
          <a:p>
            <a:pPr defTabSz="966612">
              <a:defRPr sz="1800"/>
            </a:pPr>
            <a:endParaRPr sz="1300">
              <a:latin typeface="Calibri"/>
              <a:ea typeface="Calibri"/>
              <a:cs typeface="Calibri"/>
              <a:sym typeface="Calibri"/>
            </a:endParaRPr>
          </a:p>
          <a:p>
            <a:pPr defTabSz="966612">
              <a:defRPr sz="1800"/>
            </a:pPr>
            <a:r>
              <a:rPr sz="1300">
                <a:latin typeface="Calibri"/>
                <a:ea typeface="Calibri"/>
                <a:cs typeface="Calibri"/>
                <a:sym typeface="Calibri"/>
              </a:rPr>
              <a:t>This is a draft to get you thinking and to receive your comments as we finish developing the proposal.  </a:t>
            </a:r>
          </a:p>
        </p:txBody>
      </p:sp>
    </p:spTree>
    <p:extLst>
      <p:ext uri="{BB962C8B-B14F-4D97-AF65-F5344CB8AC3E}">
        <p14:creationId xmlns:p14="http://schemas.microsoft.com/office/powerpoint/2010/main" val="3797443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the post secondary level students</a:t>
            </a:r>
            <a:r>
              <a:rPr lang="en-US" baseline="0" dirty="0" smtClean="0"/>
              <a:t> self identify. </a:t>
            </a:r>
          </a:p>
          <a:p>
            <a:r>
              <a:rPr lang="en-US" baseline="0" dirty="0" smtClean="0"/>
              <a:t>Monitor to insure if staff are supporting programs there are students in these program.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38</a:t>
            </a:fld>
            <a:endParaRPr lang="en-US" dirty="0"/>
          </a:p>
        </p:txBody>
      </p:sp>
    </p:spTree>
    <p:extLst>
      <p:ext uri="{BB962C8B-B14F-4D97-AF65-F5344CB8AC3E}">
        <p14:creationId xmlns:p14="http://schemas.microsoft.com/office/powerpoint/2010/main" val="1164381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discussed the Required and Permissive Activities -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44</a:t>
            </a:fld>
            <a:endParaRPr lang="en-US" dirty="0"/>
          </a:p>
        </p:txBody>
      </p:sp>
    </p:spTree>
    <p:extLst>
      <p:ext uri="{BB962C8B-B14F-4D97-AF65-F5344CB8AC3E}">
        <p14:creationId xmlns:p14="http://schemas.microsoft.com/office/powerpoint/2010/main" val="284061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History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dirty="0"/>
          </a:p>
        </p:txBody>
      </p:sp>
    </p:spTree>
    <p:extLst>
      <p:ext uri="{BB962C8B-B14F-4D97-AF65-F5344CB8AC3E}">
        <p14:creationId xmlns:p14="http://schemas.microsoft.com/office/powerpoint/2010/main" val="683282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624" indent="-288624" defTabSz="879617">
              <a:spcBef>
                <a:spcPts val="634"/>
              </a:spcBef>
              <a:buFont typeface="+mj-lt"/>
              <a:buAutoNum type="arabicPeriod"/>
              <a:defRPr sz="1800"/>
            </a:pPr>
            <a:r>
              <a:rPr lang="en-US" sz="1300" dirty="0"/>
              <a:t>Activity description not aligned with budget entries and job descriptions – Counselors working with all students, no documentation </a:t>
            </a:r>
          </a:p>
          <a:p>
            <a:pPr marL="288624" indent="-288624" defTabSz="879617">
              <a:spcBef>
                <a:spcPts val="634"/>
              </a:spcBef>
              <a:buFont typeface="+mj-lt"/>
              <a:buAutoNum type="arabicPeriod"/>
              <a:defRPr sz="1800"/>
            </a:pPr>
            <a:r>
              <a:rPr lang="en-US" sz="1300" dirty="0"/>
              <a:t>All pieces of the activity not described – Positions and Duties not described </a:t>
            </a:r>
          </a:p>
          <a:p>
            <a:pPr marL="288624" indent="-288624" defTabSz="879617">
              <a:spcBef>
                <a:spcPts val="634"/>
              </a:spcBef>
              <a:buFont typeface="+mj-lt"/>
              <a:buAutoNum type="arabicPeriod"/>
              <a:defRPr sz="1800"/>
            </a:pPr>
            <a:r>
              <a:rPr lang="en-US" sz="1300" dirty="0"/>
              <a:t>Too much/too little information</a:t>
            </a:r>
          </a:p>
          <a:p>
            <a:pPr marL="288624" indent="-288624" defTabSz="879617">
              <a:spcBef>
                <a:spcPts val="634"/>
              </a:spcBef>
              <a:buFont typeface="+mj-lt"/>
              <a:buAutoNum type="arabicPeriod"/>
              <a:defRPr sz="1800"/>
            </a:pPr>
            <a:r>
              <a:rPr lang="en-US" sz="1300" dirty="0"/>
              <a:t>Data to support funding; special populations -  % of Special Pops enrolled in CTE programs </a:t>
            </a:r>
          </a:p>
          <a:p>
            <a:pPr marL="288624" indent="-288624" defTabSz="879617">
              <a:spcBef>
                <a:spcPts val="634"/>
              </a:spcBef>
              <a:buFont typeface="+mj-lt"/>
              <a:buAutoNum type="arabicPeriod"/>
              <a:defRPr sz="1800"/>
            </a:pPr>
            <a:r>
              <a:rPr lang="en-US" sz="1300" dirty="0"/>
              <a:t>Justification for continued funding – Why keep staff working with the program year after year (Faculty 3 year Limit) </a:t>
            </a:r>
          </a:p>
          <a:p>
            <a:pPr marL="288624" indent="-288624" defTabSz="879617">
              <a:spcBef>
                <a:spcPts val="634"/>
              </a:spcBef>
              <a:buFont typeface="+mj-lt"/>
              <a:buAutoNum type="arabicPeriod"/>
              <a:defRPr sz="1800"/>
            </a:pPr>
            <a:r>
              <a:rPr lang="en-US" sz="1300" dirty="0"/>
              <a:t>Evaluation measures – Tie in with Institutional Effectiveness </a:t>
            </a:r>
          </a:p>
          <a:p>
            <a:pPr marL="288624" indent="-288624" defTabSz="879617">
              <a:spcBef>
                <a:spcPts val="634"/>
              </a:spcBef>
              <a:buFont typeface="+mj-lt"/>
              <a:buAutoNum type="arabicPeriod"/>
              <a:defRPr sz="1800"/>
            </a:pPr>
            <a:r>
              <a:rPr lang="en-US" sz="1300" dirty="0"/>
              <a:t>Insufficiently focused</a:t>
            </a:r>
          </a:p>
          <a:p>
            <a:pPr marL="288624" indent="-288624" defTabSz="879617">
              <a:spcBef>
                <a:spcPts val="634"/>
              </a:spcBef>
              <a:buFont typeface="+mj-lt"/>
              <a:buAutoNum type="arabicPeriod"/>
              <a:defRPr sz="1800"/>
            </a:pPr>
            <a:r>
              <a:rPr lang="en-US" sz="1300" dirty="0"/>
              <a:t>Adhere to what’s typically been done</a:t>
            </a:r>
          </a:p>
          <a:p>
            <a:pPr marL="241653" indent="-241653">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47</a:t>
            </a:fld>
            <a:endParaRPr lang="en-US" dirty="0"/>
          </a:p>
        </p:txBody>
      </p:sp>
    </p:spTree>
    <p:extLst>
      <p:ext uri="{BB962C8B-B14F-4D97-AF65-F5344CB8AC3E}">
        <p14:creationId xmlns:p14="http://schemas.microsoft.com/office/powerpoint/2010/main" val="2559381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48</a:t>
            </a:fld>
            <a:endParaRPr lang="en-US" dirty="0"/>
          </a:p>
        </p:txBody>
      </p:sp>
    </p:spTree>
    <p:extLst>
      <p:ext uri="{BB962C8B-B14F-4D97-AF65-F5344CB8AC3E}">
        <p14:creationId xmlns:p14="http://schemas.microsoft.com/office/powerpoint/2010/main" val="801322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2100" dirty="0">
                <a:latin typeface="Arial"/>
                <a:cs typeface="Arial"/>
              </a:rPr>
              <a:t>(A), to ensure learning in— (A) the core academic subjects (as defined in section 9101 of the Elementary and Secondary Education Act of 1965); and (B) career and technical education subjects.</a:t>
            </a:r>
            <a:endParaRPr lang="en-US" sz="2100" dirty="0">
              <a:latin typeface="Arial"/>
              <a:ea typeface="Calibri" panose="020F0502020204030204" pitchFamily="34" charset="0"/>
              <a:cs typeface="Arial"/>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51</a:t>
            </a:fld>
            <a:endParaRPr lang="en-US" dirty="0"/>
          </a:p>
        </p:txBody>
      </p:sp>
    </p:spTree>
    <p:extLst>
      <p:ext uri="{BB962C8B-B14F-4D97-AF65-F5344CB8AC3E}">
        <p14:creationId xmlns:p14="http://schemas.microsoft.com/office/powerpoint/2010/main" val="1360333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52</a:t>
            </a:fld>
            <a:endParaRPr lang="en-US" dirty="0"/>
          </a:p>
        </p:txBody>
      </p:sp>
    </p:spTree>
    <p:extLst>
      <p:ext uri="{BB962C8B-B14F-4D97-AF65-F5344CB8AC3E}">
        <p14:creationId xmlns:p14="http://schemas.microsoft.com/office/powerpoint/2010/main" val="551512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53</a:t>
            </a:fld>
            <a:endParaRPr lang="en-US" dirty="0"/>
          </a:p>
        </p:txBody>
      </p:sp>
    </p:spTree>
    <p:extLst>
      <p:ext uri="{BB962C8B-B14F-4D97-AF65-F5344CB8AC3E}">
        <p14:creationId xmlns:p14="http://schemas.microsoft.com/office/powerpoint/2010/main" val="551512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54</a:t>
            </a:fld>
            <a:endParaRPr lang="en-US" dirty="0"/>
          </a:p>
        </p:txBody>
      </p:sp>
    </p:spTree>
    <p:extLst>
      <p:ext uri="{BB962C8B-B14F-4D97-AF65-F5344CB8AC3E}">
        <p14:creationId xmlns:p14="http://schemas.microsoft.com/office/powerpoint/2010/main" val="1609618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defTabSz="966612">
              <a:buFontTx/>
              <a:buAutoNum type="alphaUcParenBoth"/>
              <a:defRPr/>
            </a:pPr>
            <a:r>
              <a:rPr lang="en-US" sz="1300" dirty="0"/>
              <a:t>in-service and </a:t>
            </a:r>
            <a:r>
              <a:rPr lang="en-US" sz="1300" dirty="0" err="1"/>
              <a:t>preservice</a:t>
            </a:r>
            <a:r>
              <a:rPr lang="en-US" sz="1300" dirty="0"/>
              <a:t> training on—;</a:t>
            </a:r>
          </a:p>
          <a:p>
            <a:pPr marL="724959" lvl="1" indent="-241653" defTabSz="966612">
              <a:buFontTx/>
              <a:buAutoNum type="alphaUcParenBoth"/>
              <a:defRPr/>
            </a:pPr>
            <a:r>
              <a:rPr lang="en-US" sz="1300" dirty="0"/>
              <a:t> (</a:t>
            </a:r>
            <a:r>
              <a:rPr lang="en-US" sz="1300" dirty="0" err="1"/>
              <a:t>i</a:t>
            </a:r>
            <a:r>
              <a:rPr lang="en-US" sz="1300" dirty="0"/>
              <a:t>) effective integration and use of challenging academic and career and technical education provided jointly with academic teachers; o the extent practicable; </a:t>
            </a:r>
          </a:p>
          <a:p>
            <a:pPr marL="724959" lvl="1" indent="-241653" defTabSz="966612">
              <a:buFontTx/>
              <a:buAutoNum type="alphaUcParenBoth"/>
              <a:defRPr/>
            </a:pPr>
            <a:r>
              <a:rPr lang="en-US" sz="1300" dirty="0"/>
              <a:t>(ii) effective teaching skills based on research that includes promising practices; </a:t>
            </a:r>
          </a:p>
          <a:p>
            <a:pPr marL="724959" lvl="1" indent="-241653" defTabSz="966612">
              <a:buFontTx/>
              <a:buAutoNum type="alphaUcParenBoth"/>
              <a:defRPr/>
            </a:pPr>
            <a:r>
              <a:rPr lang="en-US" sz="1300" dirty="0"/>
              <a:t>(iii) effective practices to improve parental and community involvement; and;</a:t>
            </a:r>
          </a:p>
          <a:p>
            <a:pPr marL="724959" lvl="1" indent="-241653" defTabSz="966612">
              <a:buFontTx/>
              <a:buAutoNum type="alphaUcParenBoth"/>
              <a:defRPr/>
            </a:pPr>
            <a:r>
              <a:rPr lang="en-US" sz="1300" dirty="0"/>
              <a:t> (iv) effective use of scientifically based research and data to improve instruction; </a:t>
            </a:r>
          </a:p>
          <a:p>
            <a:pPr marL="241653" indent="-241653" defTabSz="966612">
              <a:buFontTx/>
              <a:buAutoNum type="alphaUcParenBoth"/>
              <a:defRPr/>
            </a:pPr>
            <a:r>
              <a:rPr lang="en-US" sz="1300" dirty="0"/>
              <a:t>(B) support of education programs for teachers of career and technical education in public schools and other public school personnel who are involved in the direct delivery of educational services to career and technical education students, to ensure that such teachers and personnel stay current with all aspects of an industry; </a:t>
            </a:r>
          </a:p>
          <a:p>
            <a:pPr marL="241653" indent="-241653" defTabSz="966612">
              <a:buFontTx/>
              <a:buAutoNum type="alphaUcParenBoth"/>
              <a:defRPr/>
            </a:pPr>
            <a:r>
              <a:rPr lang="en-US" sz="1300" dirty="0"/>
              <a:t>(C) internship programs that provide relevant business experience; and; </a:t>
            </a:r>
          </a:p>
          <a:p>
            <a:pPr marL="241653" indent="-241653" defTabSz="966612">
              <a:buFontTx/>
              <a:buAutoNum type="alphaUcParenBoth"/>
              <a:defRPr/>
            </a:pPr>
            <a:r>
              <a:rPr lang="en-US" sz="1300" dirty="0"/>
              <a:t>(D) programs designed to train teachers specifically in the effective use and application of technology to improve instruction.</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55</a:t>
            </a:fld>
            <a:endParaRPr lang="en-US" dirty="0"/>
          </a:p>
        </p:txBody>
      </p:sp>
    </p:spTree>
    <p:extLst>
      <p:ext uri="{BB962C8B-B14F-4D97-AF65-F5344CB8AC3E}">
        <p14:creationId xmlns:p14="http://schemas.microsoft.com/office/powerpoint/2010/main" val="3680545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56</a:t>
            </a:fld>
            <a:endParaRPr lang="en-US" dirty="0"/>
          </a:p>
        </p:txBody>
      </p:sp>
    </p:spTree>
    <p:extLst>
      <p:ext uri="{BB962C8B-B14F-4D97-AF65-F5344CB8AC3E}">
        <p14:creationId xmlns:p14="http://schemas.microsoft.com/office/powerpoint/2010/main" val="1606308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57</a:t>
            </a:fld>
            <a:endParaRPr lang="en-US" dirty="0"/>
          </a:p>
        </p:txBody>
      </p:sp>
    </p:spTree>
    <p:extLst>
      <p:ext uri="{BB962C8B-B14F-4D97-AF65-F5344CB8AC3E}">
        <p14:creationId xmlns:p14="http://schemas.microsoft.com/office/powerpoint/2010/main" val="1606308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58</a:t>
            </a:fld>
            <a:endParaRPr lang="en-US" dirty="0"/>
          </a:p>
        </p:txBody>
      </p:sp>
    </p:spTree>
    <p:extLst>
      <p:ext uri="{BB962C8B-B14F-4D97-AF65-F5344CB8AC3E}">
        <p14:creationId xmlns:p14="http://schemas.microsoft.com/office/powerpoint/2010/main" val="183058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dirty="0"/>
          </a:p>
        </p:txBody>
      </p:sp>
    </p:spTree>
    <p:extLst>
      <p:ext uri="{BB962C8B-B14F-4D97-AF65-F5344CB8AC3E}">
        <p14:creationId xmlns:p14="http://schemas.microsoft.com/office/powerpoint/2010/main" val="4163215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added to place emphasis on CTE improvement </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59</a:t>
            </a:fld>
            <a:endParaRPr lang="en-US" dirty="0"/>
          </a:p>
        </p:txBody>
      </p:sp>
    </p:spTree>
    <p:extLst>
      <p:ext uri="{BB962C8B-B14F-4D97-AF65-F5344CB8AC3E}">
        <p14:creationId xmlns:p14="http://schemas.microsoft.com/office/powerpoint/2010/main" val="4246986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60</a:t>
            </a:fld>
            <a:endParaRPr lang="en-US" dirty="0"/>
          </a:p>
        </p:txBody>
      </p:sp>
    </p:spTree>
    <p:extLst>
      <p:ext uri="{BB962C8B-B14F-4D97-AF65-F5344CB8AC3E}">
        <p14:creationId xmlns:p14="http://schemas.microsoft.com/office/powerpoint/2010/main" val="2715801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1104698" indent="-1104698">
              <a:buFontTx/>
              <a:buAutoNum type="arabicPeriod"/>
              <a:defRPr sz="1800"/>
            </a:pPr>
            <a:r>
              <a:rPr lang="en-US" sz="2500" dirty="0"/>
              <a:t>Clean up data – identify all CTE students  </a:t>
            </a:r>
          </a:p>
          <a:p>
            <a:pPr marL="1104698" indent="-1104698">
              <a:buFontTx/>
              <a:buAutoNum type="arabicPeriod"/>
              <a:defRPr sz="1800"/>
            </a:pPr>
            <a:r>
              <a:rPr lang="en-US" sz="2500" dirty="0"/>
              <a:t>Increase student advising for completion and placement  </a:t>
            </a:r>
          </a:p>
          <a:p>
            <a:pPr marL="1104698" indent="-1104698">
              <a:buFontTx/>
              <a:buAutoNum type="arabicPeriod"/>
              <a:defRPr sz="1800"/>
            </a:pPr>
            <a:r>
              <a:rPr lang="en-US" sz="2500" dirty="0"/>
              <a:t>Award students certificates when they are earned </a:t>
            </a:r>
          </a:p>
          <a:p>
            <a:pPr marL="1104698" indent="-1104698">
              <a:buFontTx/>
              <a:buAutoNum type="arabicPeriod"/>
              <a:defRPr sz="1800"/>
            </a:pPr>
            <a:r>
              <a:rPr lang="en-US" sz="2500" dirty="0"/>
              <a:t>Set up retention task force </a:t>
            </a:r>
          </a:p>
          <a:p>
            <a:pPr marL="1104698" indent="-1104698">
              <a:buFontTx/>
              <a:buAutoNum type="arabicPeriod"/>
              <a:defRPr sz="1800"/>
            </a:pPr>
            <a:r>
              <a:rPr lang="en-US" sz="2500" dirty="0"/>
              <a:t>Flag completers and monitor progress</a:t>
            </a:r>
          </a:p>
          <a:p>
            <a:pPr marL="1104698" indent="-1104698">
              <a:buFontTx/>
              <a:buAutoNum type="arabicPeriod"/>
              <a:defRPr sz="1800"/>
            </a:pPr>
            <a:r>
              <a:rPr lang="en-US" sz="2500" dirty="0"/>
              <a:t>Set up early alert system</a:t>
            </a:r>
          </a:p>
          <a:p>
            <a:endParaRPr lang="en-US" dirty="0"/>
          </a:p>
        </p:txBody>
      </p:sp>
    </p:spTree>
    <p:extLst>
      <p:ext uri="{BB962C8B-B14F-4D97-AF65-F5344CB8AC3E}">
        <p14:creationId xmlns:p14="http://schemas.microsoft.com/office/powerpoint/2010/main" val="2202705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66</a:t>
            </a:fld>
            <a:endParaRPr lang="en-US" dirty="0"/>
          </a:p>
        </p:txBody>
      </p:sp>
    </p:spTree>
    <p:extLst>
      <p:ext uri="{BB962C8B-B14F-4D97-AF65-F5344CB8AC3E}">
        <p14:creationId xmlns:p14="http://schemas.microsoft.com/office/powerpoint/2010/main" val="3392204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in the CAR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68</a:t>
            </a:fld>
            <a:endParaRPr lang="en-US" dirty="0"/>
          </a:p>
        </p:txBody>
      </p:sp>
    </p:spTree>
    <p:extLst>
      <p:ext uri="{BB962C8B-B14F-4D97-AF65-F5344CB8AC3E}">
        <p14:creationId xmlns:p14="http://schemas.microsoft.com/office/powerpoint/2010/main" val="1209634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77</a:t>
            </a:fld>
            <a:endParaRPr lang="en-US" dirty="0"/>
          </a:p>
        </p:txBody>
      </p:sp>
    </p:spTree>
    <p:extLst>
      <p:ext uri="{BB962C8B-B14F-4D97-AF65-F5344CB8AC3E}">
        <p14:creationId xmlns:p14="http://schemas.microsoft.com/office/powerpoint/2010/main" val="121987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107</a:t>
            </a:fld>
            <a:endParaRPr lang="en-US" dirty="0"/>
          </a:p>
        </p:txBody>
      </p:sp>
    </p:spTree>
    <p:extLst>
      <p:ext uri="{BB962C8B-B14F-4D97-AF65-F5344CB8AC3E}">
        <p14:creationId xmlns:p14="http://schemas.microsoft.com/office/powerpoint/2010/main" val="87255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119</a:t>
            </a:fld>
            <a:endParaRPr lang="en-US" dirty="0"/>
          </a:p>
        </p:txBody>
      </p:sp>
    </p:spTree>
    <p:extLst>
      <p:ext uri="{BB962C8B-B14F-4D97-AF65-F5344CB8AC3E}">
        <p14:creationId xmlns:p14="http://schemas.microsoft.com/office/powerpoint/2010/main" val="23774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our Legislation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dirty="0"/>
          </a:p>
        </p:txBody>
      </p:sp>
    </p:spTree>
    <p:extLst>
      <p:ext uri="{BB962C8B-B14F-4D97-AF65-F5344CB8AC3E}">
        <p14:creationId xmlns:p14="http://schemas.microsoft.com/office/powerpoint/2010/main" val="34389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r>
              <a:rPr lang="en-US" baseline="0" dirty="0" smtClean="0"/>
              <a:t> See how the emphasis has changed from the Beginning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dirty="0"/>
          </a:p>
        </p:txBody>
      </p:sp>
    </p:spTree>
    <p:extLst>
      <p:ext uri="{BB962C8B-B14F-4D97-AF65-F5344CB8AC3E}">
        <p14:creationId xmlns:p14="http://schemas.microsoft.com/office/powerpoint/2010/main" val="4256274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a:spcBef>
                <a:spcPts val="423"/>
              </a:spcBef>
              <a:defRPr sz="1800"/>
            </a:pPr>
            <a:r>
              <a:rPr lang="en-US" sz="1500" dirty="0">
                <a:latin typeface="American Typewriter"/>
                <a:ea typeface="American Typewriter"/>
                <a:cs typeface="American Typewriter"/>
                <a:sym typeface="American Typewriter"/>
              </a:rPr>
              <a:t>Develop more fully the academic and technical skills of students enrolled in CTE:</a:t>
            </a:r>
          </a:p>
          <a:p>
            <a:pPr marL="298131" indent="-298131">
              <a:spcBef>
                <a:spcPts val="423"/>
              </a:spcBef>
              <a:defRPr sz="1800"/>
            </a:pPr>
            <a:r>
              <a:rPr lang="en-US" sz="1500" dirty="0">
                <a:latin typeface="American Typewriter"/>
                <a:ea typeface="American Typewriter"/>
                <a:cs typeface="American Typewriter"/>
                <a:sym typeface="American Typewriter"/>
              </a:rPr>
              <a:t>Develop </a:t>
            </a:r>
            <a:r>
              <a:rPr lang="en-US" sz="1500" u="sng" dirty="0">
                <a:latin typeface="American Typewriter"/>
                <a:ea typeface="American Typewriter"/>
                <a:cs typeface="American Typewriter"/>
                <a:sym typeface="American Typewriter"/>
              </a:rPr>
              <a:t>challenging and rigorous academic and technical standards </a:t>
            </a:r>
            <a:r>
              <a:rPr lang="en-US" sz="1500" dirty="0">
                <a:latin typeface="American Typewriter"/>
                <a:ea typeface="American Typewriter"/>
                <a:cs typeface="American Typewriter"/>
                <a:sym typeface="American Typewriter"/>
              </a:rPr>
              <a:t>so that students are prepare for high skill, high wage, high demand, and emerging occupations</a:t>
            </a:r>
          </a:p>
          <a:p>
            <a:pPr marL="298131" indent="-298131">
              <a:spcBef>
                <a:spcPts val="423"/>
              </a:spcBef>
              <a:defRPr sz="1800"/>
            </a:pPr>
            <a:r>
              <a:rPr lang="en-US" sz="1500" u="sng" dirty="0">
                <a:latin typeface="American Typewriter"/>
                <a:ea typeface="American Typewriter"/>
                <a:cs typeface="American Typewriter"/>
                <a:sym typeface="American Typewriter"/>
              </a:rPr>
              <a:t>Link secondary and postsecondary education </a:t>
            </a:r>
            <a:r>
              <a:rPr lang="en-US" sz="1500" dirty="0">
                <a:latin typeface="American Typewriter"/>
                <a:ea typeface="American Typewriter"/>
                <a:cs typeface="American Typewriter"/>
                <a:sym typeface="American Typewriter"/>
              </a:rPr>
              <a:t>for effective student transition</a:t>
            </a:r>
          </a:p>
          <a:p>
            <a:pPr marL="298131" indent="-298131">
              <a:spcBef>
                <a:spcPts val="423"/>
              </a:spcBef>
              <a:defRPr sz="1800"/>
            </a:pPr>
            <a:r>
              <a:rPr lang="en-US" sz="1500" u="sng" dirty="0">
                <a:latin typeface="American Typewriter"/>
                <a:ea typeface="American Typewriter"/>
                <a:cs typeface="American Typewriter"/>
                <a:sym typeface="American Typewriter"/>
              </a:rPr>
              <a:t>Develop, implement and improve </a:t>
            </a:r>
            <a:r>
              <a:rPr lang="en-US" sz="1500" dirty="0">
                <a:latin typeface="American Typewriter"/>
                <a:ea typeface="American Typewriter"/>
                <a:cs typeface="American Typewriter"/>
                <a:sym typeface="American Typewriter"/>
              </a:rPr>
              <a:t>CTE</a:t>
            </a:r>
          </a:p>
          <a:p>
            <a:pPr marL="298131" indent="-298131">
              <a:spcBef>
                <a:spcPts val="423"/>
              </a:spcBef>
              <a:defRPr sz="1800"/>
            </a:pPr>
            <a:r>
              <a:rPr lang="en-US" sz="1500" dirty="0">
                <a:latin typeface="American Typewriter"/>
                <a:ea typeface="American Typewriter"/>
                <a:cs typeface="American Typewriter"/>
                <a:sym typeface="American Typewriter"/>
              </a:rPr>
              <a:t>Professional development and other activities that </a:t>
            </a:r>
            <a:r>
              <a:rPr lang="en-US" sz="1500" u="sng" dirty="0">
                <a:latin typeface="American Typewriter"/>
                <a:ea typeface="American Typewriter"/>
                <a:cs typeface="American Typewriter"/>
                <a:sym typeface="American Typewriter"/>
              </a:rPr>
              <a:t>improve the quality of CTE teachers, faculty, administrators and counselors</a:t>
            </a:r>
            <a:endParaRPr lang="en-US" sz="1500" dirty="0">
              <a:latin typeface="American Typewriter"/>
              <a:ea typeface="American Typewriter"/>
              <a:cs typeface="American Typewriter"/>
              <a:sym typeface="American Typewriter"/>
            </a:endParaRPr>
          </a:p>
          <a:p>
            <a:pPr marL="298131" indent="-298131">
              <a:spcBef>
                <a:spcPts val="423"/>
              </a:spcBef>
              <a:defRPr sz="1800"/>
            </a:pPr>
            <a:r>
              <a:rPr lang="en-US" sz="1500" u="sng" dirty="0">
                <a:latin typeface="American Typewriter"/>
                <a:ea typeface="American Typewriter"/>
                <a:cs typeface="American Typewriter"/>
                <a:sym typeface="American Typewriter"/>
              </a:rPr>
              <a:t>Partnerships</a:t>
            </a:r>
            <a:r>
              <a:rPr lang="en-US" sz="1500" dirty="0">
                <a:latin typeface="American Typewriter"/>
                <a:ea typeface="American Typewriter"/>
                <a:cs typeface="American Typewriter"/>
                <a:sym typeface="American Typewriter"/>
              </a:rPr>
              <a:t> among educational institutions, state agencies, and business and industry</a:t>
            </a:r>
          </a:p>
          <a:p>
            <a:pPr marL="298131" indent="-298131">
              <a:spcBef>
                <a:spcPts val="423"/>
              </a:spcBef>
              <a:defRPr sz="1800"/>
            </a:pPr>
            <a:r>
              <a:rPr lang="en-US" sz="1500" dirty="0">
                <a:latin typeface="American Typewriter"/>
                <a:ea typeface="American Typewriter"/>
                <a:cs typeface="American Typewriter"/>
                <a:sym typeface="American Typewriter"/>
              </a:rPr>
              <a:t>Provide lifelong learning opportunities that will produce the knowledge and skills needed to </a:t>
            </a:r>
            <a:r>
              <a:rPr lang="en-US" sz="1500" u="sng" dirty="0">
                <a:latin typeface="American Typewriter"/>
                <a:ea typeface="American Typewriter"/>
                <a:cs typeface="American Typewriter"/>
                <a:sym typeface="American Typewriter"/>
              </a:rPr>
              <a:t>keep the U. S. competitive</a:t>
            </a:r>
          </a:p>
        </p:txBody>
      </p:sp>
    </p:spTree>
    <p:extLst>
      <p:ext uri="{BB962C8B-B14F-4D97-AF65-F5344CB8AC3E}">
        <p14:creationId xmlns:p14="http://schemas.microsoft.com/office/powerpoint/2010/main" val="2736378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1257300" y="720725"/>
            <a:ext cx="4800600" cy="3600450"/>
          </a:xfrm>
          <a:prstGeom prst="rect">
            <a:avLst/>
          </a:prstGeom>
        </p:spPr>
        <p:txBody>
          <a:bodyPr/>
          <a:lstStyle/>
          <a:p>
            <a:pPr lvl="0"/>
            <a:endParaRPr/>
          </a:p>
        </p:txBody>
      </p:sp>
      <p:sp>
        <p:nvSpPr>
          <p:cNvPr id="213" name="Shape 213"/>
          <p:cNvSpPr>
            <a:spLocks noGrp="1"/>
          </p:cNvSpPr>
          <p:nvPr>
            <p:ph type="body" sz="quarter" idx="1"/>
          </p:nvPr>
        </p:nvSpPr>
        <p:spPr>
          <a:prstGeom prst="rect">
            <a:avLst/>
          </a:prstGeom>
        </p:spPr>
        <p:txBody>
          <a:bodyPr/>
          <a:lstStyle/>
          <a:p>
            <a:pPr lvl="0">
              <a:lnSpc>
                <a:spcPct val="117999"/>
              </a:lnSpc>
              <a:defRPr sz="1800"/>
            </a:pPr>
            <a:r>
              <a:rPr sz="2300" dirty="0"/>
              <a:t>Our mission deals with enhancing leveling the field and engaging the employers</a:t>
            </a:r>
          </a:p>
          <a:p>
            <a:pPr lvl="0">
              <a:lnSpc>
                <a:spcPct val="117999"/>
              </a:lnSpc>
              <a:defRPr sz="1800"/>
            </a:pPr>
            <a:r>
              <a:rPr sz="2300" dirty="0"/>
              <a:t>Our authority comes from the legislative act of 2006 </a:t>
            </a:r>
          </a:p>
          <a:p>
            <a:pPr lvl="0">
              <a:lnSpc>
                <a:spcPct val="117999"/>
              </a:lnSpc>
              <a:defRPr sz="1800"/>
            </a:pPr>
            <a:r>
              <a:rPr sz="2300" dirty="0"/>
              <a:t>fine-tuned for North Carolina in our state plan </a:t>
            </a:r>
            <a:endParaRPr lang="en-US" sz="2300" dirty="0"/>
          </a:p>
          <a:p>
            <a:pPr lvl="0">
              <a:lnSpc>
                <a:spcPct val="117999"/>
              </a:lnSpc>
              <a:defRPr sz="1800"/>
            </a:pPr>
            <a:endParaRPr sz="2300" dirty="0"/>
          </a:p>
        </p:txBody>
      </p:sp>
    </p:spTree>
    <p:extLst>
      <p:ext uri="{BB962C8B-B14F-4D97-AF65-F5344CB8AC3E}">
        <p14:creationId xmlns:p14="http://schemas.microsoft.com/office/powerpoint/2010/main" val="194637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Perkins Tree</a:t>
            </a:r>
            <a:r>
              <a:rPr lang="en-US" baseline="0" dirty="0" smtClean="0"/>
              <a:t> of  Funding, Authority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dirty="0"/>
          </a:p>
        </p:txBody>
      </p:sp>
    </p:spTree>
    <p:extLst>
      <p:ext uri="{BB962C8B-B14F-4D97-AF65-F5344CB8AC3E}">
        <p14:creationId xmlns:p14="http://schemas.microsoft.com/office/powerpoint/2010/main" val="419206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1257300" y="720725"/>
            <a:ext cx="4800600" cy="3600450"/>
          </a:xfrm>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a:lnSpc>
                <a:spcPct val="117999"/>
              </a:lnSpc>
              <a:defRPr sz="1800"/>
            </a:pPr>
            <a:r>
              <a:rPr sz="2100" dirty="0"/>
              <a:t>Our mission deals with enhancing leveling the field and engaging the employers</a:t>
            </a:r>
          </a:p>
          <a:p>
            <a:pPr lvl="0">
              <a:lnSpc>
                <a:spcPct val="117999"/>
              </a:lnSpc>
              <a:defRPr sz="1800"/>
            </a:pPr>
            <a:r>
              <a:rPr sz="2100" dirty="0"/>
              <a:t>Our authority comes from the legislative act of 2006 </a:t>
            </a:r>
          </a:p>
          <a:p>
            <a:pPr lvl="0">
              <a:lnSpc>
                <a:spcPct val="117999"/>
              </a:lnSpc>
              <a:defRPr sz="1800"/>
            </a:pPr>
            <a:r>
              <a:rPr sz="2100" dirty="0"/>
              <a:t>fine-tuned for North Carolina in our state plan </a:t>
            </a:r>
          </a:p>
        </p:txBody>
      </p:sp>
    </p:spTree>
    <p:extLst>
      <p:ext uri="{BB962C8B-B14F-4D97-AF65-F5344CB8AC3E}">
        <p14:creationId xmlns:p14="http://schemas.microsoft.com/office/powerpoint/2010/main" val="359388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8E8875-A1F2-4951-8965-8E10165BB404}"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9BBC4-38E3-43E6-89BC-7165C1152F40}"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9F185-EC15-4CE7-B86C-EF72927903E3}"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Slide">
    <p:spTree>
      <p:nvGrpSpPr>
        <p:cNvPr id="1" name=""/>
        <p:cNvGrpSpPr/>
        <p:nvPr/>
      </p:nvGrpSpPr>
      <p:grpSpPr>
        <a:xfrm>
          <a:off x="0" y="0"/>
          <a:ext cx="0" cy="0"/>
          <a:chOff x="0" y="0"/>
          <a:chExt cx="0" cy="0"/>
        </a:xfrm>
      </p:grpSpPr>
      <p:sp>
        <p:nvSpPr>
          <p:cNvPr id="48" name="Shape 48"/>
          <p:cNvSpPr>
            <a:spLocks noGrp="1"/>
          </p:cNvSpPr>
          <p:nvPr>
            <p:ph type="title"/>
          </p:nvPr>
        </p:nvSpPr>
        <p:spPr>
          <a:xfrm>
            <a:off x="1143000" y="2"/>
            <a:ext cx="6858000" cy="3509965"/>
          </a:xfrm>
          <a:prstGeom prst="rect">
            <a:avLst/>
          </a:prstGeom>
        </p:spPr>
        <p:txBody>
          <a:bodyPr anchor="b"/>
          <a:lstStyle>
            <a:lvl1pPr>
              <a:defRPr sz="3375">
                <a:uFill>
                  <a:solidFill/>
                </a:uFill>
              </a:defRPr>
            </a:lvl1pPr>
          </a:lstStyle>
          <a:p>
            <a:pPr lvl="0">
              <a:defRPr sz="1800" b="0">
                <a:uFillTx/>
              </a:defRPr>
            </a:pPr>
            <a:r>
              <a:rPr sz="3375" b="1">
                <a:uFill>
                  <a:solidFill/>
                </a:uFill>
              </a:rPr>
              <a:t>Title Text</a:t>
            </a:r>
          </a:p>
        </p:txBody>
      </p:sp>
      <p:sp>
        <p:nvSpPr>
          <p:cNvPr id="49" name="Shape 49"/>
          <p:cNvSpPr>
            <a:spLocks noGrp="1"/>
          </p:cNvSpPr>
          <p:nvPr>
            <p:ph type="body" idx="1"/>
          </p:nvPr>
        </p:nvSpPr>
        <p:spPr>
          <a:xfrm>
            <a:off x="1143000" y="3602037"/>
            <a:ext cx="6858000" cy="3255964"/>
          </a:xfrm>
          <a:prstGeom prst="rect">
            <a:avLst/>
          </a:prstGeom>
        </p:spPr>
        <p:txBody>
          <a:bodyPr/>
          <a:lstStyle>
            <a:lvl1pPr marL="0" indent="0" algn="ctr">
              <a:spcBef>
                <a:spcPts val="300"/>
              </a:spcBef>
              <a:buSzTx/>
              <a:buFontTx/>
              <a:buNone/>
              <a:defRPr sz="1350">
                <a:uFill>
                  <a:solidFill/>
                </a:uFill>
              </a:defRPr>
            </a:lvl1pPr>
            <a:lvl2pPr marL="0" indent="257175" algn="ctr">
              <a:spcBef>
                <a:spcPts val="300"/>
              </a:spcBef>
              <a:buSzTx/>
              <a:buFontTx/>
              <a:buNone/>
              <a:defRPr sz="1350">
                <a:uFill>
                  <a:solidFill/>
                </a:uFill>
              </a:defRPr>
            </a:lvl2pPr>
            <a:lvl3pPr marL="0" indent="514350" algn="ctr">
              <a:spcBef>
                <a:spcPts val="300"/>
              </a:spcBef>
              <a:buSzTx/>
              <a:buFontTx/>
              <a:buNone/>
              <a:defRPr sz="1350">
                <a:uFill>
                  <a:solidFill/>
                </a:uFill>
              </a:defRPr>
            </a:lvl3pPr>
            <a:lvl4pPr marL="0" indent="771525" algn="ctr">
              <a:spcBef>
                <a:spcPts val="300"/>
              </a:spcBef>
              <a:buSzTx/>
              <a:buFontTx/>
              <a:buNone/>
              <a:defRPr sz="1350">
                <a:uFill>
                  <a:solidFill/>
                </a:uFill>
              </a:defRPr>
            </a:lvl4pPr>
            <a:lvl5pPr marL="0" indent="1028700" algn="ctr">
              <a:spcBef>
                <a:spcPts val="300"/>
              </a:spcBef>
              <a:buSzTx/>
              <a:buFontTx/>
              <a:buNone/>
              <a:defRPr sz="1350">
                <a:uFill>
                  <a:solidFill/>
                </a:uFill>
              </a:defRPr>
            </a:lvl5pPr>
          </a:lstStyle>
          <a:p>
            <a:pPr lvl="0">
              <a:defRPr b="0">
                <a:uFillTx/>
              </a:defRPr>
            </a:pPr>
            <a:r>
              <a:rPr b="1">
                <a:uFill>
                  <a:solidFill/>
                </a:uFill>
              </a:rPr>
              <a:t>Body Level One</a:t>
            </a:r>
          </a:p>
          <a:p>
            <a:pPr lvl="1">
              <a:defRPr b="0">
                <a:uFillTx/>
              </a:defRPr>
            </a:pPr>
            <a:r>
              <a:rPr b="1">
                <a:uFill>
                  <a:solidFill/>
                </a:uFill>
              </a:rPr>
              <a:t>Body Level Two</a:t>
            </a:r>
          </a:p>
          <a:p>
            <a:pPr lvl="2">
              <a:defRPr b="0">
                <a:uFillTx/>
              </a:defRPr>
            </a:pPr>
            <a:r>
              <a:rPr b="1">
                <a:uFill>
                  <a:solidFill/>
                </a:uFill>
              </a:rPr>
              <a:t>Body Level Three</a:t>
            </a:r>
          </a:p>
          <a:p>
            <a:pPr lvl="3">
              <a:defRPr b="0">
                <a:uFillTx/>
              </a:defRPr>
            </a:pPr>
            <a:r>
              <a:rPr b="1">
                <a:uFill>
                  <a:solidFill/>
                </a:uFill>
              </a:rPr>
              <a:t>Body Level Four</a:t>
            </a:r>
          </a:p>
          <a:p>
            <a:pPr lvl="4">
              <a:defRPr b="0">
                <a:uFillTx/>
              </a:defRPr>
            </a:pPr>
            <a:r>
              <a:rPr b="1">
                <a:uFill>
                  <a:solidFill/>
                </a:uFill>
              </a:rPr>
              <a:t>Body Level Five</a:t>
            </a:r>
          </a:p>
        </p:txBody>
      </p:sp>
      <p:sp>
        <p:nvSpPr>
          <p:cNvPr id="50" name="Shape 50"/>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6480441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709442-4FB9-4CE9-B6D0-C911B030E2E0}"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60BD1FB-61F2-4D58-B213-E91CFAE6513A}"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30983F-3249-4035-A30A-858DDA1F553B}" type="datetime1">
              <a:rPr lang="en-US" smtClean="0"/>
              <a:t>3/15/2016</a:t>
            </a:fld>
            <a:endParaRPr lang="en-US" dirty="0"/>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C1462E-2540-4DA0-A69E-F1E1A10B30F1}" type="datetime1">
              <a:rPr lang="en-US" smtClean="0"/>
              <a:t>3/15/2016</a:t>
            </a:fld>
            <a:endParaRPr lang="en-US" dirty="0"/>
          </a:p>
        </p:txBody>
      </p:sp>
      <p:sp>
        <p:nvSpPr>
          <p:cNvPr id="9" name="Slide Number Placeholder 8"/>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AAE814-3BFF-460B-9775-C358F0DF6323}" type="datetime1">
              <a:rPr lang="en-US" smtClean="0"/>
              <a:t>3/15/2016</a:t>
            </a:fld>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89DD4-ADCD-4C2C-BBC5-BDEBB5D5F94E}" type="datetime1">
              <a:rPr lang="en-US" smtClean="0"/>
              <a:t>3/15/2016</a:t>
            </a:fld>
            <a:endParaRPr lang="en-US" dirty="0"/>
          </a:p>
        </p:txBody>
      </p:sp>
      <p:sp>
        <p:nvSpPr>
          <p:cNvPr id="4" name="Slide Number Placeholder 3"/>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6D8C9A-4730-4179-9FCE-60B56FA7F22E}" type="datetime1">
              <a:rPr lang="en-US" smtClean="0"/>
              <a:t>3/15/2016</a:t>
            </a:fld>
            <a:endParaRPr lang="en-US" dirty="0"/>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A9A60-ACB5-4407-8A98-8DF45C66DB44}" type="datetime1">
              <a:rPr lang="en-US" smtClean="0"/>
              <a:t>3/15/2016</a:t>
            </a:fld>
            <a:endParaRPr lang="en-US" dirty="0"/>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609600"/>
            <a:ext cx="6096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57551-BF3C-4A9C-AEBB-01834DFBD095}" type="datetime1">
              <a:rPr lang="en-US" smtClean="0"/>
              <a:t>3/15/2016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7EB5-E551-4081-B1D4-5458D7644D4F}" type="slidenum">
              <a:rPr lang="en-US" smtClean="0"/>
              <a:pPr/>
              <a:t>‹#›</a:t>
            </a:fld>
            <a:endParaRPr lang="en-US" dirty="0"/>
          </a:p>
        </p:txBody>
      </p:sp>
      <p:pic>
        <p:nvPicPr>
          <p:cNvPr id="5" name="Picture 4" descr="NCCCS_logo_2C.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52400"/>
            <a:ext cx="2667000" cy="10146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www2.ed.gov/policy/fund/guid/gposbul/gposbul.html"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hyperlink" Target="https://www.federalregister.gov/articles/2013/12/26/2013-30465/uniform-administrative-requirements-cost-principles-and-audit-requirements-for-federal-awards" TargetMode="External"/><Relationship Id="rId2" Type="http://schemas.openxmlformats.org/officeDocument/2006/relationships/hyperlink" Target="http://www.ed.gov/edblogs/ovae/2014/03/07/the-omb-super-circular-is-now-the-omni-circular/"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www.caplaw.org/resources/PublicationDocuments/updatenewsletter/2014/CAPLAW_NavigatingtheOMBSuperCircularChanges_SpecialEdition2014.pdf" TargetMode="External"/><Relationship Id="rId4" Type="http://schemas.openxmlformats.org/officeDocument/2006/relationships/hyperlink" Target="http://www.gpo.gov/fdsys/pkg/FR-2013-12-26/pdf/2013-30465.pdf" TargetMode="External"/></Relationships>
</file>

<file path=ppt/slides/_rels/slide83.xml.rels><?xml version="1.0" encoding="UTF-8" standalone="yes"?>
<Relationships xmlns="http://schemas.openxmlformats.org/package/2006/relationships"><Relationship Id="rId2" Type="http://schemas.openxmlformats.org/officeDocument/2006/relationships/hyperlink" Target="http://cte.ed.gov/"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467600" cy="3048000"/>
          </a:xfrm>
        </p:spPr>
        <p:txBody>
          <a:bodyPr>
            <a:normAutofit/>
          </a:bodyPr>
          <a:lstStyle/>
          <a:p>
            <a:r>
              <a:rPr lang="en-US" sz="3600" b="1" dirty="0" smtClean="0">
                <a:latin typeface="Calibri Light" panose="020F0302020204030204" pitchFamily="34" charset="0"/>
              </a:rPr>
              <a:t>Perkins </a:t>
            </a:r>
            <a:r>
              <a:rPr lang="en-US" sz="3600" b="1" dirty="0">
                <a:latin typeface="Calibri Light" panose="020F0302020204030204" pitchFamily="34" charset="0"/>
              </a:rPr>
              <a:t>101 </a:t>
            </a:r>
            <a:br>
              <a:rPr lang="en-US" sz="3600" b="1" dirty="0">
                <a:latin typeface="Calibri Light" panose="020F0302020204030204" pitchFamily="34" charset="0"/>
              </a:rPr>
            </a:br>
            <a:r>
              <a:rPr lang="en-US" sz="2400" b="1" dirty="0">
                <a:latin typeface="Calibri Light" panose="020F0302020204030204" pitchFamily="34" charset="0"/>
              </a:rPr>
              <a:t>Toward a better understanding </a:t>
            </a:r>
            <a:br>
              <a:rPr lang="en-US" sz="2400" b="1" dirty="0">
                <a:latin typeface="Calibri Light" panose="020F0302020204030204" pitchFamily="34" charset="0"/>
              </a:rPr>
            </a:br>
            <a:r>
              <a:rPr lang="en-US" sz="2400" b="1" dirty="0">
                <a:latin typeface="Calibri Light" panose="020F0302020204030204" pitchFamily="34" charset="0"/>
              </a:rPr>
              <a:t>and local Implementation</a:t>
            </a:r>
            <a:br>
              <a:rPr lang="en-US" sz="2400" b="1" dirty="0">
                <a:latin typeface="Calibri Light" panose="020F0302020204030204" pitchFamily="34" charset="0"/>
              </a:rPr>
            </a:br>
            <a:r>
              <a:rPr lang="en-US" sz="2400" b="1" dirty="0">
                <a:latin typeface="Calibri Light" panose="020F0302020204030204" pitchFamily="34" charset="0"/>
              </a:rPr>
              <a:t>of the </a:t>
            </a:r>
            <a:br>
              <a:rPr lang="en-US" sz="2400" b="1" dirty="0">
                <a:latin typeface="Calibri Light" panose="020F0302020204030204" pitchFamily="34" charset="0"/>
              </a:rPr>
            </a:br>
            <a:r>
              <a:rPr lang="en-US" sz="2400" b="1" dirty="0" smtClean="0">
                <a:latin typeface="Calibri Light" panose="020F0302020204030204" pitchFamily="34" charset="0"/>
              </a:rPr>
              <a:t>Carl D. Perkins Career </a:t>
            </a:r>
            <a:r>
              <a:rPr lang="en-US" sz="2400" b="1" dirty="0">
                <a:latin typeface="Calibri Light" panose="020F0302020204030204" pitchFamily="34" charset="0"/>
              </a:rPr>
              <a:t>and Technical Education Act </a:t>
            </a:r>
          </a:p>
        </p:txBody>
      </p:sp>
      <p:sp>
        <p:nvSpPr>
          <p:cNvPr id="3" name="Subtitle 2"/>
          <p:cNvSpPr>
            <a:spLocks noGrp="1"/>
          </p:cNvSpPr>
          <p:nvPr>
            <p:ph type="subTitle" idx="1"/>
          </p:nvPr>
        </p:nvSpPr>
        <p:spPr>
          <a:xfrm>
            <a:off x="990600" y="3276600"/>
            <a:ext cx="7315200" cy="3581400"/>
          </a:xfrm>
        </p:spPr>
        <p:txBody>
          <a:bodyPr>
            <a:normAutofit/>
          </a:bodyPr>
          <a:lstStyle/>
          <a:p>
            <a:pPr lvl="0">
              <a:lnSpc>
                <a:spcPct val="72000"/>
              </a:lnSpc>
              <a:defRPr sz="1800"/>
            </a:pPr>
            <a:r>
              <a:rPr lang="en-US" sz="2400" dirty="0" smtClean="0">
                <a:latin typeface="Calibri Light" panose="020F0302020204030204" pitchFamily="34" charset="0"/>
              </a:rPr>
              <a:t>March 15, 2016 </a:t>
            </a:r>
            <a:endParaRPr lang="en-US" sz="2400" dirty="0">
              <a:latin typeface="Calibri Light" panose="020F0302020204030204" pitchFamily="34" charset="0"/>
            </a:endParaRPr>
          </a:p>
          <a:p>
            <a:pPr lvl="0">
              <a:lnSpc>
                <a:spcPct val="120000"/>
              </a:lnSpc>
              <a:spcBef>
                <a:spcPts val="0"/>
              </a:spcBef>
              <a:defRPr sz="1800"/>
            </a:pPr>
            <a:endParaRPr lang="en-US" sz="2400" dirty="0">
              <a:latin typeface="Calibri Light" panose="020F0302020204030204" pitchFamily="34" charset="0"/>
            </a:endParaRPr>
          </a:p>
          <a:p>
            <a:pPr lvl="0" algn="r">
              <a:lnSpc>
                <a:spcPct val="120000"/>
              </a:lnSpc>
              <a:spcBef>
                <a:spcPts val="0"/>
              </a:spcBef>
              <a:spcAft>
                <a:spcPts val="600"/>
              </a:spcAft>
              <a:defRPr sz="1800"/>
            </a:pPr>
            <a:r>
              <a:rPr lang="en-US" sz="2400" dirty="0">
                <a:latin typeface="Calibri Light" panose="020F0302020204030204" pitchFamily="34" charset="0"/>
              </a:rPr>
              <a:t>Robert J. </a:t>
            </a:r>
            <a:r>
              <a:rPr lang="en-US" sz="2400" dirty="0" smtClean="0">
                <a:latin typeface="Calibri Light" panose="020F0302020204030204" pitchFamily="34" charset="0"/>
              </a:rPr>
              <a:t>Witchger, </a:t>
            </a:r>
            <a:r>
              <a:rPr lang="en-US" sz="2400" dirty="0" err="1" smtClean="0">
                <a:latin typeface="Calibri Light" panose="020F0302020204030204" pitchFamily="34" charset="0"/>
              </a:rPr>
              <a:t>Ed.D</a:t>
            </a:r>
            <a:r>
              <a:rPr lang="en-US" sz="2400" dirty="0" smtClean="0">
                <a:latin typeface="Calibri Light" panose="020F0302020204030204" pitchFamily="34" charset="0"/>
              </a:rPr>
              <a:t>.</a:t>
            </a:r>
            <a:br>
              <a:rPr lang="en-US" sz="2400" dirty="0" smtClean="0">
                <a:latin typeface="Calibri Light" panose="020F0302020204030204" pitchFamily="34" charset="0"/>
              </a:rPr>
            </a:br>
            <a:r>
              <a:rPr lang="en-US" sz="2400" dirty="0" smtClean="0">
                <a:latin typeface="Calibri Light" panose="020F0302020204030204" pitchFamily="34" charset="0"/>
              </a:rPr>
              <a:t>Director, Career and Technical Education</a:t>
            </a:r>
          </a:p>
          <a:p>
            <a:pPr lvl="0" algn="r">
              <a:lnSpc>
                <a:spcPct val="120000"/>
              </a:lnSpc>
              <a:spcBef>
                <a:spcPts val="0"/>
              </a:spcBef>
              <a:spcAft>
                <a:spcPts val="600"/>
              </a:spcAft>
              <a:defRPr sz="1800"/>
            </a:pPr>
            <a:r>
              <a:rPr lang="en-US" sz="2400" dirty="0" smtClean="0">
                <a:latin typeface="Calibri Light" panose="020F0302020204030204" pitchFamily="34" charset="0"/>
              </a:rPr>
              <a:t>Tony Reggi, </a:t>
            </a:r>
            <a:r>
              <a:rPr lang="en-US" sz="2400" dirty="0" err="1" smtClean="0">
                <a:latin typeface="Calibri Light" panose="020F0302020204030204" pitchFamily="34" charset="0"/>
              </a:rPr>
              <a:t>D.Min</a:t>
            </a:r>
            <a:r>
              <a:rPr lang="en-US" sz="2400" dirty="0" smtClean="0">
                <a:latin typeface="Calibri Light" panose="020F0302020204030204" pitchFamily="34" charset="0"/>
              </a:rPr>
              <a:t>., Julia </a:t>
            </a:r>
            <a:r>
              <a:rPr lang="en-US" sz="2400" dirty="0">
                <a:latin typeface="Calibri Light" panose="020F0302020204030204" pitchFamily="34" charset="0"/>
              </a:rPr>
              <a:t>Hamilton, Chris </a:t>
            </a:r>
            <a:r>
              <a:rPr lang="en-US" sz="2400" dirty="0" err="1">
                <a:latin typeface="Calibri Light" panose="020F0302020204030204" pitchFamily="34" charset="0"/>
              </a:rPr>
              <a:t>Droessler</a:t>
            </a:r>
            <a:r>
              <a:rPr lang="en-US" sz="2400" dirty="0">
                <a:latin typeface="Calibri Light" panose="020F0302020204030204" pitchFamily="34" charset="0"/>
              </a:rPr>
              <a:t>  </a:t>
            </a:r>
            <a:r>
              <a:rPr lang="en-US" sz="2400" dirty="0">
                <a:latin typeface="Calibri Light" panose="020F0302020204030204" pitchFamily="34" charset="0"/>
              </a:rPr>
              <a:t/>
            </a:r>
            <a:br>
              <a:rPr lang="en-US" sz="2400" dirty="0">
                <a:latin typeface="Calibri Light" panose="020F0302020204030204" pitchFamily="34" charset="0"/>
              </a:rPr>
            </a:br>
            <a:r>
              <a:rPr lang="en-US" sz="2400" dirty="0" smtClean="0">
                <a:latin typeface="Calibri Light" panose="020F0302020204030204" pitchFamily="34" charset="0"/>
              </a:rPr>
              <a:t>Coordinators, </a:t>
            </a:r>
            <a:r>
              <a:rPr lang="en-US" sz="2400" dirty="0">
                <a:latin typeface="Calibri Light" panose="020F0302020204030204" pitchFamily="34" charset="0"/>
              </a:rPr>
              <a:t>Career and Technical </a:t>
            </a:r>
            <a:r>
              <a:rPr lang="en-US" sz="2400" dirty="0" smtClean="0">
                <a:latin typeface="Calibri Light" panose="020F0302020204030204" pitchFamily="34" charset="0"/>
              </a:rPr>
              <a:t>Education</a:t>
            </a:r>
          </a:p>
          <a:p>
            <a:pPr lvl="0" algn="r">
              <a:lnSpc>
                <a:spcPct val="120000"/>
              </a:lnSpc>
              <a:spcBef>
                <a:spcPts val="0"/>
              </a:spcBef>
              <a:spcAft>
                <a:spcPts val="600"/>
              </a:spcAft>
              <a:defRPr sz="1800"/>
            </a:pPr>
            <a:r>
              <a:rPr lang="en-US" sz="2400" dirty="0" smtClean="0">
                <a:latin typeface="Calibri Light" panose="020F0302020204030204" pitchFamily="34" charset="0"/>
              </a:rPr>
              <a:t>North </a:t>
            </a:r>
            <a:r>
              <a:rPr lang="en-US" sz="2400" dirty="0">
                <a:latin typeface="Calibri Light" panose="020F0302020204030204" pitchFamily="34" charset="0"/>
              </a:rPr>
              <a:t>Carolina Community College System </a:t>
            </a:r>
          </a:p>
          <a:p>
            <a:endParaRPr lang="en-US"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2743200" y="304800"/>
            <a:ext cx="6192836" cy="1462088"/>
          </a:xfrm>
          <a:prstGeom prst="rect">
            <a:avLst/>
          </a:prstGeom>
        </p:spPr>
        <p:txBody>
          <a:bodyPr lIns="0" tIns="0" rIns="0" bIns="0">
            <a:normAutofit/>
          </a:bodyPr>
          <a:lstStyle/>
          <a:p>
            <a:pPr lvl="0">
              <a:defRPr sz="1800">
                <a:solidFill>
                  <a:srgbClr val="000000"/>
                </a:solidFill>
              </a:defRPr>
            </a:pPr>
            <a:r>
              <a:rPr sz="3600" dirty="0">
                <a:solidFill>
                  <a:srgbClr val="69676D"/>
                </a:solidFill>
              </a:rPr>
              <a:t>Oversight and Authority</a:t>
            </a:r>
          </a:p>
        </p:txBody>
      </p:sp>
      <p:grpSp>
        <p:nvGrpSpPr>
          <p:cNvPr id="99" name="Group 99"/>
          <p:cNvGrpSpPr/>
          <p:nvPr/>
        </p:nvGrpSpPr>
        <p:grpSpPr>
          <a:xfrm>
            <a:off x="304800" y="1371600"/>
            <a:ext cx="8207097" cy="5415979"/>
            <a:chOff x="22503" y="22503"/>
            <a:chExt cx="8184594" cy="4610551"/>
          </a:xfrm>
        </p:grpSpPr>
        <p:sp>
          <p:nvSpPr>
            <p:cNvPr id="91" name="Shape 91"/>
            <p:cNvSpPr/>
            <p:nvPr/>
          </p:nvSpPr>
          <p:spPr>
            <a:xfrm>
              <a:off x="22503" y="22503"/>
              <a:ext cx="8184594" cy="13234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r>
                <a:rPr sz="2400" dirty="0"/>
                <a:t>Federal</a:t>
              </a:r>
            </a:p>
            <a:p>
              <a:pPr marL="205096" lvl="0" indent="-205096">
                <a:buSzPct val="100000"/>
                <a:buChar char="•"/>
              </a:pPr>
              <a:r>
                <a:rPr sz="2400" dirty="0"/>
                <a:t>U.S. Department of Education</a:t>
              </a:r>
            </a:p>
            <a:p>
              <a:pPr marL="205096" lvl="0" indent="-205096">
                <a:buSzPct val="100000"/>
                <a:buChar char="•"/>
              </a:pPr>
              <a:r>
                <a:rPr sz="2400" dirty="0"/>
                <a:t>Office of Career Technical and Adult Education (OCTAE)</a:t>
              </a:r>
            </a:p>
            <a:p>
              <a:pPr marL="369173" lvl="0" indent="-205096">
                <a:buClr>
                  <a:srgbClr val="4F5E3C"/>
                </a:buClr>
                <a:buSzPct val="100000"/>
                <a:buChar char="•"/>
              </a:pPr>
              <a:r>
                <a:rPr sz="2400" dirty="0"/>
                <a:t>Carl D. Perkins Act of 2006</a:t>
              </a:r>
            </a:p>
          </p:txBody>
        </p:sp>
        <p:sp>
          <p:nvSpPr>
            <p:cNvPr id="94" name="Shape 94"/>
            <p:cNvSpPr/>
            <p:nvPr/>
          </p:nvSpPr>
          <p:spPr>
            <a:xfrm>
              <a:off x="22503" y="1541761"/>
              <a:ext cx="8184594" cy="13362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r>
                <a:rPr sz="2400" dirty="0"/>
                <a:t>State</a:t>
              </a:r>
            </a:p>
            <a:p>
              <a:pPr marL="205096" lvl="0" indent="-205096">
                <a:buSzPct val="100000"/>
                <a:buChar char="•"/>
              </a:pPr>
              <a:r>
                <a:rPr sz="2400" dirty="0"/>
                <a:t>Eligible Agency</a:t>
              </a:r>
            </a:p>
            <a:p>
              <a:pPr marL="205096" lvl="0" indent="-205096">
                <a:buSzPct val="100000"/>
                <a:buChar char="•"/>
              </a:pPr>
              <a:r>
                <a:rPr sz="2400" dirty="0"/>
                <a:t>Sole state agency responsible for administering </a:t>
              </a:r>
              <a:r>
                <a:rPr sz="2400" dirty="0" smtClean="0"/>
                <a:t>program</a:t>
              </a:r>
              <a:endParaRPr lang="en-US" sz="2400" dirty="0" smtClean="0"/>
            </a:p>
            <a:p>
              <a:pPr marL="205096" lvl="0" indent="-205096">
                <a:buSzPct val="100000"/>
                <a:buChar char="•"/>
              </a:pPr>
              <a:r>
                <a:rPr sz="2400" dirty="0" smtClean="0"/>
                <a:t>State </a:t>
              </a:r>
              <a:r>
                <a:rPr sz="2400" dirty="0"/>
                <a:t>Plan/Improvement Plan</a:t>
              </a:r>
            </a:p>
          </p:txBody>
        </p:sp>
        <p:sp>
          <p:nvSpPr>
            <p:cNvPr id="97" name="Shape 97"/>
            <p:cNvSpPr/>
            <p:nvPr/>
          </p:nvSpPr>
          <p:spPr>
            <a:xfrm>
              <a:off x="22503" y="3061020"/>
              <a:ext cx="8184594" cy="157203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r>
                <a:rPr sz="2400" dirty="0"/>
                <a:t>Local</a:t>
              </a:r>
            </a:p>
            <a:p>
              <a:pPr marL="205096" lvl="0" indent="-205096">
                <a:buSzPct val="100000"/>
                <a:buChar char="•"/>
              </a:pPr>
              <a:r>
                <a:rPr sz="2400" dirty="0"/>
                <a:t>Eligible Institution (postsecondary)</a:t>
              </a:r>
            </a:p>
            <a:p>
              <a:pPr marL="205096" lvl="0" indent="-205096">
                <a:buSzPct val="100000"/>
                <a:buChar char="•"/>
              </a:pPr>
              <a:r>
                <a:rPr sz="2400" dirty="0"/>
                <a:t>Eligible Recipient (secondary)</a:t>
              </a:r>
            </a:p>
            <a:p>
              <a:pPr marL="369173" lvl="0" indent="-205096">
                <a:buClr>
                  <a:srgbClr val="4F5E3C"/>
                </a:buClr>
                <a:buSzPct val="100000"/>
                <a:buChar char="•"/>
              </a:pPr>
              <a:r>
                <a:rPr sz="2400" dirty="0"/>
                <a:t>Local Plan/Annual Plan/Improvement </a:t>
              </a:r>
              <a:r>
                <a:rPr sz="2400" dirty="0" smtClean="0"/>
                <a:t>Plan</a:t>
              </a:r>
              <a:r>
                <a:rPr lang="en-US" sz="2400" dirty="0" smtClean="0"/>
                <a:t> – </a:t>
              </a:r>
              <a:r>
                <a:rPr lang="en-US" dirty="0" smtClean="0"/>
                <a:t>(2015-16 Template)</a:t>
              </a:r>
              <a:endParaRPr dirty="0"/>
            </a:p>
          </p:txBody>
        </p:sp>
      </p:grpSp>
    </p:spTree>
    <p:extLst>
      <p:ext uri="{BB962C8B-B14F-4D97-AF65-F5344CB8AC3E}">
        <p14:creationId xmlns:p14="http://schemas.microsoft.com/office/powerpoint/2010/main" val="61801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p:nvPr/>
        </p:nvSpPr>
        <p:spPr>
          <a:xfrm>
            <a:off x="3505200" y="457200"/>
            <a:ext cx="4808988" cy="7159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endParaRPr sz="3600" dirty="0">
              <a:solidFill>
                <a:srgbClr val="514843"/>
              </a:solidFill>
            </a:endParaRPr>
          </a:p>
        </p:txBody>
      </p:sp>
      <p:sp>
        <p:nvSpPr>
          <p:cNvPr id="180" name="Shape 180"/>
          <p:cNvSpPr>
            <a:spLocks noGrp="1"/>
          </p:cNvSpPr>
          <p:nvPr>
            <p:ph idx="1"/>
          </p:nvPr>
        </p:nvSpPr>
        <p:spPr>
          <a:xfrm>
            <a:off x="723900" y="1956816"/>
            <a:ext cx="7486650" cy="5016760"/>
          </a:xfrm>
          <a:prstGeom prst="rect">
            <a:avLst/>
          </a:prstGeom>
        </p:spPr>
        <p:txBody>
          <a:bodyPr>
            <a:normAutofit lnSpcReduction="10000"/>
          </a:bodyPr>
          <a:lstStyle/>
          <a:p>
            <a:pPr marL="236538" lvl="0" indent="-236538">
              <a:spcBef>
                <a:spcPts val="1200"/>
              </a:spcBef>
              <a:defRPr sz="1800">
                <a:solidFill>
                  <a:srgbClr val="000000"/>
                </a:solidFill>
              </a:defRPr>
            </a:pPr>
            <a:r>
              <a:rPr sz="2000" dirty="0">
                <a:solidFill>
                  <a:srgbClr val="514843"/>
                </a:solidFill>
                <a:latin typeface="Arial"/>
                <a:ea typeface="Arial"/>
                <a:cs typeface="Arial"/>
                <a:sym typeface="Arial"/>
              </a:rPr>
              <a:t>OMB A-87 B.27  (Comparable language in OMB A-21 J.32)</a:t>
            </a:r>
          </a:p>
          <a:p>
            <a:pPr marL="236538" lvl="0" indent="-236538">
              <a:spcBef>
                <a:spcPts val="1200"/>
              </a:spcBef>
              <a:defRPr sz="1800">
                <a:solidFill>
                  <a:srgbClr val="000000"/>
                </a:solidFill>
              </a:defRPr>
            </a:pPr>
            <a:r>
              <a:rPr sz="2000" dirty="0">
                <a:solidFill>
                  <a:srgbClr val="514843"/>
                </a:solidFill>
                <a:latin typeface="Arial"/>
                <a:ea typeface="Arial"/>
                <a:cs typeface="Arial"/>
                <a:sym typeface="Arial"/>
              </a:rPr>
              <a:t>    Meetings and conferences.  Costs of meetings and conferences, </a:t>
            </a:r>
            <a:r>
              <a:rPr sz="2000" dirty="0">
                <a:solidFill>
                  <a:srgbClr val="FF0000"/>
                </a:solidFill>
                <a:latin typeface="Arial"/>
                <a:ea typeface="Arial"/>
                <a:cs typeface="Arial"/>
                <a:sym typeface="Arial"/>
              </a:rPr>
              <a:t>the primary purpose of which is the dissemination of technical information, are allowable</a:t>
            </a:r>
            <a:r>
              <a:rPr sz="2000" dirty="0">
                <a:solidFill>
                  <a:srgbClr val="514843"/>
                </a:solidFill>
                <a:latin typeface="Arial"/>
                <a:ea typeface="Arial"/>
                <a:cs typeface="Arial"/>
                <a:sym typeface="Arial"/>
              </a:rPr>
              <a:t>.  This includes costs of meals, transportation, rental facilities, speaker’s fees, and other items incidental to such meetings or conferences.  (Also see OMB A-87 B.14;  OMB A-21 J.17,   “Entertainment Costs”.</a:t>
            </a:r>
          </a:p>
          <a:p>
            <a:pPr marL="236538" lvl="0" indent="-236538">
              <a:spcBef>
                <a:spcPts val="1200"/>
              </a:spcBef>
              <a:defRPr sz="1800">
                <a:solidFill>
                  <a:srgbClr val="000000"/>
                </a:solidFill>
              </a:defRPr>
            </a:pPr>
            <a:r>
              <a:rPr sz="2000" dirty="0">
                <a:solidFill>
                  <a:srgbClr val="514843"/>
                </a:solidFill>
                <a:latin typeface="Arial"/>
                <a:ea typeface="Arial"/>
                <a:cs typeface="Arial"/>
                <a:sym typeface="Arial"/>
              </a:rPr>
              <a:t>OMNI § 200.432 contains similar language</a:t>
            </a:r>
          </a:p>
          <a:p>
            <a:pPr marL="285736" lvl="0" indent="-285736">
              <a:spcBef>
                <a:spcPts val="1200"/>
              </a:spcBef>
              <a:buFont typeface="Arial"/>
              <a:buChar char="•"/>
              <a:defRPr sz="1800">
                <a:solidFill>
                  <a:srgbClr val="000000"/>
                </a:solidFill>
              </a:defRPr>
            </a:pPr>
            <a:r>
              <a:rPr sz="2000" dirty="0">
                <a:solidFill>
                  <a:srgbClr val="514843"/>
                </a:solidFill>
                <a:latin typeface="Arial"/>
                <a:ea typeface="Arial"/>
                <a:cs typeface="Arial"/>
                <a:sym typeface="Arial"/>
              </a:rPr>
              <a:t>States  the “Conference hosts/sponsors must exercise discretion and judgment in ensuring that conference costs are appropriate, necessary and managed in a manner that minimizes costs to Federal award.”</a:t>
            </a:r>
          </a:p>
          <a:p>
            <a:pPr marL="285736" lvl="0" indent="-285736">
              <a:spcBef>
                <a:spcPts val="1200"/>
              </a:spcBef>
              <a:buClr>
                <a:srgbClr val="FF0000"/>
              </a:buClr>
              <a:buFont typeface="Arial"/>
              <a:buChar char="•"/>
              <a:defRPr sz="1800">
                <a:solidFill>
                  <a:srgbClr val="000000"/>
                </a:solidFill>
              </a:defRPr>
            </a:pPr>
            <a:r>
              <a:rPr sz="2000" dirty="0">
                <a:solidFill>
                  <a:srgbClr val="FF0000"/>
                </a:solidFill>
                <a:latin typeface="Arial"/>
                <a:ea typeface="Arial"/>
                <a:cs typeface="Arial"/>
                <a:sym typeface="Arial"/>
              </a:rPr>
              <a:t>Something new – “locally available dependent-care resources are allowable.”</a:t>
            </a:r>
          </a:p>
        </p:txBody>
      </p:sp>
      <p:sp>
        <p:nvSpPr>
          <p:cNvPr id="181" name="Shape 181"/>
          <p:cNvSpPr/>
          <p:nvPr/>
        </p:nvSpPr>
        <p:spPr>
          <a:xfrm>
            <a:off x="3124200" y="462363"/>
            <a:ext cx="4914901"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200"/>
              </a:spcBef>
              <a:defRPr sz="2000">
                <a:latin typeface="Arial"/>
                <a:ea typeface="Arial"/>
                <a:cs typeface="Arial"/>
                <a:sym typeface="Arial"/>
              </a:defRPr>
            </a:lvl1pPr>
          </a:lstStyle>
          <a:p>
            <a:pPr lvl="0">
              <a:defRPr sz="1800">
                <a:solidFill>
                  <a:srgbClr val="000000"/>
                </a:solidFill>
              </a:defRPr>
            </a:pPr>
            <a:r>
              <a:rPr sz="2000">
                <a:solidFill>
                  <a:srgbClr val="514843"/>
                </a:solidFill>
              </a:rPr>
              <a:t>MEETINGS &amp; CONFERENCES</a:t>
            </a:r>
          </a:p>
        </p:txBody>
      </p:sp>
    </p:spTree>
    <p:extLst>
      <p:ext uri="{BB962C8B-B14F-4D97-AF65-F5344CB8AC3E}">
        <p14:creationId xmlns:p14="http://schemas.microsoft.com/office/powerpoint/2010/main" val="233198035"/>
      </p:ext>
    </p:extLst>
  </p:cSld>
  <p:clrMapOvr>
    <a:masterClrMapping/>
  </p:clrMapOvr>
  <p:transition spd="med">
    <p:dissolv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5181599" y="76202"/>
            <a:ext cx="3132589" cy="1096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r>
              <a:rPr lang="en-US" sz="3600" dirty="0" smtClean="0">
                <a:solidFill>
                  <a:srgbClr val="514843"/>
                </a:solidFill>
              </a:rPr>
              <a:t>Perkins </a:t>
            </a:r>
            <a:endParaRPr sz="3600" dirty="0">
              <a:solidFill>
                <a:srgbClr val="514843"/>
              </a:solidFill>
            </a:endParaRPr>
          </a:p>
        </p:txBody>
      </p:sp>
      <p:sp>
        <p:nvSpPr>
          <p:cNvPr id="184" name="Shape 184"/>
          <p:cNvSpPr>
            <a:spLocks noGrp="1"/>
          </p:cNvSpPr>
          <p:nvPr>
            <p:ph idx="1"/>
          </p:nvPr>
        </p:nvSpPr>
        <p:spPr>
          <a:xfrm>
            <a:off x="828675" y="1600205"/>
            <a:ext cx="7486650" cy="4570483"/>
          </a:xfrm>
          <a:prstGeom prst="rect">
            <a:avLst/>
          </a:prstGeom>
        </p:spPr>
        <p:txBody>
          <a:bodyPr/>
          <a:lstStyle/>
          <a:p>
            <a:pPr marL="274306" lvl="0" indent="-274306">
              <a:defRPr sz="1800">
                <a:solidFill>
                  <a:srgbClr val="000000"/>
                </a:solidFill>
              </a:defRPr>
            </a:pPr>
            <a:r>
              <a:rPr sz="2400">
                <a:solidFill>
                  <a:srgbClr val="514843"/>
                </a:solidFill>
                <a:latin typeface="Arial"/>
                <a:ea typeface="Arial"/>
                <a:cs typeface="Arial"/>
                <a:sym typeface="Arial"/>
              </a:rPr>
              <a:t>Non-Regulatory Guidance – Food and Beverages</a:t>
            </a:r>
          </a:p>
          <a:p>
            <a:pPr marL="274306" lvl="0" indent="-274306">
              <a:defRPr sz="1800">
                <a:solidFill>
                  <a:srgbClr val="000000"/>
                </a:solidFill>
              </a:defRPr>
            </a:pPr>
            <a:r>
              <a:rPr sz="2400">
                <a:solidFill>
                  <a:srgbClr val="514843"/>
                </a:solidFill>
                <a:latin typeface="Arial"/>
                <a:ea typeface="Arial"/>
                <a:cs typeface="Arial"/>
                <a:sym typeface="Arial"/>
              </a:rPr>
              <a:t>If you are hosting a conference or workshop with federal funds you need to be aware of this guidance </a:t>
            </a:r>
          </a:p>
          <a:p>
            <a:pPr marL="342884" lvl="0" indent="-342884">
              <a:buFont typeface="Courier New"/>
              <a:buChar char="o"/>
              <a:defRPr sz="1800">
                <a:solidFill>
                  <a:srgbClr val="000000"/>
                </a:solidFill>
              </a:defRPr>
            </a:pPr>
            <a:r>
              <a:rPr sz="2400">
                <a:solidFill>
                  <a:srgbClr val="514843"/>
                </a:solidFill>
                <a:latin typeface="Arial"/>
                <a:ea typeface="Arial"/>
                <a:cs typeface="Arial"/>
                <a:sym typeface="Arial"/>
                <a:hlinkClick r:id="rId2"/>
              </a:rPr>
              <a:t>http://www2.ed.gov/policy/fund/guid/gposbul/gposbul.html</a:t>
            </a:r>
            <a:endParaRPr sz="2400">
              <a:solidFill>
                <a:srgbClr val="514843"/>
              </a:solidFill>
              <a:latin typeface="Arial"/>
              <a:ea typeface="Arial"/>
              <a:cs typeface="Arial"/>
              <a:sym typeface="Arial"/>
            </a:endParaRPr>
          </a:p>
          <a:p>
            <a:pPr marL="274306" lvl="0" indent="-274306">
              <a:defRPr sz="1800">
                <a:solidFill>
                  <a:srgbClr val="000000"/>
                </a:solidFill>
              </a:defRPr>
            </a:pPr>
            <a:r>
              <a:rPr sz="2400">
                <a:solidFill>
                  <a:srgbClr val="514843"/>
                </a:solidFill>
                <a:latin typeface="Arial"/>
                <a:ea typeface="Arial"/>
                <a:cs typeface="Arial"/>
                <a:sym typeface="Arial"/>
              </a:rPr>
              <a:t>Then look for – </a:t>
            </a:r>
          </a:p>
          <a:p>
            <a:pPr marL="480037" lvl="0" indent="-480037">
              <a:buFont typeface="Courier New"/>
              <a:buChar char="o"/>
              <a:defRPr sz="1800">
                <a:solidFill>
                  <a:srgbClr val="000000"/>
                </a:solidFill>
              </a:defRPr>
            </a:pPr>
            <a:r>
              <a:rPr sz="2400" b="1" i="1">
                <a:solidFill>
                  <a:srgbClr val="514843"/>
                </a:solidFill>
                <a:latin typeface="Arial"/>
                <a:ea typeface="Arial"/>
                <a:cs typeface="Arial"/>
                <a:sym typeface="Arial"/>
              </a:rPr>
              <a:t> </a:t>
            </a:r>
            <a:r>
              <a:rPr sz="2400" b="1" i="1">
                <a:solidFill>
                  <a:srgbClr val="FF0000"/>
                </a:solidFill>
                <a:latin typeface="Arial"/>
                <a:ea typeface="Arial"/>
                <a:cs typeface="Arial"/>
                <a:sym typeface="Arial"/>
              </a:rPr>
              <a:t>Frequently Asked Questions to Assist ED Grantees to Appropriately  Use Federal Funds for Conferences and Meetings—May 2013</a:t>
            </a:r>
          </a:p>
        </p:txBody>
      </p:sp>
    </p:spTree>
    <p:extLst>
      <p:ext uri="{BB962C8B-B14F-4D97-AF65-F5344CB8AC3E}">
        <p14:creationId xmlns:p14="http://schemas.microsoft.com/office/powerpoint/2010/main" val="1846560046"/>
      </p:ext>
    </p:extLst>
  </p:cSld>
  <p:clrMapOvr>
    <a:masterClrMapping/>
  </p:clrMapOvr>
  <p:transition spd="med">
    <p:dissolv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p:nvPr/>
        </p:nvSpPr>
        <p:spPr>
          <a:xfrm>
            <a:off x="3733799" y="457200"/>
            <a:ext cx="4580389" cy="7159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r>
              <a:rPr sz="3600" dirty="0" smtClean="0">
                <a:solidFill>
                  <a:srgbClr val="514843"/>
                </a:solidFill>
              </a:rPr>
              <a:t>PERKINS</a:t>
            </a:r>
            <a:endParaRPr sz="3600" dirty="0">
              <a:solidFill>
                <a:srgbClr val="514843"/>
              </a:solidFill>
            </a:endParaRPr>
          </a:p>
        </p:txBody>
      </p:sp>
      <p:sp>
        <p:nvSpPr>
          <p:cNvPr id="187" name="Shape 187"/>
          <p:cNvSpPr>
            <a:spLocks noGrp="1"/>
          </p:cNvSpPr>
          <p:nvPr>
            <p:ph idx="1"/>
          </p:nvPr>
        </p:nvSpPr>
        <p:spPr>
          <a:xfrm>
            <a:off x="828675" y="1600202"/>
            <a:ext cx="7486650" cy="4672050"/>
          </a:xfrm>
          <a:prstGeom prst="rect">
            <a:avLst/>
          </a:prstGeom>
        </p:spPr>
        <p:txBody>
          <a:bodyPr/>
          <a:lstStyle/>
          <a:p>
            <a:pPr marL="274306" lvl="0" indent="-274306">
              <a:defRPr sz="1800">
                <a:solidFill>
                  <a:srgbClr val="000000"/>
                </a:solidFill>
              </a:defRPr>
            </a:pPr>
            <a:r>
              <a:rPr sz="2400">
                <a:solidFill>
                  <a:srgbClr val="514843"/>
                </a:solidFill>
                <a:latin typeface="Arial"/>
                <a:ea typeface="Arial"/>
                <a:cs typeface="Arial"/>
                <a:sym typeface="Arial"/>
              </a:rPr>
              <a:t>If using Perkins funds I would expect to see this kind of language in your travel and conference requests in the future –</a:t>
            </a:r>
          </a:p>
          <a:p>
            <a:pPr marL="285736" lvl="0" indent="-285736">
              <a:buFont typeface="Arial"/>
              <a:buChar char="•"/>
              <a:defRPr sz="1800">
                <a:solidFill>
                  <a:srgbClr val="000000"/>
                </a:solidFill>
              </a:defRPr>
            </a:pPr>
            <a:endParaRPr sz="2400">
              <a:solidFill>
                <a:srgbClr val="514843"/>
              </a:solidFill>
              <a:latin typeface="Arial"/>
              <a:ea typeface="Arial"/>
              <a:cs typeface="Arial"/>
              <a:sym typeface="Arial"/>
            </a:endParaRPr>
          </a:p>
          <a:p>
            <a:pPr marL="342884" lvl="0" indent="-342884">
              <a:buFont typeface="Arial"/>
              <a:buChar char="•"/>
              <a:defRPr sz="1800">
                <a:solidFill>
                  <a:srgbClr val="000000"/>
                </a:solidFill>
              </a:defRPr>
            </a:pPr>
            <a:r>
              <a:rPr sz="2400">
                <a:solidFill>
                  <a:srgbClr val="514843"/>
                </a:solidFill>
                <a:latin typeface="Arial"/>
                <a:ea typeface="Arial"/>
                <a:cs typeface="Arial"/>
                <a:sym typeface="Arial"/>
              </a:rPr>
              <a:t>Travel requests (in-state &amp; out-of-state) – “</a:t>
            </a:r>
            <a:r>
              <a:rPr sz="2400">
                <a:solidFill>
                  <a:srgbClr val="FF0000"/>
                </a:solidFill>
                <a:latin typeface="Arial"/>
                <a:ea typeface="Arial"/>
                <a:cs typeface="Arial"/>
                <a:sym typeface="Arial"/>
              </a:rPr>
              <a:t>Participation is necessary to the Federal award” </a:t>
            </a:r>
            <a:r>
              <a:rPr sz="2400">
                <a:solidFill>
                  <a:srgbClr val="514843"/>
                </a:solidFill>
                <a:latin typeface="Arial"/>
                <a:ea typeface="Arial"/>
                <a:cs typeface="Arial"/>
                <a:sym typeface="Arial"/>
              </a:rPr>
              <a:t>and why..</a:t>
            </a:r>
          </a:p>
          <a:p>
            <a:pPr marL="285736" lvl="0" indent="-285736">
              <a:buFont typeface="Arial"/>
              <a:buChar char="•"/>
              <a:defRPr sz="1800">
                <a:solidFill>
                  <a:srgbClr val="000000"/>
                </a:solidFill>
              </a:defRPr>
            </a:pPr>
            <a:endParaRPr sz="2400">
              <a:solidFill>
                <a:srgbClr val="514843"/>
              </a:solidFill>
              <a:latin typeface="Arial"/>
              <a:ea typeface="Arial"/>
              <a:cs typeface="Arial"/>
              <a:sym typeface="Arial"/>
            </a:endParaRPr>
          </a:p>
          <a:p>
            <a:pPr marL="342884" lvl="0" indent="-342884">
              <a:buFont typeface="Arial"/>
              <a:buChar char="•"/>
              <a:defRPr sz="1800">
                <a:solidFill>
                  <a:srgbClr val="000000"/>
                </a:solidFill>
              </a:defRPr>
            </a:pPr>
            <a:r>
              <a:rPr sz="2400">
                <a:solidFill>
                  <a:srgbClr val="514843"/>
                </a:solidFill>
                <a:latin typeface="Arial"/>
                <a:ea typeface="Arial"/>
                <a:cs typeface="Arial"/>
                <a:sym typeface="Arial"/>
              </a:rPr>
              <a:t>Conferences – “ </a:t>
            </a:r>
            <a:r>
              <a:rPr sz="2400">
                <a:solidFill>
                  <a:srgbClr val="FF0000"/>
                </a:solidFill>
                <a:latin typeface="Arial"/>
                <a:ea typeface="Arial"/>
                <a:cs typeface="Arial"/>
                <a:sym typeface="Arial"/>
              </a:rPr>
              <a:t>Participation is necessary for successful performance under the Federal award”  </a:t>
            </a:r>
            <a:r>
              <a:rPr sz="2400">
                <a:solidFill>
                  <a:srgbClr val="514843"/>
                </a:solidFill>
                <a:latin typeface="Arial"/>
                <a:ea typeface="Arial"/>
                <a:cs typeface="Arial"/>
                <a:sym typeface="Arial"/>
              </a:rPr>
              <a:t>and,</a:t>
            </a:r>
            <a:r>
              <a:rPr sz="2400">
                <a:solidFill>
                  <a:srgbClr val="FF0000"/>
                </a:solidFill>
                <a:latin typeface="Arial"/>
                <a:ea typeface="Arial"/>
                <a:cs typeface="Arial"/>
                <a:sym typeface="Arial"/>
              </a:rPr>
              <a:t>  “The conference costs are reasonable.</a:t>
            </a:r>
            <a:r>
              <a:rPr sz="2400">
                <a:solidFill>
                  <a:srgbClr val="514843"/>
                </a:solidFill>
                <a:latin typeface="Arial"/>
                <a:ea typeface="Arial"/>
                <a:cs typeface="Arial"/>
                <a:sym typeface="Arial"/>
              </a:rPr>
              <a:t>”</a:t>
            </a:r>
          </a:p>
        </p:txBody>
      </p:sp>
    </p:spTree>
    <p:extLst>
      <p:ext uri="{BB962C8B-B14F-4D97-AF65-F5344CB8AC3E}">
        <p14:creationId xmlns:p14="http://schemas.microsoft.com/office/powerpoint/2010/main" val="2474640406"/>
      </p:ext>
    </p:extLst>
  </p:cSld>
  <p:clrMapOvr>
    <a:masterClrMapping/>
  </p:clrMapOvr>
  <p:transition spd="med">
    <p:dissolv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a:off x="3657599" y="76202"/>
            <a:ext cx="4656589" cy="1096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r>
              <a:rPr sz="3600" dirty="0" smtClean="0">
                <a:solidFill>
                  <a:srgbClr val="514843"/>
                </a:solidFill>
              </a:rPr>
              <a:t>PERKINS</a:t>
            </a:r>
            <a:endParaRPr sz="3600" dirty="0">
              <a:solidFill>
                <a:srgbClr val="514843"/>
              </a:solidFill>
            </a:endParaRPr>
          </a:p>
        </p:txBody>
      </p:sp>
      <p:sp>
        <p:nvSpPr>
          <p:cNvPr id="190" name="Shape 190"/>
          <p:cNvSpPr/>
          <p:nvPr/>
        </p:nvSpPr>
        <p:spPr>
          <a:xfrm>
            <a:off x="762000" y="1435103"/>
            <a:ext cx="5010150" cy="4616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spcBef>
                <a:spcPts val="1400"/>
              </a:spcBef>
              <a:defRPr sz="2400" b="1" i="1">
                <a:latin typeface="Arial"/>
                <a:ea typeface="Arial"/>
                <a:cs typeface="Arial"/>
                <a:sym typeface="Arial"/>
              </a:defRPr>
            </a:lvl1pPr>
          </a:lstStyle>
          <a:p>
            <a:pPr lvl="0">
              <a:defRPr sz="1800" b="0" i="0">
                <a:solidFill>
                  <a:srgbClr val="000000"/>
                </a:solidFill>
              </a:defRPr>
            </a:pPr>
            <a:r>
              <a:rPr sz="2400" b="1" i="1">
                <a:solidFill>
                  <a:srgbClr val="514843"/>
                </a:solidFill>
              </a:rPr>
              <a:t>General Test of Allowability</a:t>
            </a:r>
          </a:p>
        </p:txBody>
      </p:sp>
      <p:sp>
        <p:nvSpPr>
          <p:cNvPr id="191" name="Shape 191"/>
          <p:cNvSpPr/>
          <p:nvPr/>
        </p:nvSpPr>
        <p:spPr>
          <a:xfrm>
            <a:off x="776287" y="2159000"/>
            <a:ext cx="6105526" cy="4004256"/>
          </a:xfrm>
          <a:prstGeom prst="rect">
            <a:avLst/>
          </a:prstGeom>
          <a:solidFill>
            <a:srgbClr val="CDFAFF">
              <a:alpha val="52156"/>
            </a:srgbClr>
          </a:solidFill>
          <a:ln>
            <a:solidFill>
              <a:srgbClr val="FF5050"/>
            </a:solidFill>
            <a:miter/>
          </a:ln>
          <a:extLst>
            <a:ext uri="{C572A759-6A51-4108-AA02-DFA0A04FC94B}">
              <ma14:wrappingTextBoxFlag xmlns="" xmlns:ma14="http://schemas.microsoft.com/office/mac/drawingml/2011/main" val="1"/>
            </a:ext>
          </a:extLst>
        </p:spPr>
        <p:txBody>
          <a:bodyPr lIns="0" tIns="0" rIns="0" bIns="0">
            <a:spAutoFit/>
          </a:bodyPr>
          <a:lstStyle/>
          <a:p>
            <a:pPr marL="231775" lvl="0">
              <a:spcBef>
                <a:spcPts val="1400"/>
              </a:spcBef>
              <a:buSzPct val="100000"/>
              <a:buFont typeface="Arial"/>
              <a:buChar char="•"/>
              <a:defRPr>
                <a:solidFill>
                  <a:srgbClr val="000000"/>
                </a:solidFill>
              </a:defRPr>
            </a:pPr>
            <a:r>
              <a:rPr sz="2400">
                <a:solidFill>
                  <a:srgbClr val="514843"/>
                </a:solidFill>
                <a:latin typeface="Arial"/>
                <a:ea typeface="Arial"/>
                <a:cs typeface="Arial"/>
                <a:sym typeface="Arial"/>
              </a:rPr>
              <a:t> </a:t>
            </a:r>
            <a:r>
              <a:rPr sz="2000">
                <a:solidFill>
                  <a:srgbClr val="514843"/>
                </a:solidFill>
                <a:latin typeface="Arial"/>
                <a:ea typeface="Arial"/>
                <a:cs typeface="Arial"/>
                <a:sym typeface="Arial"/>
              </a:rPr>
              <a:t>Fits with your application</a:t>
            </a:r>
            <a:endParaRPr sz="2800">
              <a:solidFill>
                <a:srgbClr val="514843"/>
              </a:solidFill>
              <a:latin typeface="Georgia"/>
              <a:ea typeface="Georgia"/>
              <a:cs typeface="Georgia"/>
              <a:sym typeface="Georgia"/>
            </a:endParaRPr>
          </a:p>
          <a:p>
            <a:pPr marL="231775" lvl="0">
              <a:spcBef>
                <a:spcPts val="1200"/>
              </a:spcBef>
              <a:buSzPct val="100000"/>
              <a:buFont typeface="Arial"/>
              <a:buChar char="•"/>
              <a:defRPr>
                <a:solidFill>
                  <a:srgbClr val="000000"/>
                </a:solidFill>
              </a:defRPr>
            </a:pPr>
            <a:r>
              <a:rPr sz="2000">
                <a:solidFill>
                  <a:srgbClr val="514843"/>
                </a:solidFill>
                <a:latin typeface="Arial"/>
                <a:ea typeface="Arial"/>
                <a:cs typeface="Arial"/>
                <a:sym typeface="Arial"/>
              </a:rPr>
              <a:t> Allowable per the appropriate OMB Circular</a:t>
            </a:r>
            <a:endParaRPr sz="2800">
              <a:solidFill>
                <a:srgbClr val="514843"/>
              </a:solidFill>
              <a:latin typeface="Georgia"/>
              <a:ea typeface="Georgia"/>
              <a:cs typeface="Georgia"/>
              <a:sym typeface="Georgia"/>
            </a:endParaRPr>
          </a:p>
          <a:p>
            <a:pPr marL="231775" lvl="0">
              <a:spcBef>
                <a:spcPts val="1200"/>
              </a:spcBef>
              <a:buSzPct val="100000"/>
              <a:buFont typeface="Arial"/>
              <a:buChar char="•"/>
              <a:defRPr>
                <a:solidFill>
                  <a:srgbClr val="000000"/>
                </a:solidFill>
              </a:defRPr>
            </a:pPr>
            <a:r>
              <a:rPr sz="2000">
                <a:solidFill>
                  <a:srgbClr val="514843"/>
                </a:solidFill>
                <a:latin typeface="Arial"/>
                <a:ea typeface="Arial"/>
                <a:cs typeface="Arial"/>
                <a:sym typeface="Arial"/>
              </a:rPr>
              <a:t> Reasonable</a:t>
            </a:r>
            <a:endParaRPr sz="2800">
              <a:solidFill>
                <a:srgbClr val="514843"/>
              </a:solidFill>
              <a:latin typeface="Georgia"/>
              <a:ea typeface="Georgia"/>
              <a:cs typeface="Georgia"/>
              <a:sym typeface="Georgia"/>
            </a:endParaRPr>
          </a:p>
          <a:p>
            <a:pPr marL="231775" lvl="0">
              <a:spcBef>
                <a:spcPts val="1200"/>
              </a:spcBef>
              <a:buSzPct val="100000"/>
              <a:buFont typeface="Arial"/>
              <a:buChar char="•"/>
              <a:defRPr>
                <a:solidFill>
                  <a:srgbClr val="000000"/>
                </a:solidFill>
              </a:defRPr>
            </a:pPr>
            <a:r>
              <a:rPr sz="2000">
                <a:solidFill>
                  <a:srgbClr val="514843"/>
                </a:solidFill>
                <a:latin typeface="Arial"/>
                <a:ea typeface="Arial"/>
                <a:cs typeface="Arial"/>
                <a:sym typeface="Arial"/>
              </a:rPr>
              <a:t> Allocable</a:t>
            </a:r>
            <a:endParaRPr sz="2800">
              <a:solidFill>
                <a:srgbClr val="514843"/>
              </a:solidFill>
              <a:latin typeface="Georgia"/>
              <a:ea typeface="Georgia"/>
              <a:cs typeface="Georgia"/>
              <a:sym typeface="Georgia"/>
            </a:endParaRPr>
          </a:p>
          <a:p>
            <a:pPr marL="231775" lvl="0">
              <a:spcBef>
                <a:spcPts val="1200"/>
              </a:spcBef>
              <a:buSzPct val="100000"/>
              <a:buFont typeface="Arial"/>
              <a:buChar char="•"/>
              <a:defRPr>
                <a:solidFill>
                  <a:srgbClr val="000000"/>
                </a:solidFill>
              </a:defRPr>
            </a:pPr>
            <a:r>
              <a:rPr sz="2000">
                <a:solidFill>
                  <a:srgbClr val="514843"/>
                </a:solidFill>
                <a:latin typeface="Arial"/>
                <a:ea typeface="Arial"/>
                <a:cs typeface="Arial"/>
                <a:sym typeface="Arial"/>
              </a:rPr>
              <a:t> Consistently treated</a:t>
            </a:r>
            <a:endParaRPr sz="2800">
              <a:solidFill>
                <a:srgbClr val="514843"/>
              </a:solidFill>
              <a:latin typeface="Georgia"/>
              <a:ea typeface="Georgia"/>
              <a:cs typeface="Georgia"/>
              <a:sym typeface="Georgia"/>
            </a:endParaRPr>
          </a:p>
          <a:p>
            <a:pPr marL="231775" lvl="0">
              <a:spcBef>
                <a:spcPts val="1200"/>
              </a:spcBef>
              <a:buSzPct val="100000"/>
              <a:buFont typeface="Arial"/>
              <a:buChar char="•"/>
              <a:defRPr>
                <a:solidFill>
                  <a:srgbClr val="000000"/>
                </a:solidFill>
              </a:defRPr>
            </a:pPr>
            <a:r>
              <a:rPr sz="2000">
                <a:solidFill>
                  <a:srgbClr val="514843"/>
                </a:solidFill>
                <a:latin typeface="Arial"/>
                <a:ea typeface="Arial"/>
                <a:cs typeface="Arial"/>
                <a:sym typeface="Arial"/>
              </a:rPr>
              <a:t> Consistent with your organization’s policies</a:t>
            </a:r>
            <a:endParaRPr sz="2800">
              <a:solidFill>
                <a:srgbClr val="514843"/>
              </a:solidFill>
              <a:latin typeface="Georgia"/>
              <a:ea typeface="Georgia"/>
              <a:cs typeface="Georgia"/>
              <a:sym typeface="Georgia"/>
            </a:endParaRPr>
          </a:p>
          <a:p>
            <a:pPr marL="231775" lvl="0">
              <a:spcBef>
                <a:spcPts val="1200"/>
              </a:spcBef>
              <a:buSzPct val="100000"/>
              <a:buFont typeface="Arial"/>
              <a:buChar char="•"/>
              <a:defRPr>
                <a:solidFill>
                  <a:srgbClr val="000000"/>
                </a:solidFill>
              </a:defRPr>
            </a:pPr>
            <a:r>
              <a:rPr sz="2000">
                <a:solidFill>
                  <a:srgbClr val="514843"/>
                </a:solidFill>
                <a:latin typeface="Arial"/>
                <a:ea typeface="Arial"/>
                <a:cs typeface="Arial"/>
                <a:sym typeface="Arial"/>
              </a:rPr>
              <a:t> Incurred in accordance with GAAP</a:t>
            </a:r>
            <a:endParaRPr sz="2800">
              <a:solidFill>
                <a:srgbClr val="514843"/>
              </a:solidFill>
              <a:latin typeface="Georgia"/>
              <a:ea typeface="Georgia"/>
              <a:cs typeface="Georgia"/>
              <a:sym typeface="Georgia"/>
            </a:endParaRPr>
          </a:p>
          <a:p>
            <a:pPr marL="231775" lvl="0">
              <a:spcBef>
                <a:spcPts val="1200"/>
              </a:spcBef>
              <a:buSzPct val="100000"/>
              <a:buFont typeface="Arial"/>
              <a:buChar char="•"/>
              <a:defRPr>
                <a:solidFill>
                  <a:srgbClr val="000000"/>
                </a:solidFill>
              </a:defRPr>
            </a:pPr>
            <a:r>
              <a:rPr sz="2000">
                <a:solidFill>
                  <a:srgbClr val="514843"/>
                </a:solidFill>
                <a:latin typeface="Arial"/>
                <a:ea typeface="Arial"/>
                <a:cs typeface="Arial"/>
                <a:sym typeface="Arial"/>
              </a:rPr>
              <a:t> Not charged elsewhere</a:t>
            </a:r>
            <a:endParaRPr sz="2800">
              <a:solidFill>
                <a:srgbClr val="514843"/>
              </a:solidFill>
              <a:latin typeface="Georgia"/>
              <a:ea typeface="Georgia"/>
              <a:cs typeface="Georgia"/>
              <a:sym typeface="Georgia"/>
            </a:endParaRPr>
          </a:p>
          <a:p>
            <a:pPr marL="231775" lvl="0">
              <a:spcBef>
                <a:spcPts val="1200"/>
              </a:spcBef>
              <a:buSzPct val="100000"/>
              <a:buFont typeface="Arial"/>
              <a:buChar char="•"/>
              <a:defRPr>
                <a:solidFill>
                  <a:srgbClr val="000000"/>
                </a:solidFill>
              </a:defRPr>
            </a:pPr>
            <a:r>
              <a:rPr sz="2000">
                <a:solidFill>
                  <a:srgbClr val="514843"/>
                </a:solidFill>
                <a:latin typeface="Arial"/>
                <a:ea typeface="Arial"/>
                <a:cs typeface="Arial"/>
                <a:sym typeface="Arial"/>
              </a:rPr>
              <a:t> </a:t>
            </a:r>
            <a:r>
              <a:rPr sz="2000" i="1">
                <a:solidFill>
                  <a:srgbClr val="0000FF"/>
                </a:solidFill>
                <a:latin typeface="Arial"/>
                <a:ea typeface="Arial"/>
                <a:cs typeface="Arial"/>
                <a:sym typeface="Arial"/>
              </a:rPr>
              <a:t>Adequately documented… </a:t>
            </a:r>
          </a:p>
        </p:txBody>
      </p:sp>
      <p:sp>
        <p:nvSpPr>
          <p:cNvPr id="192" name="Shape 192"/>
          <p:cNvSpPr/>
          <p:nvPr/>
        </p:nvSpPr>
        <p:spPr>
          <a:xfrm>
            <a:off x="4407725" y="3157578"/>
            <a:ext cx="1578771" cy="7937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48000">
            <a:solidFill>
              <a:srgbClr val="3B3531"/>
            </a:solidFill>
          </a:ln>
        </p:spPr>
        <p:txBody>
          <a:bodyPr lIns="0" tIns="0" rIns="0" bIns="0" anchor="ctr"/>
          <a:lstStyle/>
          <a:p>
            <a:pPr lvl="0" algn="ctr">
              <a:defRPr>
                <a:solidFill>
                  <a:srgbClr val="FFFFFF"/>
                </a:solidFill>
              </a:defRPr>
            </a:pPr>
            <a:endParaRPr/>
          </a:p>
        </p:txBody>
      </p:sp>
      <p:grpSp>
        <p:nvGrpSpPr>
          <p:cNvPr id="196" name="Group 196"/>
          <p:cNvGrpSpPr/>
          <p:nvPr/>
        </p:nvGrpSpPr>
        <p:grpSpPr>
          <a:xfrm>
            <a:off x="5203633" y="1265150"/>
            <a:ext cx="2019473" cy="2399068"/>
            <a:chOff x="0" y="0"/>
            <a:chExt cx="2019471" cy="2399067"/>
          </a:xfrm>
        </p:grpSpPr>
        <p:sp>
          <p:nvSpPr>
            <p:cNvPr id="193" name="Shape 193"/>
            <p:cNvSpPr/>
            <p:nvPr/>
          </p:nvSpPr>
          <p:spPr>
            <a:xfrm rot="19885038">
              <a:off x="432866" y="147814"/>
              <a:ext cx="1153740" cy="2103440"/>
            </a:xfrm>
            <a:custGeom>
              <a:avLst/>
              <a:gdLst/>
              <a:ahLst/>
              <a:cxnLst>
                <a:cxn ang="0">
                  <a:pos x="wd2" y="hd2"/>
                </a:cxn>
                <a:cxn ang="5400000">
                  <a:pos x="wd2" y="hd2"/>
                </a:cxn>
                <a:cxn ang="10800000">
                  <a:pos x="wd2" y="hd2"/>
                </a:cxn>
                <a:cxn ang="16200000">
                  <a:pos x="wd2" y="hd2"/>
                </a:cxn>
              </a:cxnLst>
              <a:rect l="0" t="0" r="r" b="b"/>
              <a:pathLst>
                <a:path w="20997" h="21600" extrusionOk="0">
                  <a:moveTo>
                    <a:pt x="0" y="18952"/>
                  </a:moveTo>
                  <a:lnTo>
                    <a:pt x="5119" y="15750"/>
                  </a:lnTo>
                  <a:lnTo>
                    <a:pt x="5119" y="18089"/>
                  </a:lnTo>
                  <a:lnTo>
                    <a:pt x="5119" y="18089"/>
                  </a:lnTo>
                  <a:cubicBezTo>
                    <a:pt x="13970" y="17115"/>
                    <a:pt x="20370" y="13753"/>
                    <a:pt x="20953" y="9769"/>
                  </a:cubicBezTo>
                  <a:lnTo>
                    <a:pt x="20953" y="9769"/>
                  </a:lnTo>
                  <a:cubicBezTo>
                    <a:pt x="21600" y="14189"/>
                    <a:pt x="14941" y="18182"/>
                    <a:pt x="5119" y="19262"/>
                  </a:cubicBezTo>
                  <a:lnTo>
                    <a:pt x="5119" y="21600"/>
                  </a:lnTo>
                  <a:close/>
                  <a:moveTo>
                    <a:pt x="20996" y="10356"/>
                  </a:moveTo>
                  <a:cubicBezTo>
                    <a:pt x="20996" y="5284"/>
                    <a:pt x="11596" y="1173"/>
                    <a:pt x="0" y="1173"/>
                  </a:cubicBezTo>
                  <a:lnTo>
                    <a:pt x="0" y="0"/>
                  </a:lnTo>
                  <a:lnTo>
                    <a:pt x="0" y="0"/>
                  </a:lnTo>
                  <a:cubicBezTo>
                    <a:pt x="11596" y="0"/>
                    <a:pt x="20996" y="4111"/>
                    <a:pt x="20996" y="9183"/>
                  </a:cubicBezTo>
                  <a:close/>
                </a:path>
              </a:pathLst>
            </a:custGeom>
            <a:solidFill>
              <a:srgbClr val="514843"/>
            </a:solidFill>
            <a:ln w="12700" cap="flat">
              <a:noFill/>
              <a:miter lim="400000"/>
            </a:ln>
            <a:effectLst/>
          </p:spPr>
          <p:txBody>
            <a:bodyPr wrap="square" lIns="0" tIns="0" rIns="0" bIns="0" numCol="1" anchor="ctr">
              <a:noAutofit/>
            </a:bodyPr>
            <a:lstStyle/>
            <a:p>
              <a:pPr lvl="0" algn="ctr"/>
              <a:endParaRPr/>
            </a:p>
          </p:txBody>
        </p:sp>
        <p:sp>
          <p:nvSpPr>
            <p:cNvPr id="194" name="Shape 194"/>
            <p:cNvSpPr/>
            <p:nvPr/>
          </p:nvSpPr>
          <p:spPr>
            <a:xfrm rot="19885038">
              <a:off x="170934" y="214543"/>
              <a:ext cx="1153716" cy="10084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1022"/>
                    <a:pt x="11929" y="2446"/>
                    <a:pt x="0" y="2446"/>
                  </a:cubicBezTo>
                  <a:lnTo>
                    <a:pt x="0" y="0"/>
                  </a:lnTo>
                  <a:lnTo>
                    <a:pt x="0" y="0"/>
                  </a:lnTo>
                  <a:cubicBezTo>
                    <a:pt x="11929" y="0"/>
                    <a:pt x="21600" y="8575"/>
                    <a:pt x="21600" y="19154"/>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endParaRPr/>
            </a:p>
          </p:txBody>
        </p:sp>
        <p:sp>
          <p:nvSpPr>
            <p:cNvPr id="195" name="Shape 195"/>
            <p:cNvSpPr/>
            <p:nvPr/>
          </p:nvSpPr>
          <p:spPr>
            <a:xfrm rot="19885038">
              <a:off x="432867" y="147819"/>
              <a:ext cx="1153716" cy="2103440"/>
            </a:xfrm>
            <a:custGeom>
              <a:avLst/>
              <a:gdLst/>
              <a:ahLst/>
              <a:cxnLst>
                <a:cxn ang="0">
                  <a:pos x="wd2" y="hd2"/>
                </a:cxn>
                <a:cxn ang="5400000">
                  <a:pos x="wd2" y="hd2"/>
                </a:cxn>
                <a:cxn ang="10800000">
                  <a:pos x="wd2" y="hd2"/>
                </a:cxn>
                <a:cxn ang="16200000">
                  <a:pos x="wd2" y="hd2"/>
                </a:cxn>
              </a:cxnLst>
              <a:rect l="0" t="0" r="r" b="b"/>
              <a:pathLst>
                <a:path w="21600" h="21600" extrusionOk="0">
                  <a:moveTo>
                    <a:pt x="21600" y="10356"/>
                  </a:moveTo>
                  <a:cubicBezTo>
                    <a:pt x="21600" y="5284"/>
                    <a:pt x="11929" y="1173"/>
                    <a:pt x="0" y="1173"/>
                  </a:cubicBezTo>
                  <a:lnTo>
                    <a:pt x="0" y="0"/>
                  </a:lnTo>
                  <a:lnTo>
                    <a:pt x="0" y="0"/>
                  </a:lnTo>
                  <a:cubicBezTo>
                    <a:pt x="11929" y="0"/>
                    <a:pt x="21600" y="4111"/>
                    <a:pt x="21600" y="9183"/>
                  </a:cubicBezTo>
                  <a:lnTo>
                    <a:pt x="21600" y="10356"/>
                  </a:lnTo>
                  <a:cubicBezTo>
                    <a:pt x="21600" y="14565"/>
                    <a:pt x="14868" y="18235"/>
                    <a:pt x="5266" y="19262"/>
                  </a:cubicBezTo>
                  <a:lnTo>
                    <a:pt x="5266" y="21600"/>
                  </a:lnTo>
                  <a:lnTo>
                    <a:pt x="0" y="18952"/>
                  </a:lnTo>
                  <a:lnTo>
                    <a:pt x="5266" y="15750"/>
                  </a:lnTo>
                  <a:lnTo>
                    <a:pt x="5266" y="18089"/>
                  </a:lnTo>
                  <a:lnTo>
                    <a:pt x="5266" y="18089"/>
                  </a:lnTo>
                  <a:cubicBezTo>
                    <a:pt x="14372" y="17115"/>
                    <a:pt x="20956" y="13753"/>
                    <a:pt x="21556" y="9769"/>
                  </a:cubicBezTo>
                </a:path>
              </a:pathLst>
            </a:custGeom>
            <a:noFill/>
            <a:ln w="48000" cap="flat">
              <a:solidFill>
                <a:srgbClr val="3B3531"/>
              </a:solidFill>
              <a:prstDash val="solid"/>
              <a:bevel/>
            </a:ln>
            <a:effectLst/>
          </p:spPr>
          <p:txBody>
            <a:bodyPr wrap="square" lIns="0" tIns="0" rIns="0" bIns="0" numCol="1" anchor="ctr">
              <a:noAutofit/>
            </a:bodyPr>
            <a:lstStyle/>
            <a:p>
              <a:pPr lvl="0" algn="ctr"/>
              <a:endParaRPr/>
            </a:p>
          </p:txBody>
        </p:sp>
      </p:grpSp>
      <p:sp>
        <p:nvSpPr>
          <p:cNvPr id="197" name="Shape 197"/>
          <p:cNvSpPr/>
          <p:nvPr/>
        </p:nvSpPr>
        <p:spPr>
          <a:xfrm>
            <a:off x="4500590" y="3310782"/>
            <a:ext cx="1485901" cy="6173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latin typeface="Arial"/>
                <a:ea typeface="Arial"/>
                <a:cs typeface="Arial"/>
                <a:sym typeface="Arial"/>
              </a:defRPr>
            </a:lvl1pPr>
          </a:lstStyle>
          <a:p>
            <a:pPr lvl="0">
              <a:defRPr>
                <a:solidFill>
                  <a:srgbClr val="000000"/>
                </a:solidFill>
              </a:defRPr>
            </a:pPr>
            <a:r>
              <a:rPr>
                <a:solidFill>
                  <a:srgbClr val="514843"/>
                </a:solidFill>
              </a:rPr>
              <a:t>OMNI §200.403</a:t>
            </a:r>
          </a:p>
        </p:txBody>
      </p:sp>
    </p:spTree>
    <p:extLst>
      <p:ext uri="{BB962C8B-B14F-4D97-AF65-F5344CB8AC3E}">
        <p14:creationId xmlns:p14="http://schemas.microsoft.com/office/powerpoint/2010/main" val="2784815333"/>
      </p:ext>
    </p:extLst>
  </p:cSld>
  <p:clrMapOvr>
    <a:masterClrMapping/>
  </p:clrMapOvr>
  <p:transition spd="med">
    <p:dissolv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p:nvPr/>
        </p:nvSpPr>
        <p:spPr>
          <a:xfrm>
            <a:off x="3200399" y="76202"/>
            <a:ext cx="5113789" cy="1096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r>
              <a:rPr sz="3600" dirty="0" smtClean="0">
                <a:solidFill>
                  <a:srgbClr val="514843"/>
                </a:solidFill>
              </a:rPr>
              <a:t>PERKINS</a:t>
            </a:r>
            <a:endParaRPr sz="3600" dirty="0">
              <a:solidFill>
                <a:srgbClr val="514843"/>
              </a:solidFill>
            </a:endParaRPr>
          </a:p>
        </p:txBody>
      </p:sp>
      <p:sp>
        <p:nvSpPr>
          <p:cNvPr id="216" name="Shape 216"/>
          <p:cNvSpPr>
            <a:spLocks noGrp="1"/>
          </p:cNvSpPr>
          <p:nvPr>
            <p:ph idx="1"/>
          </p:nvPr>
        </p:nvSpPr>
        <p:spPr>
          <a:xfrm>
            <a:off x="828677" y="1600202"/>
            <a:ext cx="7991476" cy="4869026"/>
          </a:xfrm>
          <a:prstGeom prst="rect">
            <a:avLst/>
          </a:prstGeom>
        </p:spPr>
        <p:txBody>
          <a:bodyPr/>
          <a:lstStyle/>
          <a:p>
            <a:pPr marL="0" lvl="0" indent="0">
              <a:buSzTx/>
              <a:buNone/>
              <a:defRPr sz="1800">
                <a:solidFill>
                  <a:srgbClr val="000000"/>
                </a:solidFill>
              </a:defRPr>
            </a:pPr>
            <a:r>
              <a:rPr sz="2000" dirty="0">
                <a:solidFill>
                  <a:srgbClr val="514843"/>
                </a:solidFill>
              </a:rPr>
              <a:t>Risk-based fiscal monitoring </a:t>
            </a:r>
          </a:p>
          <a:p>
            <a:pPr marL="0" lvl="0" indent="0">
              <a:buSzTx/>
              <a:buNone/>
              <a:defRPr sz="1800">
                <a:solidFill>
                  <a:srgbClr val="000000"/>
                </a:solidFill>
              </a:defRPr>
            </a:pPr>
            <a:r>
              <a:rPr sz="2000" dirty="0">
                <a:solidFill>
                  <a:srgbClr val="514843"/>
                </a:solidFill>
              </a:rPr>
              <a:t>Start with what you do know?</a:t>
            </a:r>
          </a:p>
          <a:p>
            <a:pPr marL="742912" lvl="1" indent="-285737">
              <a:spcBef>
                <a:spcPts val="600"/>
              </a:spcBef>
              <a:buFont typeface="Courier New"/>
              <a:buChar char="o"/>
              <a:defRPr sz="1800">
                <a:solidFill>
                  <a:srgbClr val="000000"/>
                </a:solidFill>
              </a:defRPr>
            </a:pPr>
            <a:r>
              <a:rPr sz="1600" dirty="0">
                <a:solidFill>
                  <a:srgbClr val="514843"/>
                </a:solidFill>
              </a:rPr>
              <a:t>Size of the grant</a:t>
            </a:r>
          </a:p>
          <a:p>
            <a:pPr marL="742912" lvl="1" indent="-285737">
              <a:spcBef>
                <a:spcPts val="600"/>
              </a:spcBef>
              <a:buFont typeface="Courier New"/>
              <a:buChar char="o"/>
              <a:defRPr sz="1800">
                <a:solidFill>
                  <a:srgbClr val="000000"/>
                </a:solidFill>
              </a:defRPr>
            </a:pPr>
            <a:r>
              <a:rPr sz="1600" dirty="0">
                <a:solidFill>
                  <a:srgbClr val="514843"/>
                </a:solidFill>
              </a:rPr>
              <a:t>A-133 audit findings</a:t>
            </a:r>
          </a:p>
          <a:p>
            <a:pPr marL="742912" lvl="1" indent="-285737">
              <a:spcBef>
                <a:spcPts val="600"/>
              </a:spcBef>
              <a:buFont typeface="Courier New"/>
              <a:buChar char="o"/>
              <a:defRPr sz="1800">
                <a:solidFill>
                  <a:srgbClr val="000000"/>
                </a:solidFill>
              </a:defRPr>
            </a:pPr>
            <a:r>
              <a:rPr sz="1600" dirty="0">
                <a:solidFill>
                  <a:srgbClr val="514843"/>
                </a:solidFill>
              </a:rPr>
              <a:t>Request a copy of the recipient’s Desk Monitoring document</a:t>
            </a:r>
          </a:p>
          <a:p>
            <a:pPr marL="742912" lvl="1" indent="-285737">
              <a:spcBef>
                <a:spcPts val="600"/>
              </a:spcBef>
              <a:buFont typeface="Courier New"/>
              <a:buChar char="o"/>
              <a:defRPr sz="1800">
                <a:solidFill>
                  <a:srgbClr val="000000"/>
                </a:solidFill>
              </a:defRPr>
            </a:pPr>
            <a:r>
              <a:rPr sz="1600" dirty="0">
                <a:solidFill>
                  <a:srgbClr val="514843"/>
                </a:solidFill>
              </a:rPr>
              <a:t>Late with applications</a:t>
            </a:r>
          </a:p>
          <a:p>
            <a:pPr marL="742912" lvl="1" indent="-285737">
              <a:spcBef>
                <a:spcPts val="600"/>
              </a:spcBef>
              <a:buFont typeface="Courier New"/>
              <a:buChar char="o"/>
              <a:defRPr sz="1800">
                <a:solidFill>
                  <a:srgbClr val="000000"/>
                </a:solidFill>
              </a:defRPr>
            </a:pPr>
            <a:r>
              <a:rPr sz="1600" dirty="0">
                <a:solidFill>
                  <a:srgbClr val="514843"/>
                </a:solidFill>
              </a:rPr>
              <a:t>Late with cash management reports</a:t>
            </a:r>
          </a:p>
          <a:p>
            <a:pPr marL="742912" lvl="1" indent="-285737">
              <a:spcBef>
                <a:spcPts val="600"/>
              </a:spcBef>
              <a:buFont typeface="Courier New"/>
              <a:buChar char="o"/>
              <a:defRPr sz="1800">
                <a:solidFill>
                  <a:srgbClr val="000000"/>
                </a:solidFill>
              </a:defRPr>
            </a:pPr>
            <a:r>
              <a:rPr sz="1600" dirty="0">
                <a:solidFill>
                  <a:srgbClr val="514843"/>
                </a:solidFill>
              </a:rPr>
              <a:t>Late with the financial completion report</a:t>
            </a:r>
          </a:p>
          <a:p>
            <a:pPr marL="742912" lvl="1" indent="-285737">
              <a:spcBef>
                <a:spcPts val="600"/>
              </a:spcBef>
              <a:buFont typeface="Courier New"/>
              <a:buChar char="o"/>
              <a:defRPr sz="1800">
                <a:solidFill>
                  <a:srgbClr val="000000"/>
                </a:solidFill>
              </a:defRPr>
            </a:pPr>
            <a:r>
              <a:rPr sz="1600" dirty="0">
                <a:solidFill>
                  <a:srgbClr val="514843"/>
                </a:solidFill>
              </a:rPr>
              <a:t>Any recipient placed on a financial hold by your state or another federal program</a:t>
            </a:r>
          </a:p>
          <a:p>
            <a:pPr marL="742912" lvl="1" indent="-285737">
              <a:spcBef>
                <a:spcPts val="600"/>
              </a:spcBef>
              <a:buFont typeface="Courier New"/>
              <a:buChar char="o"/>
              <a:defRPr sz="1800">
                <a:solidFill>
                  <a:srgbClr val="000000"/>
                </a:solidFill>
              </a:defRPr>
            </a:pPr>
            <a:r>
              <a:rPr sz="1600" dirty="0">
                <a:solidFill>
                  <a:srgbClr val="514843"/>
                </a:solidFill>
              </a:rPr>
              <a:t>Concerns raised by your programmatic staff who did go on-site</a:t>
            </a:r>
          </a:p>
          <a:p>
            <a:pPr marL="742912" lvl="1" indent="-285737">
              <a:spcBef>
                <a:spcPts val="600"/>
              </a:spcBef>
              <a:buFont typeface="Courier New"/>
              <a:buChar char="o"/>
              <a:defRPr sz="1800">
                <a:solidFill>
                  <a:srgbClr val="000000"/>
                </a:solidFill>
              </a:defRPr>
            </a:pPr>
            <a:r>
              <a:rPr sz="1600" dirty="0">
                <a:solidFill>
                  <a:srgbClr val="514843"/>
                </a:solidFill>
              </a:rPr>
              <a:t>Performance measures</a:t>
            </a:r>
          </a:p>
          <a:p>
            <a:pPr marL="742912" lvl="1" indent="-285737">
              <a:spcBef>
                <a:spcPts val="600"/>
              </a:spcBef>
              <a:buFont typeface="Courier New"/>
              <a:buChar char="o"/>
              <a:defRPr sz="1800">
                <a:solidFill>
                  <a:srgbClr val="000000"/>
                </a:solidFill>
              </a:defRPr>
            </a:pPr>
            <a:endParaRPr sz="1600" dirty="0">
              <a:solidFill>
                <a:srgbClr val="514843"/>
              </a:solidFill>
            </a:endParaRPr>
          </a:p>
          <a:p>
            <a:pPr marL="285736" lvl="0" indent="-285736">
              <a:buFont typeface="Arial"/>
              <a:buChar char="•"/>
              <a:defRPr sz="1800">
                <a:solidFill>
                  <a:srgbClr val="000000"/>
                </a:solidFill>
              </a:defRPr>
            </a:pPr>
            <a:r>
              <a:rPr sz="2000" dirty="0">
                <a:solidFill>
                  <a:srgbClr val="514843"/>
                </a:solidFill>
              </a:rPr>
              <a:t>Has a practical aspect – most states don’t have the resources to support full-time fiscal accountability staff</a:t>
            </a:r>
          </a:p>
        </p:txBody>
      </p:sp>
    </p:spTree>
    <p:extLst>
      <p:ext uri="{BB962C8B-B14F-4D97-AF65-F5344CB8AC3E}">
        <p14:creationId xmlns:p14="http://schemas.microsoft.com/office/powerpoint/2010/main" val="2544788453"/>
      </p:ext>
    </p:extLst>
  </p:cSld>
  <p:clrMapOvr>
    <a:masterClrMapping/>
  </p:clrMapOvr>
  <p:transition spd="med">
    <p:dissolv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p:nvPr/>
        </p:nvSpPr>
        <p:spPr>
          <a:xfrm>
            <a:off x="3657599" y="76202"/>
            <a:ext cx="4656589" cy="1096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r>
              <a:rPr sz="3600" dirty="0" smtClean="0">
                <a:solidFill>
                  <a:srgbClr val="514843"/>
                </a:solidFill>
              </a:rPr>
              <a:t>PERKINS</a:t>
            </a:r>
            <a:endParaRPr sz="3600" dirty="0">
              <a:solidFill>
                <a:srgbClr val="514843"/>
              </a:solidFill>
            </a:endParaRPr>
          </a:p>
        </p:txBody>
      </p:sp>
      <p:sp>
        <p:nvSpPr>
          <p:cNvPr id="219" name="Shape 219"/>
          <p:cNvSpPr>
            <a:spLocks noGrp="1"/>
          </p:cNvSpPr>
          <p:nvPr>
            <p:ph idx="1"/>
          </p:nvPr>
        </p:nvSpPr>
        <p:spPr>
          <a:xfrm>
            <a:off x="828675" y="1600201"/>
            <a:ext cx="7486650" cy="5438414"/>
          </a:xfrm>
          <a:prstGeom prst="rect">
            <a:avLst/>
          </a:prstGeom>
        </p:spPr>
        <p:txBody>
          <a:bodyPr>
            <a:normAutofit lnSpcReduction="10000"/>
          </a:bodyPr>
          <a:lstStyle/>
          <a:p>
            <a:pPr marL="274306" lvl="0" indent="-274306">
              <a:defRPr sz="1800">
                <a:solidFill>
                  <a:srgbClr val="000000"/>
                </a:solidFill>
              </a:defRPr>
            </a:pPr>
            <a:r>
              <a:rPr sz="2400" dirty="0">
                <a:solidFill>
                  <a:srgbClr val="514843"/>
                </a:solidFill>
              </a:rPr>
              <a:t>Fiscal Monitoring Stages – On-Site</a:t>
            </a:r>
          </a:p>
          <a:p>
            <a:pPr marL="885781" lvl="1" indent="-428605">
              <a:spcBef>
                <a:spcPts val="600"/>
              </a:spcBef>
              <a:buFont typeface="Courier New"/>
              <a:buChar char="o"/>
              <a:defRPr sz="1800">
                <a:solidFill>
                  <a:srgbClr val="000000"/>
                </a:solidFill>
              </a:defRPr>
            </a:pPr>
            <a:r>
              <a:rPr sz="2400" dirty="0">
                <a:solidFill>
                  <a:srgbClr val="514843"/>
                </a:solidFill>
              </a:rPr>
              <a:t>You have limited resources – determine ahead of time …</a:t>
            </a:r>
            <a:endParaRPr sz="1600" dirty="0">
              <a:solidFill>
                <a:srgbClr val="514843"/>
              </a:solidFill>
            </a:endParaRPr>
          </a:p>
          <a:p>
            <a:pPr marL="1404188" lvl="2" indent="-489834">
              <a:spcBef>
                <a:spcPts val="600"/>
              </a:spcBef>
              <a:buFont typeface="Arial"/>
              <a:buChar char="•"/>
              <a:defRPr sz="1800">
                <a:solidFill>
                  <a:srgbClr val="000000"/>
                </a:solidFill>
              </a:defRPr>
            </a:pPr>
            <a:r>
              <a:rPr sz="2400" dirty="0">
                <a:solidFill>
                  <a:srgbClr val="514843"/>
                </a:solidFill>
              </a:rPr>
              <a:t>Your selection criteria</a:t>
            </a:r>
            <a:endParaRPr sz="1400" dirty="0">
              <a:solidFill>
                <a:srgbClr val="514843"/>
              </a:solidFill>
            </a:endParaRPr>
          </a:p>
          <a:p>
            <a:pPr marL="1861365" lvl="3" indent="-489834">
              <a:spcBef>
                <a:spcPts val="600"/>
              </a:spcBef>
              <a:defRPr sz="1800">
                <a:solidFill>
                  <a:srgbClr val="000000"/>
                </a:solidFill>
              </a:defRPr>
            </a:pPr>
            <a:r>
              <a:rPr sz="2400" dirty="0">
                <a:solidFill>
                  <a:srgbClr val="514843"/>
                </a:solidFill>
              </a:rPr>
              <a:t>A reasonable number of on-site visits annually</a:t>
            </a:r>
            <a:endParaRPr sz="1400" dirty="0">
              <a:solidFill>
                <a:srgbClr val="514843"/>
              </a:solidFill>
            </a:endParaRPr>
          </a:p>
          <a:p>
            <a:pPr marL="1861365" lvl="3" indent="-489834">
              <a:spcBef>
                <a:spcPts val="600"/>
              </a:spcBef>
              <a:defRPr sz="1800">
                <a:solidFill>
                  <a:srgbClr val="000000"/>
                </a:solidFill>
              </a:defRPr>
            </a:pPr>
            <a:r>
              <a:rPr sz="2400" dirty="0">
                <a:solidFill>
                  <a:srgbClr val="514843"/>
                </a:solidFill>
              </a:rPr>
              <a:t>Build fiscal questions into your programmatic on-site visits</a:t>
            </a:r>
            <a:endParaRPr sz="1400" dirty="0">
              <a:solidFill>
                <a:srgbClr val="514843"/>
              </a:solidFill>
            </a:endParaRPr>
          </a:p>
          <a:p>
            <a:pPr marL="1657268" lvl="3" indent="-285737">
              <a:spcBef>
                <a:spcPts val="600"/>
              </a:spcBef>
              <a:defRPr sz="1800">
                <a:solidFill>
                  <a:srgbClr val="000000"/>
                </a:solidFill>
              </a:defRPr>
            </a:pPr>
            <a:endParaRPr sz="2400" dirty="0">
              <a:solidFill>
                <a:srgbClr val="514843"/>
              </a:solidFill>
            </a:endParaRPr>
          </a:p>
          <a:p>
            <a:pPr marL="885781" lvl="1" indent="-428605">
              <a:spcBef>
                <a:spcPts val="600"/>
              </a:spcBef>
              <a:buFont typeface="Courier New"/>
              <a:buChar char="o"/>
              <a:defRPr sz="1800">
                <a:solidFill>
                  <a:srgbClr val="000000"/>
                </a:solidFill>
              </a:defRPr>
            </a:pPr>
            <a:r>
              <a:rPr sz="2400" dirty="0">
                <a:solidFill>
                  <a:srgbClr val="514843"/>
                </a:solidFill>
              </a:rPr>
              <a:t>“For cause” monitoring (something appears wrong)</a:t>
            </a:r>
            <a:endParaRPr sz="1600" dirty="0">
              <a:solidFill>
                <a:srgbClr val="514843"/>
              </a:solidFill>
            </a:endParaRPr>
          </a:p>
          <a:p>
            <a:pPr marL="1600119" lvl="3" indent="-228588">
              <a:spcBef>
                <a:spcPts val="600"/>
              </a:spcBef>
              <a:defRPr sz="1800">
                <a:solidFill>
                  <a:srgbClr val="000000"/>
                </a:solidFill>
              </a:defRPr>
            </a:pPr>
            <a:endParaRPr sz="2400" dirty="0">
              <a:solidFill>
                <a:srgbClr val="514843"/>
              </a:solidFill>
            </a:endParaRPr>
          </a:p>
          <a:p>
            <a:pPr marL="885781" lvl="1" indent="-428605">
              <a:spcBef>
                <a:spcPts val="600"/>
              </a:spcBef>
              <a:buFont typeface="Courier New"/>
              <a:buChar char="o"/>
              <a:defRPr sz="1800">
                <a:solidFill>
                  <a:srgbClr val="000000"/>
                </a:solidFill>
              </a:defRPr>
            </a:pPr>
            <a:r>
              <a:rPr sz="2400" dirty="0">
                <a:solidFill>
                  <a:srgbClr val="514843"/>
                </a:solidFill>
              </a:rPr>
              <a:t>Go with the most common problem areas…</a:t>
            </a:r>
          </a:p>
        </p:txBody>
      </p:sp>
    </p:spTree>
    <p:extLst>
      <p:ext uri="{BB962C8B-B14F-4D97-AF65-F5344CB8AC3E}">
        <p14:creationId xmlns:p14="http://schemas.microsoft.com/office/powerpoint/2010/main" val="465805335"/>
      </p:ext>
    </p:extLst>
  </p:cSld>
  <p:clrMapOvr>
    <a:masterClrMapping/>
  </p:clrMapOvr>
  <p:transition spd="med">
    <p:dissolv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p:nvPr/>
        </p:nvSpPr>
        <p:spPr>
          <a:xfrm>
            <a:off x="3276599" y="304800"/>
            <a:ext cx="5037589" cy="8683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r>
              <a:rPr sz="3600" dirty="0" smtClean="0">
                <a:solidFill>
                  <a:srgbClr val="514843"/>
                </a:solidFill>
              </a:rPr>
              <a:t>PERKINS</a:t>
            </a:r>
            <a:endParaRPr sz="3600" dirty="0">
              <a:solidFill>
                <a:srgbClr val="514843"/>
              </a:solidFill>
            </a:endParaRPr>
          </a:p>
        </p:txBody>
      </p:sp>
      <p:sp>
        <p:nvSpPr>
          <p:cNvPr id="222" name="Shape 222"/>
          <p:cNvSpPr>
            <a:spLocks noGrp="1"/>
          </p:cNvSpPr>
          <p:nvPr>
            <p:ph idx="1"/>
          </p:nvPr>
        </p:nvSpPr>
        <p:spPr>
          <a:xfrm>
            <a:off x="621507" y="1600203"/>
            <a:ext cx="7692682" cy="4801314"/>
          </a:xfrm>
          <a:prstGeom prst="rect">
            <a:avLst/>
          </a:prstGeom>
        </p:spPr>
        <p:txBody>
          <a:bodyPr>
            <a:normAutofit fontScale="92500" lnSpcReduction="10000"/>
          </a:bodyPr>
          <a:lstStyle/>
          <a:p>
            <a:pPr lvl="0">
              <a:spcBef>
                <a:spcPts val="0"/>
              </a:spcBef>
              <a:buSzTx/>
              <a:buNone/>
              <a:defRPr sz="1800">
                <a:solidFill>
                  <a:srgbClr val="000000"/>
                </a:solidFill>
              </a:defRPr>
            </a:pPr>
            <a:r>
              <a:rPr sz="2000" dirty="0">
                <a:solidFill>
                  <a:srgbClr val="514843"/>
                </a:solidFill>
                <a:latin typeface="Arial"/>
                <a:ea typeface="Arial"/>
                <a:cs typeface="Arial"/>
                <a:sym typeface="Arial"/>
              </a:rPr>
              <a:t>Fiscal Monitoring Stages – On-Site Interview Questions </a:t>
            </a:r>
            <a:endParaRPr sz="2800" dirty="0">
              <a:solidFill>
                <a:srgbClr val="514843"/>
              </a:solidFill>
              <a:latin typeface="Georgia"/>
              <a:ea typeface="Georgia"/>
              <a:cs typeface="Georgia"/>
              <a:sym typeface="Georgia"/>
            </a:endParaRPr>
          </a:p>
          <a:p>
            <a:pPr lvl="0">
              <a:spcBef>
                <a:spcPts val="0"/>
              </a:spcBef>
              <a:buSzTx/>
              <a:buNone/>
              <a:defRPr sz="1800">
                <a:solidFill>
                  <a:srgbClr val="000000"/>
                </a:solidFill>
              </a:defRPr>
            </a:pPr>
            <a:endParaRPr sz="2800" dirty="0">
              <a:solidFill>
                <a:srgbClr val="514843"/>
              </a:solidFill>
              <a:latin typeface="Arial"/>
              <a:ea typeface="Arial"/>
              <a:cs typeface="Arial"/>
              <a:sym typeface="Arial"/>
            </a:endParaRPr>
          </a:p>
          <a:p>
            <a:pPr marL="677007" lvl="1" indent="-219807">
              <a:spcBef>
                <a:spcPts val="0"/>
              </a:spcBef>
              <a:buClr>
                <a:srgbClr val="514843"/>
              </a:buClr>
              <a:buFont typeface="Courier New"/>
              <a:buChar char="o"/>
              <a:defRPr sz="1800">
                <a:solidFill>
                  <a:srgbClr val="000000"/>
                </a:solidFill>
              </a:defRPr>
            </a:pPr>
            <a:r>
              <a:rPr sz="2000" dirty="0">
                <a:solidFill>
                  <a:srgbClr val="514843"/>
                </a:solidFill>
                <a:latin typeface="Arial"/>
                <a:ea typeface="Arial"/>
                <a:cs typeface="Arial"/>
                <a:sym typeface="Arial"/>
              </a:rPr>
              <a:t>Develop your own list of questions based on the most common selected items of cost (OMNI § 200.420)</a:t>
            </a:r>
            <a:endParaRPr sz="2600" dirty="0">
              <a:solidFill>
                <a:srgbClr val="6D7D66"/>
              </a:solidFill>
              <a:latin typeface="Georgia"/>
              <a:ea typeface="Georgia"/>
              <a:cs typeface="Georgia"/>
              <a:sym typeface="Georgia"/>
            </a:endParaRPr>
          </a:p>
          <a:p>
            <a:pPr marL="1152525" lvl="2" indent="-238125">
              <a:spcBef>
                <a:spcPts val="0"/>
              </a:spcBef>
              <a:buClr>
                <a:srgbClr val="514843"/>
              </a:buClr>
              <a:buFont typeface="Arial"/>
              <a:buChar char="•"/>
              <a:defRPr sz="1800">
                <a:solidFill>
                  <a:srgbClr val="000000"/>
                </a:solidFill>
              </a:defRPr>
            </a:pPr>
            <a:r>
              <a:rPr sz="2000" dirty="0">
                <a:solidFill>
                  <a:srgbClr val="514843"/>
                </a:solidFill>
                <a:latin typeface="Arial"/>
                <a:ea typeface="Arial"/>
                <a:cs typeface="Arial"/>
                <a:sym typeface="Arial"/>
              </a:rPr>
              <a:t>Advertising</a:t>
            </a:r>
            <a:endParaRPr sz="2400" dirty="0">
              <a:solidFill>
                <a:srgbClr val="514843"/>
              </a:solidFill>
              <a:latin typeface="Georgia"/>
              <a:ea typeface="Georgia"/>
              <a:cs typeface="Georgia"/>
              <a:sym typeface="Georgia"/>
            </a:endParaRPr>
          </a:p>
          <a:p>
            <a:pPr marL="1152525" lvl="2" indent="-238125">
              <a:spcBef>
                <a:spcPts val="0"/>
              </a:spcBef>
              <a:buClr>
                <a:srgbClr val="514843"/>
              </a:buClr>
              <a:buFont typeface="Arial"/>
              <a:buChar char="•"/>
              <a:defRPr sz="1800">
                <a:solidFill>
                  <a:srgbClr val="000000"/>
                </a:solidFill>
              </a:defRPr>
            </a:pPr>
            <a:r>
              <a:rPr sz="2000" dirty="0">
                <a:solidFill>
                  <a:srgbClr val="514843"/>
                </a:solidFill>
                <a:latin typeface="Arial"/>
                <a:ea typeface="Arial"/>
                <a:cs typeface="Arial"/>
                <a:sym typeface="Arial"/>
              </a:rPr>
              <a:t>Advisory councils</a:t>
            </a:r>
            <a:endParaRPr sz="2400" dirty="0">
              <a:solidFill>
                <a:srgbClr val="514843"/>
              </a:solidFill>
              <a:latin typeface="Georgia"/>
              <a:ea typeface="Georgia"/>
              <a:cs typeface="Georgia"/>
              <a:sym typeface="Georgia"/>
            </a:endParaRPr>
          </a:p>
          <a:p>
            <a:pPr marL="1152525" lvl="2" indent="-238125">
              <a:spcBef>
                <a:spcPts val="0"/>
              </a:spcBef>
              <a:buClr>
                <a:srgbClr val="514843"/>
              </a:buClr>
              <a:buFont typeface="Arial"/>
              <a:buChar char="•"/>
              <a:defRPr sz="1800">
                <a:solidFill>
                  <a:srgbClr val="000000"/>
                </a:solidFill>
              </a:defRPr>
            </a:pPr>
            <a:r>
              <a:rPr sz="2000" dirty="0">
                <a:solidFill>
                  <a:srgbClr val="514843"/>
                </a:solidFill>
                <a:latin typeface="Arial"/>
                <a:ea typeface="Arial"/>
                <a:cs typeface="Arial"/>
                <a:sym typeface="Arial"/>
              </a:rPr>
              <a:t>Personnel costs</a:t>
            </a:r>
            <a:endParaRPr sz="2400" dirty="0">
              <a:solidFill>
                <a:srgbClr val="514843"/>
              </a:solidFill>
              <a:latin typeface="Georgia"/>
              <a:ea typeface="Georgia"/>
              <a:cs typeface="Georgia"/>
              <a:sym typeface="Georgia"/>
            </a:endParaRPr>
          </a:p>
          <a:p>
            <a:pPr marL="1152525" lvl="2" indent="-238125">
              <a:spcBef>
                <a:spcPts val="0"/>
              </a:spcBef>
              <a:buClr>
                <a:srgbClr val="514843"/>
              </a:buClr>
              <a:buFont typeface="Arial"/>
              <a:buChar char="•"/>
              <a:defRPr sz="1800">
                <a:solidFill>
                  <a:srgbClr val="000000"/>
                </a:solidFill>
              </a:defRPr>
            </a:pPr>
            <a:r>
              <a:rPr sz="2000" dirty="0">
                <a:solidFill>
                  <a:srgbClr val="514843"/>
                </a:solidFill>
                <a:latin typeface="Arial"/>
                <a:ea typeface="Arial"/>
                <a:cs typeface="Arial"/>
                <a:sym typeface="Arial"/>
              </a:rPr>
              <a:t>Conferences </a:t>
            </a:r>
            <a:endParaRPr sz="2400" dirty="0">
              <a:solidFill>
                <a:srgbClr val="514843"/>
              </a:solidFill>
              <a:latin typeface="Georgia"/>
              <a:ea typeface="Georgia"/>
              <a:cs typeface="Georgia"/>
              <a:sym typeface="Georgia"/>
            </a:endParaRPr>
          </a:p>
          <a:p>
            <a:pPr marL="1152525" lvl="2" indent="-238125">
              <a:spcBef>
                <a:spcPts val="0"/>
              </a:spcBef>
              <a:buClr>
                <a:srgbClr val="514843"/>
              </a:buClr>
              <a:buFont typeface="Arial"/>
              <a:buChar char="•"/>
              <a:defRPr sz="1800">
                <a:solidFill>
                  <a:srgbClr val="000000"/>
                </a:solidFill>
              </a:defRPr>
            </a:pPr>
            <a:r>
              <a:rPr sz="2000" dirty="0">
                <a:solidFill>
                  <a:srgbClr val="514843"/>
                </a:solidFill>
                <a:latin typeface="Arial"/>
                <a:ea typeface="Arial"/>
                <a:cs typeface="Arial"/>
                <a:sym typeface="Arial"/>
              </a:rPr>
              <a:t>Entertainment costs</a:t>
            </a:r>
            <a:endParaRPr sz="2400" dirty="0">
              <a:solidFill>
                <a:srgbClr val="514843"/>
              </a:solidFill>
              <a:latin typeface="Georgia"/>
              <a:ea typeface="Georgia"/>
              <a:cs typeface="Georgia"/>
              <a:sym typeface="Georgia"/>
            </a:endParaRPr>
          </a:p>
          <a:p>
            <a:pPr marL="1152525" lvl="2" indent="-238125">
              <a:spcBef>
                <a:spcPts val="0"/>
              </a:spcBef>
              <a:buClr>
                <a:srgbClr val="514843"/>
              </a:buClr>
              <a:buFont typeface="Arial"/>
              <a:buChar char="•"/>
              <a:defRPr sz="1800">
                <a:solidFill>
                  <a:srgbClr val="000000"/>
                </a:solidFill>
              </a:defRPr>
            </a:pPr>
            <a:r>
              <a:rPr sz="2000" dirty="0">
                <a:solidFill>
                  <a:srgbClr val="514843"/>
                </a:solidFill>
                <a:latin typeface="Arial"/>
                <a:ea typeface="Arial"/>
                <a:cs typeface="Arial"/>
                <a:sym typeface="Arial"/>
              </a:rPr>
              <a:t>Goods or services for personal use</a:t>
            </a:r>
            <a:endParaRPr sz="2400" dirty="0">
              <a:solidFill>
                <a:srgbClr val="514843"/>
              </a:solidFill>
              <a:latin typeface="Georgia"/>
              <a:ea typeface="Georgia"/>
              <a:cs typeface="Georgia"/>
              <a:sym typeface="Georgia"/>
            </a:endParaRPr>
          </a:p>
          <a:p>
            <a:pPr marL="1152525" lvl="2" indent="-238125">
              <a:spcBef>
                <a:spcPts val="0"/>
              </a:spcBef>
              <a:buClr>
                <a:srgbClr val="514843"/>
              </a:buClr>
              <a:buFont typeface="Arial"/>
              <a:buChar char="•"/>
              <a:defRPr sz="1800">
                <a:solidFill>
                  <a:srgbClr val="000000"/>
                </a:solidFill>
              </a:defRPr>
            </a:pPr>
            <a:r>
              <a:rPr sz="2000" dirty="0">
                <a:solidFill>
                  <a:srgbClr val="514843"/>
                </a:solidFill>
                <a:latin typeface="Arial"/>
                <a:ea typeface="Arial"/>
                <a:cs typeface="Arial"/>
                <a:sym typeface="Arial"/>
              </a:rPr>
              <a:t>Lobbying</a:t>
            </a:r>
            <a:endParaRPr sz="2400" dirty="0">
              <a:solidFill>
                <a:srgbClr val="514843"/>
              </a:solidFill>
              <a:latin typeface="Georgia"/>
              <a:ea typeface="Georgia"/>
              <a:cs typeface="Georgia"/>
              <a:sym typeface="Georgia"/>
            </a:endParaRPr>
          </a:p>
          <a:p>
            <a:pPr marL="1152525" lvl="2" indent="-238125">
              <a:spcBef>
                <a:spcPts val="0"/>
              </a:spcBef>
              <a:buClr>
                <a:srgbClr val="514843"/>
              </a:buClr>
              <a:buFont typeface="Arial"/>
              <a:buChar char="•"/>
              <a:defRPr sz="1800">
                <a:solidFill>
                  <a:srgbClr val="000000"/>
                </a:solidFill>
              </a:defRPr>
            </a:pPr>
            <a:r>
              <a:rPr sz="2000" dirty="0">
                <a:solidFill>
                  <a:srgbClr val="514843"/>
                </a:solidFill>
                <a:latin typeface="Arial"/>
                <a:ea typeface="Arial"/>
                <a:cs typeface="Arial"/>
                <a:sym typeface="Arial"/>
              </a:rPr>
              <a:t>Materials, supplies, “computing devices”</a:t>
            </a:r>
            <a:endParaRPr sz="2400" dirty="0">
              <a:solidFill>
                <a:srgbClr val="514843"/>
              </a:solidFill>
              <a:latin typeface="Georgia"/>
              <a:ea typeface="Georgia"/>
              <a:cs typeface="Georgia"/>
              <a:sym typeface="Georgia"/>
            </a:endParaRPr>
          </a:p>
          <a:p>
            <a:pPr marL="1152525" lvl="2" indent="-238125">
              <a:spcBef>
                <a:spcPts val="0"/>
              </a:spcBef>
              <a:buClr>
                <a:srgbClr val="514843"/>
              </a:buClr>
              <a:buFont typeface="Arial"/>
              <a:buChar char="•"/>
              <a:defRPr sz="1800">
                <a:solidFill>
                  <a:srgbClr val="000000"/>
                </a:solidFill>
              </a:defRPr>
            </a:pPr>
            <a:r>
              <a:rPr sz="2000" dirty="0">
                <a:solidFill>
                  <a:srgbClr val="514843"/>
                </a:solidFill>
                <a:latin typeface="Arial"/>
                <a:ea typeface="Arial"/>
                <a:cs typeface="Arial"/>
                <a:sym typeface="Arial"/>
              </a:rPr>
              <a:t>Memberships</a:t>
            </a:r>
            <a:endParaRPr sz="2400" dirty="0">
              <a:solidFill>
                <a:srgbClr val="514843"/>
              </a:solidFill>
              <a:latin typeface="Georgia"/>
              <a:ea typeface="Georgia"/>
              <a:cs typeface="Georgia"/>
              <a:sym typeface="Georgia"/>
            </a:endParaRPr>
          </a:p>
          <a:p>
            <a:pPr marL="1152525" lvl="2" indent="-238125">
              <a:spcBef>
                <a:spcPts val="0"/>
              </a:spcBef>
              <a:buClr>
                <a:srgbClr val="514843"/>
              </a:buClr>
              <a:buFont typeface="Arial"/>
              <a:buChar char="•"/>
              <a:defRPr sz="1800">
                <a:solidFill>
                  <a:srgbClr val="000000"/>
                </a:solidFill>
              </a:defRPr>
            </a:pPr>
            <a:r>
              <a:rPr sz="2000" dirty="0">
                <a:solidFill>
                  <a:srgbClr val="514843"/>
                </a:solidFill>
                <a:latin typeface="Arial"/>
                <a:ea typeface="Arial"/>
                <a:cs typeface="Arial"/>
                <a:sym typeface="Arial"/>
              </a:rPr>
              <a:t>Travel costs</a:t>
            </a:r>
            <a:endParaRPr sz="2400" dirty="0">
              <a:solidFill>
                <a:srgbClr val="514843"/>
              </a:solidFill>
              <a:latin typeface="Georgia"/>
              <a:ea typeface="Georgia"/>
              <a:cs typeface="Georgia"/>
              <a:sym typeface="Georgia"/>
            </a:endParaRPr>
          </a:p>
          <a:p>
            <a:pPr marL="1152525" lvl="2" indent="-238125">
              <a:spcBef>
                <a:spcPts val="0"/>
              </a:spcBef>
              <a:buClr>
                <a:srgbClr val="514843"/>
              </a:buClr>
              <a:buFont typeface="Arial"/>
              <a:buChar char="•"/>
              <a:defRPr sz="1800">
                <a:solidFill>
                  <a:srgbClr val="000000"/>
                </a:solidFill>
              </a:defRPr>
            </a:pPr>
            <a:r>
              <a:rPr sz="2000" dirty="0">
                <a:solidFill>
                  <a:srgbClr val="514843"/>
                </a:solidFill>
                <a:latin typeface="Arial"/>
                <a:ea typeface="Arial"/>
                <a:cs typeface="Arial"/>
                <a:sym typeface="Arial"/>
              </a:rPr>
              <a:t>Etc.</a:t>
            </a:r>
            <a:endParaRPr sz="2400" dirty="0">
              <a:solidFill>
                <a:srgbClr val="514843"/>
              </a:solidFill>
              <a:latin typeface="Georgia"/>
              <a:ea typeface="Georgia"/>
              <a:cs typeface="Georgia"/>
              <a:sym typeface="Georgia"/>
            </a:endParaRPr>
          </a:p>
          <a:p>
            <a:pPr marL="742950" lvl="1" indent="-285750">
              <a:spcBef>
                <a:spcPts val="0"/>
              </a:spcBef>
              <a:buClr>
                <a:srgbClr val="514843"/>
              </a:buClr>
              <a:buFont typeface="Courier New"/>
              <a:buChar char="o"/>
              <a:defRPr sz="1800">
                <a:solidFill>
                  <a:srgbClr val="000000"/>
                </a:solidFill>
              </a:defRPr>
            </a:pPr>
            <a:endParaRPr sz="2600" dirty="0">
              <a:solidFill>
                <a:srgbClr val="6D7D66"/>
              </a:solidFill>
              <a:latin typeface="Arial"/>
              <a:ea typeface="Arial"/>
              <a:cs typeface="Arial"/>
              <a:sym typeface="Arial"/>
            </a:endParaRPr>
          </a:p>
          <a:p>
            <a:pPr marL="677007" lvl="1" indent="-219807">
              <a:spcBef>
                <a:spcPts val="0"/>
              </a:spcBef>
              <a:buClr>
                <a:srgbClr val="514843"/>
              </a:buClr>
              <a:buFont typeface="Courier New"/>
              <a:buChar char="o"/>
              <a:defRPr sz="1800">
                <a:solidFill>
                  <a:srgbClr val="000000"/>
                </a:solidFill>
              </a:defRPr>
            </a:pPr>
            <a:r>
              <a:rPr sz="2000" dirty="0">
                <a:solidFill>
                  <a:srgbClr val="514843"/>
                </a:solidFill>
                <a:latin typeface="Arial"/>
                <a:ea typeface="Arial"/>
                <a:cs typeface="Arial"/>
                <a:sym typeface="Arial"/>
              </a:rPr>
              <a:t>On-Site visits get you to the current school year</a:t>
            </a:r>
          </a:p>
        </p:txBody>
      </p:sp>
    </p:spTree>
    <p:extLst>
      <p:ext uri="{BB962C8B-B14F-4D97-AF65-F5344CB8AC3E}">
        <p14:creationId xmlns:p14="http://schemas.microsoft.com/office/powerpoint/2010/main" val="1570581849"/>
      </p:ext>
    </p:extLst>
  </p:cSld>
  <p:clrMapOvr>
    <a:masterClrMapping/>
  </p:clrMapOvr>
  <p:transition spd="med">
    <p:dissolv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p:nvPr/>
        </p:nvSpPr>
        <p:spPr>
          <a:xfrm>
            <a:off x="3276599" y="76202"/>
            <a:ext cx="5037589" cy="1096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r>
              <a:rPr sz="3600" dirty="0" smtClean="0">
                <a:solidFill>
                  <a:srgbClr val="514843"/>
                </a:solidFill>
              </a:rPr>
              <a:t>PERKINS</a:t>
            </a:r>
            <a:endParaRPr sz="3600" dirty="0">
              <a:solidFill>
                <a:srgbClr val="514843"/>
              </a:solidFill>
            </a:endParaRPr>
          </a:p>
        </p:txBody>
      </p:sp>
      <p:sp>
        <p:nvSpPr>
          <p:cNvPr id="225" name="Shape 225"/>
          <p:cNvSpPr>
            <a:spLocks noGrp="1"/>
          </p:cNvSpPr>
          <p:nvPr>
            <p:ph idx="1"/>
          </p:nvPr>
        </p:nvSpPr>
        <p:spPr>
          <a:xfrm>
            <a:off x="381000" y="2794002"/>
            <a:ext cx="8229600" cy="3416322"/>
          </a:xfrm>
          <a:prstGeom prst="rect">
            <a:avLst/>
          </a:prstGeom>
        </p:spPr>
        <p:txBody>
          <a:bodyPr>
            <a:normAutofit/>
          </a:bodyPr>
          <a:lstStyle/>
          <a:p>
            <a:pPr marL="244928" lvl="0" indent="-244928">
              <a:spcBef>
                <a:spcPts val="0"/>
              </a:spcBef>
              <a:buFont typeface="Georgia"/>
              <a:buChar char="•"/>
              <a:defRPr sz="1800">
                <a:solidFill>
                  <a:srgbClr val="000000"/>
                </a:solidFill>
              </a:defRPr>
            </a:pPr>
            <a:r>
              <a:rPr sz="2400" dirty="0">
                <a:solidFill>
                  <a:srgbClr val="514843"/>
                </a:solidFill>
                <a:latin typeface="Arial"/>
                <a:ea typeface="Arial"/>
                <a:cs typeface="Arial"/>
                <a:sym typeface="Arial"/>
              </a:rPr>
              <a:t>Failure to follow your own plan…</a:t>
            </a:r>
            <a:endParaRPr sz="2800" dirty="0">
              <a:solidFill>
                <a:srgbClr val="514843"/>
              </a:solidFill>
              <a:latin typeface="Georgia"/>
              <a:ea typeface="Georgia"/>
              <a:cs typeface="Georgia"/>
              <a:sym typeface="Georgia"/>
            </a:endParaRPr>
          </a:p>
          <a:p>
            <a:pPr marL="244928" lvl="0" indent="-244928">
              <a:spcBef>
                <a:spcPts val="0"/>
              </a:spcBef>
              <a:buFont typeface="Georgia"/>
              <a:buChar char="•"/>
              <a:defRPr sz="1800">
                <a:solidFill>
                  <a:srgbClr val="000000"/>
                </a:solidFill>
              </a:defRPr>
            </a:pPr>
            <a:r>
              <a:rPr sz="2400" dirty="0">
                <a:solidFill>
                  <a:srgbClr val="514843"/>
                </a:solidFill>
                <a:latin typeface="Arial"/>
                <a:ea typeface="Arial"/>
                <a:cs typeface="Arial"/>
                <a:sym typeface="Arial"/>
              </a:rPr>
              <a:t>Failure to maintain adequate documentation …</a:t>
            </a:r>
            <a:endParaRPr sz="2800" dirty="0">
              <a:solidFill>
                <a:srgbClr val="514843"/>
              </a:solidFill>
              <a:latin typeface="Georgia"/>
              <a:ea typeface="Georgia"/>
              <a:cs typeface="Georgia"/>
              <a:sym typeface="Georgia"/>
            </a:endParaRPr>
          </a:p>
          <a:p>
            <a:pPr marL="244928" lvl="0" indent="-244928">
              <a:spcBef>
                <a:spcPts val="0"/>
              </a:spcBef>
              <a:buFont typeface="Georgia"/>
              <a:buChar char="•"/>
              <a:defRPr sz="1800">
                <a:solidFill>
                  <a:srgbClr val="000000"/>
                </a:solidFill>
              </a:defRPr>
            </a:pPr>
            <a:r>
              <a:rPr sz="2400" dirty="0">
                <a:solidFill>
                  <a:srgbClr val="514843"/>
                </a:solidFill>
                <a:latin typeface="Arial"/>
                <a:ea typeface="Arial"/>
                <a:cs typeface="Arial"/>
                <a:sym typeface="Arial"/>
              </a:rPr>
              <a:t>Your cost documentation does not support your fiscal completion report…</a:t>
            </a:r>
            <a:endParaRPr sz="2800" dirty="0">
              <a:solidFill>
                <a:srgbClr val="514843"/>
              </a:solidFill>
              <a:latin typeface="Georgia"/>
              <a:ea typeface="Georgia"/>
              <a:cs typeface="Georgia"/>
              <a:sym typeface="Georgia"/>
            </a:endParaRPr>
          </a:p>
          <a:p>
            <a:pPr marL="244928" lvl="0" indent="-244928">
              <a:spcBef>
                <a:spcPts val="0"/>
              </a:spcBef>
              <a:buFont typeface="Georgia"/>
              <a:buChar char="•"/>
              <a:defRPr sz="1800">
                <a:solidFill>
                  <a:srgbClr val="000000"/>
                </a:solidFill>
              </a:defRPr>
            </a:pPr>
            <a:r>
              <a:rPr sz="2400" dirty="0">
                <a:solidFill>
                  <a:srgbClr val="514843"/>
                </a:solidFill>
                <a:latin typeface="Arial"/>
                <a:ea typeface="Arial"/>
                <a:cs typeface="Arial"/>
                <a:sym typeface="Arial"/>
              </a:rPr>
              <a:t>Failure to follow your state’s procurement guidelines …</a:t>
            </a:r>
            <a:endParaRPr sz="2800" dirty="0">
              <a:solidFill>
                <a:srgbClr val="514843"/>
              </a:solidFill>
              <a:latin typeface="Georgia"/>
              <a:ea typeface="Georgia"/>
              <a:cs typeface="Georgia"/>
              <a:sym typeface="Georgia"/>
            </a:endParaRPr>
          </a:p>
          <a:p>
            <a:pPr marL="244928" lvl="0" indent="-244928">
              <a:spcBef>
                <a:spcPts val="0"/>
              </a:spcBef>
              <a:buFont typeface="Georgia"/>
              <a:buChar char="•"/>
              <a:defRPr sz="1800">
                <a:solidFill>
                  <a:srgbClr val="000000"/>
                </a:solidFill>
              </a:defRPr>
            </a:pPr>
            <a:r>
              <a:rPr sz="2400" dirty="0">
                <a:solidFill>
                  <a:srgbClr val="514843"/>
                </a:solidFill>
                <a:latin typeface="Arial"/>
                <a:ea typeface="Arial"/>
                <a:cs typeface="Arial"/>
                <a:sym typeface="Arial"/>
              </a:rPr>
              <a:t>Failure to follow your state’s equipment management guidelines…</a:t>
            </a:r>
            <a:endParaRPr sz="2800" dirty="0">
              <a:solidFill>
                <a:srgbClr val="514843"/>
              </a:solidFill>
              <a:latin typeface="Georgia"/>
              <a:ea typeface="Georgia"/>
              <a:cs typeface="Georgia"/>
              <a:sym typeface="Georgia"/>
            </a:endParaRPr>
          </a:p>
          <a:p>
            <a:pPr marL="244928" lvl="0" indent="-244928">
              <a:spcBef>
                <a:spcPts val="0"/>
              </a:spcBef>
              <a:buFont typeface="Georgia"/>
              <a:buChar char="•"/>
              <a:defRPr sz="1800">
                <a:solidFill>
                  <a:srgbClr val="000000"/>
                </a:solidFill>
              </a:defRPr>
            </a:pPr>
            <a:r>
              <a:rPr sz="2400" dirty="0">
                <a:solidFill>
                  <a:srgbClr val="514843"/>
                </a:solidFill>
                <a:latin typeface="Arial"/>
                <a:ea typeface="Arial"/>
                <a:cs typeface="Arial"/>
                <a:sym typeface="Arial"/>
              </a:rPr>
              <a:t>Failure to keep records for the required three years (I recommend 5)…</a:t>
            </a:r>
          </a:p>
        </p:txBody>
      </p:sp>
      <p:sp>
        <p:nvSpPr>
          <p:cNvPr id="226" name="Shape 226"/>
          <p:cNvSpPr/>
          <p:nvPr/>
        </p:nvSpPr>
        <p:spPr>
          <a:xfrm>
            <a:off x="1038225" y="1600202"/>
            <a:ext cx="4857750" cy="8926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a:latin typeface="Arial"/>
                <a:ea typeface="Arial"/>
                <a:cs typeface="Arial"/>
                <a:sym typeface="Arial"/>
              </a:defRPr>
            </a:lvl1pPr>
          </a:lstStyle>
          <a:p>
            <a:pPr lvl="0">
              <a:defRPr sz="1800">
                <a:solidFill>
                  <a:srgbClr val="000000"/>
                </a:solidFill>
              </a:defRPr>
            </a:pPr>
            <a:r>
              <a:rPr sz="2800">
                <a:solidFill>
                  <a:srgbClr val="514843"/>
                </a:solidFill>
              </a:rPr>
              <a:t>The most common problems, goofs! </a:t>
            </a:r>
          </a:p>
        </p:txBody>
      </p:sp>
      <p:pic>
        <p:nvPicPr>
          <p:cNvPr id="227" name="image9.pdf" descr="C:\Users\tdavis\AppData\Local\Microsoft\Windows\Temporary Internet Files\Content.IE5\S0T9KCLO\MC900104748[1].wmf"/>
          <p:cNvPicPr/>
          <p:nvPr/>
        </p:nvPicPr>
        <p:blipFill>
          <a:blip r:embed="rId3">
            <a:extLst/>
          </a:blip>
          <a:stretch>
            <a:fillRect/>
          </a:stretch>
        </p:blipFill>
        <p:spPr>
          <a:xfrm>
            <a:off x="7419978" y="1600203"/>
            <a:ext cx="1302545" cy="1822452"/>
          </a:xfrm>
          <a:prstGeom prst="rect">
            <a:avLst/>
          </a:prstGeom>
          <a:ln w="12700">
            <a:miter lim="400000"/>
          </a:ln>
        </p:spPr>
      </p:pic>
    </p:spTree>
    <p:extLst>
      <p:ext uri="{BB962C8B-B14F-4D97-AF65-F5344CB8AC3E}">
        <p14:creationId xmlns:p14="http://schemas.microsoft.com/office/powerpoint/2010/main" val="2537738823"/>
      </p:ext>
    </p:extLst>
  </p:cSld>
  <p:clrMapOvr>
    <a:masterClrMapping/>
  </p:clrMapOvr>
  <p:transition spd="med">
    <p:dissolv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37675"/>
            <a:ext cx="6400800" cy="1219200"/>
          </a:xfrm>
        </p:spPr>
        <p:txBody>
          <a:bodyPr>
            <a:normAutofit/>
          </a:bodyPr>
          <a:lstStyle/>
          <a:p>
            <a:r>
              <a:rPr lang="en-US" sz="3600" dirty="0" smtClean="0"/>
              <a:t>Application  Perkins On-line</a:t>
            </a:r>
            <a:br>
              <a:rPr lang="en-US" sz="3600" dirty="0" smtClean="0"/>
            </a:br>
            <a:r>
              <a:rPr lang="en-US" sz="3600" dirty="0" smtClean="0"/>
              <a:t>Moodle </a:t>
            </a:r>
            <a:endParaRPr lang="en-US" sz="36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Contact Sheet </a:t>
            </a:r>
          </a:p>
          <a:p>
            <a:pPr marL="514350" indent="-514350">
              <a:buFont typeface="+mj-lt"/>
              <a:buAutoNum type="arabicPeriod"/>
            </a:pPr>
            <a:r>
              <a:rPr lang="en-US" sz="2800" dirty="0" smtClean="0"/>
              <a:t>Acceptance of Funds </a:t>
            </a:r>
          </a:p>
          <a:p>
            <a:pPr marL="514350" indent="-514350">
              <a:buFont typeface="+mj-lt"/>
              <a:buAutoNum type="arabicPeriod"/>
            </a:pPr>
            <a:r>
              <a:rPr lang="en-US" sz="2800" dirty="0" smtClean="0"/>
              <a:t>Perkins Use of Funds </a:t>
            </a:r>
          </a:p>
          <a:p>
            <a:pPr marL="514350" indent="-514350">
              <a:buFont typeface="+mj-lt"/>
              <a:buAutoNum type="arabicPeriod"/>
            </a:pPr>
            <a:r>
              <a:rPr lang="en-US" sz="2800" dirty="0" smtClean="0"/>
              <a:t>Budget – Line Items </a:t>
            </a:r>
          </a:p>
          <a:p>
            <a:pPr marL="514350" indent="-514350">
              <a:buFont typeface="+mj-lt"/>
              <a:buAutoNum type="arabicPeriod"/>
            </a:pPr>
            <a:r>
              <a:rPr lang="en-US" sz="2400" dirty="0" smtClean="0">
                <a:latin typeface="Arial" panose="020B0604020202020204" pitchFamily="34" charset="0"/>
                <a:cs typeface="Arial" panose="020B0604020202020204" pitchFamily="34" charset="0"/>
              </a:rPr>
              <a:t>Assurances </a:t>
            </a:r>
          </a:p>
          <a:p>
            <a:pPr marL="514350" indent="-514350">
              <a:buFont typeface="+mj-lt"/>
              <a:buAutoNum type="arabicPeriod"/>
            </a:pPr>
            <a:r>
              <a:rPr lang="en-US" sz="2400" dirty="0" smtClean="0">
                <a:latin typeface="Arial" panose="020B0604020202020204" pitchFamily="34" charset="0"/>
                <a:cs typeface="Arial" panose="020B0604020202020204" pitchFamily="34" charset="0"/>
              </a:rPr>
              <a:t>Local Plan Template</a:t>
            </a:r>
          </a:p>
          <a:p>
            <a:pPr marL="514350" indent="-514350">
              <a:buFont typeface="+mj-lt"/>
              <a:buAutoNum type="arabicPeriod"/>
            </a:pPr>
            <a:r>
              <a:rPr lang="en-US" sz="2400" dirty="0" smtClean="0">
                <a:latin typeface="Arial" panose="020B0604020202020204" pitchFamily="34" charset="0"/>
                <a:cs typeface="Arial" panose="020B0604020202020204" pitchFamily="34" charset="0"/>
              </a:rPr>
              <a:t>Programs of Study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19713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Sheet </a:t>
            </a:r>
            <a:endParaRPr lang="en-US" dirty="0"/>
          </a:p>
        </p:txBody>
      </p:sp>
      <p:sp>
        <p:nvSpPr>
          <p:cNvPr id="3" name="Content Placeholder 2"/>
          <p:cNvSpPr>
            <a:spLocks noGrp="1"/>
          </p:cNvSpPr>
          <p:nvPr>
            <p:ph idx="1"/>
          </p:nvPr>
        </p:nvSpPr>
        <p:spPr/>
        <p:txBody>
          <a:bodyPr/>
          <a:lstStyle/>
          <a:p>
            <a:r>
              <a:rPr lang="en-US" dirty="0" smtClean="0"/>
              <a:t>Name</a:t>
            </a:r>
          </a:p>
          <a:p>
            <a:r>
              <a:rPr lang="en-US" dirty="0" smtClean="0"/>
              <a:t>E-Mail</a:t>
            </a:r>
          </a:p>
          <a:p>
            <a:r>
              <a:rPr lang="en-US" dirty="0" smtClean="0"/>
              <a:t>Phone </a:t>
            </a:r>
          </a:p>
          <a:p>
            <a:endParaRPr lang="en-US" dirty="0"/>
          </a:p>
          <a:p>
            <a:r>
              <a:rPr lang="en-US" dirty="0" smtClean="0"/>
              <a:t>Note: Please e-mail other college contacts to be included in our correspondence </a:t>
            </a:r>
            <a:endParaRPr lang="en-US" dirty="0"/>
          </a:p>
        </p:txBody>
      </p:sp>
    </p:spTree>
    <p:extLst>
      <p:ext uri="{BB962C8B-B14F-4D97-AF65-F5344CB8AC3E}">
        <p14:creationId xmlns:p14="http://schemas.microsoft.com/office/powerpoint/2010/main" val="892096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62"/>
          <p:cNvSpPr>
            <a:spLocks noGrp="1"/>
          </p:cNvSpPr>
          <p:nvPr>
            <p:ph type="title"/>
          </p:nvPr>
        </p:nvSpPr>
        <p:spPr>
          <a:xfrm>
            <a:off x="3429000" y="152400"/>
            <a:ext cx="4648200" cy="1069060"/>
          </a:xfrm>
          <a:prstGeom prst="rect">
            <a:avLst/>
          </a:prstGeom>
        </p:spPr>
        <p:txBody>
          <a:bodyPr>
            <a:noAutofit/>
          </a:bodyPr>
          <a:lstStyle>
            <a:lvl1pPr>
              <a:defRPr sz="3800"/>
            </a:lvl1pPr>
          </a:lstStyle>
          <a:p>
            <a:pPr>
              <a:defRPr sz="1800">
                <a:solidFill>
                  <a:srgbClr val="000000"/>
                </a:solidFill>
              </a:defRPr>
            </a:pPr>
            <a:r>
              <a:rPr lang="en-US" sz="3200" b="1" dirty="0">
                <a:latin typeface="Calibri Light" panose="020F0302020204030204" pitchFamily="34" charset="0"/>
                <a:ea typeface="American Typewriter"/>
                <a:cs typeface="American Typewriter"/>
                <a:sym typeface="American Typewriter"/>
              </a:rPr>
              <a:t>Our CTE Plan of </a:t>
            </a:r>
            <a:r>
              <a:rPr lang="en-US" sz="3200" b="1" dirty="0" smtClean="0">
                <a:latin typeface="Calibri Light" panose="020F0302020204030204" pitchFamily="34" charset="0"/>
                <a:ea typeface="American Typewriter"/>
                <a:cs typeface="American Typewriter"/>
                <a:sym typeface="American Typewriter"/>
              </a:rPr>
              <a:t>Work</a:t>
            </a:r>
            <a:endParaRPr sz="3200" b="1" dirty="0">
              <a:latin typeface="Calibri Light" panose="020F0302020204030204" pitchFamily="34" charset="0"/>
            </a:endParaRPr>
          </a:p>
        </p:txBody>
      </p:sp>
      <p:sp>
        <p:nvSpPr>
          <p:cNvPr id="215" name="Shape 215"/>
          <p:cNvSpPr>
            <a:spLocks noGrp="1"/>
          </p:cNvSpPr>
          <p:nvPr>
            <p:ph idx="1"/>
          </p:nvPr>
        </p:nvSpPr>
        <p:spPr>
          <a:xfrm>
            <a:off x="685800" y="1981200"/>
            <a:ext cx="7534275" cy="3170872"/>
          </a:xfrm>
          <a:prstGeom prst="rect">
            <a:avLst/>
          </a:prstGeom>
        </p:spPr>
        <p:txBody>
          <a:bodyPr>
            <a:normAutofit/>
          </a:bodyPr>
          <a:lstStyle/>
          <a:p>
            <a:pPr marL="348342" indent="-348342">
              <a:spcBef>
                <a:spcPts val="0"/>
              </a:spcBef>
              <a:defRPr sz="1800"/>
            </a:pPr>
            <a:r>
              <a:rPr sz="2600" dirty="0" smtClean="0">
                <a:latin typeface="Arial" panose="020B0604020202020204" pitchFamily="34" charset="0"/>
                <a:ea typeface="American Typewriter"/>
                <a:cs typeface="Arial" panose="020B0604020202020204" pitchFamily="34" charset="0"/>
                <a:sym typeface="American Typewriter"/>
              </a:rPr>
              <a:t>Spelled </a:t>
            </a:r>
            <a:r>
              <a:rPr sz="2600" dirty="0">
                <a:latin typeface="Arial" panose="020B0604020202020204" pitchFamily="34" charset="0"/>
                <a:ea typeface="American Typewriter"/>
                <a:cs typeface="Arial" panose="020B0604020202020204" pitchFamily="34" charset="0"/>
                <a:sym typeface="American Typewriter"/>
              </a:rPr>
              <a:t>out in </a:t>
            </a:r>
            <a:r>
              <a:rPr lang="en-US" sz="2600" dirty="0" smtClean="0">
                <a:latin typeface="Arial" panose="020B0604020202020204" pitchFamily="34" charset="0"/>
                <a:ea typeface="American Typewriter"/>
                <a:cs typeface="Arial" panose="020B0604020202020204" pitchFamily="34" charset="0"/>
                <a:sym typeface="American Typewriter"/>
              </a:rPr>
              <a:t>Carl D. Perkins </a:t>
            </a:r>
            <a:r>
              <a:rPr sz="2600" dirty="0" smtClean="0">
                <a:latin typeface="Arial" panose="020B0604020202020204" pitchFamily="34" charset="0"/>
                <a:ea typeface="American Typewriter"/>
                <a:cs typeface="Arial" panose="020B0604020202020204" pitchFamily="34" charset="0"/>
                <a:sym typeface="American Typewriter"/>
              </a:rPr>
              <a:t>Career </a:t>
            </a:r>
            <a:r>
              <a:rPr sz="2600" dirty="0">
                <a:latin typeface="Arial" panose="020B0604020202020204" pitchFamily="34" charset="0"/>
                <a:ea typeface="American Typewriter"/>
                <a:cs typeface="Arial" panose="020B0604020202020204" pitchFamily="34" charset="0"/>
                <a:sym typeface="American Typewriter"/>
              </a:rPr>
              <a:t>and Technical </a:t>
            </a:r>
            <a:r>
              <a:rPr lang="en-US" sz="2600" dirty="0" smtClean="0">
                <a:latin typeface="Arial" panose="020B0604020202020204" pitchFamily="34" charset="0"/>
                <a:ea typeface="American Typewriter"/>
                <a:cs typeface="Arial" panose="020B0604020202020204" pitchFamily="34" charset="0"/>
                <a:sym typeface="American Typewriter"/>
              </a:rPr>
              <a:t>Education </a:t>
            </a:r>
            <a:r>
              <a:rPr sz="2600" dirty="0" smtClean="0">
                <a:latin typeface="Arial" panose="020B0604020202020204" pitchFamily="34" charset="0"/>
                <a:ea typeface="American Typewriter"/>
                <a:cs typeface="Arial" panose="020B0604020202020204" pitchFamily="34" charset="0"/>
                <a:sym typeface="American Typewriter"/>
              </a:rPr>
              <a:t>Act </a:t>
            </a:r>
            <a:r>
              <a:rPr sz="2600" dirty="0">
                <a:latin typeface="Arial" panose="020B0604020202020204" pitchFamily="34" charset="0"/>
                <a:ea typeface="American Typewriter"/>
                <a:cs typeface="Arial" panose="020B0604020202020204" pitchFamily="34" charset="0"/>
                <a:sym typeface="American Typewriter"/>
              </a:rPr>
              <a:t>of </a:t>
            </a:r>
            <a:r>
              <a:rPr sz="2600" dirty="0" smtClean="0">
                <a:latin typeface="Arial" panose="020B0604020202020204" pitchFamily="34" charset="0"/>
                <a:ea typeface="American Typewriter"/>
                <a:cs typeface="Arial" panose="020B0604020202020204" pitchFamily="34" charset="0"/>
                <a:sym typeface="American Typewriter"/>
              </a:rPr>
              <a:t>2006 </a:t>
            </a:r>
            <a:endParaRPr lang="en-US" sz="2600" dirty="0" smtClean="0">
              <a:latin typeface="Arial" panose="020B0604020202020204" pitchFamily="34" charset="0"/>
              <a:ea typeface="American Typewriter"/>
              <a:cs typeface="Arial" panose="020B0604020202020204" pitchFamily="34" charset="0"/>
              <a:sym typeface="American Typewriter"/>
            </a:endParaRPr>
          </a:p>
          <a:p>
            <a:pPr marL="0" indent="0">
              <a:spcBef>
                <a:spcPts val="0"/>
              </a:spcBef>
              <a:buNone/>
              <a:defRPr sz="1800"/>
            </a:pPr>
            <a:endParaRPr sz="2600" dirty="0">
              <a:latin typeface="Arial" panose="020B0604020202020204" pitchFamily="34" charset="0"/>
              <a:ea typeface="American Typewriter"/>
              <a:cs typeface="Arial" panose="020B0604020202020204" pitchFamily="34" charset="0"/>
              <a:sym typeface="American Typewriter"/>
            </a:endParaRPr>
          </a:p>
          <a:p>
            <a:pPr marL="348342" indent="-348342">
              <a:spcBef>
                <a:spcPts val="0"/>
              </a:spcBef>
              <a:defRPr sz="1800"/>
            </a:pPr>
            <a:r>
              <a:rPr lang="en-US" sz="2600" dirty="0">
                <a:latin typeface="Arial" panose="020B0604020202020204" pitchFamily="34" charset="0"/>
                <a:ea typeface="American Typewriter"/>
                <a:cs typeface="Arial" panose="020B0604020202020204" pitchFamily="34" charset="0"/>
                <a:sym typeface="American Typewriter"/>
              </a:rPr>
              <a:t>Outlined in the </a:t>
            </a:r>
            <a:r>
              <a:rPr sz="2600" dirty="0" smtClean="0">
                <a:latin typeface="Arial" panose="020B0604020202020204" pitchFamily="34" charset="0"/>
                <a:ea typeface="American Typewriter"/>
                <a:cs typeface="Arial" panose="020B0604020202020204" pitchFamily="34" charset="0"/>
                <a:sym typeface="American Typewriter"/>
              </a:rPr>
              <a:t>North </a:t>
            </a:r>
            <a:r>
              <a:rPr sz="2600" dirty="0">
                <a:latin typeface="Arial" panose="020B0604020202020204" pitchFamily="34" charset="0"/>
                <a:ea typeface="American Typewriter"/>
                <a:cs typeface="Arial" panose="020B0604020202020204" pitchFamily="34" charset="0"/>
                <a:sym typeface="American Typewriter"/>
              </a:rPr>
              <a:t>Carolina </a:t>
            </a:r>
            <a:r>
              <a:rPr lang="en-US" sz="2600" dirty="0">
                <a:latin typeface="Arial" panose="020B0604020202020204" pitchFamily="34" charset="0"/>
                <a:ea typeface="American Typewriter"/>
                <a:cs typeface="Arial" panose="020B0604020202020204" pitchFamily="34" charset="0"/>
                <a:sym typeface="American Typewriter"/>
              </a:rPr>
              <a:t>5 Year </a:t>
            </a:r>
            <a:r>
              <a:rPr sz="2600" dirty="0">
                <a:latin typeface="Arial" panose="020B0604020202020204" pitchFamily="34" charset="0"/>
                <a:ea typeface="American Typewriter"/>
                <a:cs typeface="Arial" panose="020B0604020202020204" pitchFamily="34" charset="0"/>
                <a:sym typeface="American Typewriter"/>
              </a:rPr>
              <a:t>State </a:t>
            </a:r>
            <a:r>
              <a:rPr sz="2600" dirty="0" smtClean="0">
                <a:latin typeface="Arial" panose="020B0604020202020204" pitchFamily="34" charset="0"/>
                <a:ea typeface="American Typewriter"/>
                <a:cs typeface="Arial" panose="020B0604020202020204" pitchFamily="34" charset="0"/>
                <a:sym typeface="American Typewriter"/>
              </a:rPr>
              <a:t>Pla</a:t>
            </a:r>
            <a:r>
              <a:rPr lang="en-US" sz="2600" dirty="0" smtClean="0">
                <a:latin typeface="Arial" panose="020B0604020202020204" pitchFamily="34" charset="0"/>
                <a:ea typeface="American Typewriter"/>
                <a:cs typeface="Arial" panose="020B0604020202020204" pitchFamily="34" charset="0"/>
                <a:sym typeface="American Typewriter"/>
              </a:rPr>
              <a:t>n</a:t>
            </a:r>
          </a:p>
          <a:p>
            <a:pPr marL="0" indent="0">
              <a:spcBef>
                <a:spcPts val="0"/>
              </a:spcBef>
              <a:buNone/>
              <a:defRPr sz="1800"/>
            </a:pPr>
            <a:r>
              <a:rPr sz="2600" dirty="0" smtClean="0">
                <a:latin typeface="Arial" panose="020B0604020202020204" pitchFamily="34" charset="0"/>
                <a:ea typeface="American Typewriter"/>
                <a:cs typeface="Arial" panose="020B0604020202020204" pitchFamily="34" charset="0"/>
                <a:sym typeface="American Typewriter"/>
              </a:rPr>
              <a:t>   </a:t>
            </a:r>
            <a:endParaRPr sz="2600" dirty="0">
              <a:latin typeface="Arial" panose="020B0604020202020204" pitchFamily="34" charset="0"/>
              <a:ea typeface="American Typewriter"/>
              <a:cs typeface="Arial" panose="020B0604020202020204" pitchFamily="34" charset="0"/>
              <a:sym typeface="American Typewriter"/>
            </a:endParaRPr>
          </a:p>
          <a:p>
            <a:pPr marL="348342" indent="-348342">
              <a:spcBef>
                <a:spcPts val="0"/>
              </a:spcBef>
              <a:defRPr sz="1800"/>
            </a:pPr>
            <a:r>
              <a:rPr lang="en-US" sz="2600" dirty="0">
                <a:latin typeface="Arial" panose="020B0604020202020204" pitchFamily="34" charset="0"/>
                <a:ea typeface="American Typewriter"/>
                <a:cs typeface="Arial" panose="020B0604020202020204" pitchFamily="34" charset="0"/>
                <a:sym typeface="American Typewriter"/>
              </a:rPr>
              <a:t>Reflected </a:t>
            </a:r>
            <a:r>
              <a:rPr sz="2600" dirty="0">
                <a:latin typeface="Arial" panose="020B0604020202020204" pitchFamily="34" charset="0"/>
                <a:ea typeface="American Typewriter"/>
                <a:cs typeface="Arial" panose="020B0604020202020204" pitchFamily="34" charset="0"/>
                <a:sym typeface="American Typewriter"/>
              </a:rPr>
              <a:t>in </a:t>
            </a:r>
            <a:r>
              <a:rPr lang="en-US" sz="2600" dirty="0" smtClean="0">
                <a:latin typeface="Arial" panose="020B0604020202020204" pitchFamily="34" charset="0"/>
                <a:ea typeface="American Typewriter"/>
                <a:cs typeface="Arial" panose="020B0604020202020204" pitchFamily="34" charset="0"/>
                <a:sym typeface="American Typewriter"/>
              </a:rPr>
              <a:t>your </a:t>
            </a:r>
            <a:r>
              <a:rPr lang="en-US" sz="2600" dirty="0">
                <a:latin typeface="Arial" panose="020B0604020202020204" pitchFamily="34" charset="0"/>
                <a:ea typeface="American Typewriter"/>
                <a:cs typeface="Arial" panose="020B0604020202020204" pitchFamily="34" charset="0"/>
                <a:sym typeface="American Typewriter"/>
              </a:rPr>
              <a:t>community </a:t>
            </a:r>
            <a:r>
              <a:rPr sz="2600" dirty="0">
                <a:latin typeface="Arial" panose="020B0604020202020204" pitchFamily="34" charset="0"/>
                <a:ea typeface="American Typewriter"/>
                <a:cs typeface="Arial" panose="020B0604020202020204" pitchFamily="34" charset="0"/>
                <a:sym typeface="American Typewriter"/>
              </a:rPr>
              <a:t>college Local Plan </a:t>
            </a:r>
          </a:p>
        </p:txBody>
      </p:sp>
    </p:spTree>
    <p:extLst>
      <p:ext uri="{BB962C8B-B14F-4D97-AF65-F5344CB8AC3E}">
        <p14:creationId xmlns:p14="http://schemas.microsoft.com/office/powerpoint/2010/main" val="219849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Acceptance and Assurances </a:t>
            </a:r>
            <a:endParaRPr lang="en-US" sz="3600" dirty="0"/>
          </a:p>
        </p:txBody>
      </p:sp>
      <p:sp>
        <p:nvSpPr>
          <p:cNvPr id="3" name="Content Placeholder 2"/>
          <p:cNvSpPr>
            <a:spLocks noGrp="1"/>
          </p:cNvSpPr>
          <p:nvPr>
            <p:ph idx="1"/>
          </p:nvPr>
        </p:nvSpPr>
        <p:spPr/>
        <p:txBody>
          <a:bodyPr/>
          <a:lstStyle/>
          <a:p>
            <a:r>
              <a:rPr lang="en-US" dirty="0" smtClean="0"/>
              <a:t>Print out and Accept the Funds </a:t>
            </a:r>
          </a:p>
          <a:p>
            <a:r>
              <a:rPr lang="en-US" dirty="0" smtClean="0"/>
              <a:t>Sign the assurances sheets </a:t>
            </a:r>
          </a:p>
          <a:p>
            <a:pPr lvl="1"/>
            <a:r>
              <a:rPr lang="en-US" dirty="0" smtClean="0"/>
              <a:t>16 Elements of Assurances </a:t>
            </a:r>
            <a:endParaRPr lang="en-US" dirty="0"/>
          </a:p>
        </p:txBody>
      </p:sp>
    </p:spTree>
    <p:extLst>
      <p:ext uri="{BB962C8B-B14F-4D97-AF65-F5344CB8AC3E}">
        <p14:creationId xmlns:p14="http://schemas.microsoft.com/office/powerpoint/2010/main" val="32034170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Assurances </a:t>
            </a:r>
            <a:endParaRPr lang="en-US" dirty="0"/>
          </a:p>
        </p:txBody>
      </p:sp>
      <p:sp>
        <p:nvSpPr>
          <p:cNvPr id="3" name="Content Placeholder 2"/>
          <p:cNvSpPr>
            <a:spLocks noGrp="1"/>
          </p:cNvSpPr>
          <p:nvPr>
            <p:ph idx="1"/>
          </p:nvPr>
        </p:nvSpPr>
        <p:spPr/>
        <p:txBody>
          <a:bodyPr>
            <a:normAutofit fontScale="92500" lnSpcReduction="10000"/>
          </a:bodyPr>
          <a:lstStyle/>
          <a:p>
            <a:pPr marL="0" indent="0" fontAlgn="ctr">
              <a:buNone/>
            </a:pPr>
            <a:r>
              <a:rPr lang="en-US" sz="2200" dirty="0"/>
              <a:t>16 Statements that the </a:t>
            </a:r>
            <a:r>
              <a:rPr lang="en-US" sz="2200" dirty="0" smtClean="0"/>
              <a:t>President </a:t>
            </a:r>
            <a:r>
              <a:rPr lang="en-US" sz="2200" dirty="0"/>
              <a:t>assures </a:t>
            </a:r>
            <a:r>
              <a:rPr lang="en-US" sz="2200" dirty="0" smtClean="0"/>
              <a:t>the college will </a:t>
            </a:r>
            <a:r>
              <a:rPr lang="en-US" sz="2200" dirty="0"/>
              <a:t>abide by </a:t>
            </a:r>
          </a:p>
          <a:p>
            <a:pPr marL="971550" lvl="1" indent="-514350" fontAlgn="ctr">
              <a:buFont typeface="+mj-lt"/>
              <a:buAutoNum type="arabicPeriod"/>
            </a:pPr>
            <a:r>
              <a:rPr lang="en-US" dirty="0"/>
              <a:t>Supplement </a:t>
            </a:r>
          </a:p>
          <a:p>
            <a:pPr marL="971550" lvl="1" indent="-514350" fontAlgn="ctr">
              <a:buFont typeface="+mj-lt"/>
              <a:buAutoNum type="arabicPeriod"/>
            </a:pPr>
            <a:r>
              <a:rPr lang="en-US" dirty="0"/>
              <a:t>Used in Large Programs of Size, Scope, and Quality </a:t>
            </a:r>
          </a:p>
          <a:p>
            <a:pPr marL="971550" lvl="1" indent="-514350" fontAlgn="ctr">
              <a:buFont typeface="+mj-lt"/>
              <a:buAutoNum type="arabicPeriod"/>
            </a:pPr>
            <a:r>
              <a:rPr lang="en-US" dirty="0"/>
              <a:t>Fiscal Control </a:t>
            </a:r>
          </a:p>
          <a:p>
            <a:pPr marL="971550" lvl="1" indent="-514350" fontAlgn="ctr">
              <a:buFont typeface="+mj-lt"/>
              <a:buAutoNum type="arabicPeriod"/>
            </a:pPr>
            <a:r>
              <a:rPr lang="en-US" dirty="0"/>
              <a:t>Equitable Purchasing </a:t>
            </a:r>
          </a:p>
          <a:p>
            <a:pPr marL="971550" lvl="1" indent="-514350" fontAlgn="ctr">
              <a:buFont typeface="+mj-lt"/>
              <a:buAutoNum type="arabicPeriod"/>
            </a:pPr>
            <a:r>
              <a:rPr lang="en-US" dirty="0"/>
              <a:t>Guidance and Counseling </a:t>
            </a:r>
          </a:p>
          <a:p>
            <a:pPr marL="971550" lvl="1" indent="-514350" fontAlgn="ctr">
              <a:buFont typeface="+mj-lt"/>
              <a:buAutoNum type="arabicPeriod"/>
            </a:pPr>
            <a:r>
              <a:rPr lang="en-US" dirty="0"/>
              <a:t>Encourage pursuit of programs of study </a:t>
            </a:r>
          </a:p>
          <a:p>
            <a:pPr marL="971550" lvl="1" indent="-514350" fontAlgn="ctr">
              <a:buFont typeface="+mj-lt"/>
              <a:buAutoNum type="arabicPeriod"/>
            </a:pPr>
            <a:r>
              <a:rPr lang="en-US" dirty="0"/>
              <a:t>Counseling to employment </a:t>
            </a:r>
          </a:p>
          <a:p>
            <a:pPr marL="971550" lvl="1" indent="-514350" fontAlgn="ctr">
              <a:buFont typeface="+mj-lt"/>
              <a:buAutoNum type="arabicPeriod"/>
            </a:pPr>
            <a:r>
              <a:rPr lang="en-US" dirty="0"/>
              <a:t>Non Traditional Counseling </a:t>
            </a:r>
          </a:p>
          <a:p>
            <a:endParaRPr lang="en-US" dirty="0"/>
          </a:p>
        </p:txBody>
      </p:sp>
    </p:spTree>
    <p:extLst>
      <p:ext uri="{BB962C8B-B14F-4D97-AF65-F5344CB8AC3E}">
        <p14:creationId xmlns:p14="http://schemas.microsoft.com/office/powerpoint/2010/main" val="35339774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Assurances </a:t>
            </a:r>
            <a:endParaRPr lang="en-US" dirty="0"/>
          </a:p>
        </p:txBody>
      </p:sp>
      <p:sp>
        <p:nvSpPr>
          <p:cNvPr id="3" name="Content Placeholder 2"/>
          <p:cNvSpPr>
            <a:spLocks noGrp="1"/>
          </p:cNvSpPr>
          <p:nvPr>
            <p:ph idx="1"/>
          </p:nvPr>
        </p:nvSpPr>
        <p:spPr/>
        <p:txBody>
          <a:bodyPr>
            <a:normAutofit fontScale="92500" lnSpcReduction="10000"/>
          </a:bodyPr>
          <a:lstStyle/>
          <a:p>
            <a:pPr marL="0" indent="0" fontAlgn="ctr">
              <a:buNone/>
            </a:pPr>
            <a:r>
              <a:rPr lang="en-US" sz="2200" dirty="0"/>
              <a:t>16 Statements that the </a:t>
            </a:r>
            <a:r>
              <a:rPr lang="en-US" sz="2200" dirty="0" smtClean="0"/>
              <a:t>President </a:t>
            </a:r>
            <a:r>
              <a:rPr lang="en-US" sz="2200" dirty="0"/>
              <a:t>assures </a:t>
            </a:r>
            <a:r>
              <a:rPr lang="en-US" sz="2200" dirty="0" smtClean="0"/>
              <a:t>the college will </a:t>
            </a:r>
            <a:r>
              <a:rPr lang="en-US" sz="2200" dirty="0"/>
              <a:t>abide by </a:t>
            </a:r>
          </a:p>
          <a:p>
            <a:pPr marL="971550" lvl="1" indent="-514350" fontAlgn="ctr">
              <a:buFont typeface="+mj-lt"/>
              <a:buAutoNum type="arabicPeriod" startAt="9"/>
            </a:pPr>
            <a:r>
              <a:rPr lang="en-US" dirty="0" smtClean="0"/>
              <a:t>Assess </a:t>
            </a:r>
            <a:r>
              <a:rPr lang="en-US" dirty="0"/>
              <a:t>Special Needs Completion </a:t>
            </a:r>
          </a:p>
          <a:p>
            <a:pPr marL="971550" lvl="1" indent="-514350" fontAlgn="ctr">
              <a:buFont typeface="+mj-lt"/>
              <a:buAutoNum type="arabicPeriod" startAt="9"/>
            </a:pPr>
            <a:r>
              <a:rPr lang="en-US" dirty="0"/>
              <a:t>Special Population Equal Access </a:t>
            </a:r>
          </a:p>
          <a:p>
            <a:pPr marL="971550" lvl="1" indent="-514350" fontAlgn="ctr">
              <a:buFont typeface="+mj-lt"/>
              <a:buAutoNum type="arabicPeriod" startAt="9"/>
            </a:pPr>
            <a:r>
              <a:rPr lang="en-US" dirty="0"/>
              <a:t>Special Populations Core Indicators </a:t>
            </a:r>
          </a:p>
          <a:p>
            <a:pPr marL="971550" lvl="1" indent="-514350" fontAlgn="ctr">
              <a:buFont typeface="+mj-lt"/>
              <a:buAutoNum type="arabicPeriod" startAt="9"/>
            </a:pPr>
            <a:r>
              <a:rPr lang="en-US" dirty="0"/>
              <a:t>Special Population programs designed for high skill high wage </a:t>
            </a:r>
          </a:p>
          <a:p>
            <a:pPr marL="971550" lvl="1" indent="-514350" fontAlgn="ctr">
              <a:buFont typeface="+mj-lt"/>
              <a:buAutoNum type="arabicPeriod" startAt="9"/>
            </a:pPr>
            <a:r>
              <a:rPr lang="en-US" dirty="0"/>
              <a:t>Modification for Special Populations </a:t>
            </a:r>
          </a:p>
          <a:p>
            <a:pPr marL="971550" lvl="1" indent="-514350" fontAlgn="ctr">
              <a:buFont typeface="+mj-lt"/>
              <a:buAutoNum type="arabicPeriod" startAt="9"/>
            </a:pPr>
            <a:r>
              <a:rPr lang="en-US" dirty="0"/>
              <a:t>Coordinate with </a:t>
            </a:r>
            <a:r>
              <a:rPr lang="en-US" dirty="0" smtClean="0"/>
              <a:t>Rehab </a:t>
            </a:r>
            <a:r>
              <a:rPr lang="en-US" dirty="0"/>
              <a:t>and workforce system </a:t>
            </a:r>
          </a:p>
          <a:p>
            <a:pPr marL="971550" lvl="1" indent="-514350" fontAlgn="ctr">
              <a:buFont typeface="+mj-lt"/>
              <a:buAutoNum type="arabicPeriod" startAt="9"/>
            </a:pPr>
            <a:r>
              <a:rPr lang="en-US" dirty="0"/>
              <a:t>Services for Limited English Proficiencies </a:t>
            </a:r>
          </a:p>
          <a:p>
            <a:pPr marL="971550" lvl="1" indent="-514350" fontAlgn="ctr">
              <a:buFont typeface="+mj-lt"/>
              <a:buAutoNum type="arabicPeriod" startAt="9"/>
            </a:pPr>
            <a:r>
              <a:rPr lang="en-US" dirty="0"/>
              <a:t>Comply with Pell Grant </a:t>
            </a:r>
          </a:p>
          <a:p>
            <a:endParaRPr lang="en-US" dirty="0"/>
          </a:p>
        </p:txBody>
      </p:sp>
    </p:spTree>
    <p:extLst>
      <p:ext uri="{BB962C8B-B14F-4D97-AF65-F5344CB8AC3E}">
        <p14:creationId xmlns:p14="http://schemas.microsoft.com/office/powerpoint/2010/main" val="247315841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Required use and Budget</a:t>
            </a:r>
            <a:endParaRPr lang="en-US" dirty="0"/>
          </a:p>
        </p:txBody>
      </p:sp>
      <p:sp>
        <p:nvSpPr>
          <p:cNvPr id="3" name="Content Placeholder 2"/>
          <p:cNvSpPr>
            <a:spLocks noGrp="1"/>
          </p:cNvSpPr>
          <p:nvPr>
            <p:ph idx="1"/>
          </p:nvPr>
        </p:nvSpPr>
        <p:spPr>
          <a:xfrm>
            <a:off x="457200" y="1575183"/>
            <a:ext cx="8229600" cy="4525963"/>
          </a:xfrm>
        </p:spPr>
        <p:txBody>
          <a:bodyPr/>
          <a:lstStyle/>
          <a:p>
            <a:r>
              <a:rPr lang="en-US" dirty="0" smtClean="0"/>
              <a:t>Indicate Required Use of Funds</a:t>
            </a:r>
          </a:p>
          <a:p>
            <a:pPr lvl="1"/>
            <a:r>
              <a:rPr lang="en-US" dirty="0" smtClean="0"/>
              <a:t>Checklist sheet </a:t>
            </a:r>
          </a:p>
          <a:p>
            <a:pPr lvl="1"/>
            <a:r>
              <a:rPr lang="en-US" dirty="0" smtClean="0"/>
              <a:t>Maps to the Local Plan Template  </a:t>
            </a:r>
          </a:p>
          <a:p>
            <a:pPr lvl="1"/>
            <a:endParaRPr lang="en-US" dirty="0"/>
          </a:p>
          <a:p>
            <a:r>
              <a:rPr lang="en-US" sz="2800" dirty="0" smtClean="0"/>
              <a:t>Budget - Perkins Handbook for Guidance 4.1</a:t>
            </a:r>
          </a:p>
          <a:p>
            <a:pPr lvl="1"/>
            <a:r>
              <a:rPr lang="en-US" dirty="0" smtClean="0"/>
              <a:t>Look closely in this section for guidance  </a:t>
            </a:r>
            <a:endParaRPr lang="en-US" dirty="0"/>
          </a:p>
        </p:txBody>
      </p:sp>
    </p:spTree>
    <p:extLst>
      <p:ext uri="{BB962C8B-B14F-4D97-AF65-F5344CB8AC3E}">
        <p14:creationId xmlns:p14="http://schemas.microsoft.com/office/powerpoint/2010/main" val="106698878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Monitoring</a:t>
            </a:r>
            <a:endParaRPr lang="en-US" sz="24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Oversight and Technical Assistance </a:t>
            </a:r>
          </a:p>
          <a:p>
            <a:pPr marL="971550" lvl="1" indent="-514350">
              <a:buFont typeface="+mj-lt"/>
              <a:buAutoNum type="arabicPeriod"/>
            </a:pPr>
            <a:r>
              <a:rPr lang="en-US" sz="2400" dirty="0" smtClean="0"/>
              <a:t>Meeting with College Team </a:t>
            </a:r>
          </a:p>
          <a:p>
            <a:pPr marL="971550" lvl="1" indent="-514350">
              <a:buFont typeface="+mj-lt"/>
              <a:buAutoNum type="arabicPeriod"/>
            </a:pPr>
            <a:r>
              <a:rPr lang="en-US" sz="2400" dirty="0" smtClean="0"/>
              <a:t>Legislation </a:t>
            </a:r>
          </a:p>
          <a:p>
            <a:pPr marL="971550" lvl="1" indent="-514350">
              <a:buFont typeface="+mj-lt"/>
              <a:buAutoNum type="arabicPeriod"/>
            </a:pPr>
            <a:r>
              <a:rPr lang="en-US" sz="2400" dirty="0" smtClean="0"/>
              <a:t>CTE Emphasis </a:t>
            </a:r>
          </a:p>
          <a:p>
            <a:pPr marL="971550" lvl="1" indent="-514350">
              <a:buFont typeface="+mj-lt"/>
              <a:buAutoNum type="arabicPeriod"/>
            </a:pPr>
            <a:r>
              <a:rPr lang="en-US" sz="2400" dirty="0" smtClean="0"/>
              <a:t>Futures </a:t>
            </a:r>
          </a:p>
          <a:p>
            <a:pPr marL="971550" lvl="1" indent="-514350">
              <a:buFont typeface="+mj-lt"/>
              <a:buAutoNum type="arabicPeriod"/>
            </a:pPr>
            <a:r>
              <a:rPr lang="en-US" sz="2400" dirty="0" smtClean="0"/>
              <a:t>Required Activities </a:t>
            </a:r>
          </a:p>
          <a:p>
            <a:pPr marL="971550" lvl="1" indent="-514350">
              <a:buFont typeface="+mj-lt"/>
              <a:buAutoNum type="arabicPeriod"/>
            </a:pPr>
            <a:r>
              <a:rPr lang="en-US" sz="2400" dirty="0" smtClean="0"/>
              <a:t>Progress</a:t>
            </a:r>
          </a:p>
          <a:p>
            <a:pPr marL="971550" lvl="1" indent="-514350">
              <a:buFont typeface="+mj-lt"/>
              <a:buAutoNum type="arabicPeriod"/>
            </a:pPr>
            <a:r>
              <a:rPr lang="en-US" sz="2400" dirty="0" smtClean="0"/>
              <a:t>Discussion Questions </a:t>
            </a:r>
          </a:p>
          <a:p>
            <a:pPr marL="971550" lvl="1" indent="-514350">
              <a:buFont typeface="+mj-lt"/>
              <a:buAutoNum type="arabicPeriod"/>
            </a:pPr>
            <a:r>
              <a:rPr lang="en-US" sz="2400" dirty="0" smtClean="0"/>
              <a:t>Elements of Perkins at your College </a:t>
            </a:r>
          </a:p>
          <a:p>
            <a:pPr marL="971550" lvl="1" indent="-514350">
              <a:buFont typeface="+mj-lt"/>
              <a:buAutoNum type="arabicPeriod"/>
            </a:pPr>
            <a:r>
              <a:rPr lang="en-US" sz="2400" dirty="0" smtClean="0"/>
              <a:t>Walk Through </a:t>
            </a:r>
            <a:endParaRPr lang="en-US" sz="2400" dirty="0"/>
          </a:p>
        </p:txBody>
      </p:sp>
    </p:spTree>
    <p:extLst>
      <p:ext uri="{BB962C8B-B14F-4D97-AF65-F5344CB8AC3E}">
        <p14:creationId xmlns:p14="http://schemas.microsoft.com/office/powerpoint/2010/main" val="4972835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Monitoring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Oversight and Technical Assistance </a:t>
            </a:r>
          </a:p>
          <a:p>
            <a:pPr marL="971550" lvl="1" indent="-514350">
              <a:buFont typeface="+mj-lt"/>
              <a:buAutoNum type="arabicPeriod"/>
            </a:pPr>
            <a:r>
              <a:rPr lang="en-US" sz="2400" dirty="0" smtClean="0"/>
              <a:t>CTE Activities </a:t>
            </a:r>
          </a:p>
          <a:p>
            <a:pPr marL="971550" lvl="1" indent="-514350">
              <a:buFont typeface="+mj-lt"/>
              <a:buAutoNum type="arabicPeriod"/>
            </a:pPr>
            <a:r>
              <a:rPr lang="en-US" sz="2400" dirty="0" smtClean="0"/>
              <a:t>CTE Opportunities</a:t>
            </a:r>
          </a:p>
          <a:p>
            <a:pPr marL="971550" lvl="1" indent="-514350">
              <a:buFont typeface="+mj-lt"/>
              <a:buAutoNum type="arabicPeriod"/>
            </a:pPr>
            <a:r>
              <a:rPr lang="en-US" sz="2400" dirty="0" smtClean="0"/>
              <a:t>CTE Improvements </a:t>
            </a:r>
          </a:p>
          <a:p>
            <a:pPr marL="971550" lvl="1" indent="-514350">
              <a:buFont typeface="+mj-lt"/>
              <a:buAutoNum type="arabicPeriod"/>
            </a:pPr>
            <a:r>
              <a:rPr lang="en-US" sz="2400" dirty="0" smtClean="0"/>
              <a:t>All Aspects </a:t>
            </a:r>
          </a:p>
          <a:p>
            <a:pPr marL="971550" lvl="1" indent="-514350">
              <a:buFont typeface="+mj-lt"/>
              <a:buAutoNum type="arabicPeriod"/>
            </a:pPr>
            <a:r>
              <a:rPr lang="en-US" sz="2400" dirty="0" smtClean="0"/>
              <a:t>Challenging Standards </a:t>
            </a:r>
          </a:p>
          <a:p>
            <a:pPr marL="971550" lvl="1" indent="-514350">
              <a:buFont typeface="+mj-lt"/>
              <a:buAutoNum type="arabicPeriod"/>
            </a:pPr>
            <a:r>
              <a:rPr lang="en-US" sz="2400" dirty="0" smtClean="0"/>
              <a:t>Professional Development </a:t>
            </a:r>
          </a:p>
          <a:p>
            <a:pPr marL="971550" lvl="1" indent="-514350">
              <a:buFont typeface="+mj-lt"/>
              <a:buAutoNum type="arabicPeriod"/>
            </a:pPr>
            <a:r>
              <a:rPr lang="en-US" sz="2400" dirty="0" smtClean="0"/>
              <a:t>Involve Industry </a:t>
            </a:r>
          </a:p>
        </p:txBody>
      </p:sp>
    </p:spTree>
    <p:extLst>
      <p:ext uri="{BB962C8B-B14F-4D97-AF65-F5344CB8AC3E}">
        <p14:creationId xmlns:p14="http://schemas.microsoft.com/office/powerpoint/2010/main" val="32318212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6096000" cy="944562"/>
          </a:xfrm>
        </p:spPr>
        <p:txBody>
          <a:bodyPr/>
          <a:lstStyle/>
          <a:p>
            <a:r>
              <a:rPr lang="en-US" dirty="0" smtClean="0"/>
              <a:t>Monitoring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Oversight and Technical Assistance </a:t>
            </a:r>
          </a:p>
          <a:p>
            <a:pPr marL="971550" lvl="1" indent="-514350">
              <a:buFont typeface="+mj-lt"/>
              <a:buAutoNum type="arabicPeriod" startAt="8"/>
            </a:pPr>
            <a:r>
              <a:rPr lang="en-US" sz="2400" dirty="0" smtClean="0"/>
              <a:t>Involve Industry </a:t>
            </a:r>
          </a:p>
          <a:p>
            <a:pPr marL="971550" lvl="1" indent="-514350">
              <a:buFont typeface="+mj-lt"/>
              <a:buAutoNum type="arabicPeriod" startAt="8"/>
            </a:pPr>
            <a:r>
              <a:rPr lang="en-US" sz="2400" dirty="0" smtClean="0"/>
              <a:t>Continuous Improvement </a:t>
            </a:r>
          </a:p>
          <a:p>
            <a:pPr marL="971550" lvl="1" indent="-514350">
              <a:buFont typeface="+mj-lt"/>
              <a:buAutoNum type="arabicPeriod" startAt="8"/>
            </a:pPr>
            <a:r>
              <a:rPr lang="en-US" sz="2400" dirty="0" smtClean="0"/>
              <a:t>Special Populations – Engage, Overcome Barriers, </a:t>
            </a:r>
          </a:p>
          <a:p>
            <a:pPr marL="971550" lvl="1" indent="-514350">
              <a:buFont typeface="+mj-lt"/>
              <a:buAutoNum type="arabicPeriod" startAt="8"/>
            </a:pPr>
            <a:r>
              <a:rPr lang="en-US" sz="2400" dirty="0" smtClean="0"/>
              <a:t>Non- Traditional </a:t>
            </a:r>
          </a:p>
          <a:p>
            <a:pPr marL="971550" lvl="1" indent="-514350">
              <a:buFont typeface="+mj-lt"/>
              <a:buAutoNum type="arabicPeriod" startAt="8"/>
            </a:pPr>
            <a:r>
              <a:rPr lang="en-US" sz="2400" dirty="0" smtClean="0"/>
              <a:t>Career Guidance </a:t>
            </a:r>
          </a:p>
          <a:p>
            <a:pPr marL="971550" lvl="1" indent="-514350">
              <a:buFont typeface="+mj-lt"/>
              <a:buAutoNum type="arabicPeriod" startAt="8"/>
            </a:pPr>
            <a:r>
              <a:rPr lang="en-US" sz="2400" dirty="0" smtClean="0"/>
              <a:t>Faculty Transition to Teaching </a:t>
            </a:r>
          </a:p>
          <a:p>
            <a:pPr marL="971550" lvl="1" indent="-514350">
              <a:buFont typeface="+mj-lt"/>
              <a:buAutoNum type="arabicPeriod" startAt="8"/>
            </a:pPr>
            <a:r>
              <a:rPr lang="en-US" sz="2400" dirty="0" smtClean="0"/>
              <a:t>Equipment </a:t>
            </a:r>
          </a:p>
          <a:p>
            <a:pPr marL="971550" lvl="1" indent="-514350">
              <a:buFont typeface="+mj-lt"/>
              <a:buAutoNum type="arabicPeriod" startAt="8"/>
            </a:pPr>
            <a:r>
              <a:rPr lang="en-US" sz="2400" dirty="0" smtClean="0"/>
              <a:t>Staffing </a:t>
            </a:r>
            <a:endParaRPr lang="en-US" sz="2400" dirty="0"/>
          </a:p>
        </p:txBody>
      </p:sp>
    </p:spTree>
    <p:extLst>
      <p:ext uri="{BB962C8B-B14F-4D97-AF65-F5344CB8AC3E}">
        <p14:creationId xmlns:p14="http://schemas.microsoft.com/office/powerpoint/2010/main" val="27189637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6096000" cy="944562"/>
          </a:xfrm>
        </p:spPr>
        <p:txBody>
          <a:bodyPr/>
          <a:lstStyle/>
          <a:p>
            <a:r>
              <a:rPr lang="en-US" dirty="0" smtClean="0"/>
              <a:t>Perkins Handbook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a:t>
            </a:r>
            <a:endParaRPr lang="en-US" sz="2400" dirty="0" smtClean="0"/>
          </a:p>
          <a:p>
            <a:pPr lvl="1">
              <a:buFont typeface="Wingdings" panose="05000000000000000000" pitchFamily="2" charset="2"/>
              <a:buChar char="q"/>
            </a:pPr>
            <a:r>
              <a:rPr lang="en-US" sz="2400" dirty="0" smtClean="0"/>
              <a:t>Use of Funds </a:t>
            </a:r>
          </a:p>
          <a:p>
            <a:pPr lvl="1">
              <a:buFont typeface="Wingdings" panose="05000000000000000000" pitchFamily="2" charset="2"/>
              <a:buChar char="q"/>
            </a:pPr>
            <a:r>
              <a:rPr lang="en-US" sz="2400" dirty="0" smtClean="0"/>
              <a:t>Local Plan Budgeting </a:t>
            </a:r>
          </a:p>
          <a:p>
            <a:pPr lvl="1">
              <a:buFont typeface="Wingdings" panose="05000000000000000000" pitchFamily="2" charset="2"/>
              <a:buChar char="q"/>
            </a:pPr>
            <a:r>
              <a:rPr lang="en-US" sz="2400" dirty="0" smtClean="0"/>
              <a:t>Allowable Activities </a:t>
            </a:r>
          </a:p>
          <a:p>
            <a:pPr lvl="1">
              <a:buFont typeface="Wingdings" panose="05000000000000000000" pitchFamily="2" charset="2"/>
              <a:buChar char="q"/>
            </a:pPr>
            <a:r>
              <a:rPr lang="en-US" sz="2400" dirty="0" smtClean="0"/>
              <a:t>Equipment Disposal </a:t>
            </a:r>
          </a:p>
          <a:p>
            <a:pPr lvl="1">
              <a:buFont typeface="Wingdings" panose="05000000000000000000" pitchFamily="2" charset="2"/>
              <a:buChar char="q"/>
            </a:pPr>
            <a:r>
              <a:rPr lang="en-US" sz="2400" dirty="0" smtClean="0"/>
              <a:t>Chart of Accounts </a:t>
            </a:r>
          </a:p>
          <a:p>
            <a:pPr lvl="1">
              <a:buFont typeface="Wingdings" panose="05000000000000000000" pitchFamily="2" charset="2"/>
              <a:buChar char="q"/>
            </a:pPr>
            <a:r>
              <a:rPr lang="en-US" sz="2400" dirty="0" smtClean="0"/>
              <a:t>Supplement, Not Supplant </a:t>
            </a:r>
          </a:p>
          <a:p>
            <a:pPr lvl="1">
              <a:buFont typeface="Wingdings" panose="05000000000000000000" pitchFamily="2" charset="2"/>
              <a:buChar char="q"/>
            </a:pPr>
            <a:r>
              <a:rPr lang="en-US" sz="2400" dirty="0" smtClean="0"/>
              <a:t>Time and Effort </a:t>
            </a:r>
            <a:endParaRPr lang="en-US" sz="2400" dirty="0"/>
          </a:p>
        </p:txBody>
      </p:sp>
    </p:spTree>
    <p:extLst>
      <p:ext uri="{BB962C8B-B14F-4D97-AF65-F5344CB8AC3E}">
        <p14:creationId xmlns:p14="http://schemas.microsoft.com/office/powerpoint/2010/main" val="29764581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lnSpc>
                <a:spcPct val="200000"/>
              </a:lnSpc>
            </a:pPr>
            <a:r>
              <a:rPr lang="en-US" dirty="0" smtClean="0"/>
              <a:t>Questions </a:t>
            </a:r>
          </a:p>
          <a:p>
            <a:pPr algn="ctr">
              <a:lnSpc>
                <a:spcPct val="200000"/>
              </a:lnSpc>
            </a:pPr>
            <a:r>
              <a:rPr lang="en-US" dirty="0" smtClean="0"/>
              <a:t>Comments </a:t>
            </a:r>
          </a:p>
          <a:p>
            <a:pPr algn="ctr">
              <a:lnSpc>
                <a:spcPct val="200000"/>
              </a:lnSpc>
            </a:pPr>
            <a:r>
              <a:rPr lang="en-US" dirty="0" smtClean="0"/>
              <a:t>Suggestions </a:t>
            </a:r>
            <a:endParaRPr lang="en-US" dirty="0"/>
          </a:p>
        </p:txBody>
      </p:sp>
    </p:spTree>
    <p:extLst>
      <p:ext uri="{BB962C8B-B14F-4D97-AF65-F5344CB8AC3E}">
        <p14:creationId xmlns:p14="http://schemas.microsoft.com/office/powerpoint/2010/main" val="25255946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467600" cy="3048000"/>
          </a:xfrm>
        </p:spPr>
        <p:txBody>
          <a:bodyPr>
            <a:normAutofit/>
          </a:bodyPr>
          <a:lstStyle/>
          <a:p>
            <a:r>
              <a:rPr lang="en-US" sz="3600" b="1" dirty="0" smtClean="0">
                <a:latin typeface="Calibri Light" panose="020F0302020204030204" pitchFamily="34" charset="0"/>
              </a:rPr>
              <a:t>Perkins </a:t>
            </a:r>
            <a:r>
              <a:rPr lang="en-US" sz="3600" b="1" dirty="0">
                <a:latin typeface="Calibri Light" panose="020F0302020204030204" pitchFamily="34" charset="0"/>
              </a:rPr>
              <a:t>101 </a:t>
            </a:r>
            <a:br>
              <a:rPr lang="en-US" sz="3600" b="1" dirty="0">
                <a:latin typeface="Calibri Light" panose="020F0302020204030204" pitchFamily="34" charset="0"/>
              </a:rPr>
            </a:br>
            <a:r>
              <a:rPr lang="en-US" sz="2400" b="1" dirty="0">
                <a:latin typeface="Calibri Light" panose="020F0302020204030204" pitchFamily="34" charset="0"/>
              </a:rPr>
              <a:t>Toward a better understanding </a:t>
            </a:r>
            <a:br>
              <a:rPr lang="en-US" sz="2400" b="1" dirty="0">
                <a:latin typeface="Calibri Light" panose="020F0302020204030204" pitchFamily="34" charset="0"/>
              </a:rPr>
            </a:br>
            <a:r>
              <a:rPr lang="en-US" sz="2400" b="1" dirty="0">
                <a:latin typeface="Calibri Light" panose="020F0302020204030204" pitchFamily="34" charset="0"/>
              </a:rPr>
              <a:t>and local Implementation</a:t>
            </a:r>
            <a:br>
              <a:rPr lang="en-US" sz="2400" b="1" dirty="0">
                <a:latin typeface="Calibri Light" panose="020F0302020204030204" pitchFamily="34" charset="0"/>
              </a:rPr>
            </a:br>
            <a:r>
              <a:rPr lang="en-US" sz="2400" b="1" dirty="0">
                <a:latin typeface="Calibri Light" panose="020F0302020204030204" pitchFamily="34" charset="0"/>
              </a:rPr>
              <a:t>of the </a:t>
            </a:r>
            <a:br>
              <a:rPr lang="en-US" sz="2400" b="1" dirty="0">
                <a:latin typeface="Calibri Light" panose="020F0302020204030204" pitchFamily="34" charset="0"/>
              </a:rPr>
            </a:br>
            <a:r>
              <a:rPr lang="en-US" sz="2400" b="1" dirty="0" smtClean="0">
                <a:latin typeface="Calibri Light" panose="020F0302020204030204" pitchFamily="34" charset="0"/>
              </a:rPr>
              <a:t>Carl D. Perkins Career </a:t>
            </a:r>
            <a:r>
              <a:rPr lang="en-US" sz="2400" b="1" dirty="0">
                <a:latin typeface="Calibri Light" panose="020F0302020204030204" pitchFamily="34" charset="0"/>
              </a:rPr>
              <a:t>and Technical Education Act </a:t>
            </a:r>
          </a:p>
        </p:txBody>
      </p:sp>
      <p:sp>
        <p:nvSpPr>
          <p:cNvPr id="3" name="Subtitle 2"/>
          <p:cNvSpPr>
            <a:spLocks noGrp="1"/>
          </p:cNvSpPr>
          <p:nvPr>
            <p:ph type="subTitle" idx="1"/>
          </p:nvPr>
        </p:nvSpPr>
        <p:spPr>
          <a:xfrm>
            <a:off x="990600" y="3276600"/>
            <a:ext cx="7315200" cy="3581400"/>
          </a:xfrm>
        </p:spPr>
        <p:txBody>
          <a:bodyPr>
            <a:normAutofit fontScale="92500" lnSpcReduction="10000"/>
          </a:bodyPr>
          <a:lstStyle/>
          <a:p>
            <a:pPr lvl="0">
              <a:lnSpc>
                <a:spcPct val="72000"/>
              </a:lnSpc>
              <a:defRPr sz="1800"/>
            </a:pPr>
            <a:r>
              <a:rPr lang="en-US" sz="2400" dirty="0" smtClean="0">
                <a:latin typeface="Calibri Light" panose="020F0302020204030204" pitchFamily="34" charset="0"/>
              </a:rPr>
              <a:t>March 15, 2016 </a:t>
            </a:r>
            <a:endParaRPr lang="en-US" sz="2400" dirty="0">
              <a:latin typeface="Calibri Light" panose="020F0302020204030204" pitchFamily="34" charset="0"/>
            </a:endParaRPr>
          </a:p>
          <a:p>
            <a:pPr lvl="0">
              <a:lnSpc>
                <a:spcPct val="120000"/>
              </a:lnSpc>
              <a:spcBef>
                <a:spcPts val="0"/>
              </a:spcBef>
              <a:defRPr sz="1800"/>
            </a:pPr>
            <a:endParaRPr lang="en-US" sz="2400" dirty="0">
              <a:latin typeface="Calibri Light" panose="020F0302020204030204" pitchFamily="34" charset="0"/>
            </a:endParaRPr>
          </a:p>
          <a:p>
            <a:pPr lvl="0" algn="r">
              <a:lnSpc>
                <a:spcPct val="120000"/>
              </a:lnSpc>
              <a:spcBef>
                <a:spcPts val="0"/>
              </a:spcBef>
              <a:spcAft>
                <a:spcPts val="600"/>
              </a:spcAft>
              <a:defRPr sz="1800"/>
            </a:pPr>
            <a:r>
              <a:rPr lang="en-US" sz="2400" dirty="0">
                <a:latin typeface="Calibri Light" panose="020F0302020204030204" pitchFamily="34" charset="0"/>
              </a:rPr>
              <a:t>Robert J. </a:t>
            </a:r>
            <a:r>
              <a:rPr lang="en-US" sz="2400" dirty="0" smtClean="0">
                <a:latin typeface="Calibri Light" panose="020F0302020204030204" pitchFamily="34" charset="0"/>
              </a:rPr>
              <a:t>Witchger, </a:t>
            </a:r>
            <a:r>
              <a:rPr lang="en-US" sz="2400" dirty="0" err="1" smtClean="0">
                <a:latin typeface="Calibri Light" panose="020F0302020204030204" pitchFamily="34" charset="0"/>
              </a:rPr>
              <a:t>Ed.D</a:t>
            </a:r>
            <a:r>
              <a:rPr lang="en-US" sz="2400" dirty="0" smtClean="0">
                <a:latin typeface="Calibri Light" panose="020F0302020204030204" pitchFamily="34" charset="0"/>
              </a:rPr>
              <a:t>.</a:t>
            </a:r>
            <a:br>
              <a:rPr lang="en-US" sz="2400" dirty="0" smtClean="0">
                <a:latin typeface="Calibri Light" panose="020F0302020204030204" pitchFamily="34" charset="0"/>
              </a:rPr>
            </a:br>
            <a:r>
              <a:rPr lang="en-US" sz="2400" dirty="0" smtClean="0">
                <a:latin typeface="Calibri Light" panose="020F0302020204030204" pitchFamily="34" charset="0"/>
              </a:rPr>
              <a:t>Director, Career and Technical Education</a:t>
            </a:r>
          </a:p>
          <a:p>
            <a:pPr lvl="0" algn="r">
              <a:lnSpc>
                <a:spcPct val="120000"/>
              </a:lnSpc>
              <a:spcBef>
                <a:spcPts val="0"/>
              </a:spcBef>
              <a:spcAft>
                <a:spcPts val="600"/>
              </a:spcAft>
              <a:defRPr sz="1800"/>
            </a:pPr>
            <a:r>
              <a:rPr lang="en-US" sz="2400" dirty="0" smtClean="0">
                <a:latin typeface="Calibri Light" panose="020F0302020204030204" pitchFamily="34" charset="0"/>
              </a:rPr>
              <a:t>Tony Reggi, </a:t>
            </a:r>
            <a:r>
              <a:rPr lang="en-US" sz="2400" dirty="0" err="1" smtClean="0">
                <a:latin typeface="Calibri Light" panose="020F0302020204030204" pitchFamily="34" charset="0"/>
              </a:rPr>
              <a:t>D.Min</a:t>
            </a:r>
            <a:r>
              <a:rPr lang="en-US" sz="2400" dirty="0" smtClean="0">
                <a:latin typeface="Calibri Light" panose="020F0302020204030204" pitchFamily="34" charset="0"/>
              </a:rPr>
              <a:t>. </a:t>
            </a:r>
            <a:r>
              <a:rPr lang="en-US" sz="2400" dirty="0">
                <a:latin typeface="Calibri Light" panose="020F0302020204030204" pitchFamily="34" charset="0"/>
              </a:rPr>
              <a:t/>
            </a:r>
            <a:br>
              <a:rPr lang="en-US" sz="2400" dirty="0">
                <a:latin typeface="Calibri Light" panose="020F0302020204030204" pitchFamily="34" charset="0"/>
              </a:rPr>
            </a:br>
            <a:r>
              <a:rPr lang="en-US" sz="2400" dirty="0" smtClean="0">
                <a:latin typeface="Calibri Light" panose="020F0302020204030204" pitchFamily="34" charset="0"/>
              </a:rPr>
              <a:t>Coordinator, </a:t>
            </a:r>
            <a:r>
              <a:rPr lang="en-US" sz="2400" dirty="0">
                <a:latin typeface="Calibri Light" panose="020F0302020204030204" pitchFamily="34" charset="0"/>
              </a:rPr>
              <a:t>Career and Technical </a:t>
            </a:r>
            <a:r>
              <a:rPr lang="en-US" sz="2400" dirty="0" smtClean="0">
                <a:latin typeface="Calibri Light" panose="020F0302020204030204" pitchFamily="34" charset="0"/>
              </a:rPr>
              <a:t>Education</a:t>
            </a:r>
          </a:p>
          <a:p>
            <a:pPr lvl="0" algn="r">
              <a:lnSpc>
                <a:spcPct val="120000"/>
              </a:lnSpc>
              <a:spcBef>
                <a:spcPts val="0"/>
              </a:spcBef>
              <a:spcAft>
                <a:spcPts val="600"/>
              </a:spcAft>
              <a:defRPr sz="1800"/>
            </a:pPr>
            <a:r>
              <a:rPr lang="en-US" sz="2400" dirty="0" smtClean="0">
                <a:latin typeface="Calibri Light" panose="020F0302020204030204" pitchFamily="34" charset="0"/>
              </a:rPr>
              <a:t>Chris Droessler </a:t>
            </a:r>
            <a:br>
              <a:rPr lang="en-US" sz="2400" dirty="0" smtClean="0">
                <a:latin typeface="Calibri Light" panose="020F0302020204030204" pitchFamily="34" charset="0"/>
              </a:rPr>
            </a:br>
            <a:r>
              <a:rPr lang="en-US" sz="2400" dirty="0" smtClean="0">
                <a:latin typeface="Calibri Light" panose="020F0302020204030204" pitchFamily="34" charset="0"/>
              </a:rPr>
              <a:t>Coordinator, Career and Technical Education  </a:t>
            </a:r>
            <a:endParaRPr lang="en-US" sz="2400" dirty="0">
              <a:latin typeface="Calibri Light" panose="020F0302020204030204" pitchFamily="34" charset="0"/>
            </a:endParaRPr>
          </a:p>
          <a:p>
            <a:pPr lvl="0" algn="r">
              <a:lnSpc>
                <a:spcPct val="120000"/>
              </a:lnSpc>
              <a:spcBef>
                <a:spcPts val="0"/>
              </a:spcBef>
              <a:spcAft>
                <a:spcPts val="600"/>
              </a:spcAft>
              <a:defRPr sz="1800"/>
            </a:pPr>
            <a:r>
              <a:rPr lang="en-US" sz="2400" dirty="0">
                <a:latin typeface="Calibri Light" panose="020F0302020204030204" pitchFamily="34" charset="0"/>
              </a:rPr>
              <a:t>North Carolina Community College System </a:t>
            </a:r>
          </a:p>
          <a:p>
            <a:endParaRPr lang="en-US" dirty="0">
              <a:latin typeface="Calibri Light" panose="020F0302020204030204" pitchFamily="34" charset="0"/>
            </a:endParaRPr>
          </a:p>
        </p:txBody>
      </p:sp>
    </p:spTree>
    <p:extLst>
      <p:ext uri="{BB962C8B-B14F-4D97-AF65-F5344CB8AC3E}">
        <p14:creationId xmlns:p14="http://schemas.microsoft.com/office/powerpoint/2010/main" val="1615719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3200400" y="273046"/>
            <a:ext cx="5101891" cy="693363"/>
          </a:xfrm>
          <a:prstGeom prst="rect">
            <a:avLst/>
          </a:prstGeom>
        </p:spPr>
        <p:txBody>
          <a:bodyPr>
            <a:normAutofit/>
          </a:bodyPr>
          <a:lstStyle>
            <a:lvl1pPr algn="ctr">
              <a:defRPr sz="4000">
                <a:latin typeface="American Typewriter"/>
                <a:ea typeface="American Typewriter"/>
                <a:cs typeface="American Typewriter"/>
                <a:sym typeface="American Typewriter"/>
              </a:defRPr>
            </a:lvl1pPr>
          </a:lstStyle>
          <a:p>
            <a:pPr lvl="0">
              <a:defRPr sz="1800"/>
            </a:pPr>
            <a:r>
              <a:rPr sz="3600" b="1" dirty="0">
                <a:latin typeface="Calibri Light" panose="020F0302020204030204" pitchFamily="34" charset="0"/>
              </a:rPr>
              <a:t>Perkins Flow of Funding</a:t>
            </a:r>
          </a:p>
        </p:txBody>
      </p:sp>
      <p:grpSp>
        <p:nvGrpSpPr>
          <p:cNvPr id="227" name="Group 227"/>
          <p:cNvGrpSpPr/>
          <p:nvPr/>
        </p:nvGrpSpPr>
        <p:grpSpPr>
          <a:xfrm>
            <a:off x="323850" y="1764262"/>
            <a:ext cx="1885950" cy="3947735"/>
            <a:chOff x="0" y="-1"/>
            <a:chExt cx="2514600" cy="5263645"/>
          </a:xfrm>
        </p:grpSpPr>
        <p:sp>
          <p:nvSpPr>
            <p:cNvPr id="225" name="Shape 225"/>
            <p:cNvSpPr/>
            <p:nvPr/>
          </p:nvSpPr>
          <p:spPr>
            <a:xfrm>
              <a:off x="0" y="-2"/>
              <a:ext cx="2514600" cy="5263647"/>
            </a:xfrm>
            <a:prstGeom prst="rect">
              <a:avLst/>
            </a:prstGeom>
            <a:solidFill>
              <a:srgbClr val="548235"/>
            </a:solidFill>
            <a:ln w="12700" cap="flat">
              <a:solidFill>
                <a:srgbClr val="33CC33"/>
              </a:solidFill>
              <a:prstDash val="solid"/>
              <a:miter lim="800000"/>
            </a:ln>
            <a:effectLst/>
          </p:spPr>
          <p:txBody>
            <a:bodyPr wrap="square" lIns="0" tIns="0" rIns="0" bIns="0" numCol="1" anchor="ctr">
              <a:noAutofit/>
            </a:bodyPr>
            <a:lstStyle/>
            <a:p>
              <a:pPr lvl="0" algn="ctr">
                <a:defRPr sz="8800">
                  <a:ln w="22225">
                    <a:solidFill>
                      <a:srgbClr val="ED7D31"/>
                    </a:solidFill>
                  </a:ln>
                  <a:solidFill>
                    <a:srgbClr val="F8CBAD"/>
                  </a:solidFill>
                  <a:latin typeface="Calibri"/>
                  <a:ea typeface="Calibri"/>
                  <a:cs typeface="Calibri"/>
                  <a:sym typeface="Calibri"/>
                </a:defRPr>
              </a:pPr>
              <a:endParaRPr sz="6600">
                <a:latin typeface="Calibri Light" panose="020F0302020204030204" pitchFamily="34" charset="0"/>
              </a:endParaRPr>
            </a:p>
          </p:txBody>
        </p:sp>
        <p:sp>
          <p:nvSpPr>
            <p:cNvPr id="226" name="Shape 226"/>
            <p:cNvSpPr/>
            <p:nvPr/>
          </p:nvSpPr>
          <p:spPr>
            <a:xfrm>
              <a:off x="0" y="1916341"/>
              <a:ext cx="2514600" cy="14309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ctr">
                <a:defRPr sz="8800" b="1">
                  <a:ln w="22225">
                    <a:solidFill>
                      <a:srgbClr val="ED7D31"/>
                    </a:solidFill>
                  </a:ln>
                  <a:solidFill>
                    <a:srgbClr val="F8CBAD"/>
                  </a:solidFill>
                  <a:latin typeface="Calibri"/>
                  <a:ea typeface="Calibri"/>
                  <a:cs typeface="Calibri"/>
                  <a:sym typeface="Calibri"/>
                </a:defRPr>
              </a:lvl1pPr>
            </a:lstStyle>
            <a:p>
              <a:pPr lvl="0">
                <a:defRPr sz="1800" b="0">
                  <a:ln w="9525">
                    <a:noFill/>
                  </a:ln>
                  <a:solidFill>
                    <a:srgbClr val="000000"/>
                  </a:solidFill>
                </a:defRPr>
              </a:pPr>
              <a:r>
                <a:rPr sz="6600">
                  <a:latin typeface="Calibri Light" panose="020F0302020204030204" pitchFamily="34" charset="0"/>
                </a:rPr>
                <a:t>$</a:t>
              </a:r>
            </a:p>
          </p:txBody>
        </p:sp>
      </p:grpSp>
      <p:grpSp>
        <p:nvGrpSpPr>
          <p:cNvPr id="230" name="Group 230"/>
          <p:cNvGrpSpPr/>
          <p:nvPr/>
        </p:nvGrpSpPr>
        <p:grpSpPr>
          <a:xfrm>
            <a:off x="2400300" y="3810000"/>
            <a:ext cx="1866900" cy="1933577"/>
            <a:chOff x="0" y="0"/>
            <a:chExt cx="2324100" cy="2855195"/>
          </a:xfrm>
          <a:solidFill>
            <a:srgbClr val="FFFF99"/>
          </a:solidFill>
        </p:grpSpPr>
        <p:sp>
          <p:nvSpPr>
            <p:cNvPr id="228" name="Shape 228"/>
            <p:cNvSpPr/>
            <p:nvPr/>
          </p:nvSpPr>
          <p:spPr>
            <a:xfrm>
              <a:off x="0" y="0"/>
              <a:ext cx="2324100" cy="2855195"/>
            </a:xfrm>
            <a:prstGeom prst="rect">
              <a:avLst/>
            </a:prstGeom>
            <a:grpFill/>
            <a:ln w="12700" cap="flat">
              <a:solidFill>
                <a:srgbClr val="33CC33"/>
              </a:solidFill>
              <a:prstDash val="solid"/>
              <a:miter lim="800000"/>
            </a:ln>
            <a:effectLst/>
          </p:spPr>
          <p:txBody>
            <a:bodyPr wrap="square" lIns="0" tIns="0" rIns="0" bIns="0" numCol="1" anchor="ctr">
              <a:noAutofit/>
            </a:bodyPr>
            <a:lstStyle/>
            <a:p>
              <a:pPr lvl="0" algn="ctr">
                <a:defRPr sz="3200" b="1">
                  <a:solidFill>
                    <a:srgbClr val="FFFFFF"/>
                  </a:solidFill>
                  <a:latin typeface="Calibri"/>
                  <a:ea typeface="Calibri"/>
                  <a:cs typeface="Calibri"/>
                  <a:sym typeface="Calibri"/>
                </a:defRPr>
              </a:pPr>
              <a:endParaRPr sz="2400">
                <a:latin typeface="Calibri Light" panose="020F0302020204030204" pitchFamily="34" charset="0"/>
              </a:endParaRPr>
            </a:p>
          </p:txBody>
        </p:sp>
        <p:sp>
          <p:nvSpPr>
            <p:cNvPr id="229" name="Shape 229"/>
            <p:cNvSpPr/>
            <p:nvPr/>
          </p:nvSpPr>
          <p:spPr>
            <a:xfrm>
              <a:off x="152400" y="935154"/>
              <a:ext cx="2171700" cy="984885"/>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r>
                <a:rPr sz="2400" dirty="0">
                  <a:latin typeface="Calibri Light" panose="020F0302020204030204" pitchFamily="34" charset="0"/>
                  <a:ea typeface="Calibri"/>
                  <a:cs typeface="Calibri"/>
                  <a:sym typeface="Calibri"/>
                </a:rPr>
                <a:t>High Schools</a:t>
              </a:r>
              <a:endParaRPr sz="1350" dirty="0">
                <a:latin typeface="Calibri Light" panose="020F0302020204030204" pitchFamily="34" charset="0"/>
                <a:ea typeface="Calibri"/>
                <a:cs typeface="Calibri"/>
                <a:sym typeface="Calibri"/>
              </a:endParaRPr>
            </a:p>
            <a:p>
              <a:pPr lvl="0" algn="ctr"/>
              <a:r>
                <a:rPr sz="2400" dirty="0">
                  <a:latin typeface="Calibri Light" panose="020F0302020204030204" pitchFamily="34" charset="0"/>
                  <a:ea typeface="Calibri"/>
                  <a:cs typeface="Calibri"/>
                  <a:sym typeface="Calibri"/>
                </a:rPr>
                <a:t>$$</a:t>
              </a:r>
            </a:p>
          </p:txBody>
        </p:sp>
      </p:grpSp>
      <p:sp>
        <p:nvSpPr>
          <p:cNvPr id="232" name="Shape 232"/>
          <p:cNvSpPr/>
          <p:nvPr/>
        </p:nvSpPr>
        <p:spPr>
          <a:xfrm>
            <a:off x="2400300" y="2411531"/>
            <a:ext cx="1790700" cy="1154162"/>
          </a:xfrm>
          <a:prstGeom prst="rect">
            <a:avLst/>
          </a:prstGeom>
          <a:solidFill>
            <a:srgbClr val="00B0F0"/>
          </a:solidFill>
          <a:ln w="12700" cap="flat">
            <a:solidFill>
              <a:srgbClr val="00B050"/>
            </a:solid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r>
              <a:rPr sz="2400" dirty="0">
                <a:latin typeface="Calibri Light" panose="020F0302020204030204" pitchFamily="34" charset="0"/>
                <a:ea typeface="Calibri"/>
                <a:cs typeface="Calibri"/>
                <a:sym typeface="Calibri"/>
              </a:rPr>
              <a:t>Community Colleges</a:t>
            </a:r>
            <a:endParaRPr sz="1350" dirty="0">
              <a:latin typeface="Calibri Light" panose="020F0302020204030204" pitchFamily="34" charset="0"/>
              <a:ea typeface="Calibri"/>
              <a:cs typeface="Calibri"/>
              <a:sym typeface="Calibri"/>
            </a:endParaRPr>
          </a:p>
          <a:p>
            <a:pPr lvl="0" algn="ctr"/>
            <a:r>
              <a:rPr sz="2700" dirty="0">
                <a:latin typeface="Calibri Light" panose="020F0302020204030204" pitchFamily="34" charset="0"/>
                <a:ea typeface="Calibri"/>
                <a:cs typeface="Calibri"/>
                <a:sym typeface="Calibri"/>
              </a:rPr>
              <a:t>$ </a:t>
            </a:r>
          </a:p>
        </p:txBody>
      </p:sp>
      <p:grpSp>
        <p:nvGrpSpPr>
          <p:cNvPr id="236" name="Group 236"/>
          <p:cNvGrpSpPr/>
          <p:nvPr/>
        </p:nvGrpSpPr>
        <p:grpSpPr>
          <a:xfrm>
            <a:off x="4362450" y="2838447"/>
            <a:ext cx="1885950" cy="923931"/>
            <a:chOff x="0" y="-1"/>
            <a:chExt cx="2514600" cy="1231906"/>
          </a:xfrm>
        </p:grpSpPr>
        <p:sp>
          <p:nvSpPr>
            <p:cNvPr id="234" name="Shape 234"/>
            <p:cNvSpPr/>
            <p:nvPr/>
          </p:nvSpPr>
          <p:spPr>
            <a:xfrm>
              <a:off x="0" y="-1"/>
              <a:ext cx="2514600" cy="1231906"/>
            </a:xfrm>
            <a:prstGeom prst="rect">
              <a:avLst/>
            </a:prstGeom>
            <a:solidFill>
              <a:srgbClr val="00B0F0"/>
            </a:solidFill>
            <a:ln w="12700" cap="flat">
              <a:solidFill>
                <a:srgbClr val="33CC33"/>
              </a:solidFill>
              <a:prstDash val="solid"/>
              <a:miter lim="800000"/>
            </a:ln>
            <a:effectLst/>
          </p:spPr>
          <p:txBody>
            <a:bodyPr wrap="square" lIns="0" tIns="0" rIns="0" bIns="0" numCol="1" anchor="ctr">
              <a:noAutofit/>
            </a:bodyPr>
            <a:lstStyle/>
            <a:p>
              <a:pPr lvl="0" algn="ctr">
                <a:defRPr b="1">
                  <a:solidFill>
                    <a:srgbClr val="FFFFFF"/>
                  </a:solidFill>
                  <a:latin typeface="Calibri"/>
                  <a:ea typeface="Calibri"/>
                  <a:cs typeface="Calibri"/>
                  <a:sym typeface="Calibri"/>
                </a:defRPr>
              </a:pPr>
              <a:endParaRPr sz="1350">
                <a:latin typeface="Calibri Light" panose="020F0302020204030204" pitchFamily="34" charset="0"/>
              </a:endParaRPr>
            </a:p>
          </p:txBody>
        </p:sp>
        <p:sp>
          <p:nvSpPr>
            <p:cNvPr id="235" name="Shape 235"/>
            <p:cNvSpPr/>
            <p:nvPr/>
          </p:nvSpPr>
          <p:spPr>
            <a:xfrm>
              <a:off x="0" y="246620"/>
              <a:ext cx="2514600" cy="7386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400" b="1">
                  <a:solidFill>
                    <a:srgbClr val="FFFFFF"/>
                  </a:solidFill>
                  <a:latin typeface="Calibri"/>
                  <a:ea typeface="Calibri"/>
                  <a:cs typeface="Calibri"/>
                  <a:sym typeface="Calibri"/>
                </a:defRPr>
              </a:lvl1pPr>
            </a:lstStyle>
            <a:p>
              <a:pPr lvl="0">
                <a:defRPr sz="1800" b="0">
                  <a:solidFill>
                    <a:srgbClr val="000000"/>
                  </a:solidFill>
                </a:defRPr>
              </a:pPr>
              <a:r>
                <a:rPr sz="1800" dirty="0">
                  <a:latin typeface="Calibri Light" panose="020F0302020204030204" pitchFamily="34" charset="0"/>
                </a:rPr>
                <a:t>Basic Grant to Colleges </a:t>
              </a:r>
              <a:r>
                <a:rPr sz="1400" dirty="0" smtClean="0">
                  <a:latin typeface="Calibri Light" panose="020F0302020204030204" pitchFamily="34" charset="0"/>
                </a:rPr>
                <a:t>$$</a:t>
              </a:r>
              <a:r>
                <a:rPr lang="en-US" sz="1400" dirty="0" smtClean="0">
                  <a:latin typeface="Calibri Light" panose="020F0302020204030204" pitchFamily="34" charset="0"/>
                </a:rPr>
                <a:t>$$$$$$</a:t>
              </a:r>
              <a:endParaRPr sz="1400" dirty="0">
                <a:latin typeface="Calibri Light" panose="020F0302020204030204" pitchFamily="34" charset="0"/>
              </a:endParaRPr>
            </a:p>
          </p:txBody>
        </p:sp>
      </p:grpSp>
      <p:grpSp>
        <p:nvGrpSpPr>
          <p:cNvPr id="239" name="Group 239"/>
          <p:cNvGrpSpPr/>
          <p:nvPr/>
        </p:nvGrpSpPr>
        <p:grpSpPr>
          <a:xfrm>
            <a:off x="4362450" y="2255690"/>
            <a:ext cx="1977963" cy="452335"/>
            <a:chOff x="0" y="0"/>
            <a:chExt cx="2637283" cy="603112"/>
          </a:xfrm>
        </p:grpSpPr>
        <p:sp>
          <p:nvSpPr>
            <p:cNvPr id="237" name="Shape 237"/>
            <p:cNvSpPr/>
            <p:nvPr/>
          </p:nvSpPr>
          <p:spPr>
            <a:xfrm>
              <a:off x="0" y="0"/>
              <a:ext cx="2453334" cy="603113"/>
            </a:xfrm>
            <a:prstGeom prst="rect">
              <a:avLst/>
            </a:prstGeom>
            <a:solidFill>
              <a:srgbClr val="00B0F0"/>
            </a:solidFill>
            <a:ln w="12700" cap="flat">
              <a:solidFill>
                <a:srgbClr val="33CC33"/>
              </a:solidFill>
              <a:prstDash val="solid"/>
              <a:miter lim="800000"/>
            </a:ln>
            <a:effectLst/>
          </p:spPr>
          <p:txBody>
            <a:bodyPr wrap="square" lIns="0" tIns="0" rIns="0" bIns="0" numCol="1" anchor="ctr">
              <a:noAutofit/>
            </a:bodyPr>
            <a:lstStyle/>
            <a:p>
              <a:pPr lvl="0" algn="ctr">
                <a:defRPr sz="1600">
                  <a:solidFill>
                    <a:srgbClr val="FFFFFF"/>
                  </a:solidFill>
                  <a:latin typeface="Calibri"/>
                  <a:ea typeface="Calibri"/>
                  <a:cs typeface="Calibri"/>
                  <a:sym typeface="Calibri"/>
                </a:defRPr>
              </a:pPr>
              <a:endParaRPr sz="1200">
                <a:latin typeface="Calibri Light" panose="020F0302020204030204" pitchFamily="34" charset="0"/>
              </a:endParaRPr>
            </a:p>
          </p:txBody>
        </p:sp>
        <p:sp>
          <p:nvSpPr>
            <p:cNvPr id="238" name="Shape 238"/>
            <p:cNvSpPr/>
            <p:nvPr/>
          </p:nvSpPr>
          <p:spPr>
            <a:xfrm>
              <a:off x="0" y="156873"/>
              <a:ext cx="2637284" cy="2893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lvl="0" algn="ctr"/>
              <a:r>
                <a:rPr sz="1600" dirty="0">
                  <a:latin typeface="Calibri Light" panose="020F0302020204030204" pitchFamily="34" charset="0"/>
                  <a:ea typeface="Calibri"/>
                  <a:cs typeface="Calibri"/>
                  <a:sym typeface="Calibri"/>
                </a:rPr>
                <a:t>State Leadership $</a:t>
              </a:r>
            </a:p>
          </p:txBody>
        </p:sp>
      </p:grpSp>
      <p:grpSp>
        <p:nvGrpSpPr>
          <p:cNvPr id="242" name="Group 242"/>
          <p:cNvGrpSpPr/>
          <p:nvPr/>
        </p:nvGrpSpPr>
        <p:grpSpPr>
          <a:xfrm>
            <a:off x="6396318" y="2821558"/>
            <a:ext cx="2343150" cy="531242"/>
            <a:chOff x="0" y="0"/>
            <a:chExt cx="3124200" cy="708320"/>
          </a:xfrm>
          <a:solidFill>
            <a:srgbClr val="00B0F0"/>
          </a:solidFill>
        </p:grpSpPr>
        <p:sp>
          <p:nvSpPr>
            <p:cNvPr id="240" name="Shape 240"/>
            <p:cNvSpPr/>
            <p:nvPr/>
          </p:nvSpPr>
          <p:spPr>
            <a:xfrm>
              <a:off x="0" y="177599"/>
              <a:ext cx="3124200" cy="353124"/>
            </a:xfrm>
            <a:prstGeom prst="rect">
              <a:avLst/>
            </a:prstGeom>
            <a:grpFill/>
            <a:ln w="12700" cap="flat">
              <a:solidFill>
                <a:srgbClr val="33CC33"/>
              </a:solidFill>
              <a:prstDash val="solid"/>
              <a:miter lim="800000"/>
            </a:ln>
            <a:effectLst/>
          </p:spPr>
          <p:txBody>
            <a:bodyPr wrap="square" lIns="0" tIns="0" rIns="0" bIns="0" numCol="1" anchor="ctr">
              <a:noAutofit/>
            </a:bodyPr>
            <a:lstStyle/>
            <a:p>
              <a:pPr lvl="0" algn="ctr">
                <a:defRPr sz="2400" b="1">
                  <a:solidFill>
                    <a:srgbClr val="FFFFFF"/>
                  </a:solidFill>
                  <a:latin typeface="Calibri"/>
                  <a:ea typeface="Calibri"/>
                  <a:cs typeface="Calibri"/>
                  <a:sym typeface="Calibri"/>
                </a:defRPr>
              </a:pPr>
              <a:endParaRPr>
                <a:latin typeface="Calibri Light" panose="020F0302020204030204" pitchFamily="34" charset="0"/>
              </a:endParaRPr>
            </a:p>
          </p:txBody>
        </p:sp>
        <p:sp>
          <p:nvSpPr>
            <p:cNvPr id="241" name="Shape 241"/>
            <p:cNvSpPr/>
            <p:nvPr/>
          </p:nvSpPr>
          <p:spPr>
            <a:xfrm>
              <a:off x="0" y="-1"/>
              <a:ext cx="3124200" cy="708322"/>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ctr">
                <a:defRPr sz="2000" b="1">
                  <a:solidFill>
                    <a:srgbClr val="FFFFFF"/>
                  </a:solidFill>
                  <a:latin typeface="Calibri"/>
                  <a:ea typeface="Calibri"/>
                  <a:cs typeface="Calibri"/>
                  <a:sym typeface="Calibri"/>
                </a:defRPr>
              </a:lvl1pPr>
            </a:lstStyle>
            <a:p>
              <a:pPr lvl="0">
                <a:defRPr sz="1800" b="0">
                  <a:solidFill>
                    <a:srgbClr val="000000"/>
                  </a:solidFill>
                </a:defRPr>
              </a:pPr>
              <a:r>
                <a:rPr sz="1800" dirty="0">
                  <a:latin typeface="Calibri Light" panose="020F0302020204030204" pitchFamily="34" charset="0"/>
                </a:rPr>
                <a:t>College  -  % of CTE Pell</a:t>
              </a:r>
            </a:p>
          </p:txBody>
        </p:sp>
      </p:grpSp>
      <p:sp>
        <p:nvSpPr>
          <p:cNvPr id="247" name="Shape 247"/>
          <p:cNvSpPr/>
          <p:nvPr/>
        </p:nvSpPr>
        <p:spPr>
          <a:xfrm>
            <a:off x="609600" y="2014023"/>
            <a:ext cx="1152525" cy="12464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r>
              <a:rPr sz="2700" b="1" dirty="0">
                <a:latin typeface="Calibri Light" panose="020F0302020204030204" pitchFamily="34" charset="0"/>
                <a:ea typeface="Calibri"/>
                <a:cs typeface="Calibri"/>
                <a:sym typeface="Calibri"/>
              </a:rPr>
              <a:t>OVAE</a:t>
            </a:r>
            <a:endParaRPr sz="1350" dirty="0">
              <a:latin typeface="Calibri Light" panose="020F0302020204030204" pitchFamily="34" charset="0"/>
              <a:ea typeface="Calibri"/>
              <a:cs typeface="Calibri"/>
              <a:sym typeface="Calibri"/>
            </a:endParaRPr>
          </a:p>
          <a:p>
            <a:pPr lvl="0" algn="ctr"/>
            <a:endParaRPr sz="2700" b="1" dirty="0">
              <a:latin typeface="Calibri Light" panose="020F0302020204030204" pitchFamily="34" charset="0"/>
              <a:ea typeface="Calibri"/>
              <a:cs typeface="Calibri"/>
              <a:sym typeface="Calibri"/>
            </a:endParaRPr>
          </a:p>
          <a:p>
            <a:pPr lvl="0" algn="ctr"/>
            <a:r>
              <a:rPr sz="2700" b="1" dirty="0">
                <a:latin typeface="Calibri Light" panose="020F0302020204030204" pitchFamily="34" charset="0"/>
                <a:ea typeface="Calibri"/>
                <a:cs typeface="Calibri"/>
                <a:sym typeface="Calibri"/>
              </a:rPr>
              <a:t>OCTAE</a:t>
            </a:r>
          </a:p>
        </p:txBody>
      </p:sp>
      <p:sp>
        <p:nvSpPr>
          <p:cNvPr id="250" name="Shape 250"/>
          <p:cNvSpPr/>
          <p:nvPr/>
        </p:nvSpPr>
        <p:spPr>
          <a:xfrm>
            <a:off x="2514600" y="1667776"/>
            <a:ext cx="1743075" cy="377024"/>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spAutoFit/>
          </a:bodyPr>
          <a:lstStyle/>
          <a:p>
            <a:pPr lvl="0"/>
            <a:r>
              <a:rPr sz="2000" b="1" dirty="0">
                <a:latin typeface="Calibri Light" panose="020F0302020204030204" pitchFamily="34" charset="0"/>
              </a:rPr>
              <a:t>North Carolina</a:t>
            </a:r>
          </a:p>
        </p:txBody>
      </p:sp>
      <p:grpSp>
        <p:nvGrpSpPr>
          <p:cNvPr id="24" name="Group 242"/>
          <p:cNvGrpSpPr/>
          <p:nvPr/>
        </p:nvGrpSpPr>
        <p:grpSpPr>
          <a:xfrm>
            <a:off x="6400800" y="3352800"/>
            <a:ext cx="2343150" cy="398044"/>
            <a:chOff x="0" y="-1"/>
            <a:chExt cx="3124200" cy="530724"/>
          </a:xfrm>
          <a:solidFill>
            <a:srgbClr val="00B0F0"/>
          </a:solidFill>
        </p:grpSpPr>
        <p:sp>
          <p:nvSpPr>
            <p:cNvPr id="25" name="Shape 240"/>
            <p:cNvSpPr/>
            <p:nvPr/>
          </p:nvSpPr>
          <p:spPr>
            <a:xfrm>
              <a:off x="0" y="177599"/>
              <a:ext cx="3124200" cy="353124"/>
            </a:xfrm>
            <a:prstGeom prst="rect">
              <a:avLst/>
            </a:prstGeom>
            <a:grpFill/>
            <a:ln w="12700" cap="flat">
              <a:solidFill>
                <a:srgbClr val="33CC33"/>
              </a:solidFill>
              <a:prstDash val="solid"/>
              <a:miter lim="800000"/>
            </a:ln>
            <a:effectLst/>
          </p:spPr>
          <p:txBody>
            <a:bodyPr wrap="square" lIns="0" tIns="0" rIns="0" bIns="0" numCol="1" anchor="ctr">
              <a:noAutofit/>
            </a:bodyPr>
            <a:lstStyle/>
            <a:p>
              <a:pPr lvl="0" algn="ctr">
                <a:defRPr sz="2400" b="1">
                  <a:solidFill>
                    <a:srgbClr val="FFFFFF"/>
                  </a:solidFill>
                  <a:latin typeface="Calibri"/>
                  <a:ea typeface="Calibri"/>
                  <a:cs typeface="Calibri"/>
                  <a:sym typeface="Calibri"/>
                </a:defRPr>
              </a:pPr>
              <a:endParaRPr>
                <a:latin typeface="Calibri Light" panose="020F0302020204030204" pitchFamily="34" charset="0"/>
              </a:endParaRPr>
            </a:p>
          </p:txBody>
        </p:sp>
        <p:sp>
          <p:nvSpPr>
            <p:cNvPr id="26" name="Shape 241"/>
            <p:cNvSpPr/>
            <p:nvPr/>
          </p:nvSpPr>
          <p:spPr>
            <a:xfrm>
              <a:off x="0" y="-1"/>
              <a:ext cx="3124200" cy="507999"/>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ctr">
                <a:defRPr sz="2000" b="1">
                  <a:solidFill>
                    <a:srgbClr val="FFFFFF"/>
                  </a:solidFill>
                  <a:latin typeface="Calibri"/>
                  <a:ea typeface="Calibri"/>
                  <a:cs typeface="Calibri"/>
                  <a:sym typeface="Calibri"/>
                </a:defRPr>
              </a:lvl1pPr>
            </a:lstStyle>
            <a:p>
              <a:pPr lvl="0">
                <a:defRPr sz="1800" b="0">
                  <a:solidFill>
                    <a:srgbClr val="000000"/>
                  </a:solidFill>
                </a:defRPr>
              </a:pPr>
              <a:r>
                <a:rPr sz="1400" dirty="0">
                  <a:latin typeface="Calibri Light" panose="020F0302020204030204" pitchFamily="34" charset="0"/>
                </a:rPr>
                <a:t>College  -  % of CTE </a:t>
              </a:r>
              <a:r>
                <a:rPr lang="en-US" sz="1400" dirty="0" smtClean="0">
                  <a:latin typeface="Calibri Light" panose="020F0302020204030204" pitchFamily="34" charset="0"/>
                </a:rPr>
                <a:t>BIA</a:t>
              </a:r>
              <a:endParaRPr sz="1400" dirty="0">
                <a:latin typeface="Calibri Light" panose="020F0302020204030204" pitchFamily="34" charset="0"/>
              </a:endParaRPr>
            </a:p>
          </p:txBody>
        </p:sp>
      </p:grpSp>
      <p:sp>
        <p:nvSpPr>
          <p:cNvPr id="27" name="Shape 250"/>
          <p:cNvSpPr/>
          <p:nvPr/>
        </p:nvSpPr>
        <p:spPr>
          <a:xfrm>
            <a:off x="4362450" y="1660668"/>
            <a:ext cx="1743075" cy="377024"/>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spAutoFit/>
          </a:bodyPr>
          <a:lstStyle/>
          <a:p>
            <a:pPr lvl="0" algn="ctr"/>
            <a:r>
              <a:rPr lang="en-US" sz="2000" b="1" dirty="0" smtClean="0">
                <a:latin typeface="Calibri Light" panose="020F0302020204030204" pitchFamily="34" charset="0"/>
              </a:rPr>
              <a:t>NCCCS </a:t>
            </a:r>
            <a:endParaRPr sz="2000" b="1" dirty="0">
              <a:latin typeface="Calibri Light" panose="020F0302020204030204" pitchFamily="34" charset="0"/>
            </a:endParaRPr>
          </a:p>
        </p:txBody>
      </p:sp>
      <p:sp>
        <p:nvSpPr>
          <p:cNvPr id="28" name="Shape 250"/>
          <p:cNvSpPr/>
          <p:nvPr/>
        </p:nvSpPr>
        <p:spPr>
          <a:xfrm>
            <a:off x="6696355" y="1672269"/>
            <a:ext cx="1743075" cy="377024"/>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spAutoFit/>
          </a:bodyPr>
          <a:lstStyle/>
          <a:p>
            <a:pPr lvl="0" algn="ctr"/>
            <a:r>
              <a:rPr lang="en-US" sz="2000" b="1" dirty="0" smtClean="0">
                <a:latin typeface="Calibri Light" panose="020F0302020204030204" pitchFamily="34" charset="0"/>
              </a:rPr>
              <a:t>Local CC</a:t>
            </a:r>
            <a:endParaRPr sz="2000" b="1" dirty="0">
              <a:latin typeface="Calibri Light" panose="020F0302020204030204" pitchFamily="34" charset="0"/>
            </a:endParaRPr>
          </a:p>
        </p:txBody>
      </p:sp>
    </p:spTree>
    <p:extLst>
      <p:ext uri="{BB962C8B-B14F-4D97-AF65-F5344CB8AC3E}">
        <p14:creationId xmlns:p14="http://schemas.microsoft.com/office/powerpoint/2010/main" val="18037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xfrm>
            <a:off x="2743200" y="228600"/>
            <a:ext cx="6192836" cy="1538288"/>
          </a:xfrm>
          <a:prstGeom prst="rect">
            <a:avLst/>
          </a:prstGeom>
        </p:spPr>
        <p:txBody>
          <a:bodyPr lIns="0" tIns="0" rIns="0" bIns="0">
            <a:normAutofit/>
          </a:bodyPr>
          <a:lstStyle/>
          <a:p>
            <a:pPr lvl="0">
              <a:defRPr sz="1800">
                <a:solidFill>
                  <a:srgbClr val="000000"/>
                </a:solidFill>
              </a:defRPr>
            </a:pPr>
            <a:r>
              <a:rPr sz="4400" dirty="0">
                <a:solidFill>
                  <a:srgbClr val="69676D"/>
                </a:solidFill>
              </a:rPr>
              <a:t>Distribution of Funds</a:t>
            </a:r>
          </a:p>
        </p:txBody>
      </p:sp>
      <p:pic>
        <p:nvPicPr>
          <p:cNvPr id="102" name="image2.jpg" descr="State Allocations.jpg"/>
          <p:cNvPicPr/>
          <p:nvPr/>
        </p:nvPicPr>
        <p:blipFill>
          <a:blip r:embed="rId2">
            <a:extLst/>
          </a:blip>
          <a:stretch>
            <a:fillRect/>
          </a:stretch>
        </p:blipFill>
        <p:spPr>
          <a:xfrm>
            <a:off x="520459" y="1295400"/>
            <a:ext cx="8242541" cy="5562600"/>
          </a:xfrm>
          <a:prstGeom prst="rect">
            <a:avLst/>
          </a:prstGeom>
          <a:ln w="12700">
            <a:miter lim="400000"/>
          </a:ln>
        </p:spPr>
      </p:pic>
      <p:sp>
        <p:nvSpPr>
          <p:cNvPr id="103" name="Shape 103"/>
          <p:cNvSpPr/>
          <p:nvPr/>
        </p:nvSpPr>
        <p:spPr>
          <a:xfrm>
            <a:off x="5682425" y="5043002"/>
            <a:ext cx="3048000"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700" y="5400"/>
                </a:lnTo>
                <a:lnTo>
                  <a:pt x="2700" y="8100"/>
                </a:lnTo>
                <a:lnTo>
                  <a:pt x="7565" y="8100"/>
                </a:lnTo>
                <a:lnTo>
                  <a:pt x="7565" y="0"/>
                </a:lnTo>
                <a:lnTo>
                  <a:pt x="21600" y="0"/>
                </a:lnTo>
                <a:lnTo>
                  <a:pt x="21600" y="21600"/>
                </a:lnTo>
                <a:lnTo>
                  <a:pt x="7565" y="21600"/>
                </a:lnTo>
                <a:lnTo>
                  <a:pt x="7565" y="13500"/>
                </a:lnTo>
                <a:lnTo>
                  <a:pt x="2700" y="13500"/>
                </a:lnTo>
                <a:lnTo>
                  <a:pt x="2700" y="16200"/>
                </a:lnTo>
                <a:close/>
              </a:path>
            </a:pathLst>
          </a:custGeom>
          <a:solidFill>
            <a:srgbClr val="9CB084"/>
          </a:solidFill>
          <a:ln w="25400">
            <a:solidFill>
              <a:srgbClr val="9CB084"/>
            </a:solidFill>
          </a:ln>
        </p:spPr>
        <p:txBody>
          <a:bodyPr lIns="0" tIns="0" rIns="0" bIns="0" anchor="ctr"/>
          <a:lstStyle/>
          <a:p>
            <a:pPr lvl="0" algn="ctr">
              <a:defRPr>
                <a:solidFill>
                  <a:srgbClr val="FFFFFF"/>
                </a:solidFill>
              </a:defRPr>
            </a:pPr>
            <a:endParaRPr/>
          </a:p>
        </p:txBody>
      </p:sp>
      <p:sp>
        <p:nvSpPr>
          <p:cNvPr id="104" name="Shape 104"/>
          <p:cNvSpPr/>
          <p:nvPr/>
        </p:nvSpPr>
        <p:spPr>
          <a:xfrm>
            <a:off x="6898264" y="5200930"/>
            <a:ext cx="1828800" cy="1336040"/>
          </a:xfrm>
          <a:prstGeom prst="rect">
            <a:avLst/>
          </a:prstGeom>
          <a:solidFill>
            <a:srgbClr val="9CB084"/>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200">
                <a:latin typeface="Tahoma Negreta"/>
                <a:ea typeface="Tahoma Negreta"/>
                <a:cs typeface="Tahoma Negreta"/>
                <a:sym typeface="Tahoma Negreta"/>
              </a:defRPr>
            </a:lvl1pPr>
          </a:lstStyle>
          <a:p>
            <a:pPr lvl="0">
              <a:defRPr sz="1800"/>
            </a:pPr>
            <a:r>
              <a:rPr sz="1200" dirty="0"/>
              <a:t>Split of local funds between secondary and postsecondary determined by State Eligible Agency and described in State Plan</a:t>
            </a:r>
          </a:p>
        </p:txBody>
      </p:sp>
      <p:sp>
        <p:nvSpPr>
          <p:cNvPr id="105" name="Shape 105"/>
          <p:cNvSpPr/>
          <p:nvPr/>
        </p:nvSpPr>
        <p:spPr>
          <a:xfrm rot="10800000">
            <a:off x="520459" y="5043002"/>
            <a:ext cx="3048001" cy="15240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700" y="5400"/>
                </a:lnTo>
                <a:lnTo>
                  <a:pt x="2700" y="8100"/>
                </a:lnTo>
                <a:lnTo>
                  <a:pt x="7565" y="8100"/>
                </a:lnTo>
                <a:lnTo>
                  <a:pt x="7565" y="0"/>
                </a:lnTo>
                <a:lnTo>
                  <a:pt x="21600" y="0"/>
                </a:lnTo>
                <a:lnTo>
                  <a:pt x="21600" y="21600"/>
                </a:lnTo>
                <a:lnTo>
                  <a:pt x="7565" y="21600"/>
                </a:lnTo>
                <a:lnTo>
                  <a:pt x="7565" y="13500"/>
                </a:lnTo>
                <a:lnTo>
                  <a:pt x="2700" y="13500"/>
                </a:lnTo>
                <a:lnTo>
                  <a:pt x="2700" y="16200"/>
                </a:lnTo>
                <a:close/>
              </a:path>
            </a:pathLst>
          </a:custGeom>
          <a:solidFill>
            <a:srgbClr val="9CB084"/>
          </a:solidFill>
          <a:ln w="25400">
            <a:solidFill>
              <a:srgbClr val="9CB084"/>
            </a:solidFill>
          </a:ln>
        </p:spPr>
        <p:txBody>
          <a:bodyPr lIns="0" tIns="0" rIns="0" bIns="0" anchor="ctr"/>
          <a:lstStyle/>
          <a:p>
            <a:pPr lvl="0" algn="ctr">
              <a:defRPr>
                <a:solidFill>
                  <a:srgbClr val="FFFFFF"/>
                </a:solidFill>
              </a:defRPr>
            </a:pPr>
            <a:endParaRPr/>
          </a:p>
        </p:txBody>
      </p:sp>
      <p:sp>
        <p:nvSpPr>
          <p:cNvPr id="106" name="Shape 106"/>
          <p:cNvSpPr/>
          <p:nvPr/>
        </p:nvSpPr>
        <p:spPr>
          <a:xfrm>
            <a:off x="710960" y="5402580"/>
            <a:ext cx="2667000" cy="624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sz="1200" dirty="0">
                <a:latin typeface="Tahoma Negreta"/>
                <a:ea typeface="Tahoma Negreta"/>
                <a:cs typeface="Tahoma Negreta"/>
                <a:sym typeface="Tahoma Negreta"/>
              </a:rPr>
              <a:t>Consortia</a:t>
            </a:r>
          </a:p>
          <a:p>
            <a:pPr lvl="0"/>
            <a:r>
              <a:rPr sz="1200" dirty="0">
                <a:latin typeface="Tahoma Negreta"/>
                <a:ea typeface="Tahoma Negreta"/>
                <a:cs typeface="Tahoma Negreta"/>
                <a:sym typeface="Tahoma Negreta"/>
              </a:rPr>
              <a:t>$66,000   Secondary</a:t>
            </a:r>
          </a:p>
          <a:p>
            <a:pPr lvl="0"/>
            <a:r>
              <a:rPr sz="1200" dirty="0">
                <a:latin typeface="Tahoma Negreta"/>
                <a:ea typeface="Tahoma Negreta"/>
                <a:cs typeface="Tahoma Negreta"/>
                <a:sym typeface="Tahoma Negreta"/>
              </a:rPr>
              <a:t>$33,000  Postsecondary</a:t>
            </a:r>
          </a:p>
        </p:txBody>
      </p:sp>
    </p:spTree>
    <p:extLst>
      <p:ext uri="{BB962C8B-B14F-4D97-AF65-F5344CB8AC3E}">
        <p14:creationId xmlns:p14="http://schemas.microsoft.com/office/powerpoint/2010/main" val="350006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xfrm>
            <a:off x="1150937" y="214313"/>
            <a:ext cx="7793037" cy="1462088"/>
          </a:xfrm>
          <a:prstGeom prst="rect">
            <a:avLst/>
          </a:prstGeom>
        </p:spPr>
        <p:txBody>
          <a:bodyPr lIns="0" tIns="0" rIns="0" bIns="0">
            <a:normAutofit/>
          </a:bodyPr>
          <a:lstStyle/>
          <a:p>
            <a:pPr lvl="0">
              <a:defRPr sz="1800">
                <a:solidFill>
                  <a:srgbClr val="000000"/>
                </a:solidFill>
              </a:defRPr>
            </a:pPr>
            <a:r>
              <a:rPr sz="4400">
                <a:solidFill>
                  <a:srgbClr val="69676D"/>
                </a:solidFill>
              </a:rPr>
              <a:t>WIOA Board Input</a:t>
            </a:r>
          </a:p>
        </p:txBody>
      </p:sp>
      <p:sp>
        <p:nvSpPr>
          <p:cNvPr id="109" name="Shape 109"/>
          <p:cNvSpPr>
            <a:spLocks noGrp="1"/>
          </p:cNvSpPr>
          <p:nvPr>
            <p:ph idx="1"/>
          </p:nvPr>
        </p:nvSpPr>
        <p:spPr>
          <a:xfrm>
            <a:off x="228601" y="2017713"/>
            <a:ext cx="8726488" cy="4114801"/>
          </a:xfrm>
          <a:prstGeom prst="rect">
            <a:avLst/>
          </a:prstGeom>
        </p:spPr>
        <p:txBody>
          <a:bodyPr lIns="0" tIns="0" rIns="0" bIns="0">
            <a:normAutofit/>
          </a:bodyPr>
          <a:lstStyle/>
          <a:p>
            <a:pPr lvl="0">
              <a:defRPr sz="1800"/>
            </a:pPr>
            <a:r>
              <a:rPr sz="3200" dirty="0"/>
              <a:t>State Plan</a:t>
            </a:r>
          </a:p>
          <a:p>
            <a:pPr lvl="0">
              <a:defRPr sz="1800"/>
            </a:pPr>
            <a:r>
              <a:rPr sz="3200" dirty="0"/>
              <a:t>Perkins IV 5-Year Local </a:t>
            </a:r>
            <a:r>
              <a:rPr sz="3200" dirty="0" smtClean="0"/>
              <a:t>Plan</a:t>
            </a:r>
            <a:endParaRPr lang="en-US" sz="3200" dirty="0" smtClean="0"/>
          </a:p>
          <a:p>
            <a:pPr lvl="0">
              <a:defRPr sz="1800"/>
            </a:pPr>
            <a:endParaRPr sz="3200" dirty="0"/>
          </a:p>
          <a:p>
            <a:pPr marL="0" lvl="0" indent="0">
              <a:buNone/>
              <a:defRPr sz="1800"/>
            </a:pPr>
            <a:r>
              <a:rPr lang="en-US" sz="3200" dirty="0" smtClean="0"/>
              <a:t>Future </a:t>
            </a:r>
          </a:p>
          <a:p>
            <a:pPr lvl="0">
              <a:defRPr sz="1800"/>
            </a:pPr>
            <a:r>
              <a:rPr sz="3200" dirty="0" smtClean="0"/>
              <a:t>WIOA </a:t>
            </a:r>
            <a:r>
              <a:rPr sz="3200" dirty="0"/>
              <a:t>infrastructure </a:t>
            </a:r>
            <a:r>
              <a:rPr sz="3200" dirty="0" smtClean="0"/>
              <a:t>funding</a:t>
            </a:r>
            <a:endParaRPr sz="3200" dirty="0"/>
          </a:p>
          <a:p>
            <a:pPr lvl="0">
              <a:defRPr sz="1800"/>
            </a:pPr>
            <a:r>
              <a:rPr sz="3200" dirty="0"/>
              <a:t>WIOA impact and increased collaboration and direction </a:t>
            </a:r>
          </a:p>
        </p:txBody>
      </p:sp>
    </p:spTree>
    <p:extLst>
      <p:ext uri="{BB962C8B-B14F-4D97-AF65-F5344CB8AC3E}">
        <p14:creationId xmlns:p14="http://schemas.microsoft.com/office/powerpoint/2010/main" val="2395320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xfrm>
            <a:off x="1447800" y="274638"/>
            <a:ext cx="7239000" cy="1143001"/>
          </a:xfrm>
          <a:prstGeom prst="rect">
            <a:avLst/>
          </a:prstGeom>
        </p:spPr>
        <p:txBody>
          <a:bodyPr lIns="0" tIns="0" rIns="0" bIns="0">
            <a:normAutofit/>
          </a:bodyPr>
          <a:lstStyle/>
          <a:p>
            <a:pPr lvl="0">
              <a:defRPr sz="1800">
                <a:solidFill>
                  <a:srgbClr val="000000"/>
                </a:solidFill>
              </a:defRPr>
            </a:pPr>
            <a:r>
              <a:rPr sz="4400">
                <a:solidFill>
                  <a:srgbClr val="69676D"/>
                </a:solidFill>
              </a:rPr>
              <a:t>Use of Funds</a:t>
            </a:r>
          </a:p>
        </p:txBody>
      </p:sp>
      <p:sp>
        <p:nvSpPr>
          <p:cNvPr id="115" name="Shape 115"/>
          <p:cNvSpPr>
            <a:spLocks noGrp="1"/>
          </p:cNvSpPr>
          <p:nvPr>
            <p:ph type="body" idx="1"/>
          </p:nvPr>
        </p:nvSpPr>
        <p:spPr>
          <a:xfrm>
            <a:off x="457200" y="1905000"/>
            <a:ext cx="4040188" cy="639763"/>
          </a:xfrm>
          <a:prstGeom prst="rect">
            <a:avLst/>
          </a:prstGeom>
        </p:spPr>
        <p:txBody>
          <a:bodyPr lIns="0" tIns="0" rIns="0" bIns="0">
            <a:normAutofit/>
          </a:bodyPr>
          <a:lstStyle/>
          <a:p>
            <a:pPr lvl="0">
              <a:defRPr sz="1800"/>
            </a:pPr>
            <a:r>
              <a:rPr sz="2400" dirty="0"/>
              <a:t>LOCAL	</a:t>
            </a:r>
          </a:p>
        </p:txBody>
      </p:sp>
      <p:sp>
        <p:nvSpPr>
          <p:cNvPr id="116" name="Shape 116"/>
          <p:cNvSpPr/>
          <p:nvPr/>
        </p:nvSpPr>
        <p:spPr>
          <a:xfrm>
            <a:off x="457200" y="2544761"/>
            <a:ext cx="4040188" cy="265970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lvl="0" indent="-342900">
              <a:spcBef>
                <a:spcPts val="500"/>
              </a:spcBef>
              <a:buClr>
                <a:srgbClr val="932968"/>
              </a:buClr>
              <a:buSzPct val="60000"/>
              <a:buFont typeface="Wingdings"/>
              <a:buChar char="■"/>
            </a:pPr>
            <a:r>
              <a:rPr sz="2400" dirty="0"/>
              <a:t>Administration</a:t>
            </a:r>
          </a:p>
          <a:p>
            <a:pPr marL="742950" lvl="1" indent="-285750">
              <a:spcBef>
                <a:spcPts val="400"/>
              </a:spcBef>
              <a:buClr>
                <a:srgbClr val="410082"/>
              </a:buClr>
              <a:buSzPct val="55000"/>
              <a:buFont typeface="Wingdings"/>
              <a:buChar char="■"/>
            </a:pPr>
            <a:r>
              <a:rPr sz="2000" dirty="0"/>
              <a:t>5% of funds used or awarded</a:t>
            </a:r>
          </a:p>
          <a:p>
            <a:pPr marL="342900" lvl="0" indent="-342900">
              <a:spcBef>
                <a:spcPts val="500"/>
              </a:spcBef>
              <a:buClr>
                <a:srgbClr val="932968"/>
              </a:buClr>
              <a:buSzPct val="60000"/>
              <a:buFont typeface="Wingdings"/>
              <a:buChar char="■"/>
            </a:pPr>
            <a:r>
              <a:rPr sz="2400" dirty="0"/>
              <a:t>Program Improvement</a:t>
            </a:r>
          </a:p>
          <a:p>
            <a:pPr marL="742950" lvl="1" indent="-285750">
              <a:spcBef>
                <a:spcPts val="400"/>
              </a:spcBef>
              <a:buClr>
                <a:srgbClr val="410082"/>
              </a:buClr>
              <a:buSzPct val="55000"/>
              <a:buFont typeface="Wingdings"/>
              <a:buChar char="■"/>
            </a:pPr>
            <a:r>
              <a:rPr sz="2000" dirty="0"/>
              <a:t>Annual Plan</a:t>
            </a:r>
          </a:p>
          <a:p>
            <a:pPr marL="1143000" lvl="2" indent="-228600">
              <a:spcBef>
                <a:spcPts val="400"/>
              </a:spcBef>
              <a:buClr>
                <a:srgbClr val="932968"/>
              </a:buClr>
              <a:buSzPct val="50000"/>
              <a:buFont typeface="Wingdings"/>
              <a:buChar char="■"/>
            </a:pPr>
            <a:r>
              <a:rPr sz="2000" b="1" dirty="0"/>
              <a:t>Required use of funds</a:t>
            </a:r>
          </a:p>
          <a:p>
            <a:pPr marL="1143000" lvl="2" indent="-228600">
              <a:spcBef>
                <a:spcPts val="400"/>
              </a:spcBef>
              <a:buClr>
                <a:srgbClr val="932968"/>
              </a:buClr>
              <a:buSzPct val="50000"/>
              <a:buFont typeface="Wingdings"/>
              <a:buChar char="■"/>
            </a:pPr>
            <a:r>
              <a:rPr dirty="0"/>
              <a:t>Permissive use of funds</a:t>
            </a:r>
          </a:p>
          <a:p>
            <a:pPr marL="742950" lvl="1" indent="-285750">
              <a:spcBef>
                <a:spcPts val="400"/>
              </a:spcBef>
              <a:buClr>
                <a:srgbClr val="410082"/>
              </a:buClr>
              <a:buSzPct val="55000"/>
              <a:buFont typeface="Wingdings"/>
              <a:buChar char="■"/>
            </a:pPr>
            <a:r>
              <a:rPr sz="2000" dirty="0"/>
              <a:t>Improvement Plan</a:t>
            </a:r>
          </a:p>
        </p:txBody>
      </p:sp>
      <p:sp>
        <p:nvSpPr>
          <p:cNvPr id="117" name="Shape 117"/>
          <p:cNvSpPr/>
          <p:nvPr/>
        </p:nvSpPr>
        <p:spPr>
          <a:xfrm>
            <a:off x="4648200" y="1905000"/>
            <a:ext cx="2974975" cy="36933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spcBef>
                <a:spcPts val="500"/>
              </a:spcBef>
              <a:defRPr sz="2400">
                <a:latin typeface="Tahoma Negreta"/>
                <a:ea typeface="Tahoma Negreta"/>
                <a:cs typeface="Tahoma Negreta"/>
                <a:sym typeface="Tahoma Negreta"/>
              </a:defRPr>
            </a:lvl1pPr>
          </a:lstStyle>
          <a:p>
            <a:pPr lvl="0" algn="ctr">
              <a:defRPr sz="1800"/>
            </a:pPr>
            <a:r>
              <a:rPr sz="2400" dirty="0">
                <a:latin typeface="+mj-lt"/>
              </a:rPr>
              <a:t>STATE</a:t>
            </a:r>
          </a:p>
        </p:txBody>
      </p:sp>
      <p:sp>
        <p:nvSpPr>
          <p:cNvPr id="118" name="Shape 118"/>
          <p:cNvSpPr/>
          <p:nvPr/>
        </p:nvSpPr>
        <p:spPr>
          <a:xfrm>
            <a:off x="4645025" y="2544761"/>
            <a:ext cx="4041775" cy="280568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lvl="0" indent="-342900">
              <a:spcBef>
                <a:spcPts val="500"/>
              </a:spcBef>
              <a:buClr>
                <a:srgbClr val="932968"/>
              </a:buClr>
              <a:buSzPct val="60000"/>
              <a:buFont typeface="Wingdings"/>
              <a:buChar char="■"/>
            </a:pPr>
            <a:r>
              <a:rPr sz="2400" dirty="0"/>
              <a:t>Administration</a:t>
            </a:r>
          </a:p>
          <a:p>
            <a:pPr marL="742950" lvl="1" indent="-285750">
              <a:spcBef>
                <a:spcPts val="400"/>
              </a:spcBef>
              <a:buClr>
                <a:srgbClr val="410082"/>
              </a:buClr>
              <a:buSzPct val="55000"/>
              <a:buFont typeface="Wingdings"/>
              <a:buChar char="■"/>
            </a:pPr>
            <a:r>
              <a:rPr sz="2000" dirty="0"/>
              <a:t>5% of grant</a:t>
            </a:r>
          </a:p>
          <a:p>
            <a:pPr marL="342900" lvl="0" indent="-342900">
              <a:spcBef>
                <a:spcPts val="500"/>
              </a:spcBef>
              <a:buClr>
                <a:srgbClr val="932968"/>
              </a:buClr>
              <a:buSzPct val="60000"/>
              <a:buFont typeface="Wingdings"/>
              <a:buChar char="■"/>
            </a:pPr>
            <a:r>
              <a:rPr sz="2400" dirty="0"/>
              <a:t>State Leadership</a:t>
            </a:r>
          </a:p>
          <a:p>
            <a:pPr marL="742950" lvl="1" indent="-285750">
              <a:spcBef>
                <a:spcPts val="400"/>
              </a:spcBef>
              <a:buClr>
                <a:srgbClr val="410082"/>
              </a:buClr>
              <a:buSzPct val="55000"/>
              <a:buFont typeface="Wingdings"/>
              <a:buChar char="■"/>
            </a:pPr>
            <a:r>
              <a:rPr sz="2000" b="1" dirty="0"/>
              <a:t>Required use of funds</a:t>
            </a:r>
          </a:p>
          <a:p>
            <a:pPr marL="742950" lvl="1" indent="-285750">
              <a:spcBef>
                <a:spcPts val="400"/>
              </a:spcBef>
              <a:buClr>
                <a:srgbClr val="410082"/>
              </a:buClr>
              <a:buSzPct val="55000"/>
              <a:buFont typeface="Wingdings"/>
              <a:buChar char="■"/>
            </a:pPr>
            <a:r>
              <a:rPr sz="2000" dirty="0"/>
              <a:t>Permissive use of funds</a:t>
            </a:r>
          </a:p>
          <a:p>
            <a:pPr marL="742950" lvl="1" indent="-285750">
              <a:spcBef>
                <a:spcPts val="400"/>
              </a:spcBef>
              <a:buClr>
                <a:srgbClr val="410082"/>
              </a:buClr>
              <a:buSzPct val="55000"/>
              <a:buFont typeface="Wingdings"/>
              <a:buChar char="■"/>
            </a:pPr>
            <a:r>
              <a:rPr sz="2000" dirty="0"/>
              <a:t>Improvement plan</a:t>
            </a:r>
          </a:p>
          <a:p>
            <a:pPr marL="342900" lvl="0" indent="-342900">
              <a:spcBef>
                <a:spcPts val="500"/>
              </a:spcBef>
              <a:buClr>
                <a:srgbClr val="932968"/>
              </a:buClr>
              <a:buSzPct val="60000"/>
              <a:buFont typeface="Wingdings"/>
              <a:buChar char="■"/>
            </a:pPr>
            <a:r>
              <a:rPr sz="2400" dirty="0"/>
              <a:t>Reserve Funds</a:t>
            </a:r>
          </a:p>
        </p:txBody>
      </p:sp>
    </p:spTree>
    <p:extLst>
      <p:ext uri="{BB962C8B-B14F-4D97-AF65-F5344CB8AC3E}">
        <p14:creationId xmlns:p14="http://schemas.microsoft.com/office/powerpoint/2010/main" val="10201330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xfrm>
            <a:off x="2667000" y="228599"/>
            <a:ext cx="6476998" cy="1371601"/>
          </a:xfrm>
          <a:prstGeom prst="rect">
            <a:avLst/>
          </a:prstGeom>
        </p:spPr>
        <p:txBody>
          <a:bodyPr lIns="0" tIns="0" rIns="0" bIns="0">
            <a:normAutofit/>
          </a:bodyPr>
          <a:lstStyle>
            <a:lvl1pPr>
              <a:defRPr sz="4000">
                <a:latin typeface="Tahoma Negreta"/>
                <a:ea typeface="Tahoma Negreta"/>
                <a:cs typeface="Tahoma Negreta"/>
                <a:sym typeface="Tahoma Negreta"/>
              </a:defRPr>
            </a:lvl1pPr>
          </a:lstStyle>
          <a:p>
            <a:pPr lvl="0">
              <a:defRPr sz="1800">
                <a:solidFill>
                  <a:srgbClr val="000000"/>
                </a:solidFill>
              </a:defRPr>
            </a:pPr>
            <a:r>
              <a:rPr sz="3200" dirty="0">
                <a:solidFill>
                  <a:srgbClr val="69676D"/>
                </a:solidFill>
              </a:rPr>
              <a:t>Use of Funds: Administrative</a:t>
            </a:r>
          </a:p>
        </p:txBody>
      </p:sp>
      <p:sp>
        <p:nvSpPr>
          <p:cNvPr id="121" name="Shape 121"/>
          <p:cNvSpPr>
            <a:spLocks noGrp="1"/>
          </p:cNvSpPr>
          <p:nvPr>
            <p:ph idx="1"/>
          </p:nvPr>
        </p:nvSpPr>
        <p:spPr>
          <a:xfrm>
            <a:off x="228600" y="1600200"/>
            <a:ext cx="8763000" cy="5257800"/>
          </a:xfrm>
          <a:prstGeom prst="rect">
            <a:avLst/>
          </a:prstGeom>
        </p:spPr>
        <p:txBody>
          <a:bodyPr lIns="0" tIns="0" rIns="0" bIns="0">
            <a:noAutofit/>
          </a:bodyPr>
          <a:lstStyle/>
          <a:p>
            <a:pPr marL="257175" lvl="0" indent="-257175">
              <a:lnSpc>
                <a:spcPct val="90000"/>
              </a:lnSpc>
              <a:spcBef>
                <a:spcPts val="500"/>
              </a:spcBef>
              <a:defRPr sz="1800"/>
            </a:pPr>
            <a:r>
              <a:rPr sz="2400" dirty="0">
                <a:latin typeface="+mj-lt"/>
              </a:rPr>
              <a:t>How will you use administrative funds (5% maximum)?</a:t>
            </a:r>
          </a:p>
          <a:p>
            <a:pPr lvl="0">
              <a:lnSpc>
                <a:spcPct val="90000"/>
              </a:lnSpc>
              <a:buSzTx/>
              <a:buNone/>
              <a:defRPr sz="1800"/>
            </a:pPr>
            <a:endParaRPr sz="2000" dirty="0">
              <a:latin typeface="+mj-lt"/>
            </a:endParaRPr>
          </a:p>
          <a:p>
            <a:pPr marL="240846" indent="-183696">
              <a:lnSpc>
                <a:spcPct val="90000"/>
              </a:lnSpc>
              <a:spcBef>
                <a:spcPts val="400"/>
              </a:spcBef>
              <a:buClr>
                <a:srgbClr val="410082"/>
              </a:buClr>
              <a:defRPr sz="1800"/>
            </a:pPr>
            <a:r>
              <a:rPr sz="2400" dirty="0">
                <a:latin typeface="+mj-lt"/>
                <a:ea typeface="Tahoma Negreta"/>
                <a:cs typeface="Tahoma Negreta"/>
                <a:sym typeface="Tahoma Negreta"/>
              </a:rPr>
              <a:t>Amount of the 5% set aside for </a:t>
            </a:r>
            <a:r>
              <a:rPr sz="2400" dirty="0" smtClean="0">
                <a:latin typeface="+mj-lt"/>
                <a:ea typeface="Tahoma Negreta"/>
                <a:cs typeface="Tahoma Negreta"/>
                <a:sym typeface="Tahoma Negreta"/>
              </a:rPr>
              <a:t>admin</a:t>
            </a:r>
            <a:r>
              <a:rPr lang="en-US" sz="2400" dirty="0" smtClean="0">
                <a:latin typeface="+mj-lt"/>
                <a:ea typeface="Tahoma Negreta"/>
                <a:cs typeface="Tahoma Negreta"/>
                <a:sym typeface="Tahoma Negreta"/>
              </a:rPr>
              <a:t>istration</a:t>
            </a:r>
            <a:endParaRPr sz="2400" dirty="0">
              <a:latin typeface="+mj-lt"/>
            </a:endParaRPr>
          </a:p>
          <a:p>
            <a:pPr marL="685800" lvl="1" indent="-171450">
              <a:lnSpc>
                <a:spcPct val="90000"/>
              </a:lnSpc>
              <a:spcBef>
                <a:spcPts val="400"/>
              </a:spcBef>
              <a:defRPr sz="1800"/>
            </a:pPr>
            <a:r>
              <a:rPr dirty="0">
                <a:latin typeface="+mj-lt"/>
              </a:rPr>
              <a:t>None/All/Portion</a:t>
            </a:r>
          </a:p>
          <a:p>
            <a:pPr marL="685800" lvl="1" indent="-171450">
              <a:lnSpc>
                <a:spcPct val="90000"/>
              </a:lnSpc>
              <a:spcBef>
                <a:spcPts val="400"/>
              </a:spcBef>
              <a:defRPr sz="1800"/>
            </a:pPr>
            <a:r>
              <a:rPr dirty="0">
                <a:latin typeface="+mj-lt"/>
              </a:rPr>
              <a:t>5% of actual </a:t>
            </a:r>
            <a:r>
              <a:rPr dirty="0" smtClean="0">
                <a:latin typeface="+mj-lt"/>
              </a:rPr>
              <a:t>spent</a:t>
            </a:r>
            <a:r>
              <a:rPr lang="en-US" dirty="0" smtClean="0">
                <a:latin typeface="+mj-lt"/>
              </a:rPr>
              <a:t>; Indirect is part of the administrative costs </a:t>
            </a:r>
            <a:endParaRPr dirty="0">
              <a:latin typeface="+mj-lt"/>
            </a:endParaRPr>
          </a:p>
          <a:p>
            <a:pPr marL="0" lvl="1" indent="514350">
              <a:lnSpc>
                <a:spcPct val="90000"/>
              </a:lnSpc>
              <a:spcBef>
                <a:spcPts val="500"/>
              </a:spcBef>
              <a:buNone/>
              <a:defRPr sz="1800"/>
            </a:pPr>
            <a:endParaRPr dirty="0">
              <a:latin typeface="+mj-lt"/>
            </a:endParaRPr>
          </a:p>
          <a:p>
            <a:pPr marL="240846" indent="-183696">
              <a:lnSpc>
                <a:spcPct val="90000"/>
              </a:lnSpc>
              <a:spcBef>
                <a:spcPts val="400"/>
              </a:spcBef>
              <a:buClr>
                <a:srgbClr val="410082"/>
              </a:buClr>
              <a:defRPr sz="1800"/>
            </a:pPr>
            <a:r>
              <a:rPr sz="2400" dirty="0">
                <a:latin typeface="+mj-lt"/>
                <a:ea typeface="Tahoma Negreta"/>
                <a:cs typeface="Tahoma Negreta"/>
                <a:sym typeface="Tahoma Negreta"/>
              </a:rPr>
              <a:t>Use of admin funds</a:t>
            </a:r>
            <a:endParaRPr sz="2400" dirty="0">
              <a:latin typeface="+mj-lt"/>
            </a:endParaRPr>
          </a:p>
          <a:p>
            <a:pPr marL="685800" lvl="1" indent="-171450">
              <a:lnSpc>
                <a:spcPct val="90000"/>
              </a:lnSpc>
              <a:spcBef>
                <a:spcPts val="400"/>
              </a:spcBef>
              <a:defRPr sz="1800"/>
            </a:pPr>
            <a:r>
              <a:rPr dirty="0">
                <a:latin typeface="+mj-lt"/>
              </a:rPr>
              <a:t>Limited to activities related to administering the grant</a:t>
            </a:r>
          </a:p>
          <a:p>
            <a:pPr marL="685800" lvl="1" indent="-171450">
              <a:lnSpc>
                <a:spcPct val="90000"/>
              </a:lnSpc>
              <a:spcBef>
                <a:spcPts val="400"/>
              </a:spcBef>
              <a:defRPr sz="1800"/>
            </a:pPr>
            <a:r>
              <a:rPr dirty="0">
                <a:latin typeface="+mj-lt"/>
              </a:rPr>
              <a:t>Can use admin $ for program improvement but cannot use program improvement $ for admin</a:t>
            </a:r>
          </a:p>
          <a:p>
            <a:pPr marL="0" lvl="1" indent="514350">
              <a:lnSpc>
                <a:spcPct val="90000"/>
              </a:lnSpc>
              <a:spcBef>
                <a:spcPts val="500"/>
              </a:spcBef>
              <a:buNone/>
              <a:defRPr sz="1800"/>
            </a:pPr>
            <a:endParaRPr dirty="0">
              <a:latin typeface="+mj-lt"/>
            </a:endParaRPr>
          </a:p>
          <a:p>
            <a:pPr marL="240846" indent="-183696">
              <a:lnSpc>
                <a:spcPct val="90000"/>
              </a:lnSpc>
              <a:spcBef>
                <a:spcPts val="400"/>
              </a:spcBef>
              <a:buClr>
                <a:srgbClr val="410082"/>
              </a:buClr>
              <a:defRPr sz="1800"/>
            </a:pPr>
            <a:r>
              <a:rPr sz="2400" dirty="0">
                <a:latin typeface="+mj-lt"/>
                <a:ea typeface="Tahoma Negreta"/>
                <a:cs typeface="Tahoma Negreta"/>
                <a:sym typeface="Tahoma Negreta"/>
              </a:rPr>
              <a:t>Coordinator who is paid through a Perkins activity</a:t>
            </a:r>
            <a:endParaRPr sz="2400" dirty="0">
              <a:latin typeface="+mj-lt"/>
            </a:endParaRPr>
          </a:p>
          <a:p>
            <a:pPr marL="685800" lvl="1" indent="-171450">
              <a:lnSpc>
                <a:spcPct val="90000"/>
              </a:lnSpc>
              <a:spcBef>
                <a:spcPts val="400"/>
              </a:spcBef>
              <a:defRPr sz="1800"/>
            </a:pPr>
            <a:r>
              <a:rPr dirty="0">
                <a:latin typeface="+mj-lt"/>
              </a:rPr>
              <a:t>Portion for administering the grant must come from admin 5% or from institution</a:t>
            </a:r>
            <a:r>
              <a:rPr dirty="0" smtClean="0">
                <a:latin typeface="+mj-lt"/>
              </a:rPr>
              <a:t>;</a:t>
            </a:r>
            <a:endParaRPr dirty="0">
              <a:latin typeface="+mj-lt"/>
            </a:endParaRPr>
          </a:p>
        </p:txBody>
      </p:sp>
    </p:spTree>
    <p:extLst>
      <p:ext uri="{BB962C8B-B14F-4D97-AF65-F5344CB8AC3E}">
        <p14:creationId xmlns:p14="http://schemas.microsoft.com/office/powerpoint/2010/main" val="1953816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xfrm>
            <a:off x="2667000" y="152401"/>
            <a:ext cx="6095999" cy="1295400"/>
          </a:xfrm>
          <a:prstGeom prst="rect">
            <a:avLst/>
          </a:prstGeom>
        </p:spPr>
        <p:txBody>
          <a:bodyPr>
            <a:normAutofit/>
          </a:bodyPr>
          <a:lstStyle>
            <a:lvl1pPr defTabSz="850349">
              <a:defRPr sz="3348"/>
            </a:lvl1pPr>
          </a:lstStyle>
          <a:p>
            <a:pPr lvl="0">
              <a:defRPr sz="1800">
                <a:solidFill>
                  <a:srgbClr val="000000"/>
                </a:solidFill>
              </a:defRPr>
            </a:pPr>
            <a:r>
              <a:rPr sz="2800" dirty="0">
                <a:solidFill>
                  <a:srgbClr val="514843"/>
                </a:solidFill>
              </a:rPr>
              <a:t>How does Perkins fit in CTE programs?</a:t>
            </a:r>
          </a:p>
        </p:txBody>
      </p:sp>
      <p:sp>
        <p:nvSpPr>
          <p:cNvPr id="132" name="Shape 132"/>
          <p:cNvSpPr>
            <a:spLocks noGrp="1"/>
          </p:cNvSpPr>
          <p:nvPr>
            <p:ph idx="1"/>
          </p:nvPr>
        </p:nvSpPr>
        <p:spPr>
          <a:xfrm>
            <a:off x="685800" y="1600200"/>
            <a:ext cx="7572779" cy="4787728"/>
          </a:xfrm>
          <a:prstGeom prst="rect">
            <a:avLst/>
          </a:prstGeom>
        </p:spPr>
        <p:txBody>
          <a:bodyPr>
            <a:noAutofit/>
          </a:bodyPr>
          <a:lstStyle/>
          <a:p>
            <a:pPr lvl="0">
              <a:buClr>
                <a:srgbClr val="59704F"/>
              </a:buClr>
              <a:defRPr sz="1800">
                <a:solidFill>
                  <a:srgbClr val="000000"/>
                </a:solidFill>
              </a:defRPr>
            </a:pPr>
            <a:r>
              <a:rPr sz="2400" dirty="0"/>
              <a:t>It’s a Federal formula program meant to </a:t>
            </a:r>
            <a:r>
              <a:rPr sz="2400" u="sng" dirty="0"/>
              <a:t>improve</a:t>
            </a:r>
            <a:r>
              <a:rPr sz="2400" dirty="0"/>
              <a:t> and </a:t>
            </a:r>
            <a:r>
              <a:rPr sz="2400" u="sng" dirty="0"/>
              <a:t>enhance</a:t>
            </a:r>
            <a:r>
              <a:rPr sz="2400" dirty="0"/>
              <a:t> existing CTE programs</a:t>
            </a:r>
          </a:p>
          <a:p>
            <a:pPr lvl="0">
              <a:buClr>
                <a:srgbClr val="59704F"/>
              </a:buClr>
              <a:defRPr sz="1800">
                <a:solidFill>
                  <a:srgbClr val="000000"/>
                </a:solidFill>
              </a:defRPr>
            </a:pPr>
            <a:r>
              <a:rPr sz="2400" dirty="0"/>
              <a:t>The Perkins </a:t>
            </a:r>
            <a:r>
              <a:rPr lang="en-US" sz="2400" dirty="0" smtClean="0"/>
              <a:t>A</a:t>
            </a:r>
            <a:r>
              <a:rPr sz="2400" dirty="0" smtClean="0"/>
              <a:t>ct </a:t>
            </a:r>
            <a:r>
              <a:rPr sz="2400" dirty="0"/>
              <a:t>was originally authorized in 1984; the most recent authorization is </a:t>
            </a:r>
            <a:r>
              <a:rPr sz="2400" u="sng" dirty="0"/>
              <a:t>Perkins IV</a:t>
            </a:r>
            <a:r>
              <a:rPr sz="2400" dirty="0"/>
              <a:t> in 2006</a:t>
            </a:r>
          </a:p>
          <a:p>
            <a:pPr lvl="0">
              <a:buClr>
                <a:srgbClr val="59704F"/>
              </a:buClr>
              <a:defRPr sz="1800">
                <a:solidFill>
                  <a:srgbClr val="000000"/>
                </a:solidFill>
              </a:defRPr>
            </a:pPr>
            <a:r>
              <a:rPr sz="2400" dirty="0" smtClean="0"/>
              <a:t>District </a:t>
            </a:r>
            <a:r>
              <a:rPr sz="2400" dirty="0"/>
              <a:t>funding allocations are based on Federal census and poverty </a:t>
            </a:r>
            <a:r>
              <a:rPr sz="2400" dirty="0" smtClean="0"/>
              <a:t>data</a:t>
            </a:r>
            <a:endParaRPr lang="en-US" sz="2400" dirty="0" smtClean="0"/>
          </a:p>
          <a:p>
            <a:pPr lvl="0">
              <a:buClr>
                <a:srgbClr val="59704F"/>
              </a:buClr>
              <a:defRPr sz="1800">
                <a:solidFill>
                  <a:srgbClr val="000000"/>
                </a:solidFill>
              </a:defRPr>
            </a:pPr>
            <a:r>
              <a:rPr lang="en-US" sz="2400" dirty="0" smtClean="0"/>
              <a:t>Postsecondary funding allocations are based on CTE participants receiving Pell grants or recognized by BIA</a:t>
            </a:r>
            <a:endParaRPr sz="2400" dirty="0"/>
          </a:p>
          <a:p>
            <a:pPr lvl="0">
              <a:buClr>
                <a:srgbClr val="59704F"/>
              </a:buClr>
              <a:defRPr sz="1800">
                <a:solidFill>
                  <a:srgbClr val="000000"/>
                </a:solidFill>
              </a:defRPr>
            </a:pPr>
            <a:r>
              <a:rPr sz="2400" dirty="0"/>
              <a:t>Perkins is federal money – The state and local grantees must follow the federal guidelines</a:t>
            </a:r>
          </a:p>
        </p:txBody>
      </p:sp>
    </p:spTree>
    <p:extLst>
      <p:ext uri="{BB962C8B-B14F-4D97-AF65-F5344CB8AC3E}">
        <p14:creationId xmlns:p14="http://schemas.microsoft.com/office/powerpoint/2010/main" val="3453117660"/>
      </p:ext>
    </p:extLst>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2743199" y="76199"/>
            <a:ext cx="5570989" cy="1096964"/>
          </a:xfrm>
          <a:prstGeom prst="rect">
            <a:avLst/>
          </a:prstGeom>
        </p:spPr>
        <p:txBody>
          <a:bodyPr/>
          <a:lstStyle>
            <a:lvl1pPr>
              <a:defRPr sz="3600"/>
            </a:lvl1pPr>
          </a:lstStyle>
          <a:p>
            <a:pPr lvl="0">
              <a:defRPr sz="1800">
                <a:solidFill>
                  <a:srgbClr val="000000"/>
                </a:solidFill>
              </a:defRPr>
            </a:pPr>
            <a:r>
              <a:rPr sz="3600" dirty="0" smtClean="0">
                <a:solidFill>
                  <a:srgbClr val="514843"/>
                </a:solidFill>
              </a:rPr>
              <a:t>PERKINS</a:t>
            </a:r>
            <a:endParaRPr sz="3600" dirty="0">
              <a:solidFill>
                <a:srgbClr val="514843"/>
              </a:solidFill>
            </a:endParaRPr>
          </a:p>
        </p:txBody>
      </p:sp>
      <p:sp>
        <p:nvSpPr>
          <p:cNvPr id="136" name="Shape 136"/>
          <p:cNvSpPr>
            <a:spLocks noGrp="1"/>
          </p:cNvSpPr>
          <p:nvPr>
            <p:ph idx="1"/>
          </p:nvPr>
        </p:nvSpPr>
        <p:spPr>
          <a:xfrm>
            <a:off x="828675" y="1600200"/>
            <a:ext cx="7486650" cy="4572000"/>
          </a:xfrm>
          <a:prstGeom prst="rect">
            <a:avLst/>
          </a:prstGeom>
        </p:spPr>
        <p:txBody>
          <a:bodyPr/>
          <a:lstStyle/>
          <a:p>
            <a:pPr marL="365742" lvl="0" indent="-365742">
              <a:lnSpc>
                <a:spcPct val="81000"/>
              </a:lnSpc>
              <a:defRPr sz="1800">
                <a:solidFill>
                  <a:srgbClr val="000000"/>
                </a:solidFill>
              </a:defRPr>
            </a:pPr>
            <a:r>
              <a:rPr sz="3200" dirty="0"/>
              <a:t>State Allocations Are Census Based</a:t>
            </a:r>
          </a:p>
          <a:p>
            <a:pPr lvl="0">
              <a:lnSpc>
                <a:spcPct val="81000"/>
              </a:lnSpc>
              <a:defRPr sz="1800">
                <a:solidFill>
                  <a:srgbClr val="000000"/>
                </a:solidFill>
              </a:defRPr>
            </a:pPr>
            <a:endParaRPr sz="3200" dirty="0"/>
          </a:p>
          <a:p>
            <a:pPr marL="365742" lvl="0" indent="-365742">
              <a:lnSpc>
                <a:spcPct val="81000"/>
              </a:lnSpc>
              <a:defRPr sz="1800">
                <a:solidFill>
                  <a:srgbClr val="000000"/>
                </a:solidFill>
              </a:defRPr>
            </a:pPr>
            <a:r>
              <a:rPr sz="3200" dirty="0"/>
              <a:t>In-State Allocation </a:t>
            </a:r>
            <a:endParaRPr lang="en-US" sz="3200" dirty="0" smtClean="0"/>
          </a:p>
          <a:p>
            <a:pPr marL="365742" lvl="0" indent="-365742">
              <a:lnSpc>
                <a:spcPct val="81000"/>
              </a:lnSpc>
              <a:defRPr sz="1800">
                <a:solidFill>
                  <a:srgbClr val="000000"/>
                </a:solidFill>
              </a:defRPr>
            </a:pPr>
            <a:r>
              <a:rPr sz="2000" dirty="0" smtClean="0"/>
              <a:t>Secondary </a:t>
            </a:r>
            <a:r>
              <a:rPr sz="2000" dirty="0"/>
              <a:t>census data</a:t>
            </a:r>
            <a:endParaRPr sz="1600" dirty="0"/>
          </a:p>
          <a:p>
            <a:pPr lvl="2">
              <a:lnSpc>
                <a:spcPct val="81000"/>
              </a:lnSpc>
              <a:spcBef>
                <a:spcPts val="600"/>
              </a:spcBef>
              <a:defRPr sz="1800">
                <a:solidFill>
                  <a:srgbClr val="000000"/>
                </a:solidFill>
              </a:defRPr>
            </a:pPr>
            <a:r>
              <a:rPr sz="2000" dirty="0"/>
              <a:t>70% based on school aged kids 5-17 census count at or below poverty guidelines</a:t>
            </a:r>
            <a:endParaRPr sz="1400" dirty="0"/>
          </a:p>
          <a:p>
            <a:pPr lvl="2">
              <a:lnSpc>
                <a:spcPct val="81000"/>
              </a:lnSpc>
              <a:spcBef>
                <a:spcPts val="600"/>
              </a:spcBef>
              <a:defRPr sz="1800">
                <a:solidFill>
                  <a:srgbClr val="000000"/>
                </a:solidFill>
              </a:defRPr>
            </a:pPr>
            <a:r>
              <a:rPr sz="2000" dirty="0"/>
              <a:t>30% total district census data</a:t>
            </a:r>
            <a:br>
              <a:rPr sz="2000" dirty="0"/>
            </a:br>
            <a:r>
              <a:rPr sz="2000" dirty="0"/>
              <a:t>(Section 131 (a)(b))</a:t>
            </a:r>
            <a:endParaRPr sz="1400" dirty="0"/>
          </a:p>
          <a:p>
            <a:pPr marL="1142941" lvl="2" indent="-228589">
              <a:lnSpc>
                <a:spcPct val="81000"/>
              </a:lnSpc>
              <a:spcBef>
                <a:spcPts val="600"/>
              </a:spcBef>
              <a:defRPr sz="1800">
                <a:solidFill>
                  <a:srgbClr val="000000"/>
                </a:solidFill>
              </a:defRPr>
            </a:pPr>
            <a:endParaRPr sz="1400" dirty="0"/>
          </a:p>
          <a:p>
            <a:pPr lvl="1">
              <a:lnSpc>
                <a:spcPct val="81000"/>
              </a:lnSpc>
              <a:spcBef>
                <a:spcPts val="600"/>
              </a:spcBef>
              <a:defRPr sz="1800">
                <a:solidFill>
                  <a:srgbClr val="000000"/>
                </a:solidFill>
              </a:defRPr>
            </a:pPr>
            <a:r>
              <a:rPr sz="2000" dirty="0"/>
              <a:t>Postsecondary </a:t>
            </a:r>
            <a:endParaRPr sz="1600" dirty="0"/>
          </a:p>
          <a:p>
            <a:pPr lvl="2">
              <a:lnSpc>
                <a:spcPct val="81000"/>
              </a:lnSpc>
              <a:spcBef>
                <a:spcPts val="600"/>
              </a:spcBef>
              <a:defRPr sz="1800">
                <a:solidFill>
                  <a:srgbClr val="000000"/>
                </a:solidFill>
              </a:defRPr>
            </a:pPr>
            <a:r>
              <a:rPr sz="2000" dirty="0"/>
              <a:t>College’s (or consortium’s) percent of state-wide Pell </a:t>
            </a:r>
            <a:r>
              <a:rPr lang="en-US" sz="2000" dirty="0" smtClean="0"/>
              <a:t>&amp; BIA </a:t>
            </a:r>
            <a:r>
              <a:rPr sz="2000" dirty="0" smtClean="0"/>
              <a:t>recipients </a:t>
            </a:r>
            <a:r>
              <a:rPr sz="2000" dirty="0"/>
              <a:t>from CTE programs.  (Section 132(a)(2))</a:t>
            </a:r>
          </a:p>
        </p:txBody>
      </p:sp>
    </p:spTree>
    <p:extLst>
      <p:ext uri="{BB962C8B-B14F-4D97-AF65-F5344CB8AC3E}">
        <p14:creationId xmlns:p14="http://schemas.microsoft.com/office/powerpoint/2010/main" val="3173330875"/>
      </p:ext>
    </p:extLst>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p:cNvSpPr>
          <p:nvPr>
            <p:ph idx="1"/>
          </p:nvPr>
        </p:nvSpPr>
        <p:spPr>
          <a:xfrm>
            <a:off x="381000" y="1828800"/>
            <a:ext cx="8382000" cy="3361532"/>
          </a:xfrm>
          <a:prstGeom prst="rect">
            <a:avLst/>
          </a:prstGeom>
        </p:spPr>
        <p:txBody>
          <a:bodyPr vert="horz" lIns="0" tIns="0" rIns="0" bIns="0" rtlCol="0" anchor="b">
            <a:noAutofit/>
          </a:bodyPr>
          <a:lstStyle/>
          <a:p>
            <a:pPr marL="213821" indent="-213821" defTabSz="665225">
              <a:spcBef>
                <a:spcPts val="675"/>
              </a:spcBef>
              <a:defRPr sz="1800"/>
            </a:pPr>
            <a:r>
              <a:rPr sz="2600" dirty="0">
                <a:latin typeface="Calibri Light" panose="020F0302020204030204" pitchFamily="34" charset="0"/>
                <a:ea typeface="American Typewriter"/>
                <a:cs typeface="American Typewriter"/>
                <a:sym typeface="American Typewriter"/>
              </a:rPr>
              <a:t>Postsecondary CTE </a:t>
            </a:r>
            <a:r>
              <a:rPr sz="2600" b="1" dirty="0">
                <a:latin typeface="Calibri Light" panose="020F0302020204030204" pitchFamily="34" charset="0"/>
                <a:ea typeface="American Typewriter"/>
                <a:cs typeface="American Typewriter"/>
                <a:sym typeface="American Typewriter"/>
              </a:rPr>
              <a:t>Participant</a:t>
            </a:r>
            <a:r>
              <a:rPr sz="2600" dirty="0">
                <a:latin typeface="Calibri Light" panose="020F0302020204030204" pitchFamily="34" charset="0"/>
                <a:ea typeface="American Typewriter"/>
                <a:cs typeface="American Typewriter"/>
                <a:sym typeface="American Typewriter"/>
              </a:rPr>
              <a:t> is an AAS non-transfer student enrolled </a:t>
            </a:r>
            <a:r>
              <a:rPr lang="en-US" sz="2600" dirty="0" smtClean="0">
                <a:latin typeface="Calibri Light" panose="020F0302020204030204" pitchFamily="34" charset="0"/>
                <a:ea typeface="American Typewriter"/>
                <a:cs typeface="American Typewriter"/>
                <a:sym typeface="American Typewriter"/>
              </a:rPr>
              <a:t>in </a:t>
            </a:r>
            <a:r>
              <a:rPr sz="2600" dirty="0" smtClean="0">
                <a:latin typeface="Calibri Light" panose="020F0302020204030204" pitchFamily="34" charset="0"/>
                <a:ea typeface="American Typewriter"/>
                <a:cs typeface="American Typewriter"/>
                <a:sym typeface="American Typewriter"/>
              </a:rPr>
              <a:t>six </a:t>
            </a:r>
            <a:r>
              <a:rPr sz="2600" dirty="0">
                <a:latin typeface="Calibri Light" panose="020F0302020204030204" pitchFamily="34" charset="0"/>
                <a:ea typeface="American Typewriter"/>
                <a:cs typeface="American Typewriter"/>
                <a:sym typeface="American Typewriter"/>
              </a:rPr>
              <a:t>credit hours (during the program year) in any CTE program area.</a:t>
            </a:r>
          </a:p>
          <a:p>
            <a:pPr marL="0" indent="0" defTabSz="665225">
              <a:spcBef>
                <a:spcPts val="675"/>
              </a:spcBef>
              <a:buNone/>
              <a:defRPr sz="1800"/>
            </a:pPr>
            <a:endParaRPr sz="2600" dirty="0">
              <a:latin typeface="Calibri Light" panose="020F0302020204030204" pitchFamily="34" charset="0"/>
              <a:ea typeface="American Typewriter"/>
              <a:cs typeface="American Typewriter"/>
              <a:sym typeface="American Typewriter"/>
            </a:endParaRPr>
          </a:p>
          <a:p>
            <a:pPr marL="213821" indent="-213821" defTabSz="665225">
              <a:spcBef>
                <a:spcPts val="675"/>
              </a:spcBef>
              <a:defRPr sz="1800"/>
            </a:pPr>
            <a:r>
              <a:rPr sz="2600" dirty="0">
                <a:latin typeface="Calibri Light" panose="020F0302020204030204" pitchFamily="34" charset="0"/>
                <a:ea typeface="American Typewriter"/>
                <a:cs typeface="American Typewriter"/>
                <a:sym typeface="American Typewriter"/>
              </a:rPr>
              <a:t>Postsecondary CTE </a:t>
            </a:r>
            <a:r>
              <a:rPr sz="2600" b="1" dirty="0">
                <a:latin typeface="Calibri Light" panose="020F0302020204030204" pitchFamily="34" charset="0"/>
                <a:ea typeface="American Typewriter"/>
                <a:cs typeface="American Typewriter"/>
                <a:sym typeface="American Typewriter"/>
              </a:rPr>
              <a:t>Concentrator</a:t>
            </a:r>
            <a:r>
              <a:rPr sz="2600" dirty="0">
                <a:latin typeface="Calibri Light" panose="020F0302020204030204" pitchFamily="34" charset="0"/>
                <a:ea typeface="American Typewriter"/>
                <a:cs typeface="American Typewriter"/>
                <a:sym typeface="American Typewriter"/>
              </a:rPr>
              <a:t> is a CTE participant who completes a minimum of 12 academic and technical hours, 6 hours will be in </a:t>
            </a:r>
            <a:r>
              <a:rPr lang="en-US" sz="2600" dirty="0" smtClean="0">
                <a:latin typeface="Calibri Light" panose="020F0302020204030204" pitchFamily="34" charset="0"/>
                <a:ea typeface="American Typewriter"/>
                <a:cs typeface="American Typewriter"/>
                <a:sym typeface="American Typewriter"/>
              </a:rPr>
              <a:t>CTE </a:t>
            </a:r>
            <a:r>
              <a:rPr sz="2600" dirty="0" smtClean="0">
                <a:latin typeface="Calibri Light" panose="020F0302020204030204" pitchFamily="34" charset="0"/>
                <a:ea typeface="American Typewriter"/>
                <a:cs typeface="American Typewriter"/>
                <a:sym typeface="American Typewriter"/>
              </a:rPr>
              <a:t>coursework</a:t>
            </a:r>
            <a:r>
              <a:rPr sz="2600" dirty="0">
                <a:latin typeface="Calibri Light" panose="020F0302020204030204" pitchFamily="34" charset="0"/>
                <a:ea typeface="American Typewriter"/>
                <a:cs typeface="American Typewriter"/>
                <a:sym typeface="American Typewriter"/>
              </a:rPr>
              <a:t>. </a:t>
            </a:r>
          </a:p>
        </p:txBody>
      </p:sp>
      <p:sp>
        <p:nvSpPr>
          <p:cNvPr id="5" name="Title 1"/>
          <p:cNvSpPr txBox="1">
            <a:spLocks/>
          </p:cNvSpPr>
          <p:nvPr/>
        </p:nvSpPr>
        <p:spPr>
          <a:xfrm>
            <a:off x="3448050" y="228600"/>
            <a:ext cx="4038600" cy="8581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Calibri Light" panose="020F0302020204030204" pitchFamily="34" charset="0"/>
              </a:rPr>
              <a:t>CTE Definitions</a:t>
            </a:r>
            <a:endParaRPr lang="en-US" sz="3600" b="1" dirty="0">
              <a:latin typeface="Calibri Light" panose="020F0302020204030204" pitchFamily="34" charset="0"/>
            </a:endParaRPr>
          </a:p>
        </p:txBody>
      </p:sp>
    </p:spTree>
    <p:extLst>
      <p:ext uri="{BB962C8B-B14F-4D97-AF65-F5344CB8AC3E}">
        <p14:creationId xmlns:p14="http://schemas.microsoft.com/office/powerpoint/2010/main" val="92125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p:nvPr>
        </p:nvSpPr>
        <p:spPr>
          <a:xfrm>
            <a:off x="2057400" y="214313"/>
            <a:ext cx="6886575" cy="1462088"/>
          </a:xfrm>
          <a:prstGeom prst="rect">
            <a:avLst/>
          </a:prstGeom>
        </p:spPr>
        <p:txBody>
          <a:bodyPr lIns="0" tIns="0" rIns="0" bIns="0">
            <a:normAutofit/>
          </a:bodyPr>
          <a:lstStyle/>
          <a:p>
            <a:pPr lvl="0">
              <a:defRPr sz="1800">
                <a:solidFill>
                  <a:srgbClr val="000000"/>
                </a:solidFill>
              </a:defRPr>
            </a:pPr>
            <a:r>
              <a:rPr sz="4400">
                <a:solidFill>
                  <a:srgbClr val="69676D"/>
                </a:solidFill>
              </a:rPr>
              <a:t>Carl Dewey Perkins</a:t>
            </a:r>
          </a:p>
        </p:txBody>
      </p:sp>
      <p:sp>
        <p:nvSpPr>
          <p:cNvPr id="79" name="Shape 79"/>
          <p:cNvSpPr>
            <a:spLocks noGrp="1"/>
          </p:cNvSpPr>
          <p:nvPr>
            <p:ph idx="1"/>
          </p:nvPr>
        </p:nvSpPr>
        <p:spPr>
          <a:xfrm>
            <a:off x="2209800" y="1981200"/>
            <a:ext cx="6400800" cy="3965448"/>
          </a:xfrm>
          <a:prstGeom prst="rect">
            <a:avLst/>
          </a:prstGeom>
        </p:spPr>
        <p:txBody>
          <a:bodyPr lIns="0" tIns="0" rIns="0" bIns="0">
            <a:normAutofit/>
          </a:bodyPr>
          <a:lstStyle/>
          <a:p>
            <a:pPr lvl="0">
              <a:defRPr sz="1800"/>
            </a:pPr>
            <a:r>
              <a:rPr sz="3200" dirty="0"/>
              <a:t>Representative from Kentucky</a:t>
            </a:r>
          </a:p>
          <a:p>
            <a:pPr lvl="0">
              <a:defRPr sz="1800"/>
            </a:pPr>
            <a:r>
              <a:rPr sz="3200" dirty="0"/>
              <a:t>1949-1984</a:t>
            </a:r>
          </a:p>
          <a:p>
            <a:pPr lvl="0">
              <a:defRPr sz="1800"/>
            </a:pPr>
            <a:r>
              <a:rPr sz="3200" dirty="0"/>
              <a:t>Legacy of support to education and the underprivileged </a:t>
            </a:r>
          </a:p>
          <a:p>
            <a:pPr marL="742950" lvl="1" indent="-285750">
              <a:spcBef>
                <a:spcPts val="600"/>
              </a:spcBef>
              <a:buClr>
                <a:srgbClr val="410082"/>
              </a:buClr>
              <a:defRPr sz="1800"/>
            </a:pPr>
            <a:r>
              <a:rPr sz="2800" dirty="0"/>
              <a:t>Perkins Student Loan</a:t>
            </a:r>
          </a:p>
          <a:p>
            <a:pPr marL="742950" lvl="1" indent="-285750">
              <a:spcBef>
                <a:spcPts val="600"/>
              </a:spcBef>
              <a:buClr>
                <a:srgbClr val="410082"/>
              </a:buClr>
              <a:defRPr sz="1800"/>
            </a:pPr>
            <a:r>
              <a:rPr sz="2800" dirty="0"/>
              <a:t>Carl D. Perkins CTE Program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752" y="2209800"/>
            <a:ext cx="1328648" cy="1522475"/>
          </a:xfrm>
          <a:prstGeom prst="rect">
            <a:avLst/>
          </a:prstGeom>
        </p:spPr>
      </p:pic>
    </p:spTree>
    <p:extLst>
      <p:ext uri="{BB962C8B-B14F-4D97-AF65-F5344CB8AC3E}">
        <p14:creationId xmlns:p14="http://schemas.microsoft.com/office/powerpoint/2010/main" val="112623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2667000" y="304800"/>
            <a:ext cx="6324600" cy="990600"/>
          </a:xfrm>
          <a:prstGeom prst="rect">
            <a:avLst/>
          </a:prstGeom>
        </p:spPr>
        <p:txBody>
          <a:bodyPr>
            <a:normAutofit/>
          </a:bodyPr>
          <a:lstStyle/>
          <a:p>
            <a:pPr lvl="0">
              <a:defRPr sz="1800" spc="0">
                <a:solidFill>
                  <a:srgbClr val="000000"/>
                </a:solidFill>
              </a:defRPr>
            </a:pPr>
            <a:r>
              <a:rPr sz="2800" spc="-100" dirty="0">
                <a:solidFill>
                  <a:srgbClr val="1F497D"/>
                </a:solidFill>
              </a:rPr>
              <a:t>Consortium Distribution of Funds</a:t>
            </a:r>
          </a:p>
        </p:txBody>
      </p:sp>
      <p:sp>
        <p:nvSpPr>
          <p:cNvPr id="123" name="Shape 123"/>
          <p:cNvSpPr>
            <a:spLocks noGrp="1"/>
          </p:cNvSpPr>
          <p:nvPr>
            <p:ph idx="1"/>
          </p:nvPr>
        </p:nvSpPr>
        <p:spPr>
          <a:xfrm>
            <a:off x="457200" y="1600200"/>
            <a:ext cx="8229600" cy="4495800"/>
          </a:xfrm>
          <a:prstGeom prst="rect">
            <a:avLst/>
          </a:prstGeom>
        </p:spPr>
        <p:txBody>
          <a:bodyPr/>
          <a:lstStyle/>
          <a:p>
            <a:pPr lvl="0">
              <a:defRPr sz="1800"/>
            </a:pPr>
            <a:r>
              <a:rPr lang="en-US" sz="2400" dirty="0">
                <a:latin typeface="Calibri Light" panose="020F0302020204030204" pitchFamily="34" charset="0"/>
              </a:rPr>
              <a:t>Funding formula must result in minimum level in order for </a:t>
            </a:r>
            <a:r>
              <a:rPr lang="en-US" sz="2400" dirty="0" smtClean="0">
                <a:latin typeface="Calibri Light" panose="020F0302020204030204" pitchFamily="34" charset="0"/>
              </a:rPr>
              <a:t>recipient </a:t>
            </a:r>
            <a:r>
              <a:rPr lang="en-US" sz="2400" dirty="0">
                <a:latin typeface="Calibri Light" panose="020F0302020204030204" pitchFamily="34" charset="0"/>
              </a:rPr>
              <a:t>to be awarded funds: Postsecondary $</a:t>
            </a:r>
            <a:r>
              <a:rPr lang="en-US" sz="2400" dirty="0" smtClean="0">
                <a:latin typeface="Calibri Light" panose="020F0302020204030204" pitchFamily="34" charset="0"/>
              </a:rPr>
              <a:t>50,000</a:t>
            </a:r>
          </a:p>
          <a:p>
            <a:pPr marL="0" lvl="0" indent="0">
              <a:buNone/>
              <a:defRPr sz="1800"/>
            </a:pPr>
            <a:endParaRPr lang="en-US" sz="2400" dirty="0">
              <a:latin typeface="Calibri Light" panose="020F0302020204030204" pitchFamily="34" charset="0"/>
            </a:endParaRPr>
          </a:p>
          <a:p>
            <a:pPr lvl="0">
              <a:defRPr sz="1800"/>
            </a:pPr>
            <a:r>
              <a:rPr lang="en-US" sz="2400" dirty="0">
                <a:latin typeface="Calibri Light" panose="020F0302020204030204" pitchFamily="34" charset="0"/>
              </a:rPr>
              <a:t>Used only for purposes and programs that are mutually  </a:t>
            </a:r>
            <a:r>
              <a:rPr lang="en-US" sz="2400" dirty="0" smtClean="0">
                <a:latin typeface="Calibri Light" panose="020F0302020204030204" pitchFamily="34" charset="0"/>
              </a:rPr>
              <a:t>beneficial </a:t>
            </a:r>
            <a:r>
              <a:rPr lang="en-US" sz="2400" dirty="0">
                <a:latin typeface="Calibri Light" panose="020F0302020204030204" pitchFamily="34" charset="0"/>
              </a:rPr>
              <a:t>to all members of the </a:t>
            </a:r>
            <a:r>
              <a:rPr lang="en-US" sz="2400" dirty="0" smtClean="0">
                <a:latin typeface="Calibri Light" panose="020F0302020204030204" pitchFamily="34" charset="0"/>
              </a:rPr>
              <a:t>consortium</a:t>
            </a:r>
          </a:p>
          <a:p>
            <a:pPr marL="0" lvl="0" indent="0">
              <a:buNone/>
              <a:defRPr sz="1800"/>
            </a:pPr>
            <a:endParaRPr lang="en-US" sz="2400" dirty="0">
              <a:latin typeface="Calibri Light" panose="020F0302020204030204" pitchFamily="34" charset="0"/>
            </a:endParaRPr>
          </a:p>
          <a:p>
            <a:pPr lvl="0">
              <a:defRPr sz="1800"/>
            </a:pPr>
            <a:r>
              <a:rPr lang="en-US" sz="2400" dirty="0">
                <a:latin typeface="Calibri Light" panose="020F0302020204030204" pitchFamily="34" charset="0"/>
              </a:rPr>
              <a:t>May not be distributed based upon amounts determined by </a:t>
            </a:r>
            <a:r>
              <a:rPr lang="en-US" sz="2400" dirty="0" smtClean="0">
                <a:latin typeface="Calibri Light" panose="020F0302020204030204" pitchFamily="34" charset="0"/>
              </a:rPr>
              <a:t>the </a:t>
            </a:r>
            <a:r>
              <a:rPr lang="en-US" sz="2400" dirty="0">
                <a:latin typeface="Calibri Light" panose="020F0302020204030204" pitchFamily="34" charset="0"/>
              </a:rPr>
              <a:t>funding formula </a:t>
            </a:r>
          </a:p>
          <a:p>
            <a:pPr lvl="0">
              <a:defRPr sz="1800"/>
            </a:pPr>
            <a:endParaRPr lang="en-US" sz="2400" dirty="0" smtClean="0"/>
          </a:p>
        </p:txBody>
      </p:sp>
    </p:spTree>
    <p:extLst>
      <p:ext uri="{BB962C8B-B14F-4D97-AF65-F5344CB8AC3E}">
        <p14:creationId xmlns:p14="http://schemas.microsoft.com/office/powerpoint/2010/main" val="56989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p:nvPr>
        </p:nvSpPr>
        <p:spPr>
          <a:xfrm>
            <a:off x="3200400" y="152400"/>
            <a:ext cx="5008887" cy="1143000"/>
          </a:xfrm>
          <a:prstGeom prst="rect">
            <a:avLst/>
          </a:prstGeom>
        </p:spPr>
        <p:txBody>
          <a:bodyPr>
            <a:noAutofit/>
          </a:bodyPr>
          <a:lstStyle/>
          <a:p>
            <a:pPr defTabSz="582930">
              <a:defRPr sz="1800" spc="0">
                <a:solidFill>
                  <a:srgbClr val="000000"/>
                </a:solidFill>
              </a:defRPr>
            </a:pPr>
            <a:r>
              <a:rPr sz="3300" b="1" spc="-64" dirty="0">
                <a:latin typeface="Calibri Light" panose="020F0302020204030204" pitchFamily="34" charset="0"/>
              </a:rPr>
              <a:t>Section 131 &amp; 132</a:t>
            </a:r>
            <a:r>
              <a:rPr lang="en-US" sz="3300" b="1" spc="-64" dirty="0">
                <a:latin typeface="Calibri Light" panose="020F0302020204030204" pitchFamily="34" charset="0"/>
              </a:rPr>
              <a:t> </a:t>
            </a:r>
            <a:r>
              <a:rPr lang="en-US" sz="3300" b="1" spc="-64" dirty="0" smtClean="0">
                <a:latin typeface="Calibri Light" panose="020F0302020204030204" pitchFamily="34" charset="0"/>
              </a:rPr>
              <a:t>– </a:t>
            </a:r>
            <a:br>
              <a:rPr lang="en-US" sz="3300" b="1" spc="-64" dirty="0" smtClean="0">
                <a:latin typeface="Calibri Light" panose="020F0302020204030204" pitchFamily="34" charset="0"/>
              </a:rPr>
            </a:br>
            <a:r>
              <a:rPr sz="3300" b="1" spc="-64" dirty="0" smtClean="0">
                <a:latin typeface="Calibri Light" panose="020F0302020204030204" pitchFamily="34" charset="0"/>
              </a:rPr>
              <a:t>Consortia </a:t>
            </a:r>
            <a:r>
              <a:rPr sz="3300" b="1" spc="-64" dirty="0">
                <a:latin typeface="Calibri Light" panose="020F0302020204030204" pitchFamily="34" charset="0"/>
              </a:rPr>
              <a:t>Requirements</a:t>
            </a:r>
          </a:p>
        </p:txBody>
      </p:sp>
      <p:sp>
        <p:nvSpPr>
          <p:cNvPr id="453" name="Shape 453"/>
          <p:cNvSpPr>
            <a:spLocks noGrp="1"/>
          </p:cNvSpPr>
          <p:nvPr>
            <p:ph idx="1"/>
          </p:nvPr>
        </p:nvSpPr>
        <p:spPr>
          <a:xfrm>
            <a:off x="685800" y="1447800"/>
            <a:ext cx="7924800" cy="4800600"/>
          </a:xfrm>
          <a:prstGeom prst="rect">
            <a:avLst/>
          </a:prstGeom>
        </p:spPr>
        <p:txBody>
          <a:bodyPr>
            <a:noAutofit/>
          </a:bodyPr>
          <a:lstStyle/>
          <a:p>
            <a:pPr lvl="0">
              <a:defRPr sz="1800"/>
            </a:pPr>
            <a:r>
              <a:rPr sz="2400" dirty="0" smtClean="0">
                <a:latin typeface="Calibri Light" panose="020F0302020204030204" pitchFamily="34" charset="0"/>
              </a:rPr>
              <a:t>May </a:t>
            </a:r>
            <a:r>
              <a:rPr sz="2400" dirty="0">
                <a:latin typeface="Calibri Light" panose="020F0302020204030204" pitchFamily="34" charset="0"/>
              </a:rPr>
              <a:t>not be reallocated to individual members of the </a:t>
            </a:r>
            <a:r>
              <a:rPr sz="2400" dirty="0" smtClean="0">
                <a:latin typeface="Calibri Light" panose="020F0302020204030204" pitchFamily="34" charset="0"/>
              </a:rPr>
              <a:t>consortium </a:t>
            </a:r>
            <a:r>
              <a:rPr sz="2400" dirty="0">
                <a:latin typeface="Calibri Light" panose="020F0302020204030204" pitchFamily="34" charset="0"/>
              </a:rPr>
              <a:t>for purposes or programs benefitting only 1 </a:t>
            </a:r>
            <a:r>
              <a:rPr sz="2400" dirty="0" smtClean="0">
                <a:latin typeface="Calibri Light" panose="020F0302020204030204" pitchFamily="34" charset="0"/>
              </a:rPr>
              <a:t>member </a:t>
            </a:r>
            <a:r>
              <a:rPr sz="2400" dirty="0">
                <a:latin typeface="Calibri Light" panose="020F0302020204030204" pitchFamily="34" charset="0"/>
              </a:rPr>
              <a:t>of the </a:t>
            </a:r>
            <a:r>
              <a:rPr sz="2400" dirty="0" smtClean="0">
                <a:latin typeface="Calibri Light" panose="020F0302020204030204" pitchFamily="34" charset="0"/>
              </a:rPr>
              <a:t>consortium</a:t>
            </a:r>
            <a:endParaRPr lang="en-US" sz="2400" dirty="0" smtClean="0">
              <a:latin typeface="Calibri Light" panose="020F0302020204030204" pitchFamily="34" charset="0"/>
            </a:endParaRPr>
          </a:p>
          <a:p>
            <a:pPr lvl="0">
              <a:defRPr sz="1800"/>
            </a:pPr>
            <a:endParaRPr sz="2400" dirty="0">
              <a:latin typeface="Calibri Light" panose="020F0302020204030204" pitchFamily="34" charset="0"/>
            </a:endParaRPr>
          </a:p>
          <a:p>
            <a:pPr lvl="0">
              <a:defRPr sz="1800"/>
            </a:pPr>
            <a:r>
              <a:rPr sz="2400" dirty="0">
                <a:latin typeface="Calibri Light" panose="020F0302020204030204" pitchFamily="34" charset="0"/>
              </a:rPr>
              <a:t>Must have a fiscal agent responsible for grant management </a:t>
            </a:r>
            <a:r>
              <a:rPr sz="2400" dirty="0" smtClean="0">
                <a:latin typeface="Calibri Light" panose="020F0302020204030204" pitchFamily="34" charset="0"/>
              </a:rPr>
              <a:t>and compliance</a:t>
            </a:r>
            <a:endParaRPr lang="en-US" sz="2400" dirty="0" smtClean="0">
              <a:latin typeface="Calibri Light" panose="020F0302020204030204" pitchFamily="34" charset="0"/>
            </a:endParaRPr>
          </a:p>
          <a:p>
            <a:pPr marL="0" lvl="0" indent="0">
              <a:buNone/>
              <a:defRPr sz="1800"/>
            </a:pPr>
            <a:endParaRPr sz="2400" dirty="0">
              <a:latin typeface="Calibri Light" panose="020F0302020204030204" pitchFamily="34" charset="0"/>
            </a:endParaRPr>
          </a:p>
          <a:p>
            <a:pPr lvl="0">
              <a:defRPr sz="1800"/>
            </a:pPr>
            <a:r>
              <a:rPr sz="2400" dirty="0">
                <a:latin typeface="Calibri Light" panose="020F0302020204030204" pitchFamily="34" charset="0"/>
              </a:rPr>
              <a:t>Fiscal agent receives the 5% </a:t>
            </a:r>
            <a:r>
              <a:rPr sz="2400" dirty="0" smtClean="0">
                <a:latin typeface="Calibri Light" panose="020F0302020204030204" pitchFamily="34" charset="0"/>
              </a:rPr>
              <a:t>admin</a:t>
            </a:r>
            <a:r>
              <a:rPr lang="en-US" sz="2400" dirty="0" smtClean="0">
                <a:latin typeface="Calibri Light" panose="020F0302020204030204" pitchFamily="34" charset="0"/>
              </a:rPr>
              <a:t>istrative </a:t>
            </a:r>
          </a:p>
          <a:p>
            <a:pPr lvl="0">
              <a:defRPr sz="1800"/>
            </a:pPr>
            <a:endParaRPr lang="en-US" sz="2400" dirty="0">
              <a:latin typeface="Calibri Light" panose="020F0302020204030204" pitchFamily="34" charset="0"/>
            </a:endParaRPr>
          </a:p>
          <a:p>
            <a:pPr>
              <a:defRPr sz="1800"/>
            </a:pPr>
            <a:r>
              <a:rPr lang="en-US" sz="2400" dirty="0">
                <a:latin typeface="Calibri Light" panose="020F0302020204030204" pitchFamily="34" charset="0"/>
              </a:rPr>
              <a:t>Determine how to handle recipients on the bubble</a:t>
            </a:r>
          </a:p>
          <a:p>
            <a:pPr lvl="0">
              <a:defRPr sz="1800"/>
            </a:pPr>
            <a:endParaRPr sz="2400" dirty="0">
              <a:latin typeface="Calibri Light" panose="020F0302020204030204" pitchFamily="34" charset="0"/>
            </a:endParaRPr>
          </a:p>
        </p:txBody>
      </p:sp>
    </p:spTree>
    <p:extLst>
      <p:ext uri="{BB962C8B-B14F-4D97-AF65-F5344CB8AC3E}">
        <p14:creationId xmlns:p14="http://schemas.microsoft.com/office/powerpoint/2010/main" val="1362721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a:spLocks noGrp="1"/>
          </p:cNvSpPr>
          <p:nvPr>
            <p:ph type="title"/>
          </p:nvPr>
        </p:nvSpPr>
        <p:spPr>
          <a:xfrm>
            <a:off x="2895600" y="152400"/>
            <a:ext cx="5867398" cy="1123950"/>
          </a:xfrm>
          <a:prstGeom prst="rect">
            <a:avLst/>
          </a:prstGeom>
        </p:spPr>
        <p:txBody>
          <a:bodyPr>
            <a:noAutofit/>
          </a:bodyPr>
          <a:lstStyle/>
          <a:p>
            <a:pPr defTabSz="582930">
              <a:defRPr sz="1800" spc="0">
                <a:solidFill>
                  <a:srgbClr val="000000"/>
                </a:solidFill>
              </a:defRPr>
            </a:pPr>
            <a:r>
              <a:rPr sz="3300" b="1" spc="-64" dirty="0">
                <a:latin typeface="Calibri Light" panose="020F0302020204030204" pitchFamily="34" charset="0"/>
              </a:rPr>
              <a:t>Section 133</a:t>
            </a:r>
            <a:r>
              <a:rPr lang="en-US" sz="3300" b="1" spc="-64" dirty="0">
                <a:latin typeface="Calibri Light" panose="020F0302020204030204" pitchFamily="34" charset="0"/>
              </a:rPr>
              <a:t> </a:t>
            </a:r>
            <a:r>
              <a:rPr lang="en-US" sz="3300" b="1" spc="-64" dirty="0" smtClean="0">
                <a:latin typeface="Calibri Light" panose="020F0302020204030204" pitchFamily="34" charset="0"/>
              </a:rPr>
              <a:t>– </a:t>
            </a:r>
            <a:br>
              <a:rPr lang="en-US" sz="3300" b="1" spc="-64" dirty="0" smtClean="0">
                <a:latin typeface="Calibri Light" panose="020F0302020204030204" pitchFamily="34" charset="0"/>
              </a:rPr>
            </a:br>
            <a:r>
              <a:rPr sz="3300" b="1" spc="-64" dirty="0" smtClean="0">
                <a:latin typeface="Calibri Light" panose="020F0302020204030204" pitchFamily="34" charset="0"/>
              </a:rPr>
              <a:t>Redistribution </a:t>
            </a:r>
            <a:r>
              <a:rPr sz="3300" b="1" spc="-64" dirty="0">
                <a:latin typeface="Calibri Light" panose="020F0302020204030204" pitchFamily="34" charset="0"/>
              </a:rPr>
              <a:t>of Unspent Funds</a:t>
            </a:r>
          </a:p>
        </p:txBody>
      </p:sp>
      <p:sp>
        <p:nvSpPr>
          <p:cNvPr id="462" name="Shape 462"/>
          <p:cNvSpPr>
            <a:spLocks noGrp="1"/>
          </p:cNvSpPr>
          <p:nvPr>
            <p:ph idx="1"/>
          </p:nvPr>
        </p:nvSpPr>
        <p:spPr>
          <a:xfrm>
            <a:off x="1193046" y="2438400"/>
            <a:ext cx="6834107" cy="3143249"/>
          </a:xfrm>
          <a:prstGeom prst="rect">
            <a:avLst/>
          </a:prstGeom>
        </p:spPr>
        <p:txBody>
          <a:bodyPr>
            <a:normAutofit/>
          </a:bodyPr>
          <a:lstStyle/>
          <a:p>
            <a:pPr lvl="0">
              <a:defRPr sz="1800"/>
            </a:pPr>
            <a:r>
              <a:rPr sz="2600" dirty="0" smtClean="0">
                <a:latin typeface="Calibri Light" panose="020F0302020204030204" pitchFamily="34" charset="0"/>
              </a:rPr>
              <a:t>When </a:t>
            </a:r>
            <a:r>
              <a:rPr sz="2600" dirty="0">
                <a:latin typeface="Calibri Light" panose="020F0302020204030204" pitchFamily="34" charset="0"/>
              </a:rPr>
              <a:t>an eligible recipient does not expend all of its allocated amount, those funds are returned to the </a:t>
            </a:r>
            <a:r>
              <a:rPr sz="2600" dirty="0" smtClean="0">
                <a:latin typeface="Calibri Light" panose="020F0302020204030204" pitchFamily="34" charset="0"/>
              </a:rPr>
              <a:t>state</a:t>
            </a:r>
            <a:endParaRPr lang="en-US" sz="2600" dirty="0" smtClean="0">
              <a:latin typeface="Calibri Light" panose="020F0302020204030204" pitchFamily="34" charset="0"/>
            </a:endParaRPr>
          </a:p>
          <a:p>
            <a:pPr marL="0" lvl="0" indent="0">
              <a:buNone/>
              <a:defRPr sz="1800"/>
            </a:pPr>
            <a:endParaRPr sz="2600" dirty="0">
              <a:latin typeface="Calibri Light" panose="020F0302020204030204" pitchFamily="34" charset="0"/>
            </a:endParaRPr>
          </a:p>
          <a:p>
            <a:pPr lvl="0">
              <a:defRPr sz="1800"/>
            </a:pPr>
            <a:r>
              <a:rPr sz="2600" dirty="0">
                <a:latin typeface="Calibri Light" panose="020F0302020204030204" pitchFamily="34" charset="0"/>
              </a:rPr>
              <a:t>The state retains such amounts for distribution in the following academic year.</a:t>
            </a:r>
          </a:p>
        </p:txBody>
      </p:sp>
    </p:spTree>
    <p:extLst>
      <p:ext uri="{BB962C8B-B14F-4D97-AF65-F5344CB8AC3E}">
        <p14:creationId xmlns:p14="http://schemas.microsoft.com/office/powerpoint/2010/main" val="3334335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p:cNvSpPr>
          <p:nvPr>
            <p:ph type="title"/>
          </p:nvPr>
        </p:nvSpPr>
        <p:spPr>
          <a:xfrm>
            <a:off x="3139047" y="-127539"/>
            <a:ext cx="5243903" cy="1651539"/>
          </a:xfrm>
          <a:prstGeom prst="rect">
            <a:avLst/>
          </a:prstGeom>
        </p:spPr>
        <p:txBody>
          <a:bodyPr vert="horz" lIns="0" tIns="0" rIns="0" bIns="0" rtlCol="0" anchor="ctr">
            <a:noAutofit/>
          </a:bodyPr>
          <a:lstStyle/>
          <a:p>
            <a:pPr lvl="0">
              <a:lnSpc>
                <a:spcPct val="100000"/>
              </a:lnSpc>
              <a:defRPr sz="1800"/>
            </a:pPr>
            <a:r>
              <a:rPr sz="3000" b="1" dirty="0">
                <a:latin typeface="Calibri Light" panose="020F0302020204030204" pitchFamily="34" charset="0"/>
                <a:ea typeface="American Typewriter"/>
                <a:cs typeface="American Typewriter"/>
                <a:sym typeface="American Typewriter"/>
              </a:rPr>
              <a:t>Required </a:t>
            </a:r>
            <a:r>
              <a:rPr sz="3000" b="1" dirty="0" smtClean="0">
                <a:latin typeface="Calibri Light" panose="020F0302020204030204" pitchFamily="34" charset="0"/>
                <a:ea typeface="American Typewriter"/>
                <a:cs typeface="American Typewriter"/>
                <a:sym typeface="American Typewriter"/>
              </a:rPr>
              <a:t>Use</a:t>
            </a:r>
            <a:r>
              <a:rPr lang="en-US" sz="3000" b="1" dirty="0" smtClean="0">
                <a:latin typeface="Calibri Light" panose="020F0302020204030204" pitchFamily="34" charset="0"/>
                <a:ea typeface="American Typewriter"/>
                <a:cs typeface="American Typewriter"/>
                <a:sym typeface="American Typewriter"/>
              </a:rPr>
              <a:t>s</a:t>
            </a:r>
            <a:r>
              <a:rPr sz="3000" b="1" dirty="0" smtClean="0">
                <a:latin typeface="Calibri Light" panose="020F0302020204030204" pitchFamily="34" charset="0"/>
                <a:ea typeface="American Typewriter"/>
                <a:cs typeface="American Typewriter"/>
                <a:sym typeface="American Typewriter"/>
              </a:rPr>
              <a:t> </a:t>
            </a:r>
            <a:r>
              <a:rPr sz="3000" b="1" dirty="0">
                <a:latin typeface="Calibri Light" panose="020F0302020204030204" pitchFamily="34" charset="0"/>
                <a:ea typeface="American Typewriter"/>
                <a:cs typeface="American Typewriter"/>
                <a:sym typeface="American Typewriter"/>
              </a:rPr>
              <a:t>of Funds</a:t>
            </a:r>
            <a:br>
              <a:rPr sz="3000" b="1" dirty="0">
                <a:latin typeface="Calibri Light" panose="020F0302020204030204" pitchFamily="34" charset="0"/>
                <a:ea typeface="American Typewriter"/>
                <a:cs typeface="American Typewriter"/>
                <a:sym typeface="American Typewriter"/>
              </a:rPr>
            </a:br>
            <a:r>
              <a:rPr sz="3000" b="1" dirty="0">
                <a:latin typeface="Calibri Light" panose="020F0302020204030204" pitchFamily="34" charset="0"/>
                <a:ea typeface="American Typewriter"/>
                <a:cs typeface="American Typewriter"/>
                <a:sym typeface="American Typewriter"/>
              </a:rPr>
              <a:t>Section 135. Local Use of Funds</a:t>
            </a:r>
          </a:p>
        </p:txBody>
      </p:sp>
      <p:sp>
        <p:nvSpPr>
          <p:cNvPr id="316" name="Shape 316"/>
          <p:cNvSpPr/>
          <p:nvPr/>
        </p:nvSpPr>
        <p:spPr>
          <a:xfrm>
            <a:off x="381000" y="1412764"/>
            <a:ext cx="8305800" cy="43024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p>
            <a:pPr marL="457200" indent="-457200">
              <a:lnSpc>
                <a:spcPct val="130000"/>
              </a:lnSpc>
              <a:spcBef>
                <a:spcPts val="225"/>
              </a:spcBef>
              <a:buClr>
                <a:srgbClr val="932968"/>
              </a:buClr>
              <a:buSzPct val="60000"/>
              <a:buFont typeface="+mj-lt"/>
              <a:buAutoNum type="arabicPeriod"/>
            </a:pPr>
            <a:r>
              <a:rPr sz="2000" dirty="0">
                <a:latin typeface="Calibri Light" panose="020F0302020204030204" pitchFamily="34" charset="0"/>
                <a:ea typeface="American Typewriter"/>
                <a:cs typeface="American Typewriter"/>
                <a:sym typeface="American Typewriter"/>
              </a:rPr>
              <a:t>Strengthen CTE through integration of academics and technical </a:t>
            </a:r>
            <a:r>
              <a:rPr sz="2000" dirty="0" smtClean="0">
                <a:latin typeface="Calibri Light" panose="020F0302020204030204" pitchFamily="34" charset="0"/>
                <a:ea typeface="American Typewriter"/>
                <a:cs typeface="American Typewriter"/>
                <a:sym typeface="American Typewriter"/>
              </a:rPr>
              <a:t>programs</a:t>
            </a:r>
            <a:endParaRPr sz="2000" dirty="0">
              <a:latin typeface="Calibri Light" panose="020F0302020204030204" pitchFamily="34" charset="0"/>
              <a:ea typeface="American Typewriter"/>
              <a:cs typeface="American Typewriter"/>
              <a:sym typeface="American Typewriter"/>
            </a:endParaRPr>
          </a:p>
          <a:p>
            <a:pPr marL="457200" indent="-457200">
              <a:lnSpc>
                <a:spcPct val="130000"/>
              </a:lnSpc>
              <a:spcBef>
                <a:spcPts val="225"/>
              </a:spcBef>
              <a:buClr>
                <a:srgbClr val="932968"/>
              </a:buClr>
              <a:buSzPct val="60000"/>
              <a:buFont typeface="+mj-lt"/>
              <a:buAutoNum type="arabicPeriod"/>
            </a:pPr>
            <a:r>
              <a:rPr sz="2000" dirty="0">
                <a:latin typeface="Calibri Light" panose="020F0302020204030204" pitchFamily="34" charset="0"/>
                <a:ea typeface="American Typewriter"/>
                <a:cs typeface="American Typewriter"/>
                <a:sym typeface="American Typewriter"/>
              </a:rPr>
              <a:t>Link secondary and postsecondary through programs of study</a:t>
            </a:r>
          </a:p>
          <a:p>
            <a:pPr marL="457200" indent="-457200">
              <a:lnSpc>
                <a:spcPct val="130000"/>
              </a:lnSpc>
              <a:spcBef>
                <a:spcPts val="225"/>
              </a:spcBef>
              <a:buClr>
                <a:srgbClr val="932968"/>
              </a:buClr>
              <a:buSzPct val="60000"/>
              <a:buFont typeface="+mj-lt"/>
              <a:buAutoNum type="arabicPeriod"/>
            </a:pPr>
            <a:r>
              <a:rPr lang="en-US" sz="2000" dirty="0" smtClean="0">
                <a:latin typeface="Calibri Light" panose="020F0302020204030204" pitchFamily="34" charset="0"/>
                <a:ea typeface="American Typewriter"/>
                <a:cs typeface="American Typewriter"/>
                <a:sym typeface="American Typewriter"/>
              </a:rPr>
              <a:t>Teach to </a:t>
            </a:r>
            <a:r>
              <a:rPr sz="2000" dirty="0" smtClean="0">
                <a:latin typeface="Calibri Light" panose="020F0302020204030204" pitchFamily="34" charset="0"/>
                <a:ea typeface="American Typewriter"/>
                <a:cs typeface="American Typewriter"/>
                <a:sym typeface="American Typewriter"/>
              </a:rPr>
              <a:t>All </a:t>
            </a:r>
            <a:r>
              <a:rPr sz="2000" dirty="0">
                <a:latin typeface="Calibri Light" panose="020F0302020204030204" pitchFamily="34" charset="0"/>
                <a:ea typeface="American Typewriter"/>
                <a:cs typeface="American Typewriter"/>
                <a:sym typeface="American Typewriter"/>
              </a:rPr>
              <a:t>aspects of industry</a:t>
            </a:r>
          </a:p>
          <a:p>
            <a:pPr marL="457200" indent="-457200">
              <a:lnSpc>
                <a:spcPct val="130000"/>
              </a:lnSpc>
              <a:spcBef>
                <a:spcPts val="225"/>
              </a:spcBef>
              <a:buClr>
                <a:srgbClr val="932968"/>
              </a:buClr>
              <a:buSzPct val="60000"/>
              <a:buFont typeface="+mj-lt"/>
              <a:buAutoNum type="arabicPeriod"/>
            </a:pPr>
            <a:r>
              <a:rPr sz="2000" dirty="0">
                <a:latin typeface="Calibri Light" panose="020F0302020204030204" pitchFamily="34" charset="0"/>
                <a:ea typeface="American Typewriter"/>
                <a:cs typeface="American Typewriter"/>
                <a:sym typeface="American Typewriter"/>
              </a:rPr>
              <a:t>Develop, improve, or expand </a:t>
            </a:r>
            <a:r>
              <a:rPr sz="2000" dirty="0" smtClean="0">
                <a:latin typeface="Calibri Light" panose="020F0302020204030204" pitchFamily="34" charset="0"/>
                <a:ea typeface="American Typewriter"/>
                <a:cs typeface="American Typewriter"/>
                <a:sym typeface="American Typewriter"/>
              </a:rPr>
              <a:t>CTE</a:t>
            </a:r>
            <a:r>
              <a:rPr lang="en-US" sz="2000" dirty="0" smtClean="0">
                <a:latin typeface="Calibri Light" panose="020F0302020204030204" pitchFamily="34" charset="0"/>
                <a:ea typeface="American Typewriter"/>
                <a:cs typeface="American Typewriter"/>
                <a:sym typeface="American Typewriter"/>
              </a:rPr>
              <a:t> Programs</a:t>
            </a:r>
            <a:endParaRPr sz="2000" dirty="0">
              <a:latin typeface="Calibri Light" panose="020F0302020204030204" pitchFamily="34" charset="0"/>
              <a:ea typeface="American Typewriter"/>
              <a:cs typeface="American Typewriter"/>
              <a:sym typeface="American Typewriter"/>
            </a:endParaRPr>
          </a:p>
          <a:p>
            <a:pPr marL="457200" indent="-457200">
              <a:lnSpc>
                <a:spcPct val="130000"/>
              </a:lnSpc>
              <a:spcBef>
                <a:spcPts val="225"/>
              </a:spcBef>
              <a:buClr>
                <a:srgbClr val="932968"/>
              </a:buClr>
              <a:buSzPct val="60000"/>
              <a:buFont typeface="+mj-lt"/>
              <a:buAutoNum type="arabicPeriod"/>
            </a:pPr>
            <a:r>
              <a:rPr lang="en-US" sz="2000" dirty="0" smtClean="0">
                <a:latin typeface="Calibri Light" panose="020F0302020204030204" pitchFamily="34" charset="0"/>
                <a:ea typeface="American Typewriter"/>
                <a:cs typeface="American Typewriter"/>
                <a:sym typeface="American Typewriter"/>
              </a:rPr>
              <a:t>Faculty </a:t>
            </a:r>
            <a:r>
              <a:rPr sz="2000" dirty="0" smtClean="0">
                <a:latin typeface="Calibri Light" panose="020F0302020204030204" pitchFamily="34" charset="0"/>
                <a:ea typeface="American Typewriter"/>
                <a:cs typeface="American Typewriter"/>
                <a:sym typeface="American Typewriter"/>
              </a:rPr>
              <a:t>Professional </a:t>
            </a:r>
            <a:r>
              <a:rPr sz="2000" dirty="0">
                <a:latin typeface="Calibri Light" panose="020F0302020204030204" pitchFamily="34" charset="0"/>
                <a:ea typeface="American Typewriter"/>
                <a:cs typeface="American Typewriter"/>
                <a:sym typeface="American Typewriter"/>
              </a:rPr>
              <a:t>development</a:t>
            </a:r>
          </a:p>
          <a:p>
            <a:pPr marL="457200" indent="-457200">
              <a:lnSpc>
                <a:spcPct val="130000"/>
              </a:lnSpc>
              <a:spcBef>
                <a:spcPts val="225"/>
              </a:spcBef>
              <a:buClr>
                <a:srgbClr val="932968"/>
              </a:buClr>
              <a:buSzPct val="60000"/>
              <a:buFont typeface="+mj-lt"/>
              <a:buAutoNum type="arabicPeriod"/>
            </a:pPr>
            <a:r>
              <a:rPr lang="en-US" sz="2000" dirty="0" smtClean="0">
                <a:latin typeface="Calibri Light" panose="020F0302020204030204" pitchFamily="34" charset="0"/>
                <a:ea typeface="American Typewriter"/>
                <a:cs typeface="American Typewriter"/>
                <a:sym typeface="American Typewriter"/>
              </a:rPr>
              <a:t>Evaluate </a:t>
            </a:r>
            <a:r>
              <a:rPr sz="2000" dirty="0" smtClean="0">
                <a:latin typeface="Calibri Light" panose="020F0302020204030204" pitchFamily="34" charset="0"/>
                <a:ea typeface="American Typewriter"/>
                <a:cs typeface="American Typewriter"/>
                <a:sym typeface="American Typewriter"/>
              </a:rPr>
              <a:t>CTE </a:t>
            </a:r>
            <a:r>
              <a:rPr lang="en-US" sz="2000" dirty="0" smtClean="0">
                <a:latin typeface="Calibri Light" panose="020F0302020204030204" pitchFamily="34" charset="0"/>
                <a:ea typeface="American Typewriter"/>
                <a:cs typeface="American Typewriter"/>
                <a:sym typeface="American Typewriter"/>
              </a:rPr>
              <a:t>programs</a:t>
            </a:r>
            <a:endParaRPr sz="2000" dirty="0">
              <a:latin typeface="Calibri Light" panose="020F0302020204030204" pitchFamily="34" charset="0"/>
              <a:ea typeface="American Typewriter"/>
              <a:cs typeface="American Typewriter"/>
              <a:sym typeface="American Typewriter"/>
            </a:endParaRPr>
          </a:p>
          <a:p>
            <a:pPr marL="457200" indent="-457200">
              <a:lnSpc>
                <a:spcPct val="130000"/>
              </a:lnSpc>
              <a:spcBef>
                <a:spcPts val="225"/>
              </a:spcBef>
              <a:buClr>
                <a:srgbClr val="932968"/>
              </a:buClr>
              <a:buSzPct val="60000"/>
              <a:buFont typeface="+mj-lt"/>
              <a:buAutoNum type="arabicPeriod"/>
            </a:pPr>
            <a:r>
              <a:rPr sz="2000" dirty="0">
                <a:latin typeface="Calibri Light" panose="020F0302020204030204" pitchFamily="34" charset="0"/>
                <a:ea typeface="American Typewriter"/>
                <a:cs typeface="American Typewriter"/>
                <a:sym typeface="American Typewriter"/>
              </a:rPr>
              <a:t>Initiate, improve, expand and modernize CTE </a:t>
            </a:r>
            <a:r>
              <a:rPr sz="2000" dirty="0" smtClean="0">
                <a:latin typeface="Calibri Light" panose="020F0302020204030204" pitchFamily="34" charset="0"/>
                <a:ea typeface="American Typewriter"/>
                <a:cs typeface="American Typewriter"/>
                <a:sym typeface="American Typewriter"/>
              </a:rPr>
              <a:t>programs</a:t>
            </a:r>
            <a:r>
              <a:rPr lang="en-US" sz="2000" dirty="0">
                <a:latin typeface="Calibri Light" panose="020F0302020204030204" pitchFamily="34" charset="0"/>
                <a:ea typeface="American Typewriter"/>
                <a:cs typeface="American Typewriter"/>
                <a:sym typeface="American Typewriter"/>
              </a:rPr>
              <a:t> </a:t>
            </a:r>
            <a:r>
              <a:rPr lang="en-US" sz="2000" dirty="0" smtClean="0">
                <a:latin typeface="Calibri Light" panose="020F0302020204030204" pitchFamily="34" charset="0"/>
                <a:ea typeface="American Typewriter"/>
                <a:cs typeface="American Typewriter"/>
                <a:sym typeface="American Typewriter"/>
              </a:rPr>
              <a:t>/ </a:t>
            </a:r>
            <a:r>
              <a:rPr sz="2000" dirty="0" smtClean="0">
                <a:latin typeface="Calibri Light" panose="020F0302020204030204" pitchFamily="34" charset="0"/>
                <a:ea typeface="American Typewriter"/>
                <a:cs typeface="American Typewriter"/>
                <a:sym typeface="American Typewriter"/>
              </a:rPr>
              <a:t>technology</a:t>
            </a:r>
            <a:endParaRPr sz="2000" dirty="0">
              <a:latin typeface="Calibri Light" panose="020F0302020204030204" pitchFamily="34" charset="0"/>
              <a:ea typeface="American Typewriter"/>
              <a:cs typeface="American Typewriter"/>
              <a:sym typeface="American Typewriter"/>
            </a:endParaRPr>
          </a:p>
          <a:p>
            <a:pPr marL="457200" indent="-457200">
              <a:lnSpc>
                <a:spcPct val="130000"/>
              </a:lnSpc>
              <a:spcBef>
                <a:spcPts val="225"/>
              </a:spcBef>
              <a:buClr>
                <a:srgbClr val="932968"/>
              </a:buClr>
              <a:buSzPct val="60000"/>
              <a:buFont typeface="+mj-lt"/>
              <a:buAutoNum type="arabicPeriod"/>
            </a:pPr>
            <a:r>
              <a:rPr sz="2000" dirty="0">
                <a:latin typeface="Calibri Light" panose="020F0302020204030204" pitchFamily="34" charset="0"/>
                <a:ea typeface="American Typewriter"/>
                <a:cs typeface="American Typewriter"/>
                <a:sym typeface="American Typewriter"/>
              </a:rPr>
              <a:t>Activities for special </a:t>
            </a:r>
            <a:r>
              <a:rPr sz="2000" dirty="0" smtClean="0">
                <a:latin typeface="Calibri Light" panose="020F0302020204030204" pitchFamily="34" charset="0"/>
                <a:ea typeface="American Typewriter"/>
                <a:cs typeface="American Typewriter"/>
                <a:sym typeface="American Typewriter"/>
              </a:rPr>
              <a:t>populations</a:t>
            </a:r>
            <a:r>
              <a:rPr lang="en-US" sz="2000" dirty="0" smtClean="0">
                <a:latin typeface="Calibri Light" panose="020F0302020204030204" pitchFamily="34" charset="0"/>
                <a:ea typeface="American Typewriter"/>
                <a:cs typeface="American Typewriter"/>
                <a:sym typeface="American Typewriter"/>
              </a:rPr>
              <a:t> enrolled in CTE Programs </a:t>
            </a:r>
            <a:r>
              <a:rPr sz="2000" dirty="0">
                <a:latin typeface="Calibri Light" panose="020F0302020204030204" pitchFamily="34" charset="0"/>
                <a:ea typeface="American Typewriter"/>
                <a:cs typeface="American Typewriter"/>
                <a:sym typeface="American Typewriter"/>
              </a:rPr>
              <a:t>	</a:t>
            </a:r>
          </a:p>
          <a:p>
            <a:pPr marL="457200" indent="-457200">
              <a:lnSpc>
                <a:spcPct val="130000"/>
              </a:lnSpc>
              <a:spcBef>
                <a:spcPts val="225"/>
              </a:spcBef>
              <a:buClr>
                <a:srgbClr val="932968"/>
              </a:buClr>
              <a:buSzPct val="60000"/>
              <a:buFont typeface="+mj-lt"/>
              <a:buAutoNum type="arabicPeriod"/>
            </a:pPr>
            <a:r>
              <a:rPr lang="en-US" sz="2000" dirty="0" smtClean="0">
                <a:latin typeface="Calibri Light" panose="020F0302020204030204" pitchFamily="34" charset="0"/>
                <a:ea typeface="American Typewriter"/>
                <a:cs typeface="American Typewriter"/>
                <a:sym typeface="American Typewriter"/>
              </a:rPr>
              <a:t>Support programs that </a:t>
            </a:r>
            <a:r>
              <a:rPr sz="2000" dirty="0" smtClean="0">
                <a:latin typeface="Calibri Light" panose="020F0302020204030204" pitchFamily="34" charset="0"/>
                <a:ea typeface="American Typewriter"/>
                <a:cs typeface="American Typewriter"/>
                <a:sym typeface="American Typewriter"/>
              </a:rPr>
              <a:t>are </a:t>
            </a:r>
            <a:r>
              <a:rPr sz="2000" dirty="0">
                <a:latin typeface="Calibri Light" panose="020F0302020204030204" pitchFamily="34" charset="0"/>
                <a:ea typeface="American Typewriter"/>
                <a:cs typeface="American Typewriter"/>
                <a:sym typeface="American Typewriter"/>
              </a:rPr>
              <a:t>of sufficient size, scope and </a:t>
            </a:r>
            <a:r>
              <a:rPr sz="2000" dirty="0" smtClean="0">
                <a:latin typeface="Calibri Light" panose="020F0302020204030204" pitchFamily="34" charset="0"/>
                <a:ea typeface="American Typewriter"/>
                <a:cs typeface="American Typewriter"/>
                <a:sym typeface="American Typewriter"/>
              </a:rPr>
              <a:t>quality </a:t>
            </a:r>
            <a:r>
              <a:rPr sz="2000" dirty="0">
                <a:latin typeface="Calibri Light" panose="020F0302020204030204" pitchFamily="34" charset="0"/>
                <a:ea typeface="American Typewriter"/>
                <a:cs typeface="American Typewriter"/>
                <a:sym typeface="American Typewriter"/>
              </a:rPr>
              <a:t>to be effective</a:t>
            </a:r>
          </a:p>
        </p:txBody>
      </p:sp>
      <p:grpSp>
        <p:nvGrpSpPr>
          <p:cNvPr id="319" name="Group 319"/>
          <p:cNvGrpSpPr/>
          <p:nvPr/>
        </p:nvGrpSpPr>
        <p:grpSpPr>
          <a:xfrm>
            <a:off x="457200" y="5715179"/>
            <a:ext cx="8130625" cy="671839"/>
            <a:chOff x="4460528" y="74446"/>
            <a:chExt cx="5342827" cy="454599"/>
          </a:xfrm>
        </p:grpSpPr>
        <p:sp>
          <p:nvSpPr>
            <p:cNvPr id="317" name="Shape 317"/>
            <p:cNvSpPr/>
            <p:nvPr/>
          </p:nvSpPr>
          <p:spPr>
            <a:xfrm>
              <a:off x="4460528" y="74446"/>
              <a:ext cx="5208199" cy="4545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270" y="0"/>
                  </a:lnTo>
                  <a:lnTo>
                    <a:pt x="21600" y="3600"/>
                  </a:lnTo>
                  <a:lnTo>
                    <a:pt x="21600" y="21600"/>
                  </a:lnTo>
                  <a:lnTo>
                    <a:pt x="1330" y="21600"/>
                  </a:lnTo>
                  <a:lnTo>
                    <a:pt x="0" y="18000"/>
                  </a:lnTo>
                  <a:lnTo>
                    <a:pt x="0" y="0"/>
                  </a:lnTo>
                  <a:close/>
                </a:path>
              </a:pathLst>
            </a:custGeom>
            <a:solidFill>
              <a:srgbClr val="CEB966"/>
            </a:solidFill>
            <a:ln w="3175" cap="flat">
              <a:solidFill>
                <a:srgbClr val="000000"/>
              </a:solidFill>
              <a:prstDash val="solid"/>
              <a:round/>
            </a:ln>
            <a:effectLst/>
          </p:spPr>
          <p:txBody>
            <a:bodyPr wrap="square" lIns="0" tIns="0" rIns="0" bIns="0" numCol="1" anchor="t">
              <a:noAutofit/>
            </a:bodyPr>
            <a:lstStyle/>
            <a:p>
              <a:pPr lvl="0">
                <a:defRPr>
                  <a:latin typeface="Tahoma"/>
                  <a:ea typeface="Tahoma"/>
                  <a:cs typeface="Tahoma"/>
                  <a:sym typeface="Tahoma"/>
                </a:defRPr>
              </a:pPr>
              <a:endParaRPr sz="1350" dirty="0"/>
            </a:p>
          </p:txBody>
        </p:sp>
        <p:sp>
          <p:nvSpPr>
            <p:cNvPr id="318" name="Shape 318"/>
            <p:cNvSpPr/>
            <p:nvPr/>
          </p:nvSpPr>
          <p:spPr>
            <a:xfrm>
              <a:off x="4616239" y="74564"/>
              <a:ext cx="5187116" cy="45448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defRPr sz="1600">
                  <a:latin typeface="Tahoma"/>
                  <a:ea typeface="Tahoma"/>
                  <a:cs typeface="Tahoma"/>
                  <a:sym typeface="Tahoma"/>
                </a:defRPr>
              </a:lvl1pPr>
            </a:lstStyle>
            <a:p>
              <a:pPr lvl="0">
                <a:defRPr sz="1800"/>
              </a:pPr>
              <a:r>
                <a:rPr sz="2000" b="1" dirty="0">
                  <a:latin typeface="Calibri Light" panose="020F0302020204030204" pitchFamily="34" charset="0"/>
                </a:rPr>
                <a:t>Recipient is required to address with either Perkins or institutional funds as outlined in 5-Year Plan</a:t>
              </a:r>
            </a:p>
          </p:txBody>
        </p:sp>
      </p:grpSp>
    </p:spTree>
    <p:extLst>
      <p:ext uri="{BB962C8B-B14F-4D97-AF65-F5344CB8AC3E}">
        <p14:creationId xmlns:p14="http://schemas.microsoft.com/office/powerpoint/2010/main" val="189803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2667000" y="381001"/>
            <a:ext cx="6019800" cy="914400"/>
          </a:xfrm>
          <a:prstGeom prst="rect">
            <a:avLst/>
          </a:prstGeom>
        </p:spPr>
        <p:txBody>
          <a:bodyPr lIns="0" tIns="0" rIns="0" bIns="0">
            <a:normAutofit/>
          </a:bodyPr>
          <a:lstStyle/>
          <a:p>
            <a:pPr lvl="0" defTabSz="621791">
              <a:defRPr sz="1800">
                <a:solidFill>
                  <a:srgbClr val="000000"/>
                </a:solidFill>
              </a:defRPr>
            </a:pPr>
            <a:r>
              <a:rPr sz="2400" dirty="0">
                <a:solidFill>
                  <a:srgbClr val="69676D"/>
                </a:solidFill>
              </a:rPr>
              <a:t>Required &amp; Permissive Use of Funds</a:t>
            </a:r>
            <a:br>
              <a:rPr sz="2400" dirty="0">
                <a:solidFill>
                  <a:srgbClr val="69676D"/>
                </a:solidFill>
              </a:rPr>
            </a:br>
            <a:r>
              <a:rPr sz="2400" dirty="0">
                <a:solidFill>
                  <a:srgbClr val="69676D"/>
                </a:solidFill>
              </a:rPr>
              <a:t>Section 135. Local Use of Funds</a:t>
            </a:r>
          </a:p>
        </p:txBody>
      </p:sp>
      <p:sp>
        <p:nvSpPr>
          <p:cNvPr id="128" name="Shape 128"/>
          <p:cNvSpPr/>
          <p:nvPr/>
        </p:nvSpPr>
        <p:spPr>
          <a:xfrm>
            <a:off x="228600" y="1371600"/>
            <a:ext cx="8726489" cy="5181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329184" lvl="0" indent="-329184" defTabSz="877823">
              <a:lnSpc>
                <a:spcPct val="80000"/>
              </a:lnSpc>
              <a:spcBef>
                <a:spcPts val="200"/>
              </a:spcBef>
            </a:pPr>
            <a:endParaRPr sz="2400" dirty="0">
              <a:latin typeface="Arial"/>
              <a:cs typeface="Arial"/>
            </a:endParaRPr>
          </a:p>
          <a:p>
            <a:pPr marL="342900" lvl="0" indent="-342900" defTabSz="877823">
              <a:lnSpc>
                <a:spcPct val="80000"/>
              </a:lnSpc>
              <a:spcBef>
                <a:spcPts val="200"/>
              </a:spcBef>
              <a:buClr>
                <a:srgbClr val="932968"/>
              </a:buClr>
              <a:buSzPct val="60000"/>
              <a:buFont typeface="+mj-lt"/>
              <a:buAutoNum type="arabicPeriod"/>
            </a:pPr>
            <a:r>
              <a:rPr sz="2000" dirty="0">
                <a:latin typeface="Arial"/>
                <a:cs typeface="Arial"/>
              </a:rPr>
              <a:t>Involve stakeholders</a:t>
            </a:r>
          </a:p>
          <a:p>
            <a:pPr marL="342900" lvl="0" indent="-342900" defTabSz="877823">
              <a:lnSpc>
                <a:spcPct val="80000"/>
              </a:lnSpc>
              <a:spcBef>
                <a:spcPts val="200"/>
              </a:spcBef>
              <a:buClr>
                <a:srgbClr val="932968"/>
              </a:buClr>
              <a:buSzPct val="60000"/>
              <a:buFont typeface="+mj-lt"/>
              <a:buAutoNum type="arabicPeriod"/>
            </a:pPr>
            <a:r>
              <a:rPr sz="2000" dirty="0">
                <a:latin typeface="Arial"/>
                <a:cs typeface="Arial"/>
              </a:rPr>
              <a:t>Career guidance and academic counseling</a:t>
            </a:r>
          </a:p>
          <a:p>
            <a:pPr marL="342900" lvl="0" indent="-342900" defTabSz="877823">
              <a:lnSpc>
                <a:spcPct val="80000"/>
              </a:lnSpc>
              <a:spcBef>
                <a:spcPts val="200"/>
              </a:spcBef>
              <a:buClr>
                <a:srgbClr val="932968"/>
              </a:buClr>
              <a:buSzPct val="60000"/>
              <a:buFont typeface="+mj-lt"/>
              <a:buAutoNum type="arabicPeriod"/>
            </a:pPr>
            <a:r>
              <a:rPr sz="2000" dirty="0">
                <a:latin typeface="Arial"/>
                <a:cs typeface="Arial"/>
              </a:rPr>
              <a:t>Business partnerships</a:t>
            </a:r>
          </a:p>
          <a:p>
            <a:pPr marL="342900" lvl="0" indent="-342900" defTabSz="877823">
              <a:lnSpc>
                <a:spcPct val="80000"/>
              </a:lnSpc>
              <a:spcBef>
                <a:spcPts val="200"/>
              </a:spcBef>
              <a:buClr>
                <a:srgbClr val="932968"/>
              </a:buClr>
              <a:buSzPct val="60000"/>
              <a:buFont typeface="+mj-lt"/>
              <a:buAutoNum type="arabicPeriod"/>
            </a:pPr>
            <a:r>
              <a:rPr sz="2000" dirty="0">
                <a:latin typeface="Arial"/>
                <a:cs typeface="Arial"/>
              </a:rPr>
              <a:t>Programs for special </a:t>
            </a:r>
            <a:r>
              <a:rPr sz="2000" dirty="0" smtClean="0">
                <a:latin typeface="Arial"/>
                <a:cs typeface="Arial"/>
              </a:rPr>
              <a:t>populations</a:t>
            </a:r>
            <a:r>
              <a:rPr lang="en-US" sz="2000" dirty="0" smtClean="0">
                <a:latin typeface="Arial"/>
                <a:cs typeface="Arial"/>
              </a:rPr>
              <a:t> – Enrolled in CTE leading to employment </a:t>
            </a:r>
            <a:endParaRPr sz="2000" dirty="0">
              <a:latin typeface="Arial"/>
              <a:cs typeface="Arial"/>
            </a:endParaRPr>
          </a:p>
          <a:p>
            <a:pPr marL="342900" lvl="0" indent="-342900" defTabSz="877823">
              <a:lnSpc>
                <a:spcPct val="80000"/>
              </a:lnSpc>
              <a:spcBef>
                <a:spcPts val="200"/>
              </a:spcBef>
              <a:buClr>
                <a:srgbClr val="932968"/>
              </a:buClr>
              <a:buSzPct val="60000"/>
              <a:buFont typeface="+mj-lt"/>
              <a:buAutoNum type="arabicPeriod"/>
            </a:pPr>
            <a:r>
              <a:rPr sz="2000" dirty="0">
                <a:latin typeface="Arial"/>
                <a:cs typeface="Arial"/>
              </a:rPr>
              <a:t>CTE student organizations</a:t>
            </a:r>
          </a:p>
          <a:p>
            <a:pPr marL="342900" lvl="0" indent="-342900" defTabSz="877823">
              <a:lnSpc>
                <a:spcPct val="80000"/>
              </a:lnSpc>
              <a:spcBef>
                <a:spcPts val="200"/>
              </a:spcBef>
              <a:buClr>
                <a:srgbClr val="932968"/>
              </a:buClr>
              <a:buSzPct val="60000"/>
              <a:buFont typeface="+mj-lt"/>
              <a:buAutoNum type="arabicPeriod"/>
            </a:pPr>
            <a:r>
              <a:rPr sz="2000" dirty="0">
                <a:latin typeface="Arial"/>
                <a:cs typeface="Arial"/>
              </a:rPr>
              <a:t>Mentoring and support </a:t>
            </a:r>
            <a:r>
              <a:rPr sz="2000" dirty="0" smtClean="0">
                <a:latin typeface="Arial"/>
                <a:cs typeface="Arial"/>
              </a:rPr>
              <a:t>services</a:t>
            </a:r>
            <a:r>
              <a:rPr lang="en-US" sz="2000" dirty="0" smtClean="0">
                <a:latin typeface="Arial"/>
                <a:cs typeface="Arial"/>
              </a:rPr>
              <a:t> – CTE Students </a:t>
            </a:r>
            <a:endParaRPr sz="2000" dirty="0">
              <a:latin typeface="Arial"/>
              <a:cs typeface="Arial"/>
            </a:endParaRPr>
          </a:p>
          <a:p>
            <a:pPr marL="342900" lvl="0" indent="-342900" defTabSz="877823">
              <a:lnSpc>
                <a:spcPct val="80000"/>
              </a:lnSpc>
              <a:spcBef>
                <a:spcPts val="200"/>
              </a:spcBef>
              <a:buClr>
                <a:srgbClr val="932968"/>
              </a:buClr>
              <a:buSzPct val="60000"/>
              <a:buFont typeface="+mj-lt"/>
              <a:buAutoNum type="arabicPeriod"/>
            </a:pPr>
            <a:r>
              <a:rPr sz="2000" dirty="0">
                <a:latin typeface="Arial"/>
                <a:cs typeface="Arial"/>
              </a:rPr>
              <a:t>Equipment and instructional materials</a:t>
            </a:r>
          </a:p>
          <a:p>
            <a:pPr marL="342900" lvl="0" indent="-342900" defTabSz="877823">
              <a:lnSpc>
                <a:spcPct val="80000"/>
              </a:lnSpc>
              <a:spcBef>
                <a:spcPts val="200"/>
              </a:spcBef>
              <a:buClr>
                <a:srgbClr val="932968"/>
              </a:buClr>
              <a:buSzPct val="60000"/>
              <a:buFont typeface="+mj-lt"/>
              <a:buAutoNum type="arabicPeriod"/>
            </a:pPr>
            <a:r>
              <a:rPr sz="2000" dirty="0">
                <a:latin typeface="Arial"/>
                <a:cs typeface="Arial"/>
              </a:rPr>
              <a:t>Teacher preparation</a:t>
            </a:r>
          </a:p>
          <a:p>
            <a:pPr marL="342900" lvl="0" indent="-342900" defTabSz="877823">
              <a:lnSpc>
                <a:spcPct val="80000"/>
              </a:lnSpc>
              <a:spcBef>
                <a:spcPts val="200"/>
              </a:spcBef>
              <a:buClr>
                <a:srgbClr val="932968"/>
              </a:buClr>
              <a:buSzPct val="60000"/>
              <a:buFont typeface="+mj-lt"/>
              <a:buAutoNum type="arabicPeriod"/>
            </a:pPr>
            <a:r>
              <a:rPr sz="2000" dirty="0">
                <a:latin typeface="Arial"/>
                <a:cs typeface="Arial"/>
              </a:rPr>
              <a:t>Accessibility of postsecondary instruction</a:t>
            </a:r>
          </a:p>
          <a:p>
            <a:pPr marL="342900" lvl="0" indent="-342900" defTabSz="877823">
              <a:lnSpc>
                <a:spcPct val="80000"/>
              </a:lnSpc>
              <a:spcBef>
                <a:spcPts val="200"/>
              </a:spcBef>
              <a:buClr>
                <a:srgbClr val="932968"/>
              </a:buClr>
              <a:buSzPct val="60000"/>
              <a:buFont typeface="+mj-lt"/>
              <a:buAutoNum type="arabicPeriod"/>
            </a:pPr>
            <a:r>
              <a:rPr sz="2000" dirty="0" smtClean="0">
                <a:latin typeface="Arial"/>
                <a:cs typeface="Arial"/>
              </a:rPr>
              <a:t>Transiti</a:t>
            </a:r>
            <a:r>
              <a:rPr lang="en-US" sz="2000" dirty="0" smtClean="0">
                <a:latin typeface="Arial"/>
                <a:cs typeface="Arial"/>
              </a:rPr>
              <a:t>o</a:t>
            </a:r>
            <a:r>
              <a:rPr sz="2000" dirty="0" smtClean="0">
                <a:latin typeface="Arial"/>
                <a:cs typeface="Arial"/>
              </a:rPr>
              <a:t>n </a:t>
            </a:r>
            <a:r>
              <a:rPr sz="2000" dirty="0">
                <a:latin typeface="Arial"/>
                <a:cs typeface="Arial"/>
              </a:rPr>
              <a:t>to baccalaureate</a:t>
            </a:r>
          </a:p>
          <a:p>
            <a:pPr marL="342900" lvl="0" indent="-342900" defTabSz="877823">
              <a:lnSpc>
                <a:spcPct val="80000"/>
              </a:lnSpc>
              <a:spcBef>
                <a:spcPts val="200"/>
              </a:spcBef>
              <a:buClr>
                <a:srgbClr val="932968"/>
              </a:buClr>
              <a:buSzPct val="60000"/>
              <a:buFont typeface="+mj-lt"/>
              <a:buAutoNum type="arabicPeriod"/>
            </a:pPr>
            <a:r>
              <a:rPr sz="2000" dirty="0">
                <a:latin typeface="Arial"/>
                <a:cs typeface="Arial"/>
              </a:rPr>
              <a:t>Entrepreneurship, family and consumer science, automotive</a:t>
            </a:r>
          </a:p>
          <a:p>
            <a:pPr marL="342900" lvl="0" indent="-342900" defTabSz="877823">
              <a:lnSpc>
                <a:spcPct val="80000"/>
              </a:lnSpc>
              <a:spcBef>
                <a:spcPts val="200"/>
              </a:spcBef>
              <a:buClr>
                <a:srgbClr val="932968"/>
              </a:buClr>
              <a:buSzPct val="60000"/>
              <a:buFont typeface="+mj-lt"/>
              <a:buAutoNum type="arabicPeriod"/>
            </a:pPr>
            <a:r>
              <a:rPr sz="2000" dirty="0">
                <a:latin typeface="Arial"/>
                <a:cs typeface="Arial"/>
              </a:rPr>
              <a:t>New courses</a:t>
            </a:r>
          </a:p>
          <a:p>
            <a:pPr marL="342900" lvl="0" indent="-342900" defTabSz="877823">
              <a:lnSpc>
                <a:spcPct val="80000"/>
              </a:lnSpc>
              <a:spcBef>
                <a:spcPts val="200"/>
              </a:spcBef>
              <a:buClr>
                <a:srgbClr val="932968"/>
              </a:buClr>
              <a:buSzPct val="60000"/>
              <a:buFont typeface="+mj-lt"/>
              <a:buAutoNum type="arabicPeriod"/>
            </a:pPr>
            <a:r>
              <a:rPr sz="2000" dirty="0">
                <a:latin typeface="Arial"/>
                <a:cs typeface="Arial"/>
              </a:rPr>
              <a:t>Career-themed learning communities</a:t>
            </a:r>
          </a:p>
          <a:p>
            <a:pPr marL="342900" lvl="0" indent="-342900" defTabSz="877823">
              <a:lnSpc>
                <a:spcPct val="80000"/>
              </a:lnSpc>
              <a:spcBef>
                <a:spcPts val="200"/>
              </a:spcBef>
              <a:buClr>
                <a:srgbClr val="932968"/>
              </a:buClr>
              <a:buSzPct val="60000"/>
              <a:buFont typeface="+mj-lt"/>
              <a:buAutoNum type="arabicPeriod"/>
            </a:pPr>
            <a:r>
              <a:rPr sz="2000" dirty="0">
                <a:latin typeface="Arial"/>
                <a:cs typeface="Arial"/>
              </a:rPr>
              <a:t>CTE for adults and dropouts to complete secondary or to upgrade skills</a:t>
            </a:r>
          </a:p>
          <a:p>
            <a:pPr marL="342900" lvl="0" indent="-342900" defTabSz="877823">
              <a:lnSpc>
                <a:spcPct val="80000"/>
              </a:lnSpc>
              <a:spcBef>
                <a:spcPts val="200"/>
              </a:spcBef>
              <a:buClr>
                <a:srgbClr val="932968"/>
              </a:buClr>
              <a:buSzPct val="60000"/>
              <a:buFont typeface="+mj-lt"/>
              <a:buAutoNum type="arabicPeriod"/>
            </a:pPr>
            <a:r>
              <a:rPr sz="2000" dirty="0">
                <a:latin typeface="Arial"/>
                <a:cs typeface="Arial"/>
              </a:rPr>
              <a:t>Career assistance</a:t>
            </a:r>
          </a:p>
          <a:p>
            <a:pPr marL="342900" lvl="0" indent="-342900" defTabSz="877823">
              <a:lnSpc>
                <a:spcPct val="80000"/>
              </a:lnSpc>
              <a:spcBef>
                <a:spcPts val="200"/>
              </a:spcBef>
              <a:buClr>
                <a:srgbClr val="932968"/>
              </a:buClr>
              <a:buSzPct val="60000"/>
              <a:buFont typeface="+mj-lt"/>
              <a:buAutoNum type="arabicPeriod"/>
            </a:pPr>
            <a:r>
              <a:rPr sz="2000" dirty="0">
                <a:latin typeface="Arial"/>
                <a:cs typeface="Arial"/>
              </a:rPr>
              <a:t>Activities for nontraditional fields</a:t>
            </a:r>
          </a:p>
          <a:p>
            <a:pPr marL="342900" lvl="0" indent="-342900" defTabSz="877823">
              <a:lnSpc>
                <a:spcPct val="80000"/>
              </a:lnSpc>
              <a:spcBef>
                <a:spcPts val="200"/>
              </a:spcBef>
              <a:buClr>
                <a:srgbClr val="932968"/>
              </a:buClr>
              <a:buSzPct val="60000"/>
              <a:buFont typeface="+mj-lt"/>
              <a:buAutoNum type="arabicPeriod"/>
            </a:pPr>
            <a:r>
              <a:rPr sz="2000" dirty="0">
                <a:latin typeface="Arial"/>
                <a:cs typeface="Arial"/>
              </a:rPr>
              <a:t>Pooling of funds (teacher prep/data </a:t>
            </a:r>
            <a:r>
              <a:rPr sz="2000" dirty="0" smtClean="0">
                <a:latin typeface="Arial"/>
                <a:cs typeface="Arial"/>
              </a:rPr>
              <a:t>collection/P</a:t>
            </a:r>
            <a:r>
              <a:rPr lang="en-US" sz="2000" dirty="0" smtClean="0">
                <a:latin typeface="Arial"/>
                <a:cs typeface="Arial"/>
              </a:rPr>
              <a:t>O</a:t>
            </a:r>
            <a:r>
              <a:rPr sz="2000" dirty="0" smtClean="0">
                <a:latin typeface="Arial"/>
                <a:cs typeface="Arial"/>
              </a:rPr>
              <a:t>S/technical </a:t>
            </a:r>
            <a:r>
              <a:rPr sz="2000" dirty="0">
                <a:latin typeface="Arial"/>
                <a:cs typeface="Arial"/>
              </a:rPr>
              <a:t>assessments)</a:t>
            </a:r>
          </a:p>
        </p:txBody>
      </p:sp>
    </p:spTree>
    <p:extLst>
      <p:ext uri="{BB962C8B-B14F-4D97-AF65-F5344CB8AC3E}">
        <p14:creationId xmlns:p14="http://schemas.microsoft.com/office/powerpoint/2010/main" val="199505727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idx="1"/>
          </p:nvPr>
        </p:nvSpPr>
        <p:spPr>
          <a:xfrm>
            <a:off x="772735" y="1532586"/>
            <a:ext cx="7399715" cy="4343283"/>
          </a:xfrm>
          <a:prstGeom prst="rect">
            <a:avLst/>
          </a:prstGeom>
        </p:spPr>
        <p:txBody>
          <a:bodyPr/>
          <a:lstStyle/>
          <a:p>
            <a:pPr marL="0" lvl="0" indent="0">
              <a:buSzTx/>
              <a:buNone/>
              <a:defRPr sz="1800">
                <a:solidFill>
                  <a:srgbClr val="000000"/>
                </a:solidFill>
              </a:defRPr>
            </a:pPr>
            <a:r>
              <a:rPr lang="en-US" sz="2400" cap="all" dirty="0" smtClean="0">
                <a:solidFill>
                  <a:srgbClr val="514843"/>
                </a:solidFill>
              </a:rPr>
              <a:t>Local</a:t>
            </a:r>
            <a:r>
              <a:rPr sz="2400" cap="all" dirty="0" smtClean="0">
                <a:solidFill>
                  <a:srgbClr val="514843"/>
                </a:solidFill>
              </a:rPr>
              <a:t> </a:t>
            </a:r>
            <a:r>
              <a:rPr sz="2400" cap="all" dirty="0">
                <a:solidFill>
                  <a:srgbClr val="514843"/>
                </a:solidFill>
              </a:rPr>
              <a:t>Perkins Application Plan - </a:t>
            </a:r>
          </a:p>
          <a:p>
            <a:pPr marL="274306" lvl="0" indent="-274306">
              <a:defRPr sz="1800">
                <a:solidFill>
                  <a:srgbClr val="000000"/>
                </a:solidFill>
              </a:defRPr>
            </a:pPr>
            <a:r>
              <a:rPr sz="2400" dirty="0">
                <a:solidFill>
                  <a:srgbClr val="514843"/>
                </a:solidFill>
              </a:rPr>
              <a:t>The law is just the minimum requirements</a:t>
            </a:r>
          </a:p>
          <a:p>
            <a:pPr marL="274306" lvl="0" indent="-274306">
              <a:defRPr sz="1800">
                <a:solidFill>
                  <a:srgbClr val="000000"/>
                </a:solidFill>
              </a:defRPr>
            </a:pPr>
            <a:r>
              <a:rPr sz="2400" dirty="0">
                <a:solidFill>
                  <a:srgbClr val="514843"/>
                </a:solidFill>
              </a:rPr>
              <a:t>States can add more requirements, set parameters, restrictions, etc..</a:t>
            </a:r>
          </a:p>
          <a:p>
            <a:pPr marL="800060" lvl="1" indent="-342883">
              <a:spcBef>
                <a:spcPts val="600"/>
              </a:spcBef>
              <a:defRPr sz="1800">
                <a:solidFill>
                  <a:srgbClr val="000000"/>
                </a:solidFill>
              </a:defRPr>
            </a:pPr>
            <a:r>
              <a:rPr sz="2400" dirty="0">
                <a:solidFill>
                  <a:srgbClr val="514843"/>
                </a:solidFill>
              </a:rPr>
              <a:t>Prioritize uses of funds</a:t>
            </a:r>
            <a:endParaRPr sz="1600" dirty="0">
              <a:solidFill>
                <a:srgbClr val="514843"/>
              </a:solidFill>
            </a:endParaRPr>
          </a:p>
          <a:p>
            <a:pPr marL="800060" lvl="1" indent="-342883">
              <a:spcBef>
                <a:spcPts val="600"/>
              </a:spcBef>
              <a:defRPr sz="1800">
                <a:solidFill>
                  <a:srgbClr val="000000"/>
                </a:solidFill>
              </a:defRPr>
            </a:pPr>
            <a:r>
              <a:rPr sz="2400" dirty="0">
                <a:solidFill>
                  <a:srgbClr val="514843"/>
                </a:solidFill>
              </a:rPr>
              <a:t>Connect accountability to uses of funds</a:t>
            </a:r>
          </a:p>
        </p:txBody>
      </p:sp>
      <p:sp>
        <p:nvSpPr>
          <p:cNvPr id="139" name="Shape 139"/>
          <p:cNvSpPr/>
          <p:nvPr/>
        </p:nvSpPr>
        <p:spPr>
          <a:xfrm>
            <a:off x="3200399" y="228603"/>
            <a:ext cx="5228089" cy="109696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endParaRPr sz="3600" dirty="0">
              <a:solidFill>
                <a:srgbClr val="514843"/>
              </a:solidFill>
            </a:endParaRPr>
          </a:p>
        </p:txBody>
      </p:sp>
    </p:spTree>
    <p:extLst>
      <p:ext uri="{BB962C8B-B14F-4D97-AF65-F5344CB8AC3E}">
        <p14:creationId xmlns:p14="http://schemas.microsoft.com/office/powerpoint/2010/main" val="1869764429"/>
      </p:ext>
    </p:extLst>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p:nvPr>
        </p:nvSpPr>
        <p:spPr>
          <a:xfrm>
            <a:off x="2667000" y="533400"/>
            <a:ext cx="6172200" cy="914400"/>
          </a:xfrm>
          <a:prstGeom prst="rect">
            <a:avLst/>
          </a:prstGeom>
        </p:spPr>
        <p:txBody>
          <a:bodyPr>
            <a:normAutofit/>
          </a:bodyPr>
          <a:lstStyle>
            <a:lvl1pPr>
              <a:defRPr sz="3600"/>
            </a:lvl1pPr>
          </a:lstStyle>
          <a:p>
            <a:pPr lvl="0">
              <a:defRPr sz="1800">
                <a:solidFill>
                  <a:srgbClr val="000000"/>
                </a:solidFill>
              </a:defRPr>
            </a:pPr>
            <a:r>
              <a:rPr sz="3200" b="1" dirty="0">
                <a:latin typeface="Calibri Light" panose="020F0302020204030204" pitchFamily="34" charset="0"/>
              </a:rPr>
              <a:t>Integration of Academic &amp; CTE Skills</a:t>
            </a:r>
          </a:p>
        </p:txBody>
      </p:sp>
      <p:sp>
        <p:nvSpPr>
          <p:cNvPr id="310" name="Shape 310"/>
          <p:cNvSpPr>
            <a:spLocks noGrp="1"/>
          </p:cNvSpPr>
          <p:nvPr>
            <p:ph idx="1"/>
          </p:nvPr>
        </p:nvSpPr>
        <p:spPr>
          <a:xfrm>
            <a:off x="697424" y="2114551"/>
            <a:ext cx="7608376" cy="3342085"/>
          </a:xfrm>
          <a:prstGeom prst="rect">
            <a:avLst/>
          </a:prstGeom>
        </p:spPr>
        <p:txBody>
          <a:bodyPr>
            <a:noAutofit/>
          </a:bodyPr>
          <a:lstStyle/>
          <a:p>
            <a:pPr marL="192881" indent="-192881">
              <a:spcBef>
                <a:spcPts val="375"/>
              </a:spcBef>
              <a:defRPr sz="1800"/>
            </a:pPr>
            <a:r>
              <a:rPr sz="2600" u="sng" dirty="0">
                <a:latin typeface="Calibri Light" panose="020F0302020204030204" pitchFamily="34" charset="0"/>
                <a:ea typeface="Tahoma Negreta"/>
                <a:cs typeface="Tahoma Negreta"/>
                <a:sym typeface="Tahoma Negreta"/>
              </a:rPr>
              <a:t>Required</a:t>
            </a:r>
            <a:r>
              <a:rPr sz="2600" dirty="0">
                <a:latin typeface="Calibri Light" panose="020F0302020204030204" pitchFamily="34" charset="0"/>
                <a:ea typeface="Tahoma Negreta"/>
                <a:cs typeface="Tahoma Negreta"/>
                <a:sym typeface="Tahoma Negreta"/>
              </a:rPr>
              <a:t>:</a:t>
            </a:r>
            <a:r>
              <a:rPr sz="2600" dirty="0">
                <a:latin typeface="Calibri Light" panose="020F0302020204030204" pitchFamily="34" charset="0"/>
              </a:rPr>
              <a:t> Strengthen academic and technical skills of students participating in CTE programs through the </a:t>
            </a:r>
            <a:r>
              <a:rPr sz="2600" dirty="0">
                <a:latin typeface="Calibri Light" panose="020F0302020204030204" pitchFamily="34" charset="0"/>
                <a:ea typeface="Tahoma Negreta"/>
                <a:cs typeface="Tahoma Negreta"/>
                <a:sym typeface="Tahoma Negreta"/>
              </a:rPr>
              <a:t>integration of academics with CTE programs. </a:t>
            </a:r>
          </a:p>
          <a:p>
            <a:pPr lvl="0">
              <a:buSzTx/>
              <a:buNone/>
              <a:defRPr sz="1800"/>
            </a:pPr>
            <a:endParaRPr sz="2600" dirty="0">
              <a:latin typeface="Calibri Light" panose="020F0302020204030204" pitchFamily="34" charset="0"/>
              <a:ea typeface="Tahoma Negreta"/>
              <a:cs typeface="Tahoma Negreta"/>
              <a:sym typeface="Tahoma Negreta"/>
            </a:endParaRPr>
          </a:p>
          <a:p>
            <a:pPr marL="192881" indent="-192881">
              <a:spcBef>
                <a:spcPts val="375"/>
              </a:spcBef>
              <a:defRPr sz="1800"/>
            </a:pPr>
            <a:r>
              <a:rPr sz="2600" dirty="0">
                <a:latin typeface="Calibri Light" panose="020F0302020204030204" pitchFamily="34" charset="0"/>
              </a:rPr>
              <a:t> </a:t>
            </a:r>
            <a:r>
              <a:rPr sz="2600" u="sng" dirty="0">
                <a:latin typeface="Calibri Light" panose="020F0302020204030204" pitchFamily="34" charset="0"/>
                <a:ea typeface="Tahoma Negreta"/>
                <a:cs typeface="Tahoma Negreta"/>
                <a:sym typeface="Tahoma Negreta"/>
              </a:rPr>
              <a:t>Related Permissive</a:t>
            </a:r>
            <a:r>
              <a:rPr sz="2600" dirty="0">
                <a:latin typeface="Calibri Light" panose="020F0302020204030204" pitchFamily="34" charset="0"/>
                <a:ea typeface="Tahoma Negreta"/>
                <a:cs typeface="Tahoma Negreta"/>
                <a:sym typeface="Tahoma Negreta"/>
              </a:rPr>
              <a:t>:</a:t>
            </a:r>
            <a:r>
              <a:rPr sz="2600" dirty="0">
                <a:latin typeface="Calibri Light" panose="020F0302020204030204" pitchFamily="34" charset="0"/>
              </a:rPr>
              <a:t>  </a:t>
            </a:r>
            <a:r>
              <a:rPr sz="2600" dirty="0">
                <a:latin typeface="Calibri Light" panose="020F0302020204030204" pitchFamily="34" charset="0"/>
                <a:ea typeface="Tahoma Negreta"/>
                <a:cs typeface="Tahoma Negreta"/>
                <a:sym typeface="Tahoma Negreta"/>
              </a:rPr>
              <a:t>Teacher preparation</a:t>
            </a:r>
            <a:r>
              <a:rPr sz="2600" dirty="0">
                <a:latin typeface="Calibri Light" panose="020F0302020204030204" pitchFamily="34" charset="0"/>
              </a:rPr>
              <a:t> programs that address the integration of academic and CTE and that assist</a:t>
            </a:r>
            <a:r>
              <a:rPr sz="2600" dirty="0">
                <a:latin typeface="Calibri Light" panose="020F0302020204030204" pitchFamily="34" charset="0"/>
                <a:ea typeface="Tahoma Negreta"/>
                <a:cs typeface="Tahoma Negreta"/>
                <a:sym typeface="Tahoma Negreta"/>
              </a:rPr>
              <a:t> individuals</a:t>
            </a:r>
            <a:r>
              <a:rPr sz="2600" dirty="0">
                <a:latin typeface="Calibri Light" panose="020F0302020204030204" pitchFamily="34" charset="0"/>
              </a:rPr>
              <a:t> with experience in business and industry</a:t>
            </a:r>
            <a:r>
              <a:rPr sz="2600" dirty="0">
                <a:latin typeface="Calibri Light" panose="020F0302020204030204" pitchFamily="34" charset="0"/>
                <a:ea typeface="Tahoma Negreta"/>
                <a:cs typeface="Tahoma Negreta"/>
                <a:sym typeface="Tahoma Negreta"/>
              </a:rPr>
              <a:t> who are interested in becoming CTE facult</a:t>
            </a:r>
            <a:r>
              <a:rPr sz="2600" dirty="0">
                <a:latin typeface="Calibri Light" panose="020F0302020204030204" pitchFamily="34" charset="0"/>
              </a:rPr>
              <a:t>y.</a:t>
            </a:r>
          </a:p>
        </p:txBody>
      </p:sp>
    </p:spTree>
    <p:extLst>
      <p:ext uri="{BB962C8B-B14F-4D97-AF65-F5344CB8AC3E}">
        <p14:creationId xmlns:p14="http://schemas.microsoft.com/office/powerpoint/2010/main" val="2177808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p:cNvSpPr>
          <p:nvPr>
            <p:ph type="title"/>
          </p:nvPr>
        </p:nvSpPr>
        <p:spPr>
          <a:xfrm>
            <a:off x="3429000" y="0"/>
            <a:ext cx="4938591" cy="1447800"/>
          </a:xfrm>
          <a:prstGeom prst="rect">
            <a:avLst/>
          </a:prstGeom>
        </p:spPr>
        <p:txBody>
          <a:bodyPr>
            <a:normAutofit/>
          </a:bodyPr>
          <a:lstStyle>
            <a:lvl1pPr>
              <a:defRPr sz="3600"/>
            </a:lvl1pPr>
          </a:lstStyle>
          <a:p>
            <a:pPr lvl="0">
              <a:defRPr sz="1800">
                <a:solidFill>
                  <a:srgbClr val="000000"/>
                </a:solidFill>
              </a:defRPr>
            </a:pPr>
            <a:r>
              <a:rPr sz="3200" b="1" dirty="0" smtClean="0">
                <a:latin typeface="Calibri Light" panose="020F0302020204030204" pitchFamily="34" charset="0"/>
              </a:rPr>
              <a:t>Secondary</a:t>
            </a:r>
            <a:r>
              <a:rPr lang="en-US" sz="3200" b="1" dirty="0" smtClean="0">
                <a:latin typeface="Calibri Light" panose="020F0302020204030204" pitchFamily="34" charset="0"/>
              </a:rPr>
              <a:t> </a:t>
            </a:r>
            <a:r>
              <a:rPr sz="3200" b="1" dirty="0" smtClean="0">
                <a:latin typeface="Calibri Light" panose="020F0302020204030204" pitchFamily="34" charset="0"/>
              </a:rPr>
              <a:t>-</a:t>
            </a:r>
            <a:r>
              <a:rPr lang="en-US" sz="3200" b="1" dirty="0" smtClean="0">
                <a:latin typeface="Calibri Light" panose="020F0302020204030204" pitchFamily="34" charset="0"/>
              </a:rPr>
              <a:t> </a:t>
            </a:r>
            <a:r>
              <a:rPr sz="3200" b="1" dirty="0" smtClean="0">
                <a:latin typeface="Calibri Light" panose="020F0302020204030204" pitchFamily="34" charset="0"/>
              </a:rPr>
              <a:t>Postsecondary </a:t>
            </a:r>
            <a:r>
              <a:rPr lang="en-US" sz="3200" b="1" dirty="0" smtClean="0">
                <a:latin typeface="Calibri Light" panose="020F0302020204030204" pitchFamily="34" charset="0"/>
              </a:rPr>
              <a:t/>
            </a:r>
            <a:br>
              <a:rPr lang="en-US" sz="3200" b="1" dirty="0" smtClean="0">
                <a:latin typeface="Calibri Light" panose="020F0302020204030204" pitchFamily="34" charset="0"/>
              </a:rPr>
            </a:br>
            <a:r>
              <a:rPr sz="3200" b="1" dirty="0" smtClean="0">
                <a:latin typeface="Calibri Light" panose="020F0302020204030204" pitchFamily="34" charset="0"/>
              </a:rPr>
              <a:t>Linkages</a:t>
            </a:r>
            <a:endParaRPr sz="3200" b="1" dirty="0">
              <a:latin typeface="Calibri Light" panose="020F0302020204030204" pitchFamily="34" charset="0"/>
            </a:endParaRPr>
          </a:p>
        </p:txBody>
      </p:sp>
      <p:sp>
        <p:nvSpPr>
          <p:cNvPr id="323" name="Shape 323"/>
          <p:cNvSpPr>
            <a:spLocks noGrp="1"/>
          </p:cNvSpPr>
          <p:nvPr>
            <p:ph idx="1"/>
          </p:nvPr>
        </p:nvSpPr>
        <p:spPr>
          <a:xfrm>
            <a:off x="304800" y="1447800"/>
            <a:ext cx="8229600" cy="5105400"/>
          </a:xfrm>
          <a:prstGeom prst="rect">
            <a:avLst/>
          </a:prstGeom>
        </p:spPr>
        <p:txBody>
          <a:bodyPr>
            <a:noAutofit/>
          </a:bodyPr>
          <a:lstStyle/>
          <a:p>
            <a:pPr marL="143214" indent="-143214" defTabSz="678941">
              <a:lnSpc>
                <a:spcPct val="80000"/>
              </a:lnSpc>
              <a:spcBef>
                <a:spcPts val="300"/>
              </a:spcBef>
              <a:defRPr sz="1800"/>
            </a:pPr>
            <a:r>
              <a:rPr sz="2200" u="sng" dirty="0">
                <a:latin typeface="Calibri Light" panose="020F0302020204030204" pitchFamily="34" charset="0"/>
                <a:ea typeface="Tahoma Negreta"/>
                <a:cs typeface="Tahoma Negreta"/>
                <a:sym typeface="Tahoma Negreta"/>
              </a:rPr>
              <a:t>Required:</a:t>
            </a:r>
            <a:r>
              <a:rPr sz="2200" dirty="0">
                <a:latin typeface="Calibri Light" panose="020F0302020204030204" pitchFamily="34" charset="0"/>
              </a:rPr>
              <a:t> </a:t>
            </a:r>
            <a:r>
              <a:rPr sz="2200" dirty="0" smtClean="0">
                <a:latin typeface="Calibri Light" panose="020F0302020204030204" pitchFamily="34" charset="0"/>
              </a:rPr>
              <a:t>Link </a:t>
            </a:r>
            <a:r>
              <a:rPr sz="2200" dirty="0">
                <a:latin typeface="Calibri Light" panose="020F0302020204030204" pitchFamily="34" charset="0"/>
              </a:rPr>
              <a:t>secondary and postsecondary levels, including not less than 1 CTE program of study containing both secondary and postsecondary elements that are coordinated, non-duplicative and aligned.  </a:t>
            </a:r>
            <a:endParaRPr lang="en-US" sz="2200" dirty="0" smtClean="0">
              <a:latin typeface="Calibri Light" panose="020F0302020204030204" pitchFamily="34" charset="0"/>
            </a:endParaRPr>
          </a:p>
          <a:p>
            <a:pPr marL="0" indent="0" defTabSz="678941">
              <a:lnSpc>
                <a:spcPct val="80000"/>
              </a:lnSpc>
              <a:spcBef>
                <a:spcPts val="300"/>
              </a:spcBef>
              <a:buNone/>
              <a:defRPr sz="1800"/>
            </a:pPr>
            <a:endParaRPr sz="2200" dirty="0">
              <a:latin typeface="Calibri Light" panose="020F0302020204030204" pitchFamily="34" charset="0"/>
            </a:endParaRPr>
          </a:p>
          <a:p>
            <a:pPr marL="143214" indent="-143214" defTabSz="678941">
              <a:lnSpc>
                <a:spcPct val="80000"/>
              </a:lnSpc>
              <a:spcBef>
                <a:spcPts val="300"/>
              </a:spcBef>
              <a:defRPr sz="1800"/>
            </a:pPr>
            <a:r>
              <a:rPr sz="2200" u="sng" dirty="0">
                <a:latin typeface="Calibri Light" panose="020F0302020204030204" pitchFamily="34" charset="0"/>
                <a:ea typeface="Tahoma Negreta"/>
                <a:cs typeface="Tahoma Negreta"/>
                <a:sym typeface="Tahoma Negreta"/>
              </a:rPr>
              <a:t>Related Permissive:</a:t>
            </a:r>
            <a:r>
              <a:rPr sz="2200" dirty="0">
                <a:latin typeface="Calibri Light" panose="020F0302020204030204" pitchFamily="34" charset="0"/>
              </a:rPr>
              <a:t> </a:t>
            </a:r>
            <a:r>
              <a:rPr sz="2200" dirty="0" smtClean="0">
                <a:latin typeface="Calibri Light" panose="020F0302020204030204" pitchFamily="34" charset="0"/>
              </a:rPr>
              <a:t>Developing </a:t>
            </a:r>
            <a:r>
              <a:rPr sz="2200" dirty="0">
                <a:latin typeface="Calibri Light" panose="020F0302020204030204" pitchFamily="34" charset="0"/>
              </a:rPr>
              <a:t>initiatives that facilitate the transition of sub-baccalaureate CTE students into baccalaureate degree programs, including articulation agreements, dual and concurrent enrollment programs, academic and financial aid counseling and other initiatives to overcome barriers and encourage enrollment and completion</a:t>
            </a:r>
            <a:r>
              <a:rPr sz="2200" dirty="0" smtClean="0">
                <a:latin typeface="Calibri Light" panose="020F0302020204030204" pitchFamily="34" charset="0"/>
              </a:rPr>
              <a:t>.</a:t>
            </a:r>
            <a:endParaRPr lang="en-US" sz="2200" dirty="0" smtClean="0">
              <a:latin typeface="Calibri Light" panose="020F0302020204030204" pitchFamily="34" charset="0"/>
            </a:endParaRPr>
          </a:p>
          <a:p>
            <a:pPr marL="0" indent="0" defTabSz="678941">
              <a:lnSpc>
                <a:spcPct val="80000"/>
              </a:lnSpc>
              <a:spcBef>
                <a:spcPts val="300"/>
              </a:spcBef>
              <a:buNone/>
              <a:defRPr sz="1800"/>
            </a:pPr>
            <a:endParaRPr sz="2200" dirty="0">
              <a:latin typeface="Calibri Light" panose="020F0302020204030204" pitchFamily="34" charset="0"/>
            </a:endParaRPr>
          </a:p>
          <a:p>
            <a:pPr marL="143214" indent="-143214" defTabSz="678941">
              <a:lnSpc>
                <a:spcPct val="80000"/>
              </a:lnSpc>
              <a:spcBef>
                <a:spcPts val="300"/>
              </a:spcBef>
              <a:defRPr sz="1800"/>
            </a:pPr>
            <a:r>
              <a:rPr sz="2200" u="sng" dirty="0">
                <a:latin typeface="Calibri Light" panose="020F0302020204030204" pitchFamily="34" charset="0"/>
                <a:ea typeface="Tahoma Negreta"/>
                <a:cs typeface="Tahoma Negreta"/>
                <a:sym typeface="Tahoma Negreta"/>
              </a:rPr>
              <a:t>Related Permissive:</a:t>
            </a:r>
            <a:r>
              <a:rPr sz="2200" dirty="0">
                <a:latin typeface="Calibri Light" panose="020F0302020204030204" pitchFamily="34" charset="0"/>
              </a:rPr>
              <a:t> Improving or developing new CTE courses, including the development of programs of study and courses that prepare individuals academically and technically for high-skill, high-wage and high-demand occupations and dual or concurrent enrollment opportunities.</a:t>
            </a:r>
          </a:p>
        </p:txBody>
      </p:sp>
    </p:spTree>
    <p:extLst>
      <p:ext uri="{BB962C8B-B14F-4D97-AF65-F5344CB8AC3E}">
        <p14:creationId xmlns:p14="http://schemas.microsoft.com/office/powerpoint/2010/main" val="957038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title"/>
          </p:nvPr>
        </p:nvSpPr>
        <p:spPr>
          <a:xfrm>
            <a:off x="3276600" y="304800"/>
            <a:ext cx="4549378" cy="715566"/>
          </a:xfrm>
          <a:prstGeom prst="rect">
            <a:avLst/>
          </a:prstGeom>
        </p:spPr>
        <p:txBody>
          <a:bodyPr>
            <a:normAutofit/>
          </a:bodyPr>
          <a:lstStyle/>
          <a:p>
            <a:pPr lvl="0">
              <a:defRPr sz="1800">
                <a:solidFill>
                  <a:srgbClr val="000000"/>
                </a:solidFill>
              </a:defRPr>
            </a:pPr>
            <a:r>
              <a:rPr sz="3300" b="1" dirty="0">
                <a:latin typeface="Calibri Light" panose="020F0302020204030204" pitchFamily="34" charset="0"/>
              </a:rPr>
              <a:t>Programs of Study</a:t>
            </a:r>
          </a:p>
        </p:txBody>
      </p:sp>
      <p:sp>
        <p:nvSpPr>
          <p:cNvPr id="328" name="Shape 328"/>
          <p:cNvSpPr>
            <a:spLocks noGrp="1"/>
          </p:cNvSpPr>
          <p:nvPr>
            <p:ph idx="1"/>
          </p:nvPr>
        </p:nvSpPr>
        <p:spPr>
          <a:xfrm>
            <a:off x="304800" y="1371600"/>
            <a:ext cx="8534399" cy="5105400"/>
          </a:xfrm>
          <a:prstGeom prst="rect">
            <a:avLst/>
          </a:prstGeom>
        </p:spPr>
        <p:txBody>
          <a:bodyPr>
            <a:noAutofit/>
          </a:bodyPr>
          <a:lstStyle/>
          <a:p>
            <a:pPr marL="140321" indent="-140321" defTabSz="665226">
              <a:spcBef>
                <a:spcPts val="300"/>
              </a:spcBef>
              <a:defRPr sz="1800"/>
            </a:pPr>
            <a:r>
              <a:rPr lang="en-US" sz="2200" u="sng" dirty="0">
                <a:latin typeface="Calibri Light" panose="020F0302020204030204" pitchFamily="34" charset="0"/>
              </a:rPr>
              <a:t>M</a:t>
            </a:r>
            <a:r>
              <a:rPr sz="2200" u="sng" dirty="0">
                <a:latin typeface="Calibri Light" panose="020F0302020204030204" pitchFamily="34" charset="0"/>
              </a:rPr>
              <a:t>ust be offered in order to be eligible for funding</a:t>
            </a:r>
          </a:p>
          <a:p>
            <a:pPr marL="466252" lvl="1" indent="-133639" defTabSz="665226">
              <a:spcBef>
                <a:spcPts val="300"/>
              </a:spcBef>
              <a:buClr>
                <a:srgbClr val="410082"/>
              </a:buClr>
              <a:defRPr sz="1800"/>
            </a:pPr>
            <a:r>
              <a:rPr sz="2200" dirty="0">
                <a:latin typeface="Calibri Light" panose="020F0302020204030204" pitchFamily="34" charset="0"/>
              </a:rPr>
              <a:t>Incorporate secondary/postsecondary elements</a:t>
            </a:r>
          </a:p>
          <a:p>
            <a:pPr marL="466252" lvl="1" indent="-133639" defTabSz="665226">
              <a:spcBef>
                <a:spcPts val="300"/>
              </a:spcBef>
              <a:buClr>
                <a:srgbClr val="410082"/>
              </a:buClr>
              <a:defRPr sz="1800"/>
            </a:pPr>
            <a:r>
              <a:rPr sz="2200" dirty="0">
                <a:latin typeface="Calibri Light" panose="020F0302020204030204" pitchFamily="34" charset="0"/>
              </a:rPr>
              <a:t>Coherent and rigorous content aligned  with challenging academic </a:t>
            </a:r>
            <a:r>
              <a:rPr lang="en-US" sz="2200" dirty="0" smtClean="0">
                <a:latin typeface="Calibri Light" panose="020F0302020204030204" pitchFamily="34" charset="0"/>
              </a:rPr>
              <a:t>	</a:t>
            </a:r>
            <a:r>
              <a:rPr sz="2200" dirty="0" smtClean="0">
                <a:latin typeface="Calibri Light" panose="020F0302020204030204" pitchFamily="34" charset="0"/>
              </a:rPr>
              <a:t>standards in </a:t>
            </a:r>
            <a:r>
              <a:rPr sz="2200" dirty="0">
                <a:latin typeface="Calibri Light" panose="020F0302020204030204" pitchFamily="34" charset="0"/>
              </a:rPr>
              <a:t>a coordinated, non-duplicative progression of courses </a:t>
            </a:r>
            <a:r>
              <a:rPr lang="en-US" sz="2200" dirty="0" smtClean="0">
                <a:latin typeface="Calibri Light" panose="020F0302020204030204" pitchFamily="34" charset="0"/>
              </a:rPr>
              <a:t>	</a:t>
            </a:r>
            <a:r>
              <a:rPr sz="2200" dirty="0" smtClean="0">
                <a:latin typeface="Calibri Light" panose="020F0302020204030204" pitchFamily="34" charset="0"/>
              </a:rPr>
              <a:t>that </a:t>
            </a:r>
            <a:r>
              <a:rPr sz="2200" dirty="0">
                <a:latin typeface="Calibri Light" panose="020F0302020204030204" pitchFamily="34" charset="0"/>
              </a:rPr>
              <a:t>prepare </a:t>
            </a:r>
            <a:r>
              <a:rPr sz="2200" dirty="0" smtClean="0">
                <a:latin typeface="Calibri Light" panose="020F0302020204030204" pitchFamily="34" charset="0"/>
              </a:rPr>
              <a:t>students </a:t>
            </a:r>
            <a:r>
              <a:rPr sz="2200" dirty="0">
                <a:latin typeface="Calibri Light" panose="020F0302020204030204" pitchFamily="34" charset="0"/>
              </a:rPr>
              <a:t>to succeed at postsecondary level</a:t>
            </a:r>
          </a:p>
          <a:p>
            <a:pPr marL="466252" lvl="1" indent="-133639" defTabSz="665226">
              <a:spcBef>
                <a:spcPts val="300"/>
              </a:spcBef>
              <a:buClr>
                <a:srgbClr val="410082"/>
              </a:buClr>
              <a:defRPr sz="1800"/>
            </a:pPr>
            <a:r>
              <a:rPr sz="2200" dirty="0">
                <a:latin typeface="Calibri Light" panose="020F0302020204030204" pitchFamily="34" charset="0"/>
              </a:rPr>
              <a:t>May include opportunity for dual/concurrent credit</a:t>
            </a:r>
          </a:p>
          <a:p>
            <a:pPr marL="466252" lvl="1" indent="-133639" defTabSz="665226">
              <a:spcBef>
                <a:spcPts val="300"/>
              </a:spcBef>
              <a:buClr>
                <a:srgbClr val="410082"/>
              </a:buClr>
              <a:defRPr sz="1800"/>
            </a:pPr>
            <a:r>
              <a:rPr sz="2200" dirty="0">
                <a:latin typeface="Calibri Light" panose="020F0302020204030204" pitchFamily="34" charset="0"/>
              </a:rPr>
              <a:t>Faculty Coordinated Pathways </a:t>
            </a:r>
          </a:p>
          <a:p>
            <a:pPr marL="466252" lvl="1" indent="-133639" defTabSz="665226">
              <a:spcBef>
                <a:spcPts val="300"/>
              </a:spcBef>
              <a:buClr>
                <a:srgbClr val="410082"/>
              </a:buClr>
              <a:defRPr sz="1800"/>
            </a:pPr>
            <a:r>
              <a:rPr sz="2200" dirty="0">
                <a:latin typeface="Calibri Light" panose="020F0302020204030204" pitchFamily="34" charset="0"/>
              </a:rPr>
              <a:t>Lead to an industry recognized credential or postsecondary degree </a:t>
            </a:r>
          </a:p>
          <a:p>
            <a:pPr marL="140321" indent="-140321" defTabSz="665226">
              <a:spcBef>
                <a:spcPts val="300"/>
              </a:spcBef>
              <a:defRPr sz="1800"/>
            </a:pPr>
            <a:r>
              <a:rPr sz="2200" dirty="0">
                <a:latin typeface="Calibri Light" panose="020F0302020204030204" pitchFamily="34" charset="0"/>
              </a:rPr>
              <a:t>Articulation agreements </a:t>
            </a:r>
            <a:r>
              <a:rPr lang="en-US" sz="2200" dirty="0">
                <a:latin typeface="Calibri Light" panose="020F0302020204030204" pitchFamily="34" charset="0"/>
              </a:rPr>
              <a:t>Local Agreements </a:t>
            </a:r>
            <a:r>
              <a:rPr sz="2200" dirty="0">
                <a:latin typeface="Calibri Light" panose="020F0302020204030204" pitchFamily="34" charset="0"/>
              </a:rPr>
              <a:t>renewed each year unless </a:t>
            </a:r>
            <a:r>
              <a:rPr lang="en-US" sz="2200" dirty="0" smtClean="0">
                <a:latin typeface="Calibri Light" panose="020F0302020204030204" pitchFamily="34" charset="0"/>
              </a:rPr>
              <a:t>	</a:t>
            </a:r>
            <a:r>
              <a:rPr sz="2200" dirty="0" smtClean="0">
                <a:latin typeface="Calibri Light" panose="020F0302020204030204" pitchFamily="34" charset="0"/>
              </a:rPr>
              <a:t>there are statewide </a:t>
            </a:r>
            <a:r>
              <a:rPr sz="2200" dirty="0">
                <a:latin typeface="Calibri Light" panose="020F0302020204030204" pitchFamily="34" charset="0"/>
              </a:rPr>
              <a:t>articulation agreements in place;  </a:t>
            </a:r>
          </a:p>
          <a:p>
            <a:pPr marL="140321" indent="-140321" defTabSz="665226">
              <a:spcBef>
                <a:spcPts val="300"/>
              </a:spcBef>
              <a:defRPr sz="1800"/>
            </a:pPr>
            <a:r>
              <a:rPr sz="2200" dirty="0">
                <a:latin typeface="Calibri Light" panose="020F0302020204030204" pitchFamily="34" charset="0"/>
              </a:rPr>
              <a:t>Articulation alone does not meet requirements</a:t>
            </a:r>
          </a:p>
          <a:p>
            <a:pPr marL="140321" indent="-140321" defTabSz="665226">
              <a:spcBef>
                <a:spcPts val="300"/>
              </a:spcBef>
              <a:defRPr sz="1800"/>
            </a:pPr>
            <a:r>
              <a:rPr sz="2200" dirty="0">
                <a:latin typeface="Calibri Light" panose="020F0302020204030204" pitchFamily="34" charset="0"/>
              </a:rPr>
              <a:t>Template for mapping the Program of Study</a:t>
            </a:r>
          </a:p>
          <a:p>
            <a:pPr marL="140321" indent="-140321" defTabSz="665226">
              <a:spcBef>
                <a:spcPts val="300"/>
              </a:spcBef>
              <a:defRPr sz="1800"/>
            </a:pPr>
            <a:r>
              <a:rPr sz="2200" dirty="0">
                <a:latin typeface="Calibri Light" panose="020F0302020204030204" pitchFamily="34" charset="0"/>
              </a:rPr>
              <a:t>Focus is on collaboration - Faculty, Directors, Deans, EMPLOYERS </a:t>
            </a:r>
          </a:p>
        </p:txBody>
      </p:sp>
    </p:spTree>
    <p:extLst>
      <p:ext uri="{BB962C8B-B14F-4D97-AF65-F5344CB8AC3E}">
        <p14:creationId xmlns:p14="http://schemas.microsoft.com/office/powerpoint/2010/main" val="1092636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 of Study / Career Pathways </a:t>
            </a:r>
            <a:endParaRPr lang="en-US" dirty="0"/>
          </a:p>
        </p:txBody>
      </p:sp>
      <p:sp>
        <p:nvSpPr>
          <p:cNvPr id="3" name="Content Placeholder 2"/>
          <p:cNvSpPr>
            <a:spLocks noGrp="1"/>
          </p:cNvSpPr>
          <p:nvPr>
            <p:ph idx="1"/>
          </p:nvPr>
        </p:nvSpPr>
        <p:spPr>
          <a:xfrm>
            <a:off x="457200" y="2209800"/>
            <a:ext cx="8229600" cy="3916363"/>
          </a:xfrm>
        </p:spPr>
        <p:txBody>
          <a:bodyPr>
            <a:normAutofit/>
          </a:bodyPr>
          <a:lstStyle/>
          <a:p>
            <a:pPr>
              <a:spcAft>
                <a:spcPts val="1800"/>
              </a:spcAft>
            </a:pPr>
            <a:r>
              <a:rPr lang="en-US" sz="2400" dirty="0" smtClean="0"/>
              <a:t>Colleges developed 1 pathway in  2014-15 </a:t>
            </a:r>
          </a:p>
          <a:p>
            <a:pPr>
              <a:spcAft>
                <a:spcPts val="1800"/>
              </a:spcAft>
            </a:pPr>
            <a:r>
              <a:rPr lang="en-US" sz="2400" dirty="0" smtClean="0"/>
              <a:t>Colleges will develop 2 additional pathways in 2015-16 </a:t>
            </a:r>
          </a:p>
          <a:p>
            <a:pPr>
              <a:spcAft>
                <a:spcPts val="1800"/>
              </a:spcAft>
            </a:pPr>
            <a:r>
              <a:rPr lang="en-US" sz="2400" dirty="0" smtClean="0"/>
              <a:t>These pathways are developed in conjunction with our high school partners</a:t>
            </a:r>
          </a:p>
          <a:p>
            <a:pPr>
              <a:spcAft>
                <a:spcPts val="1800"/>
              </a:spcAft>
            </a:pPr>
            <a:r>
              <a:rPr lang="en-US" sz="2400" dirty="0" smtClean="0"/>
              <a:t>Career and College Promise can be incorporated into the pathway and cannot be substituted for the pathway </a:t>
            </a:r>
            <a:endParaRPr lang="en-US" sz="2400" dirty="0"/>
          </a:p>
        </p:txBody>
      </p:sp>
    </p:spTree>
    <p:extLst>
      <p:ext uri="{BB962C8B-B14F-4D97-AF65-F5344CB8AC3E}">
        <p14:creationId xmlns:p14="http://schemas.microsoft.com/office/powerpoint/2010/main" val="4055350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a:xfrm>
            <a:off x="2666999" y="228600"/>
            <a:ext cx="6190891" cy="1614488"/>
          </a:xfrm>
          <a:prstGeom prst="rect">
            <a:avLst/>
          </a:prstGeom>
        </p:spPr>
        <p:txBody>
          <a:bodyPr lIns="0" tIns="0" rIns="0" bIns="0">
            <a:normAutofit/>
          </a:bodyPr>
          <a:lstStyle/>
          <a:p>
            <a:pPr lvl="0">
              <a:defRPr sz="1800">
                <a:solidFill>
                  <a:srgbClr val="000000"/>
                </a:solidFill>
              </a:defRPr>
            </a:pPr>
            <a:r>
              <a:rPr sz="3600" dirty="0">
                <a:solidFill>
                  <a:srgbClr val="69676D"/>
                </a:solidFill>
              </a:rPr>
              <a:t>Evolution of Perkins Program</a:t>
            </a:r>
          </a:p>
        </p:txBody>
      </p:sp>
      <p:sp>
        <p:nvSpPr>
          <p:cNvPr id="83" name="Shape 83"/>
          <p:cNvSpPr>
            <a:spLocks noGrp="1"/>
          </p:cNvSpPr>
          <p:nvPr>
            <p:ph idx="1"/>
          </p:nvPr>
        </p:nvSpPr>
        <p:spPr>
          <a:xfrm>
            <a:off x="228600" y="1524000"/>
            <a:ext cx="8610600" cy="4419600"/>
          </a:xfrm>
          <a:prstGeom prst="rect">
            <a:avLst/>
          </a:prstGeom>
        </p:spPr>
        <p:style>
          <a:lnRef idx="2">
            <a:schemeClr val="dk1"/>
          </a:lnRef>
          <a:fillRef idx="1">
            <a:schemeClr val="lt1"/>
          </a:fillRef>
          <a:effectRef idx="0">
            <a:schemeClr val="dk1"/>
          </a:effectRef>
          <a:fontRef idx="minor">
            <a:schemeClr val="dk1"/>
          </a:fontRef>
        </p:style>
        <p:txBody>
          <a:bodyPr lIns="0" tIns="0" rIns="0" bIns="0">
            <a:normAutofit/>
          </a:bodyPr>
          <a:lstStyle/>
          <a:p>
            <a:pPr marL="212834" lvl="0" indent="-212834">
              <a:lnSpc>
                <a:spcPct val="110000"/>
              </a:lnSpc>
              <a:spcBef>
                <a:spcPts val="400"/>
              </a:spcBef>
              <a:defRPr sz="1800"/>
            </a:pPr>
            <a:r>
              <a:rPr sz="2800" dirty="0"/>
              <a:t>1905: Advocates for </a:t>
            </a:r>
            <a:r>
              <a:rPr sz="2800" u="sng" dirty="0"/>
              <a:t>practical education </a:t>
            </a:r>
            <a:r>
              <a:rPr sz="2800" dirty="0"/>
              <a:t>argue for broader public school curriculum that </a:t>
            </a:r>
            <a:r>
              <a:rPr sz="2800" u="sng" dirty="0"/>
              <a:t>prepares graduates for </a:t>
            </a:r>
            <a:r>
              <a:rPr sz="2800" u="sng" dirty="0" smtClean="0"/>
              <a:t>jobs</a:t>
            </a:r>
            <a:endParaRPr sz="2800" dirty="0"/>
          </a:p>
          <a:p>
            <a:pPr marL="212834" lvl="0" indent="-212834">
              <a:lnSpc>
                <a:spcPct val="110000"/>
              </a:lnSpc>
              <a:spcBef>
                <a:spcPts val="400"/>
              </a:spcBef>
              <a:defRPr sz="1800"/>
            </a:pPr>
            <a:r>
              <a:rPr sz="2800" dirty="0"/>
              <a:t>1917: </a:t>
            </a:r>
            <a:r>
              <a:rPr sz="2800" u="sng" dirty="0"/>
              <a:t>Smith-Hughes </a:t>
            </a:r>
            <a:r>
              <a:rPr sz="2800" dirty="0"/>
              <a:t>Vocational Education Act  ($1.7M)</a:t>
            </a:r>
          </a:p>
          <a:p>
            <a:pPr marL="212834" lvl="0" indent="-212834">
              <a:lnSpc>
                <a:spcPct val="110000"/>
              </a:lnSpc>
              <a:spcBef>
                <a:spcPts val="400"/>
              </a:spcBef>
              <a:defRPr sz="1800"/>
            </a:pPr>
            <a:r>
              <a:rPr sz="2800" dirty="0"/>
              <a:t>1936: George-Deen Act </a:t>
            </a:r>
            <a:r>
              <a:rPr sz="2800" u="sng" dirty="0"/>
              <a:t>increased</a:t>
            </a:r>
            <a:r>
              <a:rPr sz="2800" dirty="0"/>
              <a:t> funding ($14.5M)</a:t>
            </a:r>
          </a:p>
          <a:p>
            <a:pPr marL="212834" lvl="0" indent="-212834">
              <a:lnSpc>
                <a:spcPct val="110000"/>
              </a:lnSpc>
              <a:spcBef>
                <a:spcPts val="400"/>
              </a:spcBef>
              <a:defRPr sz="1800"/>
            </a:pPr>
            <a:r>
              <a:rPr sz="2800" dirty="0"/>
              <a:t>1968</a:t>
            </a:r>
            <a:r>
              <a:rPr sz="2800" dirty="0" smtClean="0"/>
              <a:t>:</a:t>
            </a:r>
            <a:r>
              <a:rPr lang="en-US" sz="2800" dirty="0" smtClean="0"/>
              <a:t> </a:t>
            </a:r>
            <a:r>
              <a:rPr sz="2800" dirty="0" smtClean="0"/>
              <a:t>Replacement </a:t>
            </a:r>
            <a:r>
              <a:rPr sz="2800" dirty="0"/>
              <a:t>legislation introduced by Rep. Perkins ($365M)</a:t>
            </a:r>
          </a:p>
          <a:p>
            <a:pPr lvl="0">
              <a:lnSpc>
                <a:spcPct val="90000"/>
              </a:lnSpc>
              <a:spcBef>
                <a:spcPts val="600"/>
              </a:spcBef>
              <a:buSzTx/>
              <a:buNone/>
              <a:defRPr sz="1800"/>
            </a:pPr>
            <a:endParaRPr sz="2000" dirty="0"/>
          </a:p>
        </p:txBody>
      </p:sp>
    </p:spTree>
    <p:extLst>
      <p:ext uri="{BB962C8B-B14F-4D97-AF65-F5344CB8AC3E}">
        <p14:creationId xmlns:p14="http://schemas.microsoft.com/office/powerpoint/2010/main" val="685697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p:cNvSpPr>
          <p:nvPr>
            <p:ph idx="1"/>
          </p:nvPr>
        </p:nvSpPr>
        <p:spPr>
          <a:xfrm>
            <a:off x="304800" y="1828800"/>
            <a:ext cx="8610600" cy="4572000"/>
          </a:xfrm>
          <a:prstGeom prst="rect">
            <a:avLst/>
          </a:prstGeom>
        </p:spPr>
        <p:txBody>
          <a:bodyPr>
            <a:noAutofit/>
          </a:bodyPr>
          <a:lstStyle/>
          <a:p>
            <a:pPr marL="549410" indent="-549410" defTabSz="530466">
              <a:lnSpc>
                <a:spcPct val="120000"/>
              </a:lnSpc>
              <a:spcBef>
                <a:spcPts val="525"/>
              </a:spcBef>
              <a:buFontTx/>
              <a:buAutoNum type="arabicPeriod"/>
              <a:defRPr sz="1800"/>
            </a:pPr>
            <a:r>
              <a:rPr sz="2200" dirty="0">
                <a:latin typeface="Calibri" panose="020F0502020204030204" pitchFamily="34" charset="0"/>
                <a:ea typeface="American Typewriter"/>
                <a:cs typeface="American Typewriter"/>
                <a:sym typeface="American Typewriter"/>
              </a:rPr>
              <a:t>Can include </a:t>
            </a:r>
            <a:r>
              <a:rPr sz="2200" b="1" dirty="0">
                <a:latin typeface="Calibri" panose="020F0502020204030204" pitchFamily="34" charset="0"/>
                <a:ea typeface="American Typewriter"/>
                <a:cs typeface="American Typewriter"/>
                <a:sym typeface="American Typewriter"/>
              </a:rPr>
              <a:t>articulated</a:t>
            </a:r>
            <a:r>
              <a:rPr sz="2200" dirty="0">
                <a:latin typeface="Calibri" panose="020F0502020204030204" pitchFamily="34" charset="0"/>
                <a:ea typeface="American Typewriter"/>
                <a:cs typeface="American Typewriter"/>
                <a:sym typeface="American Typewriter"/>
              </a:rPr>
              <a:t> and </a:t>
            </a:r>
            <a:r>
              <a:rPr sz="2200" b="1" dirty="0">
                <a:latin typeface="Calibri" panose="020F0502020204030204" pitchFamily="34" charset="0"/>
                <a:ea typeface="American Typewriter"/>
                <a:cs typeface="American Typewriter"/>
                <a:sym typeface="American Typewriter"/>
              </a:rPr>
              <a:t>career and college promise </a:t>
            </a:r>
            <a:r>
              <a:rPr sz="2200" dirty="0" smtClean="0">
                <a:latin typeface="Calibri" panose="020F0502020204030204" pitchFamily="34" charset="0"/>
                <a:ea typeface="American Typewriter"/>
                <a:cs typeface="American Typewriter"/>
                <a:sym typeface="American Typewriter"/>
              </a:rPr>
              <a:t>courses </a:t>
            </a:r>
            <a:endParaRPr sz="2200" dirty="0">
              <a:latin typeface="Calibri" panose="020F0502020204030204" pitchFamily="34" charset="0"/>
              <a:ea typeface="American Typewriter"/>
              <a:cs typeface="American Typewriter"/>
              <a:sym typeface="American Typewriter"/>
            </a:endParaRPr>
          </a:p>
          <a:p>
            <a:pPr marL="549410" indent="-549410" defTabSz="530466">
              <a:lnSpc>
                <a:spcPct val="120000"/>
              </a:lnSpc>
              <a:spcBef>
                <a:spcPts val="525"/>
              </a:spcBef>
              <a:buFontTx/>
              <a:buAutoNum type="arabicPeriod"/>
              <a:defRPr sz="1800"/>
            </a:pPr>
            <a:r>
              <a:rPr sz="2200" b="1" dirty="0">
                <a:latin typeface="Calibri" panose="020F0502020204030204" pitchFamily="34" charset="0"/>
                <a:ea typeface="American Typewriter"/>
                <a:cs typeface="American Typewriter"/>
                <a:sym typeface="American Typewriter"/>
              </a:rPr>
              <a:t>Begin in High School </a:t>
            </a:r>
            <a:r>
              <a:rPr sz="2200" dirty="0">
                <a:latin typeface="Calibri" panose="020F0502020204030204" pitchFamily="34" charset="0"/>
                <a:ea typeface="American Typewriter"/>
                <a:cs typeface="American Typewriter"/>
                <a:sym typeface="American Typewriter"/>
              </a:rPr>
              <a:t>and continue </a:t>
            </a:r>
            <a:r>
              <a:rPr sz="2200" dirty="0" smtClean="0">
                <a:latin typeface="Calibri" panose="020F0502020204030204" pitchFamily="34" charset="0"/>
                <a:ea typeface="American Typewriter"/>
                <a:cs typeface="American Typewriter"/>
                <a:sym typeface="American Typewriter"/>
              </a:rPr>
              <a:t>t</a:t>
            </a:r>
            <a:r>
              <a:rPr lang="en-US" sz="2200" dirty="0" smtClean="0">
                <a:latin typeface="Calibri" panose="020F0502020204030204" pitchFamily="34" charset="0"/>
                <a:ea typeface="American Typewriter"/>
                <a:cs typeface="American Typewriter"/>
                <a:sym typeface="American Typewriter"/>
              </a:rPr>
              <a:t>hrough</a:t>
            </a:r>
            <a:r>
              <a:rPr sz="2200" dirty="0" smtClean="0">
                <a:latin typeface="Calibri" panose="020F0502020204030204" pitchFamily="34" charset="0"/>
                <a:ea typeface="American Typewriter"/>
                <a:cs typeface="American Typewriter"/>
                <a:sym typeface="American Typewriter"/>
              </a:rPr>
              <a:t> </a:t>
            </a:r>
            <a:r>
              <a:rPr sz="2200" dirty="0">
                <a:latin typeface="Calibri" panose="020F0502020204030204" pitchFamily="34" charset="0"/>
                <a:ea typeface="American Typewriter"/>
                <a:cs typeface="American Typewriter"/>
                <a:sym typeface="American Typewriter"/>
              </a:rPr>
              <a:t>CC completion </a:t>
            </a:r>
            <a:r>
              <a:rPr sz="2200" dirty="0" smtClean="0">
                <a:latin typeface="Calibri" panose="020F0502020204030204" pitchFamily="34" charset="0"/>
                <a:ea typeface="American Typewriter"/>
                <a:cs typeface="American Typewriter"/>
                <a:sym typeface="American Typewriter"/>
              </a:rPr>
              <a:t>(9</a:t>
            </a:r>
            <a:r>
              <a:rPr lang="en-US" sz="2200" dirty="0" smtClean="0">
                <a:latin typeface="Calibri" panose="020F0502020204030204" pitchFamily="34" charset="0"/>
                <a:ea typeface="American Typewriter"/>
                <a:cs typeface="American Typewriter"/>
                <a:sym typeface="American Typewriter"/>
              </a:rPr>
              <a:t> </a:t>
            </a:r>
            <a:r>
              <a:rPr sz="2200" dirty="0" smtClean="0">
                <a:latin typeface="Calibri" panose="020F0502020204030204" pitchFamily="34" charset="0"/>
                <a:ea typeface="American Typewriter"/>
                <a:cs typeface="American Typewriter"/>
                <a:sym typeface="American Typewriter"/>
              </a:rPr>
              <a:t>-14</a:t>
            </a:r>
            <a:r>
              <a:rPr sz="2200" dirty="0">
                <a:latin typeface="Calibri" panose="020F0502020204030204" pitchFamily="34" charset="0"/>
                <a:ea typeface="American Typewriter"/>
                <a:cs typeface="American Typewriter"/>
                <a:sym typeface="American Typewriter"/>
              </a:rPr>
              <a:t>)</a:t>
            </a:r>
          </a:p>
          <a:p>
            <a:pPr marL="549410" indent="-549410" defTabSz="530466">
              <a:lnSpc>
                <a:spcPct val="120000"/>
              </a:lnSpc>
              <a:spcBef>
                <a:spcPts val="525"/>
              </a:spcBef>
              <a:buFontTx/>
              <a:buAutoNum type="arabicPeriod"/>
              <a:defRPr sz="1800"/>
            </a:pPr>
            <a:r>
              <a:rPr sz="2200" b="1" dirty="0">
                <a:latin typeface="Calibri" panose="020F0502020204030204" pitchFamily="34" charset="0"/>
                <a:ea typeface="American Typewriter"/>
                <a:cs typeface="American Typewriter"/>
                <a:sym typeface="American Typewriter"/>
              </a:rPr>
              <a:t>Engage employers </a:t>
            </a:r>
            <a:r>
              <a:rPr sz="2200" dirty="0">
                <a:latin typeface="Calibri" panose="020F0502020204030204" pitchFamily="34" charset="0"/>
                <a:ea typeface="American Typewriter"/>
                <a:cs typeface="American Typewriter"/>
                <a:sym typeface="American Typewriter"/>
              </a:rPr>
              <a:t>up front </a:t>
            </a:r>
          </a:p>
          <a:p>
            <a:pPr marL="549410" indent="-549410" defTabSz="530466">
              <a:lnSpc>
                <a:spcPct val="120000"/>
              </a:lnSpc>
              <a:spcBef>
                <a:spcPts val="525"/>
              </a:spcBef>
              <a:buFontTx/>
              <a:buAutoNum type="arabicPeriod"/>
              <a:defRPr sz="1800"/>
            </a:pPr>
            <a:r>
              <a:rPr sz="2200" b="1" dirty="0">
                <a:latin typeface="Calibri" panose="020F0502020204030204" pitchFamily="34" charset="0"/>
                <a:ea typeface="American Typewriter"/>
                <a:cs typeface="American Typewriter"/>
                <a:sym typeface="American Typewriter"/>
              </a:rPr>
              <a:t>Engage Faculty </a:t>
            </a:r>
            <a:r>
              <a:rPr sz="2200" dirty="0">
                <a:latin typeface="Calibri" panose="020F0502020204030204" pitchFamily="34" charset="0"/>
                <a:ea typeface="American Typewriter"/>
                <a:cs typeface="American Typewriter"/>
                <a:sym typeface="American Typewriter"/>
              </a:rPr>
              <a:t>in coordinating classes </a:t>
            </a:r>
          </a:p>
          <a:p>
            <a:pPr marL="549410" indent="-549410" defTabSz="530466">
              <a:lnSpc>
                <a:spcPct val="120000"/>
              </a:lnSpc>
              <a:spcBef>
                <a:spcPts val="525"/>
              </a:spcBef>
              <a:buFontTx/>
              <a:buAutoNum type="arabicPeriod"/>
              <a:defRPr sz="1800"/>
            </a:pPr>
            <a:r>
              <a:rPr sz="2200" dirty="0">
                <a:latin typeface="Calibri" panose="020F0502020204030204" pitchFamily="34" charset="0"/>
                <a:ea typeface="American Typewriter"/>
                <a:cs typeface="American Typewriter"/>
                <a:sym typeface="American Typewriter"/>
              </a:rPr>
              <a:t>Offer </a:t>
            </a:r>
            <a:r>
              <a:rPr sz="2200" b="1" dirty="0">
                <a:latin typeface="Calibri" panose="020F0502020204030204" pitchFamily="34" charset="0"/>
                <a:ea typeface="American Typewriter"/>
                <a:cs typeface="American Typewriter"/>
                <a:sym typeface="American Typewriter"/>
              </a:rPr>
              <a:t>work based learning </a:t>
            </a:r>
            <a:r>
              <a:rPr sz="2200" dirty="0">
                <a:latin typeface="Calibri" panose="020F0502020204030204" pitchFamily="34" charset="0"/>
                <a:ea typeface="American Typewriter"/>
                <a:cs typeface="American Typewriter"/>
                <a:sym typeface="American Typewriter"/>
              </a:rPr>
              <a:t>experiences at each grade level </a:t>
            </a:r>
          </a:p>
          <a:p>
            <a:pPr marL="549410" indent="-549410" defTabSz="530466">
              <a:lnSpc>
                <a:spcPct val="120000"/>
              </a:lnSpc>
              <a:spcBef>
                <a:spcPts val="525"/>
              </a:spcBef>
              <a:buFontTx/>
              <a:buAutoNum type="arabicPeriod"/>
              <a:defRPr sz="1800"/>
            </a:pPr>
            <a:r>
              <a:rPr sz="2200" dirty="0">
                <a:latin typeface="Calibri" panose="020F0502020204030204" pitchFamily="34" charset="0"/>
                <a:ea typeface="American Typewriter"/>
                <a:cs typeface="American Typewriter"/>
                <a:sym typeface="American Typewriter"/>
              </a:rPr>
              <a:t>Build in ongoing </a:t>
            </a:r>
            <a:r>
              <a:rPr sz="2200" b="1" dirty="0">
                <a:latin typeface="Calibri" panose="020F0502020204030204" pitchFamily="34" charset="0"/>
                <a:ea typeface="American Typewriter"/>
                <a:cs typeface="American Typewriter"/>
                <a:sym typeface="American Typewriter"/>
              </a:rPr>
              <a:t>career advising</a:t>
            </a:r>
          </a:p>
          <a:p>
            <a:pPr marL="549410" indent="-549410" defTabSz="530466">
              <a:lnSpc>
                <a:spcPct val="120000"/>
              </a:lnSpc>
              <a:spcBef>
                <a:spcPts val="525"/>
              </a:spcBef>
              <a:buFontTx/>
              <a:buAutoNum type="arabicPeriod"/>
              <a:defRPr sz="1800"/>
            </a:pPr>
            <a:r>
              <a:rPr sz="2200" dirty="0">
                <a:latin typeface="Calibri" panose="020F0502020204030204" pitchFamily="34" charset="0"/>
                <a:ea typeface="American Typewriter"/>
                <a:cs typeface="American Typewriter"/>
                <a:sym typeface="American Typewriter"/>
              </a:rPr>
              <a:t>Provide program </a:t>
            </a:r>
            <a:r>
              <a:rPr sz="2200" b="1" dirty="0">
                <a:latin typeface="Calibri" panose="020F0502020204030204" pitchFamily="34" charset="0"/>
                <a:ea typeface="American Typewriter"/>
                <a:cs typeface="American Typewriter"/>
                <a:sym typeface="American Typewriter"/>
              </a:rPr>
              <a:t>open entry and open exit </a:t>
            </a:r>
            <a:r>
              <a:rPr sz="2200" dirty="0">
                <a:latin typeface="Calibri" panose="020F0502020204030204" pitchFamily="34" charset="0"/>
                <a:ea typeface="American Typewriter"/>
                <a:cs typeface="American Typewriter"/>
                <a:sym typeface="American Typewriter"/>
              </a:rPr>
              <a:t>for students</a:t>
            </a:r>
          </a:p>
          <a:p>
            <a:pPr marL="549410" indent="-549410" defTabSz="530466">
              <a:lnSpc>
                <a:spcPct val="120000"/>
              </a:lnSpc>
              <a:spcBef>
                <a:spcPts val="525"/>
              </a:spcBef>
              <a:buFontTx/>
              <a:buAutoNum type="arabicPeriod"/>
              <a:defRPr sz="1800"/>
            </a:pPr>
            <a:r>
              <a:rPr sz="2200" dirty="0">
                <a:latin typeface="Calibri" panose="020F0502020204030204" pitchFamily="34" charset="0"/>
                <a:ea typeface="American Typewriter"/>
                <a:cs typeface="American Typewriter"/>
                <a:sym typeface="American Typewriter"/>
              </a:rPr>
              <a:t>Offer the opportunity to build (stack) </a:t>
            </a:r>
            <a:r>
              <a:rPr sz="2200" b="1" dirty="0">
                <a:latin typeface="Calibri" panose="020F0502020204030204" pitchFamily="34" charset="0"/>
                <a:ea typeface="American Typewriter"/>
                <a:cs typeface="American Typewriter"/>
                <a:sym typeface="American Typewriter"/>
              </a:rPr>
              <a:t>credentials</a:t>
            </a:r>
            <a:r>
              <a:rPr sz="2200" dirty="0">
                <a:latin typeface="Calibri" panose="020F0502020204030204" pitchFamily="34" charset="0"/>
                <a:ea typeface="American Typewriter"/>
                <a:cs typeface="American Typewriter"/>
                <a:sym typeface="American Typewriter"/>
              </a:rPr>
              <a:t> along the </a:t>
            </a:r>
            <a:r>
              <a:rPr sz="2200" dirty="0" smtClean="0">
                <a:latin typeface="Calibri" panose="020F0502020204030204" pitchFamily="34" charset="0"/>
                <a:ea typeface="American Typewriter"/>
                <a:cs typeface="American Typewriter"/>
                <a:sym typeface="American Typewriter"/>
              </a:rPr>
              <a:t>way </a:t>
            </a:r>
            <a:endParaRPr sz="2200" dirty="0">
              <a:latin typeface="Calibri" panose="020F0502020204030204" pitchFamily="34" charset="0"/>
              <a:ea typeface="American Typewriter"/>
              <a:cs typeface="American Typewriter"/>
              <a:sym typeface="American Typewriter"/>
            </a:endParaRPr>
          </a:p>
        </p:txBody>
      </p:sp>
      <p:sp>
        <p:nvSpPr>
          <p:cNvPr id="5" name="Title 1"/>
          <p:cNvSpPr txBox="1">
            <a:spLocks/>
          </p:cNvSpPr>
          <p:nvPr/>
        </p:nvSpPr>
        <p:spPr>
          <a:xfrm>
            <a:off x="3657600" y="152400"/>
            <a:ext cx="4463716" cy="10948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Calibri Light" panose="020F0302020204030204" pitchFamily="34" charset="0"/>
              </a:rPr>
              <a:t>CTE Career Pathways / Programs of Study  </a:t>
            </a:r>
            <a:r>
              <a:rPr lang="en-US" sz="2800" b="1" dirty="0" smtClean="0">
                <a:latin typeface="Calibri Light" panose="020F0302020204030204" pitchFamily="34" charset="0"/>
              </a:rPr>
              <a:t>20% </a:t>
            </a:r>
            <a:endParaRPr lang="en-US" sz="2800" b="1" dirty="0">
              <a:latin typeface="Calibri Light" panose="020F0302020204030204" pitchFamily="34" charset="0"/>
            </a:endParaRPr>
          </a:p>
        </p:txBody>
      </p:sp>
    </p:spTree>
    <p:extLst>
      <p:ext uri="{BB962C8B-B14F-4D97-AF65-F5344CB8AC3E}">
        <p14:creationId xmlns:p14="http://schemas.microsoft.com/office/powerpoint/2010/main" val="225297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Table 75"/>
          <p:cNvGraphicFramePr/>
          <p:nvPr>
            <p:extLst>
              <p:ext uri="{D42A27DB-BD31-4B8C-83A1-F6EECF244321}">
                <p14:modId xmlns:p14="http://schemas.microsoft.com/office/powerpoint/2010/main" val="1104958625"/>
              </p:ext>
            </p:extLst>
          </p:nvPr>
        </p:nvGraphicFramePr>
        <p:xfrm>
          <a:off x="304801" y="1676402"/>
          <a:ext cx="5887744" cy="4492799"/>
        </p:xfrm>
        <a:graphic>
          <a:graphicData uri="http://schemas.openxmlformats.org/drawingml/2006/table">
            <a:tbl>
              <a:tblPr/>
              <a:tblGrid>
                <a:gridCol w="724938"/>
                <a:gridCol w="438014"/>
                <a:gridCol w="471517"/>
                <a:gridCol w="609705"/>
                <a:gridCol w="505016"/>
                <a:gridCol w="601748"/>
                <a:gridCol w="471935"/>
                <a:gridCol w="609705"/>
                <a:gridCol w="527736"/>
                <a:gridCol w="927430"/>
              </a:tblGrid>
              <a:tr h="469040">
                <a:tc>
                  <a:txBody>
                    <a:bodyPr/>
                    <a:lstStyle/>
                    <a:p>
                      <a:pPr lvl="0" algn="ctr">
                        <a:tabLst>
                          <a:tab pos="914400" algn="l"/>
                        </a:tabLst>
                        <a:defRPr sz="1800" b="0" i="0"/>
                      </a:pPr>
                      <a:r>
                        <a:rPr sz="600" dirty="0">
                          <a:uFill>
                            <a:solidFill/>
                          </a:uFill>
                          <a:latin typeface="Verdana Bold"/>
                          <a:ea typeface="Verdana Bold"/>
                          <a:cs typeface="Verdana Bold"/>
                          <a:sym typeface="Verdana Bold"/>
                        </a:rPr>
                        <a:t>Level</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c gridSpan="8">
                  <a:txBody>
                    <a:bodyPr/>
                    <a:lstStyle/>
                    <a:p>
                      <a:pPr lvl="0" algn="ctr">
                        <a:tabLst>
                          <a:tab pos="914400" algn="l"/>
                        </a:tabLst>
                        <a:defRPr sz="1800" b="0" i="0"/>
                      </a:pPr>
                      <a:r>
                        <a:rPr sz="600" dirty="0">
                          <a:uFill>
                            <a:solidFill/>
                          </a:uFill>
                          <a:latin typeface="Verdana Bold"/>
                          <a:ea typeface="Verdana Bold"/>
                          <a:cs typeface="Verdana Bold"/>
                          <a:sym typeface="Verdana Bold"/>
                        </a:rPr>
                        <a:t>Courses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ctr">
                        <a:tabLst>
                          <a:tab pos="914400" algn="l"/>
                        </a:tabLst>
                        <a:defRPr sz="1800" b="0" i="0"/>
                      </a:pPr>
                      <a:r>
                        <a:rPr sz="600">
                          <a:uFill>
                            <a:solidFill/>
                          </a:uFill>
                          <a:latin typeface="Verdana Bold"/>
                          <a:ea typeface="Verdana Bold"/>
                          <a:cs typeface="Verdana Bold"/>
                          <a:sym typeface="Verdana Bold"/>
                        </a:rPr>
                        <a:t>Certifications &amp; Degrees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520203">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9</a:t>
                      </a:r>
                      <a:endParaRPr sz="1100" b="1">
                        <a:uFill>
                          <a:solidFill/>
                        </a:uFill>
                      </a:endParaRPr>
                    </a:p>
                    <a:p>
                      <a:pPr lvl="0" algn="l">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English 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Algebra  I</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or</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Integrated Math 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Environmental</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Earth Science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World History</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Health/PE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MSITA</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Word, PPT</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Small</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Business Entrepreneurship</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Freshman</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Career Management</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468183">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10</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English 11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Geometry or</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Integrated Math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Physical Science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Civics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Principles of Business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&amp;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Finance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MSITA</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Excel, Access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Business Law</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MSITA</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Website or Database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637249">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11</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English 111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Algebra II or</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Integrated</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Math III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Biology</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BUS 151</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110 Intro to Business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Accounting I</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137 Principles of Management</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500" dirty="0">
                          <a:uFill>
                            <a:solidFill/>
                          </a:uFill>
                          <a:latin typeface="Times New Roman"/>
                          <a:ea typeface="Times New Roman"/>
                          <a:cs typeface="Times New Roman"/>
                          <a:sym typeface="Times New Roman"/>
                        </a:rPr>
                        <a:t> </a:t>
                      </a:r>
                      <a:endParaRPr sz="1100" b="1" dirty="0">
                        <a:uFill>
                          <a:solidFill/>
                        </a:uFill>
                      </a:endParaRPr>
                    </a:p>
                    <a:p>
                      <a:pPr lvl="0" algn="ctr">
                        <a:tabLst>
                          <a:tab pos="914400" algn="l"/>
                        </a:tabLst>
                        <a:defRPr sz="1800" b="0" i="0"/>
                      </a:pPr>
                      <a:r>
                        <a:rPr sz="500" i="1" dirty="0">
                          <a:uFill>
                            <a:solidFill/>
                          </a:uFill>
                          <a:latin typeface="Times New Roman"/>
                          <a:ea typeface="Times New Roman"/>
                          <a:cs typeface="Times New Roman"/>
                          <a:sym typeface="Times New Roman"/>
                        </a:rPr>
                        <a:t>BUS 135 Principles of Supervision</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MSITA Certification(1)</a:t>
                      </a:r>
                      <a:endParaRPr sz="1100" b="1">
                        <a:uFill>
                          <a:solidFill/>
                        </a:uFill>
                      </a:endParaRPr>
                    </a:p>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MOS</a:t>
                      </a:r>
                      <a:endParaRPr sz="1100" b="1">
                        <a:uFill>
                          <a:solidFill/>
                        </a:uFill>
                      </a:endParaRPr>
                    </a:p>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Career Readiness - CRC</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642439">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12</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English IV</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4</a:t>
                      </a:r>
                      <a:r>
                        <a:rPr sz="500" baseline="29998">
                          <a:uFill>
                            <a:solidFill/>
                          </a:uFill>
                          <a:latin typeface="Times New Roman"/>
                          <a:ea typeface="Times New Roman"/>
                          <a:cs typeface="Times New Roman"/>
                          <a:sym typeface="Times New Roman"/>
                        </a:rPr>
                        <a:t>th</a:t>
                      </a:r>
                      <a:r>
                        <a:rPr sz="500">
                          <a:uFill>
                            <a:solidFill/>
                          </a:uFill>
                          <a:latin typeface="Times New Roman"/>
                          <a:ea typeface="Times New Roman"/>
                          <a:cs typeface="Times New Roman"/>
                          <a:sym typeface="Times New Roman"/>
                        </a:rPr>
                        <a:t> Math</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Aligned with</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sudent’s plan</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US History</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Part A</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MAT 115 Mathematical Models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US History</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Part B</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Accounting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ENG 114</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Professional</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Research &amp;</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Reporting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BUS 115 Business Law I</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High School Diploma</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QuickBooks Certification</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CC Certificate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520203">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Summer</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COE 112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(coop)</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COE 110</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World of Work</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ACA 111</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College</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Student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Success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gridSpan="5">
                  <a:txBody>
                    <a:bodyPr/>
                    <a:lstStyle/>
                    <a:p>
                      <a:pPr lvl="0" algn="l">
                        <a:tabLst>
                          <a:tab pos="914400" algn="l"/>
                        </a:tabLst>
                        <a:defRPr sz="1800" b="0" i="0"/>
                      </a:pPr>
                      <a:r>
                        <a:rPr sz="5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5F5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l">
                        <a:tabLst>
                          <a:tab pos="914400" algn="l"/>
                        </a:tabLst>
                        <a:defRPr sz="1800" b="0" i="0"/>
                      </a:pPr>
                      <a:r>
                        <a:rPr sz="5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650253">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1</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MKT 220 Advertising &amp; Sales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ACC 120 Principles of Financial Accounting</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ENG 111</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Expository</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Writing</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116 Business Law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260 Business Communications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240 Business Ethics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ACC 129</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Individual Income Taxes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ACC 121 Principles of Managerial Accounting</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500" i="1">
                          <a:uFill>
                            <a:solidFill/>
                          </a:uFill>
                          <a:latin typeface="Verdana"/>
                          <a:ea typeface="Verdana"/>
                          <a:cs typeface="Verdana"/>
                          <a:sym typeface="Verdana"/>
                        </a:rPr>
                        <a:t>Business Administration Diploma 44 hours</a:t>
                      </a:r>
                      <a:endParaRPr sz="1100" b="1">
                        <a:uFill>
                          <a:solidFill/>
                        </a:uFill>
                      </a:endParaRPr>
                    </a:p>
                    <a:p>
                      <a:pPr lvl="0" algn="l">
                        <a:tabLst>
                          <a:tab pos="914400" algn="l"/>
                        </a:tabLst>
                        <a:defRPr sz="1800" b="0" i="0"/>
                      </a:pPr>
                      <a:r>
                        <a:rPr sz="500" i="1">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585229">
                <a:tc>
                  <a:txBody>
                    <a:bodyPr/>
                    <a:lstStyle/>
                    <a:p>
                      <a:pPr lvl="0" algn="ctr">
                        <a:tabLst>
                          <a:tab pos="914400" algn="l"/>
                        </a:tabLst>
                        <a:defRPr sz="1800" b="0" i="0"/>
                      </a:pPr>
                      <a:r>
                        <a:rPr sz="500" dirty="0">
                          <a:uFill>
                            <a:solidFill/>
                          </a:uFill>
                          <a:latin typeface="Times New Roman Bold"/>
                          <a:ea typeface="Times New Roman Bold"/>
                          <a:cs typeface="Times New Roman Bold"/>
                          <a:sym typeface="Times New Roman Bold"/>
                        </a:rPr>
                        <a:t>2</a:t>
                      </a:r>
                      <a:endParaRPr sz="1100" b="1" dirty="0">
                        <a:uFill>
                          <a:solidFill/>
                        </a:uFill>
                      </a:endParaRPr>
                    </a:p>
                    <a:p>
                      <a:pPr lvl="0" algn="ctr">
                        <a:tabLst>
                          <a:tab pos="914400" algn="l"/>
                        </a:tabLst>
                        <a:defRPr sz="1800" b="0" i="0"/>
                      </a:pPr>
                      <a:r>
                        <a:rPr sz="500" dirty="0">
                          <a:uFill>
                            <a:solidFill/>
                          </a:uFill>
                          <a:latin typeface="Times New Roman Bold"/>
                          <a:ea typeface="Times New Roman Bold"/>
                          <a:cs typeface="Times New Roman Bold"/>
                          <a:sym typeface="Times New Roman Bold"/>
                        </a:rPr>
                        <a:t> </a:t>
                      </a:r>
                      <a:endParaRPr sz="1100" b="1" dirty="0">
                        <a:uFill>
                          <a:solidFill/>
                        </a:uFill>
                      </a:endParaRPr>
                    </a:p>
                    <a:p>
                      <a:pPr lvl="0" algn="ctr">
                        <a:tabLst>
                          <a:tab pos="914400" algn="l"/>
                        </a:tabLst>
                        <a:defRPr sz="1800" b="0" i="0"/>
                      </a:pPr>
                      <a:r>
                        <a:rPr sz="500" dirty="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Social</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Science</a:t>
                      </a:r>
                      <a:endParaRPr sz="1100" b="1">
                        <a:uFill>
                          <a:solidFill/>
                        </a:uFill>
                      </a:endParaRPr>
                    </a:p>
                    <a:p>
                      <a:pPr lvl="0" algn="l">
                        <a:tabLst>
                          <a:tab pos="914400" algn="l"/>
                        </a:tabLst>
                        <a:defRPr sz="1800" b="0" i="0"/>
                      </a:pPr>
                      <a:r>
                        <a:rPr sz="500" i="1">
                          <a:uFill>
                            <a:solidFill/>
                          </a:uFill>
                          <a:latin typeface="Times New Roman"/>
                          <a:ea typeface="Times New Roman"/>
                          <a:cs typeface="Times New Roman"/>
                          <a:sym typeface="Times New Roman"/>
                        </a:rPr>
                        <a:t>Elective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239 Business Applications Seminar</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ECO 252 Principles of Macroeconomics</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Humanities</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Fine Arts</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Elective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gridSpan="3">
                  <a:txBody>
                    <a:bodyPr/>
                    <a:lstStyle/>
                    <a:p>
                      <a:pPr lvl="0" algn="l">
                        <a:tabLst>
                          <a:tab pos="914400" algn="l"/>
                        </a:tabLst>
                        <a:defRPr sz="1800" b="0" i="0"/>
                      </a:pPr>
                      <a:r>
                        <a:rPr sz="500" dirty="0">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5F5F5"/>
                    </a:solidFill>
                  </a:tcPr>
                </a:tc>
                <a:tc hMerge="1">
                  <a:txBody>
                    <a:bodyPr/>
                    <a:lstStyle/>
                    <a:p>
                      <a:endParaRPr lang="en-US"/>
                    </a:p>
                  </a:txBody>
                  <a:tcPr/>
                </a:tc>
                <a:tc hMerge="1">
                  <a:txBody>
                    <a:bodyPr/>
                    <a:lstStyle/>
                    <a:p>
                      <a:endParaRPr lang="en-US"/>
                    </a:p>
                  </a:txBody>
                  <a:tcPr/>
                </a:tc>
                <a:tc>
                  <a:txBody>
                    <a:bodyPr/>
                    <a:lstStyle/>
                    <a:p>
                      <a:pPr lvl="0" algn="l">
                        <a:tabLst>
                          <a:tab pos="914400" algn="l"/>
                        </a:tabLst>
                        <a:defRPr sz="1800" b="0" i="0"/>
                      </a:pPr>
                      <a:r>
                        <a:rPr sz="500" i="1" dirty="0">
                          <a:uFill>
                            <a:solidFill/>
                          </a:uFill>
                          <a:latin typeface="Verdana"/>
                          <a:ea typeface="Verdana"/>
                          <a:cs typeface="Verdana"/>
                          <a:sym typeface="Verdana"/>
                        </a:rPr>
                        <a:t>Business Administration </a:t>
                      </a:r>
                      <a:endParaRPr sz="1100" b="1" dirty="0">
                        <a:uFill>
                          <a:solidFill/>
                        </a:uFill>
                      </a:endParaRPr>
                    </a:p>
                    <a:p>
                      <a:pPr lvl="0" algn="l">
                        <a:tabLst>
                          <a:tab pos="914400" algn="l"/>
                        </a:tabLst>
                        <a:defRPr sz="1800" b="0" i="0"/>
                      </a:pPr>
                      <a:r>
                        <a:rPr sz="500" i="1" dirty="0">
                          <a:uFill>
                            <a:solidFill/>
                          </a:uFill>
                          <a:latin typeface="Verdana"/>
                          <a:ea typeface="Verdana"/>
                          <a:cs typeface="Verdana"/>
                          <a:sym typeface="Verdana"/>
                        </a:rPr>
                        <a:t>AAS Degree </a:t>
                      </a:r>
                      <a:endParaRPr sz="1100" b="1" dirty="0">
                        <a:uFill>
                          <a:solidFill/>
                        </a:uFill>
                      </a:endParaRPr>
                    </a:p>
                    <a:p>
                      <a:pPr lvl="0" algn="l">
                        <a:tabLst>
                          <a:tab pos="914400" algn="l"/>
                        </a:tabLst>
                        <a:defRPr sz="1800" b="0" i="0"/>
                      </a:pPr>
                      <a:r>
                        <a:rPr sz="500" i="1" dirty="0">
                          <a:uFill>
                            <a:solidFill/>
                          </a:uFill>
                          <a:latin typeface="Verdana"/>
                          <a:ea typeface="Verdana"/>
                          <a:cs typeface="Verdana"/>
                          <a:sym typeface="Verdana"/>
                        </a:rPr>
                        <a:t>65-73 hours</a:t>
                      </a:r>
                      <a:endParaRPr sz="1100" b="1" dirty="0">
                        <a:uFill>
                          <a:solidFill/>
                        </a:uFill>
                      </a:endParaRPr>
                    </a:p>
                    <a:p>
                      <a:pPr lvl="0" algn="l">
                        <a:tabLst>
                          <a:tab pos="914400" algn="l"/>
                        </a:tabLst>
                        <a:defRPr sz="1800" b="0" i="0"/>
                      </a:pPr>
                      <a:r>
                        <a:rPr sz="500" dirty="0">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bl>
          </a:graphicData>
        </a:graphic>
      </p:graphicFrame>
      <p:graphicFrame>
        <p:nvGraphicFramePr>
          <p:cNvPr id="76" name="Table 76"/>
          <p:cNvGraphicFramePr/>
          <p:nvPr>
            <p:extLst>
              <p:ext uri="{D42A27DB-BD31-4B8C-83A1-F6EECF244321}">
                <p14:modId xmlns:p14="http://schemas.microsoft.com/office/powerpoint/2010/main" val="1945567653"/>
              </p:ext>
            </p:extLst>
          </p:nvPr>
        </p:nvGraphicFramePr>
        <p:xfrm>
          <a:off x="6378062" y="2133599"/>
          <a:ext cx="2003938" cy="1225198"/>
        </p:xfrm>
        <a:graphic>
          <a:graphicData uri="http://schemas.openxmlformats.org/drawingml/2006/table">
            <a:tbl>
              <a:tblPr/>
              <a:tblGrid>
                <a:gridCol w="2003938"/>
              </a:tblGrid>
              <a:tr h="258884">
                <a:tc>
                  <a:txBody>
                    <a:bodyPr/>
                    <a:lstStyle/>
                    <a:p>
                      <a:pPr lvl="0" algn="l">
                        <a:tabLst>
                          <a:tab pos="457200" algn="l"/>
                          <a:tab pos="2743200" algn="r"/>
                          <a:tab pos="5486400" algn="r"/>
                        </a:tabLst>
                        <a:defRPr sz="1800" b="0" i="0"/>
                      </a:pPr>
                      <a:r>
                        <a:rPr sz="1200" dirty="0">
                          <a:uFill>
                            <a:solidFill/>
                          </a:uFill>
                          <a:latin typeface="Verdana Bold"/>
                          <a:ea typeface="Verdana Bold"/>
                          <a:cs typeface="Verdana Bold"/>
                          <a:sym typeface="Verdana Bold"/>
                        </a:rPr>
                        <a:t>Core Courses</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r>
              <a:tr h="266444">
                <a:tc>
                  <a:txBody>
                    <a:bodyPr/>
                    <a:lstStyle/>
                    <a:p>
                      <a:pPr lvl="0" algn="l">
                        <a:tabLst>
                          <a:tab pos="457200" algn="l"/>
                          <a:tab pos="2743200" algn="r"/>
                          <a:tab pos="5486400" algn="r"/>
                        </a:tabLst>
                        <a:defRPr sz="1800" b="0" i="0"/>
                      </a:pPr>
                      <a:r>
                        <a:rPr sz="1200" dirty="0">
                          <a:uFill>
                            <a:solidFill/>
                          </a:uFill>
                          <a:latin typeface="Verdana Bold"/>
                          <a:ea typeface="Verdana Bold"/>
                          <a:cs typeface="Verdana Bold"/>
                          <a:sym typeface="Verdana Bold"/>
                        </a:rPr>
                        <a:t>CTE High school courses</a:t>
                      </a:r>
                      <a:r>
                        <a:rPr sz="600" dirty="0">
                          <a:uFill>
                            <a:solidFill/>
                          </a:uFill>
                          <a:latin typeface="Verdana Bold"/>
                          <a:ea typeface="Verdana Bold"/>
                          <a:cs typeface="Verdana Bold"/>
                          <a:sym typeface="Verdana Bold"/>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r>
              <a:tr h="234794">
                <a:tc>
                  <a:txBody>
                    <a:bodyPr/>
                    <a:lstStyle/>
                    <a:p>
                      <a:pPr lvl="0" algn="l">
                        <a:tabLst>
                          <a:tab pos="457200" algn="l"/>
                          <a:tab pos="2743200" algn="r"/>
                          <a:tab pos="5486400" algn="r"/>
                        </a:tabLst>
                        <a:defRPr sz="1800" b="0" i="0"/>
                      </a:pPr>
                      <a:r>
                        <a:rPr sz="1200" dirty="0">
                          <a:uFill>
                            <a:solidFill/>
                          </a:uFill>
                          <a:latin typeface="Verdana Bold"/>
                          <a:ea typeface="Verdana Bold"/>
                          <a:cs typeface="Verdana Bold"/>
                          <a:sym typeface="Verdana Bold"/>
                        </a:rPr>
                        <a:t>Community college courses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r>
              <a:tr h="234794">
                <a:tc>
                  <a:txBody>
                    <a:bodyPr/>
                    <a:lstStyle/>
                    <a:p>
                      <a:pPr lvl="0" algn="l">
                        <a:tabLst>
                          <a:tab pos="457200" algn="l"/>
                          <a:tab pos="2743200" algn="r"/>
                          <a:tab pos="5486400" algn="r"/>
                        </a:tabLst>
                        <a:defRPr sz="1800" b="0" i="0"/>
                      </a:pPr>
                      <a:r>
                        <a:rPr sz="1200" dirty="0">
                          <a:uFill>
                            <a:solidFill/>
                          </a:uFill>
                          <a:latin typeface="Verdana Bold"/>
                          <a:ea typeface="Verdana Bold"/>
                          <a:cs typeface="Verdana Bold"/>
                          <a:sym typeface="Verdana Bold"/>
                        </a:rPr>
                        <a:t>Articulated Courses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65A0DC"/>
                    </a:solidFill>
                  </a:tcPr>
                </a:tc>
              </a:tr>
            </a:tbl>
          </a:graphicData>
        </a:graphic>
      </p:graphicFrame>
      <p:graphicFrame>
        <p:nvGraphicFramePr>
          <p:cNvPr id="77" name="Table 77"/>
          <p:cNvGraphicFramePr/>
          <p:nvPr>
            <p:extLst>
              <p:ext uri="{D42A27DB-BD31-4B8C-83A1-F6EECF244321}">
                <p14:modId xmlns:p14="http://schemas.microsoft.com/office/powerpoint/2010/main" val="952853442"/>
              </p:ext>
            </p:extLst>
          </p:nvPr>
        </p:nvGraphicFramePr>
        <p:xfrm>
          <a:off x="6354283" y="4748946"/>
          <a:ext cx="2002130" cy="1097280"/>
        </p:xfrm>
        <a:graphic>
          <a:graphicData uri="http://schemas.openxmlformats.org/drawingml/2006/table">
            <a:tbl>
              <a:tblPr/>
              <a:tblGrid>
                <a:gridCol w="2002130"/>
              </a:tblGrid>
              <a:tr h="344692">
                <a:tc>
                  <a:txBody>
                    <a:bodyPr/>
                    <a:lstStyle/>
                    <a:p>
                      <a:pPr lvl="0" algn="l">
                        <a:tabLst>
                          <a:tab pos="457200" algn="l"/>
                          <a:tab pos="2743200" algn="r"/>
                          <a:tab pos="5486400" algn="r"/>
                        </a:tabLst>
                        <a:defRPr sz="1800" b="0" i="0"/>
                      </a:pPr>
                      <a:r>
                        <a:rPr sz="1200" dirty="0">
                          <a:uFill>
                            <a:solidFill/>
                          </a:uFill>
                          <a:latin typeface="Verdana"/>
                          <a:ea typeface="Verdana"/>
                          <a:cs typeface="Verdana"/>
                          <a:sym typeface="Verdana"/>
                        </a:rPr>
                        <a:t> Articulated credits -   MSITA for CIS110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00BEF3"/>
                    </a:solidFill>
                  </a:tcPr>
                </a:tc>
              </a:tr>
              <a:tr h="491353">
                <a:tc>
                  <a:txBody>
                    <a:bodyPr/>
                    <a:lstStyle/>
                    <a:p>
                      <a:pPr lvl="0" algn="l">
                        <a:tabLst>
                          <a:tab pos="457200" algn="l"/>
                          <a:tab pos="2743200" algn="r"/>
                          <a:tab pos="5486400" algn="r"/>
                        </a:tabLst>
                        <a:defRPr sz="1800" b="0" i="0"/>
                      </a:pPr>
                      <a:r>
                        <a:rPr sz="500" b="1" i="1" dirty="0">
                          <a:uFill>
                            <a:solidFill/>
                          </a:uFill>
                          <a:latin typeface="Verdana"/>
                          <a:ea typeface="Verdana"/>
                          <a:cs typeface="Verdana"/>
                          <a:sym typeface="Verdana"/>
                        </a:rPr>
                        <a:t> </a:t>
                      </a:r>
                      <a:r>
                        <a:rPr sz="1200" i="1" dirty="0">
                          <a:uFill>
                            <a:solidFill/>
                          </a:uFill>
                          <a:latin typeface="Verdana"/>
                          <a:ea typeface="Verdana"/>
                          <a:cs typeface="Verdana"/>
                          <a:sym typeface="Verdana"/>
                        </a:rPr>
                        <a:t>Online Course on Demand</a:t>
                      </a:r>
                      <a:r>
                        <a:rPr sz="1200" i="1" dirty="0">
                          <a:solidFill>
                            <a:srgbClr val="FF2600"/>
                          </a:solidFill>
                          <a:uFill>
                            <a:solidFill>
                              <a:srgbClr val="FF2600"/>
                            </a:solidFill>
                          </a:uFill>
                          <a:latin typeface="Verdana"/>
                          <a:ea typeface="Verdana"/>
                          <a:cs typeface="Verdana"/>
                          <a:sym typeface="Verdana"/>
                        </a:rPr>
                        <a:t> </a:t>
                      </a:r>
                      <a:r>
                        <a:rPr sz="1200" dirty="0" smtClean="0">
                          <a:uFill>
                            <a:solidFill/>
                          </a:uFill>
                          <a:latin typeface="Verdana"/>
                          <a:ea typeface="Verdana"/>
                          <a:cs typeface="Verdana"/>
                          <a:sym typeface="Verdana"/>
                        </a:rPr>
                        <a:t>See </a:t>
                      </a:r>
                      <a:r>
                        <a:rPr sz="1200" dirty="0">
                          <a:uFill>
                            <a:solidFill/>
                          </a:uFill>
                          <a:latin typeface="Verdana"/>
                          <a:ea typeface="Verdana"/>
                          <a:cs typeface="Verdana"/>
                          <a:sym typeface="Verdana"/>
                        </a:rPr>
                        <a:t>CC course requirements for each degree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5F5F5"/>
                    </a:solidFill>
                  </a:tcPr>
                </a:tc>
              </a:tr>
            </a:tbl>
          </a:graphicData>
        </a:graphic>
      </p:graphicFrame>
      <p:sp>
        <p:nvSpPr>
          <p:cNvPr id="78" name="Shape 78"/>
          <p:cNvSpPr/>
          <p:nvPr/>
        </p:nvSpPr>
        <p:spPr>
          <a:xfrm>
            <a:off x="1053019" y="1371600"/>
            <a:ext cx="3989961" cy="343363"/>
          </a:xfrm>
          <a:prstGeom prst="rect">
            <a:avLst/>
          </a:prstGeom>
          <a:ln w="12700">
            <a:miter lim="400000"/>
          </a:ln>
          <a:extLst>
            <a:ext uri="{C572A759-6A51-4108-AA02-DFA0A04FC94B}">
              <ma14:wrappingTextBoxFlag xmlns="" xmlns:ma14="http://schemas.microsoft.com/office/mac/drawingml/2011/main" val="1"/>
            </a:ext>
          </a:extLst>
        </p:spPr>
        <p:txBody>
          <a:bodyPr wrap="square" lIns="21431" tIns="21431" rIns="21431" bIns="21431">
            <a:spAutoFit/>
          </a:bodyPr>
          <a:lstStyle/>
          <a:p>
            <a:pPr lvl="0">
              <a:defRPr b="0"/>
            </a:pPr>
            <a:r>
              <a:rPr sz="975" b="1" dirty="0">
                <a:uFill>
                  <a:solidFill/>
                </a:uFill>
              </a:rPr>
              <a:t>(Rigorous) Programs of Study            </a:t>
            </a:r>
            <a:r>
              <a:rPr sz="900" b="1" dirty="0">
                <a:uFill>
                  <a:solidFill/>
                </a:uFill>
              </a:rPr>
              <a:t>(Classes are examples) </a:t>
            </a:r>
            <a:endParaRPr sz="975" b="1" dirty="0">
              <a:uFill>
                <a:solidFill/>
              </a:uFill>
            </a:endParaRPr>
          </a:p>
          <a:p>
            <a:pPr lvl="0">
              <a:defRPr b="0"/>
            </a:pPr>
            <a:r>
              <a:rPr sz="975" b="1" dirty="0">
                <a:uFill>
                  <a:solidFill/>
                </a:uFill>
              </a:rPr>
              <a:t> </a:t>
            </a:r>
          </a:p>
        </p:txBody>
      </p:sp>
      <p:sp>
        <p:nvSpPr>
          <p:cNvPr id="79" name="Shape 79"/>
          <p:cNvSpPr/>
          <p:nvPr/>
        </p:nvSpPr>
        <p:spPr>
          <a:xfrm>
            <a:off x="3048000" y="304800"/>
            <a:ext cx="5232714" cy="905055"/>
          </a:xfrm>
          <a:prstGeom prst="rect">
            <a:avLst/>
          </a:prstGeom>
          <a:ln w="12700">
            <a:miter lim="400000"/>
          </a:ln>
          <a:extLst>
            <a:ext uri="{C572A759-6A51-4108-AA02-DFA0A04FC94B}">
              <ma14:wrappingTextBoxFlag xmlns="" xmlns:ma14="http://schemas.microsoft.com/office/mac/drawingml/2011/main" val="1"/>
            </a:ext>
          </a:extLst>
        </p:spPr>
        <p:txBody>
          <a:bodyPr wrap="square" lIns="21431" tIns="21431" rIns="21431" bIns="21431">
            <a:spAutoFit/>
          </a:bodyPr>
          <a:lstStyle/>
          <a:p>
            <a:pPr lvl="0">
              <a:defRPr b="0"/>
            </a:pPr>
            <a:r>
              <a:rPr sz="2800" b="1" dirty="0">
                <a:uFill>
                  <a:solidFill/>
                </a:uFill>
                <a:latin typeface="Calibri Light" panose="020F0302020204030204" pitchFamily="34" charset="0"/>
              </a:rPr>
              <a:t>Building the </a:t>
            </a:r>
            <a:r>
              <a:rPr lang="en-US" sz="2800" b="1" dirty="0">
                <a:uFill>
                  <a:solidFill/>
                </a:uFill>
                <a:latin typeface="Calibri Light" panose="020F0302020204030204" pitchFamily="34" charset="0"/>
              </a:rPr>
              <a:t>Program of Study </a:t>
            </a:r>
            <a:r>
              <a:rPr sz="2800" b="1" dirty="0">
                <a:uFill>
                  <a:solidFill/>
                </a:uFill>
                <a:latin typeface="Calibri Light" panose="020F0302020204030204" pitchFamily="34" charset="0"/>
              </a:rPr>
              <a:t> - 9-14</a:t>
            </a:r>
          </a:p>
          <a:p>
            <a:pPr lvl="0">
              <a:defRPr b="0"/>
            </a:pPr>
            <a:r>
              <a:rPr sz="2800" i="1" dirty="0">
                <a:uFill>
                  <a:solidFill/>
                </a:uFill>
                <a:latin typeface="Calibri Light" panose="020F0302020204030204" pitchFamily="34" charset="0"/>
              </a:rPr>
              <a:t>High School and Community College</a:t>
            </a:r>
            <a:r>
              <a:rPr sz="2800" dirty="0">
                <a:uFill>
                  <a:solidFill/>
                </a:uFill>
                <a:latin typeface="Calibri Light" panose="020F0302020204030204" pitchFamily="34" charset="0"/>
              </a:rPr>
              <a:t>  </a:t>
            </a:r>
          </a:p>
        </p:txBody>
      </p:sp>
      <p:sp>
        <p:nvSpPr>
          <p:cNvPr id="80" name="Shape 80"/>
          <p:cNvSpPr/>
          <p:nvPr/>
        </p:nvSpPr>
        <p:spPr>
          <a:xfrm>
            <a:off x="6755907" y="3786152"/>
            <a:ext cx="1298309" cy="415498"/>
          </a:xfrm>
          <a:prstGeom prst="rect">
            <a:avLst/>
          </a:prstGeom>
          <a:ln w="25400">
            <a:solidFill>
              <a:srgbClr val="85888D"/>
            </a:solidFill>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ctr">
              <a:defRPr sz="1300">
                <a:uFill>
                  <a:solidFill/>
                </a:uFill>
              </a:defRPr>
            </a:lvl1pPr>
          </a:lstStyle>
          <a:p>
            <a:pPr lvl="0">
              <a:defRPr sz="1800" b="0">
                <a:uFillTx/>
              </a:defRPr>
            </a:pPr>
            <a:r>
              <a:rPr sz="1350" b="1" dirty="0"/>
              <a:t>Labor Market Value $$</a:t>
            </a:r>
          </a:p>
        </p:txBody>
      </p:sp>
      <p:sp>
        <p:nvSpPr>
          <p:cNvPr id="81" name="Shape 81"/>
          <p:cNvSpPr/>
          <p:nvPr/>
        </p:nvSpPr>
        <p:spPr>
          <a:xfrm flipH="1" flipV="1">
            <a:off x="6272511" y="3349485"/>
            <a:ext cx="483396" cy="513701"/>
          </a:xfrm>
          <a:prstGeom prst="line">
            <a:avLst/>
          </a:prstGeom>
          <a:ln w="38100">
            <a:solidFill/>
            <a:miter lim="400000"/>
            <a:tailEnd type="stealth"/>
          </a:ln>
        </p:spPr>
        <p:txBody>
          <a:bodyPr lIns="0" tIns="0" rIns="0" bIns="0"/>
          <a:lstStyle/>
          <a:p>
            <a:pPr defTabSz="342900">
              <a:defRPr sz="1200" b="0">
                <a:latin typeface="+mn-lt"/>
                <a:ea typeface="+mn-ea"/>
                <a:cs typeface="+mn-cs"/>
                <a:sym typeface="Helvetica"/>
              </a:defRPr>
            </a:pPr>
            <a:endParaRPr sz="900"/>
          </a:p>
        </p:txBody>
      </p:sp>
      <p:sp>
        <p:nvSpPr>
          <p:cNvPr id="82" name="Shape 82"/>
          <p:cNvSpPr/>
          <p:nvPr/>
        </p:nvSpPr>
        <p:spPr>
          <a:xfrm flipH="1">
            <a:off x="6321120" y="4299853"/>
            <a:ext cx="434786" cy="348741"/>
          </a:xfrm>
          <a:prstGeom prst="line">
            <a:avLst/>
          </a:prstGeom>
          <a:ln w="38100">
            <a:solidFill/>
            <a:miter lim="400000"/>
            <a:tailEnd type="stealth"/>
          </a:ln>
        </p:spPr>
        <p:txBody>
          <a:bodyPr lIns="0" tIns="0" rIns="0" bIns="0"/>
          <a:lstStyle/>
          <a:p>
            <a:pPr defTabSz="342900">
              <a:defRPr sz="1200" b="0">
                <a:latin typeface="+mn-lt"/>
                <a:ea typeface="+mn-ea"/>
                <a:cs typeface="+mn-cs"/>
                <a:sym typeface="Helvetica"/>
              </a:defRPr>
            </a:pPr>
            <a:endParaRPr sz="900"/>
          </a:p>
        </p:txBody>
      </p:sp>
    </p:spTree>
    <p:extLst>
      <p:ext uri="{BB962C8B-B14F-4D97-AF65-F5344CB8AC3E}">
        <p14:creationId xmlns:p14="http://schemas.microsoft.com/office/powerpoint/2010/main" val="317665897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p:nvPr/>
        </p:nvSpPr>
        <p:spPr>
          <a:xfrm>
            <a:off x="6402586" y="2589610"/>
            <a:ext cx="1522213" cy="1607345"/>
          </a:xfrm>
          <a:prstGeom prst="roundRect">
            <a:avLst>
              <a:gd name="adj" fmla="val 15909"/>
            </a:avLst>
          </a:prstGeom>
          <a:solidFill>
            <a:srgbClr val="FAD5BB"/>
          </a:solidFill>
          <a:ln w="12700">
            <a:solidFill>
              <a:srgbClr val="F2913F"/>
            </a:solidFill>
            <a:miter lim="400000"/>
          </a:ln>
        </p:spPr>
        <p:txBody>
          <a:bodyPr lIns="0" tIns="0" rIns="0" bIns="0"/>
          <a:lstStyle/>
          <a:p>
            <a:pPr defTabSz="257175">
              <a:defRPr sz="900"/>
            </a:pPr>
            <a:endParaRPr sz="675"/>
          </a:p>
        </p:txBody>
      </p:sp>
      <p:graphicFrame>
        <p:nvGraphicFramePr>
          <p:cNvPr id="113" name="Table 113"/>
          <p:cNvGraphicFramePr/>
          <p:nvPr>
            <p:extLst/>
          </p:nvPr>
        </p:nvGraphicFramePr>
        <p:xfrm>
          <a:off x="964771" y="2214563"/>
          <a:ext cx="5158158" cy="3117823"/>
        </p:xfrm>
        <a:graphic>
          <a:graphicData uri="http://schemas.openxmlformats.org/drawingml/2006/table">
            <a:tbl>
              <a:tblPr/>
              <a:tblGrid>
                <a:gridCol w="635107"/>
                <a:gridCol w="383738"/>
                <a:gridCol w="413088"/>
                <a:gridCol w="534152"/>
                <a:gridCol w="442436"/>
                <a:gridCol w="527182"/>
                <a:gridCol w="413455"/>
                <a:gridCol w="534152"/>
                <a:gridCol w="462341"/>
                <a:gridCol w="812507"/>
              </a:tblGrid>
              <a:tr h="325495">
                <a:tc>
                  <a:txBody>
                    <a:bodyPr/>
                    <a:lstStyle/>
                    <a:p>
                      <a:pPr lvl="0" algn="ctr">
                        <a:tabLst>
                          <a:tab pos="914400" algn="l"/>
                        </a:tabLst>
                        <a:defRPr sz="1800" b="0" i="0"/>
                      </a:pPr>
                      <a:r>
                        <a:rPr sz="600" dirty="0">
                          <a:uFill>
                            <a:solidFill/>
                          </a:uFill>
                          <a:latin typeface="Verdana Bold"/>
                          <a:ea typeface="Verdana Bold"/>
                          <a:cs typeface="Verdana Bold"/>
                          <a:sym typeface="Verdana Bold"/>
                        </a:rPr>
                        <a:t>Level</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c gridSpan="8">
                  <a:txBody>
                    <a:bodyPr/>
                    <a:lstStyle/>
                    <a:p>
                      <a:pPr lvl="0" algn="ctr">
                        <a:tabLst>
                          <a:tab pos="914400" algn="l"/>
                        </a:tabLst>
                        <a:defRPr sz="1800" b="0" i="0"/>
                      </a:pPr>
                      <a:r>
                        <a:rPr sz="600" dirty="0">
                          <a:uFill>
                            <a:solidFill/>
                          </a:uFill>
                          <a:latin typeface="Verdana Bold"/>
                          <a:ea typeface="Verdana Bold"/>
                          <a:cs typeface="Verdana Bold"/>
                          <a:sym typeface="Verdana Bold"/>
                        </a:rPr>
                        <a:t>Courses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E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ctr">
                        <a:tabLst>
                          <a:tab pos="914400" algn="l"/>
                        </a:tabLst>
                        <a:defRPr sz="1800" b="0" i="0"/>
                      </a:pPr>
                      <a:r>
                        <a:rPr sz="600">
                          <a:uFill>
                            <a:solidFill/>
                          </a:uFill>
                          <a:latin typeface="Verdana Bold"/>
                          <a:ea typeface="Verdana Bold"/>
                          <a:cs typeface="Verdana Bold"/>
                          <a:sym typeface="Verdana Bold"/>
                        </a:rPr>
                        <a:t>Certifications &amp; Degrees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361000">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9</a:t>
                      </a:r>
                      <a:endParaRPr sz="1100" b="1">
                        <a:uFill>
                          <a:solidFill/>
                        </a:uFill>
                      </a:endParaRPr>
                    </a:p>
                    <a:p>
                      <a:pPr lvl="0" algn="l">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English 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Algebra  I</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or</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Integrated Math 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Environmental</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Earth Science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World History</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Health/PE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MSITA</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Word, PPT</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Small</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Business Entrepreneurship</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Freshman</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Career Management</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324900">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10</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English 11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Geometry or</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Integrated Math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Physical Science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Civics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Principles of Business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&amp;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Finance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MSITA</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Excel, Access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Business Law</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MSITA</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Website or Database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2600"/>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MSITA Certifications (2)</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442225">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11</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English 111</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Algebra II or</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Integrated</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Math III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Biology</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BUS 151</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110 Intro to Business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Accounting I</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137 Principles of Management</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BUS 135 Principles of Supervision</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MSITA Certification(1)</a:t>
                      </a:r>
                      <a:endParaRPr sz="1100" b="1">
                        <a:uFill>
                          <a:solidFill/>
                        </a:uFill>
                      </a:endParaRPr>
                    </a:p>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MOS</a:t>
                      </a:r>
                      <a:endParaRPr sz="1100" b="1">
                        <a:uFill>
                          <a:solidFill/>
                        </a:uFill>
                      </a:endParaRPr>
                    </a:p>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Career Readiness - CRC</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445828">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12</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English IV</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4</a:t>
                      </a:r>
                      <a:r>
                        <a:rPr sz="500" baseline="29998">
                          <a:uFill>
                            <a:solidFill/>
                          </a:uFill>
                          <a:latin typeface="Times New Roman"/>
                          <a:ea typeface="Times New Roman"/>
                          <a:cs typeface="Times New Roman"/>
                          <a:sym typeface="Times New Roman"/>
                        </a:rPr>
                        <a:t>th</a:t>
                      </a:r>
                      <a:r>
                        <a:rPr sz="500">
                          <a:uFill>
                            <a:solidFill/>
                          </a:uFill>
                          <a:latin typeface="Times New Roman"/>
                          <a:ea typeface="Times New Roman"/>
                          <a:cs typeface="Times New Roman"/>
                          <a:sym typeface="Times New Roman"/>
                        </a:rPr>
                        <a:t> Math</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Aligned with</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sudent’s plan</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US History</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Part A</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MAT 115 Mathematical Models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US History</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Part B</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Accounting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ENG 114</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Professional</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Research &amp;</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Reporting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BUS 115 Business Law I</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457200" algn="l"/>
                          <a:tab pos="2743200" algn="r"/>
                          <a:tab pos="5486400" algn="r"/>
                        </a:tabLst>
                        <a:defRPr sz="1800" b="0" i="0"/>
                      </a:pPr>
                      <a:r>
                        <a:rPr sz="500">
                          <a:uFill>
                            <a:solidFill/>
                          </a:uFill>
                          <a:latin typeface="Times New Roman"/>
                          <a:ea typeface="Times New Roman"/>
                          <a:cs typeface="Times New Roman"/>
                          <a:sym typeface="Times New Roman"/>
                        </a:rPr>
                        <a:t>High School Diploma</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QuickBooks Certification</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CC Certificate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361000">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Summer</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COE 112    </a:t>
                      </a:r>
                      <a:endParaRPr sz="1100" b="1">
                        <a:uFill>
                          <a:solidFill/>
                        </a:uFill>
                      </a:endParaRPr>
                    </a:p>
                    <a:p>
                      <a:pPr lvl="0" algn="ctr">
                        <a:tabLst>
                          <a:tab pos="914400" algn="l"/>
                        </a:tabLst>
                        <a:defRPr sz="1800" b="0" i="0"/>
                      </a:pPr>
                      <a:r>
                        <a:rPr sz="500">
                          <a:uFill>
                            <a:solidFill/>
                          </a:uFill>
                          <a:latin typeface="Times New Roman"/>
                          <a:ea typeface="Times New Roman"/>
                          <a:cs typeface="Times New Roman"/>
                          <a:sym typeface="Times New Roman"/>
                        </a:rPr>
                        <a:t>(coop)</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COE 110</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World of Work</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ACA 111</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College</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Student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Success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gridSpan="5">
                  <a:txBody>
                    <a:bodyPr/>
                    <a:lstStyle/>
                    <a:p>
                      <a:pPr lvl="0" algn="l">
                        <a:tabLst>
                          <a:tab pos="914400" algn="l"/>
                        </a:tabLst>
                        <a:defRPr sz="1800" b="0" i="0"/>
                      </a:pPr>
                      <a:r>
                        <a:rPr sz="5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5F5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lgn="l">
                        <a:tabLst>
                          <a:tab pos="914400" algn="l"/>
                        </a:tabLst>
                        <a:defRPr sz="1800" b="0" i="0"/>
                      </a:pPr>
                      <a:r>
                        <a:rPr sz="500">
                          <a:uFill>
                            <a:solidFill/>
                          </a:uFill>
                          <a:latin typeface="Times New Roman"/>
                          <a:ea typeface="Times New Roman"/>
                          <a:cs typeface="Times New Roman"/>
                          <a:sym typeface="Times New Roman"/>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451250">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1</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MKT 220 Advertising &amp; Sales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ACC 120 Principles of Financial Accounting</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ENG 111</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Expository</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Writing</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116 Business Law II</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260 Business Communications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240 Business Ethics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ACC 129</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Individual Income Taxes</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ACC 121 Principles of Managerial Accounting</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l">
                        <a:tabLst>
                          <a:tab pos="914400" algn="l"/>
                        </a:tabLst>
                        <a:defRPr sz="1800" b="0" i="0"/>
                      </a:pPr>
                      <a:r>
                        <a:rPr sz="500" i="1">
                          <a:uFill>
                            <a:solidFill/>
                          </a:uFill>
                          <a:latin typeface="Verdana"/>
                          <a:ea typeface="Verdana"/>
                          <a:cs typeface="Verdana"/>
                          <a:sym typeface="Verdana"/>
                        </a:rPr>
                        <a:t>Business Administration Diploma 44 hours</a:t>
                      </a:r>
                      <a:endParaRPr sz="1100" b="1">
                        <a:uFill>
                          <a:solidFill/>
                        </a:uFill>
                      </a:endParaRPr>
                    </a:p>
                    <a:p>
                      <a:pPr lvl="0" algn="l">
                        <a:tabLst>
                          <a:tab pos="914400" algn="l"/>
                        </a:tabLst>
                        <a:defRPr sz="1800" b="0" i="0"/>
                      </a:pPr>
                      <a:r>
                        <a:rPr sz="500" i="1">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r h="406125">
                <a:tc>
                  <a:txBody>
                    <a:bodyPr/>
                    <a:lstStyle/>
                    <a:p>
                      <a:pPr lvl="0" algn="ctr">
                        <a:tabLst>
                          <a:tab pos="914400" algn="l"/>
                        </a:tabLst>
                        <a:defRPr sz="1800" b="0" i="0"/>
                      </a:pPr>
                      <a:r>
                        <a:rPr sz="500">
                          <a:uFill>
                            <a:solidFill/>
                          </a:uFill>
                          <a:latin typeface="Times New Roman Bold"/>
                          <a:ea typeface="Times New Roman Bold"/>
                          <a:cs typeface="Times New Roman Bold"/>
                          <a:sym typeface="Times New Roman Bold"/>
                        </a:rPr>
                        <a:t>2</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endParaRPr sz="1100" b="1">
                        <a:uFill>
                          <a:solidFill/>
                        </a:uFill>
                      </a:endParaRPr>
                    </a:p>
                    <a:p>
                      <a:pPr lvl="0" algn="ctr">
                        <a:tabLst>
                          <a:tab pos="914400" algn="l"/>
                        </a:tabLst>
                        <a:defRPr sz="1800" b="0" i="0"/>
                      </a:pPr>
                      <a:r>
                        <a:rPr sz="500">
                          <a:uFill>
                            <a:solidFill/>
                          </a:uFill>
                          <a:latin typeface="Times New Roman Bold"/>
                          <a:ea typeface="Times New Roman Bold"/>
                          <a:cs typeface="Times New Roman Bold"/>
                          <a:sym typeface="Times New Roman Bold"/>
                        </a:rPr>
                        <a:t> </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Social</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Science</a:t>
                      </a:r>
                      <a:endParaRPr sz="1100" b="1">
                        <a:uFill>
                          <a:solidFill/>
                        </a:uFill>
                      </a:endParaRPr>
                    </a:p>
                    <a:p>
                      <a:pPr lvl="0" algn="l">
                        <a:tabLst>
                          <a:tab pos="914400" algn="l"/>
                        </a:tabLst>
                        <a:defRPr sz="1800" b="0" i="0"/>
                      </a:pPr>
                      <a:r>
                        <a:rPr sz="500" i="1">
                          <a:uFill>
                            <a:solidFill/>
                          </a:uFill>
                          <a:latin typeface="Times New Roman"/>
                          <a:ea typeface="Times New Roman"/>
                          <a:cs typeface="Times New Roman"/>
                          <a:sym typeface="Times New Roman"/>
                        </a:rPr>
                        <a:t>Elective</a:t>
                      </a:r>
                    </a:p>
                  </a:txBody>
                  <a:tcPr marL="0"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BUS 239 Business Applications Seminar</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ECO 252 Principles of Macroeconomics</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i="1">
                          <a:uFill>
                            <a:solidFill/>
                          </a:uFill>
                          <a:latin typeface="Times New Roman"/>
                          <a:ea typeface="Times New Roman"/>
                          <a:cs typeface="Times New Roman"/>
                          <a:sym typeface="Times New Roman"/>
                        </a:rPr>
                        <a:t>Humanities</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Fine Arts</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Elective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a:txBody>
                    <a:bodyPr/>
                    <a:lstStyle/>
                    <a:p>
                      <a:pPr lvl="0" algn="ctr">
                        <a:tabLst>
                          <a:tab pos="914400" algn="l"/>
                        </a:tabLst>
                        <a:defRPr sz="1800" b="0" i="0"/>
                      </a:pPr>
                      <a:r>
                        <a:rPr sz="500">
                          <a:uFill>
                            <a:solidFill/>
                          </a:uFill>
                          <a:latin typeface="Times New Roman"/>
                          <a:ea typeface="Times New Roman"/>
                          <a:cs typeface="Times New Roman"/>
                          <a:sym typeface="Times New Roman"/>
                        </a:rPr>
                        <a:t> </a:t>
                      </a:r>
                      <a:endParaRPr sz="1100" b="1">
                        <a:uFill>
                          <a:solidFill/>
                        </a:uFill>
                      </a:endParaRPr>
                    </a:p>
                    <a:p>
                      <a:pPr lvl="0" algn="ctr">
                        <a:tabLst>
                          <a:tab pos="914400" algn="l"/>
                        </a:tabLst>
                        <a:defRPr sz="1800" b="0" i="0"/>
                      </a:pPr>
                      <a:r>
                        <a:rPr sz="500" i="1">
                          <a:uFill>
                            <a:solidFill/>
                          </a:uFill>
                          <a:latin typeface="Times New Roman"/>
                          <a:ea typeface="Times New Roman"/>
                          <a:cs typeface="Times New Roman"/>
                          <a:sym typeface="Times New Roman"/>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c gridSpan="3">
                  <a:txBody>
                    <a:bodyPr/>
                    <a:lstStyle/>
                    <a:p>
                      <a:pPr lvl="0" algn="l">
                        <a:tabLst>
                          <a:tab pos="914400" algn="l"/>
                        </a:tabLst>
                        <a:defRPr sz="1800" b="0" i="0"/>
                      </a:pPr>
                      <a:r>
                        <a:rPr sz="500">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5F5F5"/>
                    </a:solidFill>
                  </a:tcPr>
                </a:tc>
                <a:tc hMerge="1">
                  <a:txBody>
                    <a:bodyPr/>
                    <a:lstStyle/>
                    <a:p>
                      <a:endParaRPr lang="en-US"/>
                    </a:p>
                  </a:txBody>
                  <a:tcPr/>
                </a:tc>
                <a:tc hMerge="1">
                  <a:txBody>
                    <a:bodyPr/>
                    <a:lstStyle/>
                    <a:p>
                      <a:endParaRPr lang="en-US"/>
                    </a:p>
                  </a:txBody>
                  <a:tcPr/>
                </a:tc>
                <a:tc>
                  <a:txBody>
                    <a:bodyPr/>
                    <a:lstStyle/>
                    <a:p>
                      <a:pPr lvl="0" algn="l">
                        <a:tabLst>
                          <a:tab pos="914400" algn="l"/>
                        </a:tabLst>
                        <a:defRPr sz="1800" b="0" i="0"/>
                      </a:pPr>
                      <a:r>
                        <a:rPr sz="500" i="1" dirty="0">
                          <a:uFill>
                            <a:solidFill/>
                          </a:uFill>
                          <a:latin typeface="Verdana"/>
                          <a:ea typeface="Verdana"/>
                          <a:cs typeface="Verdana"/>
                          <a:sym typeface="Verdana"/>
                        </a:rPr>
                        <a:t>Business Administration </a:t>
                      </a:r>
                      <a:endParaRPr sz="1100" b="1" dirty="0">
                        <a:uFill>
                          <a:solidFill/>
                        </a:uFill>
                      </a:endParaRPr>
                    </a:p>
                    <a:p>
                      <a:pPr lvl="0" algn="l">
                        <a:tabLst>
                          <a:tab pos="914400" algn="l"/>
                        </a:tabLst>
                        <a:defRPr sz="1800" b="0" i="0"/>
                      </a:pPr>
                      <a:r>
                        <a:rPr sz="500" i="1" dirty="0">
                          <a:uFill>
                            <a:solidFill/>
                          </a:uFill>
                          <a:latin typeface="Verdana"/>
                          <a:ea typeface="Verdana"/>
                          <a:cs typeface="Verdana"/>
                          <a:sym typeface="Verdana"/>
                        </a:rPr>
                        <a:t>AAS Degree </a:t>
                      </a:r>
                      <a:endParaRPr sz="1100" b="1" dirty="0">
                        <a:uFill>
                          <a:solidFill/>
                        </a:uFill>
                      </a:endParaRPr>
                    </a:p>
                    <a:p>
                      <a:pPr lvl="0" algn="l">
                        <a:tabLst>
                          <a:tab pos="914400" algn="l"/>
                        </a:tabLst>
                        <a:defRPr sz="1800" b="0" i="0"/>
                      </a:pPr>
                      <a:r>
                        <a:rPr sz="500" i="1" dirty="0">
                          <a:uFill>
                            <a:solidFill/>
                          </a:uFill>
                          <a:latin typeface="Verdana"/>
                          <a:ea typeface="Verdana"/>
                          <a:cs typeface="Verdana"/>
                          <a:sym typeface="Verdana"/>
                        </a:rPr>
                        <a:t>65-73 hours</a:t>
                      </a:r>
                      <a:endParaRPr sz="1100" b="1" dirty="0">
                        <a:uFill>
                          <a:solidFill/>
                        </a:uFill>
                      </a:endParaRPr>
                    </a:p>
                    <a:p>
                      <a:pPr lvl="0" algn="l">
                        <a:tabLst>
                          <a:tab pos="914400" algn="l"/>
                        </a:tabLst>
                        <a:defRPr sz="1800" b="0" i="0"/>
                      </a:pPr>
                      <a:r>
                        <a:rPr sz="500" dirty="0">
                          <a:uFill>
                            <a:solidFill/>
                          </a:uFill>
                          <a:latin typeface="Verdana"/>
                          <a:ea typeface="Verdana"/>
                          <a:cs typeface="Verdana"/>
                          <a:sym typeface="Verdana"/>
                        </a:rPr>
                        <a:t>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DDCC1"/>
                    </a:solidFill>
                  </a:tcPr>
                </a:tc>
              </a:tr>
            </a:tbl>
          </a:graphicData>
        </a:graphic>
      </p:graphicFrame>
      <p:graphicFrame>
        <p:nvGraphicFramePr>
          <p:cNvPr id="114" name="Table 114"/>
          <p:cNvGraphicFramePr/>
          <p:nvPr>
            <p:extLst>
              <p:ext uri="{D42A27DB-BD31-4B8C-83A1-F6EECF244321}">
                <p14:modId xmlns:p14="http://schemas.microsoft.com/office/powerpoint/2010/main" val="3728441107"/>
              </p:ext>
            </p:extLst>
          </p:nvPr>
        </p:nvGraphicFramePr>
        <p:xfrm>
          <a:off x="6436519" y="1914525"/>
          <a:ext cx="1343025" cy="474028"/>
        </p:xfrm>
        <a:graphic>
          <a:graphicData uri="http://schemas.openxmlformats.org/drawingml/2006/table">
            <a:tbl>
              <a:tblPr/>
              <a:tblGrid>
                <a:gridCol w="1343025"/>
              </a:tblGrid>
              <a:tr h="102743">
                <a:tc>
                  <a:txBody>
                    <a:bodyPr/>
                    <a:lstStyle/>
                    <a:p>
                      <a:pPr lvl="0" algn="l">
                        <a:tabLst>
                          <a:tab pos="457200" algn="l"/>
                          <a:tab pos="2743200" algn="r"/>
                          <a:tab pos="5486400" algn="r"/>
                        </a:tabLst>
                        <a:defRPr sz="1800" b="0" i="0"/>
                      </a:pPr>
                      <a:r>
                        <a:rPr sz="600" dirty="0">
                          <a:uFill>
                            <a:solidFill/>
                          </a:uFill>
                          <a:latin typeface="Verdana Bold"/>
                          <a:ea typeface="Verdana Bold"/>
                          <a:cs typeface="Verdana Bold"/>
                          <a:sym typeface="Verdana Bold"/>
                        </a:rPr>
                        <a:t>Core </a:t>
                      </a:r>
                      <a:r>
                        <a:rPr sz="600" dirty="0" smtClean="0">
                          <a:uFill>
                            <a:solidFill/>
                          </a:uFill>
                          <a:latin typeface="Verdana Bold"/>
                          <a:ea typeface="Verdana Bold"/>
                          <a:cs typeface="Verdana Bold"/>
                          <a:sym typeface="Verdana Bold"/>
                        </a:rPr>
                        <a:t>Courses</a:t>
                      </a:r>
                      <a:endParaRPr sz="600" dirty="0">
                        <a:uFill>
                          <a:solidFill/>
                        </a:uFill>
                        <a:latin typeface="Verdana Bold"/>
                        <a:ea typeface="Verdana Bold"/>
                        <a:cs typeface="Verdana Bold"/>
                        <a:sym typeface="Verdana Bold"/>
                      </a:endParaRP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C4D6E9"/>
                    </a:solidFill>
                  </a:tcPr>
                </a:tc>
              </a:tr>
              <a:tr h="91440">
                <a:tc>
                  <a:txBody>
                    <a:bodyPr/>
                    <a:lstStyle/>
                    <a:p>
                      <a:pPr lvl="0" algn="l">
                        <a:tabLst>
                          <a:tab pos="457200" algn="l"/>
                          <a:tab pos="2743200" algn="r"/>
                          <a:tab pos="5486400" algn="r"/>
                        </a:tabLst>
                        <a:defRPr sz="1800" b="0" i="0"/>
                      </a:pPr>
                      <a:r>
                        <a:rPr sz="600">
                          <a:uFill>
                            <a:solidFill/>
                          </a:uFill>
                          <a:latin typeface="Verdana Bold"/>
                          <a:ea typeface="Verdana Bold"/>
                          <a:cs typeface="Verdana Bold"/>
                          <a:sym typeface="Verdana Bold"/>
                        </a:rPr>
                        <a:t>CTE High school courses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473A"/>
                    </a:solidFill>
                  </a:tcPr>
                </a:tc>
              </a:tr>
              <a:tr h="91440">
                <a:tc>
                  <a:txBody>
                    <a:bodyPr/>
                    <a:lstStyle/>
                    <a:p>
                      <a:pPr lvl="0" algn="l">
                        <a:tabLst>
                          <a:tab pos="457200" algn="l"/>
                          <a:tab pos="2743200" algn="r"/>
                          <a:tab pos="5486400" algn="r"/>
                        </a:tabLst>
                        <a:defRPr sz="1800" b="0" i="0"/>
                      </a:pPr>
                      <a:r>
                        <a:rPr sz="600">
                          <a:uFill>
                            <a:solidFill/>
                          </a:uFill>
                          <a:latin typeface="Verdana Bold"/>
                          <a:ea typeface="Verdana Bold"/>
                          <a:cs typeface="Verdana Bold"/>
                          <a:sym typeface="Verdana Bold"/>
                        </a:rPr>
                        <a:t>Community college courses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53E685"/>
                    </a:solidFill>
                  </a:tcPr>
                </a:tc>
              </a:tr>
              <a:tr h="91440">
                <a:tc>
                  <a:txBody>
                    <a:bodyPr/>
                    <a:lstStyle/>
                    <a:p>
                      <a:pPr lvl="0" algn="l">
                        <a:tabLst>
                          <a:tab pos="457200" algn="l"/>
                          <a:tab pos="2743200" algn="r"/>
                          <a:tab pos="5486400" algn="r"/>
                        </a:tabLst>
                        <a:defRPr sz="1800" b="0" i="0"/>
                      </a:pPr>
                      <a:r>
                        <a:rPr sz="600">
                          <a:uFill>
                            <a:solidFill/>
                          </a:uFill>
                          <a:latin typeface="Verdana Bold"/>
                          <a:ea typeface="Verdana Bold"/>
                          <a:cs typeface="Verdana Bold"/>
                          <a:sym typeface="Verdana Bold"/>
                        </a:rPr>
                        <a:t>Articulated Courses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65A0DC"/>
                    </a:solidFill>
                  </a:tcPr>
                </a:tc>
              </a:tr>
              <a:tr h="96965">
                <a:tc>
                  <a:txBody>
                    <a:bodyPr/>
                    <a:lstStyle/>
                    <a:p>
                      <a:pPr lvl="0" algn="l">
                        <a:tabLst>
                          <a:tab pos="457200" algn="l"/>
                          <a:tab pos="2743200" algn="r"/>
                          <a:tab pos="5486400" algn="r"/>
                        </a:tabLst>
                        <a:defRPr sz="1800" b="0" i="0"/>
                      </a:pPr>
                      <a:r>
                        <a:rPr sz="600" dirty="0">
                          <a:uFill>
                            <a:solidFill/>
                          </a:uFill>
                          <a:latin typeface="Times New Roman Bold"/>
                          <a:ea typeface="Times New Roman Bold"/>
                          <a:cs typeface="Times New Roman Bold"/>
                          <a:sym typeface="Times New Roman Bold"/>
                        </a:rPr>
                        <a:t>Experienced/Work Based Learning</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2913F"/>
                    </a:solidFill>
                  </a:tcPr>
                </a:tc>
              </a:tr>
            </a:tbl>
          </a:graphicData>
        </a:graphic>
      </p:graphicFrame>
      <p:sp>
        <p:nvSpPr>
          <p:cNvPr id="115" name="Shape 115"/>
          <p:cNvSpPr/>
          <p:nvPr/>
        </p:nvSpPr>
        <p:spPr>
          <a:xfrm>
            <a:off x="1037783" y="1843128"/>
            <a:ext cx="4564372" cy="343363"/>
          </a:xfrm>
          <a:prstGeom prst="rect">
            <a:avLst/>
          </a:prstGeom>
          <a:ln w="12700">
            <a:miter lim="400000"/>
          </a:ln>
          <a:extLst>
            <a:ext uri="{C572A759-6A51-4108-AA02-DFA0A04FC94B}">
              <ma14:wrappingTextBoxFlag xmlns="" xmlns:ma14="http://schemas.microsoft.com/office/mac/drawingml/2011/main" val="1"/>
            </a:ext>
          </a:extLst>
        </p:spPr>
        <p:txBody>
          <a:bodyPr wrap="square" lIns="21431" tIns="21431" rIns="21431" bIns="21431">
            <a:spAutoFit/>
          </a:bodyPr>
          <a:lstStyle/>
          <a:p>
            <a:pPr lvl="0">
              <a:defRPr b="0"/>
            </a:pPr>
            <a:r>
              <a:rPr sz="975" b="1" dirty="0">
                <a:uFill>
                  <a:solidFill/>
                </a:uFill>
              </a:rPr>
              <a:t>(Rigorous) Programs of Study            </a:t>
            </a:r>
            <a:r>
              <a:rPr sz="900" b="1" dirty="0">
                <a:uFill>
                  <a:solidFill/>
                </a:uFill>
              </a:rPr>
              <a:t>(Classes are examples) </a:t>
            </a:r>
            <a:endParaRPr sz="975" b="1" dirty="0">
              <a:uFill>
                <a:solidFill/>
              </a:uFill>
            </a:endParaRPr>
          </a:p>
          <a:p>
            <a:pPr lvl="0">
              <a:defRPr b="0"/>
            </a:pPr>
            <a:r>
              <a:rPr sz="975" b="1" dirty="0">
                <a:uFill>
                  <a:solidFill/>
                </a:uFill>
              </a:rPr>
              <a:t> </a:t>
            </a:r>
          </a:p>
        </p:txBody>
      </p:sp>
      <p:sp>
        <p:nvSpPr>
          <p:cNvPr id="116" name="Shape 116"/>
          <p:cNvSpPr/>
          <p:nvPr/>
        </p:nvSpPr>
        <p:spPr>
          <a:xfrm>
            <a:off x="6563321" y="3164681"/>
            <a:ext cx="514351" cy="458779"/>
          </a:xfrm>
          <a:prstGeom prst="rect">
            <a:avLst/>
          </a:prstGeom>
          <a:solidFill>
            <a:srgbClr val="F2913F"/>
          </a:solidFill>
          <a:ln w="12700">
            <a:miter lim="400000"/>
          </a:ln>
          <a:extLst>
            <a:ext uri="{C572A759-6A51-4108-AA02-DFA0A04FC94B}">
              <ma14:wrappingTextBoxFlag xmlns="" xmlns:ma14="http://schemas.microsoft.com/office/mac/drawingml/2011/main" val="1"/>
            </a:ext>
          </a:extLst>
        </p:spPr>
        <p:txBody>
          <a:bodyPr lIns="21431" tIns="21431" rIns="21431" bIns="21431">
            <a:spAutoFit/>
          </a:bodyPr>
          <a:lstStyle>
            <a:lvl1pPr>
              <a:defRPr sz="700">
                <a:uFill>
                  <a:solidFill/>
                </a:uFill>
              </a:defRPr>
            </a:lvl1pPr>
          </a:lstStyle>
          <a:p>
            <a:pPr lvl="0">
              <a:defRPr sz="1800" b="0">
                <a:uFillTx/>
              </a:defRPr>
            </a:pPr>
            <a:r>
              <a:rPr sz="1350" b="1"/>
              <a:t>Shadowing</a:t>
            </a:r>
          </a:p>
        </p:txBody>
      </p:sp>
      <p:sp>
        <p:nvSpPr>
          <p:cNvPr id="117" name="Shape 117"/>
          <p:cNvSpPr/>
          <p:nvPr/>
        </p:nvSpPr>
        <p:spPr>
          <a:xfrm>
            <a:off x="6572250" y="2942287"/>
            <a:ext cx="1119784" cy="458779"/>
          </a:xfrm>
          <a:prstGeom prst="rect">
            <a:avLst/>
          </a:prstGeom>
          <a:solidFill>
            <a:srgbClr val="F2913F"/>
          </a:solidFill>
          <a:ln w="12700">
            <a:miter lim="400000"/>
          </a:ln>
          <a:extLst>
            <a:ext uri="{C572A759-6A51-4108-AA02-DFA0A04FC94B}">
              <ma14:wrappingTextBoxFlag xmlns="" xmlns:ma14="http://schemas.microsoft.com/office/mac/drawingml/2011/main" val="1"/>
            </a:ext>
          </a:extLst>
        </p:spPr>
        <p:txBody>
          <a:bodyPr wrap="square" lIns="21431" tIns="21431" rIns="21431" bIns="21431">
            <a:spAutoFit/>
          </a:bodyPr>
          <a:lstStyle>
            <a:lvl1pPr>
              <a:defRPr sz="700">
                <a:uFill>
                  <a:solidFill/>
                </a:uFill>
              </a:defRPr>
            </a:lvl1pPr>
          </a:lstStyle>
          <a:p>
            <a:pPr lvl="0">
              <a:defRPr sz="1800" b="0">
                <a:uFillTx/>
              </a:defRPr>
            </a:pPr>
            <a:r>
              <a:rPr sz="1350" b="1"/>
              <a:t>Project B Learning </a:t>
            </a:r>
          </a:p>
        </p:txBody>
      </p:sp>
      <p:sp>
        <p:nvSpPr>
          <p:cNvPr id="118" name="Shape 118"/>
          <p:cNvSpPr/>
          <p:nvPr/>
        </p:nvSpPr>
        <p:spPr>
          <a:xfrm>
            <a:off x="6563321" y="2686944"/>
            <a:ext cx="514351" cy="251030"/>
          </a:xfrm>
          <a:prstGeom prst="rect">
            <a:avLst/>
          </a:prstGeom>
          <a:solidFill>
            <a:srgbClr val="F2913F"/>
          </a:solidFill>
          <a:ln w="12700">
            <a:miter lim="400000"/>
          </a:ln>
          <a:extLst>
            <a:ext uri="{C572A759-6A51-4108-AA02-DFA0A04FC94B}">
              <ma14:wrappingTextBoxFlag xmlns="" xmlns:ma14="http://schemas.microsoft.com/office/mac/drawingml/2011/main" val="1"/>
            </a:ext>
          </a:extLst>
        </p:spPr>
        <p:txBody>
          <a:bodyPr lIns="21431" tIns="21431" rIns="21431" bIns="21431">
            <a:spAutoFit/>
          </a:bodyPr>
          <a:lstStyle>
            <a:lvl1pPr>
              <a:defRPr sz="700">
                <a:uFill>
                  <a:solidFill/>
                </a:uFill>
              </a:defRPr>
            </a:lvl1pPr>
          </a:lstStyle>
          <a:p>
            <a:pPr lvl="0">
              <a:defRPr sz="1800" b="0">
                <a:uFillTx/>
              </a:defRPr>
            </a:pPr>
            <a:r>
              <a:rPr sz="1350" b="1" dirty="0"/>
              <a:t>Tours</a:t>
            </a:r>
          </a:p>
        </p:txBody>
      </p:sp>
      <p:sp>
        <p:nvSpPr>
          <p:cNvPr id="119" name="Shape 119"/>
          <p:cNvSpPr/>
          <p:nvPr/>
        </p:nvSpPr>
        <p:spPr>
          <a:xfrm>
            <a:off x="6565105" y="3382565"/>
            <a:ext cx="1038275" cy="251030"/>
          </a:xfrm>
          <a:prstGeom prst="rect">
            <a:avLst/>
          </a:prstGeom>
          <a:solidFill>
            <a:srgbClr val="F2913F"/>
          </a:solidFill>
          <a:ln w="12700">
            <a:miter lim="400000"/>
          </a:ln>
          <a:extLst>
            <a:ext uri="{C572A759-6A51-4108-AA02-DFA0A04FC94B}">
              <ma14:wrappingTextBoxFlag xmlns="" xmlns:ma14="http://schemas.microsoft.com/office/mac/drawingml/2011/main" val="1"/>
            </a:ext>
          </a:extLst>
        </p:spPr>
        <p:txBody>
          <a:bodyPr wrap="square" lIns="21431" tIns="21431" rIns="21431" bIns="21431">
            <a:spAutoFit/>
          </a:bodyPr>
          <a:lstStyle>
            <a:lvl1pPr>
              <a:defRPr sz="700">
                <a:uFill>
                  <a:solidFill/>
                </a:uFill>
              </a:defRPr>
            </a:lvl1pPr>
          </a:lstStyle>
          <a:p>
            <a:pPr lvl="0">
              <a:defRPr sz="1800" b="0">
                <a:uFillTx/>
              </a:defRPr>
            </a:pPr>
            <a:r>
              <a:rPr sz="1350" b="1" dirty="0"/>
              <a:t>OJT / OJL </a:t>
            </a:r>
          </a:p>
        </p:txBody>
      </p:sp>
      <p:sp>
        <p:nvSpPr>
          <p:cNvPr id="120" name="Shape 120"/>
          <p:cNvSpPr/>
          <p:nvPr/>
        </p:nvSpPr>
        <p:spPr>
          <a:xfrm>
            <a:off x="6572250" y="3686176"/>
            <a:ext cx="514350" cy="251030"/>
          </a:xfrm>
          <a:prstGeom prst="rect">
            <a:avLst/>
          </a:prstGeom>
          <a:solidFill>
            <a:srgbClr val="F2913F"/>
          </a:solidFill>
          <a:ln w="12700">
            <a:miter lim="400000"/>
          </a:ln>
          <a:extLst>
            <a:ext uri="{C572A759-6A51-4108-AA02-DFA0A04FC94B}">
              <ma14:wrappingTextBoxFlag xmlns="" xmlns:ma14="http://schemas.microsoft.com/office/mac/drawingml/2011/main" val="1"/>
            </a:ext>
          </a:extLst>
        </p:spPr>
        <p:txBody>
          <a:bodyPr lIns="21431" tIns="21431" rIns="21431" bIns="21431">
            <a:spAutoFit/>
          </a:bodyPr>
          <a:lstStyle>
            <a:lvl1pPr>
              <a:defRPr sz="700">
                <a:uFill>
                  <a:solidFill/>
                </a:uFill>
              </a:defRPr>
            </a:lvl1pPr>
          </a:lstStyle>
          <a:p>
            <a:pPr lvl="0">
              <a:defRPr sz="1800" b="0">
                <a:uFillTx/>
              </a:defRPr>
            </a:pPr>
            <a:r>
              <a:rPr sz="1350" b="1" dirty="0"/>
              <a:t>Co-Op </a:t>
            </a:r>
          </a:p>
        </p:txBody>
      </p:sp>
      <p:sp>
        <p:nvSpPr>
          <p:cNvPr id="121" name="Shape 121"/>
          <p:cNvSpPr/>
          <p:nvPr/>
        </p:nvSpPr>
        <p:spPr>
          <a:xfrm>
            <a:off x="6572251" y="3939778"/>
            <a:ext cx="1188219" cy="251030"/>
          </a:xfrm>
          <a:prstGeom prst="rect">
            <a:avLst/>
          </a:prstGeom>
          <a:solidFill>
            <a:srgbClr val="F2913F"/>
          </a:solidFill>
          <a:ln w="12700">
            <a:miter lim="400000"/>
          </a:ln>
          <a:extLst>
            <a:ext uri="{C572A759-6A51-4108-AA02-DFA0A04FC94B}">
              <ma14:wrappingTextBoxFlag xmlns="" xmlns:ma14="http://schemas.microsoft.com/office/mac/drawingml/2011/main" val="1"/>
            </a:ext>
          </a:extLst>
        </p:spPr>
        <p:txBody>
          <a:bodyPr wrap="square" lIns="21431" tIns="21431" rIns="21431" bIns="21431">
            <a:spAutoFit/>
          </a:bodyPr>
          <a:lstStyle>
            <a:lvl1pPr>
              <a:defRPr sz="700">
                <a:uFill>
                  <a:solidFill/>
                </a:uFill>
              </a:defRPr>
            </a:lvl1pPr>
          </a:lstStyle>
          <a:p>
            <a:pPr lvl="0">
              <a:defRPr sz="1800" b="0">
                <a:uFillTx/>
              </a:defRPr>
            </a:pPr>
            <a:r>
              <a:rPr sz="1350" b="1" dirty="0"/>
              <a:t>Apprenticeship </a:t>
            </a:r>
          </a:p>
        </p:txBody>
      </p:sp>
      <p:pic>
        <p:nvPicPr>
          <p:cNvPr id="122" name="image14.png"/>
          <p:cNvPicPr/>
          <p:nvPr/>
        </p:nvPicPr>
        <p:blipFill>
          <a:blip r:embed="rId3">
            <a:extLst/>
          </a:blip>
          <a:stretch>
            <a:fillRect/>
          </a:stretch>
        </p:blipFill>
        <p:spPr>
          <a:xfrm rot="21599467">
            <a:off x="4802054" y="2644131"/>
            <a:ext cx="1600202" cy="108974"/>
          </a:xfrm>
          <a:prstGeom prst="rect">
            <a:avLst/>
          </a:prstGeom>
          <a:ln w="12700">
            <a:miter lim="400000"/>
          </a:ln>
        </p:spPr>
      </p:pic>
      <p:pic>
        <p:nvPicPr>
          <p:cNvPr id="123" name="image15.png"/>
          <p:cNvPicPr/>
          <p:nvPr/>
        </p:nvPicPr>
        <p:blipFill>
          <a:blip r:embed="rId4">
            <a:extLst/>
          </a:blip>
          <a:stretch>
            <a:fillRect/>
          </a:stretch>
        </p:blipFill>
        <p:spPr>
          <a:xfrm>
            <a:off x="4390131" y="3228218"/>
            <a:ext cx="2028827" cy="108974"/>
          </a:xfrm>
          <a:prstGeom prst="rect">
            <a:avLst/>
          </a:prstGeom>
          <a:ln w="12700">
            <a:miter lim="400000"/>
          </a:ln>
        </p:spPr>
      </p:pic>
      <p:pic>
        <p:nvPicPr>
          <p:cNvPr id="124" name="image16.png"/>
          <p:cNvPicPr/>
          <p:nvPr/>
        </p:nvPicPr>
        <p:blipFill>
          <a:blip r:embed="rId5">
            <a:extLst/>
          </a:blip>
          <a:stretch>
            <a:fillRect/>
          </a:stretch>
        </p:blipFill>
        <p:spPr>
          <a:xfrm>
            <a:off x="5210402" y="3557754"/>
            <a:ext cx="1207295" cy="108974"/>
          </a:xfrm>
          <a:prstGeom prst="rect">
            <a:avLst/>
          </a:prstGeom>
          <a:ln w="12700">
            <a:miter lim="400000"/>
          </a:ln>
        </p:spPr>
      </p:pic>
      <p:pic>
        <p:nvPicPr>
          <p:cNvPr id="125" name="image17.png"/>
          <p:cNvPicPr/>
          <p:nvPr/>
        </p:nvPicPr>
        <p:blipFill>
          <a:blip r:embed="rId6">
            <a:extLst/>
          </a:blip>
          <a:stretch>
            <a:fillRect/>
          </a:stretch>
        </p:blipFill>
        <p:spPr>
          <a:xfrm>
            <a:off x="2460057" y="3676720"/>
            <a:ext cx="3957640" cy="108974"/>
          </a:xfrm>
          <a:prstGeom prst="rect">
            <a:avLst/>
          </a:prstGeom>
          <a:ln w="12700">
            <a:miter lim="400000"/>
          </a:ln>
        </p:spPr>
      </p:pic>
      <p:sp>
        <p:nvSpPr>
          <p:cNvPr id="126" name="Shape 126"/>
          <p:cNvSpPr/>
          <p:nvPr/>
        </p:nvSpPr>
        <p:spPr>
          <a:xfrm>
            <a:off x="5981997" y="5089632"/>
            <a:ext cx="1371602" cy="458779"/>
          </a:xfrm>
          <a:prstGeom prst="rect">
            <a:avLst/>
          </a:prstGeom>
          <a:solidFill>
            <a:srgbClr val="F2913F"/>
          </a:solidFill>
          <a:ln w="12700">
            <a:miter lim="400000"/>
          </a:ln>
          <a:extLst>
            <a:ext uri="{C572A759-6A51-4108-AA02-DFA0A04FC94B}">
              <ma14:wrappingTextBoxFlag xmlns="" xmlns:ma14="http://schemas.microsoft.com/office/mac/drawingml/2011/main" val="1"/>
            </a:ext>
          </a:extLst>
        </p:spPr>
        <p:txBody>
          <a:bodyPr lIns="21431" tIns="21431" rIns="21431" bIns="21431">
            <a:spAutoFit/>
          </a:bodyPr>
          <a:lstStyle>
            <a:lvl1pPr>
              <a:defRPr sz="1300">
                <a:uFill>
                  <a:solidFill/>
                </a:uFill>
              </a:defRPr>
            </a:lvl1pPr>
          </a:lstStyle>
          <a:p>
            <a:pPr lvl="0">
              <a:defRPr sz="1800" b="0">
                <a:uFillTx/>
              </a:defRPr>
            </a:pPr>
            <a:r>
              <a:rPr sz="1350" b="1"/>
              <a:t>Employer Engagement </a:t>
            </a:r>
          </a:p>
        </p:txBody>
      </p:sp>
      <p:pic>
        <p:nvPicPr>
          <p:cNvPr id="127" name="image18.png"/>
          <p:cNvPicPr/>
          <p:nvPr/>
        </p:nvPicPr>
        <p:blipFill>
          <a:blip r:embed="rId7">
            <a:extLst/>
          </a:blip>
          <a:stretch>
            <a:fillRect/>
          </a:stretch>
        </p:blipFill>
        <p:spPr>
          <a:xfrm>
            <a:off x="2508599" y="4054188"/>
            <a:ext cx="3893346" cy="108974"/>
          </a:xfrm>
          <a:prstGeom prst="rect">
            <a:avLst/>
          </a:prstGeom>
          <a:ln w="12700">
            <a:miter lim="400000"/>
          </a:ln>
        </p:spPr>
      </p:pic>
      <p:pic>
        <p:nvPicPr>
          <p:cNvPr id="128" name="image19.png"/>
          <p:cNvPicPr/>
          <p:nvPr/>
        </p:nvPicPr>
        <p:blipFill>
          <a:blip r:embed="rId8">
            <a:extLst/>
          </a:blip>
          <a:stretch>
            <a:fillRect/>
          </a:stretch>
        </p:blipFill>
        <p:spPr>
          <a:xfrm rot="2069">
            <a:off x="4047198" y="2909257"/>
            <a:ext cx="2371727" cy="108974"/>
          </a:xfrm>
          <a:prstGeom prst="rect">
            <a:avLst/>
          </a:prstGeom>
          <a:ln w="12700">
            <a:miter lim="400000"/>
          </a:ln>
        </p:spPr>
      </p:pic>
      <p:sp>
        <p:nvSpPr>
          <p:cNvPr id="129" name="Shape 129"/>
          <p:cNvSpPr/>
          <p:nvPr/>
        </p:nvSpPr>
        <p:spPr>
          <a:xfrm flipH="1" flipV="1">
            <a:off x="7125437" y="4171950"/>
            <a:ext cx="11171" cy="904186"/>
          </a:xfrm>
          <a:prstGeom prst="line">
            <a:avLst/>
          </a:prstGeom>
          <a:ln w="38100">
            <a:solidFill/>
            <a:miter lim="400000"/>
            <a:headEnd type="stealth"/>
            <a:tailEnd type="stealth"/>
          </a:ln>
        </p:spPr>
        <p:txBody>
          <a:bodyPr lIns="0" tIns="0" rIns="0" bIns="0"/>
          <a:lstStyle/>
          <a:p>
            <a:pPr defTabSz="342900">
              <a:defRPr sz="1200" b="0">
                <a:latin typeface="+mn-lt"/>
                <a:ea typeface="+mn-ea"/>
                <a:cs typeface="+mn-cs"/>
                <a:sym typeface="Helvetica"/>
              </a:defRPr>
            </a:pPr>
            <a:endParaRPr sz="900"/>
          </a:p>
        </p:txBody>
      </p:sp>
      <p:sp>
        <p:nvSpPr>
          <p:cNvPr id="130" name="Shape 130"/>
          <p:cNvSpPr/>
          <p:nvPr/>
        </p:nvSpPr>
        <p:spPr>
          <a:xfrm>
            <a:off x="3809405" y="2501597"/>
            <a:ext cx="2493170" cy="2514602"/>
          </a:xfrm>
          <a:prstGeom prst="roundRect">
            <a:avLst>
              <a:gd name="adj" fmla="val 19580"/>
            </a:avLst>
          </a:prstGeom>
          <a:ln w="25400">
            <a:solidFill>
              <a:srgbClr val="BD5B0C"/>
            </a:solidFill>
            <a:miter lim="400000"/>
          </a:ln>
        </p:spPr>
        <p:txBody>
          <a:bodyPr lIns="0" tIns="0" rIns="0" bIns="0"/>
          <a:lstStyle/>
          <a:p>
            <a:pPr defTabSz="257175">
              <a:defRPr sz="900"/>
            </a:pPr>
            <a:endParaRPr sz="675"/>
          </a:p>
        </p:txBody>
      </p:sp>
      <p:sp>
        <p:nvSpPr>
          <p:cNvPr id="131" name="Shape 131"/>
          <p:cNvSpPr/>
          <p:nvPr/>
        </p:nvSpPr>
        <p:spPr>
          <a:xfrm flipV="1">
            <a:off x="6207918" y="4570105"/>
            <a:ext cx="2" cy="514467"/>
          </a:xfrm>
          <a:prstGeom prst="line">
            <a:avLst/>
          </a:prstGeom>
          <a:ln w="38100">
            <a:solidFill/>
            <a:miter lim="400000"/>
            <a:headEnd type="stealth"/>
            <a:tailEnd type="stealth"/>
          </a:ln>
        </p:spPr>
        <p:txBody>
          <a:bodyPr lIns="0" tIns="0" rIns="0" bIns="0"/>
          <a:lstStyle/>
          <a:p>
            <a:pPr defTabSz="342900">
              <a:defRPr sz="1200" b="0">
                <a:latin typeface="+mn-lt"/>
                <a:ea typeface="+mn-ea"/>
                <a:cs typeface="+mn-cs"/>
                <a:sym typeface="Helvetica"/>
              </a:defRPr>
            </a:pPr>
            <a:endParaRPr sz="900"/>
          </a:p>
        </p:txBody>
      </p:sp>
      <p:graphicFrame>
        <p:nvGraphicFramePr>
          <p:cNvPr id="132" name="Table 132"/>
          <p:cNvGraphicFramePr/>
          <p:nvPr>
            <p:extLst/>
          </p:nvPr>
        </p:nvGraphicFramePr>
        <p:xfrm>
          <a:off x="972638" y="5284873"/>
          <a:ext cx="1559155" cy="527078"/>
        </p:xfrm>
        <a:graphic>
          <a:graphicData uri="http://schemas.openxmlformats.org/drawingml/2006/table">
            <a:tbl>
              <a:tblPr/>
              <a:tblGrid>
                <a:gridCol w="1559155"/>
              </a:tblGrid>
              <a:tr h="132066">
                <a:tc>
                  <a:txBody>
                    <a:bodyPr/>
                    <a:lstStyle/>
                    <a:p>
                      <a:pPr lvl="0" algn="l">
                        <a:tabLst>
                          <a:tab pos="457200" algn="l"/>
                          <a:tab pos="2743200" algn="r"/>
                          <a:tab pos="5486400" algn="r"/>
                        </a:tabLst>
                        <a:defRPr sz="1800" b="0" i="0"/>
                      </a:pPr>
                      <a:r>
                        <a:rPr sz="500" dirty="0">
                          <a:uFill>
                            <a:solidFill/>
                          </a:uFill>
                          <a:latin typeface="Verdana"/>
                          <a:ea typeface="Verdana"/>
                          <a:cs typeface="Verdana"/>
                          <a:sym typeface="Verdana"/>
                        </a:rPr>
                        <a:t> Articulated credits -   MSITA for CIS110 </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00BEF3"/>
                    </a:solidFill>
                  </a:tcPr>
                </a:tc>
              </a:tr>
              <a:tr h="395012">
                <a:tc>
                  <a:txBody>
                    <a:bodyPr/>
                    <a:lstStyle/>
                    <a:p>
                      <a:pPr lvl="0" algn="l">
                        <a:tabLst>
                          <a:tab pos="457200" algn="l"/>
                          <a:tab pos="2743200" algn="r"/>
                          <a:tab pos="5486400" algn="r"/>
                        </a:tabLst>
                        <a:defRPr sz="1800" b="0" i="0"/>
                      </a:pPr>
                      <a:r>
                        <a:rPr sz="500" b="1" i="1" dirty="0">
                          <a:uFill>
                            <a:solidFill/>
                          </a:uFill>
                          <a:latin typeface="Verdana"/>
                          <a:ea typeface="Verdana"/>
                          <a:cs typeface="Verdana"/>
                          <a:sym typeface="Verdana"/>
                        </a:rPr>
                        <a:t> </a:t>
                      </a:r>
                      <a:r>
                        <a:rPr sz="500" i="1" dirty="0">
                          <a:uFill>
                            <a:solidFill/>
                          </a:uFill>
                          <a:latin typeface="Verdana"/>
                          <a:ea typeface="Verdana"/>
                          <a:cs typeface="Verdana"/>
                          <a:sym typeface="Verdana"/>
                        </a:rPr>
                        <a:t>Online Course on Demand</a:t>
                      </a:r>
                      <a:r>
                        <a:rPr sz="500" i="1" dirty="0">
                          <a:solidFill>
                            <a:srgbClr val="FF2600"/>
                          </a:solidFill>
                          <a:uFill>
                            <a:solidFill>
                              <a:srgbClr val="FF2600"/>
                            </a:solidFill>
                          </a:uFill>
                          <a:latin typeface="Verdana"/>
                          <a:ea typeface="Verdana"/>
                          <a:cs typeface="Verdana"/>
                          <a:sym typeface="Verdana"/>
                        </a:rPr>
                        <a:t>      </a:t>
                      </a:r>
                      <a:r>
                        <a:rPr sz="500" dirty="0">
                          <a:uFill>
                            <a:solidFill/>
                          </a:uFill>
                          <a:latin typeface="Verdana"/>
                          <a:ea typeface="Verdana"/>
                          <a:cs typeface="Verdana"/>
                          <a:sym typeface="Verdana"/>
                        </a:rPr>
                        <a:t>See CC course requirements for each degree</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5F5F5"/>
                    </a:solidFill>
                  </a:tcPr>
                </a:tc>
              </a:tr>
            </a:tbl>
          </a:graphicData>
        </a:graphic>
      </p:graphicFrame>
      <p:sp>
        <p:nvSpPr>
          <p:cNvPr id="133" name="Shape 133"/>
          <p:cNvSpPr/>
          <p:nvPr/>
        </p:nvSpPr>
        <p:spPr>
          <a:xfrm>
            <a:off x="4203256" y="242204"/>
            <a:ext cx="3221586" cy="954107"/>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p>
            <a:pPr lvl="0">
              <a:defRPr b="0"/>
            </a:pPr>
            <a:r>
              <a:rPr sz="2800" b="1" dirty="0">
                <a:uFill>
                  <a:solidFill/>
                </a:uFill>
                <a:latin typeface="Calibri Light" panose="020F0302020204030204" pitchFamily="34" charset="0"/>
              </a:rPr>
              <a:t>Building the Pathway </a:t>
            </a:r>
          </a:p>
          <a:p>
            <a:pPr lvl="0">
              <a:defRPr b="0"/>
            </a:pPr>
            <a:r>
              <a:rPr sz="2800" i="1" dirty="0">
                <a:uFill>
                  <a:solidFill/>
                </a:uFill>
                <a:latin typeface="Calibri Light" panose="020F0302020204030204" pitchFamily="34" charset="0"/>
              </a:rPr>
              <a:t> Engaging Employers  </a:t>
            </a:r>
          </a:p>
        </p:txBody>
      </p:sp>
    </p:spTree>
    <p:extLst>
      <p:ext uri="{BB962C8B-B14F-4D97-AF65-F5344CB8AC3E}">
        <p14:creationId xmlns:p14="http://schemas.microsoft.com/office/powerpoint/2010/main" val="1613454228"/>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p:cNvSpPr>
          <p:nvPr>
            <p:ph type="title"/>
          </p:nvPr>
        </p:nvSpPr>
        <p:spPr>
          <a:xfrm>
            <a:off x="3657600" y="228600"/>
            <a:ext cx="4040981" cy="838200"/>
          </a:xfrm>
          <a:prstGeom prst="rect">
            <a:avLst/>
          </a:prstGeom>
        </p:spPr>
        <p:txBody>
          <a:bodyPr>
            <a:normAutofit fontScale="90000"/>
          </a:bodyPr>
          <a:lstStyle>
            <a:lvl1pPr>
              <a:defRPr sz="3600"/>
            </a:lvl1pPr>
          </a:lstStyle>
          <a:p>
            <a:pPr lvl="0">
              <a:defRPr sz="1800">
                <a:solidFill>
                  <a:srgbClr val="000000"/>
                </a:solidFill>
              </a:defRPr>
            </a:pPr>
            <a:r>
              <a:rPr sz="3300" b="1" dirty="0">
                <a:latin typeface="Calibri Light" panose="020F0302020204030204" pitchFamily="34" charset="0"/>
              </a:rPr>
              <a:t>All Aspects of </a:t>
            </a:r>
            <a:r>
              <a:rPr lang="en-US" sz="3300" b="1" dirty="0" smtClean="0">
                <a:latin typeface="Calibri Light" panose="020F0302020204030204" pitchFamily="34" charset="0"/>
              </a:rPr>
              <a:t>an </a:t>
            </a:r>
            <a:r>
              <a:rPr sz="3300" b="1" dirty="0" smtClean="0">
                <a:latin typeface="Calibri Light" panose="020F0302020204030204" pitchFamily="34" charset="0"/>
              </a:rPr>
              <a:t>Industry</a:t>
            </a:r>
            <a:endParaRPr sz="3300" b="1" dirty="0">
              <a:latin typeface="Calibri Light" panose="020F0302020204030204" pitchFamily="34" charset="0"/>
            </a:endParaRPr>
          </a:p>
        </p:txBody>
      </p:sp>
      <p:sp>
        <p:nvSpPr>
          <p:cNvPr id="336" name="Shape 336"/>
          <p:cNvSpPr>
            <a:spLocks noGrp="1"/>
          </p:cNvSpPr>
          <p:nvPr>
            <p:ph idx="1"/>
          </p:nvPr>
        </p:nvSpPr>
        <p:spPr>
          <a:xfrm>
            <a:off x="838200" y="1981200"/>
            <a:ext cx="7808562" cy="3124200"/>
          </a:xfrm>
          <a:prstGeom prst="rect">
            <a:avLst/>
          </a:prstGeom>
        </p:spPr>
        <p:txBody>
          <a:bodyPr>
            <a:noAutofit/>
          </a:bodyPr>
          <a:lstStyle/>
          <a:p>
            <a:pPr marL="192881" indent="-192881">
              <a:lnSpc>
                <a:spcPct val="80000"/>
              </a:lnSpc>
              <a:spcBef>
                <a:spcPts val="375"/>
              </a:spcBef>
              <a:defRPr sz="1800"/>
            </a:pPr>
            <a:r>
              <a:rPr sz="2600" u="sng" dirty="0">
                <a:latin typeface="Calibri Light" panose="020F0302020204030204" pitchFamily="34" charset="0"/>
                <a:ea typeface="Tahoma Negreta"/>
                <a:cs typeface="Tahoma Negreta"/>
                <a:sym typeface="Tahoma Negreta"/>
              </a:rPr>
              <a:t>Required:</a:t>
            </a:r>
            <a:r>
              <a:rPr sz="2600" dirty="0">
                <a:latin typeface="Calibri Light" panose="020F0302020204030204" pitchFamily="34" charset="0"/>
              </a:rPr>
              <a:t>  Provide students with strong </a:t>
            </a:r>
            <a:r>
              <a:rPr sz="2600" dirty="0">
                <a:latin typeface="Calibri Light" panose="020F0302020204030204" pitchFamily="34" charset="0"/>
                <a:ea typeface="Tahoma Negreta"/>
                <a:cs typeface="Tahoma Negreta"/>
                <a:sym typeface="Tahoma Negreta"/>
              </a:rPr>
              <a:t>experience and understanding of all aspects of an industry</a:t>
            </a:r>
            <a:r>
              <a:rPr sz="2600" dirty="0">
                <a:latin typeface="Calibri Light" panose="020F0302020204030204" pitchFamily="34" charset="0"/>
              </a:rPr>
              <a:t>, which may include </a:t>
            </a:r>
            <a:r>
              <a:rPr sz="2600" dirty="0">
                <a:latin typeface="Calibri Light" panose="020F0302020204030204" pitchFamily="34" charset="0"/>
                <a:ea typeface="Tahoma Negreta"/>
                <a:cs typeface="Tahoma Negreta"/>
                <a:sym typeface="Tahoma Negreta"/>
              </a:rPr>
              <a:t>work-based learning</a:t>
            </a:r>
            <a:r>
              <a:rPr sz="2600" dirty="0">
                <a:latin typeface="Calibri Light" panose="020F0302020204030204" pitchFamily="34" charset="0"/>
              </a:rPr>
              <a:t> experiences. </a:t>
            </a:r>
          </a:p>
          <a:p>
            <a:pPr lvl="0">
              <a:lnSpc>
                <a:spcPct val="80000"/>
              </a:lnSpc>
              <a:buSzTx/>
              <a:buNone/>
              <a:defRPr sz="1800"/>
            </a:pPr>
            <a:endParaRPr sz="2600" dirty="0">
              <a:latin typeface="Calibri Light" panose="020F0302020204030204" pitchFamily="34" charset="0"/>
            </a:endParaRPr>
          </a:p>
          <a:p>
            <a:pPr marL="192881" indent="-192881">
              <a:lnSpc>
                <a:spcPct val="80000"/>
              </a:lnSpc>
              <a:spcBef>
                <a:spcPts val="375"/>
              </a:spcBef>
              <a:defRPr sz="1800"/>
            </a:pPr>
            <a:r>
              <a:rPr sz="2600" u="sng" dirty="0">
                <a:latin typeface="Calibri Light" panose="020F0302020204030204" pitchFamily="34" charset="0"/>
                <a:ea typeface="Tahoma Negreta"/>
                <a:cs typeface="Tahoma Negreta"/>
                <a:sym typeface="Tahoma Negreta"/>
              </a:rPr>
              <a:t>Related Permissive:</a:t>
            </a:r>
            <a:r>
              <a:rPr sz="2600" dirty="0">
                <a:latin typeface="Calibri Light" panose="020F0302020204030204" pitchFamily="34" charset="0"/>
              </a:rPr>
              <a:t>  Create </a:t>
            </a:r>
            <a:r>
              <a:rPr sz="2600" dirty="0">
                <a:latin typeface="Calibri Light" panose="020F0302020204030204" pitchFamily="34" charset="0"/>
                <a:ea typeface="Tahoma Negreta"/>
                <a:cs typeface="Tahoma Negreta"/>
                <a:sym typeface="Tahoma Negreta"/>
              </a:rPr>
              <a:t>business-education partnerships</a:t>
            </a:r>
            <a:r>
              <a:rPr sz="2600" dirty="0">
                <a:latin typeface="Calibri Light" panose="020F0302020204030204" pitchFamily="34" charset="0"/>
              </a:rPr>
              <a:t>, including work-related experiences for students, adjunct faculty arrangements for qualified industry professionals and industry experience for faculty.</a:t>
            </a:r>
          </a:p>
        </p:txBody>
      </p:sp>
    </p:spTree>
    <p:extLst>
      <p:ext uri="{BB962C8B-B14F-4D97-AF65-F5344CB8AC3E}">
        <p14:creationId xmlns:p14="http://schemas.microsoft.com/office/powerpoint/2010/main" val="1632468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a:xfrm>
            <a:off x="2199670" y="0"/>
            <a:ext cx="6944330" cy="1447800"/>
          </a:xfrm>
          <a:prstGeom prst="rect">
            <a:avLst/>
          </a:prstGeom>
        </p:spPr>
        <p:txBody>
          <a:bodyPr>
            <a:normAutofit/>
          </a:bodyPr>
          <a:lstStyle>
            <a:lvl1pPr>
              <a:defRPr sz="3600"/>
            </a:lvl1pPr>
          </a:lstStyle>
          <a:p>
            <a:pPr lvl="0">
              <a:defRPr sz="1800">
                <a:solidFill>
                  <a:srgbClr val="000000"/>
                </a:solidFill>
              </a:defRPr>
            </a:pPr>
            <a:r>
              <a:rPr sz="3200" b="1" dirty="0">
                <a:latin typeface="Calibri Light" panose="020F0302020204030204" pitchFamily="34" charset="0"/>
              </a:rPr>
              <a:t>Program </a:t>
            </a:r>
            <a:r>
              <a:rPr sz="3200" b="1" dirty="0" smtClean="0">
                <a:latin typeface="Calibri Light" panose="020F0302020204030204" pitchFamily="34" charset="0"/>
              </a:rPr>
              <a:t>Improvement</a:t>
            </a:r>
            <a:r>
              <a:rPr lang="en-US" sz="3200" b="1" dirty="0" smtClean="0">
                <a:latin typeface="Calibri Light" panose="020F0302020204030204" pitchFamily="34" charset="0"/>
              </a:rPr>
              <a:t> </a:t>
            </a:r>
            <a:r>
              <a:rPr sz="3200" b="1" dirty="0" smtClean="0">
                <a:latin typeface="Calibri Light" panose="020F0302020204030204" pitchFamily="34" charset="0"/>
              </a:rPr>
              <a:t>/</a:t>
            </a:r>
            <a:r>
              <a:rPr lang="en-US" sz="3200" b="1" dirty="0" smtClean="0">
                <a:latin typeface="Calibri Light" panose="020F0302020204030204" pitchFamily="34" charset="0"/>
              </a:rPr>
              <a:t/>
            </a:r>
            <a:br>
              <a:rPr lang="en-US" sz="3200" b="1" dirty="0" smtClean="0">
                <a:latin typeface="Calibri Light" panose="020F0302020204030204" pitchFamily="34" charset="0"/>
              </a:rPr>
            </a:br>
            <a:r>
              <a:rPr sz="3200" b="1" dirty="0" smtClean="0">
                <a:latin typeface="Calibri Light" panose="020F0302020204030204" pitchFamily="34" charset="0"/>
              </a:rPr>
              <a:t>Technology</a:t>
            </a:r>
            <a:endParaRPr sz="3200" b="1" dirty="0">
              <a:latin typeface="Calibri Light" panose="020F0302020204030204" pitchFamily="34" charset="0"/>
            </a:endParaRPr>
          </a:p>
        </p:txBody>
      </p:sp>
      <p:sp>
        <p:nvSpPr>
          <p:cNvPr id="339" name="Shape 339"/>
          <p:cNvSpPr>
            <a:spLocks noGrp="1"/>
          </p:cNvSpPr>
          <p:nvPr>
            <p:ph idx="1"/>
          </p:nvPr>
        </p:nvSpPr>
        <p:spPr>
          <a:xfrm>
            <a:off x="304800" y="1524000"/>
            <a:ext cx="8542735" cy="4876800"/>
          </a:xfrm>
          <a:prstGeom prst="rect">
            <a:avLst/>
          </a:prstGeom>
        </p:spPr>
        <p:txBody>
          <a:bodyPr>
            <a:noAutofit/>
          </a:bodyPr>
          <a:lstStyle/>
          <a:p>
            <a:pPr marL="144661" indent="-144661">
              <a:lnSpc>
                <a:spcPct val="80000"/>
              </a:lnSpc>
              <a:spcBef>
                <a:spcPts val="300"/>
              </a:spcBef>
              <a:defRPr sz="1800"/>
            </a:pPr>
            <a:r>
              <a:rPr sz="2400" i="1" u="sng" dirty="0">
                <a:latin typeface="Calibri Light" panose="020F0302020204030204" pitchFamily="34" charset="0"/>
                <a:ea typeface="Tahoma Negreta"/>
                <a:cs typeface="Tahoma Negreta"/>
                <a:sym typeface="Tahoma Negreta"/>
              </a:rPr>
              <a:t>Required:</a:t>
            </a:r>
            <a:r>
              <a:rPr sz="2400" i="1" dirty="0">
                <a:latin typeface="Calibri Light" panose="020F0302020204030204" pitchFamily="34" charset="0"/>
              </a:rPr>
              <a:t>  Initiate, develop, improve, modernize, or expand, including the relevant use of </a:t>
            </a:r>
            <a:r>
              <a:rPr sz="2400" i="1" dirty="0">
                <a:latin typeface="Calibri Light" panose="020F0302020204030204" pitchFamily="34" charset="0"/>
                <a:ea typeface="Tahoma Negreta"/>
                <a:cs typeface="Tahoma Negreta"/>
                <a:sym typeface="Tahoma Negreta"/>
              </a:rPr>
              <a:t>technology </a:t>
            </a:r>
            <a:r>
              <a:rPr sz="2400" i="1" dirty="0">
                <a:latin typeface="Calibri Light" panose="020F0302020204030204" pitchFamily="34" charset="0"/>
              </a:rPr>
              <a:t>in CTE which may include: </a:t>
            </a:r>
            <a:endParaRPr lang="en-US" sz="2400" i="1" dirty="0" smtClean="0">
              <a:latin typeface="Calibri Light" panose="020F0302020204030204" pitchFamily="34" charset="0"/>
            </a:endParaRPr>
          </a:p>
          <a:p>
            <a:pPr marL="0" indent="0">
              <a:lnSpc>
                <a:spcPct val="80000"/>
              </a:lnSpc>
              <a:spcBef>
                <a:spcPts val="300"/>
              </a:spcBef>
              <a:spcAft>
                <a:spcPts val="1200"/>
              </a:spcAft>
              <a:buNone/>
              <a:defRPr sz="1800"/>
            </a:pPr>
            <a:r>
              <a:rPr sz="2400" i="1" dirty="0" smtClean="0">
                <a:latin typeface="Calibri Light" panose="020F0302020204030204" pitchFamily="34" charset="0"/>
              </a:rPr>
              <a:t> </a:t>
            </a:r>
            <a:endParaRPr sz="2400" i="1" dirty="0">
              <a:latin typeface="Calibri Light" panose="020F0302020204030204" pitchFamily="34" charset="0"/>
              <a:ea typeface="Tahoma Negreta"/>
              <a:cs typeface="Tahoma Negreta"/>
              <a:sym typeface="Tahoma Negreta"/>
            </a:endParaRPr>
          </a:p>
          <a:p>
            <a:pPr marL="465364" lvl="1" indent="-122464">
              <a:lnSpc>
                <a:spcPct val="80000"/>
              </a:lnSpc>
              <a:spcBef>
                <a:spcPts val="225"/>
              </a:spcBef>
              <a:spcAft>
                <a:spcPts val="1200"/>
              </a:spcAft>
              <a:buClr>
                <a:srgbClr val="410082"/>
              </a:buClr>
              <a:defRPr sz="1800"/>
            </a:pPr>
            <a:r>
              <a:rPr sz="2400" dirty="0">
                <a:latin typeface="Calibri Light" panose="020F0302020204030204" pitchFamily="34" charset="0"/>
                <a:ea typeface="Tahoma Negreta"/>
                <a:cs typeface="Tahoma Negreta"/>
                <a:sym typeface="Tahoma Negreta"/>
              </a:rPr>
              <a:t>training</a:t>
            </a:r>
            <a:r>
              <a:rPr sz="2400" dirty="0">
                <a:latin typeface="Calibri Light" panose="020F0302020204030204" pitchFamily="34" charset="0"/>
              </a:rPr>
              <a:t> of career and technical education teachers, faculty, and administrators to use technology, and which may include distance </a:t>
            </a:r>
            <a:r>
              <a:rPr sz="2400" dirty="0" smtClean="0">
                <a:latin typeface="Calibri Light" panose="020F0302020204030204" pitchFamily="34" charset="0"/>
              </a:rPr>
              <a:t>learnin</a:t>
            </a:r>
            <a:r>
              <a:rPr lang="en-US" sz="2400" dirty="0" smtClean="0">
                <a:latin typeface="Calibri Light" panose="020F0302020204030204" pitchFamily="34" charset="0"/>
              </a:rPr>
              <a:t>g</a:t>
            </a:r>
            <a:endParaRPr sz="2400" dirty="0">
              <a:latin typeface="Calibri Light" panose="020F0302020204030204" pitchFamily="34" charset="0"/>
            </a:endParaRPr>
          </a:p>
          <a:p>
            <a:pPr marL="465364" lvl="1" indent="-122464">
              <a:lnSpc>
                <a:spcPct val="80000"/>
              </a:lnSpc>
              <a:spcBef>
                <a:spcPts val="225"/>
              </a:spcBef>
              <a:spcAft>
                <a:spcPts val="1200"/>
              </a:spcAft>
              <a:buClr>
                <a:srgbClr val="410082"/>
              </a:buClr>
              <a:defRPr sz="1800"/>
            </a:pPr>
            <a:r>
              <a:rPr sz="2400" dirty="0">
                <a:latin typeface="Calibri Light" panose="020F0302020204030204" pitchFamily="34" charset="0"/>
              </a:rPr>
              <a:t>providing career and technical education students with the academic and career and technical skills (including the mathematics and science knowledge that provide a strong basis for such skills) that lead to </a:t>
            </a:r>
            <a:r>
              <a:rPr sz="2400" dirty="0">
                <a:latin typeface="Calibri Light" panose="020F0302020204030204" pitchFamily="34" charset="0"/>
                <a:ea typeface="Tahoma Negreta"/>
                <a:cs typeface="Tahoma Negreta"/>
                <a:sym typeface="Tahoma Negreta"/>
              </a:rPr>
              <a:t>entry into the technology </a:t>
            </a:r>
            <a:r>
              <a:rPr sz="2400" dirty="0" smtClean="0">
                <a:latin typeface="Calibri Light" panose="020F0302020204030204" pitchFamily="34" charset="0"/>
                <a:ea typeface="Tahoma Negreta"/>
                <a:cs typeface="Tahoma Negreta"/>
                <a:sym typeface="Tahoma Negreta"/>
              </a:rPr>
              <a:t>fields</a:t>
            </a:r>
            <a:endParaRPr sz="2400" dirty="0">
              <a:latin typeface="Calibri Light" panose="020F0302020204030204" pitchFamily="34" charset="0"/>
            </a:endParaRPr>
          </a:p>
          <a:p>
            <a:pPr marL="465364" lvl="1" indent="-122464">
              <a:lnSpc>
                <a:spcPct val="80000"/>
              </a:lnSpc>
              <a:spcBef>
                <a:spcPts val="225"/>
              </a:spcBef>
              <a:spcAft>
                <a:spcPts val="1200"/>
              </a:spcAft>
              <a:buClr>
                <a:srgbClr val="410082"/>
              </a:buClr>
              <a:defRPr sz="1800"/>
            </a:pPr>
            <a:r>
              <a:rPr sz="2400" dirty="0">
                <a:latin typeface="Calibri Light" panose="020F0302020204030204" pitchFamily="34" charset="0"/>
              </a:rPr>
              <a:t>encouraging schools to</a:t>
            </a:r>
            <a:r>
              <a:rPr sz="2400" dirty="0">
                <a:latin typeface="Calibri Light" panose="020F0302020204030204" pitchFamily="34" charset="0"/>
                <a:ea typeface="Tahoma Negreta"/>
                <a:cs typeface="Tahoma Negreta"/>
                <a:sym typeface="Tahoma Negreta"/>
              </a:rPr>
              <a:t> collaborate with</a:t>
            </a:r>
            <a:r>
              <a:rPr sz="2400" dirty="0">
                <a:latin typeface="Calibri Light" panose="020F0302020204030204" pitchFamily="34" charset="0"/>
              </a:rPr>
              <a:t> t</a:t>
            </a:r>
            <a:r>
              <a:rPr sz="2400" dirty="0">
                <a:latin typeface="Calibri Light" panose="020F0302020204030204" pitchFamily="34" charset="0"/>
                <a:ea typeface="Tahoma Negreta"/>
                <a:cs typeface="Tahoma Negreta"/>
                <a:sym typeface="Tahoma Negreta"/>
              </a:rPr>
              <a:t>echnology industries</a:t>
            </a:r>
            <a:r>
              <a:rPr sz="2400" dirty="0">
                <a:latin typeface="Calibri Light" panose="020F0302020204030204" pitchFamily="34" charset="0"/>
              </a:rPr>
              <a:t> to offer voluntary internships and mentoring programs, including programs that improve the mathematics and science knowledge of </a:t>
            </a:r>
            <a:r>
              <a:rPr sz="2400" dirty="0" smtClean="0">
                <a:latin typeface="Calibri Light" panose="020F0302020204030204" pitchFamily="34" charset="0"/>
              </a:rPr>
              <a:t>students</a:t>
            </a:r>
            <a:endParaRPr sz="2400" dirty="0">
              <a:latin typeface="Calibri Light" panose="020F0302020204030204" pitchFamily="34" charset="0"/>
            </a:endParaRPr>
          </a:p>
        </p:txBody>
      </p:sp>
    </p:spTree>
    <p:extLst>
      <p:ext uri="{BB962C8B-B14F-4D97-AF65-F5344CB8AC3E}">
        <p14:creationId xmlns:p14="http://schemas.microsoft.com/office/powerpoint/2010/main" val="4281712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p:cNvSpPr>
          <p:nvPr>
            <p:ph type="title"/>
          </p:nvPr>
        </p:nvSpPr>
        <p:spPr>
          <a:xfrm>
            <a:off x="3581400" y="0"/>
            <a:ext cx="4752881" cy="1051949"/>
          </a:xfrm>
          <a:prstGeom prst="rect">
            <a:avLst/>
          </a:prstGeom>
        </p:spPr>
        <p:txBody>
          <a:bodyPr>
            <a:normAutofit/>
          </a:bodyPr>
          <a:lstStyle>
            <a:lvl1pPr>
              <a:defRPr sz="3600"/>
            </a:lvl1pPr>
          </a:lstStyle>
          <a:p>
            <a:pPr lvl="0">
              <a:defRPr sz="1800">
                <a:solidFill>
                  <a:srgbClr val="000000"/>
                </a:solidFill>
              </a:defRPr>
            </a:pPr>
            <a:r>
              <a:rPr sz="3200" b="1" dirty="0">
                <a:latin typeface="Calibri Light" panose="020F0302020204030204" pitchFamily="34" charset="0"/>
              </a:rPr>
              <a:t>Professional Development</a:t>
            </a:r>
          </a:p>
        </p:txBody>
      </p:sp>
      <p:sp>
        <p:nvSpPr>
          <p:cNvPr id="342" name="Shape 342"/>
          <p:cNvSpPr>
            <a:spLocks noGrp="1"/>
          </p:cNvSpPr>
          <p:nvPr>
            <p:ph idx="1"/>
          </p:nvPr>
        </p:nvSpPr>
        <p:spPr>
          <a:xfrm>
            <a:off x="381000" y="1371600"/>
            <a:ext cx="8305800" cy="5105400"/>
          </a:xfrm>
          <a:prstGeom prst="rect">
            <a:avLst/>
          </a:prstGeom>
        </p:spPr>
        <p:txBody>
          <a:bodyPr>
            <a:noAutofit/>
          </a:bodyPr>
          <a:lstStyle/>
          <a:p>
            <a:pPr marL="140321" indent="-140321" defTabSz="665226">
              <a:lnSpc>
                <a:spcPct val="80000"/>
              </a:lnSpc>
              <a:spcBef>
                <a:spcPts val="300"/>
              </a:spcBef>
              <a:defRPr sz="1800"/>
            </a:pPr>
            <a:r>
              <a:rPr sz="2200" u="sng" dirty="0">
                <a:latin typeface="Calibri Light" panose="020F0302020204030204" pitchFamily="34" charset="0"/>
                <a:ea typeface="Tahoma Negreta"/>
                <a:cs typeface="Tahoma Negreta"/>
                <a:sym typeface="Tahoma Negreta"/>
              </a:rPr>
              <a:t>Required:</a:t>
            </a:r>
            <a:r>
              <a:rPr sz="2200" dirty="0">
                <a:latin typeface="Calibri Light" panose="020F0302020204030204" pitchFamily="34" charset="0"/>
              </a:rPr>
              <a:t>  Provide in-service and pre-service professional development programs to faculty, administrators, and career guidance and academic counselors who are involved in integrated career and technical education programs, on topics including:</a:t>
            </a:r>
          </a:p>
          <a:p>
            <a:pPr marL="466252" lvl="1" indent="-133639" defTabSz="665226">
              <a:lnSpc>
                <a:spcPct val="80000"/>
              </a:lnSpc>
              <a:spcBef>
                <a:spcPts val="300"/>
              </a:spcBef>
              <a:buClr>
                <a:srgbClr val="410082"/>
              </a:buClr>
              <a:defRPr sz="1800"/>
            </a:pPr>
            <a:r>
              <a:rPr sz="2200" dirty="0">
                <a:latin typeface="Calibri Light" panose="020F0302020204030204" pitchFamily="34" charset="0"/>
              </a:rPr>
              <a:t>effective integration of academics and CTE.</a:t>
            </a:r>
          </a:p>
          <a:p>
            <a:pPr marL="466252" lvl="1" indent="-133639" defTabSz="665226">
              <a:lnSpc>
                <a:spcPct val="80000"/>
              </a:lnSpc>
              <a:spcBef>
                <a:spcPts val="300"/>
              </a:spcBef>
              <a:buClr>
                <a:srgbClr val="410082"/>
              </a:buClr>
              <a:defRPr sz="1800"/>
            </a:pPr>
            <a:r>
              <a:rPr sz="2200" dirty="0">
                <a:latin typeface="Calibri Light" panose="020F0302020204030204" pitchFamily="34" charset="0"/>
              </a:rPr>
              <a:t>effective teaching skills based on research.</a:t>
            </a:r>
          </a:p>
          <a:p>
            <a:pPr marL="466252" lvl="1" indent="-133639" defTabSz="665226">
              <a:lnSpc>
                <a:spcPct val="80000"/>
              </a:lnSpc>
              <a:spcBef>
                <a:spcPts val="300"/>
              </a:spcBef>
              <a:buClr>
                <a:srgbClr val="410082"/>
              </a:buClr>
              <a:defRPr sz="1800"/>
            </a:pPr>
            <a:r>
              <a:rPr sz="2200" dirty="0">
                <a:latin typeface="Calibri Light" panose="020F0302020204030204" pitchFamily="34" charset="0"/>
              </a:rPr>
              <a:t>effective practices to improve parental and community involvement.</a:t>
            </a:r>
          </a:p>
          <a:p>
            <a:pPr marL="466252" lvl="1" indent="-133639" defTabSz="665226">
              <a:lnSpc>
                <a:spcPct val="80000"/>
              </a:lnSpc>
              <a:spcBef>
                <a:spcPts val="300"/>
              </a:spcBef>
              <a:buClr>
                <a:srgbClr val="410082"/>
              </a:buClr>
              <a:defRPr sz="1800"/>
            </a:pPr>
            <a:r>
              <a:rPr sz="2200" dirty="0">
                <a:latin typeface="Calibri Light" panose="020F0302020204030204" pitchFamily="34" charset="0"/>
              </a:rPr>
              <a:t>effective use of scientifically based research and data to improve instruction</a:t>
            </a:r>
            <a:r>
              <a:rPr sz="2200" dirty="0" smtClean="0">
                <a:latin typeface="Calibri Light" panose="020F0302020204030204" pitchFamily="34" charset="0"/>
              </a:rPr>
              <a:t>.</a:t>
            </a:r>
            <a:endParaRPr sz="2200" dirty="0">
              <a:latin typeface="Calibri Light" panose="020F0302020204030204" pitchFamily="34" charset="0"/>
            </a:endParaRPr>
          </a:p>
          <a:p>
            <a:pPr marL="140321" indent="-140321" defTabSz="665226">
              <a:lnSpc>
                <a:spcPct val="80000"/>
              </a:lnSpc>
              <a:spcBef>
                <a:spcPts val="300"/>
              </a:spcBef>
              <a:defRPr sz="1800"/>
            </a:pPr>
            <a:r>
              <a:rPr sz="2200" dirty="0">
                <a:latin typeface="Calibri Light" panose="020F0302020204030204" pitchFamily="34" charset="0"/>
              </a:rPr>
              <a:t>Professional development should:</a:t>
            </a:r>
          </a:p>
          <a:p>
            <a:pPr marL="466252" lvl="1" indent="-133639" defTabSz="665226">
              <a:lnSpc>
                <a:spcPct val="80000"/>
              </a:lnSpc>
              <a:spcBef>
                <a:spcPts val="300"/>
              </a:spcBef>
              <a:buClr>
                <a:srgbClr val="410082"/>
              </a:buClr>
              <a:defRPr sz="1800"/>
            </a:pPr>
            <a:r>
              <a:rPr sz="2200" dirty="0">
                <a:latin typeface="Calibri Light" panose="020F0302020204030204" pitchFamily="34" charset="0"/>
              </a:rPr>
              <a:t>ensure that instructors and personnel stay current with all aspects of an industry.</a:t>
            </a:r>
          </a:p>
          <a:p>
            <a:pPr marL="466252" lvl="1" indent="-133639" defTabSz="665226">
              <a:lnSpc>
                <a:spcPct val="80000"/>
              </a:lnSpc>
              <a:spcBef>
                <a:spcPts val="300"/>
              </a:spcBef>
              <a:buClr>
                <a:srgbClr val="410082"/>
              </a:buClr>
              <a:defRPr sz="1800"/>
            </a:pPr>
            <a:r>
              <a:rPr sz="2200" dirty="0">
                <a:latin typeface="Calibri Light" panose="020F0302020204030204" pitchFamily="34" charset="0"/>
              </a:rPr>
              <a:t>involve internship programs that provide relevant business experience.</a:t>
            </a:r>
          </a:p>
          <a:p>
            <a:pPr marL="466252" lvl="1" indent="-133639" defTabSz="665226">
              <a:lnSpc>
                <a:spcPct val="80000"/>
              </a:lnSpc>
              <a:spcBef>
                <a:spcPts val="300"/>
              </a:spcBef>
              <a:buClr>
                <a:srgbClr val="410082"/>
              </a:buClr>
              <a:defRPr sz="1800"/>
            </a:pPr>
            <a:r>
              <a:rPr sz="2200" dirty="0">
                <a:latin typeface="Calibri Light" panose="020F0302020204030204" pitchFamily="34" charset="0"/>
              </a:rPr>
              <a:t>train teachers specifically in the effective use and application of technology to improve instruction.</a:t>
            </a:r>
          </a:p>
        </p:txBody>
      </p:sp>
    </p:spTree>
    <p:extLst>
      <p:ext uri="{BB962C8B-B14F-4D97-AF65-F5344CB8AC3E}">
        <p14:creationId xmlns:p14="http://schemas.microsoft.com/office/powerpoint/2010/main" val="2941046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p:cNvSpPr>
          <p:nvPr>
            <p:ph type="title"/>
          </p:nvPr>
        </p:nvSpPr>
        <p:spPr>
          <a:xfrm>
            <a:off x="2971800" y="152400"/>
            <a:ext cx="5715000" cy="909881"/>
          </a:xfrm>
          <a:prstGeom prst="rect">
            <a:avLst/>
          </a:prstGeom>
        </p:spPr>
        <p:txBody>
          <a:bodyPr>
            <a:normAutofit/>
          </a:bodyPr>
          <a:lstStyle>
            <a:lvl1pPr>
              <a:defRPr sz="3600"/>
            </a:lvl1pPr>
          </a:lstStyle>
          <a:p>
            <a:pPr lvl="0">
              <a:defRPr sz="1800">
                <a:solidFill>
                  <a:srgbClr val="000000"/>
                </a:solidFill>
              </a:defRPr>
            </a:pPr>
            <a:r>
              <a:rPr sz="3300" b="1" dirty="0">
                <a:latin typeface="Calibri Light" panose="020F0302020204030204" pitchFamily="34" charset="0"/>
              </a:rPr>
              <a:t>CTE Program Evaluation</a:t>
            </a:r>
          </a:p>
        </p:txBody>
      </p:sp>
      <p:sp>
        <p:nvSpPr>
          <p:cNvPr id="345" name="Shape 345"/>
          <p:cNvSpPr>
            <a:spLocks noGrp="1"/>
          </p:cNvSpPr>
          <p:nvPr>
            <p:ph idx="1"/>
          </p:nvPr>
        </p:nvSpPr>
        <p:spPr>
          <a:xfrm>
            <a:off x="838200" y="2438400"/>
            <a:ext cx="7696200" cy="2797708"/>
          </a:xfrm>
          <a:prstGeom prst="rect">
            <a:avLst/>
          </a:prstGeom>
        </p:spPr>
        <p:txBody>
          <a:bodyPr>
            <a:normAutofit lnSpcReduction="10000"/>
          </a:bodyPr>
          <a:lstStyle/>
          <a:p>
            <a:pPr marL="192881" indent="-192881">
              <a:spcBef>
                <a:spcPts val="375"/>
              </a:spcBef>
              <a:defRPr sz="1800"/>
            </a:pPr>
            <a:r>
              <a:rPr sz="2600" u="sng" dirty="0">
                <a:latin typeface="Calibri Light" panose="020F0302020204030204" pitchFamily="34" charset="0"/>
                <a:ea typeface="Tahoma Negreta"/>
                <a:cs typeface="Tahoma Negreta"/>
                <a:sym typeface="Tahoma Negreta"/>
              </a:rPr>
              <a:t>Required:</a:t>
            </a:r>
            <a:r>
              <a:rPr sz="2600" dirty="0">
                <a:latin typeface="Calibri Light" panose="020F0302020204030204" pitchFamily="34" charset="0"/>
              </a:rPr>
              <a:t>  Develop and implement </a:t>
            </a:r>
            <a:r>
              <a:rPr sz="2600" dirty="0" smtClean="0">
                <a:latin typeface="Calibri Light" panose="020F0302020204030204" pitchFamily="34" charset="0"/>
                <a:ea typeface="Tahoma Negreta"/>
                <a:cs typeface="Tahoma Negreta"/>
                <a:sym typeface="Tahoma Negreta"/>
              </a:rPr>
              <a:t>evaluations</a:t>
            </a:r>
            <a:r>
              <a:rPr lang="en-US" sz="2600" dirty="0" smtClean="0">
                <a:latin typeface="Calibri Light" panose="020F0302020204030204" pitchFamily="34" charset="0"/>
                <a:ea typeface="Tahoma Negreta"/>
                <a:cs typeface="Tahoma Negreta"/>
                <a:sym typeface="Tahoma Negreta"/>
              </a:rPr>
              <a:t>, </a:t>
            </a:r>
            <a:r>
              <a:rPr sz="2600" dirty="0" smtClean="0">
                <a:latin typeface="Calibri Light" panose="020F0302020204030204" pitchFamily="34" charset="0"/>
              </a:rPr>
              <a:t>including </a:t>
            </a:r>
            <a:r>
              <a:rPr sz="2600" dirty="0">
                <a:latin typeface="Calibri Light" panose="020F0302020204030204" pitchFamily="34" charset="0"/>
              </a:rPr>
              <a:t>an assessment of how the needs of special populations are being met.</a:t>
            </a:r>
            <a:endParaRPr lang="en-US" sz="2600" dirty="0">
              <a:latin typeface="Calibri Light" panose="020F0302020204030204" pitchFamily="34" charset="0"/>
            </a:endParaRPr>
          </a:p>
          <a:p>
            <a:pPr marL="192881" indent="-192881">
              <a:spcBef>
                <a:spcPts val="375"/>
              </a:spcBef>
              <a:defRPr sz="1800"/>
            </a:pPr>
            <a:endParaRPr lang="en-US" sz="2600" dirty="0">
              <a:latin typeface="Calibri Light" panose="020F0302020204030204" pitchFamily="34" charset="0"/>
            </a:endParaRPr>
          </a:p>
          <a:p>
            <a:pPr marL="0" indent="0" algn="ctr">
              <a:spcBef>
                <a:spcPts val="375"/>
              </a:spcBef>
              <a:buNone/>
              <a:defRPr sz="1800"/>
            </a:pPr>
            <a:r>
              <a:rPr lang="en-US" sz="2600" b="1" dirty="0">
                <a:latin typeface="Calibri Light" panose="020F0302020204030204" pitchFamily="34" charset="0"/>
              </a:rPr>
              <a:t>Note: Most of our community </a:t>
            </a:r>
            <a:r>
              <a:rPr lang="en-US" sz="2600" b="1" dirty="0" smtClean="0">
                <a:latin typeface="Calibri Light" panose="020F0302020204030204" pitchFamily="34" charset="0"/>
              </a:rPr>
              <a:t>colleges </a:t>
            </a:r>
            <a:r>
              <a:rPr lang="en-US" sz="2600" b="1" dirty="0">
                <a:latin typeface="Calibri Light" panose="020F0302020204030204" pitchFamily="34" charset="0"/>
              </a:rPr>
              <a:t>met this requirement through their annual program </a:t>
            </a:r>
            <a:r>
              <a:rPr lang="en-US" sz="2600" b="1" dirty="0" smtClean="0">
                <a:latin typeface="Calibri Light" panose="020F0302020204030204" pitchFamily="34" charset="0"/>
              </a:rPr>
              <a:t>review process</a:t>
            </a:r>
            <a:endParaRPr sz="2600" b="1" dirty="0">
              <a:latin typeface="Calibri Light" panose="020F0302020204030204" pitchFamily="34" charset="0"/>
            </a:endParaRPr>
          </a:p>
        </p:txBody>
      </p:sp>
    </p:spTree>
    <p:extLst>
      <p:ext uri="{BB962C8B-B14F-4D97-AF65-F5344CB8AC3E}">
        <p14:creationId xmlns:p14="http://schemas.microsoft.com/office/powerpoint/2010/main" val="152843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idx="1"/>
          </p:nvPr>
        </p:nvSpPr>
        <p:spPr>
          <a:xfrm>
            <a:off x="228600" y="1600200"/>
            <a:ext cx="8610600" cy="4267200"/>
          </a:xfrm>
          <a:prstGeom prst="rect">
            <a:avLst/>
          </a:prstGeom>
        </p:spPr>
        <p:txBody>
          <a:bodyPr>
            <a:noAutofit/>
          </a:bodyPr>
          <a:lstStyle/>
          <a:p>
            <a:pPr marL="0" indent="0" defTabSz="624077">
              <a:spcBef>
                <a:spcPts val="675"/>
              </a:spcBef>
              <a:buNone/>
              <a:defRPr sz="1800"/>
            </a:pPr>
            <a:r>
              <a:rPr sz="2600" dirty="0">
                <a:latin typeface="Calibri Light" panose="020F0302020204030204" pitchFamily="34" charset="0"/>
                <a:ea typeface="American Typewriter"/>
                <a:cs typeface="American Typewriter"/>
                <a:sym typeface="American Typewriter"/>
              </a:rPr>
              <a:t>Students enrolled in CTE programs</a:t>
            </a:r>
          </a:p>
          <a:p>
            <a:pPr marL="401192" indent="-401192" defTabSz="624077">
              <a:spcBef>
                <a:spcPts val="675"/>
              </a:spcBef>
              <a:buFontTx/>
              <a:buAutoNum type="arabicPeriod"/>
              <a:defRPr sz="1800"/>
            </a:pPr>
            <a:r>
              <a:rPr sz="2600" dirty="0">
                <a:latin typeface="Calibri Light" panose="020F0302020204030204" pitchFamily="34" charset="0"/>
                <a:ea typeface="American Typewriter"/>
                <a:cs typeface="American Typewriter"/>
                <a:sym typeface="American Typewriter"/>
              </a:rPr>
              <a:t>…with </a:t>
            </a:r>
            <a:r>
              <a:rPr sz="2600" b="1" dirty="0">
                <a:latin typeface="Calibri Light" panose="020F0302020204030204" pitchFamily="34" charset="0"/>
                <a:ea typeface="American Typewriter"/>
                <a:cs typeface="American Typewriter"/>
                <a:sym typeface="American Typewriter"/>
              </a:rPr>
              <a:t>disabilities </a:t>
            </a:r>
            <a:endParaRPr sz="2600" dirty="0">
              <a:latin typeface="Calibri Light" panose="020F0302020204030204" pitchFamily="34" charset="0"/>
              <a:ea typeface="American Typewriter"/>
              <a:cs typeface="American Typewriter"/>
              <a:sym typeface="American Typewriter"/>
            </a:endParaRPr>
          </a:p>
          <a:p>
            <a:pPr marL="401192" indent="-401192" defTabSz="624077">
              <a:spcBef>
                <a:spcPts val="675"/>
              </a:spcBef>
              <a:buFontTx/>
              <a:buAutoNum type="arabicPeriod"/>
              <a:defRPr sz="1800"/>
            </a:pPr>
            <a:r>
              <a:rPr sz="2600" dirty="0">
                <a:latin typeface="Calibri Light" panose="020F0302020204030204" pitchFamily="34" charset="0"/>
                <a:ea typeface="American Typewriter"/>
                <a:cs typeface="American Typewriter"/>
                <a:sym typeface="American Typewriter"/>
              </a:rPr>
              <a:t>…who are </a:t>
            </a:r>
            <a:r>
              <a:rPr sz="2600" b="1" dirty="0">
                <a:latin typeface="Calibri Light" panose="020F0302020204030204" pitchFamily="34" charset="0"/>
                <a:ea typeface="American Typewriter"/>
                <a:cs typeface="American Typewriter"/>
                <a:sym typeface="American Typewriter"/>
              </a:rPr>
              <a:t>economically</a:t>
            </a:r>
            <a:r>
              <a:rPr sz="2600" dirty="0">
                <a:latin typeface="Calibri Light" panose="020F0302020204030204" pitchFamily="34" charset="0"/>
                <a:ea typeface="American Typewriter"/>
                <a:cs typeface="American Typewriter"/>
                <a:sym typeface="American Typewriter"/>
              </a:rPr>
              <a:t> disadvantaged </a:t>
            </a:r>
          </a:p>
          <a:p>
            <a:pPr marL="401192" indent="-401192" defTabSz="624077">
              <a:spcBef>
                <a:spcPts val="675"/>
              </a:spcBef>
              <a:buFontTx/>
              <a:buAutoNum type="arabicPeriod"/>
              <a:defRPr sz="1800"/>
            </a:pPr>
            <a:r>
              <a:rPr sz="2600" dirty="0" smtClean="0">
                <a:latin typeface="Calibri Light" panose="020F0302020204030204" pitchFamily="34" charset="0"/>
                <a:ea typeface="American Typewriter"/>
                <a:cs typeface="American Typewriter"/>
                <a:sym typeface="American Typewriter"/>
              </a:rPr>
              <a:t>…</a:t>
            </a:r>
            <a:r>
              <a:rPr lang="en-US" sz="2600" dirty="0" smtClean="0">
                <a:latin typeface="Calibri Light" panose="020F0302020204030204" pitchFamily="34" charset="0"/>
                <a:ea typeface="American Typewriter"/>
                <a:cs typeface="American Typewriter"/>
                <a:sym typeface="American Typewriter"/>
              </a:rPr>
              <a:t>who are </a:t>
            </a:r>
            <a:r>
              <a:rPr sz="2600" dirty="0" smtClean="0">
                <a:latin typeface="Calibri Light" panose="020F0302020204030204" pitchFamily="34" charset="0"/>
                <a:ea typeface="American Typewriter"/>
                <a:cs typeface="American Typewriter"/>
                <a:sym typeface="American Typewriter"/>
              </a:rPr>
              <a:t>preparing </a:t>
            </a:r>
            <a:r>
              <a:rPr sz="2600" dirty="0">
                <a:latin typeface="Calibri Light" panose="020F0302020204030204" pitchFamily="34" charset="0"/>
                <a:ea typeface="American Typewriter"/>
                <a:cs typeface="American Typewriter"/>
                <a:sym typeface="American Typewriter"/>
              </a:rPr>
              <a:t>for </a:t>
            </a:r>
            <a:r>
              <a:rPr sz="2600" b="1" dirty="0">
                <a:latin typeface="Calibri Light" panose="020F0302020204030204" pitchFamily="34" charset="0"/>
                <a:ea typeface="American Typewriter"/>
                <a:cs typeface="American Typewriter"/>
                <a:sym typeface="American Typewriter"/>
              </a:rPr>
              <a:t>non-traditional</a:t>
            </a:r>
            <a:r>
              <a:rPr sz="2600" dirty="0">
                <a:latin typeface="Calibri Light" panose="020F0302020204030204" pitchFamily="34" charset="0"/>
                <a:ea typeface="American Typewriter"/>
                <a:cs typeface="American Typewriter"/>
                <a:sym typeface="American Typewriter"/>
              </a:rPr>
              <a:t> fields (25% gender </a:t>
            </a:r>
            <a:r>
              <a:rPr lang="en-US" sz="2600" dirty="0" smtClean="0">
                <a:latin typeface="Calibri Light" panose="020F0302020204030204" pitchFamily="34" charset="0"/>
                <a:ea typeface="American Typewriter"/>
                <a:cs typeface="American Typewriter"/>
                <a:sym typeface="American Typewriter"/>
              </a:rPr>
              <a:t>			</a:t>
            </a:r>
            <a:r>
              <a:rPr sz="2600" dirty="0" smtClean="0">
                <a:latin typeface="Calibri Light" panose="020F0302020204030204" pitchFamily="34" charset="0"/>
                <a:ea typeface="American Typewriter"/>
                <a:cs typeface="American Typewriter"/>
                <a:sym typeface="American Typewriter"/>
              </a:rPr>
              <a:t>minority</a:t>
            </a:r>
            <a:r>
              <a:rPr sz="2600" dirty="0">
                <a:latin typeface="Calibri Light" panose="020F0302020204030204" pitchFamily="34" charset="0"/>
                <a:ea typeface="American Typewriter"/>
                <a:cs typeface="American Typewriter"/>
                <a:sym typeface="American Typewriter"/>
              </a:rPr>
              <a:t>) </a:t>
            </a:r>
          </a:p>
          <a:p>
            <a:pPr marL="401192" indent="-401192" defTabSz="624077">
              <a:spcBef>
                <a:spcPts val="675"/>
              </a:spcBef>
              <a:buFontTx/>
              <a:buAutoNum type="arabicPeriod"/>
              <a:defRPr sz="1800"/>
            </a:pPr>
            <a:r>
              <a:rPr sz="2600" dirty="0" smtClean="0">
                <a:latin typeface="Calibri Light" panose="020F0302020204030204" pitchFamily="34" charset="0"/>
                <a:ea typeface="American Typewriter"/>
                <a:cs typeface="American Typewriter"/>
                <a:sym typeface="American Typewriter"/>
              </a:rPr>
              <a:t>…</a:t>
            </a:r>
            <a:r>
              <a:rPr lang="en-US" sz="2600" dirty="0" smtClean="0">
                <a:latin typeface="Calibri Light" panose="020F0302020204030204" pitchFamily="34" charset="0"/>
                <a:ea typeface="American Typewriter"/>
                <a:cs typeface="American Typewriter"/>
                <a:sym typeface="American Typewriter"/>
              </a:rPr>
              <a:t>who are </a:t>
            </a:r>
            <a:r>
              <a:rPr sz="2600" b="1" dirty="0" smtClean="0">
                <a:latin typeface="Calibri Light" panose="020F0302020204030204" pitchFamily="34" charset="0"/>
                <a:ea typeface="American Typewriter"/>
                <a:cs typeface="American Typewriter"/>
                <a:sym typeface="American Typewriter"/>
              </a:rPr>
              <a:t>Single</a:t>
            </a:r>
            <a:r>
              <a:rPr sz="2600" dirty="0" smtClean="0">
                <a:latin typeface="Calibri Light" panose="020F0302020204030204" pitchFamily="34" charset="0"/>
                <a:ea typeface="American Typewriter"/>
                <a:cs typeface="American Typewriter"/>
                <a:sym typeface="American Typewriter"/>
              </a:rPr>
              <a:t> </a:t>
            </a:r>
            <a:r>
              <a:rPr sz="2600" b="1" dirty="0">
                <a:latin typeface="Calibri Light" panose="020F0302020204030204" pitchFamily="34" charset="0"/>
                <a:ea typeface="American Typewriter"/>
                <a:cs typeface="American Typewriter"/>
                <a:sym typeface="American Typewriter"/>
              </a:rPr>
              <a:t>parents</a:t>
            </a:r>
            <a:r>
              <a:rPr sz="2600" dirty="0">
                <a:latin typeface="Calibri Light" panose="020F0302020204030204" pitchFamily="34" charset="0"/>
                <a:ea typeface="American Typewriter"/>
                <a:cs typeface="American Typewriter"/>
                <a:sym typeface="American Typewriter"/>
              </a:rPr>
              <a:t> and pregnant women </a:t>
            </a:r>
          </a:p>
          <a:p>
            <a:pPr marL="401192" indent="-401192" defTabSz="624077">
              <a:spcBef>
                <a:spcPts val="675"/>
              </a:spcBef>
              <a:buFontTx/>
              <a:buAutoNum type="arabicPeriod"/>
              <a:defRPr sz="1800"/>
            </a:pPr>
            <a:r>
              <a:rPr sz="2600" dirty="0" smtClean="0">
                <a:latin typeface="Calibri Light" panose="020F0302020204030204" pitchFamily="34" charset="0"/>
                <a:ea typeface="American Typewriter"/>
                <a:cs typeface="American Typewriter"/>
                <a:sym typeface="American Typewriter"/>
              </a:rPr>
              <a:t>…</a:t>
            </a:r>
            <a:r>
              <a:rPr lang="en-US" sz="2600" dirty="0" smtClean="0">
                <a:latin typeface="Calibri Light" panose="020F0302020204030204" pitchFamily="34" charset="0"/>
                <a:ea typeface="American Typewriter"/>
                <a:cs typeface="American Typewriter"/>
                <a:sym typeface="American Typewriter"/>
              </a:rPr>
              <a:t>who are </a:t>
            </a:r>
            <a:r>
              <a:rPr sz="2600" b="1" dirty="0" smtClean="0">
                <a:latin typeface="Calibri Light" panose="020F0302020204030204" pitchFamily="34" charset="0"/>
                <a:ea typeface="American Typewriter"/>
                <a:cs typeface="American Typewriter"/>
                <a:sym typeface="American Typewriter"/>
              </a:rPr>
              <a:t>Displaced</a:t>
            </a:r>
            <a:r>
              <a:rPr sz="2600" dirty="0" smtClean="0">
                <a:latin typeface="Calibri Light" panose="020F0302020204030204" pitchFamily="34" charset="0"/>
                <a:ea typeface="American Typewriter"/>
                <a:cs typeface="American Typewriter"/>
                <a:sym typeface="American Typewriter"/>
              </a:rPr>
              <a:t> </a:t>
            </a:r>
            <a:r>
              <a:rPr sz="2600" dirty="0">
                <a:latin typeface="Calibri Light" panose="020F0302020204030204" pitchFamily="34" charset="0"/>
                <a:ea typeface="American Typewriter"/>
                <a:cs typeface="American Typewriter"/>
                <a:sym typeface="American Typewriter"/>
              </a:rPr>
              <a:t>homemakers</a:t>
            </a:r>
          </a:p>
          <a:p>
            <a:pPr marL="401192" indent="-401192" defTabSz="624077">
              <a:spcBef>
                <a:spcPts val="675"/>
              </a:spcBef>
              <a:buFontTx/>
              <a:buAutoNum type="arabicPeriod"/>
              <a:defRPr sz="1800"/>
            </a:pPr>
            <a:r>
              <a:rPr sz="2600" dirty="0" smtClean="0">
                <a:latin typeface="Calibri Light" panose="020F0302020204030204" pitchFamily="34" charset="0"/>
                <a:ea typeface="American Typewriter"/>
                <a:cs typeface="American Typewriter"/>
                <a:sym typeface="American Typewriter"/>
              </a:rPr>
              <a:t>…</a:t>
            </a:r>
            <a:r>
              <a:rPr lang="en-US" sz="2600" dirty="0" smtClean="0">
                <a:latin typeface="Calibri Light" panose="020F0302020204030204" pitchFamily="34" charset="0"/>
                <a:ea typeface="American Typewriter"/>
                <a:cs typeface="American Typewriter"/>
                <a:sym typeface="American Typewriter"/>
              </a:rPr>
              <a:t>who are </a:t>
            </a:r>
            <a:r>
              <a:rPr sz="2600" dirty="0" smtClean="0">
                <a:latin typeface="Calibri Light" panose="020F0302020204030204" pitchFamily="34" charset="0"/>
                <a:ea typeface="American Typewriter"/>
                <a:cs typeface="American Typewriter"/>
                <a:sym typeface="American Typewriter"/>
              </a:rPr>
              <a:t>Individuals </a:t>
            </a:r>
            <a:r>
              <a:rPr sz="2600" dirty="0">
                <a:latin typeface="Calibri Light" panose="020F0302020204030204" pitchFamily="34" charset="0"/>
                <a:ea typeface="American Typewriter"/>
                <a:cs typeface="American Typewriter"/>
                <a:sym typeface="American Typewriter"/>
              </a:rPr>
              <a:t>with </a:t>
            </a:r>
            <a:r>
              <a:rPr sz="2600" b="1" dirty="0">
                <a:latin typeface="Calibri Light" panose="020F0302020204030204" pitchFamily="34" charset="0"/>
                <a:ea typeface="American Typewriter"/>
                <a:cs typeface="American Typewriter"/>
                <a:sym typeface="American Typewriter"/>
              </a:rPr>
              <a:t>limited English </a:t>
            </a:r>
            <a:r>
              <a:rPr sz="2600" dirty="0">
                <a:latin typeface="Calibri Light" panose="020F0302020204030204" pitchFamily="34" charset="0"/>
                <a:ea typeface="American Typewriter"/>
                <a:cs typeface="American Typewriter"/>
                <a:sym typeface="American Typewriter"/>
              </a:rPr>
              <a:t>speaking </a:t>
            </a:r>
            <a:r>
              <a:rPr sz="2600" dirty="0" smtClean="0">
                <a:latin typeface="Calibri Light" panose="020F0302020204030204" pitchFamily="34" charset="0"/>
                <a:ea typeface="American Typewriter"/>
                <a:cs typeface="American Typewriter"/>
                <a:sym typeface="American Typewriter"/>
              </a:rPr>
              <a:t>proficiency</a:t>
            </a:r>
            <a:endParaRPr lang="en-US" sz="2600" dirty="0" smtClean="0">
              <a:latin typeface="Calibri Light" panose="020F0302020204030204" pitchFamily="34" charset="0"/>
              <a:ea typeface="American Typewriter"/>
              <a:cs typeface="American Typewriter"/>
              <a:sym typeface="American Typewriter"/>
            </a:endParaRPr>
          </a:p>
          <a:p>
            <a:pPr marL="401192" indent="-401192" defTabSz="624077">
              <a:spcBef>
                <a:spcPts val="675"/>
              </a:spcBef>
              <a:buFontTx/>
              <a:buAutoNum type="arabicPeriod"/>
              <a:defRPr sz="1800"/>
            </a:pPr>
            <a:endParaRPr sz="2600" dirty="0">
              <a:latin typeface="Calibri Light" panose="020F0302020204030204" pitchFamily="34" charset="0"/>
              <a:ea typeface="American Typewriter"/>
              <a:cs typeface="American Typewriter"/>
              <a:sym typeface="American Typewriter"/>
            </a:endParaRPr>
          </a:p>
          <a:p>
            <a:pPr marL="0" indent="0" defTabSz="624077">
              <a:spcBef>
                <a:spcPts val="675"/>
              </a:spcBef>
              <a:buNone/>
              <a:defRPr sz="1800"/>
            </a:pPr>
            <a:r>
              <a:rPr sz="2600" dirty="0">
                <a:latin typeface="Calibri Light" panose="020F0302020204030204" pitchFamily="34" charset="0"/>
                <a:ea typeface="American Typewriter"/>
                <a:cs typeface="American Typewriter"/>
                <a:sym typeface="American Typewriter"/>
              </a:rPr>
              <a:t> </a:t>
            </a:r>
            <a:r>
              <a:rPr lang="en-US" sz="2600" dirty="0" smtClean="0">
                <a:latin typeface="Calibri Light" panose="020F0302020204030204" pitchFamily="34" charset="0"/>
                <a:ea typeface="American Typewriter"/>
                <a:cs typeface="American Typewriter"/>
                <a:sym typeface="American Typewriter"/>
              </a:rPr>
              <a:t>                  </a:t>
            </a:r>
            <a:r>
              <a:rPr sz="2800" b="1" i="1" dirty="0" smtClean="0">
                <a:latin typeface="Calibri Light" panose="020F0302020204030204" pitchFamily="34" charset="0"/>
                <a:ea typeface="American Typewriter"/>
                <a:cs typeface="American Typewriter"/>
                <a:sym typeface="American Typewriter"/>
              </a:rPr>
              <a:t>Help </a:t>
            </a:r>
            <a:r>
              <a:rPr lang="en-US" sz="2800" b="1" i="1" dirty="0" smtClean="0">
                <a:latin typeface="Calibri Light" panose="020F0302020204030204" pitchFamily="34" charset="0"/>
                <a:ea typeface="American Typewriter"/>
                <a:cs typeface="American Typewriter"/>
                <a:sym typeface="American Typewriter"/>
              </a:rPr>
              <a:t>students</a:t>
            </a:r>
            <a:r>
              <a:rPr sz="2800" b="1" i="1" dirty="0" smtClean="0">
                <a:latin typeface="Calibri Light" panose="020F0302020204030204" pitchFamily="34" charset="0"/>
                <a:ea typeface="American Typewriter"/>
                <a:cs typeface="American Typewriter"/>
                <a:sym typeface="American Typewriter"/>
              </a:rPr>
              <a:t> </a:t>
            </a:r>
            <a:r>
              <a:rPr sz="2800" b="1" i="1" dirty="0">
                <a:latin typeface="Calibri Light" panose="020F0302020204030204" pitchFamily="34" charset="0"/>
                <a:ea typeface="American Typewriter"/>
                <a:cs typeface="American Typewriter"/>
                <a:sym typeface="American Typewriter"/>
              </a:rPr>
              <a:t>move to self sufficiency </a:t>
            </a:r>
          </a:p>
        </p:txBody>
      </p:sp>
      <p:sp>
        <p:nvSpPr>
          <p:cNvPr id="5" name="Title 1"/>
          <p:cNvSpPr txBox="1">
            <a:spLocks/>
          </p:cNvSpPr>
          <p:nvPr/>
        </p:nvSpPr>
        <p:spPr>
          <a:xfrm>
            <a:off x="2971800" y="76200"/>
            <a:ext cx="5069305" cy="1270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Calibri Light" panose="020F0302020204030204" pitchFamily="34" charset="0"/>
              </a:rPr>
              <a:t>CTE Special Populations </a:t>
            </a:r>
            <a:endParaRPr lang="en-US" sz="3200" b="1" dirty="0">
              <a:latin typeface="Calibri Light" panose="020F0302020204030204" pitchFamily="34" charset="0"/>
            </a:endParaRPr>
          </a:p>
        </p:txBody>
      </p:sp>
    </p:spTree>
    <p:extLst>
      <p:ext uri="{BB962C8B-B14F-4D97-AF65-F5344CB8AC3E}">
        <p14:creationId xmlns:p14="http://schemas.microsoft.com/office/powerpoint/2010/main" val="3378920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p:cNvSpPr>
          <p:nvPr>
            <p:ph type="title"/>
          </p:nvPr>
        </p:nvSpPr>
        <p:spPr>
          <a:xfrm>
            <a:off x="3657600" y="0"/>
            <a:ext cx="4300679" cy="1152041"/>
          </a:xfrm>
          <a:prstGeom prst="rect">
            <a:avLst/>
          </a:prstGeom>
        </p:spPr>
        <p:txBody>
          <a:bodyPr>
            <a:normAutofit/>
          </a:bodyPr>
          <a:lstStyle>
            <a:lvl1pPr>
              <a:defRPr sz="3600"/>
            </a:lvl1pPr>
          </a:lstStyle>
          <a:p>
            <a:pPr lvl="0">
              <a:defRPr sz="1800">
                <a:solidFill>
                  <a:srgbClr val="000000"/>
                </a:solidFill>
              </a:defRPr>
            </a:pPr>
            <a:r>
              <a:rPr sz="3300" b="1" dirty="0">
                <a:latin typeface="Calibri Light" panose="020F0302020204030204" pitchFamily="34" charset="0"/>
              </a:rPr>
              <a:t>Special Populations</a:t>
            </a:r>
          </a:p>
        </p:txBody>
      </p:sp>
      <p:sp>
        <p:nvSpPr>
          <p:cNvPr id="348" name="Shape 348"/>
          <p:cNvSpPr>
            <a:spLocks noGrp="1"/>
          </p:cNvSpPr>
          <p:nvPr>
            <p:ph idx="1"/>
          </p:nvPr>
        </p:nvSpPr>
        <p:spPr>
          <a:xfrm>
            <a:off x="914400" y="2514600"/>
            <a:ext cx="7543800" cy="2751212"/>
          </a:xfrm>
          <a:prstGeom prst="rect">
            <a:avLst/>
          </a:prstGeom>
        </p:spPr>
        <p:txBody>
          <a:bodyPr>
            <a:normAutofit/>
          </a:bodyPr>
          <a:lstStyle/>
          <a:p>
            <a:pPr marL="192881" indent="-192881">
              <a:lnSpc>
                <a:spcPct val="90000"/>
              </a:lnSpc>
              <a:spcBef>
                <a:spcPts val="450"/>
              </a:spcBef>
              <a:defRPr sz="1800"/>
            </a:pPr>
            <a:r>
              <a:rPr sz="2600" u="sng" dirty="0">
                <a:latin typeface="Calibri Light" panose="020F0302020204030204" pitchFamily="34" charset="0"/>
                <a:ea typeface="Tahoma Negreta"/>
                <a:cs typeface="Tahoma Negreta"/>
                <a:sym typeface="Tahoma Negreta"/>
              </a:rPr>
              <a:t>Required:</a:t>
            </a:r>
            <a:r>
              <a:rPr sz="2600" dirty="0">
                <a:latin typeface="Calibri Light" panose="020F0302020204030204" pitchFamily="34" charset="0"/>
              </a:rPr>
              <a:t>  Provide activities to prepare </a:t>
            </a:r>
            <a:r>
              <a:rPr sz="2600" dirty="0">
                <a:latin typeface="Calibri Light" panose="020F0302020204030204" pitchFamily="34" charset="0"/>
                <a:ea typeface="Tahoma Negreta"/>
                <a:cs typeface="Tahoma Negreta"/>
                <a:sym typeface="Tahoma Negreta"/>
              </a:rPr>
              <a:t>special populations</a:t>
            </a:r>
            <a:r>
              <a:rPr sz="2600" dirty="0">
                <a:latin typeface="Calibri Light" panose="020F0302020204030204" pitchFamily="34" charset="0"/>
              </a:rPr>
              <a:t>, including nontraditional students, single parents and displaced homemakers </a:t>
            </a:r>
            <a:r>
              <a:rPr sz="2600" b="1" dirty="0">
                <a:latin typeface="Calibri Light" panose="020F0302020204030204" pitchFamily="34" charset="0"/>
              </a:rPr>
              <a:t>who are enrolled in CTE programs</a:t>
            </a:r>
            <a:r>
              <a:rPr sz="2600" dirty="0">
                <a:latin typeface="Calibri Light" panose="020F0302020204030204" pitchFamily="34" charset="0"/>
              </a:rPr>
              <a:t> for high skill, high wage, and high demand occupations that will lead to self-sufficiency</a:t>
            </a:r>
            <a:r>
              <a:rPr sz="2400" dirty="0">
                <a:latin typeface="Calibri Light" panose="020F0302020204030204" pitchFamily="34" charset="0"/>
              </a:rPr>
              <a:t>. </a:t>
            </a:r>
          </a:p>
        </p:txBody>
      </p:sp>
    </p:spTree>
    <p:extLst>
      <p:ext uri="{BB962C8B-B14F-4D97-AF65-F5344CB8AC3E}">
        <p14:creationId xmlns:p14="http://schemas.microsoft.com/office/powerpoint/2010/main" val="44679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xfrm>
            <a:off x="2590800" y="214313"/>
            <a:ext cx="6353174" cy="1462088"/>
          </a:xfrm>
          <a:prstGeom prst="rect">
            <a:avLst/>
          </a:prstGeom>
        </p:spPr>
        <p:txBody>
          <a:bodyPr lIns="0" tIns="0" rIns="0" bIns="0">
            <a:normAutofit/>
          </a:bodyPr>
          <a:lstStyle>
            <a:lvl1pPr>
              <a:defRPr sz="3600"/>
            </a:lvl1pPr>
          </a:lstStyle>
          <a:p>
            <a:pPr lvl="0">
              <a:defRPr sz="1800">
                <a:solidFill>
                  <a:srgbClr val="000000"/>
                </a:solidFill>
              </a:defRPr>
            </a:pPr>
            <a:r>
              <a:rPr sz="3600" dirty="0">
                <a:solidFill>
                  <a:srgbClr val="69676D"/>
                </a:solidFill>
              </a:rPr>
              <a:t>Stakeholder Involvement</a:t>
            </a:r>
          </a:p>
        </p:txBody>
      </p:sp>
      <p:sp>
        <p:nvSpPr>
          <p:cNvPr id="167" name="Shape 167"/>
          <p:cNvSpPr>
            <a:spLocks noGrp="1"/>
          </p:cNvSpPr>
          <p:nvPr>
            <p:ph idx="1"/>
          </p:nvPr>
        </p:nvSpPr>
        <p:spPr>
          <a:xfrm>
            <a:off x="1182687" y="2017713"/>
            <a:ext cx="6437313" cy="4114801"/>
          </a:xfrm>
          <a:prstGeom prst="rect">
            <a:avLst/>
          </a:prstGeom>
        </p:spPr>
        <p:txBody>
          <a:bodyPr lIns="0" tIns="0" rIns="0" bIns="0">
            <a:normAutofit/>
          </a:bodyPr>
          <a:lstStyle/>
          <a:p>
            <a:pPr marL="257175" lvl="0" indent="-257175">
              <a:lnSpc>
                <a:spcPct val="90000"/>
              </a:lnSpc>
              <a:spcBef>
                <a:spcPts val="500"/>
              </a:spcBef>
              <a:defRPr sz="1800"/>
            </a:pPr>
            <a:r>
              <a:rPr sz="2400" u="sng" dirty="0">
                <a:solidFill>
                  <a:srgbClr val="932968"/>
                </a:solidFill>
                <a:latin typeface="Tahoma Negreta"/>
                <a:ea typeface="Tahoma Negreta"/>
                <a:cs typeface="Tahoma Negreta"/>
                <a:sym typeface="Tahoma Negreta"/>
              </a:rPr>
              <a:t>Permissive:</a:t>
            </a:r>
            <a:r>
              <a:rPr sz="2400" dirty="0">
                <a:latin typeface="Tahoma Negreta"/>
                <a:ea typeface="Tahoma Negreta"/>
                <a:cs typeface="Tahoma Negreta"/>
                <a:sym typeface="Tahoma Negreta"/>
              </a:rPr>
              <a:t>  </a:t>
            </a:r>
            <a:endParaRPr lang="en-US" sz="2400" dirty="0" smtClean="0">
              <a:latin typeface="Tahoma Negreta"/>
              <a:ea typeface="Tahoma Negreta"/>
              <a:cs typeface="Tahoma Negreta"/>
              <a:sym typeface="Tahoma Negreta"/>
            </a:endParaRPr>
          </a:p>
          <a:p>
            <a:pPr marL="257175" lvl="0" indent="-257175">
              <a:lnSpc>
                <a:spcPct val="90000"/>
              </a:lnSpc>
              <a:spcBef>
                <a:spcPts val="500"/>
              </a:spcBef>
              <a:defRPr sz="1800"/>
            </a:pPr>
            <a:r>
              <a:rPr sz="2400" dirty="0" smtClean="0">
                <a:latin typeface="Tahoma Negreta"/>
                <a:ea typeface="Tahoma Negreta"/>
                <a:cs typeface="Tahoma Negreta"/>
                <a:sym typeface="Tahoma Negreta"/>
              </a:rPr>
              <a:t>Involve stakeholders</a:t>
            </a:r>
            <a:endParaRPr lang="en-US" sz="2400" dirty="0" smtClean="0">
              <a:latin typeface="Tahoma Negreta"/>
              <a:ea typeface="Tahoma Negreta"/>
              <a:cs typeface="Tahoma Negreta"/>
              <a:sym typeface="Tahoma Negreta"/>
            </a:endParaRPr>
          </a:p>
          <a:p>
            <a:pPr marL="257175" lvl="0" indent="-257175">
              <a:lnSpc>
                <a:spcPct val="90000"/>
              </a:lnSpc>
              <a:spcBef>
                <a:spcPts val="500"/>
              </a:spcBef>
              <a:defRPr sz="1800"/>
            </a:pPr>
            <a:r>
              <a:rPr lang="en-US" sz="2400" dirty="0">
                <a:latin typeface="Tahoma" panose="020B0604030504040204" pitchFamily="34" charset="0"/>
                <a:ea typeface="Tahoma" panose="020B0604030504040204" pitchFamily="34" charset="0"/>
                <a:cs typeface="Tahoma" panose="020B0604030504040204" pitchFamily="34" charset="0"/>
              </a:rPr>
              <a:t>P</a:t>
            </a:r>
            <a:r>
              <a:rPr sz="2400" dirty="0" smtClean="0">
                <a:latin typeface="Tahoma" panose="020B0604030504040204" pitchFamily="34" charset="0"/>
                <a:ea typeface="Tahoma" panose="020B0604030504040204" pitchFamily="34" charset="0"/>
                <a:cs typeface="Tahoma" panose="020B0604030504040204" pitchFamily="34" charset="0"/>
              </a:rPr>
              <a:t>arents</a:t>
            </a:r>
            <a:r>
              <a:rPr sz="2400" dirty="0">
                <a:latin typeface="Tahoma" panose="020B0604030504040204" pitchFamily="34" charset="0"/>
                <a:ea typeface="Tahoma" panose="020B0604030504040204" pitchFamily="34" charset="0"/>
                <a:cs typeface="Tahoma" panose="020B0604030504040204" pitchFamily="34" charset="0"/>
              </a:rPr>
              <a:t>, </a:t>
            </a:r>
            <a:r>
              <a:rPr sz="2400" dirty="0" smtClean="0">
                <a:latin typeface="Tahoma" panose="020B0604030504040204" pitchFamily="34" charset="0"/>
                <a:ea typeface="Tahoma" panose="020B0604030504040204" pitchFamily="34" charset="0"/>
                <a:cs typeface="Tahoma" panose="020B0604030504040204" pitchFamily="34" charset="0"/>
              </a:rPr>
              <a:t>businesses </a:t>
            </a:r>
            <a:r>
              <a:rPr sz="2400" dirty="0">
                <a:latin typeface="Tahoma" panose="020B0604030504040204" pitchFamily="34" charset="0"/>
                <a:ea typeface="Tahoma" panose="020B0604030504040204" pitchFamily="34" charset="0"/>
                <a:cs typeface="Tahoma" panose="020B0604030504040204" pitchFamily="34" charset="0"/>
              </a:rPr>
              <a:t>and labor organizations, etc</a:t>
            </a:r>
            <a:r>
              <a:rPr sz="2400" dirty="0" smtClean="0">
                <a:latin typeface="Tahoma" panose="020B0604030504040204" pitchFamily="34" charset="0"/>
                <a:ea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cs typeface="Tahoma" panose="020B0604030504040204" pitchFamily="34" charset="0"/>
              </a:rPr>
              <a:t>in the design, implementation and evaluation of CTE programs. </a:t>
            </a:r>
          </a:p>
        </p:txBody>
      </p:sp>
    </p:spTree>
    <p:extLst>
      <p:ext uri="{BB962C8B-B14F-4D97-AF65-F5344CB8AC3E}">
        <p14:creationId xmlns:p14="http://schemas.microsoft.com/office/powerpoint/2010/main" val="2115486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a:xfrm>
            <a:off x="2666999" y="228600"/>
            <a:ext cx="6190891" cy="1614488"/>
          </a:xfrm>
          <a:prstGeom prst="rect">
            <a:avLst/>
          </a:prstGeom>
        </p:spPr>
        <p:txBody>
          <a:bodyPr lIns="0" tIns="0" rIns="0" bIns="0">
            <a:normAutofit/>
          </a:bodyPr>
          <a:lstStyle/>
          <a:p>
            <a:pPr lvl="0">
              <a:defRPr sz="1800">
                <a:solidFill>
                  <a:srgbClr val="000000"/>
                </a:solidFill>
              </a:defRPr>
            </a:pPr>
            <a:r>
              <a:rPr sz="3600" dirty="0">
                <a:solidFill>
                  <a:srgbClr val="69676D"/>
                </a:solidFill>
              </a:rPr>
              <a:t>Evolution of Perkins Program</a:t>
            </a:r>
          </a:p>
        </p:txBody>
      </p:sp>
      <p:sp>
        <p:nvSpPr>
          <p:cNvPr id="83" name="Shape 83"/>
          <p:cNvSpPr>
            <a:spLocks noGrp="1"/>
          </p:cNvSpPr>
          <p:nvPr>
            <p:ph idx="1"/>
          </p:nvPr>
        </p:nvSpPr>
        <p:spPr>
          <a:xfrm>
            <a:off x="323490" y="1524000"/>
            <a:ext cx="8534400" cy="5334000"/>
          </a:xfrm>
          <a:prstGeom prst="rect">
            <a:avLst/>
          </a:prstGeom>
        </p:spPr>
        <p:style>
          <a:lnRef idx="2">
            <a:schemeClr val="dk1"/>
          </a:lnRef>
          <a:fillRef idx="1">
            <a:schemeClr val="lt1"/>
          </a:fillRef>
          <a:effectRef idx="0">
            <a:schemeClr val="dk1"/>
          </a:effectRef>
          <a:fontRef idx="minor">
            <a:schemeClr val="dk1"/>
          </a:fontRef>
        </p:style>
        <p:txBody>
          <a:bodyPr lIns="0" tIns="0" rIns="0" bIns="0">
            <a:normAutofit/>
          </a:bodyPr>
          <a:lstStyle/>
          <a:p>
            <a:pPr lvl="0">
              <a:lnSpc>
                <a:spcPct val="90000"/>
              </a:lnSpc>
              <a:spcBef>
                <a:spcPts val="600"/>
              </a:spcBef>
              <a:buSzTx/>
              <a:buNone/>
              <a:defRPr sz="1800"/>
            </a:pPr>
            <a:endParaRPr sz="2000" dirty="0"/>
          </a:p>
          <a:p>
            <a:pPr marL="212834" lvl="0" indent="-212834">
              <a:spcBef>
                <a:spcPts val="400"/>
              </a:spcBef>
              <a:defRPr sz="1800"/>
            </a:pPr>
            <a:r>
              <a:rPr sz="2400" dirty="0"/>
              <a:t>1984: Perkins </a:t>
            </a:r>
            <a:r>
              <a:rPr sz="2400" dirty="0" smtClean="0"/>
              <a:t>I</a:t>
            </a:r>
            <a:r>
              <a:rPr lang="en-US" sz="2400" dirty="0" smtClean="0"/>
              <a:t> </a:t>
            </a:r>
            <a:r>
              <a:rPr sz="2400" dirty="0" smtClean="0"/>
              <a:t>-</a:t>
            </a:r>
            <a:r>
              <a:rPr lang="en-US" sz="2400" dirty="0" smtClean="0"/>
              <a:t> </a:t>
            </a:r>
            <a:r>
              <a:rPr sz="2400" u="sng" dirty="0" smtClean="0"/>
              <a:t>vocational </a:t>
            </a:r>
            <a:r>
              <a:rPr sz="2400" u="sng" dirty="0"/>
              <a:t>education improvement</a:t>
            </a:r>
            <a:r>
              <a:rPr sz="2400" dirty="0"/>
              <a:t>, special </a:t>
            </a:r>
            <a:r>
              <a:rPr sz="2400" dirty="0" smtClean="0"/>
              <a:t>pop</a:t>
            </a:r>
            <a:r>
              <a:rPr lang="en-US" sz="2400" dirty="0" smtClean="0"/>
              <a:t>ulation</a:t>
            </a:r>
            <a:r>
              <a:rPr sz="2400" dirty="0" smtClean="0"/>
              <a:t>s</a:t>
            </a:r>
            <a:endParaRPr sz="2400" dirty="0"/>
          </a:p>
          <a:p>
            <a:pPr marL="212834" lvl="0" indent="-212834">
              <a:spcBef>
                <a:spcPts val="400"/>
              </a:spcBef>
              <a:defRPr sz="1800"/>
            </a:pPr>
            <a:r>
              <a:rPr sz="2400" dirty="0"/>
              <a:t>1990: Perkins </a:t>
            </a:r>
            <a:r>
              <a:rPr sz="2400" dirty="0" smtClean="0"/>
              <a:t>II</a:t>
            </a:r>
            <a:r>
              <a:rPr lang="en-US" sz="2400" dirty="0" smtClean="0"/>
              <a:t> </a:t>
            </a:r>
            <a:r>
              <a:rPr sz="2400" dirty="0" smtClean="0"/>
              <a:t>-</a:t>
            </a:r>
            <a:r>
              <a:rPr lang="en-US" sz="2400" dirty="0" smtClean="0"/>
              <a:t> </a:t>
            </a:r>
            <a:r>
              <a:rPr sz="2400" dirty="0" smtClean="0"/>
              <a:t>integration </a:t>
            </a:r>
            <a:r>
              <a:rPr sz="2400" dirty="0"/>
              <a:t>of vocational and academic education  </a:t>
            </a:r>
          </a:p>
          <a:p>
            <a:pPr marL="212834" lvl="0" indent="-212834">
              <a:spcBef>
                <a:spcPts val="400"/>
              </a:spcBef>
              <a:defRPr sz="1800"/>
            </a:pPr>
            <a:r>
              <a:rPr sz="2400" dirty="0"/>
              <a:t>1998: Perkins </a:t>
            </a:r>
            <a:r>
              <a:rPr sz="2400" dirty="0" smtClean="0"/>
              <a:t>III</a:t>
            </a:r>
            <a:r>
              <a:rPr lang="en-US" sz="2400" dirty="0" smtClean="0"/>
              <a:t> </a:t>
            </a:r>
            <a:r>
              <a:rPr sz="2400" dirty="0" smtClean="0"/>
              <a:t>-</a:t>
            </a:r>
            <a:r>
              <a:rPr lang="en-US" sz="2400" dirty="0" smtClean="0"/>
              <a:t> </a:t>
            </a:r>
            <a:r>
              <a:rPr sz="2400" dirty="0" smtClean="0"/>
              <a:t>technology </a:t>
            </a:r>
            <a:r>
              <a:rPr sz="2400" dirty="0"/>
              <a:t>and workforce preparation  </a:t>
            </a:r>
          </a:p>
          <a:p>
            <a:pPr marL="212834" lvl="0" indent="-212834">
              <a:spcBef>
                <a:spcPts val="400"/>
              </a:spcBef>
              <a:defRPr sz="1800"/>
            </a:pPr>
            <a:r>
              <a:rPr sz="2400" dirty="0"/>
              <a:t>2006: Perkins </a:t>
            </a:r>
            <a:r>
              <a:rPr sz="2400" dirty="0" smtClean="0"/>
              <a:t>IV</a:t>
            </a:r>
            <a:r>
              <a:rPr lang="en-US" sz="2400" dirty="0" smtClean="0"/>
              <a:t> </a:t>
            </a:r>
            <a:r>
              <a:rPr sz="2400" dirty="0" smtClean="0"/>
              <a:t>-</a:t>
            </a:r>
            <a:r>
              <a:rPr lang="en-US" sz="2400" dirty="0" smtClean="0"/>
              <a:t> </a:t>
            </a:r>
            <a:r>
              <a:rPr sz="2400" u="sng" dirty="0" smtClean="0"/>
              <a:t>career </a:t>
            </a:r>
            <a:r>
              <a:rPr sz="2400" u="sng" dirty="0"/>
              <a:t>and technical education </a:t>
            </a:r>
            <a:r>
              <a:rPr sz="2400" dirty="0"/>
              <a:t>with increased </a:t>
            </a:r>
            <a:r>
              <a:rPr sz="2400" u="sng" dirty="0"/>
              <a:t>academic preparation</a:t>
            </a:r>
            <a:r>
              <a:rPr sz="2400" dirty="0"/>
              <a:t>; preparation for </a:t>
            </a:r>
            <a:r>
              <a:rPr sz="2400" u="sng" dirty="0"/>
              <a:t>high wage, high skill </a:t>
            </a:r>
            <a:r>
              <a:rPr sz="2400" dirty="0"/>
              <a:t>occupations for tomorrow’s </a:t>
            </a:r>
            <a:r>
              <a:rPr sz="2400" dirty="0" smtClean="0"/>
              <a:t>workforce</a:t>
            </a:r>
            <a:r>
              <a:rPr lang="en-US" sz="2400" dirty="0" smtClean="0"/>
              <a:t> through programs of study</a:t>
            </a:r>
          </a:p>
          <a:p>
            <a:pPr marL="212834" lvl="0" indent="-212834">
              <a:spcBef>
                <a:spcPts val="400"/>
              </a:spcBef>
              <a:defRPr sz="1800"/>
            </a:pPr>
            <a:endParaRPr sz="2400" dirty="0"/>
          </a:p>
          <a:p>
            <a:pPr marL="212834" lvl="0" indent="-212834">
              <a:spcBef>
                <a:spcPts val="400"/>
              </a:spcBef>
              <a:defRPr sz="1800"/>
            </a:pPr>
            <a:r>
              <a:rPr sz="2400" dirty="0" smtClean="0"/>
              <a:t>201</a:t>
            </a:r>
            <a:r>
              <a:rPr lang="en-US" sz="2400" dirty="0" smtClean="0"/>
              <a:t>6-17 </a:t>
            </a:r>
            <a:r>
              <a:rPr sz="2400" dirty="0" smtClean="0"/>
              <a:t>: </a:t>
            </a:r>
            <a:r>
              <a:rPr sz="2400" dirty="0"/>
              <a:t>Closer alignment with Workforce </a:t>
            </a:r>
            <a:r>
              <a:rPr sz="2400" dirty="0" smtClean="0"/>
              <a:t>Innovation</a:t>
            </a:r>
            <a:r>
              <a:rPr lang="en-US" sz="2400" dirty="0" smtClean="0"/>
              <a:t> &amp;</a:t>
            </a:r>
            <a:r>
              <a:rPr sz="2400" dirty="0" smtClean="0"/>
              <a:t> </a:t>
            </a:r>
            <a:r>
              <a:rPr sz="2400" dirty="0"/>
              <a:t>Opportunity Act </a:t>
            </a:r>
            <a:r>
              <a:rPr lang="en-US" sz="2400" dirty="0" smtClean="0"/>
              <a:t>(WIOA) </a:t>
            </a:r>
            <a:r>
              <a:rPr sz="2400" dirty="0" smtClean="0"/>
              <a:t>emphasis </a:t>
            </a:r>
            <a:r>
              <a:rPr sz="2400" dirty="0"/>
              <a:t>on </a:t>
            </a:r>
            <a:r>
              <a:rPr sz="2400" u="sng" dirty="0"/>
              <a:t>workforce preparation</a:t>
            </a:r>
          </a:p>
        </p:txBody>
      </p:sp>
    </p:spTree>
    <p:extLst>
      <p:ext uri="{BB962C8B-B14F-4D97-AF65-F5344CB8AC3E}">
        <p14:creationId xmlns:p14="http://schemas.microsoft.com/office/powerpoint/2010/main" val="209381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2743200" y="214313"/>
            <a:ext cx="6200774" cy="1462088"/>
          </a:xfrm>
          <a:prstGeom prst="rect">
            <a:avLst/>
          </a:prstGeom>
        </p:spPr>
        <p:txBody>
          <a:bodyPr lIns="0" tIns="0" rIns="0" bIns="0">
            <a:normAutofit/>
          </a:bodyPr>
          <a:lstStyle>
            <a:lvl1pPr>
              <a:defRPr sz="3600"/>
            </a:lvl1pPr>
          </a:lstStyle>
          <a:p>
            <a:pPr lvl="0">
              <a:defRPr sz="1800">
                <a:solidFill>
                  <a:srgbClr val="000000"/>
                </a:solidFill>
              </a:defRPr>
            </a:pPr>
            <a:r>
              <a:rPr sz="3600" dirty="0">
                <a:solidFill>
                  <a:srgbClr val="69676D"/>
                </a:solidFill>
              </a:rPr>
              <a:t>Student Success</a:t>
            </a:r>
          </a:p>
        </p:txBody>
      </p:sp>
      <p:sp>
        <p:nvSpPr>
          <p:cNvPr id="170" name="Shape 170"/>
          <p:cNvSpPr>
            <a:spLocks noGrp="1"/>
          </p:cNvSpPr>
          <p:nvPr>
            <p:ph idx="1"/>
          </p:nvPr>
        </p:nvSpPr>
        <p:spPr>
          <a:xfrm>
            <a:off x="381000" y="1981200"/>
            <a:ext cx="8574089" cy="4151315"/>
          </a:xfrm>
          <a:prstGeom prst="rect">
            <a:avLst/>
          </a:prstGeom>
        </p:spPr>
        <p:txBody>
          <a:bodyPr lIns="0" tIns="0" rIns="0" bIns="0">
            <a:normAutofit/>
          </a:bodyPr>
          <a:lstStyle/>
          <a:p>
            <a:pPr marL="257175" lvl="0" indent="-257175">
              <a:lnSpc>
                <a:spcPct val="80000"/>
              </a:lnSpc>
              <a:spcBef>
                <a:spcPts val="500"/>
              </a:spcBef>
              <a:defRPr sz="1800"/>
            </a:pPr>
            <a:r>
              <a:rPr sz="2400" u="sng" dirty="0">
                <a:solidFill>
                  <a:srgbClr val="932968"/>
                </a:solidFill>
                <a:latin typeface="Tahoma Negreta"/>
                <a:ea typeface="Tahoma Negreta"/>
                <a:cs typeface="Tahoma Negreta"/>
                <a:sym typeface="Tahoma Negreta"/>
              </a:rPr>
              <a:t>Permissive:</a:t>
            </a:r>
            <a:r>
              <a:rPr sz="2400" dirty="0">
                <a:latin typeface="Tahoma Negreta"/>
                <a:ea typeface="Tahoma Negreta"/>
                <a:cs typeface="Tahoma Negreta"/>
                <a:sym typeface="Tahoma Negreta"/>
              </a:rPr>
              <a:t>  </a:t>
            </a:r>
            <a:r>
              <a:rPr sz="2400" dirty="0"/>
              <a:t>Provide </a:t>
            </a:r>
            <a:r>
              <a:rPr sz="2400" dirty="0">
                <a:latin typeface="Tahoma Negreta"/>
                <a:ea typeface="Tahoma Negreta"/>
                <a:cs typeface="Tahoma Negreta"/>
                <a:sym typeface="Tahoma Negreta"/>
              </a:rPr>
              <a:t>services that contribute </a:t>
            </a:r>
            <a:r>
              <a:rPr sz="2400" dirty="0" smtClean="0">
                <a:latin typeface="Tahoma Negreta"/>
                <a:ea typeface="Tahoma Negreta"/>
                <a:cs typeface="Tahoma Negreta"/>
                <a:sym typeface="Tahoma Negreta"/>
              </a:rPr>
              <a:t>to</a:t>
            </a:r>
            <a:r>
              <a:rPr lang="en-US" sz="2400" dirty="0" smtClean="0">
                <a:latin typeface="Tahoma Negreta"/>
                <a:ea typeface="Tahoma Negreta"/>
                <a:cs typeface="Tahoma Negreta"/>
                <a:sym typeface="Tahoma Negreta"/>
              </a:rPr>
              <a:t> CTE </a:t>
            </a:r>
            <a:r>
              <a:rPr sz="2400" dirty="0" smtClean="0">
                <a:latin typeface="Tahoma Negreta"/>
                <a:ea typeface="Tahoma Negreta"/>
                <a:cs typeface="Tahoma Negreta"/>
                <a:sym typeface="Tahoma Negreta"/>
              </a:rPr>
              <a:t>student </a:t>
            </a:r>
            <a:r>
              <a:rPr sz="2400" dirty="0">
                <a:latin typeface="Tahoma Negreta"/>
                <a:ea typeface="Tahoma Negreta"/>
                <a:cs typeface="Tahoma Negreta"/>
                <a:sym typeface="Tahoma Negreta"/>
              </a:rPr>
              <a:t>success</a:t>
            </a:r>
            <a:r>
              <a:rPr sz="2400" dirty="0"/>
              <a:t> including</a:t>
            </a:r>
            <a:r>
              <a:rPr sz="2400" dirty="0" smtClean="0"/>
              <a:t>:</a:t>
            </a:r>
            <a:endParaRPr lang="en-US" sz="2400" dirty="0" smtClean="0"/>
          </a:p>
          <a:p>
            <a:pPr marL="257175" lvl="0" indent="-257175">
              <a:lnSpc>
                <a:spcPct val="80000"/>
              </a:lnSpc>
              <a:spcBef>
                <a:spcPts val="500"/>
              </a:spcBef>
              <a:defRPr sz="1800"/>
            </a:pPr>
            <a:endParaRPr sz="2400" dirty="0">
              <a:latin typeface="Tahoma Negreta"/>
              <a:ea typeface="Tahoma Negreta"/>
              <a:cs typeface="Tahoma Negreta"/>
              <a:sym typeface="Tahoma Negreta"/>
            </a:endParaRPr>
          </a:p>
          <a:p>
            <a:pPr marL="914400" lvl="1" indent="-244928">
              <a:lnSpc>
                <a:spcPct val="80000"/>
              </a:lnSpc>
              <a:spcBef>
                <a:spcPts val="500"/>
              </a:spcBef>
              <a:spcAft>
                <a:spcPts val="1200"/>
              </a:spcAft>
              <a:buClr>
                <a:srgbClr val="410082"/>
              </a:buClr>
              <a:defRPr sz="1800"/>
            </a:pPr>
            <a:r>
              <a:rPr sz="2000" dirty="0">
                <a:latin typeface="Arial"/>
                <a:ea typeface="Tahoma Negreta"/>
                <a:cs typeface="Arial"/>
                <a:sym typeface="Tahoma Negreta"/>
              </a:rPr>
              <a:t>career guidance and counseling</a:t>
            </a:r>
            <a:r>
              <a:rPr sz="2000" dirty="0">
                <a:latin typeface="Arial"/>
                <a:cs typeface="Arial"/>
              </a:rPr>
              <a:t> to postsecondary CTE </a:t>
            </a:r>
            <a:r>
              <a:rPr sz="2000" dirty="0" smtClean="0">
                <a:latin typeface="Arial"/>
                <a:cs typeface="Arial"/>
              </a:rPr>
              <a:t>students </a:t>
            </a:r>
            <a:endParaRPr sz="2000" dirty="0">
              <a:latin typeface="Arial"/>
              <a:ea typeface="Tahoma Negreta"/>
              <a:cs typeface="Arial"/>
              <a:sym typeface="Tahoma Negreta"/>
            </a:endParaRPr>
          </a:p>
          <a:p>
            <a:pPr marL="914400" lvl="1" indent="-244928">
              <a:lnSpc>
                <a:spcPct val="80000"/>
              </a:lnSpc>
              <a:spcBef>
                <a:spcPts val="500"/>
              </a:spcBef>
              <a:spcAft>
                <a:spcPts val="1200"/>
              </a:spcAft>
              <a:buClr>
                <a:srgbClr val="410082"/>
              </a:buClr>
              <a:defRPr sz="1800"/>
            </a:pPr>
            <a:r>
              <a:rPr sz="2000" dirty="0">
                <a:latin typeface="Arial"/>
                <a:ea typeface="Tahoma Negreta"/>
                <a:cs typeface="Arial"/>
                <a:sym typeface="Tahoma Negreta"/>
              </a:rPr>
              <a:t>mentoring and support</a:t>
            </a:r>
            <a:r>
              <a:rPr sz="2000" dirty="0">
                <a:latin typeface="Arial"/>
                <a:cs typeface="Arial"/>
              </a:rPr>
              <a:t> </a:t>
            </a:r>
            <a:r>
              <a:rPr sz="2000" dirty="0" smtClean="0">
                <a:latin typeface="Arial"/>
                <a:cs typeface="Arial"/>
              </a:rPr>
              <a:t>services</a:t>
            </a:r>
            <a:r>
              <a:rPr lang="en-US" sz="2000" dirty="0">
                <a:latin typeface="Arial"/>
                <a:cs typeface="Arial"/>
              </a:rPr>
              <a:t> </a:t>
            </a:r>
            <a:r>
              <a:rPr lang="en-US" sz="2000" dirty="0" smtClean="0">
                <a:latin typeface="Arial"/>
                <a:cs typeface="Arial"/>
              </a:rPr>
              <a:t>of CTE Students</a:t>
            </a:r>
            <a:endParaRPr sz="2000" dirty="0">
              <a:latin typeface="Arial"/>
              <a:cs typeface="Arial"/>
            </a:endParaRPr>
          </a:p>
          <a:p>
            <a:pPr marL="914400" lvl="1" indent="-244928">
              <a:lnSpc>
                <a:spcPct val="80000"/>
              </a:lnSpc>
              <a:spcBef>
                <a:spcPts val="500"/>
              </a:spcBef>
              <a:spcAft>
                <a:spcPts val="1200"/>
              </a:spcAft>
              <a:buClr>
                <a:srgbClr val="410082"/>
              </a:buClr>
              <a:defRPr sz="1800"/>
            </a:pPr>
            <a:r>
              <a:rPr sz="2000" dirty="0">
                <a:latin typeface="Arial"/>
                <a:cs typeface="Arial"/>
              </a:rPr>
              <a:t>small personalized career-themed </a:t>
            </a:r>
            <a:r>
              <a:rPr sz="2000" dirty="0">
                <a:latin typeface="Arial"/>
                <a:ea typeface="Tahoma Negreta"/>
                <a:cs typeface="Arial"/>
                <a:sym typeface="Tahoma Negreta"/>
              </a:rPr>
              <a:t>learning </a:t>
            </a:r>
            <a:r>
              <a:rPr sz="2000" dirty="0" smtClean="0">
                <a:latin typeface="Arial"/>
                <a:ea typeface="Tahoma Negreta"/>
                <a:cs typeface="Arial"/>
                <a:sym typeface="Tahoma Negreta"/>
              </a:rPr>
              <a:t>communities</a:t>
            </a:r>
            <a:endParaRPr sz="2000" dirty="0">
              <a:latin typeface="Arial"/>
              <a:cs typeface="Arial"/>
            </a:endParaRPr>
          </a:p>
          <a:p>
            <a:pPr marL="914400" lvl="1" indent="-244928">
              <a:lnSpc>
                <a:spcPct val="80000"/>
              </a:lnSpc>
              <a:spcBef>
                <a:spcPts val="500"/>
              </a:spcBef>
              <a:spcAft>
                <a:spcPts val="1200"/>
              </a:spcAft>
              <a:buClr>
                <a:srgbClr val="410082"/>
              </a:buClr>
              <a:defRPr sz="1800"/>
            </a:pPr>
            <a:r>
              <a:rPr sz="2000" dirty="0">
                <a:latin typeface="Arial"/>
                <a:cs typeface="Arial"/>
              </a:rPr>
              <a:t>assistance to CTE students in </a:t>
            </a:r>
            <a:r>
              <a:rPr sz="2000" dirty="0">
                <a:latin typeface="Arial"/>
                <a:ea typeface="Tahoma Negreta"/>
                <a:cs typeface="Arial"/>
                <a:sym typeface="Tahoma Negreta"/>
              </a:rPr>
              <a:t>continuing their education or training or in finding an appropriate </a:t>
            </a:r>
            <a:r>
              <a:rPr sz="2000" dirty="0" smtClean="0">
                <a:latin typeface="Arial"/>
                <a:ea typeface="Tahoma Negreta"/>
                <a:cs typeface="Arial"/>
                <a:sym typeface="Tahoma Negreta"/>
              </a:rPr>
              <a:t>job</a:t>
            </a:r>
            <a:endParaRPr sz="2000" dirty="0">
              <a:latin typeface="Arial"/>
              <a:ea typeface="Tahoma Negreta"/>
              <a:cs typeface="Arial"/>
              <a:sym typeface="Tahoma Negreta"/>
            </a:endParaRPr>
          </a:p>
          <a:p>
            <a:pPr marL="914400" lvl="1" indent="-244928">
              <a:lnSpc>
                <a:spcPct val="80000"/>
              </a:lnSpc>
              <a:spcBef>
                <a:spcPts val="500"/>
              </a:spcBef>
              <a:spcAft>
                <a:spcPts val="1200"/>
              </a:spcAft>
              <a:buClr>
                <a:srgbClr val="410082"/>
              </a:buClr>
              <a:defRPr sz="1800"/>
            </a:pPr>
            <a:r>
              <a:rPr sz="2000" dirty="0">
                <a:latin typeface="Arial"/>
                <a:ea typeface="Tahoma Negreta"/>
                <a:cs typeface="Arial"/>
                <a:sym typeface="Tahoma Negreta"/>
              </a:rPr>
              <a:t>nontraditional</a:t>
            </a:r>
            <a:r>
              <a:rPr sz="2000" dirty="0">
                <a:latin typeface="Arial"/>
                <a:cs typeface="Arial"/>
              </a:rPr>
              <a:t> training and employment activities such as mentoring and outreach</a:t>
            </a:r>
          </a:p>
        </p:txBody>
      </p:sp>
    </p:spTree>
    <p:extLst>
      <p:ext uri="{BB962C8B-B14F-4D97-AF65-F5344CB8AC3E}">
        <p14:creationId xmlns:p14="http://schemas.microsoft.com/office/powerpoint/2010/main" val="4183720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xfrm>
            <a:off x="2667000" y="214313"/>
            <a:ext cx="6276974" cy="1462088"/>
          </a:xfrm>
          <a:prstGeom prst="rect">
            <a:avLst/>
          </a:prstGeom>
        </p:spPr>
        <p:txBody>
          <a:bodyPr lIns="0" tIns="0" rIns="0" bIns="0">
            <a:normAutofit/>
          </a:bodyPr>
          <a:lstStyle>
            <a:lvl1pPr>
              <a:defRPr sz="3600"/>
            </a:lvl1pPr>
          </a:lstStyle>
          <a:p>
            <a:pPr lvl="0">
              <a:defRPr sz="1800">
                <a:solidFill>
                  <a:srgbClr val="000000"/>
                </a:solidFill>
              </a:defRPr>
            </a:pPr>
            <a:r>
              <a:rPr sz="3600" dirty="0">
                <a:solidFill>
                  <a:srgbClr val="69676D"/>
                </a:solidFill>
              </a:rPr>
              <a:t>Program Accessibility</a:t>
            </a:r>
          </a:p>
        </p:txBody>
      </p:sp>
      <p:sp>
        <p:nvSpPr>
          <p:cNvPr id="173" name="Shape 173"/>
          <p:cNvSpPr>
            <a:spLocks noGrp="1"/>
          </p:cNvSpPr>
          <p:nvPr>
            <p:ph idx="1"/>
          </p:nvPr>
        </p:nvSpPr>
        <p:spPr>
          <a:xfrm>
            <a:off x="1182687" y="2133600"/>
            <a:ext cx="7046913" cy="3998914"/>
          </a:xfrm>
          <a:prstGeom prst="rect">
            <a:avLst/>
          </a:prstGeom>
        </p:spPr>
        <p:txBody>
          <a:bodyPr lIns="0" tIns="0" rIns="0" bIns="0">
            <a:normAutofit/>
          </a:bodyPr>
          <a:lstStyle/>
          <a:p>
            <a:pPr marL="257175" lvl="0" indent="-257175">
              <a:spcBef>
                <a:spcPts val="500"/>
              </a:spcBef>
              <a:defRPr sz="1800"/>
            </a:pPr>
            <a:r>
              <a:rPr sz="2800" u="sng" dirty="0">
                <a:solidFill>
                  <a:srgbClr val="932968"/>
                </a:solidFill>
                <a:latin typeface="Tahoma Negreta"/>
                <a:ea typeface="Tahoma Negreta"/>
                <a:cs typeface="Tahoma Negreta"/>
                <a:sym typeface="Tahoma Negreta"/>
              </a:rPr>
              <a:t>Permissive:</a:t>
            </a:r>
            <a:r>
              <a:rPr sz="2800" dirty="0">
                <a:latin typeface="Tahoma Negreta"/>
                <a:ea typeface="Tahoma Negreta"/>
                <a:cs typeface="Tahoma Negreta"/>
                <a:sym typeface="Tahoma Negreta"/>
              </a:rPr>
              <a:t>  </a:t>
            </a:r>
            <a:r>
              <a:rPr sz="2800" dirty="0"/>
              <a:t>Developing and expanding postsecondary program offerings at </a:t>
            </a:r>
            <a:r>
              <a:rPr sz="2800" dirty="0">
                <a:latin typeface="Tahoma Negreta"/>
                <a:ea typeface="Tahoma Negreta"/>
                <a:cs typeface="Tahoma Negreta"/>
                <a:sym typeface="Tahoma Negreta"/>
              </a:rPr>
              <a:t>times and in formats that are accessible</a:t>
            </a:r>
            <a:r>
              <a:rPr sz="2800" dirty="0"/>
              <a:t> for all students, including through the use of distance education.</a:t>
            </a:r>
          </a:p>
        </p:txBody>
      </p:sp>
    </p:spTree>
    <p:extLst>
      <p:ext uri="{BB962C8B-B14F-4D97-AF65-F5344CB8AC3E}">
        <p14:creationId xmlns:p14="http://schemas.microsoft.com/office/powerpoint/2010/main" val="295819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xfrm>
            <a:off x="2057400" y="228599"/>
            <a:ext cx="6886574" cy="1447801"/>
          </a:xfrm>
          <a:prstGeom prst="rect">
            <a:avLst/>
          </a:prstGeom>
        </p:spPr>
        <p:txBody>
          <a:bodyPr lIns="0" tIns="0" rIns="0" bIns="0">
            <a:normAutofit/>
          </a:bodyPr>
          <a:lstStyle>
            <a:lvl1pPr>
              <a:defRPr sz="3600"/>
            </a:lvl1pPr>
          </a:lstStyle>
          <a:p>
            <a:pPr lvl="0">
              <a:defRPr sz="1800">
                <a:solidFill>
                  <a:srgbClr val="000000"/>
                </a:solidFill>
              </a:defRPr>
            </a:pPr>
            <a:r>
              <a:rPr sz="3600" dirty="0">
                <a:solidFill>
                  <a:srgbClr val="69676D"/>
                </a:solidFill>
              </a:rPr>
              <a:t>Targeted Program Areas</a:t>
            </a:r>
          </a:p>
        </p:txBody>
      </p:sp>
      <p:sp>
        <p:nvSpPr>
          <p:cNvPr id="176" name="Shape 176"/>
          <p:cNvSpPr>
            <a:spLocks noGrp="1"/>
          </p:cNvSpPr>
          <p:nvPr>
            <p:ph idx="1"/>
          </p:nvPr>
        </p:nvSpPr>
        <p:spPr>
          <a:xfrm>
            <a:off x="1182687" y="2017713"/>
            <a:ext cx="6742113" cy="4114801"/>
          </a:xfrm>
          <a:prstGeom prst="rect">
            <a:avLst/>
          </a:prstGeom>
        </p:spPr>
        <p:txBody>
          <a:bodyPr lIns="0" tIns="0" rIns="0" bIns="0">
            <a:normAutofit/>
          </a:bodyPr>
          <a:lstStyle/>
          <a:p>
            <a:pPr marL="257175" lvl="0" indent="-257175">
              <a:spcBef>
                <a:spcPts val="500"/>
              </a:spcBef>
              <a:defRPr sz="1800"/>
            </a:pPr>
            <a:r>
              <a:rPr sz="2400" u="sng" dirty="0">
                <a:solidFill>
                  <a:srgbClr val="932968"/>
                </a:solidFill>
                <a:latin typeface="Tahoma Negreta"/>
                <a:ea typeface="Tahoma Negreta"/>
                <a:cs typeface="Tahoma Negreta"/>
                <a:sym typeface="Tahoma Negreta"/>
              </a:rPr>
              <a:t>Permissive:</a:t>
            </a:r>
            <a:r>
              <a:rPr sz="2400" dirty="0">
                <a:latin typeface="Tahoma Negreta"/>
                <a:ea typeface="Tahoma Negreta"/>
                <a:cs typeface="Tahoma Negreta"/>
                <a:sym typeface="Tahoma Negreta"/>
              </a:rPr>
              <a:t>  </a:t>
            </a:r>
            <a:r>
              <a:rPr sz="2400" dirty="0"/>
              <a:t>Support targeted program areas that contribute to workforce preparation including:</a:t>
            </a:r>
            <a:endParaRPr sz="2400" dirty="0">
              <a:latin typeface="Tahoma Negreta"/>
              <a:ea typeface="Tahoma Negreta"/>
              <a:cs typeface="Tahoma Negreta"/>
              <a:sym typeface="Tahoma Negreta"/>
            </a:endParaRPr>
          </a:p>
          <a:p>
            <a:pPr marL="702128" lvl="1" indent="-244928">
              <a:spcBef>
                <a:spcPts val="500"/>
              </a:spcBef>
              <a:buClr>
                <a:srgbClr val="410082"/>
              </a:buClr>
              <a:defRPr sz="1800"/>
            </a:pPr>
            <a:r>
              <a:rPr sz="2400" dirty="0">
                <a:latin typeface="Tahoma Negreta"/>
                <a:ea typeface="Tahoma Negreta"/>
                <a:cs typeface="Tahoma Negreta"/>
                <a:sym typeface="Tahoma Negreta"/>
              </a:rPr>
              <a:t>entrepreneurship</a:t>
            </a:r>
            <a:r>
              <a:rPr sz="2400" dirty="0"/>
              <a:t> education and training.</a:t>
            </a:r>
            <a:endParaRPr sz="2400" dirty="0">
              <a:latin typeface="Tahoma Negreta"/>
              <a:ea typeface="Tahoma Negreta"/>
              <a:cs typeface="Tahoma Negreta"/>
              <a:sym typeface="Tahoma Negreta"/>
            </a:endParaRPr>
          </a:p>
          <a:p>
            <a:pPr marL="702128" lvl="1" indent="-244928">
              <a:spcBef>
                <a:spcPts val="500"/>
              </a:spcBef>
              <a:buClr>
                <a:srgbClr val="410082"/>
              </a:buClr>
              <a:defRPr sz="1800"/>
            </a:pPr>
            <a:r>
              <a:rPr sz="2400" dirty="0">
                <a:latin typeface="Tahoma Negreta"/>
                <a:ea typeface="Tahoma Negreta"/>
                <a:cs typeface="Tahoma Negreta"/>
                <a:sym typeface="Tahoma Negreta"/>
              </a:rPr>
              <a:t>family and consumer science</a:t>
            </a:r>
            <a:r>
              <a:rPr sz="2400" dirty="0"/>
              <a:t> programs.</a:t>
            </a:r>
            <a:endParaRPr sz="2400" dirty="0">
              <a:latin typeface="Tahoma Negreta"/>
              <a:ea typeface="Tahoma Negreta"/>
              <a:cs typeface="Tahoma Negreta"/>
              <a:sym typeface="Tahoma Negreta"/>
            </a:endParaRPr>
          </a:p>
          <a:p>
            <a:pPr marL="702128" lvl="1" indent="-244928">
              <a:spcBef>
                <a:spcPts val="500"/>
              </a:spcBef>
              <a:buClr>
                <a:srgbClr val="410082"/>
              </a:buClr>
              <a:defRPr sz="1800"/>
            </a:pPr>
            <a:r>
              <a:rPr sz="2400" dirty="0">
                <a:latin typeface="Tahoma Negreta"/>
                <a:ea typeface="Tahoma Negreta"/>
                <a:cs typeface="Tahoma Negreta"/>
                <a:sym typeface="Tahoma Negreta"/>
              </a:rPr>
              <a:t>automotive technologies</a:t>
            </a:r>
            <a:r>
              <a:rPr sz="2400" dirty="0"/>
              <a:t>.</a:t>
            </a:r>
          </a:p>
        </p:txBody>
      </p:sp>
    </p:spTree>
    <p:extLst>
      <p:ext uri="{BB962C8B-B14F-4D97-AF65-F5344CB8AC3E}">
        <p14:creationId xmlns:p14="http://schemas.microsoft.com/office/powerpoint/2010/main" val="392344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492" y="425451"/>
            <a:ext cx="4982308" cy="944562"/>
          </a:xfrm>
        </p:spPr>
        <p:txBody>
          <a:bodyPr/>
          <a:lstStyle/>
          <a:p>
            <a:r>
              <a:rPr lang="en-US" dirty="0" smtClean="0"/>
              <a:t>Perkins Coordinator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smtClean="0"/>
              <a:t>Facilitate the implementation of the Perkins grant</a:t>
            </a:r>
          </a:p>
          <a:p>
            <a:pPr marL="514350" indent="-514350">
              <a:buFont typeface="+mj-lt"/>
              <a:buAutoNum type="arabicPeriod"/>
            </a:pPr>
            <a:r>
              <a:rPr lang="en-US" sz="2400" dirty="0" smtClean="0"/>
              <a:t>Ensure college is addressing all required activities and are meeting the intent and spirit of the law </a:t>
            </a:r>
          </a:p>
          <a:p>
            <a:pPr marL="514350" indent="-514350">
              <a:buFont typeface="+mj-lt"/>
              <a:buAutoNum type="arabicPeriod"/>
            </a:pPr>
            <a:r>
              <a:rPr lang="en-US" sz="2400" dirty="0" smtClean="0"/>
              <a:t>Engage Faculty and CTE Deans in planning and implementing the local college CTE plan</a:t>
            </a:r>
          </a:p>
          <a:p>
            <a:pPr marL="514350" indent="-514350">
              <a:buFont typeface="+mj-lt"/>
              <a:buAutoNum type="arabicPeriod"/>
            </a:pPr>
            <a:r>
              <a:rPr lang="en-US" sz="2400" dirty="0" smtClean="0"/>
              <a:t>Insure </a:t>
            </a:r>
            <a:r>
              <a:rPr lang="en-US" sz="2400" dirty="0"/>
              <a:t>proper use of </a:t>
            </a:r>
            <a:r>
              <a:rPr lang="en-US" sz="2400" dirty="0" smtClean="0"/>
              <a:t>Perkins funds allocated to college  </a:t>
            </a:r>
          </a:p>
          <a:p>
            <a:pPr marL="514350" indent="-514350">
              <a:buFont typeface="+mj-lt"/>
              <a:buAutoNum type="arabicPeriod"/>
            </a:pPr>
            <a:r>
              <a:rPr lang="en-US" sz="2400" dirty="0" smtClean="0"/>
              <a:t>Enhance CTE links </a:t>
            </a:r>
            <a:r>
              <a:rPr lang="en-US" sz="2400" dirty="0"/>
              <a:t>between HS and CC </a:t>
            </a:r>
            <a:r>
              <a:rPr lang="en-US" sz="2400" dirty="0" smtClean="0"/>
              <a:t>– Rigorous Programs of Study </a:t>
            </a:r>
            <a:endParaRPr lang="en-US" sz="2400" dirty="0"/>
          </a:p>
          <a:p>
            <a:pPr marL="514350" indent="-514350">
              <a:buFont typeface="+mj-lt"/>
              <a:buAutoNum type="arabicPeriod"/>
            </a:pPr>
            <a:r>
              <a:rPr lang="en-US" sz="2400" dirty="0" smtClean="0"/>
              <a:t>Support Development of Pathways  and collaboration with partners </a:t>
            </a:r>
            <a:endParaRPr lang="en-US" sz="2400" dirty="0"/>
          </a:p>
        </p:txBody>
      </p:sp>
    </p:spTree>
    <p:extLst>
      <p:ext uri="{BB962C8B-B14F-4D97-AF65-F5344CB8AC3E}">
        <p14:creationId xmlns:p14="http://schemas.microsoft.com/office/powerpoint/2010/main" val="30462816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xfrm>
            <a:off x="2438400" y="214313"/>
            <a:ext cx="6505574" cy="1157287"/>
          </a:xfrm>
          <a:prstGeom prst="rect">
            <a:avLst/>
          </a:prstGeom>
        </p:spPr>
        <p:txBody>
          <a:bodyPr lIns="0" tIns="0" rIns="0" bIns="0">
            <a:normAutofit/>
          </a:bodyPr>
          <a:lstStyle/>
          <a:p>
            <a:pPr lvl="0">
              <a:defRPr sz="1800">
                <a:solidFill>
                  <a:srgbClr val="000000"/>
                </a:solidFill>
              </a:defRPr>
            </a:pPr>
            <a:r>
              <a:rPr lang="en-US" sz="4400" dirty="0" smtClean="0">
                <a:solidFill>
                  <a:srgbClr val="69676D"/>
                </a:solidFill>
              </a:rPr>
              <a:t>Local </a:t>
            </a:r>
            <a:r>
              <a:rPr sz="4400" dirty="0" smtClean="0">
                <a:solidFill>
                  <a:srgbClr val="69676D"/>
                </a:solidFill>
              </a:rPr>
              <a:t>Plan </a:t>
            </a:r>
            <a:r>
              <a:rPr sz="4400" dirty="0">
                <a:solidFill>
                  <a:srgbClr val="69676D"/>
                </a:solidFill>
              </a:rPr>
              <a:t>Elements</a:t>
            </a:r>
          </a:p>
        </p:txBody>
      </p:sp>
      <p:sp>
        <p:nvSpPr>
          <p:cNvPr id="246" name="Shape 246"/>
          <p:cNvSpPr>
            <a:spLocks noGrp="1"/>
          </p:cNvSpPr>
          <p:nvPr>
            <p:ph idx="1"/>
          </p:nvPr>
        </p:nvSpPr>
        <p:spPr>
          <a:xfrm>
            <a:off x="914400" y="1828800"/>
            <a:ext cx="7772401" cy="4114801"/>
          </a:xfrm>
          <a:prstGeom prst="rect">
            <a:avLst/>
          </a:prstGeom>
        </p:spPr>
        <p:txBody>
          <a:bodyPr lIns="0" tIns="0" rIns="0" bIns="0">
            <a:normAutofit/>
          </a:bodyPr>
          <a:lstStyle/>
          <a:p>
            <a:pPr marL="257175" lvl="0" indent="-257175">
              <a:lnSpc>
                <a:spcPct val="90000"/>
              </a:lnSpc>
              <a:spcBef>
                <a:spcPts val="500"/>
              </a:spcBef>
              <a:defRPr sz="1800"/>
            </a:pPr>
            <a:r>
              <a:rPr sz="2400" dirty="0">
                <a:latin typeface="Arial" panose="020B0604020202020204" pitchFamily="34" charset="0"/>
                <a:ea typeface="Tahoma Negreta"/>
                <a:cs typeface="Arial" panose="020B0604020202020204" pitchFamily="34" charset="0"/>
                <a:sym typeface="Tahoma Negreta"/>
              </a:rPr>
              <a:t>PROCESS &amp; PREPARATION</a:t>
            </a:r>
          </a:p>
          <a:p>
            <a:pPr marL="661307" lvl="1" indent="-204107">
              <a:lnSpc>
                <a:spcPct val="90000"/>
              </a:lnSpc>
              <a:spcBef>
                <a:spcPts val="400"/>
              </a:spcBef>
              <a:buClr>
                <a:srgbClr val="410082"/>
              </a:buClr>
              <a:defRPr sz="1800"/>
            </a:pPr>
            <a:r>
              <a:rPr sz="2000" dirty="0">
                <a:latin typeface="Arial" panose="020B0604020202020204" pitchFamily="34" charset="0"/>
                <a:ea typeface="Tahoma Negreta"/>
                <a:cs typeface="Arial" panose="020B0604020202020204" pitchFamily="34" charset="0"/>
                <a:sym typeface="Tahoma Negreta"/>
              </a:rPr>
              <a:t>Activities</a:t>
            </a:r>
            <a:endParaRPr sz="2800" dirty="0">
              <a:latin typeface="Arial" panose="020B0604020202020204" pitchFamily="34" charset="0"/>
              <a:cs typeface="Arial" panose="020B0604020202020204" pitchFamily="34" charset="0"/>
            </a:endParaRPr>
          </a:p>
          <a:p>
            <a:pPr marL="661307" lvl="1" indent="-204107">
              <a:lnSpc>
                <a:spcPct val="90000"/>
              </a:lnSpc>
              <a:spcBef>
                <a:spcPts val="400"/>
              </a:spcBef>
              <a:buClr>
                <a:srgbClr val="410082"/>
              </a:buClr>
              <a:defRPr sz="1800"/>
            </a:pPr>
            <a:r>
              <a:rPr sz="2000" dirty="0">
                <a:latin typeface="Arial" panose="020B0604020202020204" pitchFamily="34" charset="0"/>
                <a:ea typeface="Tahoma Negreta"/>
                <a:cs typeface="Arial" panose="020B0604020202020204" pitchFamily="34" charset="0"/>
                <a:sym typeface="Tahoma Negreta"/>
              </a:rPr>
              <a:t>Budget</a:t>
            </a:r>
            <a:endParaRPr sz="2800" dirty="0">
              <a:latin typeface="Arial" panose="020B0604020202020204" pitchFamily="34" charset="0"/>
              <a:cs typeface="Arial" panose="020B0604020202020204" pitchFamily="34" charset="0"/>
            </a:endParaRPr>
          </a:p>
          <a:p>
            <a:pPr lvl="0">
              <a:lnSpc>
                <a:spcPct val="90000"/>
              </a:lnSpc>
              <a:buSzTx/>
              <a:buNone/>
              <a:defRPr sz="1800"/>
            </a:pPr>
            <a:endParaRPr sz="2400" dirty="0">
              <a:latin typeface="Arial" panose="020B0604020202020204" pitchFamily="34" charset="0"/>
              <a:ea typeface="Tahoma Negreta"/>
              <a:cs typeface="Arial" panose="020B0604020202020204" pitchFamily="34" charset="0"/>
              <a:sym typeface="Tahoma Negreta"/>
            </a:endParaRPr>
          </a:p>
          <a:p>
            <a:pPr marL="257175" lvl="0" indent="-257175">
              <a:lnSpc>
                <a:spcPct val="90000"/>
              </a:lnSpc>
              <a:spcBef>
                <a:spcPts val="500"/>
              </a:spcBef>
              <a:defRPr sz="1800"/>
            </a:pPr>
            <a:r>
              <a:rPr sz="2400" dirty="0">
                <a:latin typeface="Arial" panose="020B0604020202020204" pitchFamily="34" charset="0"/>
                <a:ea typeface="Tahoma Negreta"/>
                <a:cs typeface="Arial" panose="020B0604020202020204" pitchFamily="34" charset="0"/>
                <a:sym typeface="Tahoma Negreta"/>
              </a:rPr>
              <a:t>USE OF FUNDS</a:t>
            </a:r>
          </a:p>
          <a:p>
            <a:pPr marL="661307" lvl="1" indent="-204107">
              <a:lnSpc>
                <a:spcPct val="90000"/>
              </a:lnSpc>
              <a:spcBef>
                <a:spcPts val="400"/>
              </a:spcBef>
              <a:buClr>
                <a:srgbClr val="410082"/>
              </a:buClr>
              <a:defRPr sz="1800"/>
            </a:pPr>
            <a:r>
              <a:rPr sz="2000" dirty="0">
                <a:latin typeface="Arial" panose="020B0604020202020204" pitchFamily="34" charset="0"/>
                <a:ea typeface="Tahoma Negreta"/>
                <a:cs typeface="Arial" panose="020B0604020202020204" pitchFamily="34" charset="0"/>
                <a:sym typeface="Tahoma Negreta"/>
              </a:rPr>
              <a:t>Admin</a:t>
            </a:r>
            <a:endParaRPr sz="2800" dirty="0">
              <a:latin typeface="Arial" panose="020B0604020202020204" pitchFamily="34" charset="0"/>
              <a:cs typeface="Arial" panose="020B0604020202020204" pitchFamily="34" charset="0"/>
            </a:endParaRPr>
          </a:p>
          <a:p>
            <a:pPr marL="661307" lvl="1" indent="-204107">
              <a:lnSpc>
                <a:spcPct val="90000"/>
              </a:lnSpc>
              <a:spcBef>
                <a:spcPts val="400"/>
              </a:spcBef>
              <a:buClr>
                <a:srgbClr val="410082"/>
              </a:buClr>
              <a:defRPr sz="1800"/>
            </a:pPr>
            <a:r>
              <a:rPr sz="2000" dirty="0">
                <a:latin typeface="Arial" panose="020B0604020202020204" pitchFamily="34" charset="0"/>
                <a:ea typeface="Tahoma Negreta"/>
                <a:cs typeface="Arial" panose="020B0604020202020204" pitchFamily="34" charset="0"/>
                <a:sym typeface="Tahoma Negreta"/>
              </a:rPr>
              <a:t>Program Improvement</a:t>
            </a:r>
            <a:endParaRPr sz="2800" dirty="0">
              <a:latin typeface="Arial" panose="020B0604020202020204" pitchFamily="34" charset="0"/>
              <a:cs typeface="Arial" panose="020B0604020202020204" pitchFamily="34" charset="0"/>
            </a:endParaRPr>
          </a:p>
          <a:p>
            <a:pPr marL="285750" lvl="1" indent="171450">
              <a:lnSpc>
                <a:spcPct val="90000"/>
              </a:lnSpc>
              <a:spcBef>
                <a:spcPts val="600"/>
              </a:spcBef>
              <a:buSzTx/>
              <a:buNone/>
              <a:defRPr sz="1800"/>
            </a:pPr>
            <a:endParaRPr sz="2000" dirty="0">
              <a:latin typeface="Arial" panose="020B0604020202020204" pitchFamily="34" charset="0"/>
              <a:ea typeface="Tahoma Negreta"/>
              <a:cs typeface="Arial" panose="020B0604020202020204" pitchFamily="34" charset="0"/>
              <a:sym typeface="Tahoma Negreta"/>
            </a:endParaRPr>
          </a:p>
          <a:p>
            <a:pPr marL="257175" lvl="0" indent="-257175">
              <a:lnSpc>
                <a:spcPct val="90000"/>
              </a:lnSpc>
              <a:spcBef>
                <a:spcPts val="500"/>
              </a:spcBef>
              <a:defRPr sz="1800"/>
            </a:pPr>
            <a:r>
              <a:rPr sz="2400" dirty="0">
                <a:latin typeface="Arial" panose="020B0604020202020204" pitchFamily="34" charset="0"/>
                <a:ea typeface="Tahoma Negreta"/>
                <a:cs typeface="Arial" panose="020B0604020202020204" pitchFamily="34" charset="0"/>
                <a:sym typeface="Tahoma Negreta"/>
              </a:rPr>
              <a:t>ACCOUNTABILITY</a:t>
            </a:r>
          </a:p>
          <a:p>
            <a:pPr marL="661307" lvl="1" indent="-204107">
              <a:lnSpc>
                <a:spcPct val="90000"/>
              </a:lnSpc>
              <a:spcBef>
                <a:spcPts val="400"/>
              </a:spcBef>
              <a:buClr>
                <a:srgbClr val="410082"/>
              </a:buClr>
              <a:defRPr sz="1800"/>
            </a:pPr>
            <a:r>
              <a:rPr sz="2000" dirty="0">
                <a:latin typeface="Arial" panose="020B0604020202020204" pitchFamily="34" charset="0"/>
                <a:ea typeface="Tahoma Negreta"/>
                <a:cs typeface="Arial" panose="020B0604020202020204" pitchFamily="34" charset="0"/>
                <a:sym typeface="Tahoma Negreta"/>
              </a:rPr>
              <a:t>Improvement Plan Status</a:t>
            </a:r>
            <a:endParaRPr sz="2800" dirty="0">
              <a:latin typeface="Arial" panose="020B0604020202020204" pitchFamily="34" charset="0"/>
              <a:cs typeface="Arial" panose="020B0604020202020204" pitchFamily="34" charset="0"/>
            </a:endParaRPr>
          </a:p>
          <a:p>
            <a:pPr marL="661307" lvl="1" indent="-204107">
              <a:lnSpc>
                <a:spcPct val="90000"/>
              </a:lnSpc>
              <a:spcBef>
                <a:spcPts val="400"/>
              </a:spcBef>
              <a:buClr>
                <a:srgbClr val="410082"/>
              </a:buClr>
              <a:defRPr sz="1800"/>
            </a:pPr>
            <a:r>
              <a:rPr sz="2000" dirty="0">
                <a:latin typeface="Arial" panose="020B0604020202020204" pitchFamily="34" charset="0"/>
                <a:ea typeface="Tahoma Negreta"/>
                <a:cs typeface="Arial" panose="020B0604020202020204" pitchFamily="34" charset="0"/>
                <a:sym typeface="Tahoma Negreta"/>
              </a:rPr>
              <a:t>Performance Measures</a:t>
            </a:r>
          </a:p>
        </p:txBody>
      </p:sp>
    </p:spTree>
    <p:extLst>
      <p:ext uri="{BB962C8B-B14F-4D97-AF65-F5344CB8AC3E}">
        <p14:creationId xmlns:p14="http://schemas.microsoft.com/office/powerpoint/2010/main" val="2596460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p:cNvSpPr>
          <p:nvPr>
            <p:ph type="title"/>
          </p:nvPr>
        </p:nvSpPr>
        <p:spPr>
          <a:xfrm>
            <a:off x="2590800" y="228600"/>
            <a:ext cx="6327775" cy="1462088"/>
          </a:xfrm>
          <a:prstGeom prst="rect">
            <a:avLst/>
          </a:prstGeom>
        </p:spPr>
        <p:txBody>
          <a:bodyPr lIns="0" tIns="0" rIns="0" bIns="0">
            <a:normAutofit/>
          </a:bodyPr>
          <a:lstStyle>
            <a:lvl1pPr>
              <a:defRPr sz="4000"/>
            </a:lvl1pPr>
          </a:lstStyle>
          <a:p>
            <a:pPr lvl="0">
              <a:defRPr sz="1800">
                <a:solidFill>
                  <a:srgbClr val="000000"/>
                </a:solidFill>
              </a:defRPr>
            </a:pPr>
            <a:r>
              <a:rPr lang="en-US" sz="4000" dirty="0" smtClean="0">
                <a:solidFill>
                  <a:srgbClr val="69676D"/>
                </a:solidFill>
              </a:rPr>
              <a:t>Local </a:t>
            </a:r>
            <a:r>
              <a:rPr sz="4000" dirty="0" smtClean="0">
                <a:solidFill>
                  <a:srgbClr val="69676D"/>
                </a:solidFill>
              </a:rPr>
              <a:t> </a:t>
            </a:r>
            <a:r>
              <a:rPr sz="4000" dirty="0">
                <a:solidFill>
                  <a:srgbClr val="69676D"/>
                </a:solidFill>
              </a:rPr>
              <a:t>Plan Preparation</a:t>
            </a:r>
          </a:p>
        </p:txBody>
      </p:sp>
      <p:sp>
        <p:nvSpPr>
          <p:cNvPr id="249" name="Shape 249"/>
          <p:cNvSpPr>
            <a:spLocks noGrp="1"/>
          </p:cNvSpPr>
          <p:nvPr>
            <p:ph idx="1"/>
          </p:nvPr>
        </p:nvSpPr>
        <p:spPr>
          <a:xfrm>
            <a:off x="1066800" y="1690688"/>
            <a:ext cx="7050089" cy="4633912"/>
          </a:xfrm>
          <a:prstGeom prst="rect">
            <a:avLst/>
          </a:prstGeom>
        </p:spPr>
        <p:txBody>
          <a:bodyPr lIns="0" tIns="0" rIns="0" bIns="0">
            <a:normAutofit fontScale="92500" lnSpcReduction="10000"/>
          </a:bodyPr>
          <a:lstStyle/>
          <a:p>
            <a:pPr marL="257175" indent="-257175">
              <a:lnSpc>
                <a:spcPct val="110000"/>
              </a:lnSpc>
              <a:spcBef>
                <a:spcPts val="500"/>
              </a:spcBef>
              <a:spcAft>
                <a:spcPts val="1200"/>
              </a:spcAft>
              <a:defRPr sz="1800"/>
            </a:pPr>
            <a:r>
              <a:rPr lang="en-US" sz="2400" dirty="0" smtClean="0">
                <a:latin typeface="Arial"/>
                <a:cs typeface="Arial"/>
              </a:rPr>
              <a:t>What </a:t>
            </a:r>
            <a:r>
              <a:rPr lang="en-US" sz="2400" dirty="0">
                <a:latin typeface="Arial"/>
                <a:cs typeface="Arial"/>
              </a:rPr>
              <a:t>drives the college Perkins budgeting </a:t>
            </a:r>
            <a:r>
              <a:rPr lang="en-US" sz="2400" dirty="0" smtClean="0">
                <a:latin typeface="Arial"/>
                <a:cs typeface="Arial"/>
              </a:rPr>
              <a:t>process at your college?</a:t>
            </a:r>
            <a:endParaRPr lang="en-US" sz="2400" dirty="0">
              <a:latin typeface="Arial"/>
              <a:cs typeface="Arial"/>
            </a:endParaRPr>
          </a:p>
          <a:p>
            <a:pPr marL="257175" lvl="0" indent="-257175">
              <a:lnSpc>
                <a:spcPct val="110000"/>
              </a:lnSpc>
              <a:spcBef>
                <a:spcPts val="500"/>
              </a:spcBef>
              <a:spcAft>
                <a:spcPts val="1200"/>
              </a:spcAft>
              <a:defRPr sz="1800"/>
            </a:pPr>
            <a:r>
              <a:rPr lang="en-US" sz="2400" dirty="0" smtClean="0">
                <a:latin typeface="Arial"/>
                <a:cs typeface="Arial"/>
              </a:rPr>
              <a:t>How do the federal $ allocated to the college address the 9 required activities?</a:t>
            </a:r>
            <a:endParaRPr sz="2400" dirty="0">
              <a:latin typeface="Arial"/>
              <a:cs typeface="Arial"/>
            </a:endParaRPr>
          </a:p>
          <a:p>
            <a:pPr marL="257175" lvl="0" indent="-257175">
              <a:lnSpc>
                <a:spcPct val="110000"/>
              </a:lnSpc>
              <a:spcBef>
                <a:spcPts val="500"/>
              </a:spcBef>
              <a:spcAft>
                <a:spcPts val="1200"/>
              </a:spcAft>
              <a:defRPr sz="1800"/>
            </a:pPr>
            <a:r>
              <a:rPr lang="en-US" sz="2400" dirty="0" smtClean="0">
                <a:latin typeface="Arial"/>
                <a:cs typeface="Arial"/>
              </a:rPr>
              <a:t>How are </a:t>
            </a:r>
            <a:r>
              <a:rPr sz="2400" dirty="0" smtClean="0">
                <a:latin typeface="Arial"/>
                <a:cs typeface="Arial"/>
              </a:rPr>
              <a:t>Perkins </a:t>
            </a:r>
            <a:r>
              <a:rPr lang="en-US" sz="2400" dirty="0" smtClean="0">
                <a:latin typeface="Arial"/>
                <a:cs typeface="Arial"/>
              </a:rPr>
              <a:t>accountability measures/</a:t>
            </a:r>
            <a:r>
              <a:rPr sz="2400" dirty="0" smtClean="0">
                <a:latin typeface="Arial"/>
                <a:cs typeface="Arial"/>
              </a:rPr>
              <a:t>core indicators</a:t>
            </a:r>
            <a:r>
              <a:rPr lang="en-US" sz="2400" dirty="0" smtClean="0">
                <a:latin typeface="Arial"/>
                <a:cs typeface="Arial"/>
              </a:rPr>
              <a:t> addressed in the budgeting process</a:t>
            </a:r>
            <a:r>
              <a:rPr sz="2400" dirty="0" smtClean="0">
                <a:latin typeface="Arial"/>
                <a:cs typeface="Arial"/>
              </a:rPr>
              <a:t>?</a:t>
            </a:r>
            <a:endParaRPr sz="2400" dirty="0">
              <a:latin typeface="Arial"/>
              <a:cs typeface="Arial"/>
            </a:endParaRPr>
          </a:p>
          <a:p>
            <a:pPr marL="257175" lvl="0" indent="-257175">
              <a:lnSpc>
                <a:spcPct val="110000"/>
              </a:lnSpc>
              <a:spcBef>
                <a:spcPts val="500"/>
              </a:spcBef>
              <a:spcAft>
                <a:spcPts val="1200"/>
              </a:spcAft>
              <a:defRPr sz="1800"/>
            </a:pPr>
            <a:r>
              <a:rPr lang="en-US" sz="2400" dirty="0" smtClean="0">
                <a:latin typeface="Arial"/>
                <a:cs typeface="Arial"/>
              </a:rPr>
              <a:t>How are funds allocated to improve CTE student </a:t>
            </a:r>
            <a:r>
              <a:rPr sz="2400" dirty="0" smtClean="0">
                <a:latin typeface="Arial"/>
                <a:cs typeface="Arial"/>
              </a:rPr>
              <a:t>outcomes</a:t>
            </a:r>
            <a:r>
              <a:rPr sz="2400" dirty="0">
                <a:latin typeface="Arial"/>
                <a:cs typeface="Arial"/>
              </a:rPr>
              <a:t>?</a:t>
            </a:r>
          </a:p>
          <a:p>
            <a:pPr marL="257175" lvl="0" indent="-257175">
              <a:lnSpc>
                <a:spcPct val="110000"/>
              </a:lnSpc>
              <a:spcBef>
                <a:spcPts val="500"/>
              </a:spcBef>
              <a:spcAft>
                <a:spcPts val="1200"/>
              </a:spcAft>
              <a:defRPr sz="1800"/>
            </a:pPr>
            <a:r>
              <a:rPr sz="2400" dirty="0">
                <a:latin typeface="Arial"/>
                <a:cs typeface="Arial"/>
              </a:rPr>
              <a:t>How </a:t>
            </a:r>
            <a:r>
              <a:rPr lang="en-US" sz="2400" dirty="0" smtClean="0">
                <a:latin typeface="Arial"/>
                <a:cs typeface="Arial"/>
              </a:rPr>
              <a:t>are </a:t>
            </a:r>
            <a:r>
              <a:rPr sz="2400" dirty="0" smtClean="0">
                <a:latin typeface="Arial"/>
                <a:cs typeface="Arial"/>
              </a:rPr>
              <a:t>academic </a:t>
            </a:r>
            <a:r>
              <a:rPr sz="2400" dirty="0">
                <a:latin typeface="Arial"/>
                <a:cs typeface="Arial"/>
              </a:rPr>
              <a:t>programs, student services and </a:t>
            </a:r>
            <a:r>
              <a:rPr lang="en-US" sz="2400" dirty="0" smtClean="0">
                <a:latin typeface="Arial"/>
                <a:cs typeface="Arial"/>
              </a:rPr>
              <a:t>institutional research involved in developing the local plan</a:t>
            </a:r>
            <a:r>
              <a:rPr sz="2400" dirty="0" smtClean="0">
                <a:latin typeface="Arial"/>
                <a:cs typeface="Arial"/>
              </a:rPr>
              <a:t>?</a:t>
            </a:r>
            <a:endParaRPr sz="2400" dirty="0">
              <a:latin typeface="Arial"/>
              <a:cs typeface="Arial"/>
            </a:endParaRPr>
          </a:p>
        </p:txBody>
      </p:sp>
    </p:spTree>
    <p:extLst>
      <p:ext uri="{BB962C8B-B14F-4D97-AF65-F5344CB8AC3E}">
        <p14:creationId xmlns:p14="http://schemas.microsoft.com/office/powerpoint/2010/main" val="1689575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title"/>
          </p:nvPr>
        </p:nvSpPr>
        <p:spPr>
          <a:xfrm>
            <a:off x="2667000" y="228600"/>
            <a:ext cx="6276974" cy="990601"/>
          </a:xfrm>
          <a:prstGeom prst="rect">
            <a:avLst/>
          </a:prstGeom>
        </p:spPr>
        <p:txBody>
          <a:bodyPr lIns="0" tIns="0" rIns="0" bIns="0">
            <a:normAutofit/>
          </a:bodyPr>
          <a:lstStyle/>
          <a:p>
            <a:pPr lvl="0">
              <a:defRPr sz="1800">
                <a:solidFill>
                  <a:srgbClr val="000000"/>
                </a:solidFill>
              </a:defRPr>
            </a:pPr>
            <a:r>
              <a:rPr sz="4400" dirty="0">
                <a:solidFill>
                  <a:srgbClr val="69676D"/>
                </a:solidFill>
              </a:rPr>
              <a:t>Application Process</a:t>
            </a:r>
          </a:p>
        </p:txBody>
      </p:sp>
      <p:sp>
        <p:nvSpPr>
          <p:cNvPr id="257" name="Shape 257"/>
          <p:cNvSpPr>
            <a:spLocks noGrp="1"/>
          </p:cNvSpPr>
          <p:nvPr>
            <p:ph idx="1"/>
          </p:nvPr>
        </p:nvSpPr>
        <p:spPr>
          <a:xfrm>
            <a:off x="1182687" y="2017713"/>
            <a:ext cx="7772401" cy="4114801"/>
          </a:xfrm>
          <a:prstGeom prst="rect">
            <a:avLst/>
          </a:prstGeom>
        </p:spPr>
        <p:txBody>
          <a:bodyPr lIns="0" tIns="0" rIns="0" bIns="0">
            <a:normAutofit/>
          </a:bodyPr>
          <a:lstStyle/>
          <a:p>
            <a:pPr marL="249459" lvl="0" indent="-249459" defTabSz="886968">
              <a:spcBef>
                <a:spcPts val="500"/>
              </a:spcBef>
              <a:defRPr sz="1800"/>
            </a:pPr>
            <a:r>
              <a:rPr sz="2328" dirty="0"/>
              <a:t>Development of </a:t>
            </a:r>
            <a:r>
              <a:rPr lang="en-US" sz="2328" dirty="0" smtClean="0"/>
              <a:t>the Local </a:t>
            </a:r>
            <a:r>
              <a:rPr sz="2328" dirty="0" smtClean="0"/>
              <a:t>Annual Plan</a:t>
            </a:r>
            <a:r>
              <a:rPr lang="en-US" sz="2328" dirty="0" smtClean="0"/>
              <a:t> (Template) </a:t>
            </a:r>
            <a:endParaRPr sz="2328" dirty="0"/>
          </a:p>
          <a:p>
            <a:pPr marL="649509" lvl="1" indent="-249459" defTabSz="886968">
              <a:spcBef>
                <a:spcPts val="500"/>
              </a:spcBef>
              <a:defRPr sz="1800"/>
            </a:pPr>
            <a:r>
              <a:rPr sz="1928" dirty="0"/>
              <a:t>Use team approach</a:t>
            </a:r>
          </a:p>
          <a:p>
            <a:pPr marL="649509" lvl="1" indent="-249459" defTabSz="886968">
              <a:spcBef>
                <a:spcPts val="500"/>
              </a:spcBef>
              <a:defRPr sz="1800"/>
            </a:pPr>
            <a:r>
              <a:rPr sz="1928" dirty="0"/>
              <a:t>Use checklist for each activity</a:t>
            </a:r>
          </a:p>
          <a:p>
            <a:pPr marL="649509" lvl="1" indent="-249459" defTabSz="886968">
              <a:spcBef>
                <a:spcPts val="500"/>
              </a:spcBef>
              <a:defRPr sz="1800"/>
            </a:pPr>
            <a:r>
              <a:rPr sz="1928" dirty="0"/>
              <a:t>Review with state staff prior to submission until confident</a:t>
            </a:r>
          </a:p>
          <a:p>
            <a:pPr marL="249459" lvl="0" indent="-249459" defTabSz="886968">
              <a:spcBef>
                <a:spcPts val="500"/>
              </a:spcBef>
              <a:defRPr sz="1800"/>
            </a:pPr>
            <a:r>
              <a:rPr sz="2328" dirty="0"/>
              <a:t>Submit/Approve or Reject/Resubmit</a:t>
            </a:r>
          </a:p>
          <a:p>
            <a:pPr marL="249459" lvl="0" indent="-249459" defTabSz="886968">
              <a:spcBef>
                <a:spcPts val="500"/>
              </a:spcBef>
              <a:defRPr sz="1800"/>
            </a:pPr>
            <a:r>
              <a:rPr sz="2328" dirty="0" smtClean="0"/>
              <a:t>Must </a:t>
            </a:r>
            <a:r>
              <a:rPr sz="2328" dirty="0"/>
              <a:t>be in substantially approvable form by June 30 in order to obligate funds on July 1; very important for salary based </a:t>
            </a:r>
            <a:r>
              <a:rPr sz="2328" dirty="0" smtClean="0"/>
              <a:t>activities</a:t>
            </a:r>
            <a:endParaRPr lang="en-US" sz="2328" dirty="0" smtClean="0"/>
          </a:p>
          <a:p>
            <a:pPr marL="249459" lvl="0" indent="-249459" defTabSz="886968">
              <a:spcBef>
                <a:spcPts val="500"/>
              </a:spcBef>
              <a:defRPr sz="1800"/>
            </a:pPr>
            <a:r>
              <a:rPr lang="en-US" sz="2328" dirty="0" smtClean="0"/>
              <a:t>Due Dates: July 24, 2015; May 15, 2016</a:t>
            </a:r>
            <a:endParaRPr sz="2000" dirty="0"/>
          </a:p>
        </p:txBody>
      </p:sp>
    </p:spTree>
    <p:extLst>
      <p:ext uri="{BB962C8B-B14F-4D97-AF65-F5344CB8AC3E}">
        <p14:creationId xmlns:p14="http://schemas.microsoft.com/office/powerpoint/2010/main" val="1944906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type="title"/>
          </p:nvPr>
        </p:nvSpPr>
        <p:spPr>
          <a:xfrm>
            <a:off x="2895600" y="214313"/>
            <a:ext cx="5867400" cy="1233487"/>
          </a:xfrm>
          <a:prstGeom prst="rect">
            <a:avLst/>
          </a:prstGeom>
        </p:spPr>
        <p:txBody>
          <a:bodyPr lIns="0" tIns="0" rIns="0" bIns="0">
            <a:normAutofit/>
          </a:bodyPr>
          <a:lstStyle>
            <a:lvl1pPr>
              <a:defRPr sz="4000"/>
            </a:lvl1pPr>
          </a:lstStyle>
          <a:p>
            <a:pPr lvl="0">
              <a:defRPr sz="1800">
                <a:solidFill>
                  <a:srgbClr val="000000"/>
                </a:solidFill>
              </a:defRPr>
            </a:pPr>
            <a:r>
              <a:rPr sz="3600" dirty="0"/>
              <a:t>Common </a:t>
            </a:r>
            <a:r>
              <a:rPr lang="en-US" sz="3600" dirty="0" smtClean="0"/>
              <a:t>Local</a:t>
            </a:r>
            <a:r>
              <a:rPr sz="3600" dirty="0" smtClean="0"/>
              <a:t> </a:t>
            </a:r>
            <a:r>
              <a:rPr sz="3600" dirty="0"/>
              <a:t>Plan Pitfalls</a:t>
            </a:r>
          </a:p>
        </p:txBody>
      </p:sp>
      <p:sp>
        <p:nvSpPr>
          <p:cNvPr id="260" name="Shape 260"/>
          <p:cNvSpPr>
            <a:spLocks noGrp="1"/>
          </p:cNvSpPr>
          <p:nvPr>
            <p:ph idx="1"/>
          </p:nvPr>
        </p:nvSpPr>
        <p:spPr>
          <a:xfrm>
            <a:off x="914401" y="1905001"/>
            <a:ext cx="8040688" cy="4227514"/>
          </a:xfrm>
          <a:prstGeom prst="rect">
            <a:avLst/>
          </a:prstGeom>
        </p:spPr>
        <p:txBody>
          <a:bodyPr lIns="0" tIns="0" rIns="0" bIns="0">
            <a:normAutofit/>
          </a:bodyPr>
          <a:lstStyle/>
          <a:p>
            <a:pPr marL="457200" lvl="0" indent="-457200" defTabSz="832104">
              <a:spcBef>
                <a:spcPts val="600"/>
              </a:spcBef>
              <a:buFont typeface="+mj-lt"/>
              <a:buAutoNum type="arabicPeriod"/>
              <a:defRPr sz="1800"/>
            </a:pPr>
            <a:r>
              <a:rPr sz="2400" dirty="0"/>
              <a:t>Activity description not aligned with budget entries and job descriptions</a:t>
            </a:r>
          </a:p>
          <a:p>
            <a:pPr marL="457200" lvl="0" indent="-457200" defTabSz="832104">
              <a:spcBef>
                <a:spcPts val="600"/>
              </a:spcBef>
              <a:buFont typeface="+mj-lt"/>
              <a:buAutoNum type="arabicPeriod"/>
              <a:defRPr sz="1800"/>
            </a:pPr>
            <a:r>
              <a:rPr sz="2400" dirty="0"/>
              <a:t>All pieces of the activity not described</a:t>
            </a:r>
          </a:p>
          <a:p>
            <a:pPr marL="457200" lvl="0" indent="-457200" defTabSz="832104">
              <a:spcBef>
                <a:spcPts val="600"/>
              </a:spcBef>
              <a:buFont typeface="+mj-lt"/>
              <a:buAutoNum type="arabicPeriod"/>
              <a:defRPr sz="1800"/>
            </a:pPr>
            <a:r>
              <a:rPr sz="2400" dirty="0"/>
              <a:t>Too much/too little information</a:t>
            </a:r>
          </a:p>
          <a:p>
            <a:pPr marL="457200" lvl="0" indent="-457200" defTabSz="832104">
              <a:spcBef>
                <a:spcPts val="600"/>
              </a:spcBef>
              <a:buFont typeface="+mj-lt"/>
              <a:buAutoNum type="arabicPeriod"/>
              <a:defRPr sz="1800"/>
            </a:pPr>
            <a:r>
              <a:rPr sz="2400" dirty="0"/>
              <a:t>Data to support funding; </a:t>
            </a:r>
            <a:r>
              <a:rPr lang="en-US" sz="2400" dirty="0" smtClean="0"/>
              <a:t> </a:t>
            </a:r>
            <a:r>
              <a:rPr lang="en-US" sz="2000" dirty="0" smtClean="0"/>
              <a:t> Student /Counselor Ratio  </a:t>
            </a:r>
            <a:endParaRPr sz="2000" dirty="0"/>
          </a:p>
          <a:p>
            <a:pPr marL="457200" lvl="0" indent="-457200" defTabSz="832104">
              <a:spcBef>
                <a:spcPts val="600"/>
              </a:spcBef>
              <a:buFont typeface="+mj-lt"/>
              <a:buAutoNum type="arabicPeriod"/>
              <a:defRPr sz="1800"/>
            </a:pPr>
            <a:r>
              <a:rPr sz="2400" dirty="0"/>
              <a:t>Justification for continued funding</a:t>
            </a:r>
          </a:p>
          <a:p>
            <a:pPr marL="457200" lvl="0" indent="-457200" defTabSz="832104">
              <a:spcBef>
                <a:spcPts val="600"/>
              </a:spcBef>
              <a:buFont typeface="+mj-lt"/>
              <a:buAutoNum type="arabicPeriod"/>
              <a:defRPr sz="1800"/>
            </a:pPr>
            <a:r>
              <a:rPr sz="2400" dirty="0"/>
              <a:t>Evaluation measures</a:t>
            </a:r>
          </a:p>
          <a:p>
            <a:pPr marL="457200" lvl="0" indent="-457200" defTabSz="832104">
              <a:spcBef>
                <a:spcPts val="600"/>
              </a:spcBef>
              <a:buFont typeface="+mj-lt"/>
              <a:buAutoNum type="arabicPeriod"/>
              <a:defRPr sz="1800"/>
            </a:pPr>
            <a:r>
              <a:rPr sz="2400" dirty="0"/>
              <a:t>Insufficiently </a:t>
            </a:r>
            <a:r>
              <a:rPr sz="2400" dirty="0" smtClean="0"/>
              <a:t>focused</a:t>
            </a:r>
            <a:r>
              <a:rPr lang="en-US" sz="2400" dirty="0" smtClean="0"/>
              <a:t> use of funds</a:t>
            </a:r>
            <a:endParaRPr sz="2400" dirty="0"/>
          </a:p>
          <a:p>
            <a:pPr marL="457200" lvl="0" indent="-457200" defTabSz="832104">
              <a:spcBef>
                <a:spcPts val="600"/>
              </a:spcBef>
              <a:buFont typeface="+mj-lt"/>
              <a:buAutoNum type="arabicPeriod"/>
              <a:defRPr sz="1800"/>
            </a:pPr>
            <a:r>
              <a:rPr sz="2400" dirty="0"/>
              <a:t>Adhere to what’s typically been done</a:t>
            </a:r>
          </a:p>
        </p:txBody>
      </p:sp>
    </p:spTree>
    <p:extLst>
      <p:ext uri="{BB962C8B-B14F-4D97-AF65-F5344CB8AC3E}">
        <p14:creationId xmlns:p14="http://schemas.microsoft.com/office/powerpoint/2010/main" val="390188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p:cNvSpPr>
          <p:nvPr>
            <p:ph type="title"/>
          </p:nvPr>
        </p:nvSpPr>
        <p:spPr>
          <a:xfrm>
            <a:off x="2971800" y="228599"/>
            <a:ext cx="5918603" cy="1470925"/>
          </a:xfrm>
          <a:prstGeom prst="rect">
            <a:avLst/>
          </a:prstGeom>
        </p:spPr>
        <p:txBody>
          <a:bodyPr>
            <a:normAutofit/>
          </a:bodyPr>
          <a:lstStyle/>
          <a:p>
            <a:pPr lvl="0">
              <a:defRPr sz="1800"/>
            </a:pPr>
            <a:r>
              <a:rPr sz="3600" b="1" dirty="0">
                <a:latin typeface="Calibri Light" panose="020F0302020204030204" pitchFamily="34" charset="0"/>
                <a:ea typeface="American Typewriter"/>
                <a:cs typeface="American Typewriter"/>
                <a:sym typeface="American Typewriter"/>
              </a:rPr>
              <a:t>Local </a:t>
            </a:r>
            <a:r>
              <a:rPr lang="en-US" sz="3600" b="1" dirty="0">
                <a:latin typeface="Calibri Light" panose="020F0302020204030204" pitchFamily="34" charset="0"/>
                <a:ea typeface="American Typewriter"/>
                <a:cs typeface="American Typewriter"/>
                <a:sym typeface="American Typewriter"/>
              </a:rPr>
              <a:t>Plan: </a:t>
            </a:r>
            <a:r>
              <a:rPr lang="en-US" sz="3600" b="1" dirty="0" smtClean="0">
                <a:latin typeface="Calibri Light" panose="020F0302020204030204" pitchFamily="34" charset="0"/>
                <a:ea typeface="American Typewriter"/>
                <a:cs typeface="American Typewriter"/>
                <a:sym typeface="American Typewriter"/>
              </a:rPr>
              <a:t>Implementation</a:t>
            </a:r>
            <a:endParaRPr sz="3600" dirty="0">
              <a:latin typeface="Calibri Light" panose="020F0302020204030204" pitchFamily="34" charset="0"/>
              <a:ea typeface="American Typewriter"/>
              <a:cs typeface="American Typewriter"/>
              <a:sym typeface="American Typewriter"/>
            </a:endParaRPr>
          </a:p>
        </p:txBody>
      </p:sp>
      <p:sp>
        <p:nvSpPr>
          <p:cNvPr id="266" name="Shape 266"/>
          <p:cNvSpPr>
            <a:spLocks noGrp="1"/>
          </p:cNvSpPr>
          <p:nvPr>
            <p:ph idx="1"/>
          </p:nvPr>
        </p:nvSpPr>
        <p:spPr>
          <a:xfrm>
            <a:off x="542994" y="2381037"/>
            <a:ext cx="8347409" cy="2571964"/>
          </a:xfrm>
          <a:prstGeom prst="rect">
            <a:avLst/>
          </a:prstGeom>
        </p:spPr>
        <p:txBody>
          <a:bodyPr>
            <a:normAutofit/>
          </a:bodyPr>
          <a:lstStyle/>
          <a:p>
            <a:pPr marL="280736" indent="-280736">
              <a:buFontTx/>
              <a:buAutoNum type="arabicPeriod"/>
              <a:defRPr sz="1800"/>
            </a:pPr>
            <a:r>
              <a:rPr sz="2600" dirty="0">
                <a:latin typeface="Calibri" panose="020F0502020204030204" pitchFamily="34" charset="0"/>
                <a:ea typeface="American Typewriter"/>
                <a:cs typeface="American Typewriter"/>
                <a:sym typeface="American Typewriter"/>
              </a:rPr>
              <a:t>Build rigorous programs of study </a:t>
            </a:r>
          </a:p>
          <a:p>
            <a:pPr marL="280736" indent="-280736">
              <a:buFontTx/>
              <a:buAutoNum type="arabicPeriod"/>
              <a:defRPr sz="1800"/>
            </a:pPr>
            <a:r>
              <a:rPr sz="2600" dirty="0">
                <a:latin typeface="Calibri" panose="020F0502020204030204" pitchFamily="34" charset="0"/>
                <a:ea typeface="American Typewriter"/>
                <a:cs typeface="American Typewriter"/>
                <a:sym typeface="American Typewriter"/>
              </a:rPr>
              <a:t>Link secondary and postsecondary </a:t>
            </a:r>
          </a:p>
          <a:p>
            <a:pPr marL="280736" indent="-280736">
              <a:buFontTx/>
              <a:buAutoNum type="arabicPeriod"/>
              <a:defRPr sz="1800"/>
            </a:pPr>
            <a:r>
              <a:rPr sz="2600" dirty="0">
                <a:latin typeface="Calibri" panose="020F0502020204030204" pitchFamily="34" charset="0"/>
                <a:ea typeface="American Typewriter"/>
                <a:cs typeface="American Typewriter"/>
                <a:sym typeface="American Typewriter"/>
              </a:rPr>
              <a:t>Teach all aspects of </a:t>
            </a:r>
            <a:r>
              <a:rPr sz="2600" dirty="0" smtClean="0">
                <a:latin typeface="Calibri" panose="020F0502020204030204" pitchFamily="34" charset="0"/>
                <a:ea typeface="American Typewriter"/>
                <a:cs typeface="American Typewriter"/>
                <a:sym typeface="American Typewriter"/>
              </a:rPr>
              <a:t>industry</a:t>
            </a:r>
            <a:r>
              <a:rPr lang="en-US" sz="2600" dirty="0" smtClean="0">
                <a:latin typeface="Calibri" panose="020F0502020204030204" pitchFamily="34" charset="0"/>
                <a:ea typeface="American Typewriter"/>
                <a:cs typeface="American Typewriter"/>
                <a:sym typeface="American Typewriter"/>
              </a:rPr>
              <a:t> (Classroom and On the Job) </a:t>
            </a:r>
            <a:endParaRPr sz="2600" dirty="0">
              <a:latin typeface="Calibri" panose="020F0502020204030204" pitchFamily="34" charset="0"/>
              <a:ea typeface="American Typewriter"/>
              <a:cs typeface="American Typewriter"/>
              <a:sym typeface="American Typewriter"/>
            </a:endParaRPr>
          </a:p>
          <a:p>
            <a:pPr marL="280736" indent="-280736">
              <a:buFontTx/>
              <a:buAutoNum type="arabicPeriod"/>
              <a:defRPr sz="1800"/>
            </a:pPr>
            <a:r>
              <a:rPr sz="2600" dirty="0">
                <a:latin typeface="Calibri" panose="020F0502020204030204" pitchFamily="34" charset="0"/>
                <a:ea typeface="American Typewriter"/>
                <a:cs typeface="American Typewriter"/>
                <a:sym typeface="American Typewriter"/>
              </a:rPr>
              <a:t>Improve the use of technology in CTE classes  </a:t>
            </a:r>
          </a:p>
          <a:p>
            <a:pPr marL="280736" indent="-280736">
              <a:buFontTx/>
              <a:buAutoNum type="arabicPeriod"/>
              <a:defRPr sz="1800"/>
            </a:pPr>
            <a:r>
              <a:rPr sz="2600" dirty="0" smtClean="0">
                <a:latin typeface="Calibri" panose="020F0502020204030204" pitchFamily="34" charset="0"/>
                <a:ea typeface="American Typewriter"/>
                <a:cs typeface="American Typewriter"/>
                <a:sym typeface="American Typewriter"/>
              </a:rPr>
              <a:t>Provide professional development for CTE faculty &amp; staff</a:t>
            </a:r>
          </a:p>
        </p:txBody>
      </p:sp>
    </p:spTree>
    <p:extLst>
      <p:ext uri="{BB962C8B-B14F-4D97-AF65-F5344CB8AC3E}">
        <p14:creationId xmlns:p14="http://schemas.microsoft.com/office/powerpoint/2010/main" val="57616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334000" cy="1447800"/>
          </a:xfrm>
        </p:spPr>
        <p:txBody>
          <a:bodyPr>
            <a:normAutofit/>
          </a:bodyPr>
          <a:lstStyle/>
          <a:p>
            <a:r>
              <a:rPr lang="en-US" sz="3600" b="1" dirty="0" smtClean="0">
                <a:latin typeface="Calibri Light" panose="020F0302020204030204" pitchFamily="34" charset="0"/>
              </a:rPr>
              <a:t>Implementation Continued </a:t>
            </a:r>
            <a:endParaRPr lang="en-US" sz="3600" b="1" dirty="0">
              <a:latin typeface="Calibri Light" panose="020F0302020204030204" pitchFamily="34" charset="0"/>
            </a:endParaRPr>
          </a:p>
        </p:txBody>
      </p:sp>
      <p:sp>
        <p:nvSpPr>
          <p:cNvPr id="3" name="Content Placeholder 2"/>
          <p:cNvSpPr>
            <a:spLocks noGrp="1"/>
          </p:cNvSpPr>
          <p:nvPr>
            <p:ph idx="1"/>
          </p:nvPr>
        </p:nvSpPr>
        <p:spPr>
          <a:xfrm>
            <a:off x="457200" y="2072481"/>
            <a:ext cx="8229600" cy="4053682"/>
          </a:xfrm>
        </p:spPr>
        <p:txBody>
          <a:bodyPr/>
          <a:lstStyle/>
          <a:p>
            <a:pPr marL="280736" indent="-280736">
              <a:buFontTx/>
              <a:buAutoNum type="arabicPeriod"/>
              <a:defRPr sz="1800"/>
            </a:pPr>
            <a:endParaRPr lang="en-US" dirty="0">
              <a:latin typeface="Calibri Light" panose="020F0302020204030204" pitchFamily="34" charset="0"/>
              <a:ea typeface="American Typewriter"/>
              <a:cs typeface="American Typewriter"/>
              <a:sym typeface="American Typewriter"/>
            </a:endParaRPr>
          </a:p>
          <a:p>
            <a:pPr marL="280736" indent="-280736">
              <a:buFontTx/>
              <a:buAutoNum type="arabicPeriod" startAt="6"/>
              <a:defRPr sz="1800"/>
            </a:pPr>
            <a:r>
              <a:rPr lang="en-US" sz="2600" dirty="0" smtClean="0">
                <a:latin typeface="Calibri Light" panose="020F0302020204030204" pitchFamily="34" charset="0"/>
                <a:ea typeface="American Typewriter"/>
                <a:cs typeface="American Typewriter"/>
                <a:sym typeface="American Typewriter"/>
              </a:rPr>
              <a:t>Evaluate </a:t>
            </a:r>
            <a:r>
              <a:rPr lang="en-US" sz="2600" dirty="0">
                <a:latin typeface="Calibri Light" panose="020F0302020204030204" pitchFamily="34" charset="0"/>
                <a:ea typeface="American Typewriter"/>
                <a:cs typeface="American Typewriter"/>
                <a:sym typeface="American Typewriter"/>
              </a:rPr>
              <a:t>CTE programs </a:t>
            </a:r>
          </a:p>
          <a:p>
            <a:pPr marL="280736" indent="-280736">
              <a:buFontTx/>
              <a:buAutoNum type="arabicPeriod" startAt="6"/>
              <a:defRPr sz="1800"/>
            </a:pPr>
            <a:r>
              <a:rPr lang="en-US" sz="2600" dirty="0">
                <a:latin typeface="Calibri Light" panose="020F0302020204030204" pitchFamily="34" charset="0"/>
                <a:ea typeface="American Typewriter"/>
                <a:cs typeface="American Typewriter"/>
                <a:sym typeface="American Typewriter"/>
              </a:rPr>
              <a:t>Expand and modernize CTE programs </a:t>
            </a:r>
          </a:p>
          <a:p>
            <a:pPr marL="280736" indent="-280736">
              <a:buFontTx/>
              <a:buAutoNum type="arabicPeriod" startAt="6"/>
              <a:defRPr sz="1800"/>
            </a:pPr>
            <a:r>
              <a:rPr lang="en-US" sz="2600" dirty="0">
                <a:latin typeface="Calibri Light" panose="020F0302020204030204" pitchFamily="34" charset="0"/>
                <a:ea typeface="American Typewriter"/>
                <a:cs typeface="American Typewriter"/>
                <a:sym typeface="American Typewriter"/>
              </a:rPr>
              <a:t>Fund programs that are of sufficient size, scope and quality </a:t>
            </a:r>
          </a:p>
          <a:p>
            <a:pPr marL="280736" indent="-280736">
              <a:buFontTx/>
              <a:buAutoNum type="arabicPeriod" startAt="6"/>
              <a:defRPr sz="1800"/>
            </a:pPr>
            <a:r>
              <a:rPr lang="en-US" sz="2600" dirty="0">
                <a:latin typeface="Calibri Light" panose="020F0302020204030204" pitchFamily="34" charset="0"/>
                <a:ea typeface="American Typewriter"/>
                <a:cs typeface="American Typewriter"/>
                <a:sym typeface="American Typewriter"/>
              </a:rPr>
              <a:t>Work for self sufficiency of special populations </a:t>
            </a:r>
            <a:r>
              <a:rPr lang="en-US" sz="2600" dirty="0" smtClean="0">
                <a:latin typeface="Calibri Light" panose="020F0302020204030204" pitchFamily="34" charset="0"/>
                <a:ea typeface="American Typewriter"/>
                <a:cs typeface="American Typewriter"/>
                <a:sym typeface="American Typewriter"/>
              </a:rPr>
              <a:t>who elect to enroll in CTE programs of study</a:t>
            </a:r>
            <a:endParaRPr lang="en-US" sz="2600" dirty="0">
              <a:latin typeface="Calibri Light" panose="020F0302020204030204" pitchFamily="34" charset="0"/>
              <a:ea typeface="American Typewriter"/>
              <a:cs typeface="American Typewriter"/>
              <a:sym typeface="American Typewriter"/>
            </a:endParaRPr>
          </a:p>
          <a:p>
            <a:pPr marL="280736" indent="-280736">
              <a:buFontTx/>
              <a:buAutoNum type="arabicPeriod" startAt="6"/>
              <a:defRPr sz="1800"/>
            </a:pPr>
            <a:r>
              <a:rPr lang="en-US" sz="2600" dirty="0" smtClean="0">
                <a:latin typeface="Calibri Light" panose="020F0302020204030204" pitchFamily="34" charset="0"/>
                <a:ea typeface="American Typewriter"/>
                <a:cs typeface="American Typewriter"/>
                <a:sym typeface="American Typewriter"/>
              </a:rPr>
              <a:t> Address </a:t>
            </a:r>
            <a:r>
              <a:rPr lang="en-US" sz="2600" dirty="0">
                <a:latin typeface="Calibri Light" panose="020F0302020204030204" pitchFamily="34" charset="0"/>
                <a:ea typeface="American Typewriter"/>
                <a:cs typeface="American Typewriter"/>
                <a:sym typeface="American Typewriter"/>
              </a:rPr>
              <a:t>Local Performance / Accountability  </a:t>
            </a:r>
            <a:r>
              <a:rPr lang="en-US" sz="2600" dirty="0" smtClean="0">
                <a:latin typeface="Calibri Light" panose="020F0302020204030204" pitchFamily="34" charset="0"/>
                <a:ea typeface="American Typewriter"/>
                <a:cs typeface="American Typewriter"/>
                <a:sym typeface="American Typewriter"/>
              </a:rPr>
              <a:t>Measures   </a:t>
            </a:r>
            <a:endParaRPr lang="en-US" sz="2600" dirty="0">
              <a:latin typeface="Calibri Light" panose="020F0302020204030204" pitchFamily="34" charset="0"/>
              <a:ea typeface="American Typewriter"/>
              <a:cs typeface="American Typewriter"/>
              <a:sym typeface="American Typewriter"/>
            </a:endParaRPr>
          </a:p>
          <a:p>
            <a:endParaRPr lang="en-US" dirty="0"/>
          </a:p>
        </p:txBody>
      </p:sp>
    </p:spTree>
    <p:extLst>
      <p:ext uri="{BB962C8B-B14F-4D97-AF65-F5344CB8AC3E}">
        <p14:creationId xmlns:p14="http://schemas.microsoft.com/office/powerpoint/2010/main" val="4211174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2590800" y="152400"/>
            <a:ext cx="6345236" cy="1614488"/>
          </a:xfrm>
          <a:prstGeom prst="rect">
            <a:avLst/>
          </a:prstGeom>
        </p:spPr>
        <p:txBody>
          <a:bodyPr lIns="0" tIns="0" rIns="0" bIns="0">
            <a:normAutofit/>
          </a:bodyPr>
          <a:lstStyle/>
          <a:p>
            <a:pPr lvl="0">
              <a:defRPr sz="1800">
                <a:solidFill>
                  <a:srgbClr val="000000"/>
                </a:solidFill>
              </a:defRPr>
            </a:pPr>
            <a:r>
              <a:rPr sz="3600" dirty="0">
                <a:solidFill>
                  <a:srgbClr val="69676D"/>
                </a:solidFill>
              </a:rPr>
              <a:t>Purpose of Perkins Program</a:t>
            </a:r>
          </a:p>
        </p:txBody>
      </p:sp>
      <p:sp>
        <p:nvSpPr>
          <p:cNvPr id="86" name="Shape 86"/>
          <p:cNvSpPr>
            <a:spLocks noGrp="1"/>
          </p:cNvSpPr>
          <p:nvPr>
            <p:ph idx="1"/>
          </p:nvPr>
        </p:nvSpPr>
        <p:spPr>
          <a:xfrm>
            <a:off x="401636" y="1766888"/>
            <a:ext cx="8534400" cy="4724400"/>
          </a:xfrm>
          <a:prstGeom prst="rect">
            <a:avLst/>
          </a:prstGeom>
        </p:spPr>
        <p:txBody>
          <a:bodyPr lIns="0" tIns="0" rIns="0" bIns="0">
            <a:noAutofit/>
          </a:bodyPr>
          <a:lstStyle/>
          <a:p>
            <a:pPr marL="0" lvl="0" indent="0">
              <a:lnSpc>
                <a:spcPct val="90000"/>
              </a:lnSpc>
              <a:spcBef>
                <a:spcPts val="400"/>
              </a:spcBef>
              <a:spcAft>
                <a:spcPts val="600"/>
              </a:spcAft>
              <a:buSzTx/>
              <a:buNone/>
              <a:defRPr sz="1800"/>
            </a:pPr>
            <a:r>
              <a:rPr lang="en-US" sz="2800" dirty="0" smtClean="0"/>
              <a:t>To d</a:t>
            </a:r>
            <a:r>
              <a:rPr sz="2800" dirty="0" smtClean="0"/>
              <a:t>evelop </a:t>
            </a:r>
            <a:r>
              <a:rPr sz="2800" dirty="0"/>
              <a:t>more fully the academic, vocational and technical skills of students </a:t>
            </a:r>
            <a:r>
              <a:rPr lang="en-US" sz="2800" dirty="0" smtClean="0"/>
              <a:t>to elect to </a:t>
            </a:r>
            <a:r>
              <a:rPr sz="2800" dirty="0" smtClean="0"/>
              <a:t>enroll </a:t>
            </a:r>
            <a:r>
              <a:rPr sz="2800" dirty="0"/>
              <a:t>in CTE</a:t>
            </a:r>
            <a:r>
              <a:rPr sz="2800" dirty="0" smtClean="0"/>
              <a:t>:</a:t>
            </a:r>
            <a:endParaRPr lang="en-US" sz="2800" dirty="0" smtClean="0"/>
          </a:p>
          <a:p>
            <a:pPr marL="0" lvl="0" indent="0">
              <a:lnSpc>
                <a:spcPct val="90000"/>
              </a:lnSpc>
              <a:spcBef>
                <a:spcPts val="400"/>
              </a:spcBef>
              <a:spcAft>
                <a:spcPts val="600"/>
              </a:spcAft>
              <a:buSzTx/>
              <a:buNone/>
              <a:defRPr sz="1800"/>
            </a:pPr>
            <a:endParaRPr sz="2400" dirty="0"/>
          </a:p>
          <a:p>
            <a:pPr marL="181303" lvl="0" indent="-181303">
              <a:spcBef>
                <a:spcPts val="400"/>
              </a:spcBef>
              <a:spcAft>
                <a:spcPts val="600"/>
              </a:spcAft>
              <a:defRPr sz="1800"/>
            </a:pPr>
            <a:r>
              <a:rPr sz="2400" dirty="0"/>
              <a:t>Develop </a:t>
            </a:r>
            <a:r>
              <a:rPr sz="2400" u="sng" dirty="0"/>
              <a:t>challenging and rigorous academic and technical standards </a:t>
            </a:r>
            <a:r>
              <a:rPr sz="2400" dirty="0"/>
              <a:t>so that students are prepare for high skill, high wage, high demand, and emerging occupations</a:t>
            </a:r>
          </a:p>
          <a:p>
            <a:pPr marL="181303" lvl="0" indent="-181303">
              <a:spcBef>
                <a:spcPts val="400"/>
              </a:spcBef>
              <a:spcAft>
                <a:spcPts val="600"/>
              </a:spcAft>
              <a:defRPr sz="1800"/>
            </a:pPr>
            <a:r>
              <a:rPr sz="2400" u="sng" dirty="0"/>
              <a:t>Link secondary and postsecondary education </a:t>
            </a:r>
            <a:r>
              <a:rPr sz="2400" dirty="0"/>
              <a:t>for effective student </a:t>
            </a:r>
            <a:r>
              <a:rPr sz="2400" dirty="0" smtClean="0"/>
              <a:t>transition</a:t>
            </a:r>
            <a:r>
              <a:rPr lang="en-US" sz="2400" dirty="0" smtClean="0"/>
              <a:t> to work</a:t>
            </a:r>
            <a:endParaRPr sz="2400" dirty="0"/>
          </a:p>
          <a:p>
            <a:pPr marL="181303" lvl="0" indent="-181303">
              <a:spcBef>
                <a:spcPts val="400"/>
              </a:spcBef>
              <a:spcAft>
                <a:spcPts val="600"/>
              </a:spcAft>
              <a:defRPr sz="1800"/>
            </a:pPr>
            <a:r>
              <a:rPr sz="2400" u="sng" dirty="0"/>
              <a:t>Develop, </a:t>
            </a:r>
            <a:r>
              <a:rPr sz="2400" u="sng" dirty="0" smtClean="0"/>
              <a:t>implement</a:t>
            </a:r>
            <a:r>
              <a:rPr lang="en-US" sz="2400" u="sng" dirty="0" smtClean="0"/>
              <a:t>,</a:t>
            </a:r>
            <a:r>
              <a:rPr sz="2400" u="sng" dirty="0" smtClean="0"/>
              <a:t> </a:t>
            </a:r>
            <a:r>
              <a:rPr sz="2400" u="sng" dirty="0"/>
              <a:t>and improve </a:t>
            </a:r>
            <a:r>
              <a:rPr sz="2400" dirty="0" smtClean="0"/>
              <a:t>C</a:t>
            </a:r>
            <a:r>
              <a:rPr lang="en-US" sz="2400" dirty="0" smtClean="0"/>
              <a:t>areer and Technical Education Programs of Study  </a:t>
            </a:r>
          </a:p>
        </p:txBody>
      </p:sp>
    </p:spTree>
    <p:extLst>
      <p:ext uri="{BB962C8B-B14F-4D97-AF65-F5344CB8AC3E}">
        <p14:creationId xmlns:p14="http://schemas.microsoft.com/office/powerpoint/2010/main" val="3920902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normAutofit/>
          </a:bodyPr>
          <a:lstStyle/>
          <a:p>
            <a:r>
              <a:rPr lang="en-US" dirty="0" smtClean="0"/>
              <a:t>NC Local Plan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0156663"/>
              </p:ext>
            </p:extLst>
          </p:nvPr>
        </p:nvGraphicFramePr>
        <p:xfrm>
          <a:off x="381000" y="2362200"/>
          <a:ext cx="8305800" cy="3200400"/>
        </p:xfrm>
        <a:graphic>
          <a:graphicData uri="http://schemas.openxmlformats.org/drawingml/2006/table">
            <a:tbl>
              <a:tblPr firstRow="1" firstCol="1" bandRow="1">
                <a:tableStyleId>{5C22544A-7EE6-4342-B048-85BDC9FD1C3A}</a:tableStyleId>
              </a:tblPr>
              <a:tblGrid>
                <a:gridCol w="8305800"/>
              </a:tblGrid>
              <a:tr h="30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 the next 9 slides are the Act’s Required Uses of Funds.  Please addresses each of the Required Uses of Funds in your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Note:</a:t>
                      </a:r>
                      <a:r>
                        <a:rPr kumimoji="0" lang="en-US" altLang="en-US"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This is a detailed plan of activities that your college intends implementing to meet the requirements of Section 135 (b) and North Carolina’s Local Plan Requirements.</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endParaRPr lang="en-US" dirty="0"/>
                    </a:p>
                  </a:txBody>
                  <a:tcPr marL="67104" marR="67104" marT="0" marB="0">
                    <a:solidFill>
                      <a:schemeClr val="bg1"/>
                    </a:solidFill>
                  </a:tcPr>
                </a:tc>
              </a:tr>
            </a:tbl>
          </a:graphicData>
        </a:graphic>
      </p:graphicFrame>
      <p:sp>
        <p:nvSpPr>
          <p:cNvPr id="7" name="Rectangle 2"/>
          <p:cNvSpPr>
            <a:spLocks noChangeArrowheads="1"/>
          </p:cNvSpPr>
          <p:nvPr/>
        </p:nvSpPr>
        <p:spPr bwMode="auto">
          <a:xfrm>
            <a:off x="457200" y="161131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7933036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96000" cy="944562"/>
          </a:xfrm>
        </p:spPr>
        <p:txBody>
          <a:bodyPr>
            <a:normAutofit/>
          </a:bodyPr>
          <a:lstStyle/>
          <a:p>
            <a:r>
              <a:rPr lang="en-US" dirty="0"/>
              <a:t>NC Local Plan </a:t>
            </a:r>
            <a:r>
              <a:rPr lang="en-US" dirty="0" smtClean="0"/>
              <a:t>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6494179"/>
              </p:ext>
            </p:extLst>
          </p:nvPr>
        </p:nvGraphicFramePr>
        <p:xfrm>
          <a:off x="1066800" y="1524001"/>
          <a:ext cx="7772400" cy="4495800"/>
        </p:xfrm>
        <a:graphic>
          <a:graphicData uri="http://schemas.openxmlformats.org/drawingml/2006/table">
            <a:tbl>
              <a:tblPr firstRow="1" firstCol="1" bandRow="1">
                <a:tableStyleId>{5C22544A-7EE6-4342-B048-85BDC9FD1C3A}</a:tableStyleId>
              </a:tblPr>
              <a:tblGrid>
                <a:gridCol w="7772400"/>
              </a:tblGrid>
              <a:tr h="4495800">
                <a:tc>
                  <a:txBody>
                    <a:bodyPr/>
                    <a:lstStyle/>
                    <a:p>
                      <a:pPr marL="0" marR="0">
                        <a:lnSpc>
                          <a:spcPct val="107000"/>
                        </a:lnSpc>
                        <a:spcBef>
                          <a:spcPts val="0"/>
                        </a:spcBef>
                        <a:spcAft>
                          <a:spcPts val="0"/>
                        </a:spcAft>
                      </a:pPr>
                      <a:r>
                        <a:rPr lang="en-US" sz="2400" b="0" dirty="0">
                          <a:solidFill>
                            <a:schemeClr val="tx1"/>
                          </a:solidFill>
                          <a:effectLst/>
                          <a:latin typeface="Arial"/>
                          <a:cs typeface="Arial"/>
                        </a:rPr>
                        <a:t>1. </a:t>
                      </a:r>
                      <a:r>
                        <a:rPr lang="en-US" sz="2400" b="0" u="sng" dirty="0">
                          <a:solidFill>
                            <a:schemeClr val="tx1"/>
                          </a:solidFill>
                          <a:effectLst/>
                          <a:latin typeface="Arial"/>
                          <a:cs typeface="Arial"/>
                        </a:rPr>
                        <a:t>Strengthen the academic and career and technical </a:t>
                      </a:r>
                      <a:r>
                        <a:rPr lang="en-US" sz="2400" b="0" dirty="0">
                          <a:solidFill>
                            <a:schemeClr val="tx1"/>
                          </a:solidFill>
                          <a:effectLst/>
                          <a:latin typeface="Arial"/>
                          <a:cs typeface="Arial"/>
                        </a:rPr>
                        <a:t>skills of students participating in career and technical education programs, by strengthening the academic and career and technical education components of such programs through the integration of academics with career and technical education programs through a coherent sequence of courses, such as career and technical </a:t>
                      </a:r>
                      <a:r>
                        <a:rPr lang="en-US" sz="2400" b="1" dirty="0">
                          <a:solidFill>
                            <a:schemeClr val="tx1"/>
                          </a:solidFill>
                          <a:effectLst/>
                          <a:latin typeface="Arial"/>
                          <a:cs typeface="Arial"/>
                        </a:rPr>
                        <a:t>programs of study </a:t>
                      </a:r>
                      <a:r>
                        <a:rPr lang="en-US" sz="2400" b="0" dirty="0">
                          <a:solidFill>
                            <a:schemeClr val="tx1"/>
                          </a:solidFill>
                          <a:effectLst/>
                          <a:latin typeface="Arial"/>
                          <a:cs typeface="Arial"/>
                        </a:rPr>
                        <a:t>described in section 122(c)(1)(A), to ensure learning in— (A) the core academic subjects </a:t>
                      </a:r>
                      <a:r>
                        <a:rPr lang="en-US" sz="2400" b="0" dirty="0" smtClean="0">
                          <a:solidFill>
                            <a:schemeClr val="tx1"/>
                          </a:solidFill>
                          <a:effectLst/>
                          <a:latin typeface="Arial"/>
                          <a:cs typeface="Arial"/>
                        </a:rPr>
                        <a:t>and </a:t>
                      </a:r>
                      <a:r>
                        <a:rPr lang="en-US" sz="2400" b="0" dirty="0">
                          <a:solidFill>
                            <a:schemeClr val="tx1"/>
                          </a:solidFill>
                          <a:effectLst/>
                          <a:latin typeface="Arial"/>
                          <a:cs typeface="Arial"/>
                        </a:rPr>
                        <a:t>(B) career and technical education subjects.</a:t>
                      </a:r>
                      <a:endParaRPr lang="en-US" sz="2400" b="0" dirty="0">
                        <a:solidFill>
                          <a:schemeClr val="tx1"/>
                        </a:solidFill>
                        <a:effectLst/>
                        <a:latin typeface="Arial"/>
                        <a:ea typeface="Calibri" panose="020F0502020204030204" pitchFamily="34" charset="0"/>
                        <a:cs typeface="Arial"/>
                      </a:endParaRPr>
                    </a:p>
                  </a:txBody>
                  <a:tcPr marL="48905" marR="48905" marT="0" marB="0">
                    <a:solidFill>
                      <a:schemeClr val="bg1"/>
                    </a:solidFill>
                  </a:tcPr>
                </a:tc>
              </a:tr>
            </a:tbl>
          </a:graphicData>
        </a:graphic>
      </p:graphicFrame>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7564244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96000" cy="944562"/>
          </a:xfrm>
        </p:spPr>
        <p:txBody>
          <a:bodyPr>
            <a:normAutofit/>
          </a:bodyPr>
          <a:lstStyle/>
          <a:p>
            <a:r>
              <a:rPr lang="en-US" dirty="0"/>
              <a:t>NC Local Plan </a:t>
            </a:r>
            <a:r>
              <a:rPr lang="en-US" dirty="0" smtClean="0"/>
              <a:t>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88476924"/>
              </p:ext>
            </p:extLst>
          </p:nvPr>
        </p:nvGraphicFramePr>
        <p:xfrm>
          <a:off x="1066800" y="1596441"/>
          <a:ext cx="6504017" cy="4239641"/>
        </p:xfrm>
        <a:graphic>
          <a:graphicData uri="http://schemas.openxmlformats.org/drawingml/2006/table">
            <a:tbl>
              <a:tblPr firstRow="1" firstCol="1" bandRow="1">
                <a:tableStyleId>{5C22544A-7EE6-4342-B048-85BDC9FD1C3A}</a:tableStyleId>
              </a:tblPr>
              <a:tblGrid>
                <a:gridCol w="6504017"/>
              </a:tblGrid>
              <a:tr h="313942">
                <a:tc>
                  <a:txBody>
                    <a:bodyPr/>
                    <a:lstStyle/>
                    <a:p>
                      <a:pPr marL="0" marR="0">
                        <a:lnSpc>
                          <a:spcPct val="107000"/>
                        </a:lnSpc>
                        <a:spcBef>
                          <a:spcPts val="0"/>
                        </a:spcBef>
                        <a:spcAft>
                          <a:spcPts val="0"/>
                        </a:spcAft>
                      </a:pPr>
                      <a:r>
                        <a:rPr lang="en-US" sz="2400" b="0" dirty="0">
                          <a:solidFill>
                            <a:schemeClr val="tx1"/>
                          </a:solidFill>
                          <a:effectLst/>
                        </a:rPr>
                        <a:t>2. Link career and technical education at the secondary level and career and technical education at the postsecondary level, including by offering the relevant elements of not less than one career and technical program of study described in section 122(c)(1)(A).  Include in this section partnerships, collaboration, around developing demand driven Career Pathways: Programs of Study, Employer Engagement, Career Advising, and work based learning.  </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05" marR="48905" marT="0" marB="0">
                    <a:solidFill>
                      <a:schemeClr val="bg1"/>
                    </a:solidFill>
                  </a:tcPr>
                </a:tc>
              </a:tr>
              <a:tr h="104648">
                <a:tc>
                  <a:txBody>
                    <a:bodyPr/>
                    <a:lstStyle/>
                    <a:p>
                      <a:pPr marL="0" marR="0">
                        <a:lnSpc>
                          <a:spcPct val="107000"/>
                        </a:lnSpc>
                        <a:spcBef>
                          <a:spcPts val="0"/>
                        </a:spcBef>
                        <a:spcAft>
                          <a:spcPts val="0"/>
                        </a:spcAft>
                      </a:pPr>
                      <a:r>
                        <a:rPr lang="en-US" sz="2000" b="0" dirty="0" smtClean="0">
                          <a:solidFill>
                            <a:schemeClr val="tx1"/>
                          </a:solidFill>
                          <a:effectLst/>
                        </a:rPr>
                        <a:t>.</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05" marR="48905" marT="0" marB="0">
                    <a:solidFill>
                      <a:schemeClr val="bg1"/>
                    </a:solidFill>
                  </a:tcPr>
                </a:tc>
              </a:tr>
            </a:tbl>
          </a:graphicData>
        </a:graphic>
      </p:graphicFrame>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5367766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96000" cy="944562"/>
          </a:xfrm>
        </p:spPr>
        <p:txBody>
          <a:bodyPr>
            <a:normAutofit/>
          </a:bodyPr>
          <a:lstStyle/>
          <a:p>
            <a:r>
              <a:rPr lang="en-US" dirty="0"/>
              <a:t>NC Local Plan </a:t>
            </a:r>
            <a:r>
              <a:rPr lang="en-US" dirty="0" smtClean="0"/>
              <a:t>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7396903"/>
              </p:ext>
            </p:extLst>
          </p:nvPr>
        </p:nvGraphicFramePr>
        <p:xfrm>
          <a:off x="1573183" y="1596441"/>
          <a:ext cx="5997634" cy="1891538"/>
        </p:xfrm>
        <a:graphic>
          <a:graphicData uri="http://schemas.openxmlformats.org/drawingml/2006/table">
            <a:tbl>
              <a:tblPr firstRow="1" firstCol="1" bandRow="1">
                <a:tableStyleId>{5C22544A-7EE6-4342-B048-85BDC9FD1C3A}</a:tableStyleId>
              </a:tblPr>
              <a:tblGrid>
                <a:gridCol w="5997634"/>
              </a:tblGrid>
              <a:tr h="313942">
                <a:tc>
                  <a:txBody>
                    <a:bodyPr/>
                    <a:lstStyle/>
                    <a:p>
                      <a:pPr marL="0" marR="0">
                        <a:lnSpc>
                          <a:spcPct val="107000"/>
                        </a:lnSpc>
                        <a:spcBef>
                          <a:spcPts val="0"/>
                        </a:spcBef>
                        <a:spcAft>
                          <a:spcPts val="0"/>
                        </a:spcAft>
                      </a:pP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05" marR="48905" marT="0" marB="0">
                    <a:solidFill>
                      <a:schemeClr val="bg1"/>
                    </a:solidFill>
                  </a:tcPr>
                </a:tc>
              </a:tr>
              <a:tr h="104648">
                <a:tc>
                  <a:txBody>
                    <a:bodyPr/>
                    <a:lstStyle/>
                    <a:p>
                      <a:pPr marL="0" marR="0">
                        <a:lnSpc>
                          <a:spcPct val="107000"/>
                        </a:lnSpc>
                        <a:spcBef>
                          <a:spcPts val="0"/>
                        </a:spcBef>
                        <a:spcAft>
                          <a:spcPts val="0"/>
                        </a:spcAft>
                      </a:pPr>
                      <a:r>
                        <a:rPr lang="en-US" sz="2400" b="0" dirty="0">
                          <a:solidFill>
                            <a:schemeClr val="tx1"/>
                          </a:solidFill>
                          <a:effectLst/>
                        </a:rPr>
                        <a:t>3. Provide students with strong experience in and understanding of all aspects of an industry, which may include work based learning experiences.</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05" marR="48905" marT="0" marB="0">
                    <a:solidFill>
                      <a:schemeClr val="bg1"/>
                    </a:solidFill>
                  </a:tcPr>
                </a:tc>
              </a:tr>
            </a:tbl>
          </a:graphicData>
        </a:graphic>
      </p:graphicFrame>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0362723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96000" cy="944562"/>
          </a:xfrm>
        </p:spPr>
        <p:txBody>
          <a:bodyPr>
            <a:normAutofit/>
          </a:bodyPr>
          <a:lstStyle/>
          <a:p>
            <a:r>
              <a:rPr lang="en-US" dirty="0"/>
              <a:t>NC Local Plan </a:t>
            </a:r>
            <a:r>
              <a:rPr lang="en-US" dirty="0" smtClean="0"/>
              <a:t>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88700990"/>
              </p:ext>
            </p:extLst>
          </p:nvPr>
        </p:nvGraphicFramePr>
        <p:xfrm>
          <a:off x="609600" y="1596440"/>
          <a:ext cx="7848599" cy="4956759"/>
        </p:xfrm>
        <a:graphic>
          <a:graphicData uri="http://schemas.openxmlformats.org/drawingml/2006/table">
            <a:tbl>
              <a:tblPr firstRow="1" firstCol="1" bandRow="1">
                <a:tableStyleId>{5C22544A-7EE6-4342-B048-85BDC9FD1C3A}</a:tableStyleId>
              </a:tblPr>
              <a:tblGrid>
                <a:gridCol w="7848599"/>
              </a:tblGrid>
              <a:tr h="4956759">
                <a:tc>
                  <a:txBody>
                    <a:bodyPr/>
                    <a:lstStyle/>
                    <a:p>
                      <a:pPr marL="0" marR="0">
                        <a:spcBef>
                          <a:spcPts val="0"/>
                        </a:spcBef>
                        <a:spcAft>
                          <a:spcPts val="0"/>
                        </a:spcAft>
                      </a:pPr>
                      <a:r>
                        <a:rPr lang="en-US" sz="2400" b="0" dirty="0">
                          <a:solidFill>
                            <a:schemeClr val="tx1"/>
                          </a:solidFill>
                          <a:effectLst/>
                        </a:rPr>
                        <a:t>4. Develop, improve, or expand the use of technology in career and technical education, which may include—</a:t>
                      </a:r>
                    </a:p>
                    <a:p>
                      <a:pPr marL="0" marR="0">
                        <a:spcBef>
                          <a:spcPts val="0"/>
                        </a:spcBef>
                        <a:spcAft>
                          <a:spcPts val="0"/>
                        </a:spcAft>
                      </a:pPr>
                      <a:r>
                        <a:rPr lang="en-US" sz="2400" b="0" dirty="0">
                          <a:solidFill>
                            <a:schemeClr val="tx1"/>
                          </a:solidFill>
                          <a:effectLst/>
                        </a:rPr>
                        <a:t>(A) training of career and technical education teachers, faculty, and administrators to use technology, which may include distance learning;</a:t>
                      </a:r>
                    </a:p>
                    <a:p>
                      <a:pPr marL="0" marR="0">
                        <a:spcBef>
                          <a:spcPts val="0"/>
                        </a:spcBef>
                        <a:spcAft>
                          <a:spcPts val="0"/>
                        </a:spcAft>
                      </a:pPr>
                      <a:r>
                        <a:rPr lang="en-US" sz="2400" b="0" dirty="0">
                          <a:solidFill>
                            <a:schemeClr val="tx1"/>
                          </a:solidFill>
                          <a:effectLst/>
                        </a:rPr>
                        <a:t>(B) providing career and technical education students with the academic and career and technical skills (including the mathematics and science knowledge that provides a strong basis for such skills) that lead to entry into the technology fields; or (C) Encouraging schools to collaborate with technology industries to offer voluntary internships and mentoring programs, including programs that improve the mathematics and science knowledge of students. </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05" marR="48905" marT="0" marB="0">
                    <a:solidFill>
                      <a:schemeClr val="bg1"/>
                    </a:solidFill>
                  </a:tcPr>
                </a:tc>
              </a:tr>
            </a:tbl>
          </a:graphicData>
        </a:graphic>
      </p:graphicFrame>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AutoShape 1"/>
          <p:cNvSpPr>
            <a:spLocks noChangeShapeType="1"/>
          </p:cNvSpPr>
          <p:nvPr/>
        </p:nvSpPr>
        <p:spPr bwMode="auto">
          <a:xfrm>
            <a:off x="2506663" y="2244725"/>
            <a:ext cx="2333625"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493004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96000" cy="944562"/>
          </a:xfrm>
        </p:spPr>
        <p:txBody>
          <a:bodyPr>
            <a:normAutofit/>
          </a:bodyPr>
          <a:lstStyle/>
          <a:p>
            <a:r>
              <a:rPr lang="en-US" dirty="0"/>
              <a:t>NC Local Plan </a:t>
            </a:r>
            <a:r>
              <a:rPr lang="en-US" dirty="0" smtClean="0"/>
              <a:t>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1188819"/>
              </p:ext>
            </p:extLst>
          </p:nvPr>
        </p:nvGraphicFramePr>
        <p:xfrm>
          <a:off x="838200" y="2057400"/>
          <a:ext cx="7696198" cy="3505201"/>
        </p:xfrm>
        <a:graphic>
          <a:graphicData uri="http://schemas.openxmlformats.org/drawingml/2006/table">
            <a:tbl>
              <a:tblPr firstRow="1" firstCol="1" bandRow="1">
                <a:tableStyleId>{5C22544A-7EE6-4342-B048-85BDC9FD1C3A}</a:tableStyleId>
              </a:tblPr>
              <a:tblGrid>
                <a:gridCol w="7696198"/>
              </a:tblGrid>
              <a:tr h="3505201">
                <a:tc>
                  <a:txBody>
                    <a:bodyPr/>
                    <a:lstStyle/>
                    <a:p>
                      <a:pPr marL="0" marR="0">
                        <a:lnSpc>
                          <a:spcPct val="107000"/>
                        </a:lnSpc>
                        <a:spcBef>
                          <a:spcPts val="0"/>
                        </a:spcBef>
                        <a:spcAft>
                          <a:spcPts val="0"/>
                        </a:spcAft>
                      </a:pPr>
                      <a:r>
                        <a:rPr lang="en-US" sz="2400" b="0" dirty="0">
                          <a:solidFill>
                            <a:schemeClr val="tx1"/>
                          </a:solidFill>
                          <a:effectLst/>
                        </a:rPr>
                        <a:t>5. Provide professional development programs that are consistent with section 122 to secondary and postsecondary teachers, faculty, administrators, and career guidance and academic counselors who are involved in integrated career and technical education programs, including—</a:t>
                      </a:r>
                      <a:r>
                        <a:rPr lang="en-US" sz="2400" b="0" dirty="0" smtClean="0">
                          <a:solidFill>
                            <a:schemeClr val="tx1"/>
                          </a:solidFill>
                          <a:effectLst/>
                        </a:rPr>
                        <a:t>;</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05" marR="48905" marT="0" marB="0">
                    <a:solidFill>
                      <a:schemeClr val="bg1"/>
                    </a:solidFill>
                  </a:tcPr>
                </a:tc>
              </a:tr>
            </a:tbl>
          </a:graphicData>
        </a:graphic>
      </p:graphicFrame>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8760799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96000" cy="944562"/>
          </a:xfrm>
        </p:spPr>
        <p:txBody>
          <a:bodyPr>
            <a:normAutofit/>
          </a:bodyPr>
          <a:lstStyle/>
          <a:p>
            <a:r>
              <a:rPr lang="en-US" dirty="0"/>
              <a:t>NC Local Plan </a:t>
            </a:r>
            <a:r>
              <a:rPr lang="en-US" dirty="0" smtClean="0"/>
              <a:t>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24922594"/>
              </p:ext>
            </p:extLst>
          </p:nvPr>
        </p:nvGraphicFramePr>
        <p:xfrm>
          <a:off x="1066800" y="1828801"/>
          <a:ext cx="6781800" cy="1956753"/>
        </p:xfrm>
        <a:graphic>
          <a:graphicData uri="http://schemas.openxmlformats.org/drawingml/2006/table">
            <a:tbl>
              <a:tblPr firstRow="1" firstCol="1" bandRow="1">
                <a:tableStyleId>{5C22544A-7EE6-4342-B048-85BDC9FD1C3A}</a:tableStyleId>
              </a:tblPr>
              <a:tblGrid>
                <a:gridCol w="6781800"/>
              </a:tblGrid>
              <a:tr h="1868364">
                <a:tc>
                  <a:txBody>
                    <a:bodyPr/>
                    <a:lstStyle/>
                    <a:p>
                      <a:pPr marL="0" marR="0">
                        <a:lnSpc>
                          <a:spcPct val="107000"/>
                        </a:lnSpc>
                        <a:spcBef>
                          <a:spcPts val="0"/>
                        </a:spcBef>
                        <a:spcAft>
                          <a:spcPts val="0"/>
                        </a:spcAft>
                      </a:pPr>
                      <a:r>
                        <a:rPr lang="en-US" sz="2400" b="0" dirty="0">
                          <a:solidFill>
                            <a:schemeClr val="tx1"/>
                          </a:solidFill>
                          <a:effectLst/>
                        </a:rPr>
                        <a:t>6. Develop and implement evaluations of the career and technical education programs carried out with funds under this title, including an assessment of how the needs of special populations are being met. </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05" marR="48905" marT="0" marB="0">
                    <a:solidFill>
                      <a:schemeClr val="bg1"/>
                    </a:solidFill>
                  </a:tcPr>
                </a:tc>
              </a:tr>
            </a:tbl>
          </a:graphicData>
        </a:graphic>
      </p:graphicFrame>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8346958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96000" cy="944562"/>
          </a:xfrm>
        </p:spPr>
        <p:txBody>
          <a:bodyPr>
            <a:normAutofit/>
          </a:bodyPr>
          <a:lstStyle/>
          <a:p>
            <a:r>
              <a:rPr lang="en-US" dirty="0"/>
              <a:t>NC Local Plan </a:t>
            </a:r>
            <a:r>
              <a:rPr lang="en-US" dirty="0" smtClean="0"/>
              <a:t>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0553117"/>
              </p:ext>
            </p:extLst>
          </p:nvPr>
        </p:nvGraphicFramePr>
        <p:xfrm>
          <a:off x="1066800" y="2209800"/>
          <a:ext cx="6553200" cy="2963728"/>
        </p:xfrm>
        <a:graphic>
          <a:graphicData uri="http://schemas.openxmlformats.org/drawingml/2006/table">
            <a:tbl>
              <a:tblPr firstRow="1" firstCol="1" bandRow="1">
                <a:tableStyleId>{5C22544A-7EE6-4342-B048-85BDC9FD1C3A}</a:tableStyleId>
              </a:tblPr>
              <a:tblGrid>
                <a:gridCol w="6553200"/>
              </a:tblGrid>
              <a:tr h="76200">
                <a:tc>
                  <a:txBody>
                    <a:bodyPr/>
                    <a:lstStyle/>
                    <a:p>
                      <a:pPr marL="0" marR="0">
                        <a:lnSpc>
                          <a:spcPct val="107000"/>
                        </a:lnSpc>
                        <a:spcBef>
                          <a:spcPts val="0"/>
                        </a:spcBef>
                        <a:spcAft>
                          <a:spcPts val="0"/>
                        </a:spcAft>
                      </a:pPr>
                      <a:endParaRPr lang="en-US" sz="2400" b="0" dirty="0">
                        <a:solidFill>
                          <a:schemeClr val="tx1"/>
                        </a:solidFill>
                        <a:effectLst/>
                        <a:latin typeface="Arial"/>
                        <a:ea typeface="Calibri" panose="020F0502020204030204" pitchFamily="34" charset="0"/>
                        <a:cs typeface="Arial"/>
                      </a:endParaRPr>
                    </a:p>
                  </a:txBody>
                  <a:tcPr marL="48905" marR="48905" marT="0" marB="0">
                    <a:solidFill>
                      <a:schemeClr val="bg1"/>
                    </a:solidFill>
                  </a:tcPr>
                </a:tc>
              </a:tr>
              <a:tr h="1398325">
                <a:tc>
                  <a:txBody>
                    <a:bodyPr/>
                    <a:lstStyle/>
                    <a:p>
                      <a:pPr marL="0" marR="0">
                        <a:lnSpc>
                          <a:spcPct val="107000"/>
                        </a:lnSpc>
                        <a:spcBef>
                          <a:spcPts val="0"/>
                        </a:spcBef>
                        <a:spcAft>
                          <a:spcPts val="0"/>
                        </a:spcAft>
                      </a:pPr>
                      <a:r>
                        <a:rPr lang="en-US" sz="2400" b="0" dirty="0" smtClean="0">
                          <a:solidFill>
                            <a:schemeClr val="tx1"/>
                          </a:solidFill>
                          <a:effectLst/>
                          <a:latin typeface="Arial"/>
                          <a:cs typeface="Arial"/>
                        </a:rPr>
                        <a:t> 7. Initiate</a:t>
                      </a:r>
                      <a:r>
                        <a:rPr lang="en-US" sz="2400" b="0" dirty="0">
                          <a:solidFill>
                            <a:schemeClr val="tx1"/>
                          </a:solidFill>
                          <a:effectLst/>
                          <a:latin typeface="Arial"/>
                          <a:cs typeface="Arial"/>
                        </a:rPr>
                        <a:t>, improve, expand, and modernize quality career and technical education programs, including relevant technology.</a:t>
                      </a:r>
                      <a:endParaRPr lang="en-US" sz="2400" b="0" dirty="0">
                        <a:solidFill>
                          <a:schemeClr val="tx1"/>
                        </a:solidFill>
                        <a:effectLst/>
                        <a:latin typeface="Arial"/>
                        <a:ea typeface="Calibri" panose="020F0502020204030204" pitchFamily="34" charset="0"/>
                        <a:cs typeface="Arial"/>
                      </a:endParaRPr>
                    </a:p>
                  </a:txBody>
                  <a:tcPr marL="48905" marR="48905" marT="0" marB="0">
                    <a:solidFill>
                      <a:schemeClr val="bg1"/>
                    </a:solidFill>
                  </a:tcPr>
                </a:tc>
              </a:tr>
              <a:tr h="924311">
                <a:tc>
                  <a:txBody>
                    <a:bodyPr/>
                    <a:lstStyle/>
                    <a:p>
                      <a:pPr marL="0" marR="0">
                        <a:lnSpc>
                          <a:spcPct val="107000"/>
                        </a:lnSpc>
                        <a:spcBef>
                          <a:spcPts val="0"/>
                        </a:spcBef>
                        <a:spcAft>
                          <a:spcPts val="0"/>
                        </a:spcAft>
                      </a:pPr>
                      <a:r>
                        <a:rPr lang="en-US" sz="2400" b="0" dirty="0">
                          <a:solidFill>
                            <a:schemeClr val="tx1"/>
                          </a:solidFill>
                          <a:effectLst/>
                          <a:latin typeface="Arial"/>
                          <a:cs typeface="Arial"/>
                        </a:rPr>
                        <a:t>8. Provide services and activities that are of sufficient size, scope, and quality to be effective.</a:t>
                      </a:r>
                      <a:endParaRPr lang="en-US" sz="2400" b="0" dirty="0">
                        <a:solidFill>
                          <a:schemeClr val="tx1"/>
                        </a:solidFill>
                        <a:effectLst/>
                        <a:latin typeface="Arial"/>
                        <a:ea typeface="Calibri" panose="020F0502020204030204" pitchFamily="34" charset="0"/>
                        <a:cs typeface="Arial"/>
                      </a:endParaRPr>
                    </a:p>
                  </a:txBody>
                  <a:tcPr marL="48905" marR="48905" marT="0" marB="0">
                    <a:solidFill>
                      <a:schemeClr val="bg1"/>
                    </a:solidFill>
                  </a:tcPr>
                </a:tc>
              </a:tr>
            </a:tbl>
          </a:graphicData>
        </a:graphic>
      </p:graphicFrame>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41269177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96000" cy="944562"/>
          </a:xfrm>
        </p:spPr>
        <p:txBody>
          <a:bodyPr>
            <a:normAutofit/>
          </a:bodyPr>
          <a:lstStyle/>
          <a:p>
            <a:r>
              <a:rPr lang="en-US" dirty="0"/>
              <a:t>NC Local Plan Template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32377595"/>
              </p:ext>
            </p:extLst>
          </p:nvPr>
        </p:nvGraphicFramePr>
        <p:xfrm>
          <a:off x="1573213" y="2514600"/>
          <a:ext cx="5997634" cy="2631884"/>
        </p:xfrm>
        <a:graphic>
          <a:graphicData uri="http://schemas.openxmlformats.org/drawingml/2006/table">
            <a:tbl>
              <a:tblPr firstRow="1" firstCol="1" bandRow="1">
                <a:tableStyleId>{5C22544A-7EE6-4342-B048-85BDC9FD1C3A}</a:tableStyleId>
              </a:tblPr>
              <a:tblGrid>
                <a:gridCol w="5997634"/>
              </a:tblGrid>
              <a:tr h="290119">
                <a:tc>
                  <a:txBody>
                    <a:bodyPr/>
                    <a:lstStyle/>
                    <a:p>
                      <a:pPr marL="0" marR="0">
                        <a:lnSpc>
                          <a:spcPct val="107000"/>
                        </a:lnSpc>
                        <a:spcBef>
                          <a:spcPts val="0"/>
                        </a:spcBef>
                        <a:spcAft>
                          <a:spcPts val="0"/>
                        </a:spcAft>
                      </a:pPr>
                      <a:r>
                        <a:rPr lang="en-US" sz="2400" b="0" dirty="0">
                          <a:solidFill>
                            <a:schemeClr val="tx1"/>
                          </a:solidFill>
                          <a:effectLst/>
                          <a:latin typeface="Arial"/>
                          <a:cs typeface="Arial"/>
                        </a:rPr>
                        <a:t>9. Provide activities to prepare special populations, including single parents and displaced homemakers who are enrolled in career and technical education programs, for high skill, high wage, or high demand occupations that will lead to self-sufficiency.</a:t>
                      </a:r>
                      <a:endParaRPr lang="en-US" sz="2400" b="0" dirty="0">
                        <a:solidFill>
                          <a:schemeClr val="tx1"/>
                        </a:solidFill>
                        <a:effectLst/>
                        <a:latin typeface="Arial"/>
                        <a:ea typeface="Calibri" panose="020F0502020204030204" pitchFamily="34" charset="0"/>
                        <a:cs typeface="Arial"/>
                      </a:endParaRPr>
                    </a:p>
                  </a:txBody>
                  <a:tcPr marL="48905" marR="48905" marT="0" marB="0">
                    <a:solidFill>
                      <a:schemeClr val="bg1"/>
                    </a:solidFill>
                  </a:tcPr>
                </a:tc>
              </a:tr>
              <a:tr h="283781">
                <a:tc>
                  <a:txBody>
                    <a:bodyPr/>
                    <a:lstStyle/>
                    <a:p>
                      <a:pPr marL="0" marR="0">
                        <a:lnSpc>
                          <a:spcPct val="107000"/>
                        </a:lnSpc>
                        <a:spcBef>
                          <a:spcPts val="0"/>
                        </a:spcBef>
                        <a:spcAft>
                          <a:spcPts val="0"/>
                        </a:spcAft>
                      </a:pPr>
                      <a:r>
                        <a:rPr lang="en-US" sz="1200" b="0" dirty="0">
                          <a:solidFill>
                            <a:schemeClr val="tx1"/>
                          </a:solidFill>
                          <a:effectLst/>
                        </a:rPr>
                        <a:t> </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05" marR="48905" marT="0" marB="0">
                    <a:solidFill>
                      <a:schemeClr val="bg1"/>
                    </a:solidFill>
                  </a:tcPr>
                </a:tc>
              </a:tr>
            </a:tbl>
          </a:graphicData>
        </a:graphic>
      </p:graphicFrame>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2959710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96000" cy="944562"/>
          </a:xfrm>
        </p:spPr>
        <p:txBody>
          <a:bodyPr>
            <a:normAutofit/>
          </a:bodyPr>
          <a:lstStyle/>
          <a:p>
            <a:r>
              <a:rPr lang="en-US" dirty="0"/>
              <a:t>NC Local Plan </a:t>
            </a:r>
            <a:r>
              <a:rPr lang="en-US" dirty="0" smtClean="0"/>
              <a:t>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9476036"/>
              </p:ext>
            </p:extLst>
          </p:nvPr>
        </p:nvGraphicFramePr>
        <p:xfrm>
          <a:off x="533400" y="1752600"/>
          <a:ext cx="8229600" cy="4724400"/>
        </p:xfrm>
        <a:graphic>
          <a:graphicData uri="http://schemas.openxmlformats.org/drawingml/2006/table">
            <a:tbl>
              <a:tblPr firstRow="1" firstCol="1" bandRow="1">
                <a:tableStyleId>{5C22544A-7EE6-4342-B048-85BDC9FD1C3A}</a:tableStyleId>
              </a:tblPr>
              <a:tblGrid>
                <a:gridCol w="8229600"/>
              </a:tblGrid>
              <a:tr h="1383690">
                <a:tc>
                  <a:txBody>
                    <a:bodyPr/>
                    <a:lstStyle/>
                    <a:p>
                      <a:pPr marL="0" marR="0">
                        <a:lnSpc>
                          <a:spcPct val="100000"/>
                        </a:lnSpc>
                        <a:spcBef>
                          <a:spcPts val="0"/>
                        </a:spcBef>
                        <a:spcAft>
                          <a:spcPts val="1200"/>
                        </a:spcAft>
                      </a:pPr>
                      <a:r>
                        <a:rPr lang="en-US" sz="2000" b="0" dirty="0">
                          <a:solidFill>
                            <a:schemeClr val="tx1"/>
                          </a:solidFill>
                          <a:effectLst/>
                          <a:latin typeface="Arial"/>
                          <a:cs typeface="Arial"/>
                        </a:rPr>
                        <a:t>10. </a:t>
                      </a:r>
                      <a:r>
                        <a:rPr lang="en-US" sz="2000" b="0" dirty="0" smtClean="0">
                          <a:solidFill>
                            <a:schemeClr val="tx1"/>
                          </a:solidFill>
                          <a:effectLst/>
                          <a:latin typeface="Arial"/>
                          <a:cs typeface="Arial"/>
                        </a:rPr>
                        <a:t>As the</a:t>
                      </a:r>
                      <a:r>
                        <a:rPr lang="en-US" sz="2000" b="0" baseline="0" dirty="0" smtClean="0">
                          <a:solidFill>
                            <a:schemeClr val="tx1"/>
                          </a:solidFill>
                          <a:effectLst/>
                          <a:latin typeface="Arial"/>
                          <a:cs typeface="Arial"/>
                        </a:rPr>
                        <a:t> Act calls for colleges to strive for </a:t>
                      </a:r>
                      <a:r>
                        <a:rPr lang="en-US" sz="2000" b="0" dirty="0" smtClean="0">
                          <a:solidFill>
                            <a:schemeClr val="tx1"/>
                          </a:solidFill>
                          <a:effectLst/>
                          <a:latin typeface="Arial"/>
                          <a:cs typeface="Arial"/>
                        </a:rPr>
                        <a:t>Continuous </a:t>
                      </a:r>
                      <a:r>
                        <a:rPr lang="en-US" sz="2000" b="0" dirty="0">
                          <a:solidFill>
                            <a:schemeClr val="tx1"/>
                          </a:solidFill>
                          <a:effectLst/>
                          <a:latin typeface="Arial"/>
                          <a:cs typeface="Arial"/>
                        </a:rPr>
                        <a:t>improvement: </a:t>
                      </a:r>
                      <a:r>
                        <a:rPr lang="en-US" sz="2000" b="0" u="sng" dirty="0">
                          <a:solidFill>
                            <a:schemeClr val="tx1"/>
                          </a:solidFill>
                          <a:effectLst/>
                          <a:latin typeface="Arial"/>
                          <a:cs typeface="Arial"/>
                        </a:rPr>
                        <a:t>If your college is below the state negotiated level of performance</a:t>
                      </a:r>
                      <a:r>
                        <a:rPr lang="en-US" sz="2000" b="0" dirty="0">
                          <a:solidFill>
                            <a:schemeClr val="tx1"/>
                          </a:solidFill>
                          <a:effectLst/>
                          <a:latin typeface="Arial"/>
                          <a:cs typeface="Arial"/>
                        </a:rPr>
                        <a:t>, </a:t>
                      </a:r>
                      <a:r>
                        <a:rPr lang="en-US" sz="2000" b="0" dirty="0" smtClean="0">
                          <a:solidFill>
                            <a:schemeClr val="tx1"/>
                          </a:solidFill>
                          <a:effectLst/>
                          <a:latin typeface="Arial"/>
                          <a:cs typeface="Arial"/>
                        </a:rPr>
                        <a:t>please summarize </a:t>
                      </a:r>
                      <a:r>
                        <a:rPr lang="en-US" sz="2000" b="0" dirty="0">
                          <a:solidFill>
                            <a:schemeClr val="tx1"/>
                          </a:solidFill>
                          <a:effectLst/>
                          <a:latin typeface="Arial"/>
                          <a:cs typeface="Arial"/>
                        </a:rPr>
                        <a:t>strategies for performance improvement</a:t>
                      </a:r>
                    </a:p>
                    <a:p>
                      <a:pPr marL="0" marR="0">
                        <a:lnSpc>
                          <a:spcPct val="100000"/>
                        </a:lnSpc>
                        <a:spcBef>
                          <a:spcPts val="0"/>
                        </a:spcBef>
                        <a:spcAft>
                          <a:spcPts val="1200"/>
                        </a:spcAft>
                      </a:pPr>
                      <a:r>
                        <a:rPr lang="en-US" sz="2000" b="1" dirty="0">
                          <a:solidFill>
                            <a:schemeClr val="tx1"/>
                          </a:solidFill>
                          <a:effectLst/>
                          <a:latin typeface="Arial"/>
                          <a:cs typeface="Arial"/>
                        </a:rPr>
                        <a:t>1P1</a:t>
                      </a:r>
                      <a:r>
                        <a:rPr lang="en-US" sz="2000" b="0" dirty="0">
                          <a:solidFill>
                            <a:schemeClr val="tx1"/>
                          </a:solidFill>
                          <a:effectLst/>
                          <a:latin typeface="Arial"/>
                          <a:cs typeface="Arial"/>
                        </a:rPr>
                        <a:t> The number of CTE concentrators who passed technical assessments that are aligned with Industry-recognized standards, or when no skill assessment is available, an earned GPA of 2.5 of higher. </a:t>
                      </a:r>
                      <a:r>
                        <a:rPr lang="en-US" sz="2000" b="0" dirty="0" smtClean="0">
                          <a:solidFill>
                            <a:schemeClr val="tx1"/>
                          </a:solidFill>
                          <a:effectLst/>
                          <a:latin typeface="Arial"/>
                          <a:cs typeface="Arial"/>
                        </a:rPr>
                        <a:t>80.2</a:t>
                      </a:r>
                      <a:r>
                        <a:rPr lang="en-US" sz="2000" b="0" dirty="0">
                          <a:solidFill>
                            <a:schemeClr val="tx1"/>
                          </a:solidFill>
                          <a:effectLst/>
                          <a:latin typeface="Arial"/>
                          <a:cs typeface="Arial"/>
                        </a:rPr>
                        <a:t>%</a:t>
                      </a:r>
                    </a:p>
                    <a:p>
                      <a:pPr marL="0" marR="0">
                        <a:lnSpc>
                          <a:spcPct val="100000"/>
                        </a:lnSpc>
                        <a:spcBef>
                          <a:spcPts val="0"/>
                        </a:spcBef>
                        <a:spcAft>
                          <a:spcPts val="1200"/>
                        </a:spcAft>
                      </a:pPr>
                      <a:r>
                        <a:rPr lang="en-US" sz="2000" b="1" dirty="0">
                          <a:solidFill>
                            <a:schemeClr val="tx1"/>
                          </a:solidFill>
                          <a:effectLst/>
                          <a:latin typeface="Arial"/>
                          <a:cs typeface="Arial"/>
                        </a:rPr>
                        <a:t>2P1</a:t>
                      </a:r>
                      <a:r>
                        <a:rPr lang="en-US" sz="2000" b="0" dirty="0">
                          <a:solidFill>
                            <a:schemeClr val="tx1"/>
                          </a:solidFill>
                          <a:effectLst/>
                          <a:latin typeface="Arial"/>
                          <a:cs typeface="Arial"/>
                        </a:rPr>
                        <a:t> The number of CTE concentrators receiving a certificate, diploma, or degree (2P1), by quarter. 54.9%</a:t>
                      </a:r>
                    </a:p>
                    <a:p>
                      <a:pPr marL="0" marR="0">
                        <a:lnSpc>
                          <a:spcPct val="100000"/>
                        </a:lnSpc>
                        <a:spcBef>
                          <a:spcPts val="0"/>
                        </a:spcBef>
                        <a:spcAft>
                          <a:spcPts val="1200"/>
                        </a:spcAft>
                      </a:pPr>
                      <a:r>
                        <a:rPr lang="en-US" sz="2000" b="1" dirty="0">
                          <a:solidFill>
                            <a:schemeClr val="tx1"/>
                          </a:solidFill>
                          <a:effectLst/>
                          <a:latin typeface="Arial"/>
                          <a:cs typeface="Arial"/>
                        </a:rPr>
                        <a:t>3P1</a:t>
                      </a:r>
                      <a:r>
                        <a:rPr lang="en-US" sz="2000" b="0" dirty="0">
                          <a:solidFill>
                            <a:schemeClr val="tx1"/>
                          </a:solidFill>
                          <a:effectLst/>
                          <a:latin typeface="Arial"/>
                          <a:cs typeface="Arial"/>
                        </a:rPr>
                        <a:t> Number of concentrators in CTE who remain enrolled in their original postsecondary institution or transferred to another two-or four-year postsecondary institution during the reporting year and who were enrolled in postsecondary education in the fall of the previous year. 67.0</a:t>
                      </a:r>
                      <a:r>
                        <a:rPr lang="en-US" sz="2000" b="0" dirty="0" smtClean="0">
                          <a:solidFill>
                            <a:schemeClr val="tx1"/>
                          </a:solidFill>
                          <a:effectLst/>
                          <a:latin typeface="Arial"/>
                          <a:cs typeface="Arial"/>
                        </a:rPr>
                        <a:t>%</a:t>
                      </a:r>
                      <a:endParaRPr lang="en-US" sz="2000" b="0" dirty="0">
                        <a:solidFill>
                          <a:schemeClr val="tx1"/>
                        </a:solidFill>
                        <a:effectLst/>
                        <a:latin typeface="Arial"/>
                        <a:cs typeface="Arial"/>
                      </a:endParaRPr>
                    </a:p>
                  </a:txBody>
                  <a:tcPr marL="48905" marR="48905" marT="0" marB="0">
                    <a:solidFill>
                      <a:schemeClr val="bg1"/>
                    </a:solidFill>
                  </a:tcPr>
                </a:tc>
              </a:tr>
            </a:tbl>
          </a:graphicData>
        </a:graphic>
      </p:graphicFrame>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018418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2590800" y="152400"/>
            <a:ext cx="6345236" cy="1614488"/>
          </a:xfrm>
          <a:prstGeom prst="rect">
            <a:avLst/>
          </a:prstGeom>
        </p:spPr>
        <p:txBody>
          <a:bodyPr lIns="0" tIns="0" rIns="0" bIns="0">
            <a:normAutofit/>
          </a:bodyPr>
          <a:lstStyle/>
          <a:p>
            <a:pPr lvl="0">
              <a:defRPr sz="1800">
                <a:solidFill>
                  <a:srgbClr val="000000"/>
                </a:solidFill>
              </a:defRPr>
            </a:pPr>
            <a:r>
              <a:rPr sz="3600" dirty="0">
                <a:solidFill>
                  <a:srgbClr val="69676D"/>
                </a:solidFill>
              </a:rPr>
              <a:t>Purpose of Perkins Program</a:t>
            </a:r>
          </a:p>
        </p:txBody>
      </p:sp>
      <p:sp>
        <p:nvSpPr>
          <p:cNvPr id="86" name="Shape 86"/>
          <p:cNvSpPr>
            <a:spLocks noGrp="1"/>
          </p:cNvSpPr>
          <p:nvPr>
            <p:ph idx="1"/>
          </p:nvPr>
        </p:nvSpPr>
        <p:spPr>
          <a:xfrm>
            <a:off x="304800" y="1524000"/>
            <a:ext cx="8534400" cy="4422648"/>
          </a:xfrm>
          <a:prstGeom prst="rect">
            <a:avLst/>
          </a:prstGeom>
        </p:spPr>
        <p:txBody>
          <a:bodyPr lIns="0" tIns="0" rIns="0" bIns="0">
            <a:noAutofit/>
          </a:bodyPr>
          <a:lstStyle/>
          <a:p>
            <a:pPr marL="0" lvl="0" indent="0">
              <a:lnSpc>
                <a:spcPct val="90000"/>
              </a:lnSpc>
              <a:spcBef>
                <a:spcPts val="400"/>
              </a:spcBef>
              <a:buSzTx/>
              <a:buNone/>
              <a:defRPr sz="1800"/>
            </a:pPr>
            <a:endParaRPr sz="2400" dirty="0" smtClean="0"/>
          </a:p>
          <a:p>
            <a:pPr marL="181303" lvl="0" indent="-181303">
              <a:lnSpc>
                <a:spcPct val="90000"/>
              </a:lnSpc>
              <a:spcBef>
                <a:spcPts val="400"/>
              </a:spcBef>
              <a:defRPr sz="1800"/>
            </a:pPr>
            <a:r>
              <a:rPr sz="2400" dirty="0" smtClean="0"/>
              <a:t>Professional </a:t>
            </a:r>
            <a:r>
              <a:rPr sz="2400" dirty="0"/>
              <a:t>development and other activities that </a:t>
            </a:r>
            <a:r>
              <a:rPr sz="2400" u="sng" dirty="0"/>
              <a:t>improve the quality of CTE teachers, faculty, administrators and </a:t>
            </a:r>
            <a:r>
              <a:rPr sz="2400" u="sng" dirty="0" smtClean="0"/>
              <a:t>counselors</a:t>
            </a:r>
            <a:endParaRPr lang="en-US" sz="2400" u="sng" dirty="0" smtClean="0"/>
          </a:p>
          <a:p>
            <a:pPr marL="181303" lvl="0" indent="-181303">
              <a:lnSpc>
                <a:spcPct val="90000"/>
              </a:lnSpc>
              <a:spcBef>
                <a:spcPts val="400"/>
              </a:spcBef>
              <a:defRPr sz="1800"/>
            </a:pPr>
            <a:endParaRPr sz="2400" dirty="0"/>
          </a:p>
          <a:p>
            <a:pPr marL="181303" lvl="0" indent="-181303">
              <a:lnSpc>
                <a:spcPct val="90000"/>
              </a:lnSpc>
              <a:spcBef>
                <a:spcPts val="400"/>
              </a:spcBef>
              <a:defRPr sz="1800"/>
            </a:pPr>
            <a:r>
              <a:rPr sz="2400" u="sng" dirty="0"/>
              <a:t>Partnerships</a:t>
            </a:r>
            <a:r>
              <a:rPr sz="2400" dirty="0"/>
              <a:t> among educational institutions, state agencies, and business and </a:t>
            </a:r>
            <a:r>
              <a:rPr sz="2400" dirty="0" smtClean="0"/>
              <a:t>industry</a:t>
            </a:r>
            <a:endParaRPr lang="en-US" sz="2400" dirty="0" smtClean="0"/>
          </a:p>
          <a:p>
            <a:pPr marL="181303" lvl="0" indent="-181303">
              <a:lnSpc>
                <a:spcPct val="90000"/>
              </a:lnSpc>
              <a:spcBef>
                <a:spcPts val="400"/>
              </a:spcBef>
              <a:defRPr sz="1800"/>
            </a:pPr>
            <a:endParaRPr sz="2400" dirty="0"/>
          </a:p>
          <a:p>
            <a:pPr marL="181303" lvl="0" indent="-181303">
              <a:lnSpc>
                <a:spcPct val="90000"/>
              </a:lnSpc>
              <a:spcBef>
                <a:spcPts val="400"/>
              </a:spcBef>
              <a:defRPr sz="1800"/>
            </a:pPr>
            <a:r>
              <a:rPr sz="2400" dirty="0"/>
              <a:t>Provide lifelong learning opportunities that will produce the </a:t>
            </a:r>
            <a:r>
              <a:rPr sz="2400" dirty="0" smtClean="0"/>
              <a:t>knowledge and </a:t>
            </a:r>
            <a:r>
              <a:rPr sz="2400" dirty="0"/>
              <a:t>skills needed to </a:t>
            </a:r>
            <a:r>
              <a:rPr sz="2400" u="sng" dirty="0"/>
              <a:t>keep the U. S. competitive</a:t>
            </a:r>
            <a:r>
              <a:rPr sz="2400" dirty="0" smtClean="0"/>
              <a:t>.</a:t>
            </a:r>
            <a:endParaRPr lang="en-US" sz="2400" dirty="0" smtClean="0"/>
          </a:p>
          <a:p>
            <a:pPr marL="181303" lvl="0" indent="-181303">
              <a:lnSpc>
                <a:spcPct val="90000"/>
              </a:lnSpc>
              <a:spcBef>
                <a:spcPts val="400"/>
              </a:spcBef>
              <a:defRPr sz="1800"/>
            </a:pPr>
            <a:endParaRPr lang="en-US" sz="2400" dirty="0"/>
          </a:p>
          <a:p>
            <a:pPr marL="0" indent="0">
              <a:lnSpc>
                <a:spcPct val="90000"/>
              </a:lnSpc>
              <a:spcBef>
                <a:spcPts val="400"/>
              </a:spcBef>
              <a:buNone/>
              <a:defRPr sz="1800"/>
            </a:pPr>
            <a:r>
              <a:rPr lang="en-US" sz="2800" i="1" u="sng" dirty="0"/>
              <a:t>Working with employers is implied throughout the </a:t>
            </a:r>
            <a:r>
              <a:rPr lang="en-US" sz="2800" i="1" u="sng" dirty="0" smtClean="0"/>
              <a:t>Act</a:t>
            </a:r>
            <a:endParaRPr lang="en-US" sz="2800" i="1" u="sng" dirty="0"/>
          </a:p>
          <a:p>
            <a:pPr marL="181303" lvl="0" indent="-181303">
              <a:lnSpc>
                <a:spcPct val="90000"/>
              </a:lnSpc>
              <a:spcBef>
                <a:spcPts val="400"/>
              </a:spcBef>
              <a:defRPr sz="1800"/>
            </a:pPr>
            <a:endParaRPr sz="2400" u="sng" dirty="0"/>
          </a:p>
        </p:txBody>
      </p:sp>
    </p:spTree>
    <p:extLst>
      <p:ext uri="{BB962C8B-B14F-4D97-AF65-F5344CB8AC3E}">
        <p14:creationId xmlns:p14="http://schemas.microsoft.com/office/powerpoint/2010/main" val="3189477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6096000" cy="944562"/>
          </a:xfrm>
        </p:spPr>
        <p:txBody>
          <a:bodyPr>
            <a:normAutofit/>
          </a:bodyPr>
          <a:lstStyle/>
          <a:p>
            <a:r>
              <a:rPr lang="en-US" dirty="0"/>
              <a:t>NC Local Plan Template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3799738"/>
              </p:ext>
            </p:extLst>
          </p:nvPr>
        </p:nvGraphicFramePr>
        <p:xfrm>
          <a:off x="609600" y="1596441"/>
          <a:ext cx="7696200" cy="3831336"/>
        </p:xfrm>
        <a:graphic>
          <a:graphicData uri="http://schemas.openxmlformats.org/drawingml/2006/table">
            <a:tbl>
              <a:tblPr firstRow="1" firstCol="1" bandRow="1">
                <a:tableStyleId>{5C22544A-7EE6-4342-B048-85BDC9FD1C3A}</a:tableStyleId>
              </a:tblPr>
              <a:tblGrid>
                <a:gridCol w="7696200"/>
              </a:tblGrid>
              <a:tr h="1383690">
                <a:tc>
                  <a:txBody>
                    <a:bodyPr/>
                    <a:lstStyle/>
                    <a:p>
                      <a:pPr marL="0" marR="0">
                        <a:lnSpc>
                          <a:spcPct val="100000"/>
                        </a:lnSpc>
                        <a:spcBef>
                          <a:spcPts val="0"/>
                        </a:spcBef>
                        <a:spcAft>
                          <a:spcPts val="1200"/>
                        </a:spcAft>
                      </a:pPr>
                      <a:r>
                        <a:rPr lang="en-US" sz="2000" b="1" dirty="0" smtClean="0">
                          <a:solidFill>
                            <a:schemeClr val="tx1"/>
                          </a:solidFill>
                          <a:effectLst/>
                          <a:latin typeface="Arial"/>
                          <a:cs typeface="Arial"/>
                        </a:rPr>
                        <a:t>4P1</a:t>
                      </a:r>
                      <a:r>
                        <a:rPr lang="en-US" sz="2000" b="0" dirty="0" smtClean="0">
                          <a:solidFill>
                            <a:schemeClr val="tx1"/>
                          </a:solidFill>
                          <a:effectLst/>
                          <a:latin typeface="Arial"/>
                          <a:cs typeface="Arial"/>
                        </a:rPr>
                        <a:t> </a:t>
                      </a:r>
                      <a:r>
                        <a:rPr lang="en-US" sz="2000" b="0" dirty="0">
                          <a:solidFill>
                            <a:schemeClr val="tx1"/>
                          </a:solidFill>
                          <a:effectLst/>
                          <a:latin typeface="Arial"/>
                          <a:cs typeface="Arial"/>
                        </a:rPr>
                        <a:t>Number of concentrators in CTE who were placed or retained in employment or in military service or apprenticeship programs in the second quarter following the program year in which they left postsecondary education. </a:t>
                      </a:r>
                      <a:r>
                        <a:rPr lang="en-US" sz="2000" b="0" dirty="0" smtClean="0">
                          <a:solidFill>
                            <a:schemeClr val="tx1"/>
                          </a:solidFill>
                          <a:effectLst/>
                          <a:latin typeface="Arial"/>
                          <a:cs typeface="Arial"/>
                        </a:rPr>
                        <a:t>67.7</a:t>
                      </a:r>
                      <a:r>
                        <a:rPr lang="en-US" sz="2000" b="0" dirty="0">
                          <a:solidFill>
                            <a:schemeClr val="tx1"/>
                          </a:solidFill>
                          <a:effectLst/>
                          <a:latin typeface="Arial"/>
                          <a:cs typeface="Arial"/>
                        </a:rPr>
                        <a:t>%</a:t>
                      </a:r>
                    </a:p>
                    <a:p>
                      <a:pPr marL="0" marR="0">
                        <a:lnSpc>
                          <a:spcPct val="100000"/>
                        </a:lnSpc>
                        <a:spcBef>
                          <a:spcPts val="0"/>
                        </a:spcBef>
                        <a:spcAft>
                          <a:spcPts val="1200"/>
                        </a:spcAft>
                      </a:pPr>
                      <a:r>
                        <a:rPr lang="en-US" sz="2000" b="1" dirty="0">
                          <a:solidFill>
                            <a:schemeClr val="tx1"/>
                          </a:solidFill>
                          <a:effectLst/>
                          <a:latin typeface="Arial"/>
                          <a:cs typeface="Arial"/>
                        </a:rPr>
                        <a:t>5P1 </a:t>
                      </a:r>
                      <a:r>
                        <a:rPr lang="en-US" sz="2000" b="0" dirty="0">
                          <a:solidFill>
                            <a:schemeClr val="tx1"/>
                          </a:solidFill>
                          <a:effectLst/>
                          <a:latin typeface="Arial"/>
                          <a:cs typeface="Arial"/>
                        </a:rPr>
                        <a:t>Number of CTE participants from underrepresented gender groups who participated in a program that leads to employment in nontraditional fields during the reporting year. 22.7% </a:t>
                      </a:r>
                    </a:p>
                    <a:p>
                      <a:pPr marL="0" marR="0">
                        <a:lnSpc>
                          <a:spcPct val="100000"/>
                        </a:lnSpc>
                        <a:spcBef>
                          <a:spcPts val="0"/>
                        </a:spcBef>
                        <a:spcAft>
                          <a:spcPts val="1200"/>
                        </a:spcAft>
                      </a:pPr>
                      <a:r>
                        <a:rPr lang="en-US" sz="2000" b="1" dirty="0">
                          <a:solidFill>
                            <a:schemeClr val="tx1"/>
                          </a:solidFill>
                          <a:effectLst/>
                          <a:latin typeface="Arial"/>
                          <a:cs typeface="Arial"/>
                        </a:rPr>
                        <a:t>5P2</a:t>
                      </a:r>
                      <a:r>
                        <a:rPr lang="en-US" sz="2000" b="0" dirty="0">
                          <a:solidFill>
                            <a:schemeClr val="tx1"/>
                          </a:solidFill>
                          <a:effectLst/>
                          <a:latin typeface="Arial"/>
                          <a:cs typeface="Arial"/>
                        </a:rPr>
                        <a:t> Number of concentrators in CTE from underrepresented gender groups who completed a program that leads to employment in nontraditional fields during the reporting year. 17.85% </a:t>
                      </a:r>
                    </a:p>
                    <a:p>
                      <a:pPr marL="0" marR="0">
                        <a:lnSpc>
                          <a:spcPct val="107000"/>
                        </a:lnSpc>
                        <a:spcBef>
                          <a:spcPts val="0"/>
                        </a:spcBef>
                        <a:spcAft>
                          <a:spcPts val="0"/>
                        </a:spcAft>
                      </a:pPr>
                      <a:r>
                        <a:rPr lang="en-US" sz="2000" b="0" dirty="0">
                          <a:solidFill>
                            <a:schemeClr val="tx1"/>
                          </a:solidFill>
                          <a:effectLst/>
                        </a:rPr>
                        <a:t>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05" marR="48905" marT="0" marB="0">
                    <a:solidFill>
                      <a:schemeClr val="bg1"/>
                    </a:solidFill>
                  </a:tcPr>
                </a:tc>
              </a:tr>
            </a:tbl>
          </a:graphicData>
        </a:graphic>
      </p:graphicFrame>
      <p:sp>
        <p:nvSpPr>
          <p:cNvPr id="7" name="Rectangle 2"/>
          <p:cNvSpPr>
            <a:spLocks noChangeArrowheads="1"/>
          </p:cNvSpPr>
          <p:nvPr/>
        </p:nvSpPr>
        <p:spPr bwMode="auto">
          <a:xfrm>
            <a:off x="1573213" y="159702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1267178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p:cNvSpPr>
          <p:nvPr>
            <p:ph type="title"/>
          </p:nvPr>
        </p:nvSpPr>
        <p:spPr>
          <a:xfrm>
            <a:off x="762000" y="1219200"/>
            <a:ext cx="7397655" cy="652867"/>
          </a:xfrm>
          <a:prstGeom prst="rect">
            <a:avLst/>
          </a:prstGeom>
        </p:spPr>
        <p:txBody>
          <a:bodyPr>
            <a:normAutofit/>
          </a:bodyPr>
          <a:lstStyle/>
          <a:p>
            <a:pPr lvl="0">
              <a:defRPr sz="1800">
                <a:solidFill>
                  <a:srgbClr val="000000"/>
                </a:solidFill>
              </a:defRPr>
            </a:pPr>
            <a:r>
              <a:rPr lang="en-US" sz="2700" b="1" dirty="0" smtClean="0"/>
              <a:t>Spring Timeline</a:t>
            </a:r>
            <a:endParaRPr sz="2700" b="1" dirty="0"/>
          </a:p>
        </p:txBody>
      </p:sp>
      <p:graphicFrame>
        <p:nvGraphicFramePr>
          <p:cNvPr id="402" name="Table 402"/>
          <p:cNvGraphicFramePr/>
          <p:nvPr>
            <p:extLst>
              <p:ext uri="{D42A27DB-BD31-4B8C-83A1-F6EECF244321}">
                <p14:modId xmlns:p14="http://schemas.microsoft.com/office/powerpoint/2010/main" val="2910840978"/>
              </p:ext>
            </p:extLst>
          </p:nvPr>
        </p:nvGraphicFramePr>
        <p:xfrm>
          <a:off x="453326" y="1981201"/>
          <a:ext cx="8462963" cy="3952465"/>
        </p:xfrm>
        <a:graphic>
          <a:graphicData uri="http://schemas.openxmlformats.org/drawingml/2006/table">
            <a:tbl>
              <a:tblPr firstRow="1" bandRow="1"/>
              <a:tblGrid>
                <a:gridCol w="1676400"/>
                <a:gridCol w="6786563"/>
              </a:tblGrid>
              <a:tr h="380999">
                <a:tc>
                  <a:txBody>
                    <a:bodyPr/>
                    <a:lstStyle/>
                    <a:p>
                      <a:pPr lvl="0" algn="l">
                        <a:defRPr sz="1800" b="0" i="0">
                          <a:solidFill>
                            <a:srgbClr val="000000"/>
                          </a:solidFill>
                        </a:defRPr>
                      </a:pPr>
                      <a:r>
                        <a:rPr sz="1800" dirty="0">
                          <a:solidFill>
                            <a:srgbClr val="FFFFFF"/>
                          </a:solidFill>
                          <a:latin typeface="Calibri Light" panose="020F0302020204030204" pitchFamily="34" charset="0"/>
                          <a:ea typeface="Tahoma Negreta"/>
                          <a:cs typeface="Tahoma Negreta"/>
                          <a:sym typeface="Tahoma Negreta"/>
                        </a:rPr>
                        <a:t>DATE</a:t>
                      </a:r>
                    </a:p>
                  </a:txBody>
                  <a:tcPr marL="34290" marR="34290" marT="34290" marB="34290" horzOverflow="overflow">
                    <a:lnL w="12700">
                      <a:miter lim="400000"/>
                    </a:lnL>
                    <a:lnR w="12700">
                      <a:miter lim="400000"/>
                    </a:lnR>
                    <a:lnT w="12700">
                      <a:miter lim="400000"/>
                    </a:lnT>
                    <a:solidFill>
                      <a:srgbClr val="CEB966"/>
                    </a:solidFill>
                  </a:tcPr>
                </a:tc>
                <a:tc>
                  <a:txBody>
                    <a:bodyPr/>
                    <a:lstStyle/>
                    <a:p>
                      <a:pPr lvl="0" algn="l">
                        <a:defRPr sz="1800" b="0" i="0">
                          <a:solidFill>
                            <a:srgbClr val="000000"/>
                          </a:solidFill>
                        </a:defRPr>
                      </a:pPr>
                      <a:r>
                        <a:rPr sz="1800" dirty="0">
                          <a:solidFill>
                            <a:srgbClr val="FFFFFF"/>
                          </a:solidFill>
                          <a:latin typeface="Calibri Light" panose="020F0302020204030204" pitchFamily="34" charset="0"/>
                          <a:ea typeface="Tahoma Negreta"/>
                          <a:cs typeface="Tahoma Negreta"/>
                          <a:sym typeface="Tahoma Negreta"/>
                        </a:rPr>
                        <a:t>ACTION ITEM</a:t>
                      </a:r>
                    </a:p>
                  </a:txBody>
                  <a:tcPr marL="34290" marR="34290" marT="34290" marB="34290" horzOverflow="overflow">
                    <a:lnL w="12700">
                      <a:miter lim="400000"/>
                    </a:lnL>
                    <a:lnR w="12700">
                      <a:miter lim="400000"/>
                    </a:lnR>
                    <a:lnT w="12700">
                      <a:miter lim="400000"/>
                    </a:lnT>
                    <a:solidFill>
                      <a:srgbClr val="CEB966"/>
                    </a:solidFill>
                  </a:tcPr>
                </a:tc>
              </a:tr>
              <a:tr h="490443">
                <a:tc>
                  <a:txBody>
                    <a:bodyPr/>
                    <a:lstStyle/>
                    <a:p>
                      <a:pPr lvl="0" algn="l">
                        <a:defRPr sz="1800" b="0" i="0"/>
                      </a:pPr>
                      <a:r>
                        <a:rPr lang="en-US" sz="1800" b="1" dirty="0" smtClean="0">
                          <a:latin typeface="Calibri Light" panose="020F0302020204030204" pitchFamily="34" charset="0"/>
                          <a:ea typeface="American Typewriter"/>
                          <a:cs typeface="American Typewriter"/>
                          <a:sym typeface="American Typewriter"/>
                        </a:rPr>
                        <a:t>April 6, 2016</a:t>
                      </a:r>
                      <a:endParaRPr sz="1800" b="1"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miter lim="400000"/>
                    </a:lnR>
                    <a:lnB w="12700">
                      <a:miter lim="400000"/>
                    </a:lnB>
                    <a:solidFill>
                      <a:srgbClr val="EDE6D2"/>
                    </a:solidFill>
                  </a:tcPr>
                </a:tc>
                <a:tc>
                  <a:txBody>
                    <a:bodyPr/>
                    <a:lstStyle/>
                    <a:p>
                      <a:pPr lvl="0" algn="l">
                        <a:defRPr sz="1800" b="0" i="0"/>
                      </a:pPr>
                      <a:r>
                        <a:rPr lang="en-US" sz="1800" dirty="0" smtClean="0">
                          <a:latin typeface="Calibri Light" panose="020F0302020204030204" pitchFamily="34" charset="0"/>
                          <a:ea typeface="American Typewriter"/>
                          <a:cs typeface="American Typewriter"/>
                          <a:sym typeface="American Typewriter"/>
                        </a:rPr>
                        <a:t>Work Based Learning –</a:t>
                      </a:r>
                      <a:r>
                        <a:rPr lang="en-US" sz="1800" baseline="0" dirty="0" smtClean="0">
                          <a:latin typeface="Calibri Light" panose="020F0302020204030204" pitchFamily="34" charset="0"/>
                          <a:ea typeface="American Typewriter"/>
                          <a:cs typeface="American Typewriter"/>
                          <a:sym typeface="American Typewriter"/>
                        </a:rPr>
                        <a:t> SEMINAR – Greensboro </a:t>
                      </a:r>
                      <a:endParaRPr sz="1800"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miter lim="400000"/>
                    </a:lnR>
                    <a:lnB w="12700">
                      <a:miter lim="400000"/>
                    </a:lnB>
                    <a:solidFill>
                      <a:srgbClr val="EDE6D2"/>
                    </a:solidFill>
                  </a:tcPr>
                </a:tc>
              </a:tr>
              <a:tr h="455783">
                <a:tc>
                  <a:txBody>
                    <a:bodyPr/>
                    <a:lstStyle/>
                    <a:p>
                      <a:pPr lvl="0" algn="l">
                        <a:defRPr sz="1800" b="0" i="0"/>
                      </a:pPr>
                      <a:r>
                        <a:rPr lang="en-US" sz="1800" b="1" dirty="0" smtClean="0">
                          <a:latin typeface="Calibri Light" panose="020F0302020204030204" pitchFamily="34" charset="0"/>
                          <a:ea typeface="American Typewriter"/>
                          <a:cs typeface="American Typewriter"/>
                          <a:sym typeface="American Typewriter"/>
                        </a:rPr>
                        <a:t>April</a:t>
                      </a:r>
                      <a:r>
                        <a:rPr lang="en-US" sz="1800" b="1" baseline="0" dirty="0" smtClean="0">
                          <a:latin typeface="Calibri Light" panose="020F0302020204030204" pitchFamily="34" charset="0"/>
                          <a:ea typeface="American Typewriter"/>
                          <a:cs typeface="American Typewriter"/>
                          <a:sym typeface="American Typewriter"/>
                        </a:rPr>
                        <a:t> 6-8, 2016</a:t>
                      </a:r>
                      <a:endParaRPr sz="1800" b="1"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noFill/>
                      <a:miter lim="400000"/>
                    </a:lnR>
                    <a:lnT w="12700">
                      <a:noFill/>
                      <a:miter lim="400000"/>
                    </a:lnT>
                    <a:lnB w="12700">
                      <a:miter lim="400000"/>
                    </a:lnB>
                    <a:solidFill>
                      <a:srgbClr val="EDE6D2"/>
                    </a:solidFill>
                  </a:tcPr>
                </a:tc>
                <a:tc>
                  <a:txBody>
                    <a:bodyPr/>
                    <a:lstStyle/>
                    <a:p>
                      <a:pPr lvl="0" algn="l">
                        <a:defRPr sz="1800" b="0" i="0"/>
                      </a:pPr>
                      <a:r>
                        <a:rPr lang="en-US" sz="1800" dirty="0" smtClean="0">
                          <a:latin typeface="Calibri Light" panose="020F0302020204030204" pitchFamily="34" charset="0"/>
                          <a:ea typeface="American Typewriter"/>
                          <a:cs typeface="American Typewriter"/>
                          <a:sym typeface="American Typewriter"/>
                        </a:rPr>
                        <a:t>Career Pathways, WIOA and CTE </a:t>
                      </a:r>
                      <a:endParaRPr sz="1800"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noFill/>
                      <a:miter lim="400000"/>
                    </a:lnL>
                    <a:lnR w="12700">
                      <a:miter lim="400000"/>
                    </a:lnR>
                    <a:lnT w="12700">
                      <a:noFill/>
                      <a:miter lim="400000"/>
                    </a:lnT>
                    <a:lnB w="12700">
                      <a:miter lim="400000"/>
                    </a:lnB>
                    <a:solidFill>
                      <a:srgbClr val="EDE6D2"/>
                    </a:solidFill>
                  </a:tcPr>
                </a:tc>
              </a:tr>
              <a:tr h="399286">
                <a:tc>
                  <a:txBody>
                    <a:bodyPr/>
                    <a:lstStyle/>
                    <a:p>
                      <a:pPr lvl="0" algn="l">
                        <a:defRPr sz="1800" b="0" i="0"/>
                      </a:pPr>
                      <a:r>
                        <a:rPr lang="en-US" sz="1800" b="1" dirty="0" smtClean="0">
                          <a:latin typeface="Calibri Light" panose="020F0302020204030204" pitchFamily="34" charset="0"/>
                          <a:ea typeface="American Typewriter"/>
                          <a:cs typeface="American Typewriter"/>
                          <a:sym typeface="American Typewriter"/>
                        </a:rPr>
                        <a:t>April 20 – 21 </a:t>
                      </a:r>
                      <a:endParaRPr sz="1800" b="1"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miter lim="400000"/>
                    </a:lnR>
                    <a:lnT w="12700">
                      <a:miter lim="400000"/>
                    </a:lnT>
                    <a:lnB w="12700">
                      <a:miter lim="400000"/>
                    </a:lnB>
                    <a:solidFill>
                      <a:srgbClr val="F6F3EA"/>
                    </a:solidFill>
                  </a:tcPr>
                </a:tc>
                <a:tc>
                  <a:txBody>
                    <a:bodyPr/>
                    <a:lstStyle/>
                    <a:p>
                      <a:pPr lvl="0" algn="l">
                        <a:defRPr sz="1800" b="0" i="0"/>
                      </a:pPr>
                      <a:r>
                        <a:rPr lang="en-US" sz="1800" dirty="0" smtClean="0">
                          <a:latin typeface="Calibri Light" panose="020F0302020204030204" pitchFamily="34" charset="0"/>
                          <a:ea typeface="American Typewriter"/>
                          <a:cs typeface="American Typewriter"/>
                          <a:sym typeface="American Typewriter"/>
                        </a:rPr>
                        <a:t>20</a:t>
                      </a:r>
                      <a:r>
                        <a:rPr lang="en-US" sz="1800" baseline="30000" dirty="0" smtClean="0">
                          <a:latin typeface="Calibri Light" panose="020F0302020204030204" pitchFamily="34" charset="0"/>
                          <a:ea typeface="American Typewriter"/>
                          <a:cs typeface="American Typewriter"/>
                          <a:sym typeface="American Typewriter"/>
                        </a:rPr>
                        <a:t>th</a:t>
                      </a:r>
                      <a:r>
                        <a:rPr lang="en-US" sz="1800" dirty="0" smtClean="0">
                          <a:latin typeface="Calibri Light" panose="020F0302020204030204" pitchFamily="34" charset="0"/>
                          <a:ea typeface="American Typewriter"/>
                          <a:cs typeface="American Typewriter"/>
                          <a:sym typeface="American Typewriter"/>
                        </a:rPr>
                        <a:t> 11-1 pm  Explore  Skills USA</a:t>
                      </a:r>
                      <a:r>
                        <a:rPr lang="en-US" sz="1800" baseline="0" dirty="0" smtClean="0">
                          <a:latin typeface="Calibri Light" panose="020F0302020204030204" pitchFamily="34" charset="0"/>
                          <a:ea typeface="American Typewriter"/>
                          <a:cs typeface="American Typewriter"/>
                          <a:sym typeface="American Typewriter"/>
                        </a:rPr>
                        <a:t> </a:t>
                      </a:r>
                      <a:endParaRPr sz="1800"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miter lim="400000"/>
                    </a:lnR>
                    <a:lnT w="12700">
                      <a:miter lim="400000"/>
                    </a:lnT>
                    <a:lnB w="12700">
                      <a:miter lim="400000"/>
                    </a:lnB>
                    <a:solidFill>
                      <a:srgbClr val="F6F3EA"/>
                    </a:solidFill>
                  </a:tcPr>
                </a:tc>
              </a:tr>
              <a:tr h="465277">
                <a:tc>
                  <a:txBody>
                    <a:bodyPr/>
                    <a:lstStyle/>
                    <a:p>
                      <a:pPr lvl="0" algn="l">
                        <a:defRPr sz="1800" b="0" i="0"/>
                      </a:pPr>
                      <a:r>
                        <a:rPr lang="en-US" sz="1800" b="1" dirty="0" smtClean="0">
                          <a:latin typeface="Calibri Light" panose="020F0302020204030204" pitchFamily="34" charset="0"/>
                          <a:ea typeface="American Typewriter"/>
                          <a:cs typeface="American Typewriter"/>
                          <a:sym typeface="American Typewriter"/>
                        </a:rPr>
                        <a:t>April 20, 2016 </a:t>
                      </a:r>
                      <a:endParaRPr sz="1800" b="1"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miter lim="400000"/>
                    </a:lnR>
                    <a:lnT w="12700">
                      <a:miter lim="400000"/>
                    </a:lnT>
                    <a:lnB w="12700">
                      <a:miter lim="400000"/>
                    </a:lnB>
                    <a:solidFill>
                      <a:srgbClr val="EDE6D2"/>
                    </a:solidFill>
                  </a:tcPr>
                </a:tc>
                <a:tc>
                  <a:txBody>
                    <a:bodyPr/>
                    <a:lstStyle/>
                    <a:p>
                      <a:pPr lvl="0" algn="l">
                        <a:defRPr sz="1800" b="0" i="0"/>
                      </a:pPr>
                      <a:r>
                        <a:rPr lang="en-US" sz="1800" dirty="0" smtClean="0">
                          <a:latin typeface="Calibri Light" panose="020F0302020204030204" pitchFamily="34" charset="0"/>
                          <a:ea typeface="American Typewriter"/>
                          <a:cs typeface="American Typewriter"/>
                          <a:sym typeface="American Typewriter"/>
                        </a:rPr>
                        <a:t>2:00 PM</a:t>
                      </a:r>
                      <a:r>
                        <a:rPr lang="en-US" sz="1800" baseline="0" dirty="0" smtClean="0">
                          <a:latin typeface="Calibri Light" panose="020F0302020204030204" pitchFamily="34" charset="0"/>
                          <a:ea typeface="American Typewriter"/>
                          <a:cs typeface="American Typewriter"/>
                          <a:sym typeface="American Typewriter"/>
                        </a:rPr>
                        <a:t> – 5:00 PM Perkins Planning for 2016 - 17 </a:t>
                      </a:r>
                      <a:endParaRPr sz="1800"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miter lim="400000"/>
                    </a:lnR>
                    <a:lnT w="12700">
                      <a:miter lim="400000"/>
                    </a:lnT>
                    <a:lnB w="12700">
                      <a:miter lim="400000"/>
                    </a:lnB>
                    <a:solidFill>
                      <a:srgbClr val="EDE6D2"/>
                    </a:solidFill>
                  </a:tcPr>
                </a:tc>
              </a:tr>
              <a:tr h="465277">
                <a:tc>
                  <a:txBody>
                    <a:bodyPr/>
                    <a:lstStyle/>
                    <a:p>
                      <a:pPr lvl="0" algn="l">
                        <a:defRPr sz="1800" b="0" i="0"/>
                      </a:pPr>
                      <a:r>
                        <a:rPr lang="en-US" sz="1800" b="1" dirty="0" smtClean="0">
                          <a:latin typeface="Calibri Light" panose="020F0302020204030204" pitchFamily="34" charset="0"/>
                          <a:ea typeface="American Typewriter"/>
                          <a:cs typeface="American Typewriter"/>
                          <a:sym typeface="American Typewriter"/>
                        </a:rPr>
                        <a:t>April 20, 2016</a:t>
                      </a:r>
                      <a:endParaRPr sz="1800" b="1"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miter lim="400000"/>
                    </a:lnR>
                    <a:lnT w="12700">
                      <a:miter lim="400000"/>
                    </a:lnT>
                    <a:lnB w="12700">
                      <a:miter lim="400000"/>
                    </a:lnB>
                    <a:solidFill>
                      <a:srgbClr val="F6F3EA"/>
                    </a:solidFill>
                  </a:tcPr>
                </a:tc>
                <a:tc>
                  <a:txBody>
                    <a:bodyPr/>
                    <a:lstStyle/>
                    <a:p>
                      <a:pPr lvl="0" algn="l">
                        <a:defRPr sz="1800" b="0" i="0"/>
                      </a:pPr>
                      <a:r>
                        <a:rPr lang="en-US" sz="1800" dirty="0" smtClean="0">
                          <a:latin typeface="Calibri Light" panose="020F0302020204030204" pitchFamily="34" charset="0"/>
                          <a:ea typeface="American Typewriter"/>
                          <a:cs typeface="American Typewriter"/>
                          <a:sym typeface="American Typewriter"/>
                        </a:rPr>
                        <a:t>6:30 PM Skills</a:t>
                      </a:r>
                      <a:r>
                        <a:rPr lang="en-US" sz="1800" baseline="0" dirty="0" smtClean="0">
                          <a:latin typeface="Calibri Light" panose="020F0302020204030204" pitchFamily="34" charset="0"/>
                          <a:ea typeface="American Typewriter"/>
                          <a:cs typeface="American Typewriter"/>
                          <a:sym typeface="American Typewriter"/>
                        </a:rPr>
                        <a:t> USA Postsecondary Awards </a:t>
                      </a:r>
                      <a:endParaRPr sz="1800"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miter lim="400000"/>
                    </a:lnR>
                    <a:lnT w="12700">
                      <a:miter lim="400000"/>
                    </a:lnT>
                    <a:lnB w="12700">
                      <a:miter lim="400000"/>
                    </a:lnB>
                    <a:solidFill>
                      <a:srgbClr val="F6F3EA"/>
                    </a:solidFill>
                  </a:tcPr>
                </a:tc>
              </a:tr>
              <a:tr h="457200">
                <a:tc>
                  <a:txBody>
                    <a:bodyPr/>
                    <a:lstStyle/>
                    <a:p>
                      <a:pPr lvl="0" algn="l">
                        <a:defRPr sz="1800" b="0" i="0"/>
                      </a:pPr>
                      <a:r>
                        <a:rPr lang="en-US" sz="1800" b="1" dirty="0" smtClean="0">
                          <a:latin typeface="Calibri Light" panose="020F0302020204030204" pitchFamily="34" charset="0"/>
                          <a:ea typeface="American Typewriter"/>
                          <a:cs typeface="American Typewriter"/>
                          <a:sym typeface="American Typewriter"/>
                        </a:rPr>
                        <a:t>April 21, 2016 </a:t>
                      </a:r>
                      <a:endParaRPr sz="1800" b="1"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miter lim="400000"/>
                    </a:lnR>
                    <a:lnT w="12700">
                      <a:miter lim="400000"/>
                    </a:lnT>
                    <a:lnB w="12700">
                      <a:miter lim="400000"/>
                    </a:lnB>
                    <a:solidFill>
                      <a:srgbClr val="EDE6D2"/>
                    </a:solidFill>
                  </a:tcPr>
                </a:tc>
                <a:tc>
                  <a:txBody>
                    <a:bodyPr/>
                    <a:lstStyle/>
                    <a:p>
                      <a:pPr lvl="0" algn="l">
                        <a:defRPr sz="1800" b="0" i="0"/>
                      </a:pPr>
                      <a:r>
                        <a:rPr lang="en-US" sz="1800" dirty="0" smtClean="0">
                          <a:latin typeface="Calibri Light" panose="020F0302020204030204" pitchFamily="34" charset="0"/>
                          <a:ea typeface="American Typewriter"/>
                          <a:cs typeface="American Typewriter"/>
                          <a:sym typeface="American Typewriter"/>
                        </a:rPr>
                        <a:t>8:00 AM – 11:00 AM Perkins Postsecondary</a:t>
                      </a:r>
                      <a:r>
                        <a:rPr lang="en-US" sz="1800" baseline="0" dirty="0" smtClean="0">
                          <a:latin typeface="Calibri Light" panose="020F0302020204030204" pitchFamily="34" charset="0"/>
                          <a:ea typeface="American Typewriter"/>
                          <a:cs typeface="American Typewriter"/>
                          <a:sym typeface="American Typewriter"/>
                        </a:rPr>
                        <a:t> Planning for 2016 - 17 </a:t>
                      </a:r>
                      <a:endParaRPr sz="1800" dirty="0">
                        <a:latin typeface="Calibri Light" panose="020F0302020204030204" pitchFamily="34" charset="0"/>
                        <a:ea typeface="American Typewriter"/>
                        <a:cs typeface="American Typewriter"/>
                        <a:sym typeface="American Typewriter"/>
                      </a:endParaRPr>
                    </a:p>
                  </a:txBody>
                  <a:tcPr marL="34290" marR="34290" marT="34290" marB="34290" horzOverflow="overflow">
                    <a:lnL w="12700">
                      <a:miter lim="400000"/>
                    </a:lnL>
                    <a:lnR w="12700">
                      <a:miter lim="400000"/>
                    </a:lnR>
                    <a:lnT w="12700">
                      <a:miter lim="400000"/>
                    </a:lnT>
                    <a:lnB w="12700">
                      <a:miter lim="400000"/>
                    </a:lnB>
                    <a:solidFill>
                      <a:srgbClr val="EDE6D2"/>
                    </a:solidFill>
                  </a:tcPr>
                </a:tc>
              </a:tr>
              <a:tr h="457200">
                <a:tc>
                  <a:txBody>
                    <a:bodyPr/>
                    <a:lstStyle/>
                    <a:p>
                      <a:pPr lvl="0" algn="l">
                        <a:defRPr sz="1800" b="0" i="0"/>
                      </a:pPr>
                      <a:r>
                        <a:rPr lang="en-US" sz="1800" b="1" dirty="0" smtClean="0">
                          <a:latin typeface="Calibri Light" panose="020F0302020204030204" pitchFamily="34" charset="0"/>
                        </a:rPr>
                        <a:t>May</a:t>
                      </a:r>
                      <a:r>
                        <a:rPr lang="en-US" sz="1800" b="1" baseline="0" dirty="0" smtClean="0">
                          <a:latin typeface="Calibri Light" panose="020F0302020204030204" pitchFamily="34" charset="0"/>
                        </a:rPr>
                        <a:t> 16-20, 2016</a:t>
                      </a:r>
                      <a:endParaRPr sz="1800" b="1" dirty="0">
                        <a:latin typeface="Calibri Light" panose="020F0302020204030204" pitchFamily="34" charset="0"/>
                      </a:endParaRPr>
                    </a:p>
                  </a:txBody>
                  <a:tcPr marL="34290" marR="34290" marT="34290" marB="34290" horzOverflow="overflow">
                    <a:lnL w="12700">
                      <a:miter lim="400000"/>
                    </a:lnL>
                    <a:lnR w="12700">
                      <a:miter lim="400000"/>
                    </a:lnR>
                    <a:lnT w="12700">
                      <a:miter lim="400000"/>
                    </a:lnT>
                    <a:lnB w="12700">
                      <a:noFill/>
                      <a:miter lim="400000"/>
                    </a:lnB>
                    <a:solidFill>
                      <a:srgbClr val="F6F3EA"/>
                    </a:solidFill>
                  </a:tcPr>
                </a:tc>
                <a:tc>
                  <a:txBody>
                    <a:bodyPr/>
                    <a:lstStyle/>
                    <a:p>
                      <a:pPr lvl="0" algn="l">
                        <a:defRPr sz="1800" b="0" i="0"/>
                      </a:pPr>
                      <a:r>
                        <a:rPr lang="en-US" sz="1800" dirty="0" smtClean="0">
                          <a:latin typeface="Calibri Light" panose="020F0302020204030204" pitchFamily="34" charset="0"/>
                        </a:rPr>
                        <a:t>Perkins Year</a:t>
                      </a:r>
                      <a:r>
                        <a:rPr lang="en-US" sz="1800" baseline="0" dirty="0" smtClean="0">
                          <a:latin typeface="Calibri Light" panose="020F0302020204030204" pitchFamily="34" charset="0"/>
                        </a:rPr>
                        <a:t> End Review – Webinars </a:t>
                      </a:r>
                      <a:endParaRPr sz="1800" dirty="0">
                        <a:latin typeface="Calibri Light" panose="020F0302020204030204" pitchFamily="34" charset="0"/>
                      </a:endParaRPr>
                    </a:p>
                  </a:txBody>
                  <a:tcPr marL="34290" marR="34290" marT="34290" marB="34290" horzOverflow="overflow">
                    <a:lnL w="12700">
                      <a:miter lim="400000"/>
                    </a:lnL>
                    <a:lnR w="12700">
                      <a:miter lim="400000"/>
                    </a:lnR>
                    <a:lnT w="12700">
                      <a:miter lim="400000"/>
                    </a:lnT>
                    <a:lnB w="12700">
                      <a:noFill/>
                      <a:miter lim="400000"/>
                    </a:lnB>
                    <a:solidFill>
                      <a:srgbClr val="F6F3EA"/>
                    </a:solidFill>
                  </a:tcPr>
                </a:tc>
              </a:tr>
              <a:tr h="381000">
                <a:tc>
                  <a:txBody>
                    <a:bodyPr/>
                    <a:lstStyle/>
                    <a:p>
                      <a:pPr lvl="0" algn="l">
                        <a:defRPr sz="1800" b="0" i="0"/>
                      </a:pPr>
                      <a:r>
                        <a:rPr lang="en-US" sz="1800" b="1" dirty="0" smtClean="0">
                          <a:latin typeface="Calibri Light" panose="020F0302020204030204" pitchFamily="34" charset="0"/>
                        </a:rPr>
                        <a:t>June</a:t>
                      </a:r>
                      <a:r>
                        <a:rPr lang="en-US" sz="1800" b="1" baseline="0" dirty="0" smtClean="0">
                          <a:latin typeface="Calibri Light" panose="020F0302020204030204" pitchFamily="34" charset="0"/>
                        </a:rPr>
                        <a:t> 1-2, 2016</a:t>
                      </a:r>
                      <a:endParaRPr sz="1800" b="1" dirty="0">
                        <a:latin typeface="Calibri Light" panose="020F0302020204030204" pitchFamily="34" charset="0"/>
                      </a:endParaRPr>
                    </a:p>
                  </a:txBody>
                  <a:tcPr marL="34290" marR="34290" marT="34290" marB="34290" horzOverflow="overflow">
                    <a:lnL w="12700">
                      <a:miter lim="400000"/>
                    </a:lnL>
                    <a:lnR w="12700">
                      <a:noFill/>
                      <a:miter lim="400000"/>
                    </a:lnR>
                    <a:lnT w="12700">
                      <a:miter lim="400000"/>
                    </a:lnT>
                    <a:lnB w="12700">
                      <a:miter lim="400000"/>
                    </a:lnB>
                    <a:solidFill>
                      <a:srgbClr val="F6F3EA"/>
                    </a:solidFill>
                  </a:tcPr>
                </a:tc>
                <a:tc>
                  <a:txBody>
                    <a:bodyPr/>
                    <a:lstStyle/>
                    <a:p>
                      <a:pPr lvl="0" algn="l">
                        <a:defRPr sz="1800" b="0" i="0"/>
                      </a:pPr>
                      <a:r>
                        <a:rPr lang="en-US" sz="1800" dirty="0" smtClean="0">
                          <a:latin typeface="Calibri Light" panose="020F0302020204030204" pitchFamily="34" charset="0"/>
                        </a:rPr>
                        <a:t>Pathway Leadership Grant Reviews  - In Person </a:t>
                      </a:r>
                      <a:endParaRPr sz="1800" dirty="0">
                        <a:latin typeface="Calibri Light" panose="020F0302020204030204" pitchFamily="34" charset="0"/>
                      </a:endParaRPr>
                    </a:p>
                  </a:txBody>
                  <a:tcPr marL="34290" marR="34290" marT="34290" marB="34290" horzOverflow="overflow">
                    <a:lnL w="12700">
                      <a:noFill/>
                      <a:miter lim="400000"/>
                    </a:lnL>
                    <a:lnR w="12700">
                      <a:miter lim="400000"/>
                    </a:lnR>
                    <a:lnT w="12700">
                      <a:miter lim="400000"/>
                    </a:lnT>
                    <a:lnB w="12700">
                      <a:miter lim="400000"/>
                    </a:lnB>
                    <a:solidFill>
                      <a:srgbClr val="F6F3EA"/>
                    </a:solidFill>
                  </a:tcPr>
                </a:tc>
              </a:tr>
            </a:tbl>
          </a:graphicData>
        </a:graphic>
      </p:graphicFrame>
    </p:spTree>
    <p:extLst>
      <p:ext uri="{BB962C8B-B14F-4D97-AF65-F5344CB8AC3E}">
        <p14:creationId xmlns:p14="http://schemas.microsoft.com/office/powerpoint/2010/main" val="99961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title"/>
          </p:nvPr>
        </p:nvSpPr>
        <p:spPr>
          <a:xfrm>
            <a:off x="2514600" y="0"/>
            <a:ext cx="6429374" cy="1676401"/>
          </a:xfrm>
          <a:prstGeom prst="rect">
            <a:avLst/>
          </a:prstGeom>
        </p:spPr>
        <p:txBody>
          <a:bodyPr lIns="0" tIns="0" rIns="0" bIns="0">
            <a:normAutofit/>
          </a:bodyPr>
          <a:lstStyle/>
          <a:p>
            <a:pPr lvl="0">
              <a:defRPr sz="1800">
                <a:solidFill>
                  <a:srgbClr val="000000"/>
                </a:solidFill>
              </a:defRPr>
            </a:pPr>
            <a:r>
              <a:rPr sz="4400" dirty="0">
                <a:solidFill>
                  <a:srgbClr val="69676D"/>
                </a:solidFill>
              </a:rPr>
              <a:t>Continuous Oversight</a:t>
            </a:r>
          </a:p>
        </p:txBody>
      </p:sp>
      <p:sp>
        <p:nvSpPr>
          <p:cNvPr id="274" name="Shape 274"/>
          <p:cNvSpPr>
            <a:spLocks noGrp="1"/>
          </p:cNvSpPr>
          <p:nvPr>
            <p:ph idx="1"/>
          </p:nvPr>
        </p:nvSpPr>
        <p:spPr>
          <a:xfrm>
            <a:off x="1182687" y="2017713"/>
            <a:ext cx="7772401" cy="4114801"/>
          </a:xfrm>
          <a:prstGeom prst="rect">
            <a:avLst/>
          </a:prstGeom>
        </p:spPr>
        <p:txBody>
          <a:bodyPr lIns="0" tIns="0" rIns="0" bIns="0">
            <a:normAutofit fontScale="92500" lnSpcReduction="10000"/>
          </a:bodyPr>
          <a:lstStyle/>
          <a:p>
            <a:pPr lvl="0">
              <a:defRPr sz="1800"/>
            </a:pPr>
            <a:r>
              <a:rPr lang="en-US" sz="3200" dirty="0" smtClean="0"/>
              <a:t>Budget Modifications</a:t>
            </a:r>
          </a:p>
          <a:p>
            <a:pPr lvl="1">
              <a:defRPr sz="1800"/>
            </a:pPr>
            <a:r>
              <a:rPr lang="en-US" sz="2800" dirty="0" smtClean="0"/>
              <a:t>Update Local Plan</a:t>
            </a:r>
            <a:endParaRPr sz="2800" dirty="0"/>
          </a:p>
          <a:p>
            <a:pPr lvl="0">
              <a:defRPr sz="1800"/>
            </a:pPr>
            <a:r>
              <a:rPr lang="en-US" sz="3200" dirty="0" smtClean="0"/>
              <a:t>College Site Visits</a:t>
            </a:r>
            <a:endParaRPr sz="3200" dirty="0"/>
          </a:p>
          <a:p>
            <a:pPr lvl="0">
              <a:defRPr sz="1800"/>
            </a:pPr>
            <a:r>
              <a:rPr sz="3200" dirty="0"/>
              <a:t>Confirm </a:t>
            </a:r>
            <a:r>
              <a:rPr lang="en-US" sz="3200" dirty="0" smtClean="0"/>
              <a:t>Local Plan</a:t>
            </a:r>
            <a:r>
              <a:rPr sz="3200" dirty="0" smtClean="0"/>
              <a:t> </a:t>
            </a:r>
            <a:r>
              <a:rPr lang="en-US" sz="3200" dirty="0" smtClean="0"/>
              <a:t>A</a:t>
            </a:r>
            <a:r>
              <a:rPr sz="3200" dirty="0" smtClean="0"/>
              <a:t>ction</a:t>
            </a:r>
            <a:r>
              <a:rPr lang="en-US" sz="3200" dirty="0" smtClean="0"/>
              <a:t>s</a:t>
            </a:r>
            <a:endParaRPr sz="3200" dirty="0" smtClean="0"/>
          </a:p>
          <a:p>
            <a:pPr lvl="0">
              <a:defRPr sz="1800"/>
            </a:pPr>
            <a:r>
              <a:rPr lang="en-US" sz="3200" dirty="0" smtClean="0"/>
              <a:t>Desk Monitoring</a:t>
            </a:r>
            <a:endParaRPr sz="3200" dirty="0" smtClean="0"/>
          </a:p>
          <a:p>
            <a:pPr lvl="0">
              <a:defRPr sz="1800"/>
            </a:pPr>
            <a:r>
              <a:rPr sz="3200" dirty="0" smtClean="0"/>
              <a:t>Preparation </a:t>
            </a:r>
            <a:r>
              <a:rPr sz="3200" dirty="0"/>
              <a:t>for </a:t>
            </a:r>
            <a:r>
              <a:rPr lang="en-US" sz="3200" dirty="0" smtClean="0"/>
              <a:t>E</a:t>
            </a:r>
            <a:r>
              <a:rPr sz="3200" dirty="0" smtClean="0"/>
              <a:t>nd </a:t>
            </a:r>
            <a:r>
              <a:rPr sz="3200" dirty="0"/>
              <a:t>of </a:t>
            </a:r>
            <a:r>
              <a:rPr lang="en-US" sz="3200" dirty="0" smtClean="0"/>
              <a:t>Y</a:t>
            </a:r>
            <a:r>
              <a:rPr sz="3200" dirty="0" smtClean="0"/>
              <a:t>ear </a:t>
            </a:r>
            <a:r>
              <a:rPr lang="en-US" sz="3200" dirty="0" smtClean="0"/>
              <a:t>R</a:t>
            </a:r>
            <a:r>
              <a:rPr sz="3200" dirty="0" smtClean="0"/>
              <a:t>eports</a:t>
            </a:r>
            <a:endParaRPr sz="3200" dirty="0"/>
          </a:p>
          <a:p>
            <a:pPr lvl="0">
              <a:defRPr sz="1800"/>
            </a:pPr>
            <a:r>
              <a:rPr sz="3200" dirty="0"/>
              <a:t>Calendar </a:t>
            </a:r>
            <a:r>
              <a:rPr lang="en-US" sz="3200" dirty="0" smtClean="0"/>
              <a:t>R</a:t>
            </a:r>
            <a:r>
              <a:rPr sz="3200" dirty="0" smtClean="0"/>
              <a:t>eminders</a:t>
            </a:r>
            <a:endParaRPr lang="en-US" dirty="0"/>
          </a:p>
          <a:p>
            <a:pPr lvl="1">
              <a:defRPr sz="1800"/>
            </a:pPr>
            <a:r>
              <a:rPr lang="en-US" sz="2800" dirty="0" smtClean="0"/>
              <a:t>CTE Professional Development</a:t>
            </a:r>
            <a:endParaRPr sz="2800" dirty="0"/>
          </a:p>
        </p:txBody>
      </p:sp>
    </p:spTree>
    <p:extLst>
      <p:ext uri="{BB962C8B-B14F-4D97-AF65-F5344CB8AC3E}">
        <p14:creationId xmlns:p14="http://schemas.microsoft.com/office/powerpoint/2010/main" val="3047353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p:cNvSpPr>
          <p:nvPr>
            <p:ph type="title"/>
          </p:nvPr>
        </p:nvSpPr>
        <p:spPr>
          <a:xfrm>
            <a:off x="1350962" y="304800"/>
            <a:ext cx="7793037" cy="1462088"/>
          </a:xfrm>
          <a:prstGeom prst="rect">
            <a:avLst/>
          </a:prstGeom>
        </p:spPr>
        <p:txBody>
          <a:bodyPr lIns="0" tIns="0" rIns="0" bIns="0">
            <a:normAutofit/>
          </a:bodyPr>
          <a:lstStyle/>
          <a:p>
            <a:pPr lvl="0">
              <a:defRPr sz="1800">
                <a:solidFill>
                  <a:srgbClr val="000000"/>
                </a:solidFill>
              </a:defRPr>
            </a:pPr>
            <a:r>
              <a:rPr sz="4400">
                <a:solidFill>
                  <a:srgbClr val="69676D"/>
                </a:solidFill>
              </a:rPr>
              <a:t>Compliance Review</a:t>
            </a:r>
          </a:p>
        </p:txBody>
      </p:sp>
      <p:sp>
        <p:nvSpPr>
          <p:cNvPr id="287" name="Shape 287"/>
          <p:cNvSpPr/>
          <p:nvPr/>
        </p:nvSpPr>
        <p:spPr>
          <a:xfrm>
            <a:off x="457200" y="2438400"/>
            <a:ext cx="2209800" cy="304698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buSzPct val="100000"/>
            </a:pPr>
            <a:r>
              <a:rPr lang="en-US" sz="2400" dirty="0" smtClean="0"/>
              <a:t>Program </a:t>
            </a:r>
          </a:p>
          <a:p>
            <a:pPr lvl="0" algn="ctr">
              <a:buSzPct val="100000"/>
            </a:pPr>
            <a:endParaRPr lang="en-US" sz="2400" dirty="0" smtClean="0"/>
          </a:p>
          <a:p>
            <a:pPr marL="119062" lvl="0" indent="-119062">
              <a:buSzPct val="100000"/>
              <a:buFont typeface="Arial"/>
              <a:buChar char="•"/>
            </a:pPr>
            <a:r>
              <a:rPr dirty="0" smtClean="0"/>
              <a:t>Annual </a:t>
            </a:r>
            <a:r>
              <a:rPr dirty="0"/>
              <a:t>Plan and associated documents</a:t>
            </a:r>
          </a:p>
          <a:p>
            <a:pPr marL="119062" lvl="0" indent="-119062">
              <a:buSzPct val="100000"/>
              <a:buFont typeface="Arial"/>
              <a:buChar char="•"/>
            </a:pPr>
            <a:r>
              <a:rPr dirty="0"/>
              <a:t>Selection process</a:t>
            </a:r>
          </a:p>
          <a:p>
            <a:pPr marL="119062" lvl="0" indent="-119062">
              <a:buSzPct val="100000"/>
              <a:buFont typeface="Arial"/>
              <a:buChar char="•"/>
            </a:pPr>
            <a:r>
              <a:rPr dirty="0"/>
              <a:t>Activity progress</a:t>
            </a:r>
          </a:p>
          <a:p>
            <a:pPr marL="119062" lvl="0" indent="-119062">
              <a:buSzPct val="100000"/>
              <a:buFont typeface="Arial"/>
              <a:buChar char="•"/>
            </a:pPr>
            <a:r>
              <a:rPr dirty="0"/>
              <a:t>Interviews</a:t>
            </a:r>
          </a:p>
          <a:p>
            <a:pPr marL="119062" lvl="0" indent="-119062">
              <a:buSzPct val="100000"/>
              <a:buFont typeface="Arial"/>
              <a:buChar char="•"/>
            </a:pPr>
            <a:r>
              <a:rPr dirty="0"/>
              <a:t>Professional development</a:t>
            </a:r>
          </a:p>
        </p:txBody>
      </p:sp>
      <p:sp>
        <p:nvSpPr>
          <p:cNvPr id="288" name="Shape 288"/>
          <p:cNvSpPr/>
          <p:nvPr/>
        </p:nvSpPr>
        <p:spPr>
          <a:xfrm>
            <a:off x="3200400" y="2438400"/>
            <a:ext cx="2283615" cy="378565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ctr">
              <a:buSzPct val="100000"/>
            </a:pPr>
            <a:r>
              <a:rPr lang="en-US" sz="2400" dirty="0" smtClean="0"/>
              <a:t>Fiscal</a:t>
            </a:r>
            <a:r>
              <a:rPr lang="en-US" dirty="0" smtClean="0"/>
              <a:t> </a:t>
            </a:r>
          </a:p>
          <a:p>
            <a:pPr lvl="0" algn="ctr">
              <a:buSzPct val="100000"/>
            </a:pPr>
            <a:endParaRPr lang="en-US" dirty="0" smtClean="0"/>
          </a:p>
          <a:p>
            <a:pPr marL="119062" lvl="0" indent="-119062">
              <a:buSzPct val="100000"/>
              <a:buFont typeface="Arial"/>
              <a:buChar char="•"/>
            </a:pPr>
            <a:r>
              <a:rPr dirty="0" smtClean="0"/>
              <a:t>Reimbursements </a:t>
            </a:r>
            <a:r>
              <a:rPr dirty="0"/>
              <a:t>to date</a:t>
            </a:r>
          </a:p>
          <a:p>
            <a:pPr marL="119062" lvl="0" indent="-119062">
              <a:buSzPct val="100000"/>
              <a:buFont typeface="Arial"/>
              <a:buChar char="•"/>
            </a:pPr>
            <a:r>
              <a:rPr dirty="0"/>
              <a:t>Remainder of year</a:t>
            </a:r>
          </a:p>
          <a:p>
            <a:pPr marL="119062" lvl="0" indent="-119062">
              <a:buSzPct val="100000"/>
              <a:buFont typeface="Arial"/>
              <a:buChar char="•"/>
            </a:pPr>
            <a:r>
              <a:rPr dirty="0"/>
              <a:t>Planned amendments</a:t>
            </a:r>
          </a:p>
          <a:p>
            <a:pPr marL="119062" lvl="0" indent="-119062">
              <a:buSzPct val="100000"/>
              <a:buFont typeface="Arial"/>
              <a:buChar char="•"/>
            </a:pPr>
            <a:r>
              <a:rPr dirty="0" smtClean="0"/>
              <a:t>P</a:t>
            </a:r>
            <a:r>
              <a:rPr lang="en-US" dirty="0" smtClean="0"/>
              <a:t>ersonal </a:t>
            </a:r>
            <a:r>
              <a:rPr dirty="0" smtClean="0"/>
              <a:t>A</a:t>
            </a:r>
            <a:r>
              <a:rPr lang="en-US" dirty="0" smtClean="0"/>
              <a:t>ctivity </a:t>
            </a:r>
            <a:r>
              <a:rPr dirty="0" smtClean="0"/>
              <a:t>R</a:t>
            </a:r>
            <a:r>
              <a:rPr lang="en-US" dirty="0" smtClean="0"/>
              <a:t>eport</a:t>
            </a:r>
            <a:r>
              <a:rPr dirty="0" smtClean="0"/>
              <a:t>s</a:t>
            </a:r>
            <a:endParaRPr dirty="0"/>
          </a:p>
          <a:p>
            <a:pPr marL="119062" lvl="0" indent="-119062">
              <a:buSzPct val="100000"/>
              <a:buFont typeface="Arial"/>
              <a:buChar char="•"/>
            </a:pPr>
            <a:r>
              <a:rPr dirty="0"/>
              <a:t>Inventory check</a:t>
            </a:r>
          </a:p>
          <a:p>
            <a:pPr marL="119062" lvl="0" indent="-119062">
              <a:buSzPct val="100000"/>
              <a:buFont typeface="Arial"/>
              <a:buChar char="•"/>
            </a:pPr>
            <a:r>
              <a:rPr dirty="0"/>
              <a:t>Random sample invoices</a:t>
            </a:r>
          </a:p>
          <a:p>
            <a:pPr lvl="0"/>
            <a:endParaRPr dirty="0"/>
          </a:p>
        </p:txBody>
      </p:sp>
      <p:sp>
        <p:nvSpPr>
          <p:cNvPr id="289" name="Shape 289"/>
          <p:cNvSpPr/>
          <p:nvPr/>
        </p:nvSpPr>
        <p:spPr>
          <a:xfrm>
            <a:off x="6096000" y="2438400"/>
            <a:ext cx="2286000" cy="32316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buSzPct val="100000"/>
            </a:pPr>
            <a:r>
              <a:rPr lang="en-US" sz="2400" dirty="0" smtClean="0"/>
              <a:t>Accountability</a:t>
            </a:r>
          </a:p>
          <a:p>
            <a:pPr lvl="0" algn="ctr">
              <a:buSzPct val="100000"/>
            </a:pPr>
            <a:r>
              <a:rPr lang="en-US" dirty="0" smtClean="0"/>
              <a:t> </a:t>
            </a:r>
          </a:p>
          <a:p>
            <a:pPr marL="119062" lvl="0" indent="-119062">
              <a:buSzPct val="100000"/>
              <a:buFont typeface="Arial"/>
              <a:buChar char="•"/>
            </a:pPr>
            <a:r>
              <a:rPr dirty="0" smtClean="0"/>
              <a:t>Core </a:t>
            </a:r>
            <a:r>
              <a:rPr dirty="0"/>
              <a:t>indicators</a:t>
            </a:r>
          </a:p>
          <a:p>
            <a:pPr marL="119062" lvl="0" indent="-119062">
              <a:buSzPct val="100000"/>
              <a:buFont typeface="Arial"/>
              <a:buChar char="•"/>
            </a:pPr>
            <a:r>
              <a:rPr dirty="0"/>
              <a:t>Improvement plan</a:t>
            </a:r>
          </a:p>
          <a:p>
            <a:pPr marL="119062" lvl="0" indent="-119062">
              <a:buSzPct val="100000"/>
              <a:buFont typeface="Arial"/>
              <a:buChar char="•"/>
            </a:pPr>
            <a:r>
              <a:rPr dirty="0"/>
              <a:t>Data quality</a:t>
            </a:r>
          </a:p>
          <a:p>
            <a:pPr marL="119062" lvl="0" indent="-119062">
              <a:buSzPct val="100000"/>
              <a:buFont typeface="Arial"/>
              <a:buChar char="•"/>
            </a:pPr>
            <a:r>
              <a:rPr dirty="0"/>
              <a:t>Program of Study documentation</a:t>
            </a:r>
          </a:p>
          <a:p>
            <a:pPr marL="119062" lvl="0" indent="-119062">
              <a:buSzPct val="100000"/>
              <a:buFont typeface="Arial"/>
              <a:buChar char="•"/>
            </a:pPr>
            <a:r>
              <a:rPr dirty="0"/>
              <a:t>Special </a:t>
            </a:r>
            <a:r>
              <a:rPr dirty="0" smtClean="0"/>
              <a:t>populations</a:t>
            </a:r>
            <a:r>
              <a:rPr lang="en-US" dirty="0" smtClean="0"/>
              <a:t> (ratio, served) </a:t>
            </a:r>
            <a:endParaRPr dirty="0"/>
          </a:p>
          <a:p>
            <a:pPr marL="119062" lvl="0" indent="-119062">
              <a:buSzPct val="100000"/>
              <a:buFont typeface="Arial"/>
              <a:buChar char="•"/>
            </a:pPr>
            <a:r>
              <a:rPr dirty="0"/>
              <a:t>Technical skills assessments</a:t>
            </a:r>
          </a:p>
        </p:txBody>
      </p:sp>
      <p:sp>
        <p:nvSpPr>
          <p:cNvPr id="290" name="Shape 290"/>
          <p:cNvSpPr/>
          <p:nvPr/>
        </p:nvSpPr>
        <p:spPr>
          <a:xfrm>
            <a:off x="607712" y="6303244"/>
            <a:ext cx="7772401" cy="276999"/>
          </a:xfrm>
          <a:prstGeom prst="rect">
            <a:avLst/>
          </a:prstGeom>
          <a:noFill/>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a:latin typeface="Tahoma Negreta"/>
                <a:ea typeface="Tahoma Negreta"/>
                <a:cs typeface="Tahoma Negreta"/>
                <a:sym typeface="Tahoma Negreta"/>
              </a:defRPr>
            </a:lvl1pPr>
          </a:lstStyle>
          <a:p>
            <a:pPr lvl="0"/>
            <a:r>
              <a:rPr dirty="0">
                <a:ln>
                  <a:solidFill>
                    <a:schemeClr val="tx1"/>
                  </a:solidFill>
                </a:ln>
              </a:rPr>
              <a:t>TECHNICAL ASSISTANCE OPPORTUNITY</a:t>
            </a:r>
          </a:p>
        </p:txBody>
      </p:sp>
    </p:spTree>
    <p:extLst>
      <p:ext uri="{BB962C8B-B14F-4D97-AF65-F5344CB8AC3E}">
        <p14:creationId xmlns:p14="http://schemas.microsoft.com/office/powerpoint/2010/main" val="1022080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3048000" y="274639"/>
            <a:ext cx="5029200" cy="944562"/>
          </a:xfrm>
          <a:prstGeom prst="rect">
            <a:avLst/>
          </a:prstGeom>
        </p:spPr>
        <p:txBody>
          <a:bodyPr lIns="0" tIns="0" rIns="0" bIns="0">
            <a:normAutofit/>
          </a:bodyPr>
          <a:lstStyle/>
          <a:p>
            <a:pPr lvl="0">
              <a:defRPr sz="1800" spc="0">
                <a:solidFill>
                  <a:srgbClr val="000000"/>
                </a:solidFill>
              </a:defRPr>
            </a:pPr>
            <a:r>
              <a:rPr sz="4600" spc="-100" dirty="0" smtClean="0">
                <a:solidFill>
                  <a:srgbClr val="675E47"/>
                </a:solidFill>
              </a:rPr>
              <a:t>Accountability</a:t>
            </a:r>
            <a:endParaRPr sz="4600" spc="-100" dirty="0">
              <a:solidFill>
                <a:srgbClr val="675E47"/>
              </a:solidFill>
            </a:endParaRPr>
          </a:p>
        </p:txBody>
      </p:sp>
      <p:sp>
        <p:nvSpPr>
          <p:cNvPr id="73" name="Shape 73"/>
          <p:cNvSpPr>
            <a:spLocks noGrp="1"/>
          </p:cNvSpPr>
          <p:nvPr>
            <p:ph idx="1"/>
          </p:nvPr>
        </p:nvSpPr>
        <p:spPr>
          <a:xfrm>
            <a:off x="381000" y="1219200"/>
            <a:ext cx="8458200" cy="4953000"/>
          </a:xfrm>
          <a:prstGeom prst="rect">
            <a:avLst/>
          </a:prstGeom>
        </p:spPr>
        <p:txBody>
          <a:bodyPr/>
          <a:lstStyle>
            <a:lvl1pPr marL="426027" indent="-311727">
              <a:spcBef>
                <a:spcPts val="700"/>
              </a:spcBef>
              <a:defRPr sz="3000"/>
            </a:lvl1pPr>
          </a:lstStyle>
          <a:p>
            <a:pPr lvl="0">
              <a:defRPr sz="1800">
                <a:solidFill>
                  <a:srgbClr val="000000"/>
                </a:solidFill>
              </a:defRPr>
            </a:pPr>
            <a:r>
              <a:rPr sz="3000">
                <a:solidFill>
                  <a:srgbClr val="2F2B20"/>
                </a:solidFill>
              </a:rPr>
              <a:t>Section 113 Core Indicators of Performance</a:t>
            </a:r>
          </a:p>
        </p:txBody>
      </p:sp>
      <p:graphicFrame>
        <p:nvGraphicFramePr>
          <p:cNvPr id="74" name="Table 74"/>
          <p:cNvGraphicFramePr/>
          <p:nvPr>
            <p:extLst>
              <p:ext uri="{D42A27DB-BD31-4B8C-83A1-F6EECF244321}">
                <p14:modId xmlns:p14="http://schemas.microsoft.com/office/powerpoint/2010/main" val="2739524282"/>
              </p:ext>
            </p:extLst>
          </p:nvPr>
        </p:nvGraphicFramePr>
        <p:xfrm>
          <a:off x="762000" y="1905000"/>
          <a:ext cx="7315200" cy="4419599"/>
        </p:xfrm>
        <a:graphic>
          <a:graphicData uri="http://schemas.openxmlformats.org/drawingml/2006/table">
            <a:tbl>
              <a:tblPr firstRow="1" bandRow="1"/>
              <a:tblGrid>
                <a:gridCol w="7315200"/>
              </a:tblGrid>
              <a:tr h="603797">
                <a:tc>
                  <a:txBody>
                    <a:bodyPr/>
                    <a:lstStyle/>
                    <a:p>
                      <a:pPr lvl="0">
                        <a:defRPr b="0" i="0">
                          <a:solidFill>
                            <a:srgbClr val="000000"/>
                          </a:solidFill>
                        </a:defRPr>
                      </a:pPr>
                      <a:r>
                        <a:rPr sz="2400" b="1" dirty="0">
                          <a:solidFill>
                            <a:srgbClr val="2F2B20"/>
                          </a:solidFill>
                          <a:effectLst/>
                          <a:latin typeface="Arial" panose="020B0604020202020204" pitchFamily="34" charset="0"/>
                          <a:cs typeface="Arial" panose="020B0604020202020204" pitchFamily="34" charset="0"/>
                        </a:rPr>
                        <a:t>Postsecondary</a:t>
                      </a:r>
                    </a:p>
                  </a:txBody>
                  <a:tcPr marL="45720" marR="45720" anchor="ctr" horzOverflow="overflow">
                    <a:lnL w="12700">
                      <a:miter lim="400000"/>
                    </a:lnL>
                    <a:lnR w="12700">
                      <a:miter lim="400000"/>
                    </a:lnR>
                    <a:lnT w="12700">
                      <a:miter lim="400000"/>
                    </a:lnT>
                  </a:tcPr>
                </a:tc>
              </a:tr>
              <a:tr h="796817">
                <a:tc>
                  <a:txBody>
                    <a:bodyPr/>
                    <a:lstStyle/>
                    <a:p>
                      <a:pPr lvl="0" algn="l">
                        <a:defRPr b="0" i="0">
                          <a:solidFill>
                            <a:srgbClr val="000000"/>
                          </a:solidFill>
                        </a:defRPr>
                      </a:pPr>
                      <a:r>
                        <a:rPr sz="2400" b="1" i="1">
                          <a:solidFill>
                            <a:srgbClr val="2F2B20"/>
                          </a:solidFill>
                          <a:effectLst/>
                          <a:latin typeface="Arial" panose="020B0604020202020204" pitchFamily="34" charset="0"/>
                          <a:cs typeface="Arial" panose="020B0604020202020204" pitchFamily="34" charset="0"/>
                        </a:rPr>
                        <a:t>1P1: Technical Skill Attainment</a:t>
                      </a:r>
                    </a:p>
                  </a:txBody>
                  <a:tcPr marL="45720" marR="45720" anchor="ctr" horzOverflow="overflow">
                    <a:lnL w="12700">
                      <a:miter lim="400000"/>
                    </a:lnL>
                    <a:lnR w="12700">
                      <a:miter lim="400000"/>
                    </a:lnR>
                    <a:lnB w="12700">
                      <a:miter lim="400000"/>
                    </a:lnB>
                  </a:tcPr>
                </a:tc>
              </a:tr>
              <a:tr h="603797">
                <a:tc>
                  <a:txBody>
                    <a:bodyPr/>
                    <a:lstStyle/>
                    <a:p>
                      <a:pPr lvl="0" algn="l">
                        <a:defRPr b="0" i="0">
                          <a:solidFill>
                            <a:srgbClr val="000000"/>
                          </a:solidFill>
                        </a:defRPr>
                      </a:pPr>
                      <a:r>
                        <a:rPr sz="2400" b="1" i="1">
                          <a:solidFill>
                            <a:srgbClr val="2F2B20"/>
                          </a:solidFill>
                          <a:effectLst/>
                          <a:latin typeface="Arial" panose="020B0604020202020204" pitchFamily="34" charset="0"/>
                          <a:cs typeface="Arial" panose="020B0604020202020204" pitchFamily="34" charset="0"/>
                        </a:rPr>
                        <a:t>2P1: Completion</a:t>
                      </a:r>
                    </a:p>
                  </a:txBody>
                  <a:tcPr marL="45720" marR="45720" anchor="ctr" horzOverflow="overflow">
                    <a:lnL w="12700">
                      <a:miter lim="400000"/>
                    </a:lnL>
                    <a:lnR w="12700">
                      <a:miter lim="400000"/>
                    </a:lnR>
                    <a:lnT w="12700">
                      <a:miter lim="400000"/>
                    </a:lnT>
                    <a:lnB w="12700">
                      <a:miter lim="400000"/>
                    </a:lnB>
                  </a:tcPr>
                </a:tc>
              </a:tr>
              <a:tr h="603797">
                <a:tc>
                  <a:txBody>
                    <a:bodyPr/>
                    <a:lstStyle/>
                    <a:p>
                      <a:pPr lvl="0" algn="l">
                        <a:defRPr b="0" i="0">
                          <a:solidFill>
                            <a:srgbClr val="000000"/>
                          </a:solidFill>
                        </a:defRPr>
                      </a:pPr>
                      <a:r>
                        <a:rPr sz="2400" b="1" i="1" dirty="0">
                          <a:solidFill>
                            <a:srgbClr val="2F2B20"/>
                          </a:solidFill>
                          <a:effectLst/>
                          <a:latin typeface="Arial" panose="020B0604020202020204" pitchFamily="34" charset="0"/>
                          <a:cs typeface="Arial" panose="020B0604020202020204" pitchFamily="34" charset="0"/>
                        </a:rPr>
                        <a:t>3P1: Retention</a:t>
                      </a:r>
                    </a:p>
                  </a:txBody>
                  <a:tcPr marL="45720" marR="45720" anchor="ctr" horzOverflow="overflow">
                    <a:lnL w="12700">
                      <a:miter lim="400000"/>
                    </a:lnL>
                    <a:lnR w="12700">
                      <a:miter lim="400000"/>
                    </a:lnR>
                    <a:lnT w="12700">
                      <a:miter lim="400000"/>
                    </a:lnT>
                    <a:lnB w="12700">
                      <a:miter lim="400000"/>
                    </a:lnB>
                  </a:tcPr>
                </a:tc>
              </a:tr>
              <a:tr h="603797">
                <a:tc>
                  <a:txBody>
                    <a:bodyPr/>
                    <a:lstStyle/>
                    <a:p>
                      <a:pPr lvl="0" algn="l">
                        <a:defRPr b="0" i="0">
                          <a:solidFill>
                            <a:srgbClr val="000000"/>
                          </a:solidFill>
                        </a:defRPr>
                      </a:pPr>
                      <a:r>
                        <a:rPr sz="2400" b="1" i="1" dirty="0">
                          <a:solidFill>
                            <a:srgbClr val="2F2B20"/>
                          </a:solidFill>
                          <a:effectLst/>
                          <a:latin typeface="Arial" panose="020B0604020202020204" pitchFamily="34" charset="0"/>
                          <a:cs typeface="Arial" panose="020B0604020202020204" pitchFamily="34" charset="0"/>
                        </a:rPr>
                        <a:t>4P1: Placement</a:t>
                      </a:r>
                    </a:p>
                  </a:txBody>
                  <a:tcPr marL="45720" marR="45720" anchor="ctr" horzOverflow="overflow">
                    <a:lnL w="12700">
                      <a:miter lim="400000"/>
                    </a:lnL>
                    <a:lnR w="12700">
                      <a:miter lim="400000"/>
                    </a:lnR>
                    <a:lnT w="12700">
                      <a:miter lim="400000"/>
                    </a:lnT>
                    <a:lnB w="12700">
                      <a:miter lim="400000"/>
                    </a:lnB>
                  </a:tcPr>
                </a:tc>
              </a:tr>
              <a:tr h="603797">
                <a:tc>
                  <a:txBody>
                    <a:bodyPr/>
                    <a:lstStyle/>
                    <a:p>
                      <a:pPr lvl="0" algn="l">
                        <a:defRPr b="0" i="0">
                          <a:solidFill>
                            <a:srgbClr val="000000"/>
                          </a:solidFill>
                        </a:defRPr>
                      </a:pPr>
                      <a:r>
                        <a:rPr sz="2400" b="1" i="1">
                          <a:solidFill>
                            <a:srgbClr val="2F2B20"/>
                          </a:solidFill>
                          <a:effectLst/>
                          <a:latin typeface="Arial" panose="020B0604020202020204" pitchFamily="34" charset="0"/>
                          <a:cs typeface="Arial" panose="020B0604020202020204" pitchFamily="34" charset="0"/>
                        </a:rPr>
                        <a:t>5P1: Nontraditional Participation</a:t>
                      </a:r>
                    </a:p>
                  </a:txBody>
                  <a:tcPr marL="45720" marR="45720" anchor="ctr" horzOverflow="overflow">
                    <a:lnL w="12700">
                      <a:miter lim="400000"/>
                    </a:lnL>
                    <a:lnR w="12700">
                      <a:miter lim="400000"/>
                    </a:lnR>
                    <a:lnT w="12700">
                      <a:miter lim="400000"/>
                    </a:lnT>
                    <a:lnB w="12700">
                      <a:miter lim="400000"/>
                    </a:lnB>
                  </a:tcPr>
                </a:tc>
              </a:tr>
              <a:tr h="603797">
                <a:tc>
                  <a:txBody>
                    <a:bodyPr/>
                    <a:lstStyle/>
                    <a:p>
                      <a:pPr lvl="0" algn="l">
                        <a:defRPr b="0" i="0">
                          <a:solidFill>
                            <a:srgbClr val="000000"/>
                          </a:solidFill>
                        </a:defRPr>
                      </a:pPr>
                      <a:r>
                        <a:rPr sz="2400" b="1" i="1" dirty="0">
                          <a:solidFill>
                            <a:srgbClr val="2F2B20"/>
                          </a:solidFill>
                          <a:effectLst/>
                          <a:latin typeface="Arial" panose="020B0604020202020204" pitchFamily="34" charset="0"/>
                          <a:cs typeface="Arial" panose="020B0604020202020204" pitchFamily="34" charset="0"/>
                        </a:rPr>
                        <a:t>5P2: Nontraditional Completion</a:t>
                      </a:r>
                    </a:p>
                  </a:txBody>
                  <a:tcPr marL="45720" marR="45720" anchor="ctr" horzOverflow="overflow">
                    <a:lnL w="12700">
                      <a:miter lim="400000"/>
                    </a:lnL>
                    <a:lnR w="12700">
                      <a:miter lim="400000"/>
                    </a:lnR>
                    <a:lnT w="12700">
                      <a:miter lim="400000"/>
                    </a:lnT>
                    <a:lnB w="12700">
                      <a:miter lim="400000"/>
                    </a:lnB>
                  </a:tcPr>
                </a:tc>
              </a:tr>
            </a:tbl>
          </a:graphicData>
        </a:graphic>
      </p:graphicFrame>
    </p:spTree>
    <p:extLst>
      <p:ext uri="{BB962C8B-B14F-4D97-AF65-F5344CB8AC3E}">
        <p14:creationId xmlns:p14="http://schemas.microsoft.com/office/powerpoint/2010/main" val="1374763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28600"/>
            <a:ext cx="4171950" cy="914400"/>
          </a:xfrm>
        </p:spPr>
        <p:txBody>
          <a:bodyPr>
            <a:noAutofit/>
          </a:bodyPr>
          <a:lstStyle/>
          <a:p>
            <a:r>
              <a:rPr lang="en-US" sz="3200" b="1" dirty="0" smtClean="0">
                <a:latin typeface="Calibri Light" panose="020F0302020204030204" pitchFamily="34" charset="0"/>
              </a:rPr>
              <a:t>Accountability Measures </a:t>
            </a:r>
            <a:r>
              <a:rPr lang="en-US" sz="2800" b="1" dirty="0" smtClean="0">
                <a:latin typeface="Calibri Light" panose="020F0302020204030204" pitchFamily="34" charset="0"/>
              </a:rPr>
              <a:t>10% </a:t>
            </a:r>
            <a:endParaRPr lang="en-US" sz="2800" b="1" dirty="0">
              <a:latin typeface="Calibri Light" panose="020F0302020204030204" pitchFamily="34" charset="0"/>
            </a:endParaRPr>
          </a:p>
        </p:txBody>
      </p:sp>
      <p:sp>
        <p:nvSpPr>
          <p:cNvPr id="282" name="Shape 282"/>
          <p:cNvSpPr>
            <a:spLocks noGrp="1"/>
          </p:cNvSpPr>
          <p:nvPr>
            <p:ph idx="1"/>
          </p:nvPr>
        </p:nvSpPr>
        <p:spPr>
          <a:xfrm>
            <a:off x="228600" y="1676400"/>
            <a:ext cx="8515350" cy="4343400"/>
          </a:xfrm>
          <a:prstGeom prst="rect">
            <a:avLst/>
          </a:prstGeom>
        </p:spPr>
        <p:txBody>
          <a:bodyPr>
            <a:noAutofit/>
          </a:bodyPr>
          <a:lstStyle/>
          <a:p>
            <a:pPr marL="188105" indent="-188105" defTabSz="658367">
              <a:lnSpc>
                <a:spcPct val="120000"/>
              </a:lnSpc>
              <a:spcBef>
                <a:spcPts val="675"/>
              </a:spcBef>
              <a:defRPr sz="1800"/>
            </a:pPr>
            <a:r>
              <a:rPr sz="2600" dirty="0">
                <a:latin typeface="Calibri Light" panose="020F0302020204030204" pitchFamily="34" charset="0"/>
                <a:ea typeface="American Typewriter"/>
                <a:cs typeface="American Typewriter"/>
                <a:sym typeface="American Typewriter"/>
              </a:rPr>
              <a:t>1P1 -  Students who attain a 2.5 GPA  or higher </a:t>
            </a:r>
          </a:p>
          <a:p>
            <a:pPr marL="188105" indent="-188105" defTabSz="658367">
              <a:lnSpc>
                <a:spcPct val="120000"/>
              </a:lnSpc>
              <a:spcBef>
                <a:spcPts val="675"/>
              </a:spcBef>
              <a:defRPr sz="1800"/>
            </a:pPr>
            <a:r>
              <a:rPr sz="2600" dirty="0">
                <a:latin typeface="Calibri Light" panose="020F0302020204030204" pitchFamily="34" charset="0"/>
                <a:ea typeface="American Typewriter"/>
                <a:cs typeface="American Typewriter"/>
                <a:sym typeface="American Typewriter"/>
              </a:rPr>
              <a:t>2P1 </a:t>
            </a:r>
            <a:r>
              <a:rPr sz="2600" dirty="0" smtClean="0">
                <a:latin typeface="Calibri Light" panose="020F0302020204030204" pitchFamily="34" charset="0"/>
                <a:ea typeface="American Typewriter"/>
                <a:cs typeface="American Typewriter"/>
                <a:sym typeface="American Typewriter"/>
              </a:rPr>
              <a:t>- </a:t>
            </a:r>
            <a:r>
              <a:rPr sz="2600" dirty="0">
                <a:latin typeface="Calibri Light" panose="020F0302020204030204" pitchFamily="34" charset="0"/>
                <a:ea typeface="American Typewriter"/>
                <a:cs typeface="American Typewriter"/>
                <a:sym typeface="American Typewriter"/>
              </a:rPr>
              <a:t>Students who complete a credential, certificate</a:t>
            </a:r>
            <a:r>
              <a:rPr sz="2600" dirty="0" smtClean="0">
                <a:latin typeface="Calibri Light" panose="020F0302020204030204" pitchFamily="34" charset="0"/>
                <a:ea typeface="American Typewriter"/>
                <a:cs typeface="American Typewriter"/>
                <a:sym typeface="American Typewriter"/>
              </a:rPr>
              <a:t>,</a:t>
            </a:r>
            <a:r>
              <a:rPr lang="en-US" sz="2600" dirty="0" smtClean="0">
                <a:latin typeface="Calibri Light" panose="020F0302020204030204" pitchFamily="34" charset="0"/>
                <a:ea typeface="American Typewriter"/>
                <a:cs typeface="American Typewriter"/>
                <a:sym typeface="American Typewriter"/>
              </a:rPr>
              <a:t> 	diploma or </a:t>
            </a:r>
            <a:r>
              <a:rPr sz="2600" dirty="0" smtClean="0">
                <a:latin typeface="Calibri Light" panose="020F0302020204030204" pitchFamily="34" charset="0"/>
                <a:ea typeface="American Typewriter"/>
                <a:cs typeface="American Typewriter"/>
                <a:sym typeface="American Typewriter"/>
              </a:rPr>
              <a:t>degree</a:t>
            </a:r>
            <a:endParaRPr sz="2600" dirty="0">
              <a:latin typeface="Calibri Light" panose="020F0302020204030204" pitchFamily="34" charset="0"/>
              <a:ea typeface="American Typewriter"/>
              <a:cs typeface="American Typewriter"/>
              <a:sym typeface="American Typewriter"/>
            </a:endParaRPr>
          </a:p>
          <a:p>
            <a:pPr marL="188105" indent="-188105" defTabSz="658367">
              <a:lnSpc>
                <a:spcPct val="120000"/>
              </a:lnSpc>
              <a:spcBef>
                <a:spcPts val="675"/>
              </a:spcBef>
              <a:defRPr sz="1800"/>
            </a:pPr>
            <a:r>
              <a:rPr sz="2600" dirty="0">
                <a:latin typeface="Calibri Light" panose="020F0302020204030204" pitchFamily="34" charset="0"/>
                <a:ea typeface="American Typewriter"/>
                <a:cs typeface="American Typewriter"/>
                <a:sym typeface="American Typewriter"/>
              </a:rPr>
              <a:t>3P1 -  Students  who continue in CTE  (retention or transfer) </a:t>
            </a:r>
          </a:p>
          <a:p>
            <a:pPr marL="188105" indent="-188105" defTabSz="658367">
              <a:lnSpc>
                <a:spcPct val="120000"/>
              </a:lnSpc>
              <a:spcBef>
                <a:spcPts val="675"/>
              </a:spcBef>
              <a:defRPr sz="1800"/>
            </a:pPr>
            <a:r>
              <a:rPr sz="2600" dirty="0">
                <a:latin typeface="Calibri Light" panose="020F0302020204030204" pitchFamily="34" charset="0"/>
                <a:ea typeface="American Typewriter"/>
                <a:cs typeface="American Typewriter"/>
                <a:sym typeface="American Typewriter"/>
              </a:rPr>
              <a:t>4P1 - Students who are placed in a </a:t>
            </a:r>
            <a:r>
              <a:rPr sz="2600" dirty="0" smtClean="0">
                <a:latin typeface="Calibri Light" panose="020F0302020204030204" pitchFamily="34" charset="0"/>
                <a:ea typeface="American Typewriter"/>
                <a:cs typeface="American Typewriter"/>
                <a:sym typeface="American Typewriter"/>
              </a:rPr>
              <a:t>job </a:t>
            </a:r>
            <a:r>
              <a:rPr sz="2600" dirty="0">
                <a:latin typeface="Calibri Light" panose="020F0302020204030204" pitchFamily="34" charset="0"/>
                <a:ea typeface="American Typewriter"/>
                <a:cs typeface="American Typewriter"/>
                <a:sym typeface="American Typewriter"/>
              </a:rPr>
              <a:t>(employment) </a:t>
            </a:r>
          </a:p>
          <a:p>
            <a:pPr marL="188105" indent="-188105" defTabSz="658367">
              <a:lnSpc>
                <a:spcPct val="120000"/>
              </a:lnSpc>
              <a:spcBef>
                <a:spcPts val="675"/>
              </a:spcBef>
              <a:defRPr sz="1800"/>
            </a:pPr>
            <a:r>
              <a:rPr sz="2600" dirty="0">
                <a:latin typeface="Calibri Light" panose="020F0302020204030204" pitchFamily="34" charset="0"/>
                <a:ea typeface="American Typewriter"/>
                <a:cs typeface="American Typewriter"/>
                <a:sym typeface="American Typewriter"/>
              </a:rPr>
              <a:t>5P1 - Students who enroll in nontraditional program of study </a:t>
            </a:r>
          </a:p>
          <a:p>
            <a:pPr marL="188105" indent="-188105" defTabSz="658367">
              <a:lnSpc>
                <a:spcPct val="120000"/>
              </a:lnSpc>
              <a:spcBef>
                <a:spcPts val="675"/>
              </a:spcBef>
              <a:defRPr sz="1800"/>
            </a:pPr>
            <a:r>
              <a:rPr sz="2600" dirty="0">
                <a:latin typeface="Calibri Light" panose="020F0302020204030204" pitchFamily="34" charset="0"/>
                <a:ea typeface="American Typewriter"/>
                <a:cs typeface="American Typewriter"/>
                <a:sym typeface="American Typewriter"/>
              </a:rPr>
              <a:t>5P2 </a:t>
            </a:r>
            <a:r>
              <a:rPr lang="en-US" sz="2600" dirty="0" smtClean="0">
                <a:latin typeface="Calibri Light" panose="020F0302020204030204" pitchFamily="34" charset="0"/>
                <a:ea typeface="American Typewriter"/>
                <a:cs typeface="American Typewriter"/>
                <a:sym typeface="American Typewriter"/>
              </a:rPr>
              <a:t>-</a:t>
            </a:r>
            <a:r>
              <a:rPr sz="2600" dirty="0" smtClean="0">
                <a:latin typeface="Calibri Light" panose="020F0302020204030204" pitchFamily="34" charset="0"/>
                <a:ea typeface="American Typewriter"/>
                <a:cs typeface="American Typewriter"/>
                <a:sym typeface="American Typewriter"/>
              </a:rPr>
              <a:t> </a:t>
            </a:r>
            <a:r>
              <a:rPr sz="2600" dirty="0">
                <a:latin typeface="Calibri Light" panose="020F0302020204030204" pitchFamily="34" charset="0"/>
                <a:ea typeface="American Typewriter"/>
                <a:cs typeface="American Typewriter"/>
                <a:sym typeface="American Typewriter"/>
              </a:rPr>
              <a:t>Students who complete a nontraditional program of </a:t>
            </a:r>
            <a:r>
              <a:rPr lang="en-US" sz="2600" dirty="0" smtClean="0">
                <a:latin typeface="Calibri Light" panose="020F0302020204030204" pitchFamily="34" charset="0"/>
                <a:ea typeface="American Typewriter"/>
                <a:cs typeface="American Typewriter"/>
                <a:sym typeface="American Typewriter"/>
              </a:rPr>
              <a:t>	</a:t>
            </a:r>
            <a:r>
              <a:rPr sz="2600" dirty="0" smtClean="0">
                <a:latin typeface="Calibri Light" panose="020F0302020204030204" pitchFamily="34" charset="0"/>
                <a:ea typeface="American Typewriter"/>
                <a:cs typeface="American Typewriter"/>
                <a:sym typeface="American Typewriter"/>
              </a:rPr>
              <a:t>study </a:t>
            </a:r>
            <a:endParaRPr sz="2600" dirty="0">
              <a:latin typeface="Calibri Light" panose="020F0302020204030204" pitchFamily="34" charset="0"/>
              <a:ea typeface="American Typewriter"/>
              <a:cs typeface="American Typewriter"/>
              <a:sym typeface="American Typewriter"/>
            </a:endParaRPr>
          </a:p>
        </p:txBody>
      </p:sp>
    </p:spTree>
    <p:extLst>
      <p:ext uri="{BB962C8B-B14F-4D97-AF65-F5344CB8AC3E}">
        <p14:creationId xmlns:p14="http://schemas.microsoft.com/office/powerpoint/2010/main" val="3089257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Negotiated Levels </a:t>
            </a:r>
            <a:br>
              <a:rPr lang="en-US" dirty="0" smtClean="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8631796"/>
              </p:ext>
            </p:extLst>
          </p:nvPr>
        </p:nvGraphicFramePr>
        <p:xfrm>
          <a:off x="457199" y="1554161"/>
          <a:ext cx="7848600" cy="4804423"/>
        </p:xfrm>
        <a:graphic>
          <a:graphicData uri="http://schemas.openxmlformats.org/drawingml/2006/table">
            <a:tbl>
              <a:tblPr>
                <a:tableStyleId>{5C22544A-7EE6-4342-B048-85BDC9FD1C3A}</a:tableStyleId>
              </a:tblPr>
              <a:tblGrid>
                <a:gridCol w="2646621"/>
                <a:gridCol w="1460205"/>
                <a:gridCol w="1703176"/>
                <a:gridCol w="2038598"/>
              </a:tblGrid>
              <a:tr h="220950">
                <a:tc gridSpan="4">
                  <a:txBody>
                    <a:bodyPr/>
                    <a:lstStyle/>
                    <a:p>
                      <a:pPr algn="ctr" fontAlgn="t"/>
                      <a:r>
                        <a:rPr lang="en-US" sz="1400" u="none" strike="noStrike" dirty="0">
                          <a:effectLst/>
                        </a:rPr>
                        <a:t>Worksheet for Setting Performance Measures for 2015-2016 </a:t>
                      </a:r>
                      <a:endParaRPr lang="en-US" sz="1400" b="0" i="0" u="none" strike="noStrike" dirty="0">
                        <a:solidFill>
                          <a:srgbClr val="000000"/>
                        </a:solidFill>
                        <a:effectLst/>
                        <a:latin typeface="Calibri" panose="020F0502020204030204" pitchFamily="34" charset="0"/>
                      </a:endParaRPr>
                    </a:p>
                  </a:txBody>
                  <a:tcPr marL="5870" marR="5870" marT="5870" marB="0"/>
                </a:tc>
                <a:tc hMerge="1">
                  <a:txBody>
                    <a:bodyPr/>
                    <a:lstStyle/>
                    <a:p>
                      <a:endParaRPr lang="en-US"/>
                    </a:p>
                  </a:txBody>
                  <a:tcPr/>
                </a:tc>
                <a:tc hMerge="1">
                  <a:txBody>
                    <a:bodyPr/>
                    <a:lstStyle/>
                    <a:p>
                      <a:endParaRPr lang="en-US"/>
                    </a:p>
                  </a:txBody>
                  <a:tcPr/>
                </a:tc>
                <a:tc hMerge="1">
                  <a:txBody>
                    <a:bodyPr/>
                    <a:lstStyle/>
                    <a:p>
                      <a:endParaRPr lang="en-US"/>
                    </a:p>
                  </a:txBody>
                  <a:tcPr/>
                </a:tc>
              </a:tr>
              <a:tr h="1882489">
                <a:tc gridSpan="4">
                  <a:txBody>
                    <a:bodyPr/>
                    <a:lstStyle/>
                    <a:p>
                      <a:pPr algn="l" fontAlgn="t"/>
                      <a:r>
                        <a:rPr lang="en-US" sz="1400" u="none" strike="noStrike" dirty="0">
                          <a:effectLst/>
                        </a:rPr>
                        <a:t>Instructions: Take this document back to your colleges for discussion and preparation of the 2015-2016 proposed numbers for Core Indicators of Performance.  To determine your proposed levels of performance for 2015-16: 1p1-5P2,  use the  current plan you have on file to identify your college's negotiated levels of performance for 2014-15. Reference our state negotiated level of performance (below), your negotiated level of performance and then suggest a % of incremental improvement for your proposed level of performance for 2015-16. Remember each college is to demonstrate continuous improvement.  Talk with your college institutional effectiveness person, academic Vice President and others to determine the increment of improvement. </a:t>
                      </a:r>
                      <a:endParaRPr lang="en-US" sz="1400" b="0" i="0" u="none" strike="noStrike" dirty="0">
                        <a:solidFill>
                          <a:srgbClr val="000000"/>
                        </a:solidFill>
                        <a:effectLst/>
                        <a:latin typeface="Calibri" panose="020F0502020204030204" pitchFamily="34" charset="0"/>
                      </a:endParaRPr>
                    </a:p>
                  </a:txBody>
                  <a:tcPr marL="5870" marR="5870" marT="5870" marB="0"/>
                </a:tc>
                <a:tc hMerge="1">
                  <a:txBody>
                    <a:bodyPr/>
                    <a:lstStyle/>
                    <a:p>
                      <a:endParaRPr lang="en-US"/>
                    </a:p>
                  </a:txBody>
                  <a:tcPr/>
                </a:tc>
                <a:tc hMerge="1">
                  <a:txBody>
                    <a:bodyPr/>
                    <a:lstStyle/>
                    <a:p>
                      <a:endParaRPr lang="en-US"/>
                    </a:p>
                  </a:txBody>
                  <a:tcPr/>
                </a:tc>
                <a:tc hMerge="1">
                  <a:txBody>
                    <a:bodyPr/>
                    <a:lstStyle/>
                    <a:p>
                      <a:endParaRPr lang="en-US"/>
                    </a:p>
                  </a:txBody>
                  <a:tcPr/>
                </a:tc>
              </a:tr>
              <a:tr h="119554">
                <a:tc>
                  <a:txBody>
                    <a:bodyPr/>
                    <a:lstStyle/>
                    <a:p>
                      <a:pPr algn="l" fontAlgn="t"/>
                      <a:r>
                        <a:rPr lang="en-US" sz="1400" u="none" strike="noStrike" dirty="0">
                          <a:effectLst/>
                        </a:rPr>
                        <a:t>College </a:t>
                      </a:r>
                      <a:endParaRPr lang="en-US" sz="14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5870" marR="5870" marT="5870" marB="0"/>
                </a:tc>
                <a:tc>
                  <a:txBody>
                    <a:bodyPr/>
                    <a:lstStyle/>
                    <a:p>
                      <a:pPr algn="l" fontAlgn="t"/>
                      <a:r>
                        <a:rPr lang="en-US" sz="1400" u="none" strike="noStrike" dirty="0">
                          <a:effectLst/>
                        </a:rPr>
                        <a:t>Contact Name </a:t>
                      </a:r>
                      <a:endParaRPr lang="en-US" sz="14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r>
              <a:tr h="558862">
                <a:tc>
                  <a:txBody>
                    <a:bodyPr/>
                    <a:lstStyle/>
                    <a:p>
                      <a:pPr algn="l" fontAlgn="t"/>
                      <a:r>
                        <a:rPr lang="en-US" sz="1200" u="none" strike="noStrike">
                          <a:effectLst/>
                        </a:rPr>
                        <a:t>Core Indicator</a:t>
                      </a:r>
                      <a:endParaRPr lang="en-US" sz="12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dirty="0" smtClean="0">
                          <a:effectLst/>
                        </a:rPr>
                        <a:t>Actual 2015-2016                     </a:t>
                      </a:r>
                      <a:r>
                        <a:rPr lang="en-US" sz="1200" u="none" strike="noStrike" dirty="0">
                          <a:effectLst/>
                        </a:rPr>
                        <a:t>State Number </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dirty="0">
                          <a:effectLst/>
                        </a:rPr>
                        <a:t> College negotiated levels of performance for </a:t>
                      </a:r>
                      <a:r>
                        <a:rPr lang="en-US" sz="1200" u="none" strike="noStrike" dirty="0" smtClean="0">
                          <a:effectLst/>
                        </a:rPr>
                        <a:t>2017-18</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dirty="0">
                          <a:effectLst/>
                        </a:rPr>
                        <a:t> College proposed levels of performance for </a:t>
                      </a:r>
                      <a:r>
                        <a:rPr lang="en-US" sz="1200" u="none" strike="noStrike" dirty="0" smtClean="0">
                          <a:effectLst/>
                        </a:rPr>
                        <a:t>2017-18</a:t>
                      </a:r>
                      <a:endParaRPr lang="en-US" sz="1200" b="0" i="0" u="none" strike="noStrike" dirty="0">
                        <a:solidFill>
                          <a:srgbClr val="000000"/>
                        </a:solidFill>
                        <a:effectLst/>
                        <a:latin typeface="Calibri" panose="020F0502020204030204" pitchFamily="34" charset="0"/>
                      </a:endParaRPr>
                    </a:p>
                  </a:txBody>
                  <a:tcPr marL="5870" marR="5870" marT="5870" marB="0"/>
                </a:tc>
              </a:tr>
              <a:tr h="312184">
                <a:tc>
                  <a:txBody>
                    <a:bodyPr/>
                    <a:lstStyle/>
                    <a:p>
                      <a:pPr algn="l" fontAlgn="t"/>
                      <a:r>
                        <a:rPr lang="en-US" sz="1200" u="none" strike="noStrike" dirty="0">
                          <a:effectLst/>
                        </a:rPr>
                        <a:t>1P1   </a:t>
                      </a:r>
                      <a:r>
                        <a:rPr lang="en-US" sz="1200" u="none" strike="noStrike" dirty="0" smtClean="0">
                          <a:effectLst/>
                        </a:rPr>
                        <a:t>Technical </a:t>
                      </a:r>
                      <a:r>
                        <a:rPr lang="en-US" sz="1200" u="none" strike="noStrike" dirty="0">
                          <a:effectLst/>
                        </a:rPr>
                        <a:t>Skill Attainment</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a:effectLst/>
                        </a:rPr>
                        <a:t>80.20%</a:t>
                      </a:r>
                      <a:endParaRPr lang="en-US" sz="12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r>
              <a:tr h="304800">
                <a:tc>
                  <a:txBody>
                    <a:bodyPr/>
                    <a:lstStyle/>
                    <a:p>
                      <a:pPr algn="l" fontAlgn="t"/>
                      <a:r>
                        <a:rPr lang="en-US" sz="1200" u="none" strike="noStrike" dirty="0">
                          <a:effectLst/>
                        </a:rPr>
                        <a:t>2P1  </a:t>
                      </a:r>
                      <a:r>
                        <a:rPr lang="en-US" sz="1200" u="none" strike="noStrike" dirty="0" smtClean="0">
                          <a:effectLst/>
                        </a:rPr>
                        <a:t>Credential</a:t>
                      </a:r>
                      <a:r>
                        <a:rPr lang="en-US" sz="1200" u="none" strike="noStrike" dirty="0">
                          <a:effectLst/>
                        </a:rPr>
                        <a:t>, Certificate, or Degree</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a:effectLst/>
                        </a:rPr>
                        <a:t>54.90%</a:t>
                      </a:r>
                      <a:endParaRPr lang="en-US" sz="12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0" marR="5870" marT="5870" marB="0"/>
                </a:tc>
              </a:tr>
              <a:tr h="228600">
                <a:tc>
                  <a:txBody>
                    <a:bodyPr/>
                    <a:lstStyle/>
                    <a:p>
                      <a:pPr algn="l" fontAlgn="t"/>
                      <a:r>
                        <a:rPr lang="en-US" sz="1200" u="none" strike="noStrike" dirty="0">
                          <a:effectLst/>
                        </a:rPr>
                        <a:t>3P1 </a:t>
                      </a:r>
                      <a:r>
                        <a:rPr lang="en-US" sz="1200" u="none" strike="noStrike" dirty="0" smtClean="0">
                          <a:effectLst/>
                        </a:rPr>
                        <a:t>Student </a:t>
                      </a:r>
                      <a:r>
                        <a:rPr lang="en-US" sz="1200" u="none" strike="noStrike" dirty="0">
                          <a:effectLst/>
                        </a:rPr>
                        <a:t>Retention or Transfer</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a:effectLst/>
                        </a:rPr>
                        <a:t>67.00%</a:t>
                      </a:r>
                      <a:endParaRPr lang="en-US" sz="12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r>
              <a:tr h="228600">
                <a:tc>
                  <a:txBody>
                    <a:bodyPr/>
                    <a:lstStyle/>
                    <a:p>
                      <a:pPr algn="l" fontAlgn="t"/>
                      <a:r>
                        <a:rPr lang="en-US" sz="1200" u="none" strike="noStrike" dirty="0">
                          <a:effectLst/>
                        </a:rPr>
                        <a:t>4P1 </a:t>
                      </a:r>
                      <a:r>
                        <a:rPr lang="en-US" sz="1200" u="none" strike="noStrike" dirty="0" smtClean="0">
                          <a:effectLst/>
                        </a:rPr>
                        <a:t> </a:t>
                      </a:r>
                      <a:r>
                        <a:rPr lang="en-US" sz="1200" u="none" strike="noStrike" dirty="0">
                          <a:effectLst/>
                        </a:rPr>
                        <a:t>Student Placement</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a:effectLst/>
                        </a:rPr>
                        <a:t>67.70%</a:t>
                      </a:r>
                      <a:endParaRPr lang="en-US" sz="12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r>
              <a:tr h="304800">
                <a:tc>
                  <a:txBody>
                    <a:bodyPr/>
                    <a:lstStyle/>
                    <a:p>
                      <a:pPr algn="l" fontAlgn="t"/>
                      <a:r>
                        <a:rPr lang="en-US" sz="1200" u="none" strike="noStrike">
                          <a:effectLst/>
                        </a:rPr>
                        <a:t>5P1 Non- traditional Participation</a:t>
                      </a:r>
                      <a:endParaRPr lang="en-US" sz="12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a:effectLst/>
                        </a:rPr>
                        <a:t>22.70%</a:t>
                      </a:r>
                      <a:endParaRPr lang="en-US" sz="12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r>
              <a:tr h="304800">
                <a:tc>
                  <a:txBody>
                    <a:bodyPr/>
                    <a:lstStyle/>
                    <a:p>
                      <a:pPr algn="l" fontAlgn="t"/>
                      <a:r>
                        <a:rPr lang="en-US" sz="1200" u="none" strike="noStrike" dirty="0">
                          <a:effectLst/>
                        </a:rPr>
                        <a:t>5P2 </a:t>
                      </a:r>
                      <a:r>
                        <a:rPr lang="en-US" sz="1200" u="none" strike="noStrike" dirty="0" smtClean="0">
                          <a:effectLst/>
                        </a:rPr>
                        <a:t> </a:t>
                      </a:r>
                      <a:r>
                        <a:rPr lang="en-US" sz="1200" u="none" strike="noStrike" dirty="0">
                          <a:effectLst/>
                        </a:rPr>
                        <a:t>Non- traditional Completion</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1200" u="none" strike="noStrike" dirty="0">
                          <a:effectLst/>
                        </a:rPr>
                        <a:t>17.85%</a:t>
                      </a:r>
                      <a:endParaRPr lang="en-US" sz="1200" b="0" i="0" u="none" strike="noStrike" dirty="0">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r>
              <a:tr h="119554">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5870" marR="5870" marT="5870" marB="0"/>
                </a:tc>
              </a:tr>
              <a:tr h="119554">
                <a:tc>
                  <a:txBody>
                    <a:bodyPr/>
                    <a:lstStyle/>
                    <a:p>
                      <a:pPr algn="l" fontAlgn="t"/>
                      <a:r>
                        <a:rPr lang="en-US" sz="700" u="none" strike="noStrike">
                          <a:effectLst/>
                        </a:rPr>
                        <a:t>Notes: </a:t>
                      </a:r>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endParaRPr lang="en-US" sz="700" b="0" i="0" u="none" strike="noStrike">
                        <a:solidFill>
                          <a:srgbClr val="000000"/>
                        </a:solidFill>
                        <a:effectLst/>
                        <a:latin typeface="Calibri" panose="020F0502020204030204" pitchFamily="34" charset="0"/>
                      </a:endParaRPr>
                    </a:p>
                  </a:txBody>
                  <a:tcPr marL="5870" marR="5870" marT="5870" marB="0"/>
                </a:tc>
                <a:tc>
                  <a:txBody>
                    <a:bodyPr/>
                    <a:lstStyle/>
                    <a:p>
                      <a:pPr algn="ctr" fontAlgn="t"/>
                      <a:endParaRPr lang="en-US" sz="700" b="0" i="0" u="none" strike="noStrike" dirty="0">
                        <a:solidFill>
                          <a:srgbClr val="000000"/>
                        </a:solidFill>
                        <a:effectLst/>
                        <a:latin typeface="Calibri" panose="020F0502020204030204" pitchFamily="34" charset="0"/>
                      </a:endParaRPr>
                    </a:p>
                  </a:txBody>
                  <a:tcPr marL="5870" marR="5870" marT="5870" marB="0"/>
                </a:tc>
              </a:tr>
            </a:tbl>
          </a:graphicData>
        </a:graphic>
      </p:graphicFrame>
    </p:spTree>
    <p:extLst>
      <p:ext uri="{BB962C8B-B14F-4D97-AF65-F5344CB8AC3E}">
        <p14:creationId xmlns:p14="http://schemas.microsoft.com/office/powerpoint/2010/main" val="8346031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2971800" y="274639"/>
            <a:ext cx="5105400" cy="944562"/>
          </a:xfrm>
          <a:prstGeom prst="rect">
            <a:avLst/>
          </a:prstGeom>
        </p:spPr>
        <p:txBody>
          <a:bodyPr lIns="0" tIns="0" rIns="0" bIns="0">
            <a:normAutofit/>
          </a:bodyPr>
          <a:lstStyle/>
          <a:p>
            <a:pPr lvl="0">
              <a:defRPr sz="1800" spc="0">
                <a:solidFill>
                  <a:srgbClr val="000000"/>
                </a:solidFill>
              </a:defRPr>
            </a:pPr>
            <a:r>
              <a:rPr sz="4600" spc="-100" dirty="0" smtClean="0">
                <a:solidFill>
                  <a:srgbClr val="675E47"/>
                </a:solidFill>
              </a:rPr>
              <a:t>Accountability</a:t>
            </a:r>
            <a:endParaRPr sz="4600" spc="-100" dirty="0">
              <a:solidFill>
                <a:srgbClr val="675E47"/>
              </a:solidFill>
            </a:endParaRPr>
          </a:p>
        </p:txBody>
      </p:sp>
      <p:sp>
        <p:nvSpPr>
          <p:cNvPr id="66" name="Shape 66"/>
          <p:cNvSpPr>
            <a:spLocks noGrp="1"/>
          </p:cNvSpPr>
          <p:nvPr>
            <p:ph idx="1"/>
          </p:nvPr>
        </p:nvSpPr>
        <p:spPr>
          <a:xfrm>
            <a:off x="381000" y="1447800"/>
            <a:ext cx="7848600" cy="4724400"/>
          </a:xfrm>
          <a:prstGeom prst="rect">
            <a:avLst/>
          </a:prstGeom>
        </p:spPr>
        <p:txBody>
          <a:bodyPr/>
          <a:lstStyle/>
          <a:p>
            <a:pPr marL="426027" lvl="0" indent="-311727">
              <a:spcBef>
                <a:spcPts val="700"/>
              </a:spcBef>
              <a:defRPr sz="1800">
                <a:solidFill>
                  <a:srgbClr val="000000"/>
                </a:solidFill>
              </a:defRPr>
            </a:pPr>
            <a:r>
              <a:rPr sz="3000">
                <a:solidFill>
                  <a:srgbClr val="2F2B20"/>
                </a:solidFill>
              </a:rPr>
              <a:t>Title I: Overview of Perkins IV, Section 113</a:t>
            </a:r>
          </a:p>
          <a:p>
            <a:pPr lvl="1">
              <a:spcBef>
                <a:spcPts val="600"/>
              </a:spcBef>
              <a:buClr>
                <a:srgbClr val="9CBEBD"/>
              </a:buClr>
              <a:defRPr sz="1800">
                <a:solidFill>
                  <a:srgbClr val="000000"/>
                </a:solidFill>
              </a:defRPr>
            </a:pPr>
            <a:r>
              <a:rPr sz="2200">
                <a:solidFill>
                  <a:srgbClr val="2F2B20"/>
                </a:solidFill>
              </a:rPr>
              <a:t>Purpose of section 113 is to set out the Act’s accountability requirements and core indicators for performance at the   secondary and postsecondary levels for all CTE students.</a:t>
            </a:r>
            <a:endParaRPr sz="2000">
              <a:solidFill>
                <a:srgbClr val="2F2B20"/>
              </a:solidFill>
            </a:endParaRPr>
          </a:p>
          <a:p>
            <a:pPr lvl="1">
              <a:spcBef>
                <a:spcPts val="600"/>
              </a:spcBef>
              <a:buClr>
                <a:srgbClr val="9CBEBD"/>
              </a:buClr>
              <a:defRPr sz="1800">
                <a:solidFill>
                  <a:srgbClr val="000000"/>
                </a:solidFill>
              </a:defRPr>
            </a:pPr>
            <a:r>
              <a:rPr sz="2200">
                <a:solidFill>
                  <a:srgbClr val="2F2B20"/>
                </a:solidFill>
              </a:rPr>
              <a:t>The core indicators are the same for the state agency as for the local providers, but separate performance levels will be agreed upon.</a:t>
            </a:r>
          </a:p>
        </p:txBody>
      </p:sp>
    </p:spTree>
    <p:extLst>
      <p:ext uri="{BB962C8B-B14F-4D97-AF65-F5344CB8AC3E}">
        <p14:creationId xmlns:p14="http://schemas.microsoft.com/office/powerpoint/2010/main" val="4247210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2895600" y="274639"/>
            <a:ext cx="5181600" cy="868362"/>
          </a:xfrm>
          <a:prstGeom prst="rect">
            <a:avLst/>
          </a:prstGeom>
        </p:spPr>
        <p:txBody>
          <a:bodyPr lIns="0" tIns="0" rIns="0" bIns="0">
            <a:normAutofit/>
          </a:bodyPr>
          <a:lstStyle/>
          <a:p>
            <a:pPr lvl="0">
              <a:defRPr sz="1800" spc="0">
                <a:solidFill>
                  <a:srgbClr val="000000"/>
                </a:solidFill>
              </a:defRPr>
            </a:pPr>
            <a:r>
              <a:rPr sz="4600" spc="-100" dirty="0" smtClean="0">
                <a:solidFill>
                  <a:srgbClr val="675E47"/>
                </a:solidFill>
              </a:rPr>
              <a:t>Accountability</a:t>
            </a:r>
            <a:endParaRPr sz="4600" spc="-100" dirty="0">
              <a:solidFill>
                <a:srgbClr val="675E47"/>
              </a:solidFill>
            </a:endParaRPr>
          </a:p>
        </p:txBody>
      </p:sp>
      <p:sp>
        <p:nvSpPr>
          <p:cNvPr id="77" name="Shape 77"/>
          <p:cNvSpPr>
            <a:spLocks noGrp="1"/>
          </p:cNvSpPr>
          <p:nvPr>
            <p:ph idx="1"/>
          </p:nvPr>
        </p:nvSpPr>
        <p:spPr>
          <a:xfrm>
            <a:off x="381000" y="1447800"/>
            <a:ext cx="8458200" cy="4495800"/>
          </a:xfrm>
          <a:prstGeom prst="rect">
            <a:avLst/>
          </a:prstGeom>
        </p:spPr>
        <p:txBody>
          <a:bodyPr/>
          <a:lstStyle/>
          <a:p>
            <a:pPr marL="426027" lvl="0" indent="-311727">
              <a:spcBef>
                <a:spcPts val="1200"/>
              </a:spcBef>
              <a:defRPr sz="1800">
                <a:solidFill>
                  <a:srgbClr val="000000"/>
                </a:solidFill>
              </a:defRPr>
            </a:pPr>
            <a:r>
              <a:rPr sz="3000">
                <a:solidFill>
                  <a:srgbClr val="2F2B20"/>
                </a:solidFill>
              </a:rPr>
              <a:t>Disaggregated performance data categories:</a:t>
            </a:r>
          </a:p>
          <a:p>
            <a:pPr lvl="0">
              <a:spcBef>
                <a:spcPts val="600"/>
              </a:spcBef>
              <a:defRPr sz="1800">
                <a:solidFill>
                  <a:srgbClr val="000000"/>
                </a:solidFill>
              </a:defRPr>
            </a:pPr>
            <a:r>
              <a:rPr sz="2200">
                <a:solidFill>
                  <a:srgbClr val="2F2B20"/>
                </a:solidFill>
              </a:rPr>
              <a:t>Gender </a:t>
            </a:r>
          </a:p>
          <a:p>
            <a:pPr lvl="0">
              <a:spcBef>
                <a:spcPts val="600"/>
              </a:spcBef>
              <a:defRPr sz="1800">
                <a:solidFill>
                  <a:srgbClr val="000000"/>
                </a:solidFill>
              </a:defRPr>
            </a:pPr>
            <a:r>
              <a:rPr sz="2200">
                <a:solidFill>
                  <a:srgbClr val="2F2B20"/>
                </a:solidFill>
              </a:rPr>
              <a:t>Race and Ethnicity (following 1997 revised standards) </a:t>
            </a:r>
          </a:p>
          <a:p>
            <a:pPr lvl="0">
              <a:spcBef>
                <a:spcPts val="600"/>
              </a:spcBef>
              <a:defRPr sz="1800">
                <a:solidFill>
                  <a:srgbClr val="000000"/>
                </a:solidFill>
              </a:defRPr>
            </a:pPr>
            <a:r>
              <a:rPr sz="2200">
                <a:solidFill>
                  <a:srgbClr val="2F2B20"/>
                </a:solidFill>
              </a:rPr>
              <a:t>Individuals with Disabilities  (IDEA &amp; ADA)</a:t>
            </a:r>
          </a:p>
          <a:p>
            <a:pPr lvl="0">
              <a:spcBef>
                <a:spcPts val="600"/>
              </a:spcBef>
              <a:defRPr sz="1800">
                <a:solidFill>
                  <a:srgbClr val="000000"/>
                </a:solidFill>
              </a:defRPr>
            </a:pPr>
            <a:r>
              <a:rPr sz="2200">
                <a:solidFill>
                  <a:srgbClr val="2F2B20"/>
                </a:solidFill>
              </a:rPr>
              <a:t>Economically Disadvantaged, including Foster Children </a:t>
            </a:r>
          </a:p>
          <a:p>
            <a:pPr lvl="0">
              <a:spcBef>
                <a:spcPts val="600"/>
              </a:spcBef>
              <a:defRPr sz="1800">
                <a:solidFill>
                  <a:srgbClr val="000000"/>
                </a:solidFill>
              </a:defRPr>
            </a:pPr>
            <a:r>
              <a:rPr sz="2200">
                <a:solidFill>
                  <a:srgbClr val="2F2B20"/>
                </a:solidFill>
              </a:rPr>
              <a:t>Single Parents </a:t>
            </a:r>
          </a:p>
          <a:p>
            <a:pPr lvl="0">
              <a:spcBef>
                <a:spcPts val="600"/>
              </a:spcBef>
              <a:defRPr sz="1800">
                <a:solidFill>
                  <a:srgbClr val="000000"/>
                </a:solidFill>
              </a:defRPr>
            </a:pPr>
            <a:r>
              <a:rPr sz="2200">
                <a:solidFill>
                  <a:srgbClr val="2F2B20"/>
                </a:solidFill>
              </a:rPr>
              <a:t>Displaced Homemakers </a:t>
            </a:r>
          </a:p>
          <a:p>
            <a:pPr lvl="0">
              <a:spcBef>
                <a:spcPts val="600"/>
              </a:spcBef>
              <a:defRPr sz="1800">
                <a:solidFill>
                  <a:srgbClr val="000000"/>
                </a:solidFill>
              </a:defRPr>
            </a:pPr>
            <a:r>
              <a:rPr sz="2200">
                <a:solidFill>
                  <a:srgbClr val="2F2B20"/>
                </a:solidFill>
              </a:rPr>
              <a:t>Individuals with Limited English Proficiency </a:t>
            </a:r>
          </a:p>
          <a:p>
            <a:pPr lvl="0">
              <a:spcBef>
                <a:spcPts val="600"/>
              </a:spcBef>
              <a:defRPr sz="1800">
                <a:solidFill>
                  <a:srgbClr val="000000"/>
                </a:solidFill>
              </a:defRPr>
            </a:pPr>
            <a:r>
              <a:rPr sz="2200">
                <a:solidFill>
                  <a:srgbClr val="2F2B20"/>
                </a:solidFill>
              </a:rPr>
              <a:t>Migrant Students (secondary only) </a:t>
            </a:r>
          </a:p>
        </p:txBody>
      </p:sp>
    </p:spTree>
    <p:extLst>
      <p:ext uri="{BB962C8B-B14F-4D97-AF65-F5344CB8AC3E}">
        <p14:creationId xmlns:p14="http://schemas.microsoft.com/office/powerpoint/2010/main" val="396200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3048000" y="274639"/>
            <a:ext cx="5029200" cy="868362"/>
          </a:xfrm>
          <a:prstGeom prst="rect">
            <a:avLst/>
          </a:prstGeom>
        </p:spPr>
        <p:txBody>
          <a:bodyPr lIns="0" tIns="0" rIns="0" bIns="0">
            <a:normAutofit/>
          </a:bodyPr>
          <a:lstStyle/>
          <a:p>
            <a:pPr lvl="0">
              <a:defRPr sz="1800" spc="0">
                <a:solidFill>
                  <a:srgbClr val="000000"/>
                </a:solidFill>
              </a:defRPr>
            </a:pPr>
            <a:r>
              <a:rPr sz="4600" spc="-100" dirty="0" smtClean="0">
                <a:solidFill>
                  <a:srgbClr val="675E47"/>
                </a:solidFill>
              </a:rPr>
              <a:t>Accountability</a:t>
            </a:r>
            <a:endParaRPr sz="4600" spc="-100" dirty="0">
              <a:solidFill>
                <a:srgbClr val="675E47"/>
              </a:solidFill>
            </a:endParaRPr>
          </a:p>
        </p:txBody>
      </p:sp>
      <p:sp>
        <p:nvSpPr>
          <p:cNvPr id="80" name="Shape 80"/>
          <p:cNvSpPr>
            <a:spLocks noGrp="1"/>
          </p:cNvSpPr>
          <p:nvPr>
            <p:ph idx="1"/>
          </p:nvPr>
        </p:nvSpPr>
        <p:spPr>
          <a:xfrm>
            <a:off x="304800" y="1447800"/>
            <a:ext cx="8458200" cy="4724400"/>
          </a:xfrm>
          <a:prstGeom prst="rect">
            <a:avLst/>
          </a:prstGeom>
        </p:spPr>
        <p:txBody>
          <a:bodyPr/>
          <a:lstStyle/>
          <a:p>
            <a:pPr marL="405245" lvl="0" indent="-290945">
              <a:lnSpc>
                <a:spcPct val="90000"/>
              </a:lnSpc>
              <a:spcBef>
                <a:spcPts val="600"/>
              </a:spcBef>
              <a:defRPr sz="1800">
                <a:solidFill>
                  <a:srgbClr val="000000"/>
                </a:solidFill>
              </a:defRPr>
            </a:pPr>
            <a:r>
              <a:rPr sz="2800">
                <a:solidFill>
                  <a:srgbClr val="2F2B20"/>
                </a:solidFill>
              </a:rPr>
              <a:t>Final Agreed-Upon Performance Level (FAUPL)</a:t>
            </a:r>
          </a:p>
          <a:p>
            <a:pPr lvl="1">
              <a:lnSpc>
                <a:spcPct val="90000"/>
              </a:lnSpc>
              <a:spcBef>
                <a:spcPts val="600"/>
              </a:spcBef>
              <a:buClr>
                <a:srgbClr val="9CBEBD"/>
              </a:buClr>
              <a:defRPr sz="1800">
                <a:solidFill>
                  <a:srgbClr val="000000"/>
                </a:solidFill>
              </a:defRPr>
            </a:pPr>
            <a:r>
              <a:rPr sz="2200">
                <a:solidFill>
                  <a:srgbClr val="2F2B20"/>
                </a:solidFill>
              </a:rPr>
              <a:t>Purpose of the FAUPL is to have an agreement between the Department and the State on student and performance  definitions, measurement approaches, and baseline and performance targets for the core indicators.</a:t>
            </a:r>
            <a:endParaRPr sz="2000">
              <a:solidFill>
                <a:srgbClr val="2F2B20"/>
              </a:solidFill>
            </a:endParaRPr>
          </a:p>
          <a:p>
            <a:pPr lvl="1">
              <a:lnSpc>
                <a:spcPct val="90000"/>
              </a:lnSpc>
              <a:spcBef>
                <a:spcPts val="600"/>
              </a:spcBef>
              <a:buClr>
                <a:srgbClr val="9CBEBD"/>
              </a:buClr>
              <a:defRPr sz="1800">
                <a:solidFill>
                  <a:srgbClr val="000000"/>
                </a:solidFill>
              </a:defRPr>
            </a:pPr>
            <a:r>
              <a:rPr sz="2200">
                <a:solidFill>
                  <a:srgbClr val="2F2B20"/>
                </a:solidFill>
              </a:rPr>
              <a:t>State FAUPLs are attached to your states July 1 grant award.     State FAUPLs are also posted on PCRN.</a:t>
            </a:r>
            <a:endParaRPr sz="2000">
              <a:solidFill>
                <a:srgbClr val="2F2B20"/>
              </a:solidFill>
            </a:endParaRPr>
          </a:p>
          <a:p>
            <a:pPr lvl="1">
              <a:lnSpc>
                <a:spcPct val="90000"/>
              </a:lnSpc>
              <a:buClr>
                <a:srgbClr val="9CBEBD"/>
              </a:buClr>
              <a:defRPr sz="1800">
                <a:solidFill>
                  <a:srgbClr val="000000"/>
                </a:solidFill>
              </a:defRPr>
            </a:pPr>
            <a:r>
              <a:rPr sz="2200">
                <a:solidFill>
                  <a:srgbClr val="2F2B20"/>
                </a:solidFill>
              </a:rPr>
              <a:t>In using the FAUPL, consider: </a:t>
            </a:r>
            <a:endParaRPr sz="2000">
              <a:solidFill>
                <a:srgbClr val="2F2B20"/>
              </a:solidFill>
            </a:endParaRPr>
          </a:p>
          <a:p>
            <a:pPr lvl="2">
              <a:lnSpc>
                <a:spcPct val="90000"/>
              </a:lnSpc>
              <a:buClr>
                <a:srgbClr val="D2CB6C"/>
              </a:buClr>
              <a:defRPr sz="1800">
                <a:solidFill>
                  <a:srgbClr val="000000"/>
                </a:solidFill>
              </a:defRPr>
            </a:pPr>
            <a:r>
              <a:rPr sz="2200">
                <a:solidFill>
                  <a:srgbClr val="2F2B20"/>
                </a:solidFill>
              </a:rPr>
              <a:t>how you might negotiate CTE performance with local districts and postsecondary programs? </a:t>
            </a:r>
            <a:endParaRPr>
              <a:solidFill>
                <a:srgbClr val="2F2B20"/>
              </a:solidFill>
            </a:endParaRPr>
          </a:p>
          <a:p>
            <a:pPr lvl="2">
              <a:lnSpc>
                <a:spcPct val="90000"/>
              </a:lnSpc>
              <a:buClr>
                <a:srgbClr val="D2CB6C"/>
              </a:buClr>
              <a:defRPr sz="1800">
                <a:solidFill>
                  <a:srgbClr val="000000"/>
                </a:solidFill>
              </a:defRPr>
            </a:pPr>
            <a:r>
              <a:rPr sz="2200">
                <a:solidFill>
                  <a:srgbClr val="2F2B20"/>
                </a:solidFill>
              </a:rPr>
              <a:t>how you might integrate analysis of local performance data to Perkins applications.</a:t>
            </a:r>
          </a:p>
        </p:txBody>
      </p:sp>
    </p:spTree>
    <p:extLst>
      <p:ext uri="{BB962C8B-B14F-4D97-AF65-F5344CB8AC3E}">
        <p14:creationId xmlns:p14="http://schemas.microsoft.com/office/powerpoint/2010/main" val="3673691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28600"/>
            <a:ext cx="4267200" cy="792162"/>
          </a:xfrm>
        </p:spPr>
        <p:txBody>
          <a:bodyPr>
            <a:normAutofit/>
          </a:bodyPr>
          <a:lstStyle/>
          <a:p>
            <a:r>
              <a:rPr lang="en-US" sz="3600" b="1" dirty="0" smtClean="0">
                <a:latin typeface="Calibri Light" panose="020F0302020204030204" pitchFamily="34" charset="0"/>
              </a:rPr>
              <a:t>Perkins Emphasis </a:t>
            </a:r>
            <a:endParaRPr lang="en-US" sz="3600" b="1" dirty="0">
              <a:latin typeface="Calibri Light" panose="020F0302020204030204" pitchFamily="34" charset="0"/>
            </a:endParaRPr>
          </a:p>
        </p:txBody>
      </p:sp>
      <p:sp>
        <p:nvSpPr>
          <p:cNvPr id="262" name="Shape 262"/>
          <p:cNvSpPr>
            <a:spLocks noGrp="1"/>
          </p:cNvSpPr>
          <p:nvPr>
            <p:ph idx="1"/>
          </p:nvPr>
        </p:nvSpPr>
        <p:spPr>
          <a:xfrm>
            <a:off x="304801" y="1905000"/>
            <a:ext cx="8839200" cy="4114800"/>
          </a:xfrm>
          <a:prstGeom prst="rect">
            <a:avLst/>
          </a:prstGeom>
        </p:spPr>
        <p:txBody>
          <a:bodyPr>
            <a:normAutofit/>
          </a:bodyPr>
          <a:lstStyle/>
          <a:p>
            <a:pPr marL="330926" indent="-330926" defTabSz="651510">
              <a:spcBef>
                <a:spcPts val="675"/>
              </a:spcBef>
              <a:defRPr sz="1800"/>
            </a:pPr>
            <a:r>
              <a:rPr sz="2600" dirty="0">
                <a:latin typeface="Calibri Light" panose="020F0302020204030204" pitchFamily="34" charset="0"/>
                <a:ea typeface="American Typewriter"/>
                <a:cs typeface="American Typewriter"/>
                <a:sym typeface="American Typewriter"/>
              </a:rPr>
              <a:t>1964 </a:t>
            </a:r>
            <a:r>
              <a:rPr lang="en-US" sz="2600" dirty="0" smtClean="0">
                <a:latin typeface="Calibri Light" panose="020F0302020204030204" pitchFamily="34" charset="0"/>
                <a:ea typeface="American Typewriter"/>
                <a:cs typeface="American Typewriter"/>
                <a:sym typeface="American Typewriter"/>
              </a:rPr>
              <a:t>- </a:t>
            </a:r>
            <a:r>
              <a:rPr sz="2600" dirty="0" smtClean="0">
                <a:latin typeface="Calibri Light" panose="020F0302020204030204" pitchFamily="34" charset="0"/>
                <a:ea typeface="American Typewriter"/>
                <a:cs typeface="American Typewriter"/>
                <a:sym typeface="American Typewriter"/>
              </a:rPr>
              <a:t>State </a:t>
            </a:r>
            <a:r>
              <a:rPr sz="2600" dirty="0">
                <a:latin typeface="Calibri Light" panose="020F0302020204030204" pitchFamily="34" charset="0"/>
                <a:ea typeface="American Typewriter"/>
                <a:cs typeface="American Typewriter"/>
                <a:sym typeface="American Typewriter"/>
              </a:rPr>
              <a:t>Planning – </a:t>
            </a:r>
            <a:r>
              <a:rPr sz="2600" u="sng" dirty="0">
                <a:latin typeface="Calibri Light" panose="020F0302020204030204" pitchFamily="34" charset="0"/>
                <a:ea typeface="American Typewriter"/>
                <a:cs typeface="American Typewriter"/>
                <a:sym typeface="American Typewriter"/>
              </a:rPr>
              <a:t>Set </a:t>
            </a:r>
            <a:r>
              <a:rPr sz="2600" u="sng" dirty="0" smtClean="0">
                <a:latin typeface="Calibri Light" panose="020F0302020204030204" pitchFamily="34" charset="0"/>
                <a:ea typeface="American Typewriter"/>
                <a:cs typeface="American Typewriter"/>
                <a:sym typeface="American Typewriter"/>
              </a:rPr>
              <a:t>Up</a:t>
            </a:r>
            <a:r>
              <a:rPr lang="en-US" sz="2600" u="sng" dirty="0" smtClean="0">
                <a:latin typeface="Calibri Light" panose="020F0302020204030204" pitchFamily="34" charset="0"/>
                <a:ea typeface="American Typewriter"/>
                <a:cs typeface="American Typewriter"/>
                <a:sym typeface="American Typewriter"/>
              </a:rPr>
              <a:t> </a:t>
            </a:r>
            <a:r>
              <a:rPr lang="en-US" sz="2600" dirty="0" smtClean="0">
                <a:latin typeface="Calibri Light" panose="020F0302020204030204" pitchFamily="34" charset="0"/>
                <a:ea typeface="American Typewriter"/>
                <a:cs typeface="American Typewriter"/>
                <a:sym typeface="American Typewriter"/>
              </a:rPr>
              <a:t>Vocational Education </a:t>
            </a:r>
            <a:endParaRPr sz="2600" dirty="0">
              <a:latin typeface="Calibri Light" panose="020F0302020204030204" pitchFamily="34" charset="0"/>
              <a:ea typeface="American Typewriter"/>
              <a:cs typeface="American Typewriter"/>
              <a:sym typeface="American Typewriter"/>
            </a:endParaRPr>
          </a:p>
          <a:p>
            <a:pPr marL="330926" indent="-330926" defTabSz="651510">
              <a:spcBef>
                <a:spcPts val="675"/>
              </a:spcBef>
              <a:defRPr sz="1800"/>
            </a:pPr>
            <a:r>
              <a:rPr sz="2600" dirty="0">
                <a:latin typeface="Calibri Light" panose="020F0302020204030204" pitchFamily="34" charset="0"/>
                <a:ea typeface="American Typewriter"/>
                <a:cs typeface="American Typewriter"/>
                <a:sym typeface="American Typewriter"/>
              </a:rPr>
              <a:t>1968 </a:t>
            </a:r>
            <a:r>
              <a:rPr lang="en-US" sz="2600" dirty="0" smtClean="0">
                <a:latin typeface="Calibri Light" panose="020F0302020204030204" pitchFamily="34" charset="0"/>
                <a:ea typeface="American Typewriter"/>
                <a:cs typeface="American Typewriter"/>
                <a:sym typeface="American Typewriter"/>
              </a:rPr>
              <a:t>–</a:t>
            </a:r>
            <a:r>
              <a:rPr sz="2600" dirty="0" smtClean="0">
                <a:latin typeface="Calibri Light" panose="020F0302020204030204" pitchFamily="34" charset="0"/>
                <a:ea typeface="American Typewriter"/>
                <a:cs typeface="American Typewriter"/>
                <a:sym typeface="American Typewriter"/>
              </a:rPr>
              <a:t> </a:t>
            </a:r>
            <a:r>
              <a:rPr lang="en-US" sz="2600" u="sng" dirty="0" smtClean="0">
                <a:latin typeface="Calibri Light" panose="020F0302020204030204" pitchFamily="34" charset="0"/>
                <a:ea typeface="American Typewriter"/>
                <a:cs typeface="American Typewriter"/>
                <a:sym typeface="American Typewriter"/>
              </a:rPr>
              <a:t>Include</a:t>
            </a:r>
            <a:r>
              <a:rPr lang="en-US" sz="2600" dirty="0" smtClean="0">
                <a:latin typeface="Calibri Light" panose="020F0302020204030204" pitchFamily="34" charset="0"/>
                <a:ea typeface="American Typewriter"/>
                <a:cs typeface="American Typewriter"/>
                <a:sym typeface="American Typewriter"/>
              </a:rPr>
              <a:t> </a:t>
            </a:r>
            <a:r>
              <a:rPr sz="2600" dirty="0" smtClean="0">
                <a:latin typeface="Calibri Light" panose="020F0302020204030204" pitchFamily="34" charset="0"/>
                <a:ea typeface="American Typewriter"/>
                <a:cs typeface="American Typewriter"/>
                <a:sym typeface="American Typewriter"/>
              </a:rPr>
              <a:t>Special </a:t>
            </a:r>
            <a:r>
              <a:rPr sz="2600" dirty="0">
                <a:latin typeface="Calibri Light" panose="020F0302020204030204" pitchFamily="34" charset="0"/>
                <a:ea typeface="American Typewriter"/>
                <a:cs typeface="American Typewriter"/>
                <a:sym typeface="American Typewriter"/>
              </a:rPr>
              <a:t>Populations </a:t>
            </a:r>
            <a:r>
              <a:rPr lang="en-US" sz="2600" dirty="0" smtClean="0">
                <a:latin typeface="Calibri Light" panose="020F0302020204030204" pitchFamily="34" charset="0"/>
                <a:ea typeface="American Typewriter"/>
                <a:cs typeface="American Typewriter"/>
                <a:sym typeface="American Typewriter"/>
              </a:rPr>
              <a:t>in Voc. Ed. </a:t>
            </a:r>
            <a:endParaRPr sz="2600" dirty="0">
              <a:latin typeface="Calibri Light" panose="020F0302020204030204" pitchFamily="34" charset="0"/>
              <a:ea typeface="American Typewriter"/>
              <a:cs typeface="American Typewriter"/>
              <a:sym typeface="American Typewriter"/>
            </a:endParaRPr>
          </a:p>
          <a:p>
            <a:pPr marL="330926" indent="-330926" defTabSz="651510">
              <a:spcBef>
                <a:spcPts val="675"/>
              </a:spcBef>
              <a:defRPr sz="1800"/>
            </a:pPr>
            <a:r>
              <a:rPr sz="2600" dirty="0" smtClean="0">
                <a:latin typeface="Calibri Light" panose="020F0302020204030204" pitchFamily="34" charset="0"/>
                <a:ea typeface="American Typewriter"/>
                <a:cs typeface="American Typewriter"/>
                <a:sym typeface="American Typewriter"/>
              </a:rPr>
              <a:t>1984</a:t>
            </a:r>
            <a:r>
              <a:rPr lang="en-US" sz="2600" dirty="0" smtClean="0">
                <a:latin typeface="Calibri Light" panose="020F0302020204030204" pitchFamily="34" charset="0"/>
                <a:ea typeface="American Typewriter"/>
                <a:cs typeface="American Typewriter"/>
                <a:sym typeface="American Typewriter"/>
              </a:rPr>
              <a:t> – </a:t>
            </a:r>
            <a:r>
              <a:rPr lang="en-US" sz="2600" u="sng" dirty="0" smtClean="0">
                <a:latin typeface="Calibri Light" panose="020F0302020204030204" pitchFamily="34" charset="0"/>
                <a:ea typeface="American Typewriter"/>
                <a:cs typeface="American Typewriter"/>
                <a:sym typeface="American Typewriter"/>
              </a:rPr>
              <a:t>Equal Access </a:t>
            </a:r>
            <a:r>
              <a:rPr lang="en-US" sz="2600" dirty="0" smtClean="0">
                <a:latin typeface="Calibri Light" panose="020F0302020204030204" pitchFamily="34" charset="0"/>
                <a:ea typeface="American Typewriter"/>
                <a:cs typeface="American Typewriter"/>
                <a:sym typeface="American Typewriter"/>
              </a:rPr>
              <a:t>to CTE - </a:t>
            </a:r>
            <a:r>
              <a:rPr sz="2600" dirty="0" smtClean="0">
                <a:latin typeface="Calibri Light" panose="020F0302020204030204" pitchFamily="34" charset="0"/>
                <a:ea typeface="American Typewriter"/>
                <a:cs typeface="American Typewriter"/>
                <a:sym typeface="American Typewriter"/>
              </a:rPr>
              <a:t>Affirmative </a:t>
            </a:r>
            <a:r>
              <a:rPr sz="2600" dirty="0">
                <a:latin typeface="Calibri Light" panose="020F0302020204030204" pitchFamily="34" charset="0"/>
                <a:ea typeface="American Typewriter"/>
                <a:cs typeface="American Typewriter"/>
                <a:sym typeface="American Typewriter"/>
              </a:rPr>
              <a:t>Action</a:t>
            </a:r>
          </a:p>
          <a:p>
            <a:pPr marL="330926" indent="-330926" defTabSz="651510">
              <a:spcBef>
                <a:spcPts val="675"/>
              </a:spcBef>
              <a:defRPr sz="1800"/>
            </a:pPr>
            <a:r>
              <a:rPr sz="2600" dirty="0">
                <a:latin typeface="Calibri Light" panose="020F0302020204030204" pitchFamily="34" charset="0"/>
                <a:ea typeface="American Typewriter"/>
                <a:cs typeface="American Typewriter"/>
                <a:sym typeface="American Typewriter"/>
              </a:rPr>
              <a:t>1990 </a:t>
            </a:r>
            <a:r>
              <a:rPr lang="en-US" sz="2600" dirty="0" smtClean="0">
                <a:latin typeface="Calibri Light" panose="020F0302020204030204" pitchFamily="34" charset="0"/>
                <a:ea typeface="American Typewriter"/>
                <a:cs typeface="American Typewriter"/>
                <a:sym typeface="American Typewriter"/>
              </a:rPr>
              <a:t>–</a:t>
            </a:r>
            <a:r>
              <a:rPr sz="2600" dirty="0" smtClean="0">
                <a:latin typeface="Calibri Light" panose="020F0302020204030204" pitchFamily="34" charset="0"/>
                <a:ea typeface="American Typewriter"/>
                <a:cs typeface="American Typewriter"/>
                <a:sym typeface="American Typewriter"/>
              </a:rPr>
              <a:t> </a:t>
            </a:r>
            <a:r>
              <a:rPr lang="en-US" sz="2600" u="sng" dirty="0" smtClean="0">
                <a:latin typeface="Calibri Light" panose="020F0302020204030204" pitchFamily="34" charset="0"/>
                <a:ea typeface="American Typewriter"/>
                <a:cs typeface="American Typewriter"/>
                <a:sym typeface="American Typewriter"/>
              </a:rPr>
              <a:t>Link </a:t>
            </a:r>
            <a:r>
              <a:rPr lang="en-US" sz="2600" dirty="0" smtClean="0">
                <a:latin typeface="Calibri Light" panose="020F0302020204030204" pitchFamily="34" charset="0"/>
                <a:ea typeface="American Typewriter"/>
                <a:cs typeface="American Typewriter"/>
                <a:sym typeface="American Typewriter"/>
              </a:rPr>
              <a:t>High School and Community College - </a:t>
            </a:r>
            <a:r>
              <a:rPr sz="2600" dirty="0" smtClean="0">
                <a:latin typeface="Calibri Light" panose="020F0302020204030204" pitchFamily="34" charset="0"/>
                <a:ea typeface="American Typewriter"/>
                <a:cs typeface="American Typewriter"/>
                <a:sym typeface="American Typewriter"/>
              </a:rPr>
              <a:t>Tech </a:t>
            </a:r>
            <a:r>
              <a:rPr sz="2600" dirty="0">
                <a:latin typeface="Calibri Light" panose="020F0302020204030204" pitchFamily="34" charset="0"/>
                <a:ea typeface="American Typewriter"/>
                <a:cs typeface="American Typewriter"/>
                <a:sym typeface="American Typewriter"/>
              </a:rPr>
              <a:t>Prep Innovation </a:t>
            </a:r>
          </a:p>
          <a:p>
            <a:pPr marL="330926" indent="-330926" defTabSz="651510">
              <a:spcBef>
                <a:spcPts val="675"/>
              </a:spcBef>
              <a:defRPr sz="1800"/>
            </a:pPr>
            <a:r>
              <a:rPr sz="2600" dirty="0">
                <a:latin typeface="Calibri Light" panose="020F0302020204030204" pitchFamily="34" charset="0"/>
                <a:ea typeface="American Typewriter"/>
                <a:cs typeface="American Typewriter"/>
                <a:sym typeface="American Typewriter"/>
              </a:rPr>
              <a:t>1998 </a:t>
            </a:r>
            <a:r>
              <a:rPr lang="en-US" sz="2600" dirty="0" smtClean="0">
                <a:latin typeface="Calibri Light" panose="020F0302020204030204" pitchFamily="34" charset="0"/>
                <a:ea typeface="American Typewriter"/>
                <a:cs typeface="American Typewriter"/>
                <a:sym typeface="American Typewriter"/>
              </a:rPr>
              <a:t>–</a:t>
            </a:r>
            <a:r>
              <a:rPr sz="2600" dirty="0" smtClean="0">
                <a:latin typeface="Calibri Light" panose="020F0302020204030204" pitchFamily="34" charset="0"/>
                <a:ea typeface="American Typewriter"/>
                <a:cs typeface="American Typewriter"/>
                <a:sym typeface="American Typewriter"/>
              </a:rPr>
              <a:t> </a:t>
            </a:r>
            <a:r>
              <a:rPr lang="en-US" sz="2600" dirty="0" smtClean="0">
                <a:latin typeface="Calibri Light" panose="020F0302020204030204" pitchFamily="34" charset="0"/>
                <a:ea typeface="American Typewriter"/>
                <a:cs typeface="American Typewriter"/>
                <a:sym typeface="American Typewriter"/>
              </a:rPr>
              <a:t>Intense work through </a:t>
            </a:r>
            <a:r>
              <a:rPr sz="2600" u="sng" dirty="0" smtClean="0">
                <a:latin typeface="Calibri Light" panose="020F0302020204030204" pitchFamily="34" charset="0"/>
                <a:ea typeface="American Typewriter"/>
                <a:cs typeface="American Typewriter"/>
                <a:sym typeface="American Typewriter"/>
              </a:rPr>
              <a:t>Programs </a:t>
            </a:r>
            <a:r>
              <a:rPr sz="2600" u="sng" dirty="0">
                <a:latin typeface="Calibri Light" panose="020F0302020204030204" pitchFamily="34" charset="0"/>
                <a:ea typeface="American Typewriter"/>
                <a:cs typeface="American Typewriter"/>
                <a:sym typeface="American Typewriter"/>
              </a:rPr>
              <a:t>of Study </a:t>
            </a:r>
          </a:p>
          <a:p>
            <a:pPr marL="330926" indent="-330926" defTabSz="651510">
              <a:spcBef>
                <a:spcPts val="675"/>
              </a:spcBef>
              <a:defRPr sz="1800"/>
            </a:pPr>
            <a:r>
              <a:rPr sz="2600" dirty="0">
                <a:latin typeface="Calibri Light" panose="020F0302020204030204" pitchFamily="34" charset="0"/>
                <a:ea typeface="American Typewriter"/>
                <a:cs typeface="American Typewriter"/>
                <a:sym typeface="American Typewriter"/>
              </a:rPr>
              <a:t>2006 </a:t>
            </a:r>
            <a:r>
              <a:rPr lang="en-US" sz="2600" dirty="0" smtClean="0">
                <a:latin typeface="Calibri Light" panose="020F0302020204030204" pitchFamily="34" charset="0"/>
                <a:ea typeface="American Typewriter"/>
                <a:cs typeface="American Typewriter"/>
                <a:sym typeface="American Typewriter"/>
              </a:rPr>
              <a:t>-</a:t>
            </a:r>
            <a:r>
              <a:rPr sz="2600" dirty="0" smtClean="0">
                <a:latin typeface="Calibri Light" panose="020F0302020204030204" pitchFamily="34" charset="0"/>
                <a:ea typeface="American Typewriter"/>
                <a:cs typeface="American Typewriter"/>
                <a:sym typeface="American Typewriter"/>
              </a:rPr>
              <a:t> </a:t>
            </a:r>
            <a:r>
              <a:rPr sz="2600" u="sng" dirty="0">
                <a:latin typeface="Calibri Light" panose="020F0302020204030204" pitchFamily="34" charset="0"/>
                <a:ea typeface="American Typewriter"/>
                <a:cs typeface="American Typewriter"/>
                <a:sym typeface="American Typewriter"/>
              </a:rPr>
              <a:t>Rigorous</a:t>
            </a:r>
            <a:r>
              <a:rPr sz="2600" dirty="0">
                <a:latin typeface="Calibri Light" panose="020F0302020204030204" pitchFamily="34" charset="0"/>
                <a:ea typeface="American Typewriter"/>
                <a:cs typeface="American Typewriter"/>
                <a:sym typeface="American Typewriter"/>
              </a:rPr>
              <a:t> Programs of Study, High Skill Training</a:t>
            </a:r>
          </a:p>
          <a:p>
            <a:pPr marL="186146" indent="-186146" defTabSz="651510">
              <a:spcBef>
                <a:spcPts val="675"/>
              </a:spcBef>
              <a:defRPr sz="1800"/>
            </a:pPr>
            <a:r>
              <a:rPr lang="en-US" sz="2600" dirty="0" smtClean="0">
                <a:latin typeface="Calibri Light" panose="020F0302020204030204" pitchFamily="34" charset="0"/>
                <a:ea typeface="American Typewriter"/>
                <a:cs typeface="American Typewriter"/>
                <a:sym typeface="American Typewriter"/>
              </a:rPr>
              <a:t>  </a:t>
            </a:r>
            <a:r>
              <a:rPr sz="2600" dirty="0" smtClean="0">
                <a:latin typeface="Calibri Light" panose="020F0302020204030204" pitchFamily="34" charset="0"/>
                <a:ea typeface="American Typewriter"/>
                <a:cs typeface="American Typewriter"/>
                <a:sym typeface="American Typewriter"/>
              </a:rPr>
              <a:t>201</a:t>
            </a:r>
            <a:r>
              <a:rPr lang="en-US" sz="2600" dirty="0" smtClean="0">
                <a:latin typeface="Calibri Light" panose="020F0302020204030204" pitchFamily="34" charset="0"/>
                <a:ea typeface="American Typewriter"/>
                <a:cs typeface="American Typewriter"/>
                <a:sym typeface="American Typewriter"/>
              </a:rPr>
              <a:t>5</a:t>
            </a:r>
            <a:r>
              <a:rPr sz="2600" dirty="0" smtClean="0">
                <a:latin typeface="Calibri Light" panose="020F0302020204030204" pitchFamily="34" charset="0"/>
                <a:ea typeface="American Typewriter"/>
                <a:cs typeface="American Typewriter"/>
                <a:sym typeface="American Typewriter"/>
              </a:rPr>
              <a:t> </a:t>
            </a:r>
            <a:r>
              <a:rPr lang="en-US" sz="2600" dirty="0" smtClean="0">
                <a:latin typeface="Calibri Light" panose="020F0302020204030204" pitchFamily="34" charset="0"/>
                <a:ea typeface="American Typewriter"/>
                <a:cs typeface="American Typewriter"/>
                <a:sym typeface="American Typewriter"/>
              </a:rPr>
              <a:t>-</a:t>
            </a:r>
            <a:r>
              <a:rPr sz="2600" dirty="0" smtClean="0">
                <a:latin typeface="Calibri Light" panose="020F0302020204030204" pitchFamily="34" charset="0"/>
                <a:ea typeface="American Typewriter"/>
                <a:cs typeface="American Typewriter"/>
                <a:sym typeface="American Typewriter"/>
              </a:rPr>
              <a:t> </a:t>
            </a:r>
            <a:r>
              <a:rPr sz="2600" u="sng" dirty="0">
                <a:latin typeface="Calibri Light" panose="020F0302020204030204" pitchFamily="34" charset="0"/>
                <a:ea typeface="American Typewriter"/>
                <a:cs typeface="American Typewriter"/>
                <a:sym typeface="American Typewriter"/>
              </a:rPr>
              <a:t>Career Pathways, Job Training, Employability Skills </a:t>
            </a:r>
          </a:p>
        </p:txBody>
      </p:sp>
    </p:spTree>
    <p:extLst>
      <p:ext uri="{BB962C8B-B14F-4D97-AF65-F5344CB8AC3E}">
        <p14:creationId xmlns:p14="http://schemas.microsoft.com/office/powerpoint/2010/main" val="76959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a:xfrm>
            <a:off x="3048000" y="274639"/>
            <a:ext cx="5029200" cy="868362"/>
          </a:xfrm>
          <a:prstGeom prst="rect">
            <a:avLst/>
          </a:prstGeom>
        </p:spPr>
        <p:txBody>
          <a:bodyPr lIns="0" tIns="0" rIns="0" bIns="0">
            <a:normAutofit/>
          </a:bodyPr>
          <a:lstStyle/>
          <a:p>
            <a:pPr lvl="0">
              <a:defRPr sz="1800" spc="0">
                <a:solidFill>
                  <a:srgbClr val="000000"/>
                </a:solidFill>
              </a:defRPr>
            </a:pPr>
            <a:r>
              <a:rPr sz="4600" spc="-100" dirty="0" smtClean="0">
                <a:solidFill>
                  <a:srgbClr val="675E47"/>
                </a:solidFill>
              </a:rPr>
              <a:t>Accountability</a:t>
            </a:r>
            <a:endParaRPr sz="4600" spc="-100" dirty="0">
              <a:solidFill>
                <a:srgbClr val="675E47"/>
              </a:solidFill>
            </a:endParaRPr>
          </a:p>
        </p:txBody>
      </p:sp>
      <p:sp>
        <p:nvSpPr>
          <p:cNvPr id="83" name="Shape 83"/>
          <p:cNvSpPr>
            <a:spLocks noGrp="1"/>
          </p:cNvSpPr>
          <p:nvPr>
            <p:ph idx="1"/>
          </p:nvPr>
        </p:nvSpPr>
        <p:spPr>
          <a:xfrm>
            <a:off x="457200" y="1600200"/>
            <a:ext cx="7620000" cy="4800600"/>
          </a:xfrm>
          <a:prstGeom prst="rect">
            <a:avLst/>
          </a:prstGeom>
        </p:spPr>
        <p:txBody>
          <a:bodyPr/>
          <a:lstStyle/>
          <a:p>
            <a:pPr marL="0" lvl="0" indent="114300">
              <a:buSzTx/>
              <a:buNone/>
              <a:defRPr sz="1800">
                <a:solidFill>
                  <a:srgbClr val="000000"/>
                </a:solidFill>
              </a:defRPr>
            </a:pPr>
            <a:r>
              <a:rPr sz="2800" b="1" dirty="0">
                <a:solidFill>
                  <a:srgbClr val="2F2B20"/>
                </a:solidFill>
              </a:rPr>
              <a:t>Section 123: Improvement Plans</a:t>
            </a:r>
          </a:p>
          <a:p>
            <a:pPr lvl="0">
              <a:defRPr sz="1800">
                <a:solidFill>
                  <a:srgbClr val="000000"/>
                </a:solidFill>
              </a:defRPr>
            </a:pPr>
            <a:r>
              <a:rPr sz="2200" dirty="0">
                <a:solidFill>
                  <a:srgbClr val="2F2B20"/>
                </a:solidFill>
              </a:rPr>
              <a:t>If a state does not meet at least 90% of its agreed-upon state adjusted level of performance on a core indicator, it must prepare a Perkins Improvement Plan.</a:t>
            </a:r>
          </a:p>
          <a:p>
            <a:pPr lvl="0">
              <a:defRPr sz="1800">
                <a:solidFill>
                  <a:srgbClr val="000000"/>
                </a:solidFill>
              </a:defRPr>
            </a:pPr>
            <a:r>
              <a:rPr sz="2200" dirty="0">
                <a:solidFill>
                  <a:srgbClr val="2F2B20"/>
                </a:solidFill>
              </a:rPr>
              <a:t>Similarly, if a local does not meet at least 90% of its agreed-upon adjusted level of performance on a core indicator, it must prepare a Perkins Improvement Plan.</a:t>
            </a:r>
          </a:p>
          <a:p>
            <a:pPr lvl="0">
              <a:defRPr sz="1800">
                <a:solidFill>
                  <a:srgbClr val="000000"/>
                </a:solidFill>
              </a:defRPr>
            </a:pPr>
            <a:r>
              <a:rPr sz="2200" dirty="0">
                <a:solidFill>
                  <a:srgbClr val="2F2B20"/>
                </a:solidFill>
              </a:rPr>
              <a:t>When a Perkins Improvement Plan is required, if any special population does not perform to at least 90% of the statewide/institutional rate, then you must perform a Gap Analysis to determine the barriers to success.</a:t>
            </a:r>
          </a:p>
        </p:txBody>
      </p:sp>
    </p:spTree>
    <p:extLst>
      <p:ext uri="{BB962C8B-B14F-4D97-AF65-F5344CB8AC3E}">
        <p14:creationId xmlns:p14="http://schemas.microsoft.com/office/powerpoint/2010/main" val="1240044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3276600" y="274639"/>
            <a:ext cx="4800600" cy="868362"/>
          </a:xfrm>
          <a:prstGeom prst="rect">
            <a:avLst/>
          </a:prstGeom>
        </p:spPr>
        <p:txBody>
          <a:bodyPr lIns="0" tIns="0" rIns="0" bIns="0">
            <a:normAutofit/>
          </a:bodyPr>
          <a:lstStyle/>
          <a:p>
            <a:pPr lvl="0">
              <a:defRPr sz="1800" spc="0">
                <a:solidFill>
                  <a:srgbClr val="000000"/>
                </a:solidFill>
              </a:defRPr>
            </a:pPr>
            <a:r>
              <a:rPr sz="4600" spc="-100" dirty="0" smtClean="0">
                <a:solidFill>
                  <a:srgbClr val="675E47"/>
                </a:solidFill>
              </a:rPr>
              <a:t>Accountability</a:t>
            </a:r>
            <a:endParaRPr sz="4600" spc="-100" dirty="0">
              <a:solidFill>
                <a:srgbClr val="675E47"/>
              </a:solidFill>
            </a:endParaRPr>
          </a:p>
        </p:txBody>
      </p:sp>
      <p:sp>
        <p:nvSpPr>
          <p:cNvPr id="86" name="Shape 86"/>
          <p:cNvSpPr>
            <a:spLocks noGrp="1"/>
          </p:cNvSpPr>
          <p:nvPr>
            <p:ph idx="1"/>
          </p:nvPr>
        </p:nvSpPr>
        <p:spPr>
          <a:xfrm>
            <a:off x="381000" y="1676400"/>
            <a:ext cx="8458200" cy="4267200"/>
          </a:xfrm>
          <a:prstGeom prst="rect">
            <a:avLst/>
          </a:prstGeom>
        </p:spPr>
        <p:txBody>
          <a:bodyPr/>
          <a:lstStyle/>
          <a:p>
            <a:pPr marL="405245" lvl="0" indent="-290945">
              <a:spcBef>
                <a:spcPts val="600"/>
              </a:spcBef>
              <a:defRPr sz="1800">
                <a:solidFill>
                  <a:srgbClr val="000000"/>
                </a:solidFill>
              </a:defRPr>
            </a:pPr>
            <a:r>
              <a:rPr sz="2800" dirty="0">
                <a:solidFill>
                  <a:srgbClr val="2F2B20"/>
                </a:solidFill>
              </a:rPr>
              <a:t>What is the Consolidated Annual Report (CAR)?</a:t>
            </a:r>
          </a:p>
          <a:p>
            <a:pPr lvl="0">
              <a:spcBef>
                <a:spcPts val="600"/>
              </a:spcBef>
              <a:defRPr sz="1800">
                <a:solidFill>
                  <a:srgbClr val="000000"/>
                </a:solidFill>
              </a:defRPr>
            </a:pPr>
            <a:r>
              <a:rPr lang="en-US" sz="2200" dirty="0" smtClean="0">
                <a:solidFill>
                  <a:srgbClr val="2F2B20"/>
                </a:solidFill>
              </a:rPr>
              <a:t>The </a:t>
            </a:r>
            <a:r>
              <a:rPr sz="2200" dirty="0" smtClean="0">
                <a:solidFill>
                  <a:srgbClr val="2F2B20"/>
                </a:solidFill>
              </a:rPr>
              <a:t>CAR </a:t>
            </a:r>
            <a:r>
              <a:rPr sz="2200" dirty="0">
                <a:solidFill>
                  <a:srgbClr val="2F2B20"/>
                </a:solidFill>
              </a:rPr>
              <a:t>is </a:t>
            </a:r>
            <a:r>
              <a:rPr sz="2200" dirty="0" smtClean="0">
                <a:solidFill>
                  <a:srgbClr val="2F2B20"/>
                </a:solidFill>
              </a:rPr>
              <a:t>a </a:t>
            </a:r>
            <a:r>
              <a:rPr sz="2200" dirty="0">
                <a:solidFill>
                  <a:srgbClr val="2F2B20"/>
                </a:solidFill>
              </a:rPr>
              <a:t>data collection and reporting format that allows states to submit their required data to the Department </a:t>
            </a:r>
            <a:r>
              <a:rPr lang="en-US" sz="2200" dirty="0" smtClean="0">
                <a:solidFill>
                  <a:srgbClr val="2F2B20"/>
                </a:solidFill>
              </a:rPr>
              <a:t>of Education (DOE) </a:t>
            </a:r>
            <a:r>
              <a:rPr sz="2200" dirty="0" smtClean="0">
                <a:solidFill>
                  <a:srgbClr val="2F2B20"/>
                </a:solidFill>
              </a:rPr>
              <a:t>and </a:t>
            </a:r>
            <a:r>
              <a:rPr sz="2200" dirty="0">
                <a:solidFill>
                  <a:srgbClr val="2F2B20"/>
                </a:solidFill>
              </a:rPr>
              <a:t>allows reports to be generated from that data source.</a:t>
            </a:r>
          </a:p>
          <a:p>
            <a:pPr lvl="0">
              <a:spcBef>
                <a:spcPts val="600"/>
              </a:spcBef>
              <a:defRPr sz="1800">
                <a:solidFill>
                  <a:srgbClr val="000000"/>
                </a:solidFill>
              </a:defRPr>
            </a:pPr>
            <a:r>
              <a:rPr sz="2200" dirty="0">
                <a:solidFill>
                  <a:srgbClr val="2F2B20"/>
                </a:solidFill>
              </a:rPr>
              <a:t>The CAR is made up of three parts:  </a:t>
            </a:r>
            <a:endParaRPr lang="en-US" sz="2200" dirty="0" smtClean="0">
              <a:solidFill>
                <a:srgbClr val="2F2B20"/>
              </a:solidFill>
            </a:endParaRPr>
          </a:p>
          <a:p>
            <a:pPr lvl="1">
              <a:spcBef>
                <a:spcPts val="600"/>
              </a:spcBef>
              <a:defRPr sz="1800">
                <a:solidFill>
                  <a:srgbClr val="000000"/>
                </a:solidFill>
              </a:defRPr>
            </a:pPr>
            <a:r>
              <a:rPr sz="1800" dirty="0" smtClean="0">
                <a:solidFill>
                  <a:srgbClr val="2F2B20"/>
                </a:solidFill>
              </a:rPr>
              <a:t>1</a:t>
            </a:r>
            <a:r>
              <a:rPr sz="1800" dirty="0">
                <a:solidFill>
                  <a:srgbClr val="2F2B20"/>
                </a:solidFill>
              </a:rPr>
              <a:t>) the narrative,                             </a:t>
            </a:r>
            <a:endParaRPr lang="en-US" sz="1800" dirty="0" smtClean="0">
              <a:solidFill>
                <a:srgbClr val="2F2B20"/>
              </a:solidFill>
            </a:endParaRPr>
          </a:p>
          <a:p>
            <a:pPr lvl="1">
              <a:spcBef>
                <a:spcPts val="600"/>
              </a:spcBef>
              <a:defRPr sz="1800">
                <a:solidFill>
                  <a:srgbClr val="000000"/>
                </a:solidFill>
              </a:defRPr>
            </a:pPr>
            <a:r>
              <a:rPr sz="1800" dirty="0" smtClean="0">
                <a:solidFill>
                  <a:srgbClr val="2F2B20"/>
                </a:solidFill>
              </a:rPr>
              <a:t>2</a:t>
            </a:r>
            <a:r>
              <a:rPr sz="1800" dirty="0">
                <a:solidFill>
                  <a:srgbClr val="2F2B20"/>
                </a:solidFill>
              </a:rPr>
              <a:t>) accountability data—enrollment &amp; performance, and                       </a:t>
            </a:r>
            <a:endParaRPr lang="en-US" sz="1800" dirty="0" smtClean="0">
              <a:solidFill>
                <a:srgbClr val="2F2B20"/>
              </a:solidFill>
            </a:endParaRPr>
          </a:p>
          <a:p>
            <a:pPr lvl="1">
              <a:spcBef>
                <a:spcPts val="600"/>
              </a:spcBef>
              <a:defRPr sz="1800">
                <a:solidFill>
                  <a:srgbClr val="000000"/>
                </a:solidFill>
              </a:defRPr>
            </a:pPr>
            <a:r>
              <a:rPr sz="1800" dirty="0" smtClean="0">
                <a:solidFill>
                  <a:srgbClr val="2F2B20"/>
                </a:solidFill>
              </a:rPr>
              <a:t>3</a:t>
            </a:r>
            <a:r>
              <a:rPr sz="1800" dirty="0">
                <a:solidFill>
                  <a:srgbClr val="2F2B20"/>
                </a:solidFill>
              </a:rPr>
              <a:t>) financial status </a:t>
            </a:r>
            <a:r>
              <a:rPr sz="1800" dirty="0" smtClean="0">
                <a:solidFill>
                  <a:srgbClr val="2F2B20"/>
                </a:solidFill>
              </a:rPr>
              <a:t>reports</a:t>
            </a:r>
            <a:endParaRPr sz="1800" dirty="0">
              <a:solidFill>
                <a:srgbClr val="2F2B20"/>
              </a:solidFill>
            </a:endParaRPr>
          </a:p>
        </p:txBody>
      </p:sp>
    </p:spTree>
    <p:extLst>
      <p:ext uri="{BB962C8B-B14F-4D97-AF65-F5344CB8AC3E}">
        <p14:creationId xmlns:p14="http://schemas.microsoft.com/office/powerpoint/2010/main" val="2073227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a:spLocks noGrp="1"/>
          </p:cNvSpPr>
          <p:nvPr>
            <p:ph type="title"/>
          </p:nvPr>
        </p:nvSpPr>
        <p:spPr>
          <a:xfrm>
            <a:off x="2876550" y="152400"/>
            <a:ext cx="5867400" cy="994767"/>
          </a:xfrm>
          <a:prstGeom prst="rect">
            <a:avLst/>
          </a:prstGeom>
        </p:spPr>
        <p:txBody>
          <a:bodyPr>
            <a:normAutofit/>
          </a:bodyPr>
          <a:lstStyle/>
          <a:p>
            <a:pPr lvl="0">
              <a:defRPr sz="1800">
                <a:solidFill>
                  <a:srgbClr val="000000"/>
                </a:solidFill>
              </a:defRPr>
            </a:pPr>
            <a:r>
              <a:rPr sz="3300" b="1" dirty="0">
                <a:latin typeface="Calibri Light" panose="020F0302020204030204" pitchFamily="34" charset="0"/>
              </a:rPr>
              <a:t>Role of the Local Coordinator</a:t>
            </a:r>
          </a:p>
        </p:txBody>
      </p:sp>
      <p:grpSp>
        <p:nvGrpSpPr>
          <p:cNvPr id="3" name="Group 2"/>
          <p:cNvGrpSpPr/>
          <p:nvPr/>
        </p:nvGrpSpPr>
        <p:grpSpPr>
          <a:xfrm>
            <a:off x="533400" y="2057400"/>
            <a:ext cx="7924800" cy="3105150"/>
            <a:chOff x="1524000" y="3124200"/>
            <a:chExt cx="5772150" cy="1428750"/>
          </a:xfrm>
        </p:grpSpPr>
        <p:sp>
          <p:nvSpPr>
            <p:cNvPr id="393" name="Shape 393"/>
            <p:cNvSpPr/>
            <p:nvPr/>
          </p:nvSpPr>
          <p:spPr>
            <a:xfrm>
              <a:off x="1524000" y="3409950"/>
              <a:ext cx="1314450" cy="1085850"/>
            </a:xfrm>
            <a:prstGeom prst="roundRect">
              <a:avLst>
                <a:gd name="adj" fmla="val 16667"/>
              </a:avLst>
            </a:prstGeom>
            <a:solidFill>
              <a:srgbClr val="9CB084"/>
            </a:solidFill>
            <a:ln w="3175">
              <a:solidFill>
                <a:srgbClr val="9CB084"/>
              </a:solidFill>
            </a:ln>
            <a:effectLst>
              <a:outerShdw blurRad="38100" dist="12700" dir="5400000" rotWithShape="0">
                <a:srgbClr val="000000">
                  <a:alpha val="35000"/>
                </a:srgbClr>
              </a:outerShdw>
            </a:effectLst>
          </p:spPr>
          <p:txBody>
            <a:bodyPr lIns="0" tIns="0" rIns="0" bIns="0" anchor="ctr"/>
            <a:lstStyle/>
            <a:p>
              <a:pPr lvl="0" algn="ctr">
                <a:defRPr>
                  <a:solidFill>
                    <a:srgbClr val="FFFFFF"/>
                  </a:solidFill>
                  <a:latin typeface="Tahoma"/>
                  <a:ea typeface="Tahoma"/>
                  <a:cs typeface="Tahoma"/>
                  <a:sym typeface="Tahoma"/>
                </a:defRPr>
              </a:pPr>
              <a:endParaRPr sz="1600">
                <a:latin typeface="Calibri Light" panose="020F0302020204030204" pitchFamily="34" charset="0"/>
              </a:endParaRPr>
            </a:p>
          </p:txBody>
        </p:sp>
        <p:sp>
          <p:nvSpPr>
            <p:cNvPr id="394" name="Shape 394"/>
            <p:cNvSpPr/>
            <p:nvPr/>
          </p:nvSpPr>
          <p:spPr>
            <a:xfrm>
              <a:off x="3124200" y="3124200"/>
              <a:ext cx="2686050" cy="142875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872" y="5400"/>
                  </a:lnTo>
                  <a:lnTo>
                    <a:pt x="2872" y="8100"/>
                  </a:lnTo>
                  <a:lnTo>
                    <a:pt x="5603" y="8100"/>
                  </a:lnTo>
                  <a:lnTo>
                    <a:pt x="5603" y="0"/>
                  </a:lnTo>
                  <a:lnTo>
                    <a:pt x="15997" y="0"/>
                  </a:lnTo>
                  <a:lnTo>
                    <a:pt x="15997" y="8100"/>
                  </a:lnTo>
                  <a:lnTo>
                    <a:pt x="18728" y="8100"/>
                  </a:lnTo>
                  <a:lnTo>
                    <a:pt x="18728" y="5400"/>
                  </a:lnTo>
                  <a:lnTo>
                    <a:pt x="21600" y="10800"/>
                  </a:lnTo>
                  <a:lnTo>
                    <a:pt x="18728" y="16200"/>
                  </a:lnTo>
                  <a:lnTo>
                    <a:pt x="18728" y="13500"/>
                  </a:lnTo>
                  <a:lnTo>
                    <a:pt x="15997" y="13500"/>
                  </a:lnTo>
                  <a:lnTo>
                    <a:pt x="15997" y="21600"/>
                  </a:lnTo>
                  <a:lnTo>
                    <a:pt x="5603" y="21600"/>
                  </a:lnTo>
                  <a:lnTo>
                    <a:pt x="5603" y="13500"/>
                  </a:lnTo>
                  <a:lnTo>
                    <a:pt x="2872" y="13500"/>
                  </a:lnTo>
                  <a:lnTo>
                    <a:pt x="2872" y="16200"/>
                  </a:lnTo>
                  <a:close/>
                </a:path>
              </a:pathLst>
            </a:custGeom>
            <a:solidFill>
              <a:srgbClr val="7E6BC9"/>
            </a:solidFill>
            <a:ln w="25400">
              <a:solidFill>
                <a:srgbClr val="7E6BC9"/>
              </a:solidFill>
            </a:ln>
          </p:spPr>
          <p:txBody>
            <a:bodyPr lIns="0" tIns="0" rIns="0" bIns="0" anchor="ctr"/>
            <a:lstStyle/>
            <a:p>
              <a:pPr lvl="0" algn="ctr">
                <a:defRPr>
                  <a:solidFill>
                    <a:srgbClr val="FFFFFF"/>
                  </a:solidFill>
                  <a:latin typeface="Tahoma"/>
                  <a:ea typeface="Tahoma"/>
                  <a:cs typeface="Tahoma"/>
                  <a:sym typeface="Tahoma"/>
                </a:defRPr>
              </a:pPr>
              <a:endParaRPr sz="1600">
                <a:latin typeface="Calibri Light" panose="020F0302020204030204" pitchFamily="34" charset="0"/>
              </a:endParaRPr>
            </a:p>
          </p:txBody>
        </p:sp>
        <p:sp>
          <p:nvSpPr>
            <p:cNvPr id="395" name="Shape 395"/>
            <p:cNvSpPr/>
            <p:nvPr/>
          </p:nvSpPr>
          <p:spPr>
            <a:xfrm>
              <a:off x="5981700" y="3409950"/>
              <a:ext cx="1314450" cy="1085850"/>
            </a:xfrm>
            <a:prstGeom prst="roundRect">
              <a:avLst>
                <a:gd name="adj" fmla="val 16667"/>
              </a:avLst>
            </a:prstGeom>
            <a:solidFill>
              <a:srgbClr val="9CB084"/>
            </a:solidFill>
            <a:ln w="3175">
              <a:solidFill>
                <a:srgbClr val="9CB084"/>
              </a:solidFill>
            </a:ln>
            <a:effectLst>
              <a:outerShdw blurRad="38100" dist="12700" dir="5400000" rotWithShape="0">
                <a:srgbClr val="000000">
                  <a:alpha val="35000"/>
                </a:srgbClr>
              </a:outerShdw>
            </a:effectLst>
          </p:spPr>
          <p:txBody>
            <a:bodyPr lIns="0" tIns="0" rIns="0" bIns="0" anchor="ctr"/>
            <a:lstStyle/>
            <a:p>
              <a:pPr lvl="0" algn="ctr">
                <a:defRPr>
                  <a:solidFill>
                    <a:srgbClr val="FFFFFF"/>
                  </a:solidFill>
                  <a:latin typeface="Tahoma"/>
                  <a:ea typeface="Tahoma"/>
                  <a:cs typeface="Tahoma"/>
                  <a:sym typeface="Tahoma"/>
                </a:defRPr>
              </a:pPr>
              <a:endParaRPr sz="1600">
                <a:latin typeface="Calibri Light" panose="020F0302020204030204" pitchFamily="34" charset="0"/>
              </a:endParaRPr>
            </a:p>
          </p:txBody>
        </p:sp>
        <p:sp>
          <p:nvSpPr>
            <p:cNvPr id="396" name="Shape 396"/>
            <p:cNvSpPr/>
            <p:nvPr/>
          </p:nvSpPr>
          <p:spPr>
            <a:xfrm>
              <a:off x="1581150" y="3638550"/>
              <a:ext cx="1200150" cy="33987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a:latin typeface="Tahoma Negreta"/>
                  <a:ea typeface="Tahoma Negreta"/>
                  <a:cs typeface="Tahoma Negreta"/>
                  <a:sym typeface="Tahoma Negreta"/>
                </a:defRPr>
              </a:lvl1pPr>
            </a:lstStyle>
            <a:p>
              <a:pPr lvl="0" algn="ctr"/>
              <a:r>
                <a:rPr sz="1600" b="1" dirty="0">
                  <a:latin typeface="Calibri Light" panose="020F0302020204030204" pitchFamily="34" charset="0"/>
                </a:rPr>
                <a:t>Local </a:t>
              </a:r>
              <a:endParaRPr lang="en-US" sz="1600" b="1" dirty="0" smtClean="0">
                <a:latin typeface="Calibri Light" panose="020F0302020204030204" pitchFamily="34" charset="0"/>
              </a:endParaRPr>
            </a:p>
            <a:p>
              <a:pPr lvl="0" algn="ctr"/>
              <a:r>
                <a:rPr lang="en-US" sz="1600" b="1" dirty="0" smtClean="0">
                  <a:latin typeface="Calibri Light" panose="020F0302020204030204" pitchFamily="34" charset="0"/>
                </a:rPr>
                <a:t>Community </a:t>
              </a:r>
            </a:p>
            <a:p>
              <a:pPr lvl="0" algn="ctr"/>
              <a:r>
                <a:rPr lang="en-US" sz="1600" b="1" dirty="0" smtClean="0">
                  <a:latin typeface="Calibri Light" panose="020F0302020204030204" pitchFamily="34" charset="0"/>
                </a:rPr>
                <a:t>College </a:t>
              </a:r>
              <a:endParaRPr sz="1600" b="1" dirty="0">
                <a:latin typeface="Calibri Light" panose="020F0302020204030204" pitchFamily="34" charset="0"/>
              </a:endParaRPr>
            </a:p>
          </p:txBody>
        </p:sp>
        <p:sp>
          <p:nvSpPr>
            <p:cNvPr id="397" name="Shape 397"/>
            <p:cNvSpPr/>
            <p:nvPr/>
          </p:nvSpPr>
          <p:spPr>
            <a:xfrm>
              <a:off x="6038850" y="3638550"/>
              <a:ext cx="1143000" cy="33987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r">
                <a:defRPr>
                  <a:latin typeface="Tahoma Negreta"/>
                  <a:ea typeface="Tahoma Negreta"/>
                  <a:cs typeface="Tahoma Negreta"/>
                  <a:sym typeface="Tahoma Negreta"/>
                </a:defRPr>
              </a:lvl1pPr>
            </a:lstStyle>
            <a:p>
              <a:pPr lvl="0" algn="ctr"/>
              <a:r>
                <a:rPr lang="en-US" sz="1600" b="1" dirty="0">
                  <a:latin typeface="Calibri Light" panose="020F0302020204030204" pitchFamily="34" charset="0"/>
                </a:rPr>
                <a:t>NC </a:t>
              </a:r>
              <a:endParaRPr lang="en-US" sz="1600" b="1" dirty="0" smtClean="0">
                <a:latin typeface="Calibri Light" panose="020F0302020204030204" pitchFamily="34" charset="0"/>
              </a:endParaRPr>
            </a:p>
            <a:p>
              <a:pPr lvl="0" algn="ctr"/>
              <a:r>
                <a:rPr lang="en-US" sz="1600" b="1" dirty="0" smtClean="0">
                  <a:latin typeface="Calibri Light" panose="020F0302020204030204" pitchFamily="34" charset="0"/>
                </a:rPr>
                <a:t>Community </a:t>
              </a:r>
            </a:p>
            <a:p>
              <a:pPr lvl="0" algn="ctr"/>
              <a:r>
                <a:rPr lang="en-US" sz="1600" b="1" dirty="0" smtClean="0">
                  <a:latin typeface="Calibri Light" panose="020F0302020204030204" pitchFamily="34" charset="0"/>
                </a:rPr>
                <a:t>College </a:t>
              </a:r>
              <a:endParaRPr lang="en-US" sz="1600" b="1" dirty="0">
                <a:latin typeface="Calibri Light" panose="020F0302020204030204" pitchFamily="34" charset="0"/>
              </a:endParaRPr>
            </a:p>
          </p:txBody>
        </p:sp>
        <p:pic>
          <p:nvPicPr>
            <p:cNvPr id="398" name="image4.pdf" descr="C:\Documents and Settings\moniecaw\Local Settings\Temporary Internet Files\Content.IE5\2TQ7QJUJ\MC900311066[1].wmf"/>
            <p:cNvPicPr/>
            <p:nvPr/>
          </p:nvPicPr>
          <p:blipFill>
            <a:blip r:embed="rId2">
              <a:extLst/>
            </a:blip>
            <a:stretch>
              <a:fillRect/>
            </a:stretch>
          </p:blipFill>
          <p:spPr>
            <a:xfrm>
              <a:off x="3981450" y="3124200"/>
              <a:ext cx="1129132" cy="971550"/>
            </a:xfrm>
            <a:prstGeom prst="rect">
              <a:avLst/>
            </a:prstGeom>
            <a:ln w="12700">
              <a:miter lim="400000"/>
            </a:ln>
          </p:spPr>
        </p:pic>
        <p:sp>
          <p:nvSpPr>
            <p:cNvPr id="399" name="Shape 399"/>
            <p:cNvSpPr/>
            <p:nvPr/>
          </p:nvSpPr>
          <p:spPr>
            <a:xfrm>
              <a:off x="3810000" y="4038600"/>
              <a:ext cx="1314450"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a:latin typeface="Tahoma Negreta"/>
                  <a:ea typeface="Tahoma Negreta"/>
                  <a:cs typeface="Tahoma Negreta"/>
                  <a:sym typeface="Tahoma Negreta"/>
                </a:defRPr>
              </a:lvl1pPr>
            </a:lstStyle>
            <a:p>
              <a:pPr lvl="0"/>
              <a:r>
                <a:rPr sz="1600" b="1" dirty="0">
                  <a:latin typeface="Calibri Light" panose="020F0302020204030204" pitchFamily="34" charset="0"/>
                </a:rPr>
                <a:t>Local Coordinator</a:t>
              </a:r>
            </a:p>
          </p:txBody>
        </p:sp>
      </p:grpSp>
    </p:spTree>
    <p:extLst>
      <p:ext uri="{BB962C8B-B14F-4D97-AF65-F5344CB8AC3E}">
        <p14:creationId xmlns:p14="http://schemas.microsoft.com/office/powerpoint/2010/main" val="146870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492" y="425451"/>
            <a:ext cx="4982308" cy="944562"/>
          </a:xfrm>
        </p:spPr>
        <p:txBody>
          <a:bodyPr/>
          <a:lstStyle/>
          <a:p>
            <a:r>
              <a:rPr lang="en-US" dirty="0" smtClean="0"/>
              <a:t>Perkins Coordinator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smtClean="0"/>
              <a:t>Facilitate the implementation of the Perkins grant</a:t>
            </a:r>
          </a:p>
          <a:p>
            <a:pPr marL="514350" indent="-514350">
              <a:buFont typeface="+mj-lt"/>
              <a:buAutoNum type="arabicPeriod"/>
            </a:pPr>
            <a:r>
              <a:rPr lang="en-US" sz="2400" dirty="0" smtClean="0"/>
              <a:t>Ensure college is addressing all required activities and are meeting the intent and spirit of the law </a:t>
            </a:r>
          </a:p>
          <a:p>
            <a:pPr marL="514350" indent="-514350">
              <a:buFont typeface="+mj-lt"/>
              <a:buAutoNum type="arabicPeriod"/>
            </a:pPr>
            <a:r>
              <a:rPr lang="en-US" sz="2400" dirty="0" smtClean="0"/>
              <a:t>Engage Faculty and CTE Deans in planning and implementing the local CTE plan</a:t>
            </a:r>
          </a:p>
          <a:p>
            <a:pPr marL="514350" indent="-514350">
              <a:buFont typeface="+mj-lt"/>
              <a:buAutoNum type="arabicPeriod"/>
            </a:pPr>
            <a:r>
              <a:rPr lang="en-US" sz="2400" dirty="0" smtClean="0"/>
              <a:t>Insure </a:t>
            </a:r>
            <a:r>
              <a:rPr lang="en-US" sz="2400" dirty="0"/>
              <a:t>proper use of </a:t>
            </a:r>
            <a:r>
              <a:rPr lang="en-US" sz="2400" dirty="0" smtClean="0"/>
              <a:t>Perkins funds allocated to college  </a:t>
            </a:r>
          </a:p>
          <a:p>
            <a:pPr marL="514350" indent="-514350">
              <a:buFont typeface="+mj-lt"/>
              <a:buAutoNum type="arabicPeriod"/>
            </a:pPr>
            <a:r>
              <a:rPr lang="en-US" sz="2400" dirty="0" smtClean="0"/>
              <a:t>Enhance CTE links </a:t>
            </a:r>
            <a:r>
              <a:rPr lang="en-US" sz="2400" dirty="0"/>
              <a:t>between HS and CC </a:t>
            </a:r>
            <a:r>
              <a:rPr lang="en-US" sz="2400" dirty="0" smtClean="0"/>
              <a:t>– Rigorous Programs of Study </a:t>
            </a:r>
            <a:endParaRPr lang="en-US" sz="2400" dirty="0"/>
          </a:p>
          <a:p>
            <a:pPr marL="514350" indent="-514350">
              <a:buFont typeface="+mj-lt"/>
              <a:buAutoNum type="arabicPeriod"/>
            </a:pPr>
            <a:r>
              <a:rPr lang="en-US" sz="2400" dirty="0" smtClean="0"/>
              <a:t>Support Development of Pathways  and collaboration with partners </a:t>
            </a:r>
            <a:endParaRPr lang="en-US" sz="2400" dirty="0"/>
          </a:p>
        </p:txBody>
      </p:sp>
    </p:spTree>
    <p:extLst>
      <p:ext uri="{BB962C8B-B14F-4D97-AF65-F5344CB8AC3E}">
        <p14:creationId xmlns:p14="http://schemas.microsoft.com/office/powerpoint/2010/main" val="32998535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Shape 470"/>
          <p:cNvSpPr>
            <a:spLocks noGrp="1"/>
          </p:cNvSpPr>
          <p:nvPr>
            <p:ph type="title"/>
          </p:nvPr>
        </p:nvSpPr>
        <p:spPr>
          <a:xfrm>
            <a:off x="2895600" y="152400"/>
            <a:ext cx="5270885" cy="1600200"/>
          </a:xfrm>
          <a:prstGeom prst="rect">
            <a:avLst/>
          </a:prstGeom>
        </p:spPr>
        <p:txBody>
          <a:bodyPr>
            <a:noAutofit/>
          </a:bodyPr>
          <a:lstStyle/>
          <a:p>
            <a:pPr lvl="0">
              <a:defRPr sz="1800" spc="0">
                <a:solidFill>
                  <a:srgbClr val="000000"/>
                </a:solidFill>
              </a:defRPr>
            </a:pPr>
            <a:r>
              <a:rPr lang="en-US" sz="3300" b="1" spc="-75" dirty="0">
                <a:latin typeface="Calibri Light" panose="020F0302020204030204" pitchFamily="34" charset="0"/>
              </a:rPr>
              <a:t>Local Plan </a:t>
            </a:r>
            <a:r>
              <a:rPr lang="en-US" sz="3300" b="1" spc="-75" dirty="0" smtClean="0">
                <a:latin typeface="Calibri Light" panose="020F0302020204030204" pitchFamily="34" charset="0"/>
              </a:rPr>
              <a:t>– </a:t>
            </a:r>
            <a:br>
              <a:rPr lang="en-US" sz="3300" b="1" spc="-75" dirty="0" smtClean="0">
                <a:latin typeface="Calibri Light" panose="020F0302020204030204" pitchFamily="34" charset="0"/>
              </a:rPr>
            </a:br>
            <a:r>
              <a:rPr sz="3300" b="1" spc="-75" dirty="0" smtClean="0">
                <a:latin typeface="Calibri Light" panose="020F0302020204030204" pitchFamily="34" charset="0"/>
              </a:rPr>
              <a:t>Approval </a:t>
            </a:r>
            <a:r>
              <a:rPr sz="3300" b="1" spc="-75" dirty="0">
                <a:latin typeface="Calibri Light" panose="020F0302020204030204" pitchFamily="34" charset="0"/>
              </a:rPr>
              <a:t>Before Obligation</a:t>
            </a:r>
          </a:p>
        </p:txBody>
      </p:sp>
      <p:sp>
        <p:nvSpPr>
          <p:cNvPr id="471" name="Shape 471"/>
          <p:cNvSpPr>
            <a:spLocks noGrp="1"/>
          </p:cNvSpPr>
          <p:nvPr>
            <p:ph idx="1"/>
          </p:nvPr>
        </p:nvSpPr>
        <p:spPr>
          <a:xfrm>
            <a:off x="609600" y="2057400"/>
            <a:ext cx="7848600" cy="3581400"/>
          </a:xfrm>
          <a:prstGeom prst="rect">
            <a:avLst/>
          </a:prstGeom>
        </p:spPr>
        <p:txBody>
          <a:bodyPr>
            <a:noAutofit/>
          </a:bodyPr>
          <a:lstStyle/>
          <a:p>
            <a:pPr lvl="0">
              <a:defRPr sz="1800"/>
            </a:pPr>
            <a:r>
              <a:rPr sz="2600" dirty="0">
                <a:latin typeface="Arial" panose="020B0604020202020204" pitchFamily="34" charset="0"/>
                <a:cs typeface="Arial" panose="020B0604020202020204" pitchFamily="34" charset="0"/>
              </a:rPr>
              <a:t>Local </a:t>
            </a:r>
            <a:r>
              <a:rPr sz="2600" dirty="0" smtClean="0">
                <a:latin typeface="Arial" panose="020B0604020202020204" pitchFamily="34" charset="0"/>
                <a:cs typeface="Arial" panose="020B0604020202020204" pitchFamily="34" charset="0"/>
              </a:rPr>
              <a:t>Plan</a:t>
            </a:r>
            <a:r>
              <a:rPr lang="en-US" sz="2600" dirty="0" smtClean="0">
                <a:latin typeface="Arial" panose="020B0604020202020204" pitchFamily="34" charset="0"/>
                <a:cs typeface="Arial" panose="020B0604020202020204" pitchFamily="34" charset="0"/>
              </a:rPr>
              <a:t> and Training </a:t>
            </a:r>
            <a:r>
              <a:rPr sz="2600" dirty="0" smtClean="0">
                <a:latin typeface="Arial" panose="020B0604020202020204" pitchFamily="34" charset="0"/>
                <a:cs typeface="Arial" panose="020B0604020202020204" pitchFamily="34" charset="0"/>
              </a:rPr>
              <a:t> </a:t>
            </a:r>
            <a:r>
              <a:rPr sz="2600" dirty="0">
                <a:latin typeface="Arial" panose="020B0604020202020204" pitchFamily="34" charset="0"/>
                <a:cs typeface="Arial" panose="020B0604020202020204" pitchFamily="34" charset="0"/>
              </a:rPr>
              <a:t>- </a:t>
            </a:r>
            <a:r>
              <a:rPr sz="2600" dirty="0" smtClean="0">
                <a:latin typeface="Arial" panose="020B0604020202020204" pitchFamily="34" charset="0"/>
                <a:cs typeface="Arial" panose="020B0604020202020204" pitchFamily="34" charset="0"/>
              </a:rPr>
              <a:t>April</a:t>
            </a:r>
            <a:r>
              <a:rPr sz="2600" dirty="0">
                <a:latin typeface="Arial" panose="020B0604020202020204" pitchFamily="34" charset="0"/>
                <a:cs typeface="Arial" panose="020B0604020202020204" pitchFamily="34" charset="0"/>
              </a:rPr>
              <a:t>, </a:t>
            </a:r>
            <a:r>
              <a:rPr sz="2600" dirty="0" smtClean="0">
                <a:latin typeface="Arial" panose="020B0604020202020204" pitchFamily="34" charset="0"/>
                <a:cs typeface="Arial" panose="020B0604020202020204" pitchFamily="34" charset="0"/>
              </a:rPr>
              <a:t>201</a:t>
            </a:r>
            <a:r>
              <a:rPr lang="en-US" sz="2600" dirty="0" smtClean="0">
                <a:latin typeface="Arial" panose="020B0604020202020204" pitchFamily="34" charset="0"/>
                <a:cs typeface="Arial" panose="020B0604020202020204" pitchFamily="34" charset="0"/>
              </a:rPr>
              <a:t>6</a:t>
            </a:r>
            <a:endParaRPr sz="2600" dirty="0">
              <a:latin typeface="Arial" panose="020B0604020202020204" pitchFamily="34" charset="0"/>
              <a:cs typeface="Arial" panose="020B0604020202020204" pitchFamily="34" charset="0"/>
            </a:endParaRPr>
          </a:p>
          <a:p>
            <a:pPr lvl="0">
              <a:defRPr sz="1800"/>
            </a:pPr>
            <a:r>
              <a:rPr lang="en-US" sz="2600" dirty="0" smtClean="0">
                <a:latin typeface="Arial" panose="020B0604020202020204" pitchFamily="34" charset="0"/>
                <a:cs typeface="Arial" panose="020B0604020202020204" pitchFamily="34" charset="0"/>
              </a:rPr>
              <a:t>Plan Due -  May 30, 2016  </a:t>
            </a:r>
          </a:p>
          <a:p>
            <a:pPr lvl="0">
              <a:defRPr sz="1800"/>
            </a:pPr>
            <a:r>
              <a:rPr sz="2600" dirty="0" smtClean="0">
                <a:latin typeface="Arial" panose="020B0604020202020204" pitchFamily="34" charset="0"/>
                <a:cs typeface="Arial" panose="020B0604020202020204" pitchFamily="34" charset="0"/>
              </a:rPr>
              <a:t>Substantially </a:t>
            </a:r>
            <a:r>
              <a:rPr sz="2600" dirty="0">
                <a:latin typeface="Arial" panose="020B0604020202020204" pitchFamily="34" charset="0"/>
                <a:cs typeface="Arial" panose="020B0604020202020204" pitchFamily="34" charset="0"/>
              </a:rPr>
              <a:t>approvable form as defined by state</a:t>
            </a:r>
          </a:p>
          <a:p>
            <a:pPr lvl="0">
              <a:defRPr sz="1800"/>
            </a:pPr>
            <a:r>
              <a:rPr sz="2600" dirty="0">
                <a:latin typeface="Arial" panose="020B0604020202020204" pitchFamily="34" charset="0"/>
                <a:cs typeface="Arial" panose="020B0604020202020204" pitchFamily="34" charset="0"/>
              </a:rPr>
              <a:t>Cannot reimburse </a:t>
            </a:r>
            <a:r>
              <a:rPr sz="2600" dirty="0" smtClean="0">
                <a:latin typeface="Arial" panose="020B0604020202020204" pitchFamily="34" charset="0"/>
                <a:cs typeface="Arial" panose="020B0604020202020204" pitchFamily="34" charset="0"/>
              </a:rPr>
              <a:t>retroactively</a:t>
            </a:r>
            <a:endParaRPr sz="2600" dirty="0">
              <a:latin typeface="Arial" panose="020B0604020202020204" pitchFamily="34" charset="0"/>
              <a:cs typeface="Arial" panose="020B0604020202020204" pitchFamily="34" charset="0"/>
            </a:endParaRPr>
          </a:p>
          <a:p>
            <a:pPr lvl="0">
              <a:defRPr sz="1800"/>
            </a:pPr>
            <a:r>
              <a:rPr sz="2600" dirty="0">
                <a:latin typeface="Arial" panose="020B0604020202020204" pitchFamily="34" charset="0"/>
                <a:cs typeface="Arial" panose="020B0604020202020204" pitchFamily="34" charset="0"/>
              </a:rPr>
              <a:t>Word to the Wise:  Follow it or amend it</a:t>
            </a:r>
          </a:p>
        </p:txBody>
      </p:sp>
    </p:spTree>
    <p:extLst>
      <p:ext uri="{BB962C8B-B14F-4D97-AF65-F5344CB8AC3E}">
        <p14:creationId xmlns:p14="http://schemas.microsoft.com/office/powerpoint/2010/main" val="154284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 Plan Amendment</a:t>
            </a:r>
            <a:endParaRPr lang="en-US" dirty="0"/>
          </a:p>
        </p:txBody>
      </p:sp>
      <p:sp>
        <p:nvSpPr>
          <p:cNvPr id="3" name="Content Placeholder 2"/>
          <p:cNvSpPr>
            <a:spLocks noGrp="1"/>
          </p:cNvSpPr>
          <p:nvPr>
            <p:ph idx="1"/>
          </p:nvPr>
        </p:nvSpPr>
        <p:spPr/>
        <p:txBody>
          <a:bodyPr/>
          <a:lstStyle/>
          <a:p>
            <a:r>
              <a:rPr lang="en-US" dirty="0" smtClean="0"/>
              <a:t>Budget Amendment maps to the local plan through descriptive statements in each line item. </a:t>
            </a:r>
          </a:p>
          <a:p>
            <a:r>
              <a:rPr lang="en-US" dirty="0" smtClean="0"/>
              <a:t>See Budget and Handbook for more information. </a:t>
            </a:r>
            <a:endParaRPr lang="en-US" dirty="0"/>
          </a:p>
        </p:txBody>
      </p:sp>
    </p:spTree>
    <p:extLst>
      <p:ext uri="{BB962C8B-B14F-4D97-AF65-F5344CB8AC3E}">
        <p14:creationId xmlns:p14="http://schemas.microsoft.com/office/powerpoint/2010/main" val="30787305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Shape 473"/>
          <p:cNvSpPr>
            <a:spLocks noGrp="1"/>
          </p:cNvSpPr>
          <p:nvPr>
            <p:ph type="title"/>
          </p:nvPr>
        </p:nvSpPr>
        <p:spPr>
          <a:xfrm>
            <a:off x="3276600" y="304800"/>
            <a:ext cx="5334000" cy="1009650"/>
          </a:xfrm>
          <a:prstGeom prst="rect">
            <a:avLst/>
          </a:prstGeom>
        </p:spPr>
        <p:txBody>
          <a:bodyPr>
            <a:noAutofit/>
          </a:bodyPr>
          <a:lstStyle>
            <a:lvl1pPr>
              <a:defRPr sz="3400"/>
            </a:lvl1pPr>
          </a:lstStyle>
          <a:p>
            <a:pPr lvl="0">
              <a:defRPr sz="1800" spc="0">
                <a:solidFill>
                  <a:srgbClr val="000000"/>
                </a:solidFill>
              </a:defRPr>
            </a:pPr>
            <a:r>
              <a:rPr lang="en-US" sz="3300" b="1" spc="-75" dirty="0" smtClean="0">
                <a:latin typeface="Calibri Light" panose="020F0302020204030204" pitchFamily="34" charset="0"/>
              </a:rPr>
              <a:t>Local Plan Considerations</a:t>
            </a:r>
            <a:endParaRPr sz="3300" b="1" spc="-75" dirty="0">
              <a:latin typeface="Calibri Light" panose="020F0302020204030204" pitchFamily="34" charset="0"/>
            </a:endParaRPr>
          </a:p>
        </p:txBody>
      </p:sp>
      <p:sp>
        <p:nvSpPr>
          <p:cNvPr id="474" name="Shape 474"/>
          <p:cNvSpPr>
            <a:spLocks noGrp="1"/>
          </p:cNvSpPr>
          <p:nvPr>
            <p:ph idx="1"/>
          </p:nvPr>
        </p:nvSpPr>
        <p:spPr>
          <a:xfrm>
            <a:off x="762000" y="1524000"/>
            <a:ext cx="7848600" cy="4572000"/>
          </a:xfrm>
          <a:prstGeom prst="rect">
            <a:avLst/>
          </a:prstGeom>
        </p:spPr>
        <p:txBody>
          <a:bodyPr>
            <a:noAutofit/>
          </a:bodyPr>
          <a:lstStyle/>
          <a:p>
            <a:pPr lvl="0">
              <a:defRPr sz="1800"/>
            </a:pPr>
            <a:r>
              <a:rPr sz="2400" dirty="0">
                <a:latin typeface="Calibri Light" panose="020F0302020204030204" pitchFamily="34" charset="0"/>
              </a:rPr>
              <a:t>Is it allowable?  </a:t>
            </a:r>
          </a:p>
          <a:p>
            <a:pPr lvl="0">
              <a:defRPr sz="1800"/>
            </a:pPr>
            <a:r>
              <a:rPr sz="2400" dirty="0">
                <a:latin typeface="Calibri Light" panose="020F0302020204030204" pitchFamily="34" charset="0"/>
              </a:rPr>
              <a:t>Is it necessary and reasonable? </a:t>
            </a:r>
          </a:p>
          <a:p>
            <a:pPr lvl="0">
              <a:defRPr sz="1800"/>
            </a:pPr>
            <a:r>
              <a:rPr sz="2400" dirty="0">
                <a:latin typeface="Calibri Light" panose="020F0302020204030204" pitchFamily="34" charset="0"/>
              </a:rPr>
              <a:t>Is it allocable?  </a:t>
            </a:r>
          </a:p>
          <a:p>
            <a:pPr lvl="0">
              <a:defRPr sz="1800"/>
            </a:pPr>
            <a:r>
              <a:rPr sz="2400" dirty="0">
                <a:latin typeface="Calibri Light" panose="020F0302020204030204" pitchFamily="34" charset="0"/>
              </a:rPr>
              <a:t>Does is supplement and not supplant? </a:t>
            </a:r>
          </a:p>
          <a:p>
            <a:pPr lvl="0">
              <a:defRPr sz="1800"/>
            </a:pPr>
            <a:r>
              <a:rPr sz="2400" dirty="0">
                <a:latin typeface="Calibri Light" panose="020F0302020204030204" pitchFamily="34" charset="0"/>
              </a:rPr>
              <a:t>Is it consistent with recipient's policies?</a:t>
            </a:r>
          </a:p>
          <a:p>
            <a:pPr lvl="0">
              <a:defRPr sz="1800"/>
            </a:pPr>
            <a:r>
              <a:rPr sz="2400" dirty="0">
                <a:latin typeface="Calibri Light" panose="020F0302020204030204" pitchFamily="34" charset="0"/>
              </a:rPr>
              <a:t>Is it within GAAP (generally accepting accounting principles)</a:t>
            </a:r>
          </a:p>
          <a:p>
            <a:pPr lvl="0">
              <a:defRPr sz="1800"/>
            </a:pPr>
            <a:r>
              <a:rPr sz="2400" dirty="0">
                <a:latin typeface="Calibri Light" panose="020F0302020204030204" pitchFamily="34" charset="0"/>
              </a:rPr>
              <a:t>Does it conform with your application?</a:t>
            </a:r>
          </a:p>
          <a:p>
            <a:pPr lvl="0">
              <a:defRPr sz="1800"/>
            </a:pPr>
            <a:r>
              <a:rPr sz="2400" dirty="0">
                <a:latin typeface="Calibri Light" panose="020F0302020204030204" pitchFamily="34" charset="0"/>
              </a:rPr>
              <a:t>Is it adequately documented?</a:t>
            </a:r>
          </a:p>
          <a:p>
            <a:pPr lvl="0">
              <a:defRPr sz="1800"/>
            </a:pPr>
            <a:r>
              <a:rPr sz="2400" dirty="0">
                <a:latin typeface="Calibri Light" panose="020F0302020204030204" pitchFamily="34" charset="0"/>
              </a:rPr>
              <a:t>Does it relate to a core indicator?</a:t>
            </a:r>
          </a:p>
          <a:p>
            <a:pPr lvl="0">
              <a:defRPr sz="1800"/>
            </a:pPr>
            <a:r>
              <a:rPr sz="2400" dirty="0">
                <a:latin typeface="Calibri Light" panose="020F0302020204030204" pitchFamily="34" charset="0"/>
              </a:rPr>
              <a:t>Is it defensible?</a:t>
            </a:r>
          </a:p>
        </p:txBody>
      </p:sp>
    </p:spTree>
    <p:extLst>
      <p:ext uri="{BB962C8B-B14F-4D97-AF65-F5344CB8AC3E}">
        <p14:creationId xmlns:p14="http://schemas.microsoft.com/office/powerpoint/2010/main" val="3633188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2667000" y="35351"/>
            <a:ext cx="6269036" cy="1462088"/>
          </a:xfrm>
          <a:prstGeom prst="rect">
            <a:avLst/>
          </a:prstGeom>
        </p:spPr>
        <p:txBody>
          <a:bodyPr/>
          <a:lstStyle/>
          <a:p>
            <a:pPr lvl="0">
              <a:defRPr sz="1800" spc="0">
                <a:solidFill>
                  <a:srgbClr val="000000"/>
                </a:solidFill>
              </a:defRPr>
            </a:pPr>
            <a:r>
              <a:rPr sz="4000" spc="-100">
                <a:solidFill>
                  <a:srgbClr val="1F497D"/>
                </a:solidFill>
              </a:rPr>
              <a:t>Oversight and Authority</a:t>
            </a:r>
          </a:p>
        </p:txBody>
      </p:sp>
      <p:sp>
        <p:nvSpPr>
          <p:cNvPr id="69" name="Shape 69"/>
          <p:cNvSpPr>
            <a:spLocks noGrp="1"/>
          </p:cNvSpPr>
          <p:nvPr>
            <p:ph idx="1"/>
          </p:nvPr>
        </p:nvSpPr>
        <p:spPr>
          <a:xfrm>
            <a:off x="457200" y="1600200"/>
            <a:ext cx="8229600" cy="4876800"/>
          </a:xfrm>
          <a:prstGeom prst="rect">
            <a:avLst/>
          </a:prstGeom>
        </p:spPr>
        <p:txBody>
          <a:bodyPr/>
          <a:lstStyle/>
          <a:p>
            <a:pPr lvl="0"/>
            <a:endParaRPr dirty="0"/>
          </a:p>
        </p:txBody>
      </p:sp>
      <p:grpSp>
        <p:nvGrpSpPr>
          <p:cNvPr id="79" name="Group 79"/>
          <p:cNvGrpSpPr/>
          <p:nvPr/>
        </p:nvGrpSpPr>
        <p:grpSpPr>
          <a:xfrm>
            <a:off x="533400" y="1600201"/>
            <a:ext cx="8207097" cy="5072503"/>
            <a:chOff x="0" y="0"/>
            <a:chExt cx="8207097" cy="4449308"/>
          </a:xfrm>
        </p:grpSpPr>
        <p:grpSp>
          <p:nvGrpSpPr>
            <p:cNvPr id="72" name="Group 72"/>
            <p:cNvGrpSpPr/>
            <p:nvPr/>
          </p:nvGrpSpPr>
          <p:grpSpPr>
            <a:xfrm>
              <a:off x="0" y="0"/>
              <a:ext cx="8207097" cy="1541948"/>
              <a:chOff x="0" y="0"/>
              <a:chExt cx="8207097" cy="1541947"/>
            </a:xfrm>
          </p:grpSpPr>
          <p:sp>
            <p:nvSpPr>
              <p:cNvPr id="70" name="Shape 70"/>
              <p:cNvSpPr/>
              <p:nvPr/>
            </p:nvSpPr>
            <p:spPr>
              <a:xfrm>
                <a:off x="0" y="0"/>
                <a:ext cx="8153400" cy="802058"/>
              </a:xfrm>
              <a:prstGeom prst="roundRect">
                <a:avLst>
                  <a:gd name="adj" fmla="val 7500"/>
                </a:avLst>
              </a:prstGeom>
              <a:solidFill>
                <a:srgbClr val="C0504D"/>
              </a:solidFill>
              <a:ln w="26425" cap="flat">
                <a:solidFill>
                  <a:srgbClr val="FAC090"/>
                </a:solidFill>
                <a:prstDash val="solid"/>
                <a:bevel/>
              </a:ln>
              <a:effectLst/>
            </p:spPr>
            <p:txBody>
              <a:bodyPr wrap="square" lIns="0" tIns="0" rIns="0" bIns="0" numCol="1" anchor="t">
                <a:noAutofit/>
              </a:bodyPr>
              <a:lstStyle/>
              <a:p>
                <a:pPr lvl="0">
                  <a:defRPr sz="1614">
                    <a:solidFill>
                      <a:srgbClr val="632523"/>
                    </a:solidFill>
                  </a:defRPr>
                </a:pPr>
                <a:endParaRPr/>
              </a:p>
            </p:txBody>
          </p:sp>
          <p:sp>
            <p:nvSpPr>
              <p:cNvPr id="71" name="Shape 71"/>
              <p:cNvSpPr/>
              <p:nvPr/>
            </p:nvSpPr>
            <p:spPr>
              <a:xfrm>
                <a:off x="22503" y="22503"/>
                <a:ext cx="8184594" cy="15194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r>
                  <a:rPr sz="1614" dirty="0">
                    <a:solidFill>
                      <a:srgbClr val="FFFFFF"/>
                    </a:solidFill>
                  </a:rPr>
                  <a:t>Federal</a:t>
                </a:r>
              </a:p>
              <a:p>
                <a:pPr marL="205096" lvl="0" indent="-205096">
                  <a:buSzPct val="100000"/>
                  <a:buChar char="•"/>
                </a:pPr>
                <a:r>
                  <a:rPr sz="1614" dirty="0">
                    <a:solidFill>
                      <a:srgbClr val="FFFFFF"/>
                    </a:solidFill>
                  </a:rPr>
                  <a:t>U.S. Department of Education</a:t>
                </a:r>
              </a:p>
              <a:p>
                <a:pPr marL="205096" lvl="0" indent="-205096">
                  <a:buSzPct val="100000"/>
                  <a:buChar char="•"/>
                </a:pPr>
                <a:r>
                  <a:rPr sz="1614" dirty="0">
                    <a:solidFill>
                      <a:srgbClr val="FFFFFF"/>
                    </a:solidFill>
                  </a:rPr>
                  <a:t>Office of Career Technical and Adult Education (OCTAE)</a:t>
                </a:r>
              </a:p>
              <a:p>
                <a:pPr marL="369173" lvl="0" indent="-205096">
                  <a:buClr>
                    <a:srgbClr val="632523"/>
                  </a:buClr>
                  <a:buSzPct val="100000"/>
                  <a:buChar char="•"/>
                </a:pPr>
                <a:endParaRPr lang="en-US" sz="1614" dirty="0" smtClean="0">
                  <a:solidFill>
                    <a:srgbClr val="632523"/>
                  </a:solidFill>
                </a:endParaRPr>
              </a:p>
              <a:p>
                <a:pPr marL="369173" lvl="0" indent="-205096">
                  <a:buClr>
                    <a:srgbClr val="632523"/>
                  </a:buClr>
                  <a:buSzPct val="100000"/>
                  <a:buChar char="•"/>
                </a:pPr>
                <a:r>
                  <a:rPr sz="1400" dirty="0" smtClean="0">
                    <a:solidFill>
                      <a:srgbClr val="632523"/>
                    </a:solidFill>
                  </a:rPr>
                  <a:t>Carl </a:t>
                </a:r>
                <a:r>
                  <a:rPr sz="1400" dirty="0">
                    <a:solidFill>
                      <a:srgbClr val="632523"/>
                    </a:solidFill>
                  </a:rPr>
                  <a:t>D. Perkins CTE Act of 2006</a:t>
                </a:r>
              </a:p>
              <a:p>
                <a:pPr marL="369173" lvl="0" indent="-205096">
                  <a:buClr>
                    <a:srgbClr val="632523"/>
                  </a:buClr>
                  <a:buSzPct val="100000"/>
                  <a:buChar char="•"/>
                </a:pPr>
                <a:r>
                  <a:rPr sz="1400" dirty="0">
                    <a:solidFill>
                      <a:srgbClr val="632523"/>
                    </a:solidFill>
                  </a:rPr>
                  <a:t>EDGAR</a:t>
                </a:r>
              </a:p>
              <a:p>
                <a:pPr marL="369173" lvl="0" indent="-205096">
                  <a:buClr>
                    <a:srgbClr val="632523"/>
                  </a:buClr>
                  <a:buSzPct val="100000"/>
                  <a:buChar char="•"/>
                </a:pPr>
                <a:r>
                  <a:rPr sz="1400" dirty="0">
                    <a:solidFill>
                      <a:srgbClr val="632523"/>
                    </a:solidFill>
                  </a:rPr>
                  <a:t>Uniform Grant Guidance</a:t>
                </a:r>
              </a:p>
            </p:txBody>
          </p:sp>
        </p:grpSp>
        <p:grpSp>
          <p:nvGrpSpPr>
            <p:cNvPr id="75" name="Group 75"/>
            <p:cNvGrpSpPr/>
            <p:nvPr/>
          </p:nvGrpSpPr>
          <p:grpSpPr>
            <a:xfrm>
              <a:off x="0" y="1519258"/>
              <a:ext cx="8207097" cy="1410791"/>
              <a:chOff x="0" y="0"/>
              <a:chExt cx="8207097" cy="1410789"/>
            </a:xfrm>
          </p:grpSpPr>
          <p:sp>
            <p:nvSpPr>
              <p:cNvPr id="73" name="Shape 73"/>
              <p:cNvSpPr/>
              <p:nvPr/>
            </p:nvSpPr>
            <p:spPr>
              <a:xfrm>
                <a:off x="0" y="0"/>
                <a:ext cx="8153400" cy="802057"/>
              </a:xfrm>
              <a:prstGeom prst="roundRect">
                <a:avLst>
                  <a:gd name="adj" fmla="val 7500"/>
                </a:avLst>
              </a:prstGeom>
              <a:solidFill>
                <a:srgbClr val="C0504D"/>
              </a:solidFill>
              <a:ln w="26425" cap="flat">
                <a:solidFill>
                  <a:srgbClr val="FAC090"/>
                </a:solidFill>
                <a:prstDash val="solid"/>
                <a:bevel/>
              </a:ln>
              <a:effectLst/>
            </p:spPr>
            <p:txBody>
              <a:bodyPr wrap="square" lIns="0" tIns="0" rIns="0" bIns="0" numCol="1" anchor="t">
                <a:noAutofit/>
              </a:bodyPr>
              <a:lstStyle/>
              <a:p>
                <a:pPr lvl="0">
                  <a:defRPr sz="1614">
                    <a:solidFill>
                      <a:srgbClr val="632523"/>
                    </a:solidFill>
                  </a:defRPr>
                </a:pPr>
                <a:endParaRPr/>
              </a:p>
            </p:txBody>
          </p:sp>
          <p:sp>
            <p:nvSpPr>
              <p:cNvPr id="74" name="Shape 74"/>
              <p:cNvSpPr/>
              <p:nvPr/>
            </p:nvSpPr>
            <p:spPr>
              <a:xfrm>
                <a:off x="22503" y="22503"/>
                <a:ext cx="8184594" cy="13882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r>
                  <a:rPr sz="1614" dirty="0">
                    <a:solidFill>
                      <a:srgbClr val="FFFFFF"/>
                    </a:solidFill>
                  </a:rPr>
                  <a:t>State</a:t>
                </a:r>
              </a:p>
              <a:p>
                <a:pPr marL="205096" lvl="0" indent="-205096">
                  <a:buSzPct val="100000"/>
                  <a:buChar char="•"/>
                </a:pPr>
                <a:r>
                  <a:rPr sz="1614" dirty="0">
                    <a:solidFill>
                      <a:srgbClr val="FFFFFF"/>
                    </a:solidFill>
                  </a:rPr>
                  <a:t>Eligible Agency</a:t>
                </a:r>
              </a:p>
              <a:p>
                <a:pPr marL="205096" lvl="0" indent="-205096">
                  <a:buSzPct val="100000"/>
                  <a:buChar char="•"/>
                </a:pPr>
                <a:r>
                  <a:rPr sz="1614" dirty="0">
                    <a:solidFill>
                      <a:srgbClr val="FFFFFF"/>
                    </a:solidFill>
                  </a:rPr>
                  <a:t>Sole state agency responsible for administering program</a:t>
                </a:r>
              </a:p>
              <a:p>
                <a:pPr marL="164077" lvl="0">
                  <a:buClr>
                    <a:srgbClr val="632523"/>
                  </a:buClr>
                  <a:buSzPct val="100000"/>
                </a:pPr>
                <a:endParaRPr lang="en-US" sz="1614" dirty="0">
                  <a:solidFill>
                    <a:srgbClr val="632523"/>
                  </a:solidFill>
                </a:endParaRPr>
              </a:p>
              <a:p>
                <a:pPr marL="369173" lvl="0" indent="-205096">
                  <a:buClr>
                    <a:srgbClr val="632523"/>
                  </a:buClr>
                  <a:buSzPct val="100000"/>
                  <a:buChar char="•"/>
                </a:pPr>
                <a:r>
                  <a:rPr sz="1614" dirty="0" smtClean="0">
                    <a:solidFill>
                      <a:srgbClr val="632523"/>
                    </a:solidFill>
                  </a:rPr>
                  <a:t>State </a:t>
                </a:r>
                <a:r>
                  <a:rPr sz="1614" dirty="0">
                    <a:solidFill>
                      <a:srgbClr val="632523"/>
                    </a:solidFill>
                  </a:rPr>
                  <a:t>Plan/Improvement Plan</a:t>
                </a:r>
              </a:p>
              <a:p>
                <a:pPr marL="369173" lvl="0" indent="-205096">
                  <a:buClr>
                    <a:srgbClr val="632523"/>
                  </a:buClr>
                  <a:buSzPct val="100000"/>
                  <a:buChar char="•"/>
                </a:pPr>
                <a:r>
                  <a:rPr sz="1614" dirty="0">
                    <a:solidFill>
                      <a:srgbClr val="632523"/>
                    </a:solidFill>
                  </a:rPr>
                  <a:t>State statutes and regulations</a:t>
                </a:r>
              </a:p>
            </p:txBody>
          </p:sp>
        </p:grpSp>
        <p:grpSp>
          <p:nvGrpSpPr>
            <p:cNvPr id="78" name="Group 78"/>
            <p:cNvGrpSpPr/>
            <p:nvPr/>
          </p:nvGrpSpPr>
          <p:grpSpPr>
            <a:xfrm>
              <a:off x="0" y="3038518"/>
              <a:ext cx="8207097" cy="1410790"/>
              <a:chOff x="0" y="1"/>
              <a:chExt cx="8207097" cy="1410788"/>
            </a:xfrm>
          </p:grpSpPr>
          <p:sp>
            <p:nvSpPr>
              <p:cNvPr id="76" name="Shape 76"/>
              <p:cNvSpPr/>
              <p:nvPr/>
            </p:nvSpPr>
            <p:spPr>
              <a:xfrm>
                <a:off x="0" y="1"/>
                <a:ext cx="8153400" cy="802056"/>
              </a:xfrm>
              <a:prstGeom prst="roundRect">
                <a:avLst>
                  <a:gd name="adj" fmla="val 7500"/>
                </a:avLst>
              </a:prstGeom>
              <a:solidFill>
                <a:srgbClr val="C0504D"/>
              </a:solidFill>
              <a:ln w="26425" cap="flat">
                <a:solidFill>
                  <a:srgbClr val="FAC090"/>
                </a:solidFill>
                <a:prstDash val="solid"/>
                <a:bevel/>
              </a:ln>
              <a:effectLst/>
            </p:spPr>
            <p:txBody>
              <a:bodyPr wrap="square" lIns="0" tIns="0" rIns="0" bIns="0" numCol="1" anchor="t">
                <a:noAutofit/>
              </a:bodyPr>
              <a:lstStyle/>
              <a:p>
                <a:pPr lvl="0">
                  <a:defRPr sz="1614">
                    <a:solidFill>
                      <a:srgbClr val="632523"/>
                    </a:solidFill>
                  </a:defRPr>
                </a:pPr>
                <a:endParaRPr/>
              </a:p>
            </p:txBody>
          </p:sp>
          <p:sp>
            <p:nvSpPr>
              <p:cNvPr id="77" name="Shape 77"/>
              <p:cNvSpPr/>
              <p:nvPr/>
            </p:nvSpPr>
            <p:spPr>
              <a:xfrm>
                <a:off x="22503" y="22503"/>
                <a:ext cx="8184594" cy="13882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r>
                  <a:rPr sz="1614" dirty="0">
                    <a:solidFill>
                      <a:srgbClr val="FFFFFF"/>
                    </a:solidFill>
                  </a:rPr>
                  <a:t>Local</a:t>
                </a:r>
              </a:p>
              <a:p>
                <a:pPr marL="205096" lvl="0" indent="-205096">
                  <a:buSzPct val="100000"/>
                  <a:buChar char="•"/>
                </a:pPr>
                <a:r>
                  <a:rPr sz="1614" dirty="0">
                    <a:solidFill>
                      <a:srgbClr val="FFFFFF"/>
                    </a:solidFill>
                  </a:rPr>
                  <a:t>Eligible Institution (postsecondary)</a:t>
                </a:r>
              </a:p>
              <a:p>
                <a:pPr marL="205096" lvl="0" indent="-205096">
                  <a:buSzPct val="100000"/>
                  <a:buChar char="•"/>
                </a:pPr>
                <a:r>
                  <a:rPr sz="1614" dirty="0">
                    <a:solidFill>
                      <a:srgbClr val="FFFFFF"/>
                    </a:solidFill>
                  </a:rPr>
                  <a:t>Eligible Recipient (secondary)</a:t>
                </a:r>
              </a:p>
              <a:p>
                <a:pPr marL="369173" lvl="0" indent="-205096">
                  <a:buClr>
                    <a:srgbClr val="632523"/>
                  </a:buClr>
                  <a:buSzPct val="100000"/>
                  <a:buChar char="•"/>
                </a:pPr>
                <a:endParaRPr lang="en-US" sz="1614" dirty="0" smtClean="0">
                  <a:solidFill>
                    <a:srgbClr val="632523"/>
                  </a:solidFill>
                </a:endParaRPr>
              </a:p>
              <a:p>
                <a:pPr marL="369173" lvl="0" indent="-205096">
                  <a:buClr>
                    <a:srgbClr val="632523"/>
                  </a:buClr>
                  <a:buSzPct val="100000"/>
                  <a:buChar char="•"/>
                </a:pPr>
                <a:r>
                  <a:rPr sz="1614" dirty="0" smtClean="0">
                    <a:solidFill>
                      <a:srgbClr val="632523"/>
                    </a:solidFill>
                  </a:rPr>
                  <a:t>Local </a:t>
                </a:r>
                <a:r>
                  <a:rPr sz="1614" dirty="0">
                    <a:solidFill>
                      <a:srgbClr val="632523"/>
                    </a:solidFill>
                  </a:rPr>
                  <a:t>Plan/Annual Plan/Improvement Plan</a:t>
                </a:r>
              </a:p>
              <a:p>
                <a:pPr marL="369173" lvl="0" indent="-205096">
                  <a:buClr>
                    <a:srgbClr val="632523"/>
                  </a:buClr>
                  <a:buSzPct val="100000"/>
                  <a:buChar char="•"/>
                </a:pPr>
                <a:r>
                  <a:rPr sz="1614" dirty="0">
                    <a:solidFill>
                      <a:srgbClr val="632523"/>
                    </a:solidFill>
                  </a:rPr>
                  <a:t>State and/or institutional policies</a:t>
                </a:r>
              </a:p>
            </p:txBody>
          </p:sp>
        </p:grpSp>
      </p:grpSp>
    </p:spTree>
    <p:extLst>
      <p:ext uri="{BB962C8B-B14F-4D97-AF65-F5344CB8AC3E}">
        <p14:creationId xmlns:p14="http://schemas.microsoft.com/office/powerpoint/2010/main" val="1924797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xfrm>
            <a:off x="828675" y="76202"/>
            <a:ext cx="7485514" cy="1096963"/>
          </a:xfrm>
          <a:prstGeom prst="rect">
            <a:avLst/>
          </a:prstGeom>
        </p:spPr>
        <p:txBody>
          <a:bodyPr/>
          <a:lstStyle>
            <a:lvl1pPr>
              <a:defRPr sz="3600"/>
            </a:lvl1pPr>
          </a:lstStyle>
          <a:p>
            <a:pPr lvl="0">
              <a:defRPr sz="1800">
                <a:solidFill>
                  <a:srgbClr val="000000"/>
                </a:solidFill>
              </a:defRPr>
            </a:pPr>
            <a:r>
              <a:rPr lang="en-US" sz="3600" dirty="0" smtClean="0">
                <a:solidFill>
                  <a:srgbClr val="514843"/>
                </a:solidFill>
              </a:rPr>
              <a:t>Perkins </a:t>
            </a:r>
            <a:endParaRPr sz="3600" dirty="0">
              <a:solidFill>
                <a:srgbClr val="514843"/>
              </a:solidFill>
            </a:endParaRPr>
          </a:p>
        </p:txBody>
      </p:sp>
      <p:sp>
        <p:nvSpPr>
          <p:cNvPr id="95" name="Shape 95"/>
          <p:cNvSpPr>
            <a:spLocks noGrp="1"/>
          </p:cNvSpPr>
          <p:nvPr>
            <p:ph idx="1"/>
          </p:nvPr>
        </p:nvSpPr>
        <p:spPr>
          <a:xfrm>
            <a:off x="733559" y="1718731"/>
            <a:ext cx="7852893" cy="3318938"/>
          </a:xfrm>
          <a:prstGeom prst="rect">
            <a:avLst/>
          </a:prstGeom>
        </p:spPr>
        <p:txBody>
          <a:bodyPr/>
          <a:lstStyle/>
          <a:p>
            <a:pPr marL="274306" lvl="0" indent="-274306">
              <a:defRPr sz="1800">
                <a:solidFill>
                  <a:srgbClr val="000000"/>
                </a:solidFill>
              </a:defRPr>
            </a:pPr>
            <a:r>
              <a:rPr sz="2400">
                <a:solidFill>
                  <a:srgbClr val="514843"/>
                </a:solidFill>
              </a:rPr>
              <a:t>There has been some type of CTE/Vocational program funded since 1917 (Smith Hughes Vocational Act)</a:t>
            </a:r>
          </a:p>
          <a:p>
            <a:pPr marL="274306" lvl="0" indent="-274306">
              <a:defRPr sz="1800">
                <a:solidFill>
                  <a:srgbClr val="000000"/>
                </a:solidFill>
              </a:defRPr>
            </a:pPr>
            <a:r>
              <a:rPr sz="2400">
                <a:solidFill>
                  <a:srgbClr val="514843"/>
                </a:solidFill>
              </a:rPr>
              <a:t>In terms of raw dollars, Perkins is not a major educational grant </a:t>
            </a:r>
          </a:p>
          <a:p>
            <a:pPr marL="274306" lvl="0" indent="-274306">
              <a:defRPr sz="1800">
                <a:solidFill>
                  <a:srgbClr val="000000"/>
                </a:solidFill>
              </a:defRPr>
            </a:pPr>
            <a:r>
              <a:rPr sz="2400">
                <a:solidFill>
                  <a:srgbClr val="514843"/>
                </a:solidFill>
              </a:rPr>
              <a:t>Perkins is the largest grant targeted at secondary education </a:t>
            </a:r>
          </a:p>
        </p:txBody>
      </p:sp>
    </p:spTree>
    <p:extLst>
      <p:ext uri="{BB962C8B-B14F-4D97-AF65-F5344CB8AC3E}">
        <p14:creationId xmlns:p14="http://schemas.microsoft.com/office/powerpoint/2010/main" val="146167410"/>
      </p:ext>
    </p:extLst>
  </p:cSld>
  <p:clrMapOvr>
    <a:masterClrMapping/>
  </p:clrMapOvr>
  <p:transition spd="med">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ctrTitle"/>
          </p:nvPr>
        </p:nvSpPr>
        <p:spPr>
          <a:xfrm>
            <a:off x="733426" y="2622296"/>
            <a:ext cx="7572376" cy="2219692"/>
          </a:xfrm>
          <a:prstGeom prst="rect">
            <a:avLst/>
          </a:prstGeom>
        </p:spPr>
        <p:txBody>
          <a:bodyPr/>
          <a:lstStyle/>
          <a:p>
            <a:pPr lvl="0">
              <a:defRPr sz="1800" cap="none">
                <a:solidFill>
                  <a:srgbClr val="000000"/>
                </a:solidFill>
              </a:defRPr>
            </a:pPr>
            <a:r>
              <a:rPr sz="4400" cap="all">
                <a:solidFill>
                  <a:srgbClr val="514843"/>
                </a:solidFill>
              </a:rPr>
              <a:t>Perkins</a:t>
            </a:r>
            <a:br>
              <a:rPr sz="4400" cap="all">
                <a:solidFill>
                  <a:srgbClr val="514843"/>
                </a:solidFill>
              </a:rPr>
            </a:br>
            <a:r>
              <a:rPr sz="4400" cap="all">
                <a:solidFill>
                  <a:srgbClr val="514843"/>
                </a:solidFill>
              </a:rPr>
              <a:t>Helpful resources</a:t>
            </a:r>
          </a:p>
        </p:txBody>
      </p:sp>
    </p:spTree>
    <p:extLst>
      <p:ext uri="{BB962C8B-B14F-4D97-AF65-F5344CB8AC3E}">
        <p14:creationId xmlns:p14="http://schemas.microsoft.com/office/powerpoint/2010/main" val="238068610"/>
      </p:ext>
    </p:extLst>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p:cNvSpPr>
          <p:nvPr>
            <p:ph type="title"/>
          </p:nvPr>
        </p:nvSpPr>
        <p:spPr>
          <a:xfrm>
            <a:off x="2805953" y="152400"/>
            <a:ext cx="5410200" cy="1069060"/>
          </a:xfrm>
          <a:prstGeom prst="rect">
            <a:avLst/>
          </a:prstGeom>
        </p:spPr>
        <p:txBody>
          <a:bodyPr>
            <a:noAutofit/>
          </a:bodyPr>
          <a:lstStyle>
            <a:lvl1pPr>
              <a:defRPr sz="3800"/>
            </a:lvl1pPr>
          </a:lstStyle>
          <a:p>
            <a:pPr lvl="0">
              <a:defRPr sz="1800">
                <a:solidFill>
                  <a:srgbClr val="000000"/>
                </a:solidFill>
              </a:defRPr>
            </a:pPr>
            <a:r>
              <a:rPr lang="en-US" sz="3200" b="1" dirty="0">
                <a:latin typeface="Calibri Light" panose="020F0302020204030204" pitchFamily="34" charset="0"/>
              </a:rPr>
              <a:t>The Carl D. </a:t>
            </a:r>
            <a:r>
              <a:rPr sz="3200" b="1" dirty="0">
                <a:latin typeface="Calibri Light" panose="020F0302020204030204" pitchFamily="34" charset="0"/>
              </a:rPr>
              <a:t>Perki</a:t>
            </a:r>
            <a:r>
              <a:rPr lang="en-US" sz="3200" b="1" dirty="0">
                <a:latin typeface="Calibri Light" panose="020F0302020204030204" pitchFamily="34" charset="0"/>
              </a:rPr>
              <a:t>ns </a:t>
            </a:r>
            <a:r>
              <a:rPr lang="en-US" sz="3200" b="1" dirty="0" smtClean="0">
                <a:latin typeface="Calibri Light" panose="020F0302020204030204" pitchFamily="34" charset="0"/>
              </a:rPr>
              <a:t>CTE </a:t>
            </a:r>
            <a:br>
              <a:rPr lang="en-US" sz="3200" b="1" dirty="0" smtClean="0">
                <a:latin typeface="Calibri Light" panose="020F0302020204030204" pitchFamily="34" charset="0"/>
              </a:rPr>
            </a:br>
            <a:r>
              <a:rPr lang="en-US" sz="3200" b="1" dirty="0" smtClean="0">
                <a:latin typeface="Calibri Light" panose="020F0302020204030204" pitchFamily="34" charset="0"/>
              </a:rPr>
              <a:t>Act of 2006</a:t>
            </a:r>
            <a:endParaRPr sz="3200" b="1" dirty="0">
              <a:latin typeface="Calibri Light" panose="020F0302020204030204" pitchFamily="34" charset="0"/>
            </a:endParaRPr>
          </a:p>
        </p:txBody>
      </p:sp>
      <p:sp>
        <p:nvSpPr>
          <p:cNvPr id="363" name="Shape 363"/>
          <p:cNvSpPr>
            <a:spLocks noGrp="1"/>
          </p:cNvSpPr>
          <p:nvPr>
            <p:ph idx="1"/>
          </p:nvPr>
        </p:nvSpPr>
        <p:spPr>
          <a:xfrm>
            <a:off x="838200" y="2590800"/>
            <a:ext cx="7391400" cy="2819400"/>
          </a:xfrm>
          <a:prstGeom prst="rect">
            <a:avLst/>
          </a:prstGeom>
        </p:spPr>
        <p:txBody>
          <a:bodyPr>
            <a:noAutofit/>
          </a:bodyPr>
          <a:lstStyle/>
          <a:p>
            <a:pPr lvl="0">
              <a:defRPr sz="1800"/>
            </a:pPr>
            <a:r>
              <a:rPr sz="2400" dirty="0">
                <a:latin typeface="Arial Rounded MT Bold" panose="020F0704030504030204" pitchFamily="34" charset="0"/>
              </a:rPr>
              <a:t>Is a </a:t>
            </a:r>
            <a:r>
              <a:rPr sz="2400" dirty="0">
                <a:latin typeface="Arial Rounded MT Bold" panose="020F0704030504030204" pitchFamily="34" charset="0"/>
                <a:ea typeface="Tahoma Negreta"/>
                <a:cs typeface="Tahoma Negreta"/>
                <a:sym typeface="Tahoma Negreta"/>
              </a:rPr>
              <a:t>workforce development </a:t>
            </a:r>
            <a:r>
              <a:rPr sz="2400" dirty="0">
                <a:latin typeface="Arial Rounded MT Bold" panose="020F0704030504030204" pitchFamily="34" charset="0"/>
              </a:rPr>
              <a:t>program delivered through educational </a:t>
            </a:r>
            <a:r>
              <a:rPr sz="2400" dirty="0" smtClean="0">
                <a:latin typeface="Arial Rounded MT Bold" panose="020F0704030504030204" pitchFamily="34" charset="0"/>
              </a:rPr>
              <a:t>institutions</a:t>
            </a:r>
            <a:r>
              <a:rPr lang="en-US" sz="2400" dirty="0" smtClean="0">
                <a:latin typeface="Arial Rounded MT Bold" panose="020F0704030504030204" pitchFamily="34" charset="0"/>
              </a:rPr>
              <a:t>. </a:t>
            </a:r>
            <a:endParaRPr sz="2400" dirty="0">
              <a:latin typeface="Arial Rounded MT Bold" panose="020F0704030504030204" pitchFamily="34" charset="0"/>
            </a:endParaRPr>
          </a:p>
          <a:p>
            <a:pPr lvl="0">
              <a:buSzTx/>
              <a:buNone/>
              <a:defRPr sz="1800"/>
            </a:pPr>
            <a:r>
              <a:rPr sz="2400" dirty="0">
                <a:latin typeface="Arial Rounded MT Bold" panose="020F0704030504030204" pitchFamily="34" charset="0"/>
              </a:rPr>
              <a:t> </a:t>
            </a:r>
          </a:p>
          <a:p>
            <a:pPr lvl="0">
              <a:defRPr sz="1800"/>
            </a:pPr>
            <a:r>
              <a:rPr lang="en-US" sz="2400" dirty="0">
                <a:latin typeface="Arial Rounded MT Bold" panose="020F0704030504030204" pitchFamily="34" charset="0"/>
              </a:rPr>
              <a:t>To k</a:t>
            </a:r>
            <a:r>
              <a:rPr sz="2400" dirty="0" smtClean="0">
                <a:latin typeface="Arial Rounded MT Bold" panose="020F0704030504030204" pitchFamily="34" charset="0"/>
              </a:rPr>
              <a:t>eep </a:t>
            </a:r>
            <a:r>
              <a:rPr sz="2400" dirty="0">
                <a:latin typeface="Arial Rounded MT Bold" panose="020F0704030504030204" pitchFamily="34" charset="0"/>
                <a:ea typeface="Tahoma Negreta"/>
                <a:cs typeface="Tahoma Negreta"/>
                <a:sym typeface="Tahoma Negreta"/>
              </a:rPr>
              <a:t>U.S. competitive </a:t>
            </a:r>
            <a:r>
              <a:rPr sz="2400" dirty="0">
                <a:latin typeface="Arial Rounded MT Bold" panose="020F0704030504030204" pitchFamily="34" charset="0"/>
              </a:rPr>
              <a:t>by providing </a:t>
            </a:r>
            <a:r>
              <a:rPr lang="en-US" sz="2400" dirty="0" smtClean="0">
                <a:latin typeface="Arial Rounded MT Bold" panose="020F0704030504030204" pitchFamily="34" charset="0"/>
              </a:rPr>
              <a:t>a national and local </a:t>
            </a:r>
            <a:r>
              <a:rPr sz="2400" dirty="0" smtClean="0">
                <a:latin typeface="Arial Rounded MT Bold" panose="020F0704030504030204" pitchFamily="34" charset="0"/>
              </a:rPr>
              <a:t>highly </a:t>
            </a:r>
            <a:r>
              <a:rPr sz="2400" dirty="0">
                <a:latin typeface="Arial Rounded MT Bold" panose="020F0704030504030204" pitchFamily="34" charset="0"/>
              </a:rPr>
              <a:t>skilled, sustainable </a:t>
            </a:r>
            <a:r>
              <a:rPr sz="2400" dirty="0" smtClean="0">
                <a:latin typeface="Arial Rounded MT Bold" panose="020F0704030504030204" pitchFamily="34" charset="0"/>
              </a:rPr>
              <a:t>workforce</a:t>
            </a:r>
            <a:r>
              <a:rPr lang="en-US" sz="2400" dirty="0" smtClean="0">
                <a:latin typeface="Arial Rounded MT Bold" panose="020F0704030504030204" pitchFamily="34" charset="0"/>
              </a:rPr>
              <a:t> </a:t>
            </a:r>
            <a:endParaRPr sz="2400" dirty="0">
              <a:latin typeface="Arial Rounded MT Bold" panose="020F0704030504030204" pitchFamily="34" charset="0"/>
            </a:endParaRPr>
          </a:p>
        </p:txBody>
      </p:sp>
    </p:spTree>
    <p:extLst>
      <p:ext uri="{BB962C8B-B14F-4D97-AF65-F5344CB8AC3E}">
        <p14:creationId xmlns:p14="http://schemas.microsoft.com/office/powerpoint/2010/main" val="3023503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1428750" y="2895600"/>
            <a:ext cx="1771650" cy="990600"/>
          </a:xfrm>
          <a:prstGeom prst="rect">
            <a:avLst/>
          </a:prstGeom>
        </p:spPr>
        <p:txBody>
          <a:bodyPr>
            <a:normAutofit fontScale="90000"/>
          </a:bodyPr>
          <a:lstStyle/>
          <a:p>
            <a:pPr lvl="0" algn="ctr" defTabSz="832062">
              <a:defRPr sz="1800">
                <a:solidFill>
                  <a:srgbClr val="000000"/>
                </a:solidFill>
              </a:defRPr>
            </a:pPr>
            <a:r>
              <a:rPr sz="3276">
                <a:solidFill>
                  <a:srgbClr val="514843"/>
                </a:solidFill>
              </a:rPr>
              <a:t>The Act</a:t>
            </a:r>
            <a:br>
              <a:rPr sz="3276">
                <a:solidFill>
                  <a:srgbClr val="514843"/>
                </a:solidFill>
              </a:rPr>
            </a:br>
            <a:r>
              <a:rPr sz="3276">
                <a:solidFill>
                  <a:srgbClr val="514843"/>
                </a:solidFill>
              </a:rPr>
              <a:t>The Bible</a:t>
            </a:r>
          </a:p>
        </p:txBody>
      </p:sp>
      <p:pic>
        <p:nvPicPr>
          <p:cNvPr id="101" name="image3.jpg" descr="PIV Book"/>
          <p:cNvPicPr/>
          <p:nvPr/>
        </p:nvPicPr>
        <p:blipFill>
          <a:blip r:embed="rId2">
            <a:extLst/>
          </a:blip>
          <a:stretch>
            <a:fillRect/>
          </a:stretch>
        </p:blipFill>
        <p:spPr>
          <a:xfrm>
            <a:off x="4036664" y="685800"/>
            <a:ext cx="3888136" cy="5410200"/>
          </a:xfrm>
          <a:prstGeom prst="rect">
            <a:avLst/>
          </a:prstGeom>
          <a:ln w="12700">
            <a:miter lim="400000"/>
          </a:ln>
        </p:spPr>
      </p:pic>
    </p:spTree>
    <p:extLst>
      <p:ext uri="{BB962C8B-B14F-4D97-AF65-F5344CB8AC3E}">
        <p14:creationId xmlns:p14="http://schemas.microsoft.com/office/powerpoint/2010/main" val="813577720"/>
      </p:ext>
    </p:extLst>
  </p:cSld>
  <p:clrMapOvr>
    <a:masterClrMapping/>
  </p:clrMapOvr>
  <p:transition spd="med">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1428750" y="2895600"/>
            <a:ext cx="1771650" cy="990600"/>
          </a:xfrm>
          <a:prstGeom prst="rect">
            <a:avLst/>
          </a:prstGeom>
        </p:spPr>
        <p:txBody>
          <a:bodyPr>
            <a:normAutofit fontScale="90000"/>
          </a:bodyPr>
          <a:lstStyle>
            <a:lvl1pPr algn="ctr" defTabSz="749770">
              <a:defRPr sz="2952"/>
            </a:lvl1pPr>
          </a:lstStyle>
          <a:p>
            <a:pPr lvl="0">
              <a:defRPr sz="1800">
                <a:solidFill>
                  <a:srgbClr val="000000"/>
                </a:solidFill>
              </a:defRPr>
            </a:pPr>
            <a:r>
              <a:rPr sz="2952">
                <a:solidFill>
                  <a:srgbClr val="514843"/>
                </a:solidFill>
              </a:rPr>
              <a:t>Brustein &amp; Manasevit</a:t>
            </a:r>
          </a:p>
        </p:txBody>
      </p:sp>
      <p:pic>
        <p:nvPicPr>
          <p:cNvPr id="104" name="image4.jpeg"/>
          <p:cNvPicPr/>
          <p:nvPr/>
        </p:nvPicPr>
        <p:blipFill>
          <a:blip r:embed="rId2">
            <a:extLst/>
          </a:blip>
          <a:stretch>
            <a:fillRect/>
          </a:stretch>
        </p:blipFill>
        <p:spPr>
          <a:xfrm rot="5400000">
            <a:off x="3854505" y="1669598"/>
            <a:ext cx="5562601" cy="3772804"/>
          </a:xfrm>
          <a:prstGeom prst="rect">
            <a:avLst/>
          </a:prstGeom>
          <a:ln w="12700">
            <a:miter lim="400000"/>
          </a:ln>
        </p:spPr>
      </p:pic>
    </p:spTree>
    <p:extLst>
      <p:ext uri="{BB962C8B-B14F-4D97-AF65-F5344CB8AC3E}">
        <p14:creationId xmlns:p14="http://schemas.microsoft.com/office/powerpoint/2010/main" val="60582473"/>
      </p:ext>
    </p:extLst>
  </p:cSld>
  <p:clrMapOvr>
    <a:masterClrMapping/>
  </p:clrMapOvr>
  <p:transition spd="med">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p:nvPr/>
        </p:nvSpPr>
        <p:spPr>
          <a:xfrm>
            <a:off x="228600" y="1284628"/>
            <a:ext cx="6103326" cy="121782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lgn="ctr">
              <a:defRPr>
                <a:solidFill>
                  <a:srgbClr val="000000"/>
                </a:solidFill>
              </a:defRPr>
            </a:pPr>
            <a:r>
              <a:rPr sz="4000" spc="51" dirty="0">
                <a:solidFill>
                  <a:srgbClr val="5A7051"/>
                </a:solidFill>
                <a:effectLst>
                  <a:outerShdw blurRad="76200" dist="50800" dir="5400000" rotWithShape="0">
                    <a:srgbClr val="000000">
                      <a:alpha val="64999"/>
                    </a:srgbClr>
                  </a:outerShdw>
                </a:effectLst>
                <a:latin typeface="Arial"/>
                <a:ea typeface="Arial"/>
                <a:cs typeface="Arial"/>
                <a:sym typeface="Arial"/>
              </a:rPr>
              <a:t>The OMB Super Circular </a:t>
            </a:r>
          </a:p>
          <a:p>
            <a:pPr lvl="0" algn="ctr">
              <a:defRPr>
                <a:solidFill>
                  <a:srgbClr val="000000"/>
                </a:solidFill>
              </a:defRPr>
            </a:pPr>
            <a:r>
              <a:rPr sz="4000" spc="51" dirty="0">
                <a:solidFill>
                  <a:srgbClr val="5A7051"/>
                </a:solidFill>
                <a:effectLst>
                  <a:outerShdw blurRad="76200" dist="50800" dir="5400000" rotWithShape="0">
                    <a:srgbClr val="000000">
                      <a:alpha val="64999"/>
                    </a:srgbClr>
                  </a:outerShdw>
                </a:effectLst>
                <a:latin typeface="Arial"/>
                <a:ea typeface="Arial"/>
                <a:cs typeface="Arial"/>
                <a:sym typeface="Arial"/>
              </a:rPr>
              <a:t> </a:t>
            </a:r>
          </a:p>
        </p:txBody>
      </p:sp>
      <p:sp>
        <p:nvSpPr>
          <p:cNvPr id="108" name="Shape 108"/>
          <p:cNvSpPr/>
          <p:nvPr/>
        </p:nvSpPr>
        <p:spPr>
          <a:xfrm>
            <a:off x="594801" y="2502449"/>
            <a:ext cx="6777550" cy="381776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882" lvl="0" indent="-342882">
              <a:buSzPct val="100000"/>
              <a:buFont typeface="Arial"/>
              <a:buChar char="•"/>
              <a:defRPr>
                <a:solidFill>
                  <a:srgbClr val="000000"/>
                </a:solidFill>
              </a:defRPr>
            </a:pPr>
            <a:r>
              <a:rPr>
                <a:solidFill>
                  <a:srgbClr val="514843"/>
                </a:solidFill>
                <a:latin typeface="Arial"/>
                <a:ea typeface="Arial"/>
                <a:cs typeface="Arial"/>
                <a:sym typeface="Arial"/>
                <a:hlinkClick r:id="rId2"/>
              </a:rPr>
              <a:t>http://www.ed.gov/edblogs/ovae/2014/03/07/the-omb-super-circular-is-now-the-omni-circular/</a:t>
            </a:r>
            <a:r>
              <a:rPr>
                <a:solidFill>
                  <a:srgbClr val="514843"/>
                </a:solidFill>
                <a:latin typeface="Arial"/>
                <a:ea typeface="Arial"/>
                <a:cs typeface="Arial"/>
                <a:sym typeface="Arial"/>
              </a:rPr>
              <a:t>  </a:t>
            </a:r>
          </a:p>
          <a:p>
            <a:pPr marL="342882" lvl="0" indent="-342882">
              <a:buSzPct val="100000"/>
              <a:buFont typeface="Arial"/>
              <a:buChar char="•"/>
              <a:defRPr>
                <a:solidFill>
                  <a:srgbClr val="000000"/>
                </a:solidFill>
              </a:defRPr>
            </a:pPr>
            <a:endParaRPr>
              <a:solidFill>
                <a:srgbClr val="514843"/>
              </a:solidFill>
              <a:latin typeface="Arial"/>
              <a:ea typeface="Arial"/>
              <a:cs typeface="Arial"/>
              <a:sym typeface="Arial"/>
            </a:endParaRPr>
          </a:p>
          <a:p>
            <a:pPr marL="342882" lvl="0" indent="-342882">
              <a:buSzPct val="100000"/>
              <a:buFont typeface="Arial"/>
              <a:buChar char="•"/>
              <a:defRPr>
                <a:solidFill>
                  <a:srgbClr val="000000"/>
                </a:solidFill>
              </a:defRPr>
            </a:pPr>
            <a:r>
              <a:rPr>
                <a:solidFill>
                  <a:srgbClr val="514843"/>
                </a:solidFill>
                <a:latin typeface="Arial"/>
                <a:ea typeface="Arial"/>
                <a:cs typeface="Arial"/>
                <a:sym typeface="Arial"/>
                <a:hlinkClick r:id="rId3"/>
              </a:rPr>
              <a:t>https://www.federalregister.gov/articles/2013/12/26/2013-30465/uniform-administrative-requirements-cost-principles-and-audit-requirements-for-federal-awards</a:t>
            </a:r>
            <a:r>
              <a:rPr>
                <a:solidFill>
                  <a:srgbClr val="514843"/>
                </a:solidFill>
                <a:latin typeface="Arial"/>
                <a:ea typeface="Arial"/>
                <a:cs typeface="Arial"/>
                <a:sym typeface="Arial"/>
              </a:rPr>
              <a:t> </a:t>
            </a:r>
          </a:p>
          <a:p>
            <a:pPr marL="342882" lvl="0" indent="-342882">
              <a:buSzPct val="100000"/>
              <a:buFont typeface="Arial"/>
              <a:buChar char="•"/>
              <a:defRPr>
                <a:solidFill>
                  <a:srgbClr val="000000"/>
                </a:solidFill>
              </a:defRPr>
            </a:pPr>
            <a:endParaRPr>
              <a:solidFill>
                <a:srgbClr val="514843"/>
              </a:solidFill>
              <a:latin typeface="Arial"/>
              <a:ea typeface="Arial"/>
              <a:cs typeface="Arial"/>
              <a:sym typeface="Arial"/>
            </a:endParaRPr>
          </a:p>
          <a:p>
            <a:pPr marL="342882" lvl="0" indent="-342882">
              <a:buSzPct val="100000"/>
              <a:buFont typeface="Arial"/>
              <a:buChar char="•"/>
              <a:defRPr>
                <a:solidFill>
                  <a:srgbClr val="000000"/>
                </a:solidFill>
              </a:defRPr>
            </a:pPr>
            <a:r>
              <a:rPr>
                <a:solidFill>
                  <a:srgbClr val="514843"/>
                </a:solidFill>
                <a:latin typeface="Arial"/>
                <a:ea typeface="Arial"/>
                <a:cs typeface="Arial"/>
                <a:sym typeface="Arial"/>
                <a:hlinkClick r:id="rId4"/>
              </a:rPr>
              <a:t>http://www.gpo.gov/fdsys/pkg/FR-2013-12-26/pdf/2013-30465.pdf</a:t>
            </a:r>
            <a:r>
              <a:rPr>
                <a:solidFill>
                  <a:srgbClr val="514843"/>
                </a:solidFill>
                <a:latin typeface="Arial"/>
                <a:ea typeface="Arial"/>
                <a:cs typeface="Arial"/>
                <a:sym typeface="Arial"/>
              </a:rPr>
              <a:t> </a:t>
            </a:r>
          </a:p>
          <a:p>
            <a:pPr marL="342882" lvl="0" indent="-342882">
              <a:buSzPct val="100000"/>
              <a:buFont typeface="Arial"/>
              <a:buChar char="•"/>
              <a:defRPr>
                <a:solidFill>
                  <a:srgbClr val="000000"/>
                </a:solidFill>
              </a:defRPr>
            </a:pPr>
            <a:endParaRPr>
              <a:solidFill>
                <a:srgbClr val="514843"/>
              </a:solidFill>
              <a:latin typeface="Arial"/>
              <a:ea typeface="Arial"/>
              <a:cs typeface="Arial"/>
              <a:sym typeface="Arial"/>
            </a:endParaRPr>
          </a:p>
          <a:p>
            <a:pPr marL="342882" lvl="0" indent="-342882">
              <a:buSzPct val="100000"/>
              <a:buFont typeface="Arial"/>
              <a:buChar char="•"/>
              <a:defRPr>
                <a:solidFill>
                  <a:srgbClr val="000000"/>
                </a:solidFill>
              </a:defRPr>
            </a:pPr>
            <a:r>
              <a:rPr>
                <a:solidFill>
                  <a:srgbClr val="514843"/>
                </a:solidFill>
                <a:latin typeface="Arial"/>
                <a:ea typeface="Arial"/>
                <a:cs typeface="Arial"/>
                <a:sym typeface="Arial"/>
                <a:hlinkClick r:id="rId5"/>
              </a:rPr>
              <a:t>http://www.caplaw.org/resources/PublicationDocuments/updatenewsletter/2014/CAPLAW_NavigatingtheOMBSuperCircularChanges_SpecialEdition2014.pdf</a:t>
            </a:r>
            <a:r>
              <a:rPr>
                <a:solidFill>
                  <a:srgbClr val="514843"/>
                </a:solidFill>
                <a:latin typeface="Arial"/>
                <a:ea typeface="Arial"/>
                <a:cs typeface="Arial"/>
                <a:sym typeface="Arial"/>
              </a:rPr>
              <a:t> </a:t>
            </a:r>
          </a:p>
        </p:txBody>
      </p:sp>
      <p:pic>
        <p:nvPicPr>
          <p:cNvPr id="109" name="image5.pdf"/>
          <p:cNvPicPr/>
          <p:nvPr/>
        </p:nvPicPr>
        <p:blipFill>
          <a:blip r:embed="rId6">
            <a:extLst/>
          </a:blip>
          <a:stretch>
            <a:fillRect/>
          </a:stretch>
        </p:blipFill>
        <p:spPr>
          <a:xfrm>
            <a:off x="6590742" y="6"/>
            <a:ext cx="2553261" cy="2223049"/>
          </a:xfrm>
          <a:prstGeom prst="rect">
            <a:avLst/>
          </a:prstGeom>
          <a:ln w="12700">
            <a:miter lim="400000"/>
          </a:ln>
        </p:spPr>
      </p:pic>
    </p:spTree>
    <p:extLst>
      <p:ext uri="{BB962C8B-B14F-4D97-AF65-F5344CB8AC3E}">
        <p14:creationId xmlns:p14="http://schemas.microsoft.com/office/powerpoint/2010/main" val="3677112071"/>
      </p:ext>
    </p:extLst>
  </p:cSld>
  <p:clrMapOvr>
    <a:masterClrMapping/>
  </p:clrMapOvr>
  <p:transition spd="med">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xfrm>
            <a:off x="2743201" y="304800"/>
            <a:ext cx="5570988" cy="762000"/>
          </a:xfrm>
          <a:prstGeom prst="rect">
            <a:avLst/>
          </a:prstGeom>
        </p:spPr>
        <p:txBody>
          <a:bodyPr lIns="45719" tIns="45719" rIns="45719" bIns="45719"/>
          <a:lstStyle>
            <a:lvl1pPr>
              <a:defRPr sz="3200"/>
            </a:lvl1pPr>
          </a:lstStyle>
          <a:p>
            <a:pPr lvl="0">
              <a:defRPr sz="1800">
                <a:solidFill>
                  <a:srgbClr val="000000"/>
                </a:solidFill>
              </a:defRPr>
            </a:pPr>
            <a:r>
              <a:rPr sz="3200" dirty="0" smtClean="0">
                <a:solidFill>
                  <a:srgbClr val="514843"/>
                </a:solidFill>
              </a:rPr>
              <a:t>Helpful </a:t>
            </a:r>
            <a:r>
              <a:rPr sz="3200" dirty="0">
                <a:solidFill>
                  <a:srgbClr val="514843"/>
                </a:solidFill>
              </a:rPr>
              <a:t>Resources</a:t>
            </a:r>
          </a:p>
        </p:txBody>
      </p:sp>
      <p:sp>
        <p:nvSpPr>
          <p:cNvPr id="112" name="Shape 112"/>
          <p:cNvSpPr>
            <a:spLocks noGrp="1"/>
          </p:cNvSpPr>
          <p:nvPr>
            <p:ph idx="1"/>
          </p:nvPr>
        </p:nvSpPr>
        <p:spPr>
          <a:xfrm>
            <a:off x="695462" y="1371600"/>
            <a:ext cx="7248391" cy="5029200"/>
          </a:xfrm>
          <a:prstGeom prst="rect">
            <a:avLst/>
          </a:prstGeom>
        </p:spPr>
        <p:txBody>
          <a:bodyPr/>
          <a:lstStyle/>
          <a:p>
            <a:pPr marL="0" lvl="0" indent="0">
              <a:lnSpc>
                <a:spcPct val="81000"/>
              </a:lnSpc>
              <a:spcBef>
                <a:spcPts val="600"/>
              </a:spcBef>
              <a:buSzTx/>
              <a:buNone/>
              <a:defRPr sz="1800">
                <a:solidFill>
                  <a:srgbClr val="000000"/>
                </a:solidFill>
              </a:defRPr>
            </a:pPr>
            <a:r>
              <a:rPr sz="2800" u="sng">
                <a:solidFill>
                  <a:srgbClr val="514843"/>
                </a:solidFill>
              </a:rPr>
              <a:t>Perkins Career Resource Network</a:t>
            </a:r>
            <a:r>
              <a:rPr sz="2000" u="sng">
                <a:solidFill>
                  <a:srgbClr val="514843"/>
                </a:solidFill>
              </a:rPr>
              <a:t> (PCRN)</a:t>
            </a:r>
          </a:p>
          <a:p>
            <a:pPr lvl="0">
              <a:lnSpc>
                <a:spcPct val="81000"/>
              </a:lnSpc>
              <a:spcBef>
                <a:spcPts val="0"/>
              </a:spcBef>
              <a:buFont typeface="Arial"/>
              <a:buChar char="•"/>
              <a:defRPr sz="1800">
                <a:solidFill>
                  <a:srgbClr val="000000"/>
                </a:solidFill>
              </a:defRPr>
            </a:pPr>
            <a:endParaRPr sz="2000" u="sng">
              <a:solidFill>
                <a:srgbClr val="514843"/>
              </a:solidFill>
            </a:endParaRPr>
          </a:p>
          <a:p>
            <a:pPr lvl="0">
              <a:lnSpc>
                <a:spcPct val="81000"/>
              </a:lnSpc>
              <a:spcBef>
                <a:spcPts val="0"/>
              </a:spcBef>
              <a:buFont typeface="Arial"/>
              <a:buChar char="•"/>
              <a:defRPr sz="1800">
                <a:solidFill>
                  <a:srgbClr val="000000"/>
                </a:solidFill>
              </a:defRPr>
            </a:pPr>
            <a:r>
              <a:rPr sz="2000">
                <a:solidFill>
                  <a:srgbClr val="514843"/>
                </a:solidFill>
              </a:rPr>
              <a:t>PCRN is a collection of on-line resources for Perkins accountability, program administration, and grant management. The site is maintained by OCTAE Division of Academic and Technical Education (DATE).</a:t>
            </a:r>
          </a:p>
          <a:p>
            <a:pPr lvl="0">
              <a:lnSpc>
                <a:spcPct val="81000"/>
              </a:lnSpc>
              <a:spcBef>
                <a:spcPts val="0"/>
              </a:spcBef>
              <a:buFont typeface="Arial"/>
              <a:buChar char="•"/>
              <a:defRPr sz="1800">
                <a:solidFill>
                  <a:srgbClr val="000000"/>
                </a:solidFill>
              </a:defRPr>
            </a:pPr>
            <a:endParaRPr sz="2000">
              <a:solidFill>
                <a:srgbClr val="514843"/>
              </a:solidFill>
            </a:endParaRPr>
          </a:p>
          <a:p>
            <a:pPr lvl="0" algn="ctr">
              <a:lnSpc>
                <a:spcPct val="81000"/>
              </a:lnSpc>
              <a:spcBef>
                <a:spcPts val="600"/>
              </a:spcBef>
              <a:defRPr sz="1800">
                <a:solidFill>
                  <a:srgbClr val="000000"/>
                </a:solidFill>
              </a:defRPr>
            </a:pPr>
            <a:r>
              <a:rPr sz="2000" u="sng">
                <a:solidFill>
                  <a:srgbClr val="59704F"/>
                </a:solidFill>
                <a:uFill>
                  <a:solidFill>
                    <a:srgbClr val="59704F"/>
                  </a:solidFill>
                </a:uFill>
                <a:hlinkClick r:id="rId2"/>
              </a:rPr>
              <a:t>http://cte.ed.gov</a:t>
            </a:r>
            <a:r>
              <a:rPr sz="2500">
                <a:solidFill>
                  <a:srgbClr val="514843"/>
                </a:solidFill>
              </a:rPr>
              <a:t>	</a:t>
            </a:r>
          </a:p>
          <a:p>
            <a:pPr lvl="0">
              <a:lnSpc>
                <a:spcPct val="81000"/>
              </a:lnSpc>
              <a:spcBef>
                <a:spcPts val="600"/>
              </a:spcBef>
              <a:defRPr sz="1800">
                <a:solidFill>
                  <a:srgbClr val="000000"/>
                </a:solidFill>
              </a:defRPr>
            </a:pPr>
            <a:endParaRPr sz="2500">
              <a:solidFill>
                <a:srgbClr val="514843"/>
              </a:solidFill>
            </a:endParaRPr>
          </a:p>
          <a:p>
            <a:pPr marL="285736" lvl="0" indent="-285736">
              <a:lnSpc>
                <a:spcPct val="81000"/>
              </a:lnSpc>
              <a:spcBef>
                <a:spcPts val="600"/>
              </a:spcBef>
              <a:defRPr sz="1800">
                <a:solidFill>
                  <a:srgbClr val="000000"/>
                </a:solidFill>
              </a:defRPr>
            </a:pPr>
            <a:r>
              <a:rPr sz="2500">
                <a:solidFill>
                  <a:srgbClr val="514843"/>
                </a:solidFill>
              </a:rPr>
              <a:t>Resources organized by:</a:t>
            </a:r>
          </a:p>
          <a:p>
            <a:pPr marL="757200" lvl="1" indent="-300023">
              <a:lnSpc>
                <a:spcPct val="81000"/>
              </a:lnSpc>
              <a:spcBef>
                <a:spcPts val="600"/>
              </a:spcBef>
              <a:defRPr sz="1800">
                <a:solidFill>
                  <a:srgbClr val="000000"/>
                </a:solidFill>
              </a:defRPr>
            </a:pPr>
            <a:r>
              <a:rPr sz="2100">
                <a:solidFill>
                  <a:srgbClr val="514843"/>
                </a:solidFill>
              </a:rPr>
              <a:t>Legislation &amp; Policy Guidance</a:t>
            </a:r>
            <a:endParaRPr sz="1600">
              <a:solidFill>
                <a:srgbClr val="514843"/>
              </a:solidFill>
            </a:endParaRPr>
          </a:p>
          <a:p>
            <a:pPr marL="757200" lvl="1" indent="-300023">
              <a:lnSpc>
                <a:spcPct val="81000"/>
              </a:lnSpc>
              <a:spcBef>
                <a:spcPts val="600"/>
              </a:spcBef>
              <a:defRPr sz="1800">
                <a:solidFill>
                  <a:srgbClr val="000000"/>
                </a:solidFill>
              </a:defRPr>
            </a:pPr>
            <a:r>
              <a:rPr sz="2100">
                <a:solidFill>
                  <a:srgbClr val="514843"/>
                </a:solidFill>
              </a:rPr>
              <a:t>State Formula Grants</a:t>
            </a:r>
            <a:endParaRPr sz="1600">
              <a:solidFill>
                <a:srgbClr val="514843"/>
              </a:solidFill>
            </a:endParaRPr>
          </a:p>
          <a:p>
            <a:pPr marL="757200" lvl="1" indent="-300023">
              <a:lnSpc>
                <a:spcPct val="81000"/>
              </a:lnSpc>
              <a:spcBef>
                <a:spcPts val="600"/>
              </a:spcBef>
              <a:defRPr sz="1800">
                <a:solidFill>
                  <a:srgbClr val="000000"/>
                </a:solidFill>
              </a:defRPr>
            </a:pPr>
            <a:r>
              <a:rPr sz="2100">
                <a:solidFill>
                  <a:srgbClr val="514843"/>
                </a:solidFill>
              </a:rPr>
              <a:t>Accountability</a:t>
            </a:r>
            <a:endParaRPr sz="1600">
              <a:solidFill>
                <a:srgbClr val="514843"/>
              </a:solidFill>
            </a:endParaRPr>
          </a:p>
          <a:p>
            <a:pPr marL="757200" lvl="1" indent="-300023">
              <a:lnSpc>
                <a:spcPct val="81000"/>
              </a:lnSpc>
              <a:spcBef>
                <a:spcPts val="600"/>
              </a:spcBef>
              <a:defRPr sz="1800">
                <a:solidFill>
                  <a:srgbClr val="000000"/>
                </a:solidFill>
              </a:defRPr>
            </a:pPr>
            <a:r>
              <a:rPr sz="2100">
                <a:solidFill>
                  <a:srgbClr val="514843"/>
                </a:solidFill>
              </a:rPr>
              <a:t>Discretionary Programs</a:t>
            </a:r>
            <a:endParaRPr sz="1600">
              <a:solidFill>
                <a:srgbClr val="514843"/>
              </a:solidFill>
            </a:endParaRPr>
          </a:p>
          <a:p>
            <a:pPr marL="757200" lvl="1" indent="-300023">
              <a:lnSpc>
                <a:spcPct val="81000"/>
              </a:lnSpc>
              <a:spcBef>
                <a:spcPts val="600"/>
              </a:spcBef>
              <a:defRPr sz="1800">
                <a:solidFill>
                  <a:srgbClr val="000000"/>
                </a:solidFill>
              </a:defRPr>
            </a:pPr>
            <a:r>
              <a:rPr sz="2100">
                <a:solidFill>
                  <a:srgbClr val="514843"/>
                </a:solidFill>
              </a:rPr>
              <a:t>National Initiatives</a:t>
            </a:r>
          </a:p>
        </p:txBody>
      </p:sp>
    </p:spTree>
    <p:extLst>
      <p:ext uri="{BB962C8B-B14F-4D97-AF65-F5344CB8AC3E}">
        <p14:creationId xmlns:p14="http://schemas.microsoft.com/office/powerpoint/2010/main" val="3062929633"/>
      </p:ext>
    </p:extLst>
  </p:cSld>
  <p:clrMapOvr>
    <a:masterClrMapping/>
  </p:clrMapOvr>
  <p:transition spd="med">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6.jpg"/>
          <p:cNvPicPr/>
          <p:nvPr/>
        </p:nvPicPr>
        <p:blipFill>
          <a:blip r:embed="rId2">
            <a:extLst/>
          </a:blip>
          <a:stretch>
            <a:fillRect/>
          </a:stretch>
        </p:blipFill>
        <p:spPr>
          <a:xfrm>
            <a:off x="2318150" y="2386185"/>
            <a:ext cx="3275059" cy="2445377"/>
          </a:xfrm>
          <a:prstGeom prst="rect">
            <a:avLst/>
          </a:prstGeom>
          <a:ln w="12700">
            <a:miter lim="400000"/>
          </a:ln>
        </p:spPr>
      </p:pic>
      <p:sp>
        <p:nvSpPr>
          <p:cNvPr id="120" name="Shape 120"/>
          <p:cNvSpPr>
            <a:spLocks noGrp="1"/>
          </p:cNvSpPr>
          <p:nvPr>
            <p:ph type="title"/>
          </p:nvPr>
        </p:nvSpPr>
        <p:spPr>
          <a:xfrm>
            <a:off x="2819399" y="76199"/>
            <a:ext cx="5494789" cy="1096964"/>
          </a:xfrm>
          <a:prstGeom prst="rect">
            <a:avLst/>
          </a:prstGeom>
        </p:spPr>
        <p:txBody>
          <a:bodyPr/>
          <a:lstStyle>
            <a:lvl1pPr>
              <a:defRPr sz="3600"/>
            </a:lvl1pPr>
          </a:lstStyle>
          <a:p>
            <a:pPr lvl="0">
              <a:defRPr sz="1800">
                <a:solidFill>
                  <a:srgbClr val="000000"/>
                </a:solidFill>
              </a:defRPr>
            </a:pPr>
            <a:r>
              <a:rPr sz="3600" dirty="0" smtClean="0">
                <a:solidFill>
                  <a:srgbClr val="514843"/>
                </a:solidFill>
              </a:rPr>
              <a:t>PERKINS</a:t>
            </a:r>
            <a:endParaRPr sz="3600" dirty="0">
              <a:solidFill>
                <a:srgbClr val="514843"/>
              </a:solidFill>
            </a:endParaRPr>
          </a:p>
        </p:txBody>
      </p:sp>
      <p:sp>
        <p:nvSpPr>
          <p:cNvPr id="121" name="Shape 121"/>
          <p:cNvSpPr>
            <a:spLocks noGrp="1"/>
          </p:cNvSpPr>
          <p:nvPr>
            <p:ph idx="1"/>
          </p:nvPr>
        </p:nvSpPr>
        <p:spPr>
          <a:xfrm>
            <a:off x="405687" y="1342622"/>
            <a:ext cx="8306873" cy="4572001"/>
          </a:xfrm>
          <a:prstGeom prst="rect">
            <a:avLst/>
          </a:prstGeom>
        </p:spPr>
        <p:txBody>
          <a:bodyPr/>
          <a:lstStyle/>
          <a:p>
            <a:pPr marL="274306" lvl="0" indent="-274306">
              <a:defRPr sz="1800">
                <a:solidFill>
                  <a:srgbClr val="000000"/>
                </a:solidFill>
              </a:defRPr>
            </a:pPr>
            <a:r>
              <a:rPr sz="2400">
                <a:solidFill>
                  <a:srgbClr val="514843"/>
                </a:solidFill>
              </a:rPr>
              <a:t>Perkins is “split funded” between the secondary and the postsecondary programs</a:t>
            </a:r>
          </a:p>
          <a:p>
            <a:pPr marL="274306" lvl="0" indent="-274306">
              <a:defRPr sz="1800">
                <a:solidFill>
                  <a:srgbClr val="000000"/>
                </a:solidFill>
              </a:defRPr>
            </a:pPr>
            <a:r>
              <a:rPr sz="2400">
                <a:solidFill>
                  <a:srgbClr val="514843"/>
                </a:solidFill>
              </a:rPr>
              <a:t>The average split nationally is 59.24% secondary and 38.89% postsecondary</a:t>
            </a:r>
          </a:p>
        </p:txBody>
      </p:sp>
      <p:pic>
        <p:nvPicPr>
          <p:cNvPr id="122" name="image7.png"/>
          <p:cNvPicPr/>
          <p:nvPr/>
        </p:nvPicPr>
        <p:blipFill>
          <a:blip r:embed="rId3">
            <a:extLst/>
          </a:blip>
          <a:stretch>
            <a:fillRect/>
          </a:stretch>
        </p:blipFill>
        <p:spPr>
          <a:xfrm>
            <a:off x="5560454" y="3466822"/>
            <a:ext cx="3303131" cy="2449296"/>
          </a:xfrm>
          <a:prstGeom prst="rect">
            <a:avLst/>
          </a:prstGeom>
          <a:ln w="12700">
            <a:miter lim="400000"/>
          </a:ln>
        </p:spPr>
      </p:pic>
      <p:sp>
        <p:nvSpPr>
          <p:cNvPr id="123" name="Shape 123"/>
          <p:cNvSpPr/>
          <p:nvPr/>
        </p:nvSpPr>
        <p:spPr>
          <a:xfrm>
            <a:off x="5888735" y="3848875"/>
            <a:ext cx="2523745" cy="95040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lvl="2">
              <a:lnSpc>
                <a:spcPct val="90000"/>
              </a:lnSpc>
              <a:defRPr>
                <a:solidFill>
                  <a:srgbClr val="000000"/>
                </a:solidFill>
              </a:defRPr>
            </a:pPr>
            <a:r>
              <a:rPr sz="1700">
                <a:solidFill>
                  <a:srgbClr val="FFFFF3"/>
                </a:solidFill>
              </a:rPr>
              <a:t>56% Postsecondary</a:t>
            </a:r>
            <a:endParaRPr sz="1500">
              <a:solidFill>
                <a:srgbClr val="514843"/>
              </a:solidFill>
            </a:endParaRPr>
          </a:p>
          <a:p>
            <a:pPr lvl="2">
              <a:lnSpc>
                <a:spcPct val="90000"/>
              </a:lnSpc>
              <a:defRPr>
                <a:solidFill>
                  <a:srgbClr val="000000"/>
                </a:solidFill>
              </a:defRPr>
            </a:pPr>
            <a:r>
              <a:rPr sz="1700">
                <a:solidFill>
                  <a:srgbClr val="FFFFF3"/>
                </a:solidFill>
              </a:rPr>
              <a:t>44% Secondary</a:t>
            </a:r>
          </a:p>
        </p:txBody>
      </p:sp>
      <p:pic>
        <p:nvPicPr>
          <p:cNvPr id="124" name="image8.jpg"/>
          <p:cNvPicPr/>
          <p:nvPr/>
        </p:nvPicPr>
        <p:blipFill>
          <a:blip r:embed="rId4">
            <a:extLst/>
          </a:blip>
          <a:stretch>
            <a:fillRect/>
          </a:stretch>
        </p:blipFill>
        <p:spPr>
          <a:xfrm>
            <a:off x="405688" y="3184865"/>
            <a:ext cx="1959562" cy="2528010"/>
          </a:xfrm>
          <a:prstGeom prst="rect">
            <a:avLst/>
          </a:prstGeom>
          <a:ln w="12700">
            <a:miter lim="400000"/>
          </a:ln>
        </p:spPr>
      </p:pic>
      <p:sp>
        <p:nvSpPr>
          <p:cNvPr id="125" name="Shape 125"/>
          <p:cNvSpPr/>
          <p:nvPr/>
        </p:nvSpPr>
        <p:spPr>
          <a:xfrm>
            <a:off x="691242" y="4280017"/>
            <a:ext cx="2001237" cy="1397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p>
            <a:pPr lvl="1" indent="0">
              <a:defRPr>
                <a:solidFill>
                  <a:srgbClr val="000000"/>
                </a:solidFill>
              </a:defRPr>
            </a:pPr>
            <a:r>
              <a:rPr>
                <a:solidFill>
                  <a:srgbClr val="514843"/>
                </a:solidFill>
              </a:rPr>
              <a:t/>
            </a:r>
            <a:br>
              <a:rPr>
                <a:solidFill>
                  <a:srgbClr val="514843"/>
                </a:solidFill>
              </a:rPr>
            </a:br>
            <a:r>
              <a:t>50 Postsecondary</a:t>
            </a:r>
            <a:br/>
            <a:endParaRPr/>
          </a:p>
          <a:p>
            <a:pPr lvl="1" indent="0">
              <a:defRPr>
                <a:solidFill>
                  <a:srgbClr val="000000"/>
                </a:solidFill>
              </a:defRPr>
            </a:pPr>
            <a:r>
              <a:t>50% Secondary</a:t>
            </a:r>
            <a:br/>
            <a:endParaRPr/>
          </a:p>
        </p:txBody>
      </p:sp>
      <p:sp>
        <p:nvSpPr>
          <p:cNvPr id="126" name="Shape 126"/>
          <p:cNvSpPr/>
          <p:nvPr/>
        </p:nvSpPr>
        <p:spPr>
          <a:xfrm>
            <a:off x="3792506" y="4826611"/>
            <a:ext cx="2001238" cy="109696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p>
            <a:pPr lvl="1" indent="0">
              <a:lnSpc>
                <a:spcPct val="80000"/>
              </a:lnSpc>
              <a:defRPr>
                <a:solidFill>
                  <a:srgbClr val="000000"/>
                </a:solidFill>
              </a:defRPr>
            </a:pPr>
            <a:r>
              <a:rPr sz="1200">
                <a:solidFill>
                  <a:srgbClr val="514843"/>
                </a:solidFill>
              </a:rPr>
              <a:t/>
            </a:r>
            <a:br>
              <a:rPr sz="1200">
                <a:solidFill>
                  <a:srgbClr val="514843"/>
                </a:solidFill>
              </a:rPr>
            </a:br>
            <a:r>
              <a:rPr sz="1400"/>
              <a:t>33.3% Postsecondary</a:t>
            </a:r>
            <a:br>
              <a:rPr sz="1400"/>
            </a:br>
            <a:r>
              <a:rPr sz="1400"/>
              <a:t>66.6% Secondary</a:t>
            </a:r>
            <a:br>
              <a:rPr sz="1400"/>
            </a:br>
            <a:endParaRPr sz="1400"/>
          </a:p>
        </p:txBody>
      </p:sp>
      <p:sp>
        <p:nvSpPr>
          <p:cNvPr id="127" name="Shape 127"/>
          <p:cNvSpPr/>
          <p:nvPr/>
        </p:nvSpPr>
        <p:spPr>
          <a:xfrm>
            <a:off x="6548555" y="2842982"/>
            <a:ext cx="714778" cy="68376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lnSpc>
                <a:spcPct val="90000"/>
              </a:lnSpc>
              <a:defRPr sz="3300">
                <a:latin typeface="Plantagenet Cherokee"/>
                <a:ea typeface="Plantagenet Cherokee"/>
                <a:cs typeface="Plantagenet Cherokee"/>
                <a:sym typeface="Plantagenet Cherokee"/>
              </a:defRPr>
            </a:lvl1pPr>
          </a:lstStyle>
          <a:p>
            <a:pPr lvl="0">
              <a:defRPr sz="1800">
                <a:solidFill>
                  <a:srgbClr val="000000"/>
                </a:solidFill>
              </a:defRPr>
            </a:pPr>
            <a:r>
              <a:rPr sz="3300">
                <a:solidFill>
                  <a:srgbClr val="514843"/>
                </a:solidFill>
              </a:rPr>
              <a:t>WA</a:t>
            </a:r>
          </a:p>
        </p:txBody>
      </p:sp>
      <p:sp>
        <p:nvSpPr>
          <p:cNvPr id="128" name="Shape 128"/>
          <p:cNvSpPr/>
          <p:nvPr/>
        </p:nvSpPr>
        <p:spPr>
          <a:xfrm>
            <a:off x="4214042" y="4058115"/>
            <a:ext cx="714778" cy="68376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r>
              <a:rPr sz="3600">
                <a:solidFill>
                  <a:srgbClr val="514843"/>
                </a:solidFill>
              </a:rPr>
              <a:t>NC</a:t>
            </a:r>
          </a:p>
        </p:txBody>
      </p:sp>
      <p:sp>
        <p:nvSpPr>
          <p:cNvPr id="129" name="Shape 129"/>
          <p:cNvSpPr/>
          <p:nvPr/>
        </p:nvSpPr>
        <p:spPr>
          <a:xfrm>
            <a:off x="977083" y="3399356"/>
            <a:ext cx="714778" cy="68376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r>
              <a:rPr sz="3600">
                <a:solidFill>
                  <a:srgbClr val="514843"/>
                </a:solidFill>
              </a:rPr>
              <a:t>GA</a:t>
            </a:r>
          </a:p>
        </p:txBody>
      </p:sp>
    </p:spTree>
    <p:extLst>
      <p:ext uri="{BB962C8B-B14F-4D97-AF65-F5344CB8AC3E}">
        <p14:creationId xmlns:p14="http://schemas.microsoft.com/office/powerpoint/2010/main" val="2657557435"/>
      </p:ext>
    </p:extLst>
  </p:cSld>
  <p:clrMapOvr>
    <a:masterClrMapping/>
  </p:clrMapOvr>
  <p:transition spd="med">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xfrm>
            <a:off x="2819399" y="149350"/>
            <a:ext cx="5638801" cy="1069849"/>
          </a:xfrm>
          <a:prstGeom prst="rect">
            <a:avLst/>
          </a:prstGeom>
        </p:spPr>
        <p:txBody>
          <a:bodyPr lIns="45719" tIns="45719" rIns="45719" bIns="45719">
            <a:normAutofit fontScale="90000"/>
          </a:bodyPr>
          <a:lstStyle>
            <a:lvl1pPr>
              <a:defRPr sz="3200"/>
            </a:lvl1pPr>
          </a:lstStyle>
          <a:p>
            <a:pPr>
              <a:defRPr sz="1800">
                <a:solidFill>
                  <a:srgbClr val="000000"/>
                </a:solidFill>
              </a:defRPr>
            </a:pPr>
            <a:r>
              <a:rPr sz="3200" dirty="0" smtClean="0">
                <a:solidFill>
                  <a:srgbClr val="514843"/>
                </a:solidFill>
              </a:rPr>
              <a:t>Accountability</a:t>
            </a:r>
            <a:r>
              <a:rPr lang="en-US" sz="3200" dirty="0" smtClean="0">
                <a:solidFill>
                  <a:srgbClr val="514843"/>
                </a:solidFill>
              </a:rPr>
              <a:t/>
            </a:r>
            <a:br>
              <a:rPr lang="en-US" sz="3200" dirty="0" smtClean="0">
                <a:solidFill>
                  <a:srgbClr val="514843"/>
                </a:solidFill>
              </a:rPr>
            </a:br>
            <a:r>
              <a:rPr lang="en-US" dirty="0" smtClean="0">
                <a:solidFill>
                  <a:srgbClr val="514843"/>
                </a:solidFill>
              </a:rPr>
              <a:t>Section </a:t>
            </a:r>
            <a:r>
              <a:rPr lang="en-US" dirty="0">
                <a:solidFill>
                  <a:srgbClr val="514843"/>
                </a:solidFill>
              </a:rPr>
              <a:t>113 Core Indicators of Performance</a:t>
            </a:r>
            <a:br>
              <a:rPr lang="en-US" dirty="0">
                <a:solidFill>
                  <a:srgbClr val="514843"/>
                </a:solidFill>
              </a:rPr>
            </a:br>
            <a:endParaRPr sz="3200" dirty="0">
              <a:solidFill>
                <a:srgbClr val="514843"/>
              </a:solidFill>
            </a:endParaRPr>
          </a:p>
        </p:txBody>
      </p:sp>
      <p:graphicFrame>
        <p:nvGraphicFramePr>
          <p:cNvPr id="151" name="Table 151"/>
          <p:cNvGraphicFramePr/>
          <p:nvPr>
            <p:extLst>
              <p:ext uri="{D42A27DB-BD31-4B8C-83A1-F6EECF244321}">
                <p14:modId xmlns:p14="http://schemas.microsoft.com/office/powerpoint/2010/main" val="16757277"/>
              </p:ext>
            </p:extLst>
          </p:nvPr>
        </p:nvGraphicFramePr>
        <p:xfrm>
          <a:off x="990600" y="1447800"/>
          <a:ext cx="7041526" cy="4973601"/>
        </p:xfrm>
        <a:graphic>
          <a:graphicData uri="http://schemas.openxmlformats.org/drawingml/2006/table">
            <a:tbl>
              <a:tblPr firstRow="1" bandRow="1"/>
              <a:tblGrid>
                <a:gridCol w="3520763"/>
                <a:gridCol w="3520763"/>
              </a:tblGrid>
              <a:tr h="487680">
                <a:tc>
                  <a:txBody>
                    <a:bodyPr/>
                    <a:lstStyle/>
                    <a:p>
                      <a:pPr lvl="0" algn="ctr" defTabSz="914353">
                        <a:defRPr sz="1800" b="0" i="0">
                          <a:solidFill>
                            <a:srgbClr val="000000"/>
                          </a:solidFill>
                        </a:defRPr>
                      </a:pPr>
                      <a:r>
                        <a:rPr sz="1900" dirty="0">
                          <a:solidFill>
                            <a:srgbClr val="000000"/>
                          </a:solidFill>
                        </a:rPr>
                        <a:t>Secondary</a:t>
                      </a:r>
                    </a:p>
                  </a:txBody>
                  <a:tcPr marL="45720" marR="45720" anchor="ctr" horzOverflow="overflow">
                    <a:lnL w="12700">
                      <a:miter lim="400000"/>
                    </a:lnL>
                    <a:lnR w="12700">
                      <a:miter lim="400000"/>
                    </a:lnR>
                    <a:lnT w="12700">
                      <a:miter lim="400000"/>
                    </a:lnT>
                  </a:tcPr>
                </a:tc>
                <a:tc>
                  <a:txBody>
                    <a:bodyPr/>
                    <a:lstStyle/>
                    <a:p>
                      <a:pPr lvl="0" algn="ctr" defTabSz="914353">
                        <a:defRPr sz="1800" b="0" i="0">
                          <a:solidFill>
                            <a:srgbClr val="000000"/>
                          </a:solidFill>
                        </a:defRPr>
                      </a:pPr>
                      <a:r>
                        <a:rPr sz="1900" dirty="0">
                          <a:solidFill>
                            <a:srgbClr val="000000"/>
                          </a:solidFill>
                        </a:rPr>
                        <a:t>Postsecondary</a:t>
                      </a:r>
                    </a:p>
                  </a:txBody>
                  <a:tcPr marL="45720" marR="45720" anchor="ctr" horzOverflow="overflow">
                    <a:lnL w="12700">
                      <a:miter lim="400000"/>
                    </a:lnL>
                    <a:lnR w="12700">
                      <a:miter lim="400000"/>
                    </a:lnR>
                    <a:lnT w="12700">
                      <a:miter lim="400000"/>
                    </a:lnT>
                  </a:tcPr>
                </a:tc>
              </a:tr>
              <a:tr h="670560">
                <a:tc>
                  <a:txBody>
                    <a:bodyPr/>
                    <a:lstStyle/>
                    <a:p>
                      <a:pPr lvl="0" algn="l" defTabSz="914353">
                        <a:defRPr sz="1800" b="0" i="0">
                          <a:solidFill>
                            <a:srgbClr val="000000"/>
                          </a:solidFill>
                        </a:defRPr>
                      </a:pPr>
                      <a:r>
                        <a:rPr sz="1900">
                          <a:solidFill>
                            <a:srgbClr val="514843"/>
                          </a:solidFill>
                        </a:rPr>
                        <a:t>1S1: Academic Attainment | Reading/ Language Arts</a:t>
                      </a:r>
                    </a:p>
                  </a:txBody>
                  <a:tcPr marL="45720" marR="45720" anchor="ctr" horzOverflow="overflow">
                    <a:lnL w="12700">
                      <a:miter lim="400000"/>
                    </a:lnL>
                    <a:lnR w="12700">
                      <a:miter lim="400000"/>
                    </a:lnR>
                    <a:lnB w="12700">
                      <a:miter lim="400000"/>
                    </a:lnB>
                  </a:tcPr>
                </a:tc>
                <a:tc>
                  <a:txBody>
                    <a:bodyPr/>
                    <a:lstStyle/>
                    <a:p>
                      <a:pPr lvl="0" algn="l" defTabSz="914353">
                        <a:defRPr sz="1800" b="0" i="0">
                          <a:solidFill>
                            <a:srgbClr val="000000"/>
                          </a:solidFill>
                        </a:defRPr>
                      </a:pPr>
                      <a:r>
                        <a:rPr sz="1900">
                          <a:solidFill>
                            <a:srgbClr val="514843"/>
                          </a:solidFill>
                        </a:rPr>
                        <a:t>1P1: Technical Skill Attainment</a:t>
                      </a:r>
                    </a:p>
                  </a:txBody>
                  <a:tcPr marL="45720" marR="45720" anchor="ctr" horzOverflow="overflow">
                    <a:lnL w="12700">
                      <a:miter lim="400000"/>
                    </a:lnL>
                    <a:lnR w="12700">
                      <a:miter lim="400000"/>
                    </a:lnR>
                    <a:lnB w="12700">
                      <a:miter lim="400000"/>
                    </a:lnB>
                  </a:tcPr>
                </a:tc>
              </a:tr>
              <a:tr h="670560">
                <a:tc>
                  <a:txBody>
                    <a:bodyPr/>
                    <a:lstStyle/>
                    <a:p>
                      <a:pPr lvl="0" algn="l" defTabSz="914353">
                        <a:defRPr sz="1800" b="0" i="0">
                          <a:solidFill>
                            <a:srgbClr val="000000"/>
                          </a:solidFill>
                        </a:defRPr>
                      </a:pPr>
                      <a:r>
                        <a:rPr sz="1900">
                          <a:solidFill>
                            <a:srgbClr val="514843"/>
                          </a:solidFill>
                        </a:rPr>
                        <a:t>1S2: Academic Attainment | Mathematics</a:t>
                      </a:r>
                    </a:p>
                  </a:txBody>
                  <a:tcPr marL="45720" marR="45720" anchor="ctr" horzOverflow="overflow">
                    <a:lnL w="12700">
                      <a:miter lim="400000"/>
                    </a:lnL>
                    <a:lnR w="12700">
                      <a:miter lim="400000"/>
                    </a:lnR>
                    <a:lnT w="12700">
                      <a:miter lim="400000"/>
                    </a:lnT>
                    <a:lnB w="12700">
                      <a:miter lim="400000"/>
                    </a:lnB>
                  </a:tcPr>
                </a:tc>
                <a:tc>
                  <a:txBody>
                    <a:bodyPr/>
                    <a:lstStyle/>
                    <a:p>
                      <a:pPr lvl="0" algn="l" defTabSz="914353">
                        <a:defRPr sz="1800" b="0" i="0">
                          <a:solidFill>
                            <a:srgbClr val="000000"/>
                          </a:solidFill>
                        </a:defRPr>
                      </a:pPr>
                      <a:r>
                        <a:rPr sz="1900">
                          <a:solidFill>
                            <a:srgbClr val="514843"/>
                          </a:solidFill>
                        </a:rPr>
                        <a:t>2P1: Credential, Certificate, or Diploma</a:t>
                      </a:r>
                    </a:p>
                  </a:txBody>
                  <a:tcPr marL="45720" marR="45720" anchor="ctr" horzOverflow="overflow">
                    <a:lnL w="12700">
                      <a:miter lim="400000"/>
                    </a:lnL>
                    <a:lnR w="12700">
                      <a:miter lim="400000"/>
                    </a:lnR>
                    <a:lnT w="12700">
                      <a:miter lim="400000"/>
                    </a:lnT>
                    <a:lnB w="12700">
                      <a:miter lim="400000"/>
                    </a:lnB>
                  </a:tcPr>
                </a:tc>
              </a:tr>
              <a:tr h="474227">
                <a:tc>
                  <a:txBody>
                    <a:bodyPr/>
                    <a:lstStyle/>
                    <a:p>
                      <a:pPr lvl="0" algn="l" defTabSz="914353">
                        <a:defRPr sz="1800" b="0" i="0">
                          <a:solidFill>
                            <a:srgbClr val="000000"/>
                          </a:solidFill>
                        </a:defRPr>
                      </a:pPr>
                      <a:r>
                        <a:rPr sz="1900">
                          <a:solidFill>
                            <a:srgbClr val="514843"/>
                          </a:solidFill>
                        </a:rPr>
                        <a:t>2S1: Technical Skill Attainment</a:t>
                      </a:r>
                    </a:p>
                  </a:txBody>
                  <a:tcPr marL="45720" marR="45720" anchor="ctr" horzOverflow="overflow">
                    <a:lnL w="12700">
                      <a:miter lim="400000"/>
                    </a:lnL>
                    <a:lnR w="12700">
                      <a:miter lim="400000"/>
                    </a:lnR>
                    <a:lnT w="12700">
                      <a:miter lim="400000"/>
                    </a:lnT>
                    <a:lnB w="12700">
                      <a:miter lim="400000"/>
                    </a:lnB>
                  </a:tcPr>
                </a:tc>
                <a:tc>
                  <a:txBody>
                    <a:bodyPr/>
                    <a:lstStyle/>
                    <a:p>
                      <a:pPr lvl="0" algn="l" defTabSz="914353">
                        <a:defRPr sz="1800" b="0" i="0">
                          <a:solidFill>
                            <a:srgbClr val="000000"/>
                          </a:solidFill>
                        </a:defRPr>
                      </a:pPr>
                      <a:r>
                        <a:rPr sz="1900">
                          <a:solidFill>
                            <a:srgbClr val="514843"/>
                          </a:solidFill>
                        </a:rPr>
                        <a:t>3P1: Student Retention or Transfer</a:t>
                      </a:r>
                    </a:p>
                  </a:txBody>
                  <a:tcPr marL="45720" marR="45720" anchor="ctr" horzOverflow="overflow">
                    <a:lnL w="12700">
                      <a:miter lim="400000"/>
                    </a:lnL>
                    <a:lnR w="12700">
                      <a:miter lim="400000"/>
                    </a:lnR>
                    <a:lnT w="12700">
                      <a:miter lim="400000"/>
                    </a:lnT>
                    <a:lnB w="12700">
                      <a:miter lim="400000"/>
                    </a:lnB>
                  </a:tcPr>
                </a:tc>
              </a:tr>
              <a:tr h="474227">
                <a:tc>
                  <a:txBody>
                    <a:bodyPr/>
                    <a:lstStyle/>
                    <a:p>
                      <a:pPr lvl="0" algn="l" defTabSz="914353">
                        <a:defRPr sz="1800" b="0" i="0">
                          <a:solidFill>
                            <a:srgbClr val="000000"/>
                          </a:solidFill>
                        </a:defRPr>
                      </a:pPr>
                      <a:r>
                        <a:rPr sz="1900">
                          <a:solidFill>
                            <a:srgbClr val="514843"/>
                          </a:solidFill>
                        </a:rPr>
                        <a:t>3S1: Secondary School Completion</a:t>
                      </a:r>
                    </a:p>
                  </a:txBody>
                  <a:tcPr marL="45720" marR="45720" anchor="ctr" horzOverflow="overflow">
                    <a:lnL w="12700">
                      <a:miter lim="400000"/>
                    </a:lnL>
                    <a:lnR w="12700">
                      <a:miter lim="400000"/>
                    </a:lnR>
                    <a:lnT w="12700">
                      <a:miter lim="400000"/>
                    </a:lnT>
                    <a:lnB w="12700">
                      <a:miter lim="400000"/>
                    </a:lnB>
                  </a:tcPr>
                </a:tc>
                <a:tc>
                  <a:txBody>
                    <a:bodyPr/>
                    <a:lstStyle/>
                    <a:p>
                      <a:pPr lvl="0" algn="l" defTabSz="914353">
                        <a:defRPr sz="1800" b="0" i="0">
                          <a:solidFill>
                            <a:srgbClr val="000000"/>
                          </a:solidFill>
                        </a:defRPr>
                      </a:pPr>
                      <a:r>
                        <a:rPr sz="1900">
                          <a:solidFill>
                            <a:srgbClr val="514843"/>
                          </a:solidFill>
                        </a:rPr>
                        <a:t>4P1: Student Placement</a:t>
                      </a:r>
                    </a:p>
                  </a:txBody>
                  <a:tcPr marL="45720" marR="45720" anchor="ctr" horzOverflow="overflow">
                    <a:lnL w="12700">
                      <a:miter lim="400000"/>
                    </a:lnL>
                    <a:lnR w="12700">
                      <a:miter lim="400000"/>
                    </a:lnR>
                    <a:lnT w="12700">
                      <a:miter lim="400000"/>
                    </a:lnT>
                    <a:lnB w="12700">
                      <a:miter lim="400000"/>
                    </a:lnB>
                  </a:tcPr>
                </a:tc>
              </a:tr>
              <a:tr h="474227">
                <a:tc>
                  <a:txBody>
                    <a:bodyPr/>
                    <a:lstStyle/>
                    <a:p>
                      <a:pPr lvl="0" algn="l" defTabSz="914353">
                        <a:defRPr sz="1800" b="0" i="0">
                          <a:solidFill>
                            <a:srgbClr val="000000"/>
                          </a:solidFill>
                        </a:defRPr>
                      </a:pPr>
                      <a:r>
                        <a:rPr sz="1900">
                          <a:solidFill>
                            <a:srgbClr val="514843"/>
                          </a:solidFill>
                        </a:rPr>
                        <a:t>4S1: Student Graduation Rates</a:t>
                      </a:r>
                    </a:p>
                  </a:txBody>
                  <a:tcPr marL="45720" marR="45720" anchor="ctr" horzOverflow="overflow">
                    <a:lnL w="12700">
                      <a:miter lim="400000"/>
                    </a:lnL>
                    <a:lnR w="12700">
                      <a:miter lim="400000"/>
                    </a:lnR>
                    <a:lnT w="12700">
                      <a:miter lim="400000"/>
                    </a:lnT>
                    <a:lnB w="12700">
                      <a:miter lim="400000"/>
                    </a:lnB>
                  </a:tcPr>
                </a:tc>
                <a:tc>
                  <a:txBody>
                    <a:bodyPr/>
                    <a:lstStyle/>
                    <a:p>
                      <a:pPr lvl="0" algn="l" defTabSz="914353">
                        <a:defRPr sz="1800" b="0" i="0">
                          <a:solidFill>
                            <a:srgbClr val="000000"/>
                          </a:solidFill>
                        </a:defRPr>
                      </a:pPr>
                      <a:r>
                        <a:rPr sz="1900">
                          <a:solidFill>
                            <a:srgbClr val="514843"/>
                          </a:solidFill>
                        </a:rPr>
                        <a:t>5P1: Nontraditional Participation</a:t>
                      </a:r>
                    </a:p>
                  </a:txBody>
                  <a:tcPr marL="45720" marR="45720" anchor="ctr" horzOverflow="overflow">
                    <a:lnL w="12700">
                      <a:miter lim="400000"/>
                    </a:lnL>
                    <a:lnR w="12700">
                      <a:miter lim="400000"/>
                    </a:lnR>
                    <a:lnT w="12700">
                      <a:miter lim="400000"/>
                    </a:lnT>
                    <a:lnB w="12700">
                      <a:miter lim="400000"/>
                    </a:lnB>
                  </a:tcPr>
                </a:tc>
              </a:tr>
              <a:tr h="474227">
                <a:tc>
                  <a:txBody>
                    <a:bodyPr/>
                    <a:lstStyle/>
                    <a:p>
                      <a:pPr lvl="0" algn="l" defTabSz="914353">
                        <a:defRPr sz="1800" b="0" i="0">
                          <a:solidFill>
                            <a:srgbClr val="000000"/>
                          </a:solidFill>
                        </a:defRPr>
                      </a:pPr>
                      <a:r>
                        <a:rPr sz="1900">
                          <a:solidFill>
                            <a:srgbClr val="514843"/>
                          </a:solidFill>
                        </a:rPr>
                        <a:t>5S1: Secondary Placement</a:t>
                      </a:r>
                    </a:p>
                  </a:txBody>
                  <a:tcPr marL="45720" marR="45720" anchor="ctr" horzOverflow="overflow">
                    <a:lnL w="12700">
                      <a:miter lim="400000"/>
                    </a:lnL>
                    <a:lnR w="12700">
                      <a:miter lim="400000"/>
                    </a:lnR>
                    <a:lnT w="12700">
                      <a:miter lim="400000"/>
                    </a:lnT>
                    <a:lnB w="12700">
                      <a:miter lim="400000"/>
                    </a:lnB>
                  </a:tcPr>
                </a:tc>
                <a:tc>
                  <a:txBody>
                    <a:bodyPr/>
                    <a:lstStyle/>
                    <a:p>
                      <a:pPr lvl="0" algn="l" defTabSz="914353">
                        <a:defRPr sz="1800" b="0" i="0">
                          <a:solidFill>
                            <a:srgbClr val="000000"/>
                          </a:solidFill>
                        </a:defRPr>
                      </a:pPr>
                      <a:r>
                        <a:rPr sz="1900">
                          <a:solidFill>
                            <a:srgbClr val="514843"/>
                          </a:solidFill>
                        </a:rPr>
                        <a:t>5P2: Nontraditional Completion</a:t>
                      </a:r>
                    </a:p>
                  </a:txBody>
                  <a:tcPr marL="45720" marR="45720" anchor="ctr" horzOverflow="overflow">
                    <a:lnL w="12700">
                      <a:miter lim="400000"/>
                    </a:lnL>
                    <a:lnR w="12700">
                      <a:miter lim="400000"/>
                    </a:lnR>
                    <a:lnT w="12700">
                      <a:miter lim="400000"/>
                    </a:lnT>
                    <a:lnB w="12700">
                      <a:miter lim="400000"/>
                    </a:lnB>
                  </a:tcPr>
                </a:tc>
              </a:tr>
              <a:tr h="474227">
                <a:tc>
                  <a:txBody>
                    <a:bodyPr/>
                    <a:lstStyle/>
                    <a:p>
                      <a:pPr lvl="0" algn="l" defTabSz="914353">
                        <a:defRPr sz="1800" b="0" i="0">
                          <a:solidFill>
                            <a:srgbClr val="000000"/>
                          </a:solidFill>
                        </a:defRPr>
                      </a:pPr>
                      <a:r>
                        <a:rPr sz="1900">
                          <a:solidFill>
                            <a:srgbClr val="514843"/>
                          </a:solidFill>
                        </a:rPr>
                        <a:t>6S1: Nontraditional Participation</a:t>
                      </a:r>
                    </a:p>
                  </a:txBody>
                  <a:tcPr marL="45720" marR="45720" anchor="ctr" horzOverflow="overflow">
                    <a:lnL w="12700">
                      <a:miter lim="400000"/>
                    </a:lnL>
                    <a:lnR w="12700">
                      <a:miter lim="400000"/>
                    </a:lnR>
                    <a:lnT w="12700">
                      <a:miter lim="400000"/>
                    </a:lnT>
                    <a:lnB w="12700">
                      <a:miter lim="400000"/>
                    </a:lnB>
                  </a:tcPr>
                </a:tc>
                <a:tc>
                  <a:txBody>
                    <a:bodyPr/>
                    <a:lstStyle/>
                    <a:p>
                      <a:pPr lvl="0" algn="l" defTabSz="914353">
                        <a:defRPr sz="1800" b="0" i="0">
                          <a:solidFill>
                            <a:srgbClr val="000000"/>
                          </a:solidFill>
                        </a:defRPr>
                      </a:pPr>
                      <a:endParaRPr/>
                    </a:p>
                  </a:txBody>
                  <a:tcPr marL="45720" marR="45720" anchor="ctr" horzOverflow="overflow">
                    <a:lnL w="12700">
                      <a:miter lim="400000"/>
                    </a:lnL>
                    <a:lnR w="12700">
                      <a:miter lim="400000"/>
                    </a:lnR>
                    <a:lnT w="12700">
                      <a:miter lim="400000"/>
                    </a:lnT>
                    <a:lnB w="12700">
                      <a:miter lim="400000"/>
                    </a:lnB>
                  </a:tcPr>
                </a:tc>
              </a:tr>
              <a:tr h="355600">
                <a:tc>
                  <a:txBody>
                    <a:bodyPr/>
                    <a:lstStyle/>
                    <a:p>
                      <a:pPr lvl="0" algn="l" defTabSz="914353">
                        <a:defRPr sz="1800" b="0" i="0">
                          <a:solidFill>
                            <a:srgbClr val="000000"/>
                          </a:solidFill>
                        </a:defRPr>
                      </a:pPr>
                      <a:r>
                        <a:rPr sz="1900">
                          <a:solidFill>
                            <a:srgbClr val="514843"/>
                          </a:solidFill>
                        </a:rPr>
                        <a:t>6S2: Nontraditional Completion</a:t>
                      </a:r>
                    </a:p>
                  </a:txBody>
                  <a:tcPr marL="45720" marR="45720" anchor="ctr" horzOverflow="overflow">
                    <a:lnL w="12700">
                      <a:miter lim="400000"/>
                    </a:lnL>
                    <a:lnR w="12700">
                      <a:miter lim="400000"/>
                    </a:lnR>
                    <a:lnT w="12700">
                      <a:miter lim="400000"/>
                    </a:lnT>
                    <a:lnB w="12700">
                      <a:miter lim="400000"/>
                    </a:lnB>
                  </a:tcPr>
                </a:tc>
                <a:tc>
                  <a:txBody>
                    <a:bodyPr/>
                    <a:lstStyle/>
                    <a:p>
                      <a:pPr lvl="0" algn="l" defTabSz="914353">
                        <a:defRPr sz="1800" b="0" i="0">
                          <a:solidFill>
                            <a:srgbClr val="000000"/>
                          </a:solidFill>
                        </a:defRPr>
                      </a:pPr>
                      <a:endParaRPr dirty="0"/>
                    </a:p>
                  </a:txBody>
                  <a:tcPr marL="45720" marR="45720" anchor="ctr" horzOverflow="overflow">
                    <a:lnL w="12700">
                      <a:miter lim="400000"/>
                    </a:lnL>
                    <a:lnR w="12700">
                      <a:miter lim="400000"/>
                    </a:lnR>
                    <a:lnT w="12700">
                      <a:miter lim="400000"/>
                    </a:lnT>
                    <a:lnB w="12700">
                      <a:miter lim="400000"/>
                    </a:lnB>
                  </a:tcPr>
                </a:tc>
              </a:tr>
            </a:tbl>
          </a:graphicData>
        </a:graphic>
      </p:graphicFrame>
    </p:spTree>
    <p:extLst>
      <p:ext uri="{BB962C8B-B14F-4D97-AF65-F5344CB8AC3E}">
        <p14:creationId xmlns:p14="http://schemas.microsoft.com/office/powerpoint/2010/main" val="1425279921"/>
      </p:ext>
    </p:extLst>
  </p:cSld>
  <p:clrMapOvr>
    <a:masterClrMapping/>
  </p:clrMapOvr>
  <p:transition spd="med">
    <p:dissolv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2819399" y="76199"/>
            <a:ext cx="5494789" cy="1096964"/>
          </a:xfrm>
          <a:prstGeom prst="rect">
            <a:avLst/>
          </a:prstGeom>
        </p:spPr>
        <p:txBody>
          <a:bodyPr lIns="45719" tIns="45719" rIns="45719" bIns="45719"/>
          <a:lstStyle/>
          <a:p>
            <a:pPr lvl="0">
              <a:defRPr sz="1800">
                <a:solidFill>
                  <a:srgbClr val="000000"/>
                </a:solidFill>
              </a:defRPr>
            </a:pPr>
            <a:r>
              <a:rPr sz="3200" dirty="0" smtClean="0">
                <a:solidFill>
                  <a:srgbClr val="514843"/>
                </a:solidFill>
              </a:rPr>
              <a:t>Accountability</a:t>
            </a:r>
            <a:r>
              <a:rPr sz="2800" dirty="0">
                <a:solidFill>
                  <a:srgbClr val="514843"/>
                </a:solidFill>
              </a:rPr>
              <a:t>	</a:t>
            </a:r>
          </a:p>
        </p:txBody>
      </p:sp>
      <p:sp>
        <p:nvSpPr>
          <p:cNvPr id="157" name="Shape 157"/>
          <p:cNvSpPr>
            <a:spLocks noGrp="1"/>
          </p:cNvSpPr>
          <p:nvPr>
            <p:ph idx="1"/>
          </p:nvPr>
        </p:nvSpPr>
        <p:spPr>
          <a:xfrm>
            <a:off x="533400" y="1371600"/>
            <a:ext cx="7467600" cy="4724400"/>
          </a:xfrm>
          <a:prstGeom prst="rect">
            <a:avLst/>
          </a:prstGeom>
        </p:spPr>
        <p:txBody>
          <a:bodyPr>
            <a:normAutofit/>
          </a:bodyPr>
          <a:lstStyle/>
          <a:p>
            <a:pPr marL="0" lvl="0" indent="0">
              <a:spcBef>
                <a:spcPts val="600"/>
              </a:spcBef>
              <a:buSzTx/>
              <a:buNone/>
              <a:defRPr sz="1800">
                <a:solidFill>
                  <a:srgbClr val="000000"/>
                </a:solidFill>
              </a:defRPr>
            </a:pPr>
            <a:r>
              <a:rPr sz="2800" u="sng" dirty="0">
                <a:solidFill>
                  <a:srgbClr val="514843"/>
                </a:solidFill>
              </a:rPr>
              <a:t>Final Agreed-Upon Performance Level (FAUPL)</a:t>
            </a:r>
          </a:p>
          <a:p>
            <a:pPr lvl="0">
              <a:spcBef>
                <a:spcPts val="1200"/>
              </a:spcBef>
              <a:buFont typeface="Arial"/>
              <a:buChar char="•"/>
              <a:defRPr sz="1800">
                <a:solidFill>
                  <a:srgbClr val="000000"/>
                </a:solidFill>
              </a:defRPr>
            </a:pPr>
            <a:r>
              <a:rPr sz="2000" dirty="0">
                <a:solidFill>
                  <a:srgbClr val="514843"/>
                </a:solidFill>
              </a:rPr>
              <a:t>The FAUPL is an agreement between the Department and the state on the student and performance definitions, measurement approaches, and performance targets for each of the core indicators.</a:t>
            </a:r>
          </a:p>
          <a:p>
            <a:pPr lvl="0">
              <a:spcBef>
                <a:spcPts val="1200"/>
              </a:spcBef>
              <a:buFont typeface="Arial"/>
              <a:buChar char="•"/>
              <a:defRPr sz="1800">
                <a:solidFill>
                  <a:srgbClr val="000000"/>
                </a:solidFill>
              </a:defRPr>
            </a:pPr>
            <a:r>
              <a:rPr sz="2000" dirty="0">
                <a:solidFill>
                  <a:srgbClr val="514843"/>
                </a:solidFill>
              </a:rPr>
              <a:t>State FAUPLs are attached to your state’s July 1 grant award.  State FAUPLs are also posted on PCRN.</a:t>
            </a:r>
          </a:p>
          <a:p>
            <a:pPr lvl="0">
              <a:spcBef>
                <a:spcPts val="600"/>
              </a:spcBef>
              <a:buFont typeface="Arial"/>
              <a:buChar char="•"/>
              <a:defRPr sz="1800">
                <a:solidFill>
                  <a:srgbClr val="000000"/>
                </a:solidFill>
              </a:defRPr>
            </a:pPr>
            <a:r>
              <a:rPr sz="2000" dirty="0">
                <a:solidFill>
                  <a:srgbClr val="514843"/>
                </a:solidFill>
              </a:rPr>
              <a:t>In using the FAUPL, consider: </a:t>
            </a:r>
          </a:p>
          <a:p>
            <a:pPr marL="649709" lvl="2" indent="-359211">
              <a:spcBef>
                <a:spcPts val="600"/>
              </a:spcBef>
              <a:buFontTx/>
              <a:buChar char="•"/>
              <a:defRPr sz="1800">
                <a:solidFill>
                  <a:srgbClr val="000000"/>
                </a:solidFill>
              </a:defRPr>
            </a:pPr>
            <a:r>
              <a:rPr sz="2200" dirty="0">
                <a:solidFill>
                  <a:srgbClr val="514843"/>
                </a:solidFill>
              </a:rPr>
              <a:t>How you might negotiate CTE performance with local districts and postsecondary programs; and</a:t>
            </a:r>
            <a:endParaRPr sz="1400" dirty="0">
              <a:solidFill>
                <a:srgbClr val="514843"/>
              </a:solidFill>
            </a:endParaRPr>
          </a:p>
          <a:p>
            <a:pPr marL="649709" lvl="2" indent="-359211">
              <a:spcBef>
                <a:spcPts val="600"/>
              </a:spcBef>
              <a:buFontTx/>
              <a:buChar char="•"/>
              <a:defRPr sz="1800">
                <a:solidFill>
                  <a:srgbClr val="000000"/>
                </a:solidFill>
              </a:defRPr>
            </a:pPr>
            <a:r>
              <a:rPr sz="2200" dirty="0">
                <a:solidFill>
                  <a:srgbClr val="514843"/>
                </a:solidFill>
              </a:rPr>
              <a:t>How you might integrate analysis of local performance data to Perkins applications.</a:t>
            </a:r>
          </a:p>
        </p:txBody>
      </p:sp>
    </p:spTree>
    <p:extLst>
      <p:ext uri="{BB962C8B-B14F-4D97-AF65-F5344CB8AC3E}">
        <p14:creationId xmlns:p14="http://schemas.microsoft.com/office/powerpoint/2010/main" val="770851721"/>
      </p:ext>
    </p:extLst>
  </p:cSld>
  <p:clrMapOvr>
    <a:masterClrMapping/>
  </p:clrMapOvr>
  <p:transition spd="med">
    <p:dissolv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xfrm>
            <a:off x="2971800" y="203914"/>
            <a:ext cx="4422284" cy="914401"/>
          </a:xfrm>
          <a:prstGeom prst="rect">
            <a:avLst/>
          </a:prstGeom>
        </p:spPr>
        <p:txBody>
          <a:bodyPr lIns="45719" tIns="45719" rIns="45719" bIns="45719"/>
          <a:lstStyle>
            <a:lvl1pPr>
              <a:defRPr sz="3200"/>
            </a:lvl1pPr>
          </a:lstStyle>
          <a:p>
            <a:pPr lvl="0">
              <a:defRPr sz="1800">
                <a:solidFill>
                  <a:srgbClr val="000000"/>
                </a:solidFill>
              </a:defRPr>
            </a:pPr>
            <a:r>
              <a:rPr sz="3200" dirty="0" smtClean="0">
                <a:solidFill>
                  <a:srgbClr val="514843"/>
                </a:solidFill>
              </a:rPr>
              <a:t>Accountability  </a:t>
            </a:r>
            <a:endParaRPr sz="3200" dirty="0">
              <a:solidFill>
                <a:srgbClr val="514843"/>
              </a:solidFill>
            </a:endParaRPr>
          </a:p>
        </p:txBody>
      </p:sp>
      <p:sp>
        <p:nvSpPr>
          <p:cNvPr id="167" name="Shape 167"/>
          <p:cNvSpPr>
            <a:spLocks noGrp="1"/>
          </p:cNvSpPr>
          <p:nvPr>
            <p:ph idx="1"/>
          </p:nvPr>
        </p:nvSpPr>
        <p:spPr>
          <a:xfrm>
            <a:off x="878985" y="1371600"/>
            <a:ext cx="7437551" cy="4724400"/>
          </a:xfrm>
          <a:prstGeom prst="rect">
            <a:avLst/>
          </a:prstGeom>
        </p:spPr>
        <p:txBody>
          <a:bodyPr/>
          <a:lstStyle/>
          <a:p>
            <a:pPr marL="317484" lvl="0" indent="-317484">
              <a:lnSpc>
                <a:spcPct val="72000"/>
              </a:lnSpc>
              <a:spcBef>
                <a:spcPts val="600"/>
              </a:spcBef>
              <a:defRPr sz="1800">
                <a:solidFill>
                  <a:srgbClr val="000000"/>
                </a:solidFill>
              </a:defRPr>
            </a:pPr>
            <a:r>
              <a:rPr sz="2500" u="sng">
                <a:solidFill>
                  <a:srgbClr val="514843"/>
                </a:solidFill>
              </a:rPr>
              <a:t>(a) State Program Improvement</a:t>
            </a:r>
            <a:endParaRPr>
              <a:solidFill>
                <a:srgbClr val="514843"/>
              </a:solidFill>
            </a:endParaRPr>
          </a:p>
          <a:p>
            <a:pPr lvl="0">
              <a:lnSpc>
                <a:spcPct val="72000"/>
              </a:lnSpc>
              <a:spcBef>
                <a:spcPts val="1200"/>
              </a:spcBef>
              <a:buFont typeface="Arial"/>
              <a:buChar char="•"/>
              <a:defRPr sz="1800">
                <a:solidFill>
                  <a:srgbClr val="000000"/>
                </a:solidFill>
              </a:defRPr>
            </a:pPr>
            <a:r>
              <a:rPr>
                <a:solidFill>
                  <a:srgbClr val="514843"/>
                </a:solidFill>
              </a:rPr>
              <a:t>If a State fails to meet at least 90 percent of an agreed upon State adjusted level of performance for any of the core indicators of performance, the eligible agency shall develop and implement a program improvement plan.</a:t>
            </a:r>
          </a:p>
          <a:p>
            <a:pPr marL="317484" lvl="0" indent="-317484">
              <a:lnSpc>
                <a:spcPct val="72000"/>
              </a:lnSpc>
              <a:spcBef>
                <a:spcPts val="1200"/>
              </a:spcBef>
              <a:defRPr sz="1800">
                <a:solidFill>
                  <a:srgbClr val="000000"/>
                </a:solidFill>
              </a:defRPr>
            </a:pPr>
            <a:r>
              <a:rPr sz="2500" u="sng">
                <a:solidFill>
                  <a:srgbClr val="514843"/>
                </a:solidFill>
              </a:rPr>
              <a:t>(b) Local Program Improvement</a:t>
            </a:r>
            <a:endParaRPr>
              <a:solidFill>
                <a:srgbClr val="514843"/>
              </a:solidFill>
            </a:endParaRPr>
          </a:p>
          <a:p>
            <a:pPr lvl="0">
              <a:lnSpc>
                <a:spcPct val="72000"/>
              </a:lnSpc>
              <a:spcBef>
                <a:spcPts val="1200"/>
              </a:spcBef>
              <a:buFont typeface="Arial"/>
              <a:buChar char="•"/>
              <a:defRPr sz="1800">
                <a:solidFill>
                  <a:srgbClr val="000000"/>
                </a:solidFill>
              </a:defRPr>
            </a:pPr>
            <a:r>
              <a:rPr>
                <a:solidFill>
                  <a:srgbClr val="514843"/>
                </a:solidFill>
              </a:rPr>
              <a:t>If the eligible agency determines that an eligible recipient failed to meet at least 90 percent of an agreed upon local adjusted level of performance for any of the core indicators of performance, the eligible recipient shall develop and implement a program improvement plan.</a:t>
            </a:r>
          </a:p>
          <a:p>
            <a:pPr marL="317484" lvl="0" indent="-317484">
              <a:lnSpc>
                <a:spcPct val="72000"/>
              </a:lnSpc>
              <a:spcBef>
                <a:spcPts val="1200"/>
              </a:spcBef>
              <a:buClr>
                <a:srgbClr val="514843"/>
              </a:buClr>
              <a:defRPr sz="1800">
                <a:solidFill>
                  <a:srgbClr val="000000"/>
                </a:solidFill>
              </a:defRPr>
            </a:pPr>
            <a:r>
              <a:rPr sz="2500" u="sng">
                <a:solidFill>
                  <a:srgbClr val="514843"/>
                </a:solidFill>
              </a:rPr>
              <a:t>(c) Gap Analysis</a:t>
            </a:r>
            <a:endParaRPr sz="2800" u="sng">
              <a:solidFill>
                <a:srgbClr val="514843"/>
              </a:solidFill>
            </a:endParaRPr>
          </a:p>
          <a:p>
            <a:pPr lvl="0">
              <a:lnSpc>
                <a:spcPct val="72000"/>
              </a:lnSpc>
              <a:spcBef>
                <a:spcPts val="1200"/>
              </a:spcBef>
              <a:buFont typeface="Arial"/>
              <a:buChar char="•"/>
              <a:defRPr sz="1800">
                <a:solidFill>
                  <a:srgbClr val="000000"/>
                </a:solidFill>
              </a:defRPr>
            </a:pPr>
            <a:r>
              <a:rPr>
                <a:solidFill>
                  <a:srgbClr val="514843"/>
                </a:solidFill>
              </a:rPr>
              <a:t>If a special population fails to meet at least 90 percent of the total population rate, the state/local must perform at Gap Analysis to determine what barriers to success that population is facing.  </a:t>
            </a:r>
          </a:p>
        </p:txBody>
      </p:sp>
    </p:spTree>
    <p:extLst>
      <p:ext uri="{BB962C8B-B14F-4D97-AF65-F5344CB8AC3E}">
        <p14:creationId xmlns:p14="http://schemas.microsoft.com/office/powerpoint/2010/main" val="311839255"/>
      </p:ext>
    </p:extLst>
  </p:cSld>
  <p:clrMapOvr>
    <a:masterClrMapping/>
  </p:clrMapOvr>
  <p:transition spd="med">
    <p:dissolv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2743199" y="76199"/>
            <a:ext cx="5570989" cy="1096964"/>
          </a:xfrm>
          <a:prstGeom prst="rect">
            <a:avLst/>
          </a:prstGeom>
        </p:spPr>
        <p:txBody>
          <a:bodyPr/>
          <a:lstStyle/>
          <a:p>
            <a:pPr lvl="0">
              <a:defRPr sz="1800">
                <a:solidFill>
                  <a:srgbClr val="000000"/>
                </a:solidFill>
              </a:defRPr>
            </a:pPr>
            <a:r>
              <a:rPr sz="2800" dirty="0" smtClean="0">
                <a:solidFill>
                  <a:srgbClr val="514843"/>
                </a:solidFill>
              </a:rPr>
              <a:t>Use </a:t>
            </a:r>
            <a:r>
              <a:rPr sz="2800" dirty="0">
                <a:solidFill>
                  <a:srgbClr val="514843"/>
                </a:solidFill>
              </a:rPr>
              <a:t>of Data</a:t>
            </a:r>
          </a:p>
        </p:txBody>
      </p:sp>
      <p:sp>
        <p:nvSpPr>
          <p:cNvPr id="170" name="Shape 170"/>
          <p:cNvSpPr>
            <a:spLocks noGrp="1"/>
          </p:cNvSpPr>
          <p:nvPr>
            <p:ph idx="1"/>
          </p:nvPr>
        </p:nvSpPr>
        <p:spPr>
          <a:xfrm>
            <a:off x="828675" y="1600200"/>
            <a:ext cx="7486650" cy="3352800"/>
          </a:xfrm>
          <a:prstGeom prst="rect">
            <a:avLst/>
          </a:prstGeom>
        </p:spPr>
        <p:txBody>
          <a:bodyPr/>
          <a:lstStyle/>
          <a:p>
            <a:pPr marL="274306" lvl="0" indent="-274306">
              <a:defRPr sz="1800">
                <a:solidFill>
                  <a:srgbClr val="000000"/>
                </a:solidFill>
              </a:defRPr>
            </a:pPr>
            <a:r>
              <a:rPr sz="2400" dirty="0">
                <a:solidFill>
                  <a:srgbClr val="514843"/>
                </a:solidFill>
              </a:rPr>
              <a:t>Remember, Perkins data is to be used for continual improvement.</a:t>
            </a:r>
          </a:p>
          <a:p>
            <a:pPr marL="274306" lvl="0" indent="-274306">
              <a:defRPr sz="1800">
                <a:solidFill>
                  <a:srgbClr val="000000"/>
                </a:solidFill>
              </a:defRPr>
            </a:pPr>
            <a:r>
              <a:rPr sz="2400" dirty="0">
                <a:solidFill>
                  <a:srgbClr val="514843"/>
                </a:solidFill>
              </a:rPr>
              <a:t>Don’t just write a report / plan and leave it on the shelf.</a:t>
            </a:r>
          </a:p>
          <a:p>
            <a:pPr marL="274306" lvl="0" indent="-274306">
              <a:defRPr sz="1800">
                <a:solidFill>
                  <a:srgbClr val="000000"/>
                </a:solidFill>
              </a:defRPr>
            </a:pPr>
            <a:r>
              <a:rPr sz="2400" dirty="0">
                <a:solidFill>
                  <a:srgbClr val="514843"/>
                </a:solidFill>
              </a:rPr>
              <a:t>You should always be working your plan to improve student outcomes.</a:t>
            </a:r>
          </a:p>
        </p:txBody>
      </p:sp>
    </p:spTree>
    <p:extLst>
      <p:ext uri="{BB962C8B-B14F-4D97-AF65-F5344CB8AC3E}">
        <p14:creationId xmlns:p14="http://schemas.microsoft.com/office/powerpoint/2010/main" val="4154537668"/>
      </p:ext>
    </p:extLst>
  </p:cSld>
  <p:clrMapOvr>
    <a:masterClrMapping/>
  </p:clrMapOvr>
  <p:transition spd="med">
    <p:dissolv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ctrTitle"/>
          </p:nvPr>
        </p:nvSpPr>
        <p:spPr>
          <a:xfrm>
            <a:off x="733426" y="2622296"/>
            <a:ext cx="7572376" cy="2219692"/>
          </a:xfrm>
          <a:prstGeom prst="rect">
            <a:avLst/>
          </a:prstGeom>
        </p:spPr>
        <p:txBody>
          <a:bodyPr/>
          <a:lstStyle/>
          <a:p>
            <a:pPr lvl="0">
              <a:defRPr sz="1800" cap="none">
                <a:solidFill>
                  <a:srgbClr val="000000"/>
                </a:solidFill>
              </a:defRPr>
            </a:pPr>
            <a:r>
              <a:rPr sz="4400" cap="all" dirty="0" smtClean="0">
                <a:solidFill>
                  <a:srgbClr val="514843"/>
                </a:solidFill>
              </a:rPr>
              <a:t>Omni </a:t>
            </a:r>
            <a:r>
              <a:rPr sz="4400" cap="all" dirty="0">
                <a:solidFill>
                  <a:srgbClr val="514843"/>
                </a:solidFill>
              </a:rPr>
              <a:t>circular </a:t>
            </a:r>
          </a:p>
        </p:txBody>
      </p:sp>
    </p:spTree>
    <p:extLst>
      <p:ext uri="{BB962C8B-B14F-4D97-AF65-F5344CB8AC3E}">
        <p14:creationId xmlns:p14="http://schemas.microsoft.com/office/powerpoint/2010/main" val="3359247989"/>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62"/>
          <p:cNvSpPr>
            <a:spLocks noGrp="1"/>
          </p:cNvSpPr>
          <p:nvPr>
            <p:ph type="title"/>
          </p:nvPr>
        </p:nvSpPr>
        <p:spPr>
          <a:xfrm>
            <a:off x="3200400" y="304800"/>
            <a:ext cx="4876800" cy="688060"/>
          </a:xfrm>
          <a:prstGeom prst="rect">
            <a:avLst/>
          </a:prstGeom>
        </p:spPr>
        <p:txBody>
          <a:bodyPr>
            <a:noAutofit/>
          </a:bodyPr>
          <a:lstStyle>
            <a:lvl1pPr>
              <a:defRPr sz="3800"/>
            </a:lvl1pPr>
          </a:lstStyle>
          <a:p>
            <a:pPr lvl="0">
              <a:defRPr sz="1800">
                <a:solidFill>
                  <a:srgbClr val="000000"/>
                </a:solidFill>
              </a:defRPr>
            </a:pPr>
            <a:r>
              <a:rPr lang="en-US" sz="3600" b="1" dirty="0" smtClean="0">
                <a:latin typeface="Calibri Light" panose="020F0302020204030204" pitchFamily="34" charset="0"/>
              </a:rPr>
              <a:t>Mission </a:t>
            </a:r>
            <a:endParaRPr sz="3600" b="1" dirty="0">
              <a:latin typeface="Calibri Light" panose="020F0302020204030204" pitchFamily="34" charset="0"/>
            </a:endParaRPr>
          </a:p>
        </p:txBody>
      </p:sp>
      <p:sp>
        <p:nvSpPr>
          <p:cNvPr id="210" name="Shape 210"/>
          <p:cNvSpPr>
            <a:spLocks noGrp="1"/>
          </p:cNvSpPr>
          <p:nvPr>
            <p:ph idx="1"/>
          </p:nvPr>
        </p:nvSpPr>
        <p:spPr>
          <a:xfrm>
            <a:off x="533400" y="1551622"/>
            <a:ext cx="8162925" cy="4391978"/>
          </a:xfrm>
          <a:prstGeom prst="rect">
            <a:avLst/>
          </a:prstGeom>
        </p:spPr>
        <p:txBody>
          <a:bodyPr>
            <a:noAutofit/>
          </a:bodyPr>
          <a:lstStyle/>
          <a:p>
            <a:pPr marL="513370" defTabSz="596645">
              <a:lnSpc>
                <a:spcPct val="110000"/>
              </a:lnSpc>
              <a:spcBef>
                <a:spcPts val="600"/>
              </a:spcBef>
              <a:defRPr sz="1800"/>
            </a:pPr>
            <a:r>
              <a:rPr sz="2400" dirty="0" smtClean="0">
                <a:latin typeface="Arial" panose="020B0604020202020204" pitchFamily="34" charset="0"/>
                <a:ea typeface="American Typewriter"/>
                <a:cs typeface="Arial" panose="020B0604020202020204" pitchFamily="34" charset="0"/>
                <a:sym typeface="American Typewriter"/>
              </a:rPr>
              <a:t>Enhance </a:t>
            </a:r>
            <a:r>
              <a:rPr sz="2400" dirty="0">
                <a:latin typeface="Arial" panose="020B0604020202020204" pitchFamily="34" charset="0"/>
                <a:ea typeface="American Typewriter"/>
                <a:cs typeface="Arial" panose="020B0604020202020204" pitchFamily="34" charset="0"/>
                <a:sym typeface="American Typewriter"/>
              </a:rPr>
              <a:t>Postsecondary Career &amp; Technical </a:t>
            </a:r>
            <a:r>
              <a:rPr sz="2400" dirty="0" smtClean="0">
                <a:latin typeface="Arial" panose="020B0604020202020204" pitchFamily="34" charset="0"/>
                <a:ea typeface="American Typewriter"/>
                <a:cs typeface="Arial" panose="020B0604020202020204" pitchFamily="34" charset="0"/>
                <a:sym typeface="American Typewriter"/>
              </a:rPr>
              <a:t>Education</a:t>
            </a:r>
            <a:r>
              <a:rPr lang="en-US" sz="2400" dirty="0" smtClean="0">
                <a:latin typeface="Arial" panose="020B0604020202020204" pitchFamily="34" charset="0"/>
                <a:ea typeface="American Typewriter"/>
                <a:cs typeface="Arial" panose="020B0604020202020204" pitchFamily="34" charset="0"/>
                <a:sym typeface="American Typewriter"/>
              </a:rPr>
              <a:t> </a:t>
            </a:r>
          </a:p>
          <a:p>
            <a:pPr marL="513370" defTabSz="596645">
              <a:lnSpc>
                <a:spcPct val="110000"/>
              </a:lnSpc>
              <a:spcBef>
                <a:spcPts val="600"/>
              </a:spcBef>
              <a:defRPr sz="1800"/>
            </a:pPr>
            <a:r>
              <a:rPr lang="en-US" sz="2400" dirty="0" smtClean="0">
                <a:latin typeface="Arial" panose="020B0604020202020204" pitchFamily="34" charset="0"/>
                <a:ea typeface="American Typewriter"/>
                <a:cs typeface="Arial" panose="020B0604020202020204" pitchFamily="34" charset="0"/>
                <a:sym typeface="American Typewriter"/>
              </a:rPr>
              <a:t>(CTE) </a:t>
            </a:r>
          </a:p>
          <a:p>
            <a:pPr marL="513370" defTabSz="596645">
              <a:lnSpc>
                <a:spcPct val="110000"/>
              </a:lnSpc>
              <a:spcBef>
                <a:spcPts val="600"/>
              </a:spcBef>
              <a:defRPr sz="1800"/>
            </a:pPr>
            <a:endParaRPr sz="2400" dirty="0">
              <a:latin typeface="Arial" panose="020B0604020202020204" pitchFamily="34" charset="0"/>
              <a:ea typeface="American Typewriter"/>
              <a:cs typeface="Arial" panose="020B0604020202020204" pitchFamily="34" charset="0"/>
              <a:sym typeface="American Typewriter"/>
            </a:endParaRPr>
          </a:p>
          <a:p>
            <a:pPr marL="513370" defTabSz="596645">
              <a:lnSpc>
                <a:spcPct val="110000"/>
              </a:lnSpc>
              <a:spcBef>
                <a:spcPts val="600"/>
              </a:spcBef>
              <a:defRPr sz="1800"/>
            </a:pPr>
            <a:r>
              <a:rPr sz="2400" dirty="0">
                <a:latin typeface="Arial" panose="020B0604020202020204" pitchFamily="34" charset="0"/>
                <a:ea typeface="American Typewriter"/>
                <a:cs typeface="Arial" panose="020B0604020202020204" pitchFamily="34" charset="0"/>
                <a:sym typeface="American Typewriter"/>
              </a:rPr>
              <a:t>Level the playing field for those who elect to enroll in </a:t>
            </a:r>
            <a:r>
              <a:rPr sz="2400" dirty="0" smtClean="0">
                <a:latin typeface="Arial" panose="020B0604020202020204" pitchFamily="34" charset="0"/>
                <a:ea typeface="American Typewriter"/>
                <a:cs typeface="Arial" panose="020B0604020202020204" pitchFamily="34" charset="0"/>
                <a:sym typeface="American Typewriter"/>
              </a:rPr>
              <a:t>CTE programs </a:t>
            </a:r>
            <a:r>
              <a:rPr sz="2400" dirty="0">
                <a:latin typeface="Arial" panose="020B0604020202020204" pitchFamily="34" charset="0"/>
                <a:ea typeface="American Typewriter"/>
                <a:cs typeface="Arial" panose="020B0604020202020204" pitchFamily="34" charset="0"/>
                <a:sym typeface="American Typewriter"/>
              </a:rPr>
              <a:t>of </a:t>
            </a:r>
            <a:r>
              <a:rPr sz="2400" dirty="0" smtClean="0">
                <a:latin typeface="Arial" panose="020B0604020202020204" pitchFamily="34" charset="0"/>
                <a:ea typeface="American Typewriter"/>
                <a:cs typeface="Arial" panose="020B0604020202020204" pitchFamily="34" charset="0"/>
                <a:sym typeface="American Typewriter"/>
              </a:rPr>
              <a:t>study</a:t>
            </a:r>
            <a:r>
              <a:rPr lang="en-US" sz="2400" dirty="0" smtClean="0">
                <a:latin typeface="Arial" panose="020B0604020202020204" pitchFamily="34" charset="0"/>
                <a:ea typeface="American Typewriter"/>
                <a:cs typeface="Arial" panose="020B0604020202020204" pitchFamily="34" charset="0"/>
                <a:sym typeface="American Typewriter"/>
              </a:rPr>
              <a:t> and increase enrollment </a:t>
            </a:r>
          </a:p>
          <a:p>
            <a:pPr marL="513370" defTabSz="596645">
              <a:lnSpc>
                <a:spcPct val="110000"/>
              </a:lnSpc>
              <a:spcBef>
                <a:spcPts val="600"/>
              </a:spcBef>
              <a:defRPr sz="1800"/>
            </a:pPr>
            <a:endParaRPr sz="2400" dirty="0">
              <a:latin typeface="Arial" panose="020B0604020202020204" pitchFamily="34" charset="0"/>
              <a:ea typeface="American Typewriter"/>
              <a:cs typeface="Arial" panose="020B0604020202020204" pitchFamily="34" charset="0"/>
              <a:sym typeface="American Typewriter"/>
            </a:endParaRPr>
          </a:p>
          <a:p>
            <a:pPr marL="513370" defTabSz="596645">
              <a:lnSpc>
                <a:spcPct val="110000"/>
              </a:lnSpc>
              <a:spcBef>
                <a:spcPts val="600"/>
              </a:spcBef>
              <a:defRPr sz="1800"/>
            </a:pPr>
            <a:r>
              <a:rPr sz="2400" dirty="0">
                <a:latin typeface="Arial" panose="020B0604020202020204" pitchFamily="34" charset="0"/>
                <a:ea typeface="American Typewriter"/>
                <a:cs typeface="Arial" panose="020B0604020202020204" pitchFamily="34" charset="0"/>
                <a:sym typeface="American Typewriter"/>
              </a:rPr>
              <a:t>Actively engage employers in the development and </a:t>
            </a:r>
            <a:r>
              <a:rPr sz="2400" dirty="0" smtClean="0">
                <a:latin typeface="Arial" panose="020B0604020202020204" pitchFamily="34" charset="0"/>
                <a:ea typeface="American Typewriter"/>
                <a:cs typeface="Arial" panose="020B0604020202020204" pitchFamily="34" charset="0"/>
                <a:sym typeface="American Typewriter"/>
              </a:rPr>
              <a:t>implementation </a:t>
            </a:r>
            <a:r>
              <a:rPr sz="2400" dirty="0">
                <a:latin typeface="Arial" panose="020B0604020202020204" pitchFamily="34" charset="0"/>
                <a:ea typeface="American Typewriter"/>
                <a:cs typeface="Arial" panose="020B0604020202020204" pitchFamily="34" charset="0"/>
                <a:sym typeface="American Typewriter"/>
              </a:rPr>
              <a:t>of CTE programming leading to </a:t>
            </a:r>
            <a:r>
              <a:rPr sz="2400" dirty="0" smtClean="0">
                <a:latin typeface="Arial" panose="020B0604020202020204" pitchFamily="34" charset="0"/>
                <a:ea typeface="American Typewriter"/>
                <a:cs typeface="Arial" panose="020B0604020202020204" pitchFamily="34" charset="0"/>
                <a:sym typeface="American Typewriter"/>
              </a:rPr>
              <a:t>employment</a:t>
            </a:r>
            <a:endParaRPr sz="2400" dirty="0">
              <a:latin typeface="Arial" panose="020B0604020202020204" pitchFamily="34" charset="0"/>
              <a:ea typeface="American Typewriter"/>
              <a:cs typeface="Arial" panose="020B0604020202020204" pitchFamily="34" charset="0"/>
              <a:sym typeface="American Typewriter"/>
            </a:endParaRPr>
          </a:p>
        </p:txBody>
      </p:sp>
    </p:spTree>
    <p:extLst>
      <p:ext uri="{BB962C8B-B14F-4D97-AF65-F5344CB8AC3E}">
        <p14:creationId xmlns:p14="http://schemas.microsoft.com/office/powerpoint/2010/main" val="1400805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2514600" y="228600"/>
            <a:ext cx="6172200" cy="990600"/>
          </a:xfrm>
          <a:prstGeom prst="rect">
            <a:avLst/>
          </a:prstGeom>
        </p:spPr>
        <p:txBody>
          <a:bodyPr/>
          <a:lstStyle/>
          <a:p>
            <a:pPr lvl="0">
              <a:defRPr sz="1800" spc="0">
                <a:solidFill>
                  <a:srgbClr val="000000"/>
                </a:solidFill>
              </a:defRPr>
            </a:pPr>
            <a:r>
              <a:rPr sz="4000" spc="-100" dirty="0">
                <a:solidFill>
                  <a:srgbClr val="1F497D"/>
                </a:solidFill>
              </a:rPr>
              <a:t>UGG Written Policies </a:t>
            </a:r>
          </a:p>
        </p:txBody>
      </p:sp>
      <p:sp>
        <p:nvSpPr>
          <p:cNvPr id="170" name="Shape 170"/>
          <p:cNvSpPr>
            <a:spLocks noGrp="1"/>
          </p:cNvSpPr>
          <p:nvPr>
            <p:ph idx="1"/>
          </p:nvPr>
        </p:nvSpPr>
        <p:spPr>
          <a:xfrm>
            <a:off x="457200" y="1600200"/>
            <a:ext cx="8229600" cy="4876800"/>
          </a:xfrm>
          <a:prstGeom prst="rect">
            <a:avLst/>
          </a:prstGeom>
        </p:spPr>
        <p:txBody>
          <a:bodyPr/>
          <a:lstStyle/>
          <a:p>
            <a:pPr lvl="0">
              <a:lnSpc>
                <a:spcPct val="80000"/>
              </a:lnSpc>
              <a:spcBef>
                <a:spcPts val="400"/>
              </a:spcBef>
              <a:defRPr sz="1800"/>
            </a:pPr>
            <a:r>
              <a:t>Cash Management Procedure  (200.302, 200.305)</a:t>
            </a:r>
          </a:p>
          <a:p>
            <a:pPr lvl="0">
              <a:lnSpc>
                <a:spcPct val="80000"/>
              </a:lnSpc>
              <a:spcBef>
                <a:spcPts val="400"/>
              </a:spcBef>
              <a:defRPr sz="1800"/>
            </a:pPr>
            <a:endParaRPr/>
          </a:p>
          <a:p>
            <a:pPr lvl="0">
              <a:lnSpc>
                <a:spcPct val="80000"/>
              </a:lnSpc>
              <a:spcBef>
                <a:spcPts val="400"/>
              </a:spcBef>
              <a:defRPr sz="1800"/>
            </a:pPr>
            <a:r>
              <a:t>Allowability Procedures  (200.302, 200.403)</a:t>
            </a:r>
          </a:p>
          <a:p>
            <a:pPr lvl="0">
              <a:lnSpc>
                <a:spcPct val="80000"/>
              </a:lnSpc>
              <a:spcBef>
                <a:spcPts val="400"/>
              </a:spcBef>
              <a:defRPr sz="1800"/>
            </a:pPr>
            <a:endParaRPr/>
          </a:p>
          <a:p>
            <a:pPr lvl="0">
              <a:lnSpc>
                <a:spcPct val="80000"/>
              </a:lnSpc>
              <a:spcBef>
                <a:spcPts val="400"/>
              </a:spcBef>
              <a:defRPr sz="1800"/>
            </a:pPr>
            <a:r>
              <a:t>Conflicts of Interest Policy (200.318)</a:t>
            </a:r>
          </a:p>
          <a:p>
            <a:pPr lvl="0">
              <a:lnSpc>
                <a:spcPct val="80000"/>
              </a:lnSpc>
              <a:spcBef>
                <a:spcPts val="400"/>
              </a:spcBef>
              <a:defRPr sz="1800"/>
            </a:pPr>
            <a:endParaRPr/>
          </a:p>
          <a:p>
            <a:pPr lvl="0">
              <a:lnSpc>
                <a:spcPct val="80000"/>
              </a:lnSpc>
              <a:spcBef>
                <a:spcPts val="400"/>
              </a:spcBef>
              <a:defRPr sz="1800"/>
            </a:pPr>
            <a:r>
              <a:t>Procurement Procedures (200.319)</a:t>
            </a:r>
          </a:p>
          <a:p>
            <a:pPr marL="0" lvl="0" indent="0">
              <a:lnSpc>
                <a:spcPct val="80000"/>
              </a:lnSpc>
              <a:spcBef>
                <a:spcPts val="400"/>
              </a:spcBef>
              <a:buSzTx/>
              <a:buNone/>
              <a:defRPr sz="1800"/>
            </a:pPr>
            <a:endParaRPr/>
          </a:p>
          <a:p>
            <a:pPr lvl="0">
              <a:lnSpc>
                <a:spcPct val="80000"/>
              </a:lnSpc>
              <a:spcBef>
                <a:spcPts val="400"/>
              </a:spcBef>
              <a:defRPr sz="1800"/>
            </a:pPr>
            <a:r>
              <a:t>Equipment Management Procedures (200.313)</a:t>
            </a:r>
          </a:p>
          <a:p>
            <a:pPr marL="0" lvl="0" indent="0">
              <a:lnSpc>
                <a:spcPct val="80000"/>
              </a:lnSpc>
              <a:spcBef>
                <a:spcPts val="400"/>
              </a:spcBef>
              <a:buSzTx/>
              <a:buNone/>
              <a:defRPr sz="1800"/>
            </a:pPr>
            <a:r>
              <a:t> </a:t>
            </a:r>
          </a:p>
          <a:p>
            <a:pPr lvl="0">
              <a:lnSpc>
                <a:spcPct val="80000"/>
              </a:lnSpc>
              <a:spcBef>
                <a:spcPts val="400"/>
              </a:spcBef>
              <a:defRPr sz="1800"/>
            </a:pPr>
            <a:r>
              <a:t>Method for Conducting Technical Evaluations of Proposals and Selecting Recipients (200.320)</a:t>
            </a:r>
          </a:p>
          <a:p>
            <a:pPr marL="0" lvl="0" indent="0">
              <a:lnSpc>
                <a:spcPct val="80000"/>
              </a:lnSpc>
              <a:spcBef>
                <a:spcPts val="400"/>
              </a:spcBef>
              <a:buSzTx/>
              <a:buNone/>
              <a:defRPr sz="1800"/>
            </a:pPr>
            <a:endParaRPr/>
          </a:p>
          <a:p>
            <a:pPr lvl="0">
              <a:lnSpc>
                <a:spcPct val="80000"/>
              </a:lnSpc>
              <a:spcBef>
                <a:spcPts val="400"/>
              </a:spcBef>
              <a:defRPr sz="1800"/>
            </a:pPr>
            <a:r>
              <a:t>Compensation and Fringe Benefits Policies (200.430, 200.431, 200.464)</a:t>
            </a:r>
          </a:p>
          <a:p>
            <a:pPr marL="0" lvl="0" indent="0">
              <a:lnSpc>
                <a:spcPct val="80000"/>
              </a:lnSpc>
              <a:spcBef>
                <a:spcPts val="400"/>
              </a:spcBef>
              <a:buSzTx/>
              <a:buNone/>
              <a:defRPr sz="1800"/>
            </a:pPr>
            <a:endParaRPr/>
          </a:p>
          <a:p>
            <a:pPr lvl="0">
              <a:lnSpc>
                <a:spcPct val="80000"/>
              </a:lnSpc>
              <a:spcBef>
                <a:spcPts val="400"/>
              </a:spcBef>
              <a:defRPr sz="1800"/>
            </a:pPr>
            <a:r>
              <a:t>Travel Policy (200.474)</a:t>
            </a:r>
          </a:p>
        </p:txBody>
      </p:sp>
    </p:spTree>
    <p:extLst>
      <p:ext uri="{BB962C8B-B14F-4D97-AF65-F5344CB8AC3E}">
        <p14:creationId xmlns:p14="http://schemas.microsoft.com/office/powerpoint/2010/main" val="4143808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Shape 464"/>
          <p:cNvSpPr>
            <a:spLocks noGrp="1"/>
          </p:cNvSpPr>
          <p:nvPr>
            <p:ph type="title"/>
          </p:nvPr>
        </p:nvSpPr>
        <p:spPr>
          <a:xfrm>
            <a:off x="3048000" y="152400"/>
            <a:ext cx="5410200" cy="895350"/>
          </a:xfrm>
          <a:prstGeom prst="rect">
            <a:avLst/>
          </a:prstGeom>
        </p:spPr>
        <p:txBody>
          <a:bodyPr>
            <a:normAutofit/>
          </a:bodyPr>
          <a:lstStyle/>
          <a:p>
            <a:pPr defTabSz="582930">
              <a:defRPr sz="1800" spc="0">
                <a:solidFill>
                  <a:srgbClr val="000000"/>
                </a:solidFill>
              </a:defRPr>
            </a:pPr>
            <a:r>
              <a:rPr sz="3300" b="1" spc="-64" dirty="0">
                <a:latin typeface="Calibri Light" panose="020F0302020204030204" pitchFamily="34" charset="0"/>
              </a:rPr>
              <a:t>200.331</a:t>
            </a:r>
            <a:r>
              <a:rPr lang="en-US" sz="3300" b="1" spc="-64" dirty="0">
                <a:latin typeface="Calibri Light" panose="020F0302020204030204" pitchFamily="34" charset="0"/>
              </a:rPr>
              <a:t> - </a:t>
            </a:r>
            <a:r>
              <a:rPr sz="3300" b="1" spc="-64" dirty="0">
                <a:latin typeface="Calibri Light" panose="020F0302020204030204" pitchFamily="34" charset="0"/>
              </a:rPr>
              <a:t>Award Information</a:t>
            </a:r>
          </a:p>
        </p:txBody>
      </p:sp>
      <p:sp>
        <p:nvSpPr>
          <p:cNvPr id="465" name="Shape 465"/>
          <p:cNvSpPr>
            <a:spLocks noGrp="1"/>
          </p:cNvSpPr>
          <p:nvPr>
            <p:ph idx="1"/>
          </p:nvPr>
        </p:nvSpPr>
        <p:spPr>
          <a:xfrm>
            <a:off x="914400" y="1447800"/>
            <a:ext cx="7277100" cy="4800600"/>
          </a:xfrm>
          <a:prstGeom prst="rect">
            <a:avLst/>
          </a:prstGeom>
        </p:spPr>
        <p:txBody>
          <a:bodyPr>
            <a:noAutofit/>
          </a:bodyPr>
          <a:lstStyle/>
          <a:p>
            <a:pPr lvl="0">
              <a:defRPr sz="1800"/>
            </a:pPr>
            <a:r>
              <a:rPr sz="2600" dirty="0">
                <a:latin typeface="Calibri Light" panose="020F0302020204030204" pitchFamily="34" charset="0"/>
              </a:rPr>
              <a:t>Every sub-award must be clearly identified</a:t>
            </a:r>
          </a:p>
          <a:p>
            <a:pPr marL="342900" lvl="1" indent="-137159">
              <a:spcBef>
                <a:spcPts val="300"/>
              </a:spcBef>
              <a:defRPr sz="1800"/>
            </a:pPr>
            <a:r>
              <a:rPr sz="2600" dirty="0">
                <a:latin typeface="Calibri Light" panose="020F0302020204030204" pitchFamily="34" charset="0"/>
              </a:rPr>
              <a:t>Federal Award Identification</a:t>
            </a:r>
          </a:p>
          <a:p>
            <a:pPr marL="342900" lvl="1" indent="-137159">
              <a:spcBef>
                <a:spcPts val="300"/>
              </a:spcBef>
              <a:defRPr sz="1800"/>
            </a:pPr>
            <a:r>
              <a:rPr sz="2600" dirty="0">
                <a:latin typeface="Calibri Light" panose="020F0302020204030204" pitchFamily="34" charset="0"/>
              </a:rPr>
              <a:t>CFDA title and number</a:t>
            </a:r>
          </a:p>
          <a:p>
            <a:pPr marL="342900" lvl="1" indent="-137159">
              <a:spcBef>
                <a:spcPts val="300"/>
              </a:spcBef>
              <a:defRPr sz="1800"/>
            </a:pPr>
            <a:r>
              <a:rPr sz="2600" dirty="0">
                <a:latin typeface="Calibri Light" panose="020F0302020204030204" pitchFamily="34" charset="0"/>
              </a:rPr>
              <a:t>Federal award ID</a:t>
            </a:r>
          </a:p>
          <a:p>
            <a:pPr marL="342900" lvl="1" indent="-137159">
              <a:spcBef>
                <a:spcPts val="300"/>
              </a:spcBef>
              <a:defRPr sz="1800"/>
            </a:pPr>
            <a:r>
              <a:rPr sz="2600" dirty="0">
                <a:latin typeface="Calibri Light" panose="020F0302020204030204" pitchFamily="34" charset="0"/>
              </a:rPr>
              <a:t>Federal award date</a:t>
            </a:r>
          </a:p>
          <a:p>
            <a:pPr marL="342900" lvl="1" indent="-137159">
              <a:spcBef>
                <a:spcPts val="300"/>
              </a:spcBef>
              <a:defRPr sz="1800"/>
            </a:pPr>
            <a:r>
              <a:rPr sz="2600" dirty="0">
                <a:latin typeface="Calibri Light" panose="020F0302020204030204" pitchFamily="34" charset="0"/>
              </a:rPr>
              <a:t>Performance start/end dates</a:t>
            </a:r>
          </a:p>
          <a:p>
            <a:pPr marL="342900" lvl="1" indent="-137159">
              <a:spcBef>
                <a:spcPts val="300"/>
              </a:spcBef>
              <a:defRPr sz="1800"/>
            </a:pPr>
            <a:r>
              <a:rPr sz="2600" dirty="0">
                <a:latin typeface="Calibri Light" panose="020F0302020204030204" pitchFamily="34" charset="0"/>
              </a:rPr>
              <a:t>Amount</a:t>
            </a:r>
          </a:p>
          <a:p>
            <a:pPr marL="342900" lvl="1" indent="-137159">
              <a:spcBef>
                <a:spcPts val="300"/>
              </a:spcBef>
              <a:defRPr sz="1800"/>
            </a:pPr>
            <a:r>
              <a:rPr sz="2600" dirty="0">
                <a:latin typeface="Calibri Light" panose="020F0302020204030204" pitchFamily="34" charset="0"/>
              </a:rPr>
              <a:t>Awarding agency</a:t>
            </a:r>
          </a:p>
          <a:p>
            <a:pPr marL="342900" lvl="1" indent="-137159">
              <a:spcBef>
                <a:spcPts val="300"/>
              </a:spcBef>
              <a:defRPr sz="1800"/>
            </a:pPr>
            <a:r>
              <a:rPr sz="2600" dirty="0">
                <a:latin typeface="Calibri Light" panose="020F0302020204030204" pitchFamily="34" charset="0"/>
              </a:rPr>
              <a:t>Indirect cost rate</a:t>
            </a:r>
          </a:p>
          <a:p>
            <a:pPr lvl="0">
              <a:defRPr sz="1800"/>
            </a:pPr>
            <a:r>
              <a:rPr sz="2600" dirty="0">
                <a:latin typeface="Calibri Light" panose="020F0302020204030204" pitchFamily="34" charset="0"/>
              </a:rPr>
              <a:t>All requirements of the pass-through agency for compliance, financial or performance purposes</a:t>
            </a:r>
          </a:p>
        </p:txBody>
      </p:sp>
    </p:spTree>
    <p:extLst>
      <p:ext uri="{BB962C8B-B14F-4D97-AF65-F5344CB8AC3E}">
        <p14:creationId xmlns:p14="http://schemas.microsoft.com/office/powerpoint/2010/main" val="38186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p:cNvSpPr>
          <p:nvPr>
            <p:ph type="title"/>
          </p:nvPr>
        </p:nvSpPr>
        <p:spPr>
          <a:xfrm>
            <a:off x="3657600" y="76200"/>
            <a:ext cx="4340817" cy="1085850"/>
          </a:xfrm>
          <a:prstGeom prst="rect">
            <a:avLst/>
          </a:prstGeom>
        </p:spPr>
        <p:txBody>
          <a:bodyPr>
            <a:normAutofit/>
          </a:bodyPr>
          <a:lstStyle/>
          <a:p>
            <a:pPr defTabSz="582930">
              <a:defRPr sz="1800" spc="0">
                <a:solidFill>
                  <a:srgbClr val="000000"/>
                </a:solidFill>
              </a:defRPr>
            </a:pPr>
            <a:r>
              <a:rPr sz="3300" b="1" spc="-64" dirty="0">
                <a:latin typeface="Calibri Light" panose="020F0302020204030204" pitchFamily="34" charset="0"/>
              </a:rPr>
              <a:t>76.707</a:t>
            </a:r>
            <a:r>
              <a:rPr lang="en-US" sz="3300" b="1" spc="-64" dirty="0">
                <a:latin typeface="Calibri Light" panose="020F0302020204030204" pitchFamily="34" charset="0"/>
              </a:rPr>
              <a:t>   </a:t>
            </a:r>
            <a:r>
              <a:rPr sz="3300" b="1" spc="-64" dirty="0">
                <a:latin typeface="Calibri Light" panose="020F0302020204030204" pitchFamily="34" charset="0"/>
              </a:rPr>
              <a:t>Obligation Dates</a:t>
            </a:r>
          </a:p>
        </p:txBody>
      </p:sp>
      <p:graphicFrame>
        <p:nvGraphicFramePr>
          <p:cNvPr id="477" name="Table 477"/>
          <p:cNvGraphicFramePr/>
          <p:nvPr>
            <p:extLst>
              <p:ext uri="{D42A27DB-BD31-4B8C-83A1-F6EECF244321}">
                <p14:modId xmlns:p14="http://schemas.microsoft.com/office/powerpoint/2010/main" val="681252025"/>
              </p:ext>
            </p:extLst>
          </p:nvPr>
        </p:nvGraphicFramePr>
        <p:xfrm>
          <a:off x="533400" y="1828800"/>
          <a:ext cx="7924800" cy="4211684"/>
        </p:xfrm>
        <a:graphic>
          <a:graphicData uri="http://schemas.openxmlformats.org/drawingml/2006/table">
            <a:tbl>
              <a:tblPr firstRow="1" bandRow="1"/>
              <a:tblGrid>
                <a:gridCol w="3962400"/>
                <a:gridCol w="3962400"/>
              </a:tblGrid>
              <a:tr h="544286">
                <a:tc>
                  <a:txBody>
                    <a:bodyPr/>
                    <a:lstStyle/>
                    <a:p>
                      <a:pPr lvl="0" algn="l">
                        <a:defRPr sz="1800" b="0" i="0">
                          <a:solidFill>
                            <a:srgbClr val="000000"/>
                          </a:solidFill>
                        </a:defRPr>
                      </a:pPr>
                      <a:r>
                        <a:rPr sz="2000" dirty="0">
                          <a:solidFill>
                            <a:srgbClr val="FFFFFF"/>
                          </a:solidFill>
                          <a:latin typeface="Calibri Light" panose="020F0302020204030204" pitchFamily="34" charset="0"/>
                          <a:ea typeface="Arial"/>
                          <a:cs typeface="Arial"/>
                          <a:sym typeface="Arial"/>
                        </a:rPr>
                        <a:t>If acquisition is for….</a:t>
                      </a:r>
                    </a:p>
                  </a:txBody>
                  <a:tcPr marL="34290" marR="34290" marT="34290" marB="34290" horzOverflow="overflow">
                    <a:lnL w="12700">
                      <a:miter lim="400000"/>
                    </a:lnL>
                    <a:lnR w="12700">
                      <a:miter lim="400000"/>
                    </a:lnR>
                    <a:lnT w="12700">
                      <a:miter lim="400000"/>
                    </a:lnT>
                    <a:solidFill>
                      <a:srgbClr val="4F81BD"/>
                    </a:solidFill>
                  </a:tcPr>
                </a:tc>
                <a:tc>
                  <a:txBody>
                    <a:bodyPr/>
                    <a:lstStyle/>
                    <a:p>
                      <a:pPr lvl="0" algn="l">
                        <a:defRPr sz="1800" b="0" i="0">
                          <a:solidFill>
                            <a:srgbClr val="000000"/>
                          </a:solidFill>
                        </a:defRPr>
                      </a:pPr>
                      <a:r>
                        <a:rPr sz="2000" dirty="0">
                          <a:solidFill>
                            <a:srgbClr val="FFFFFF"/>
                          </a:solidFill>
                          <a:latin typeface="Calibri Light" panose="020F0302020204030204" pitchFamily="34" charset="0"/>
                          <a:ea typeface="Arial"/>
                          <a:cs typeface="Arial"/>
                          <a:sym typeface="Arial"/>
                        </a:rPr>
                        <a:t>Obligation is…..</a:t>
                      </a:r>
                    </a:p>
                  </a:txBody>
                  <a:tcPr marL="34290" marR="34290" marT="34290" marB="34290" horzOverflow="overflow">
                    <a:lnL w="12700">
                      <a:miter lim="400000"/>
                    </a:lnL>
                    <a:lnR w="12700">
                      <a:miter lim="400000"/>
                    </a:lnR>
                    <a:lnT w="12700">
                      <a:miter lim="400000"/>
                    </a:lnT>
                    <a:solidFill>
                      <a:srgbClr val="4F81BD"/>
                    </a:solidFill>
                  </a:tcPr>
                </a:tc>
              </a:tr>
              <a:tr h="544286">
                <a:tc>
                  <a:txBody>
                    <a:bodyPr/>
                    <a:lstStyle/>
                    <a:p>
                      <a:pPr lvl="0" algn="l">
                        <a:defRPr sz="1800" b="0" i="0"/>
                      </a:pPr>
                      <a:r>
                        <a:rPr sz="2000">
                          <a:latin typeface="Calibri Light" panose="020F0302020204030204" pitchFamily="34" charset="0"/>
                          <a:ea typeface="American Typewriter"/>
                          <a:cs typeface="American Typewriter"/>
                          <a:sym typeface="American Typewriter"/>
                        </a:rPr>
                        <a:t>Real or personal property</a:t>
                      </a:r>
                    </a:p>
                  </a:txBody>
                  <a:tcPr marL="34290" marR="34290" marT="34290" marB="34290" horzOverflow="overflow">
                    <a:lnL w="12700">
                      <a:miter lim="400000"/>
                    </a:lnL>
                    <a:lnR w="12700">
                      <a:miter lim="400000"/>
                    </a:lnR>
                    <a:lnB w="12700">
                      <a:miter lim="400000"/>
                    </a:lnB>
                    <a:solidFill>
                      <a:srgbClr val="CFD7E7"/>
                    </a:solidFill>
                  </a:tcPr>
                </a:tc>
                <a:tc>
                  <a:txBody>
                    <a:bodyPr/>
                    <a:lstStyle/>
                    <a:p>
                      <a:pPr lvl="0" algn="l">
                        <a:defRPr sz="1800" b="0" i="0"/>
                      </a:pPr>
                      <a:r>
                        <a:rPr sz="2000">
                          <a:latin typeface="Calibri Light" panose="020F0302020204030204" pitchFamily="34" charset="0"/>
                          <a:ea typeface="American Typewriter"/>
                          <a:cs typeface="American Typewriter"/>
                          <a:sym typeface="American Typewriter"/>
                        </a:rPr>
                        <a:t>When binding written commitment is made</a:t>
                      </a:r>
                    </a:p>
                  </a:txBody>
                  <a:tcPr marL="34290" marR="34290" marT="34290" marB="34290" horzOverflow="overflow">
                    <a:lnL w="12700">
                      <a:miter lim="400000"/>
                    </a:lnL>
                    <a:lnR w="12700">
                      <a:miter lim="400000"/>
                    </a:lnR>
                    <a:lnB w="12700">
                      <a:miter lim="400000"/>
                    </a:lnB>
                    <a:solidFill>
                      <a:srgbClr val="CFD7E7"/>
                    </a:solidFill>
                  </a:tcPr>
                </a:tc>
              </a:tr>
              <a:tr h="544286">
                <a:tc>
                  <a:txBody>
                    <a:bodyPr/>
                    <a:lstStyle/>
                    <a:p>
                      <a:pPr lvl="0" algn="l">
                        <a:defRPr sz="1800" b="0" i="0"/>
                      </a:pPr>
                      <a:r>
                        <a:rPr sz="2000">
                          <a:latin typeface="Calibri Light" panose="020F0302020204030204" pitchFamily="34" charset="0"/>
                          <a:ea typeface="American Typewriter"/>
                          <a:cs typeface="American Typewriter"/>
                          <a:sym typeface="American Typewriter"/>
                        </a:rPr>
                        <a:t>Personal services by employee (W-2)</a:t>
                      </a:r>
                    </a:p>
                  </a:txBody>
                  <a:tcPr marL="34290" marR="34290" marT="34290" marB="34290" horzOverflow="overflow">
                    <a:lnL w="12700">
                      <a:miter lim="400000"/>
                    </a:lnL>
                    <a:lnR w="12700">
                      <a:miter lim="400000"/>
                    </a:lnR>
                    <a:lnT w="12700">
                      <a:miter lim="400000"/>
                    </a:lnT>
                    <a:lnB w="12700">
                      <a:miter lim="400000"/>
                    </a:lnB>
                    <a:solidFill>
                      <a:srgbClr val="E8ECF4"/>
                    </a:solidFill>
                  </a:tcPr>
                </a:tc>
                <a:tc>
                  <a:txBody>
                    <a:bodyPr/>
                    <a:lstStyle/>
                    <a:p>
                      <a:pPr lvl="0" algn="l">
                        <a:defRPr sz="1800" b="0" i="0"/>
                      </a:pPr>
                      <a:r>
                        <a:rPr sz="2000" dirty="0">
                          <a:latin typeface="Calibri Light" panose="020F0302020204030204" pitchFamily="34" charset="0"/>
                          <a:ea typeface="American Typewriter"/>
                          <a:cs typeface="American Typewriter"/>
                          <a:sym typeface="American Typewriter"/>
                        </a:rPr>
                        <a:t>When services are performed</a:t>
                      </a:r>
                    </a:p>
                  </a:txBody>
                  <a:tcPr marL="34290" marR="34290" marT="34290" marB="34290" horzOverflow="overflow">
                    <a:lnL w="12700">
                      <a:miter lim="400000"/>
                    </a:lnL>
                    <a:lnR w="12700">
                      <a:miter lim="400000"/>
                    </a:lnR>
                    <a:lnT w="12700">
                      <a:miter lim="400000"/>
                    </a:lnT>
                    <a:lnB w="12700">
                      <a:miter lim="400000"/>
                    </a:lnB>
                    <a:solidFill>
                      <a:srgbClr val="E8ECF4"/>
                    </a:solidFill>
                  </a:tcPr>
                </a:tc>
              </a:tr>
              <a:tr h="544286">
                <a:tc>
                  <a:txBody>
                    <a:bodyPr/>
                    <a:lstStyle/>
                    <a:p>
                      <a:pPr lvl="0" algn="l">
                        <a:defRPr sz="1800" b="0" i="0"/>
                      </a:pPr>
                      <a:r>
                        <a:rPr sz="2000">
                          <a:latin typeface="Calibri Light" panose="020F0302020204030204" pitchFamily="34" charset="0"/>
                          <a:ea typeface="American Typewriter"/>
                          <a:cs typeface="American Typewriter"/>
                          <a:sym typeface="American Typewriter"/>
                        </a:rPr>
                        <a:t>Personal services by contractor (1099)</a:t>
                      </a:r>
                    </a:p>
                  </a:txBody>
                  <a:tcPr marL="34290" marR="34290" marT="34290" marB="34290" horzOverflow="overflow">
                    <a:lnL w="12700">
                      <a:miter lim="400000"/>
                    </a:lnL>
                    <a:lnR w="12700">
                      <a:miter lim="400000"/>
                    </a:lnR>
                    <a:lnT w="12700">
                      <a:miter lim="400000"/>
                    </a:lnT>
                    <a:lnB w="12700">
                      <a:miter lim="400000"/>
                    </a:lnB>
                    <a:solidFill>
                      <a:srgbClr val="CFD7E7"/>
                    </a:solidFill>
                  </a:tcPr>
                </a:tc>
                <a:tc>
                  <a:txBody>
                    <a:bodyPr/>
                    <a:lstStyle/>
                    <a:p>
                      <a:pPr lvl="0" algn="l">
                        <a:defRPr sz="1800" b="0" i="0"/>
                      </a:pPr>
                      <a:r>
                        <a:rPr sz="2000">
                          <a:latin typeface="Calibri Light" panose="020F0302020204030204" pitchFamily="34" charset="0"/>
                          <a:ea typeface="American Typewriter"/>
                          <a:cs typeface="American Typewriter"/>
                          <a:sym typeface="American Typewriter"/>
                        </a:rPr>
                        <a:t>When binding written commitment is made</a:t>
                      </a:r>
                    </a:p>
                  </a:txBody>
                  <a:tcPr marL="34290" marR="34290" marT="34290" marB="34290" horzOverflow="overflow">
                    <a:lnL w="12700">
                      <a:miter lim="400000"/>
                    </a:lnL>
                    <a:lnR w="12700">
                      <a:miter lim="400000"/>
                    </a:lnR>
                    <a:lnT w="12700">
                      <a:miter lim="400000"/>
                    </a:lnT>
                    <a:lnB w="12700">
                      <a:miter lim="400000"/>
                    </a:lnB>
                    <a:solidFill>
                      <a:srgbClr val="CFD7E7"/>
                    </a:solidFill>
                  </a:tcPr>
                </a:tc>
              </a:tr>
              <a:tr h="544286">
                <a:tc>
                  <a:txBody>
                    <a:bodyPr/>
                    <a:lstStyle/>
                    <a:p>
                      <a:pPr lvl="0" algn="l">
                        <a:defRPr sz="1800" b="0" i="0"/>
                      </a:pPr>
                      <a:r>
                        <a:rPr sz="2000" dirty="0">
                          <a:latin typeface="Calibri Light" panose="020F0302020204030204" pitchFamily="34" charset="0"/>
                          <a:ea typeface="American Typewriter"/>
                          <a:cs typeface="American Typewriter"/>
                          <a:sym typeface="American Typewriter"/>
                        </a:rPr>
                        <a:t>Performance of work other than personal services</a:t>
                      </a:r>
                    </a:p>
                  </a:txBody>
                  <a:tcPr marL="34290" marR="34290" marT="34290" marB="34290" horzOverflow="overflow">
                    <a:lnL w="12700">
                      <a:miter lim="400000"/>
                    </a:lnL>
                    <a:lnR w="12700">
                      <a:miter lim="400000"/>
                    </a:lnR>
                    <a:lnT w="12700">
                      <a:miter lim="400000"/>
                    </a:lnT>
                    <a:lnB w="12700">
                      <a:miter lim="400000"/>
                    </a:lnB>
                    <a:solidFill>
                      <a:srgbClr val="E8ECF4"/>
                    </a:solidFill>
                  </a:tcPr>
                </a:tc>
                <a:tc>
                  <a:txBody>
                    <a:bodyPr/>
                    <a:lstStyle/>
                    <a:p>
                      <a:pPr lvl="0" algn="l">
                        <a:defRPr sz="1800" b="0" i="0"/>
                      </a:pPr>
                      <a:r>
                        <a:rPr sz="2000" dirty="0">
                          <a:latin typeface="Calibri Light" panose="020F0302020204030204" pitchFamily="34" charset="0"/>
                          <a:ea typeface="American Typewriter"/>
                          <a:cs typeface="American Typewriter"/>
                          <a:sym typeface="American Typewriter"/>
                        </a:rPr>
                        <a:t>When binding written commitment is made</a:t>
                      </a:r>
                    </a:p>
                  </a:txBody>
                  <a:tcPr marL="34290" marR="34290" marT="34290" marB="34290" horzOverflow="overflow">
                    <a:lnL w="12700">
                      <a:miter lim="400000"/>
                    </a:lnL>
                    <a:lnR w="12700">
                      <a:miter lim="400000"/>
                    </a:lnR>
                    <a:lnT w="12700">
                      <a:miter lim="400000"/>
                    </a:lnT>
                    <a:lnB w="12700">
                      <a:miter lim="400000"/>
                    </a:lnB>
                    <a:solidFill>
                      <a:srgbClr val="E8ECF4"/>
                    </a:solidFill>
                  </a:tcPr>
                </a:tc>
              </a:tr>
              <a:tr h="544286">
                <a:tc>
                  <a:txBody>
                    <a:bodyPr/>
                    <a:lstStyle/>
                    <a:p>
                      <a:pPr lvl="0" algn="l">
                        <a:defRPr sz="1800" b="0" i="0"/>
                      </a:pPr>
                      <a:r>
                        <a:rPr sz="2000">
                          <a:latin typeface="Calibri Light" panose="020F0302020204030204" pitchFamily="34" charset="0"/>
                          <a:ea typeface="American Typewriter"/>
                          <a:cs typeface="American Typewriter"/>
                          <a:sym typeface="American Typewriter"/>
                        </a:rPr>
                        <a:t>Travel</a:t>
                      </a:r>
                    </a:p>
                  </a:txBody>
                  <a:tcPr marL="34290" marR="34290" marT="34290" marB="34290" horzOverflow="overflow">
                    <a:lnL w="12700">
                      <a:miter lim="400000"/>
                    </a:lnL>
                    <a:lnR w="12700">
                      <a:miter lim="400000"/>
                    </a:lnR>
                    <a:lnT w="12700">
                      <a:miter lim="400000"/>
                    </a:lnT>
                    <a:lnB w="12700">
                      <a:miter lim="400000"/>
                    </a:lnB>
                    <a:solidFill>
                      <a:srgbClr val="CFD7E7"/>
                    </a:solidFill>
                  </a:tcPr>
                </a:tc>
                <a:tc>
                  <a:txBody>
                    <a:bodyPr/>
                    <a:lstStyle/>
                    <a:p>
                      <a:pPr lvl="0" algn="l">
                        <a:defRPr sz="1800" b="0" i="0"/>
                      </a:pPr>
                      <a:r>
                        <a:rPr sz="2000">
                          <a:latin typeface="Calibri Light" panose="020F0302020204030204" pitchFamily="34" charset="0"/>
                          <a:ea typeface="American Typewriter"/>
                          <a:cs typeface="American Typewriter"/>
                          <a:sym typeface="American Typewriter"/>
                        </a:rPr>
                        <a:t>When taken</a:t>
                      </a:r>
                    </a:p>
                  </a:txBody>
                  <a:tcPr marL="34290" marR="34290" marT="34290" marB="34290" horzOverflow="overflow">
                    <a:lnL w="12700">
                      <a:miter lim="400000"/>
                    </a:lnL>
                    <a:lnR w="12700">
                      <a:miter lim="400000"/>
                    </a:lnR>
                    <a:lnT w="12700">
                      <a:miter lim="400000"/>
                    </a:lnT>
                    <a:lnB w="12700">
                      <a:miter lim="400000"/>
                    </a:lnB>
                    <a:solidFill>
                      <a:srgbClr val="CFD7E7"/>
                    </a:solidFill>
                  </a:tcPr>
                </a:tc>
              </a:tr>
              <a:tr h="544286">
                <a:tc>
                  <a:txBody>
                    <a:bodyPr/>
                    <a:lstStyle/>
                    <a:p>
                      <a:pPr lvl="0" algn="l">
                        <a:defRPr sz="1800" b="0" i="0"/>
                      </a:pPr>
                      <a:r>
                        <a:rPr sz="2000">
                          <a:latin typeface="Calibri Light" panose="020F0302020204030204" pitchFamily="34" charset="0"/>
                          <a:ea typeface="American Typewriter"/>
                          <a:cs typeface="American Typewriter"/>
                          <a:sym typeface="American Typewriter"/>
                        </a:rPr>
                        <a:t>Rental of property</a:t>
                      </a:r>
                    </a:p>
                  </a:txBody>
                  <a:tcPr marL="34290" marR="34290" marT="34290" marB="34290" horzOverflow="overflow">
                    <a:lnL w="12700">
                      <a:miter lim="400000"/>
                    </a:lnL>
                    <a:lnR w="12700">
                      <a:miter lim="400000"/>
                    </a:lnR>
                    <a:lnT w="12700">
                      <a:miter lim="400000"/>
                    </a:lnT>
                    <a:lnB w="12700">
                      <a:miter lim="400000"/>
                    </a:lnB>
                    <a:solidFill>
                      <a:srgbClr val="E8ECF4"/>
                    </a:solidFill>
                  </a:tcPr>
                </a:tc>
                <a:tc>
                  <a:txBody>
                    <a:bodyPr/>
                    <a:lstStyle/>
                    <a:p>
                      <a:pPr lvl="0" algn="l">
                        <a:defRPr sz="1800" b="0" i="0"/>
                      </a:pPr>
                      <a:r>
                        <a:rPr sz="2000" dirty="0">
                          <a:latin typeface="Calibri Light" panose="020F0302020204030204" pitchFamily="34" charset="0"/>
                          <a:ea typeface="American Typewriter"/>
                          <a:cs typeface="American Typewriter"/>
                          <a:sym typeface="American Typewriter"/>
                        </a:rPr>
                        <a:t>When used</a:t>
                      </a:r>
                    </a:p>
                  </a:txBody>
                  <a:tcPr marL="34290" marR="34290" marT="34290" marB="34290" horzOverflow="overflow">
                    <a:lnL w="12700">
                      <a:miter lim="400000"/>
                    </a:lnL>
                    <a:lnR w="12700">
                      <a:miter lim="400000"/>
                    </a:lnR>
                    <a:lnT w="12700">
                      <a:miter lim="400000"/>
                    </a:lnT>
                    <a:lnB w="12700">
                      <a:miter lim="400000"/>
                    </a:lnB>
                    <a:solidFill>
                      <a:srgbClr val="E8ECF4"/>
                    </a:solidFill>
                  </a:tcPr>
                </a:tc>
              </a:tr>
            </a:tbl>
          </a:graphicData>
        </a:graphic>
      </p:graphicFrame>
    </p:spTree>
    <p:extLst>
      <p:ext uri="{BB962C8B-B14F-4D97-AF65-F5344CB8AC3E}">
        <p14:creationId xmlns:p14="http://schemas.microsoft.com/office/powerpoint/2010/main" val="921017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Shape 485"/>
          <p:cNvSpPr>
            <a:spLocks noGrp="1"/>
          </p:cNvSpPr>
          <p:nvPr>
            <p:ph type="title"/>
          </p:nvPr>
        </p:nvSpPr>
        <p:spPr>
          <a:xfrm>
            <a:off x="3657600" y="152400"/>
            <a:ext cx="5105400" cy="953503"/>
          </a:xfrm>
          <a:prstGeom prst="rect">
            <a:avLst/>
          </a:prstGeom>
        </p:spPr>
        <p:txBody>
          <a:bodyPr>
            <a:normAutofit/>
          </a:bodyPr>
          <a:lstStyle/>
          <a:p>
            <a:pPr defTabSz="582930">
              <a:defRPr sz="1800" spc="0">
                <a:solidFill>
                  <a:srgbClr val="000000"/>
                </a:solidFill>
              </a:defRPr>
            </a:pPr>
            <a:r>
              <a:rPr sz="3300" b="1" spc="-64" dirty="0">
                <a:latin typeface="Calibri Light" panose="020F0302020204030204" pitchFamily="34" charset="0"/>
              </a:rPr>
              <a:t>200.430</a:t>
            </a:r>
            <a:r>
              <a:rPr lang="en-US" sz="3300" b="1" spc="-64" dirty="0">
                <a:latin typeface="Calibri Light" panose="020F0302020204030204" pitchFamily="34" charset="0"/>
              </a:rPr>
              <a:t>  </a:t>
            </a:r>
            <a:r>
              <a:rPr sz="3300" b="1" spc="-64" dirty="0">
                <a:latin typeface="Calibri Light" panose="020F0302020204030204" pitchFamily="34" charset="0"/>
              </a:rPr>
              <a:t>Salaries and Fringe</a:t>
            </a:r>
          </a:p>
        </p:txBody>
      </p:sp>
      <p:sp>
        <p:nvSpPr>
          <p:cNvPr id="486" name="Shape 486"/>
          <p:cNvSpPr>
            <a:spLocks noGrp="1"/>
          </p:cNvSpPr>
          <p:nvPr>
            <p:ph idx="1"/>
          </p:nvPr>
        </p:nvSpPr>
        <p:spPr>
          <a:xfrm>
            <a:off x="838200" y="1828800"/>
            <a:ext cx="7467600" cy="3886200"/>
          </a:xfrm>
          <a:prstGeom prst="rect">
            <a:avLst/>
          </a:prstGeom>
        </p:spPr>
        <p:txBody>
          <a:bodyPr>
            <a:normAutofit/>
          </a:bodyPr>
          <a:lstStyle/>
          <a:p>
            <a:pPr lvl="0">
              <a:defRPr sz="1800"/>
            </a:pPr>
            <a:r>
              <a:rPr sz="2400" dirty="0">
                <a:latin typeface="Calibri Light" panose="020F0302020204030204" pitchFamily="34" charset="0"/>
              </a:rPr>
              <a:t>Any salaried position must document time and effort for </a:t>
            </a:r>
            <a:r>
              <a:rPr sz="2400" dirty="0" smtClean="0">
                <a:latin typeface="Calibri Light" panose="020F0302020204030204" pitchFamily="34" charset="0"/>
              </a:rPr>
              <a:t>100</a:t>
            </a:r>
            <a:r>
              <a:rPr sz="2400" dirty="0">
                <a:latin typeface="Calibri Light" panose="020F0302020204030204" pitchFamily="34" charset="0"/>
              </a:rPr>
              <a:t>% of work load hours</a:t>
            </a:r>
          </a:p>
          <a:p>
            <a:pPr lvl="0">
              <a:defRPr sz="1800"/>
            </a:pPr>
            <a:r>
              <a:rPr sz="2400" dirty="0">
                <a:latin typeface="Calibri Light" panose="020F0302020204030204" pitchFamily="34" charset="0"/>
              </a:rPr>
              <a:t>Reasonable</a:t>
            </a:r>
          </a:p>
          <a:p>
            <a:pPr lvl="0">
              <a:defRPr sz="1800"/>
            </a:pPr>
            <a:r>
              <a:rPr sz="2400" dirty="0">
                <a:latin typeface="Calibri Light" panose="020F0302020204030204" pitchFamily="34" charset="0"/>
              </a:rPr>
              <a:t>Single cost or multiple cost objectives</a:t>
            </a:r>
          </a:p>
          <a:p>
            <a:pPr lvl="0">
              <a:defRPr sz="1800"/>
            </a:pPr>
            <a:r>
              <a:rPr sz="2400" dirty="0">
                <a:latin typeface="Calibri Light" panose="020F0302020204030204" pitchFamily="34" charset="0"/>
              </a:rPr>
              <a:t>Projected must be reconciled with actual</a:t>
            </a:r>
          </a:p>
          <a:p>
            <a:pPr lvl="0">
              <a:defRPr sz="1800"/>
            </a:pPr>
            <a:r>
              <a:rPr sz="2400" dirty="0">
                <a:latin typeface="Calibri Light" panose="020F0302020204030204" pitchFamily="34" charset="0"/>
              </a:rPr>
              <a:t>Process for documentation may have changed but must still </a:t>
            </a:r>
            <a:r>
              <a:rPr lang="en-US" sz="2400" dirty="0" smtClean="0">
                <a:latin typeface="Calibri Light" panose="020F0302020204030204" pitchFamily="34" charset="0"/>
              </a:rPr>
              <a:t>	</a:t>
            </a:r>
            <a:r>
              <a:rPr sz="2400" dirty="0" smtClean="0">
                <a:latin typeface="Calibri Light" panose="020F0302020204030204" pitchFamily="34" charset="0"/>
              </a:rPr>
              <a:t>be </a:t>
            </a:r>
            <a:r>
              <a:rPr sz="2400" dirty="0">
                <a:latin typeface="Calibri Light" panose="020F0302020204030204" pitchFamily="34" charset="0"/>
              </a:rPr>
              <a:t>documented.</a:t>
            </a:r>
          </a:p>
          <a:p>
            <a:pPr lvl="0">
              <a:defRPr sz="1800"/>
            </a:pPr>
            <a:r>
              <a:rPr sz="2400" dirty="0">
                <a:latin typeface="Calibri Light" panose="020F0302020204030204" pitchFamily="34" charset="0"/>
              </a:rPr>
              <a:t>Still expected to be source of findings so be prepared.</a:t>
            </a:r>
          </a:p>
        </p:txBody>
      </p:sp>
    </p:spTree>
    <p:extLst>
      <p:ext uri="{BB962C8B-B14F-4D97-AF65-F5344CB8AC3E}">
        <p14:creationId xmlns:p14="http://schemas.microsoft.com/office/powerpoint/2010/main" val="24886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Shape 488"/>
          <p:cNvSpPr>
            <a:spLocks noGrp="1"/>
          </p:cNvSpPr>
          <p:nvPr>
            <p:ph type="title"/>
          </p:nvPr>
        </p:nvSpPr>
        <p:spPr>
          <a:xfrm>
            <a:off x="3581400" y="152400"/>
            <a:ext cx="5105400" cy="933450"/>
          </a:xfrm>
          <a:prstGeom prst="rect">
            <a:avLst/>
          </a:prstGeom>
        </p:spPr>
        <p:txBody>
          <a:bodyPr>
            <a:normAutofit/>
          </a:bodyPr>
          <a:lstStyle/>
          <a:p>
            <a:pPr defTabSz="582930">
              <a:defRPr sz="1800" spc="0">
                <a:solidFill>
                  <a:srgbClr val="000000"/>
                </a:solidFill>
              </a:defRPr>
            </a:pPr>
            <a:r>
              <a:rPr sz="3300" b="1" spc="-64" dirty="0">
                <a:latin typeface="Calibri Light" panose="020F0302020204030204" pitchFamily="34" charset="0"/>
              </a:rPr>
              <a:t>200.313, 200.439 </a:t>
            </a:r>
            <a:r>
              <a:rPr lang="en-US" sz="3300" b="1" spc="-64" dirty="0">
                <a:latin typeface="Calibri Light" panose="020F0302020204030204" pitchFamily="34" charset="0"/>
              </a:rPr>
              <a:t>  </a:t>
            </a:r>
            <a:r>
              <a:rPr sz="3300" b="1" spc="-64" dirty="0">
                <a:latin typeface="Calibri Light" panose="020F0302020204030204" pitchFamily="34" charset="0"/>
              </a:rPr>
              <a:t>Equipment</a:t>
            </a:r>
          </a:p>
        </p:txBody>
      </p:sp>
      <p:sp>
        <p:nvSpPr>
          <p:cNvPr id="489" name="Shape 489"/>
          <p:cNvSpPr>
            <a:spLocks noGrp="1"/>
          </p:cNvSpPr>
          <p:nvPr>
            <p:ph idx="1"/>
          </p:nvPr>
        </p:nvSpPr>
        <p:spPr>
          <a:xfrm>
            <a:off x="304800" y="1676400"/>
            <a:ext cx="8382000" cy="4114800"/>
          </a:xfrm>
          <a:prstGeom prst="rect">
            <a:avLst/>
          </a:prstGeom>
        </p:spPr>
        <p:txBody>
          <a:bodyPr>
            <a:noAutofit/>
          </a:bodyPr>
          <a:lstStyle/>
          <a:p>
            <a:pPr lvl="0">
              <a:lnSpc>
                <a:spcPct val="80000"/>
              </a:lnSpc>
              <a:defRPr sz="1800"/>
            </a:pPr>
            <a:r>
              <a:rPr sz="2400" dirty="0">
                <a:latin typeface="Calibri Light" panose="020F0302020204030204" pitchFamily="34" charset="0"/>
              </a:rPr>
              <a:t>Use for stated purpose</a:t>
            </a:r>
          </a:p>
          <a:p>
            <a:pPr lvl="0">
              <a:lnSpc>
                <a:spcPct val="80000"/>
              </a:lnSpc>
              <a:defRPr sz="1800"/>
            </a:pPr>
            <a:r>
              <a:rPr sz="2400" dirty="0">
                <a:latin typeface="Calibri Light" panose="020F0302020204030204" pitchFamily="34" charset="0"/>
              </a:rPr>
              <a:t>Encourage use by other federal programs if such use does not </a:t>
            </a:r>
            <a:r>
              <a:rPr sz="2400" dirty="0" smtClean="0">
                <a:latin typeface="Calibri Light" panose="020F0302020204030204" pitchFamily="34" charset="0"/>
              </a:rPr>
              <a:t>interfere </a:t>
            </a:r>
            <a:r>
              <a:rPr sz="2400" dirty="0">
                <a:latin typeface="Calibri Light" panose="020F0302020204030204" pitchFamily="34" charset="0"/>
              </a:rPr>
              <a:t>with CTE</a:t>
            </a:r>
          </a:p>
          <a:p>
            <a:pPr lvl="0">
              <a:lnSpc>
                <a:spcPct val="80000"/>
              </a:lnSpc>
              <a:defRPr sz="1800"/>
            </a:pPr>
            <a:r>
              <a:rPr sz="2400" dirty="0">
                <a:latin typeface="Calibri Light" panose="020F0302020204030204" pitchFamily="34" charset="0"/>
              </a:rPr>
              <a:t>Trade-in or sale proceeds can be used toward purchase price of </a:t>
            </a:r>
            <a:r>
              <a:rPr lang="en-US" sz="2400" dirty="0" smtClean="0">
                <a:latin typeface="Calibri Light" panose="020F0302020204030204" pitchFamily="34" charset="0"/>
              </a:rPr>
              <a:t>	</a:t>
            </a:r>
            <a:r>
              <a:rPr sz="2400" dirty="0" smtClean="0">
                <a:latin typeface="Calibri Light" panose="020F0302020204030204" pitchFamily="34" charset="0"/>
              </a:rPr>
              <a:t>replacement </a:t>
            </a:r>
            <a:r>
              <a:rPr sz="2400" dirty="0">
                <a:latin typeface="Calibri Light" panose="020F0302020204030204" pitchFamily="34" charset="0"/>
              </a:rPr>
              <a:t>equipment </a:t>
            </a:r>
          </a:p>
          <a:p>
            <a:pPr lvl="0">
              <a:lnSpc>
                <a:spcPct val="80000"/>
              </a:lnSpc>
              <a:defRPr sz="1800"/>
            </a:pPr>
            <a:r>
              <a:rPr sz="2400" dirty="0">
                <a:latin typeface="Calibri Light" panose="020F0302020204030204" pitchFamily="34" charset="0"/>
              </a:rPr>
              <a:t>Must track capital items and attractive assets and physically </a:t>
            </a:r>
            <a:r>
              <a:rPr sz="2400" dirty="0" smtClean="0">
                <a:latin typeface="Calibri Light" panose="020F0302020204030204" pitchFamily="34" charset="0"/>
              </a:rPr>
              <a:t>inventory every </a:t>
            </a:r>
            <a:r>
              <a:rPr sz="2400" dirty="0">
                <a:latin typeface="Calibri Light" panose="020F0302020204030204" pitchFamily="34" charset="0"/>
              </a:rPr>
              <a:t>two years</a:t>
            </a:r>
          </a:p>
          <a:p>
            <a:pPr lvl="0">
              <a:lnSpc>
                <a:spcPct val="80000"/>
              </a:lnSpc>
              <a:defRPr sz="1800"/>
            </a:pPr>
            <a:r>
              <a:rPr sz="2400" dirty="0">
                <a:latin typeface="Calibri Light" panose="020F0302020204030204" pitchFamily="34" charset="0"/>
              </a:rPr>
              <a:t>Does not have to be institutional inventory process; Perkins may </a:t>
            </a:r>
            <a:r>
              <a:rPr sz="2400" dirty="0" smtClean="0">
                <a:latin typeface="Calibri Light" panose="020F0302020204030204" pitchFamily="34" charset="0"/>
              </a:rPr>
              <a:t>be more </a:t>
            </a:r>
            <a:r>
              <a:rPr sz="2400" dirty="0">
                <a:latin typeface="Calibri Light" panose="020F0302020204030204" pitchFamily="34" charset="0"/>
              </a:rPr>
              <a:t>restrictive than local policy</a:t>
            </a:r>
          </a:p>
          <a:p>
            <a:pPr>
              <a:lnSpc>
                <a:spcPct val="80000"/>
              </a:lnSpc>
              <a:spcBef>
                <a:spcPts val="975"/>
              </a:spcBef>
              <a:defRPr sz="1800"/>
            </a:pPr>
            <a:r>
              <a:rPr sz="2400" dirty="0">
                <a:latin typeface="Calibri Light" panose="020F0302020204030204" pitchFamily="34" charset="0"/>
              </a:rPr>
              <a:t>If your state elects a dollar threshold lower than $5,000 for </a:t>
            </a:r>
            <a:r>
              <a:rPr sz="2400" dirty="0" smtClean="0">
                <a:latin typeface="Calibri Light" panose="020F0302020204030204" pitchFamily="34" charset="0"/>
              </a:rPr>
              <a:t>inventory purposes </a:t>
            </a:r>
            <a:r>
              <a:rPr sz="2400" dirty="0">
                <a:latin typeface="Calibri Light" panose="020F0302020204030204" pitchFamily="34" charset="0"/>
              </a:rPr>
              <a:t>(or has “stewardship” </a:t>
            </a:r>
            <a:r>
              <a:rPr sz="2400" dirty="0" smtClean="0">
                <a:latin typeface="Calibri Light" panose="020F0302020204030204" pitchFamily="34" charset="0"/>
              </a:rPr>
              <a:t>requirements</a:t>
            </a:r>
            <a:r>
              <a:rPr sz="2400" dirty="0">
                <a:latin typeface="Calibri Light" panose="020F0302020204030204" pitchFamily="34" charset="0"/>
              </a:rPr>
              <a:t>) you must comply </a:t>
            </a:r>
            <a:r>
              <a:rPr sz="2400" dirty="0" smtClean="0">
                <a:latin typeface="Calibri Light" panose="020F0302020204030204" pitchFamily="34" charset="0"/>
              </a:rPr>
              <a:t>with </a:t>
            </a:r>
            <a:r>
              <a:rPr sz="2400" dirty="0">
                <a:latin typeface="Calibri Light" panose="020F0302020204030204" pitchFamily="34" charset="0"/>
              </a:rPr>
              <a:t>your state’s lower capitalization limit </a:t>
            </a:r>
          </a:p>
        </p:txBody>
      </p:sp>
    </p:spTree>
    <p:extLst>
      <p:ext uri="{BB962C8B-B14F-4D97-AF65-F5344CB8AC3E}">
        <p14:creationId xmlns:p14="http://schemas.microsoft.com/office/powerpoint/2010/main" val="3199368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a:spLocks noGrp="1"/>
          </p:cNvSpPr>
          <p:nvPr>
            <p:ph type="title"/>
          </p:nvPr>
        </p:nvSpPr>
        <p:spPr>
          <a:xfrm>
            <a:off x="3581400" y="152400"/>
            <a:ext cx="4876800" cy="838200"/>
          </a:xfrm>
          <a:prstGeom prst="rect">
            <a:avLst/>
          </a:prstGeom>
        </p:spPr>
        <p:txBody>
          <a:bodyPr>
            <a:noAutofit/>
          </a:bodyPr>
          <a:lstStyle/>
          <a:p>
            <a:pPr defTabSz="582930">
              <a:defRPr sz="1800" spc="0">
                <a:solidFill>
                  <a:srgbClr val="000000"/>
                </a:solidFill>
              </a:defRPr>
            </a:pPr>
            <a:r>
              <a:rPr sz="3300" b="1" spc="-64" dirty="0">
                <a:latin typeface="Calibri Light" panose="020F0302020204030204" pitchFamily="34" charset="0"/>
              </a:rPr>
              <a:t>200.313</a:t>
            </a:r>
            <a:r>
              <a:rPr lang="en-US" sz="3300" b="1" spc="-64" dirty="0">
                <a:latin typeface="Calibri Light" panose="020F0302020204030204" pitchFamily="34" charset="0"/>
              </a:rPr>
              <a:t>  </a:t>
            </a:r>
            <a:r>
              <a:rPr sz="3300" b="1" spc="-64" dirty="0">
                <a:latin typeface="Calibri Light" panose="020F0302020204030204" pitchFamily="34" charset="0"/>
              </a:rPr>
              <a:t>Property Records</a:t>
            </a:r>
          </a:p>
        </p:txBody>
      </p:sp>
      <p:sp>
        <p:nvSpPr>
          <p:cNvPr id="492" name="Shape 492"/>
          <p:cNvSpPr>
            <a:spLocks noGrp="1"/>
          </p:cNvSpPr>
          <p:nvPr>
            <p:ph idx="1"/>
          </p:nvPr>
        </p:nvSpPr>
        <p:spPr>
          <a:xfrm>
            <a:off x="533400" y="1600200"/>
            <a:ext cx="6305550" cy="4191000"/>
          </a:xfrm>
          <a:prstGeom prst="rect">
            <a:avLst/>
          </a:prstGeom>
        </p:spPr>
        <p:txBody>
          <a:bodyPr>
            <a:noAutofit/>
          </a:bodyPr>
          <a:lstStyle/>
          <a:p>
            <a:pPr lvl="0">
              <a:lnSpc>
                <a:spcPct val="90000"/>
              </a:lnSpc>
              <a:defRPr sz="1800"/>
            </a:pPr>
            <a:r>
              <a:rPr sz="2400" dirty="0">
                <a:latin typeface="Calibri Light" panose="020F0302020204030204" pitchFamily="34" charset="0"/>
              </a:rPr>
              <a:t>Description</a:t>
            </a:r>
          </a:p>
          <a:p>
            <a:pPr lvl="0">
              <a:lnSpc>
                <a:spcPct val="90000"/>
              </a:lnSpc>
              <a:defRPr sz="1800"/>
            </a:pPr>
            <a:r>
              <a:rPr sz="2400" dirty="0">
                <a:latin typeface="Calibri Light" panose="020F0302020204030204" pitchFamily="34" charset="0"/>
              </a:rPr>
              <a:t>Funding source</a:t>
            </a:r>
          </a:p>
          <a:p>
            <a:pPr lvl="0">
              <a:lnSpc>
                <a:spcPct val="90000"/>
              </a:lnSpc>
              <a:defRPr sz="1800"/>
            </a:pPr>
            <a:r>
              <a:rPr sz="2400" dirty="0">
                <a:latin typeface="Calibri Light" panose="020F0302020204030204" pitchFamily="34" charset="0"/>
              </a:rPr>
              <a:t>Who holds title</a:t>
            </a:r>
          </a:p>
          <a:p>
            <a:pPr lvl="0">
              <a:lnSpc>
                <a:spcPct val="90000"/>
              </a:lnSpc>
              <a:defRPr sz="1800"/>
            </a:pPr>
            <a:r>
              <a:rPr sz="2400" dirty="0">
                <a:latin typeface="Calibri Light" panose="020F0302020204030204" pitchFamily="34" charset="0"/>
              </a:rPr>
              <a:t>Acquisition date</a:t>
            </a:r>
          </a:p>
          <a:p>
            <a:pPr lvl="0">
              <a:lnSpc>
                <a:spcPct val="90000"/>
              </a:lnSpc>
              <a:defRPr sz="1800"/>
            </a:pPr>
            <a:r>
              <a:rPr sz="2400" dirty="0">
                <a:latin typeface="Calibri Light" panose="020F0302020204030204" pitchFamily="34" charset="0"/>
              </a:rPr>
              <a:t>Cost of property</a:t>
            </a:r>
          </a:p>
          <a:p>
            <a:pPr lvl="0">
              <a:lnSpc>
                <a:spcPct val="90000"/>
              </a:lnSpc>
              <a:defRPr sz="1800"/>
            </a:pPr>
            <a:r>
              <a:rPr sz="2400" dirty="0">
                <a:latin typeface="Calibri Light" panose="020F0302020204030204" pitchFamily="34" charset="0"/>
              </a:rPr>
              <a:t>% of federal participation</a:t>
            </a:r>
          </a:p>
          <a:p>
            <a:pPr lvl="0">
              <a:lnSpc>
                <a:spcPct val="90000"/>
              </a:lnSpc>
              <a:defRPr sz="1800"/>
            </a:pPr>
            <a:r>
              <a:rPr sz="2400" dirty="0">
                <a:latin typeface="Calibri Light" panose="020F0302020204030204" pitchFamily="34" charset="0"/>
              </a:rPr>
              <a:t>Location</a:t>
            </a:r>
          </a:p>
          <a:p>
            <a:pPr lvl="0">
              <a:lnSpc>
                <a:spcPct val="90000"/>
              </a:lnSpc>
              <a:defRPr sz="1800"/>
            </a:pPr>
            <a:r>
              <a:rPr sz="2400" dirty="0">
                <a:latin typeface="Calibri Light" panose="020F0302020204030204" pitchFamily="34" charset="0"/>
              </a:rPr>
              <a:t>Use and condition of property</a:t>
            </a:r>
          </a:p>
          <a:p>
            <a:pPr lvl="0">
              <a:lnSpc>
                <a:spcPct val="90000"/>
              </a:lnSpc>
              <a:defRPr sz="1800"/>
            </a:pPr>
            <a:r>
              <a:rPr sz="2400" dirty="0">
                <a:latin typeface="Calibri Light" panose="020F0302020204030204" pitchFamily="34" charset="0"/>
              </a:rPr>
              <a:t>Ultimate disposition (date/sales price)</a:t>
            </a:r>
          </a:p>
        </p:txBody>
      </p:sp>
    </p:spTree>
    <p:extLst>
      <p:ext uri="{BB962C8B-B14F-4D97-AF65-F5344CB8AC3E}">
        <p14:creationId xmlns:p14="http://schemas.microsoft.com/office/powerpoint/2010/main" val="730293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p:cNvSpPr>
          <p:nvPr>
            <p:ph type="title"/>
          </p:nvPr>
        </p:nvSpPr>
        <p:spPr>
          <a:xfrm>
            <a:off x="2514600" y="204241"/>
            <a:ext cx="6172200" cy="742950"/>
          </a:xfrm>
          <a:prstGeom prst="rect">
            <a:avLst/>
          </a:prstGeom>
        </p:spPr>
        <p:txBody>
          <a:bodyPr>
            <a:normAutofit/>
          </a:bodyPr>
          <a:lstStyle/>
          <a:p>
            <a:pPr defTabSz="582930">
              <a:defRPr sz="1800" spc="0">
                <a:solidFill>
                  <a:srgbClr val="000000"/>
                </a:solidFill>
              </a:defRPr>
            </a:pPr>
            <a:r>
              <a:rPr sz="3300" b="1" spc="-64" dirty="0">
                <a:latin typeface="Calibri Light" panose="020F0302020204030204" pitchFamily="34" charset="0"/>
              </a:rPr>
              <a:t>200.20, 200.94</a:t>
            </a:r>
            <a:r>
              <a:rPr lang="en-US" sz="3300" b="1" spc="-64" dirty="0">
                <a:latin typeface="Calibri Light" panose="020F0302020204030204" pitchFamily="34" charset="0"/>
              </a:rPr>
              <a:t>  </a:t>
            </a:r>
            <a:r>
              <a:rPr sz="3300" b="1" spc="-64" dirty="0">
                <a:latin typeface="Calibri Light" panose="020F0302020204030204" pitchFamily="34" charset="0"/>
              </a:rPr>
              <a:t>Supplies</a:t>
            </a:r>
          </a:p>
        </p:txBody>
      </p:sp>
      <p:sp>
        <p:nvSpPr>
          <p:cNvPr id="495" name="Shape 495"/>
          <p:cNvSpPr>
            <a:spLocks noGrp="1"/>
          </p:cNvSpPr>
          <p:nvPr>
            <p:ph idx="1"/>
          </p:nvPr>
        </p:nvSpPr>
        <p:spPr>
          <a:xfrm>
            <a:off x="533400" y="1752600"/>
            <a:ext cx="8001000" cy="3657600"/>
          </a:xfrm>
          <a:prstGeom prst="rect">
            <a:avLst/>
          </a:prstGeom>
        </p:spPr>
        <p:txBody>
          <a:bodyPr>
            <a:noAutofit/>
          </a:bodyPr>
          <a:lstStyle/>
          <a:p>
            <a:pPr lvl="0">
              <a:defRPr sz="1800"/>
            </a:pPr>
            <a:r>
              <a:rPr sz="2400" dirty="0">
                <a:latin typeface="Calibri Light" panose="020F0302020204030204" pitchFamily="34" charset="0"/>
              </a:rPr>
              <a:t>Computing Devices</a:t>
            </a:r>
          </a:p>
          <a:p>
            <a:pPr marL="342900" lvl="1" indent="-137159">
              <a:spcBef>
                <a:spcPts val="300"/>
              </a:spcBef>
              <a:defRPr sz="1800"/>
            </a:pPr>
            <a:r>
              <a:rPr sz="2400" dirty="0">
                <a:latin typeface="Calibri Light" panose="020F0302020204030204" pitchFamily="34" charset="0"/>
              </a:rPr>
              <a:t>Considered as supplies (200.94)</a:t>
            </a:r>
          </a:p>
          <a:p>
            <a:pPr marL="342900" lvl="1" indent="-137159">
              <a:spcBef>
                <a:spcPts val="300"/>
              </a:spcBef>
              <a:defRPr sz="1800"/>
            </a:pPr>
            <a:r>
              <a:rPr sz="2400" dirty="0">
                <a:latin typeface="Calibri Light" panose="020F0302020204030204" pitchFamily="34" charset="0"/>
              </a:rPr>
              <a:t>Used to acquire, store, analyze, process and publish data </a:t>
            </a:r>
            <a:r>
              <a:rPr sz="2400" dirty="0" smtClean="0">
                <a:latin typeface="Calibri Light" panose="020F0302020204030204" pitchFamily="34" charset="0"/>
              </a:rPr>
              <a:t>electronically</a:t>
            </a:r>
            <a:r>
              <a:rPr sz="2400" dirty="0">
                <a:latin typeface="Calibri Light" panose="020F0302020204030204" pitchFamily="34" charset="0"/>
              </a:rPr>
              <a:t>, including accessories for printing, </a:t>
            </a:r>
            <a:r>
              <a:rPr sz="2400" dirty="0" smtClean="0">
                <a:latin typeface="Calibri Light" panose="020F0302020204030204" pitchFamily="34" charset="0"/>
              </a:rPr>
              <a:t>transmitting</a:t>
            </a:r>
            <a:r>
              <a:rPr sz="2400" dirty="0">
                <a:latin typeface="Calibri Light" panose="020F0302020204030204" pitchFamily="34" charset="0"/>
              </a:rPr>
              <a:t>, receiving or storing information</a:t>
            </a:r>
          </a:p>
          <a:p>
            <a:pPr marL="342900" lvl="1" indent="-137159">
              <a:spcBef>
                <a:spcPts val="300"/>
              </a:spcBef>
              <a:defRPr sz="1800"/>
            </a:pPr>
            <a:endParaRPr sz="2400" dirty="0">
              <a:latin typeface="Calibri Light" panose="020F0302020204030204" pitchFamily="34" charset="0"/>
            </a:endParaRPr>
          </a:p>
          <a:p>
            <a:pPr lvl="0">
              <a:defRPr sz="1800"/>
            </a:pPr>
            <a:r>
              <a:rPr sz="2400" dirty="0">
                <a:latin typeface="Calibri Light" panose="020F0302020204030204" pitchFamily="34" charset="0"/>
              </a:rPr>
              <a:t>Supplies</a:t>
            </a:r>
          </a:p>
          <a:p>
            <a:pPr marL="342900" lvl="1" indent="-137159">
              <a:spcBef>
                <a:spcPts val="300"/>
              </a:spcBef>
              <a:defRPr sz="1800"/>
            </a:pPr>
            <a:r>
              <a:rPr sz="2400" dirty="0">
                <a:latin typeface="Calibri Light" panose="020F0302020204030204" pitchFamily="34" charset="0"/>
              </a:rPr>
              <a:t>All tangible personal property (except that costing $5,000)</a:t>
            </a:r>
          </a:p>
          <a:p>
            <a:pPr marL="342900" lvl="1" indent="-137159">
              <a:spcBef>
                <a:spcPts val="300"/>
              </a:spcBef>
              <a:defRPr sz="1800"/>
            </a:pPr>
            <a:r>
              <a:rPr sz="2400" dirty="0">
                <a:latin typeface="Calibri Light" panose="020F0302020204030204" pitchFamily="34" charset="0"/>
              </a:rPr>
              <a:t>Includes computing devices</a:t>
            </a:r>
          </a:p>
        </p:txBody>
      </p:sp>
    </p:spTree>
    <p:extLst>
      <p:ext uri="{BB962C8B-B14F-4D97-AF65-F5344CB8AC3E}">
        <p14:creationId xmlns:p14="http://schemas.microsoft.com/office/powerpoint/2010/main" val="114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Shape 498"/>
          <p:cNvSpPr>
            <a:spLocks noGrp="1"/>
          </p:cNvSpPr>
          <p:nvPr>
            <p:ph type="title"/>
          </p:nvPr>
        </p:nvSpPr>
        <p:spPr>
          <a:xfrm>
            <a:off x="4026568" y="228600"/>
            <a:ext cx="3619500" cy="857250"/>
          </a:xfrm>
          <a:prstGeom prst="rect">
            <a:avLst/>
          </a:prstGeom>
        </p:spPr>
        <p:txBody>
          <a:bodyPr>
            <a:normAutofit/>
          </a:bodyPr>
          <a:lstStyle/>
          <a:p>
            <a:pPr defTabSz="582930">
              <a:defRPr sz="1800" spc="0">
                <a:solidFill>
                  <a:srgbClr val="000000"/>
                </a:solidFill>
              </a:defRPr>
            </a:pPr>
            <a:r>
              <a:rPr sz="3300" b="1" spc="-64" dirty="0">
                <a:latin typeface="Calibri Light" panose="020F0302020204030204" pitchFamily="34" charset="0"/>
              </a:rPr>
              <a:t>200.432</a:t>
            </a:r>
            <a:r>
              <a:rPr lang="en-US" sz="3300" b="1" spc="-64" dirty="0">
                <a:latin typeface="Calibri Light" panose="020F0302020204030204" pitchFamily="34" charset="0"/>
              </a:rPr>
              <a:t>  </a:t>
            </a:r>
            <a:r>
              <a:rPr sz="3300" b="1" spc="-64" dirty="0">
                <a:latin typeface="Calibri Light" panose="020F0302020204030204" pitchFamily="34" charset="0"/>
              </a:rPr>
              <a:t>Conferences</a:t>
            </a:r>
          </a:p>
        </p:txBody>
      </p:sp>
      <p:sp>
        <p:nvSpPr>
          <p:cNvPr id="499" name="Shape 499"/>
          <p:cNvSpPr>
            <a:spLocks noGrp="1"/>
          </p:cNvSpPr>
          <p:nvPr>
            <p:ph idx="1"/>
          </p:nvPr>
        </p:nvSpPr>
        <p:spPr>
          <a:xfrm>
            <a:off x="609600" y="1676400"/>
            <a:ext cx="7200900" cy="3962400"/>
          </a:xfrm>
          <a:prstGeom prst="rect">
            <a:avLst/>
          </a:prstGeom>
        </p:spPr>
        <p:txBody>
          <a:bodyPr>
            <a:noAutofit/>
          </a:bodyPr>
          <a:lstStyle/>
          <a:p>
            <a:pPr marL="0" indent="0">
              <a:buNone/>
              <a:defRPr sz="1800"/>
            </a:pPr>
            <a:r>
              <a:rPr sz="2400" dirty="0">
                <a:latin typeface="Calibri Light" panose="020F0302020204030204" pitchFamily="34" charset="0"/>
              </a:rPr>
              <a:t>Hosting a meeting to disseminate technical information</a:t>
            </a:r>
          </a:p>
          <a:p>
            <a:pPr lvl="0">
              <a:defRPr sz="1800"/>
            </a:pPr>
            <a:r>
              <a:rPr sz="2400" dirty="0">
                <a:latin typeface="Calibri Light" panose="020F0302020204030204" pitchFamily="34" charset="0"/>
              </a:rPr>
              <a:t>Must be necessary and reasonable for performance of </a:t>
            </a:r>
            <a:r>
              <a:rPr sz="2400" dirty="0" smtClean="0">
                <a:latin typeface="Calibri Light" panose="020F0302020204030204" pitchFamily="34" charset="0"/>
              </a:rPr>
              <a:t>the </a:t>
            </a:r>
            <a:r>
              <a:rPr sz="2400" dirty="0">
                <a:latin typeface="Calibri Light" panose="020F0302020204030204" pitchFamily="34" charset="0"/>
              </a:rPr>
              <a:t>grant</a:t>
            </a:r>
          </a:p>
          <a:p>
            <a:pPr lvl="0">
              <a:defRPr sz="1800"/>
            </a:pPr>
            <a:r>
              <a:rPr sz="2400" dirty="0">
                <a:latin typeface="Calibri Light" panose="020F0302020204030204" pitchFamily="34" charset="0"/>
              </a:rPr>
              <a:t>Can include facilities, speaker fees, meals and </a:t>
            </a:r>
            <a:r>
              <a:rPr sz="2400" dirty="0" smtClean="0">
                <a:latin typeface="Calibri Light" panose="020F0302020204030204" pitchFamily="34" charset="0"/>
              </a:rPr>
              <a:t>refreshments</a:t>
            </a:r>
            <a:r>
              <a:rPr sz="2400" dirty="0">
                <a:latin typeface="Calibri Light" panose="020F0302020204030204" pitchFamily="34" charset="0"/>
              </a:rPr>
              <a:t>, local transportation unless </a:t>
            </a:r>
            <a:r>
              <a:rPr lang="en-US" sz="2400" dirty="0" smtClean="0">
                <a:latin typeface="Calibri Light" panose="020F0302020204030204" pitchFamily="34" charset="0"/>
              </a:rPr>
              <a:t>	</a:t>
            </a:r>
            <a:r>
              <a:rPr sz="2400" dirty="0" smtClean="0">
                <a:latin typeface="Calibri Light" panose="020F0302020204030204" pitchFamily="34" charset="0"/>
              </a:rPr>
              <a:t>restricted </a:t>
            </a:r>
            <a:r>
              <a:rPr sz="2400" dirty="0">
                <a:latin typeface="Calibri Light" panose="020F0302020204030204" pitchFamily="34" charset="0"/>
              </a:rPr>
              <a:t>by the federal grant</a:t>
            </a:r>
          </a:p>
          <a:p>
            <a:pPr lvl="0">
              <a:defRPr sz="1800"/>
            </a:pPr>
            <a:r>
              <a:rPr sz="2400" dirty="0">
                <a:latin typeface="Calibri Light" panose="020F0302020204030204" pitchFamily="34" charset="0"/>
              </a:rPr>
              <a:t>Locally available depended-care resources</a:t>
            </a:r>
          </a:p>
          <a:p>
            <a:pPr lvl="0">
              <a:defRPr sz="1800"/>
            </a:pPr>
            <a:r>
              <a:rPr sz="2400" dirty="0">
                <a:latin typeface="Calibri Light" panose="020F0302020204030204" pitchFamily="34" charset="0"/>
              </a:rPr>
              <a:t>Exercise discretion to assure appropriate and </a:t>
            </a:r>
            <a:r>
              <a:rPr sz="2400" dirty="0" smtClean="0">
                <a:latin typeface="Calibri Light" panose="020F0302020204030204" pitchFamily="34" charset="0"/>
              </a:rPr>
              <a:t>necessary</a:t>
            </a:r>
            <a:endParaRPr sz="2400" dirty="0">
              <a:latin typeface="Calibri Light" panose="020F0302020204030204" pitchFamily="34" charset="0"/>
            </a:endParaRPr>
          </a:p>
        </p:txBody>
      </p:sp>
    </p:spTree>
    <p:extLst>
      <p:ext uri="{BB962C8B-B14F-4D97-AF65-F5344CB8AC3E}">
        <p14:creationId xmlns:p14="http://schemas.microsoft.com/office/powerpoint/2010/main" val="297567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idx="1"/>
          </p:nvPr>
        </p:nvSpPr>
        <p:spPr>
          <a:xfrm>
            <a:off x="304799" y="2043927"/>
            <a:ext cx="8723763" cy="4809651"/>
          </a:xfrm>
          <a:prstGeom prst="rect">
            <a:avLst/>
          </a:prstGeom>
        </p:spPr>
        <p:txBody>
          <a:bodyPr/>
          <a:lstStyle/>
          <a:p>
            <a:pPr marL="274306" lvl="0" indent="-274306">
              <a:spcBef>
                <a:spcPts val="1400"/>
              </a:spcBef>
              <a:buFontTx/>
              <a:buChar char="•"/>
              <a:defRPr sz="1800">
                <a:solidFill>
                  <a:srgbClr val="000000"/>
                </a:solidFill>
              </a:defRPr>
            </a:pPr>
            <a:r>
              <a:rPr sz="2400" b="1" i="1" dirty="0">
                <a:solidFill>
                  <a:srgbClr val="514843"/>
                </a:solidFill>
                <a:latin typeface="Arial"/>
                <a:ea typeface="Arial"/>
                <a:cs typeface="Arial"/>
                <a:sym typeface="Arial"/>
              </a:rPr>
              <a:t>  “</a:t>
            </a:r>
            <a:r>
              <a:rPr sz="2400" b="1" i="1" dirty="0">
                <a:solidFill>
                  <a:srgbClr val="FF0000"/>
                </a:solidFill>
                <a:latin typeface="Arial"/>
                <a:ea typeface="Arial"/>
                <a:cs typeface="Arial"/>
                <a:sym typeface="Arial"/>
              </a:rPr>
              <a:t>NO</a:t>
            </a:r>
            <a:r>
              <a:rPr sz="2400" b="1" i="1" dirty="0">
                <a:solidFill>
                  <a:srgbClr val="514843"/>
                </a:solidFill>
                <a:latin typeface="Arial"/>
                <a:ea typeface="Arial"/>
                <a:cs typeface="Arial"/>
                <a:sym typeface="Arial"/>
              </a:rPr>
              <a:t>”</a:t>
            </a:r>
            <a:endParaRPr sz="2000" dirty="0">
              <a:solidFill>
                <a:srgbClr val="514843"/>
              </a:solidFill>
              <a:latin typeface="Arial"/>
              <a:ea typeface="Arial"/>
              <a:cs typeface="Arial"/>
              <a:sym typeface="Arial"/>
            </a:endParaRPr>
          </a:p>
          <a:p>
            <a:pPr marL="274306" lvl="0" indent="-274306">
              <a:spcBef>
                <a:spcPts val="1400"/>
              </a:spcBef>
              <a:buFontTx/>
              <a:buChar char="•"/>
              <a:defRPr sz="1800">
                <a:solidFill>
                  <a:srgbClr val="000000"/>
                </a:solidFill>
              </a:defRPr>
            </a:pPr>
            <a:r>
              <a:rPr sz="2400" i="1" dirty="0">
                <a:solidFill>
                  <a:srgbClr val="514843"/>
                </a:solidFill>
                <a:latin typeface="Arial"/>
                <a:ea typeface="Arial"/>
                <a:cs typeface="Arial"/>
                <a:sym typeface="Arial"/>
              </a:rPr>
              <a:t>  </a:t>
            </a:r>
            <a:r>
              <a:rPr sz="2400" dirty="0">
                <a:solidFill>
                  <a:srgbClr val="514843"/>
                </a:solidFill>
                <a:latin typeface="Arial"/>
                <a:ea typeface="Arial"/>
                <a:cs typeface="Arial"/>
                <a:sym typeface="Arial"/>
              </a:rPr>
              <a:t>Unless it is related to –</a:t>
            </a:r>
            <a:endParaRPr sz="2000" dirty="0">
              <a:solidFill>
                <a:srgbClr val="514843"/>
              </a:solidFill>
              <a:latin typeface="Arial"/>
              <a:ea typeface="Arial"/>
              <a:cs typeface="Arial"/>
              <a:sym typeface="Arial"/>
            </a:endParaRPr>
          </a:p>
          <a:p>
            <a:pPr marL="800060" lvl="1" indent="-342883">
              <a:spcBef>
                <a:spcPts val="1400"/>
              </a:spcBef>
              <a:buFontTx/>
              <a:buChar char="•"/>
              <a:defRPr sz="1800">
                <a:solidFill>
                  <a:srgbClr val="000000"/>
                </a:solidFill>
              </a:defRPr>
            </a:pPr>
            <a:r>
              <a:rPr sz="2400" dirty="0">
                <a:solidFill>
                  <a:srgbClr val="514843"/>
                </a:solidFill>
                <a:latin typeface="Arial"/>
                <a:ea typeface="Arial"/>
                <a:cs typeface="Arial"/>
                <a:sym typeface="Arial"/>
              </a:rPr>
              <a:t>  Approved travel (subject to your state’s per diem guidelines)</a:t>
            </a:r>
            <a:endParaRPr sz="1600" dirty="0">
              <a:solidFill>
                <a:srgbClr val="514843"/>
              </a:solidFill>
              <a:latin typeface="Arial"/>
              <a:ea typeface="Arial"/>
              <a:cs typeface="Arial"/>
              <a:sym typeface="Arial"/>
            </a:endParaRPr>
          </a:p>
          <a:p>
            <a:pPr marL="800060" lvl="1" indent="-342883">
              <a:spcBef>
                <a:spcPts val="1400"/>
              </a:spcBef>
              <a:buFontTx/>
              <a:buChar char="•"/>
              <a:defRPr sz="1800">
                <a:solidFill>
                  <a:srgbClr val="000000"/>
                </a:solidFill>
              </a:defRPr>
            </a:pPr>
            <a:r>
              <a:rPr sz="2400" dirty="0">
                <a:solidFill>
                  <a:srgbClr val="514843"/>
                </a:solidFill>
                <a:latin typeface="Arial"/>
                <a:ea typeface="Arial"/>
                <a:cs typeface="Arial"/>
                <a:sym typeface="Arial"/>
              </a:rPr>
              <a:t>  Included in your approved registration</a:t>
            </a:r>
            <a:endParaRPr sz="1600" dirty="0">
              <a:solidFill>
                <a:srgbClr val="514843"/>
              </a:solidFill>
              <a:latin typeface="Arial"/>
              <a:ea typeface="Arial"/>
              <a:cs typeface="Arial"/>
              <a:sym typeface="Arial"/>
            </a:endParaRPr>
          </a:p>
          <a:p>
            <a:pPr marL="800060" lvl="1" indent="-342883">
              <a:spcBef>
                <a:spcPts val="1400"/>
              </a:spcBef>
              <a:buFontTx/>
              <a:buChar char="•"/>
              <a:defRPr sz="1800">
                <a:solidFill>
                  <a:srgbClr val="000000"/>
                </a:solidFill>
              </a:defRPr>
            </a:pPr>
            <a:r>
              <a:rPr sz="2400" dirty="0">
                <a:solidFill>
                  <a:srgbClr val="514843"/>
                </a:solidFill>
                <a:latin typeface="Arial"/>
                <a:ea typeface="Arial"/>
                <a:cs typeface="Arial"/>
                <a:sym typeface="Arial"/>
              </a:rPr>
              <a:t>  Not considered entertainment</a:t>
            </a:r>
            <a:endParaRPr sz="1600" dirty="0">
              <a:solidFill>
                <a:srgbClr val="514843"/>
              </a:solidFill>
              <a:latin typeface="Arial"/>
              <a:ea typeface="Arial"/>
              <a:cs typeface="Arial"/>
              <a:sym typeface="Arial"/>
            </a:endParaRPr>
          </a:p>
          <a:p>
            <a:pPr marL="800060" lvl="1" indent="-342883">
              <a:spcBef>
                <a:spcPts val="1400"/>
              </a:spcBef>
              <a:buFontTx/>
              <a:buChar char="•"/>
              <a:defRPr sz="1800">
                <a:solidFill>
                  <a:srgbClr val="000000"/>
                </a:solidFill>
              </a:defRPr>
            </a:pPr>
            <a:r>
              <a:rPr sz="2400" dirty="0">
                <a:solidFill>
                  <a:srgbClr val="514843"/>
                </a:solidFill>
                <a:latin typeface="Arial"/>
                <a:ea typeface="Arial"/>
                <a:cs typeface="Arial"/>
                <a:sym typeface="Arial"/>
              </a:rPr>
              <a:t>Included as part of an approved conference or meeting (attending or sponsoring) </a:t>
            </a:r>
            <a:endParaRPr sz="1600" dirty="0">
              <a:solidFill>
                <a:srgbClr val="514843"/>
              </a:solidFill>
              <a:latin typeface="Arial"/>
              <a:ea typeface="Arial"/>
              <a:cs typeface="Arial"/>
              <a:sym typeface="Arial"/>
            </a:endParaRPr>
          </a:p>
          <a:p>
            <a:pPr marL="800060" lvl="1" indent="-342883">
              <a:spcBef>
                <a:spcPts val="1400"/>
              </a:spcBef>
              <a:buFontTx/>
              <a:buChar char="•"/>
              <a:defRPr sz="1800">
                <a:solidFill>
                  <a:srgbClr val="000000"/>
                </a:solidFill>
              </a:defRPr>
            </a:pPr>
            <a:r>
              <a:rPr sz="2400" dirty="0">
                <a:solidFill>
                  <a:srgbClr val="514843"/>
                </a:solidFill>
                <a:latin typeface="Arial"/>
                <a:ea typeface="Arial"/>
                <a:cs typeface="Arial"/>
                <a:sym typeface="Arial"/>
              </a:rPr>
              <a:t>   Alcohol never allowed</a:t>
            </a:r>
          </a:p>
        </p:txBody>
      </p:sp>
      <p:sp>
        <p:nvSpPr>
          <p:cNvPr id="175" name="Shape 175"/>
          <p:cNvSpPr/>
          <p:nvPr/>
        </p:nvSpPr>
        <p:spPr>
          <a:xfrm>
            <a:off x="3352800" y="76201"/>
            <a:ext cx="2743200" cy="1096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lnSpc>
                <a:spcPct val="90000"/>
              </a:lnSpc>
              <a:defRPr sz="3600">
                <a:latin typeface="Plantagenet Cherokee"/>
                <a:ea typeface="Plantagenet Cherokee"/>
                <a:cs typeface="Plantagenet Cherokee"/>
                <a:sym typeface="Plantagenet Cherokee"/>
              </a:defRPr>
            </a:lvl1pPr>
          </a:lstStyle>
          <a:p>
            <a:pPr lvl="0">
              <a:defRPr sz="1800">
                <a:solidFill>
                  <a:srgbClr val="000000"/>
                </a:solidFill>
              </a:defRPr>
            </a:pPr>
            <a:endParaRPr sz="3600" dirty="0">
              <a:solidFill>
                <a:srgbClr val="514843"/>
              </a:solidFill>
            </a:endParaRPr>
          </a:p>
        </p:txBody>
      </p:sp>
      <p:sp>
        <p:nvSpPr>
          <p:cNvPr id="176" name="Shape 176"/>
          <p:cNvSpPr/>
          <p:nvPr/>
        </p:nvSpPr>
        <p:spPr>
          <a:xfrm>
            <a:off x="2082404" y="1454944"/>
            <a:ext cx="3257551"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200"/>
              </a:spcBef>
              <a:defRPr sz="2000">
                <a:latin typeface="Arial"/>
                <a:ea typeface="Arial"/>
                <a:cs typeface="Arial"/>
                <a:sym typeface="Arial"/>
              </a:defRPr>
            </a:lvl1pPr>
          </a:lstStyle>
          <a:p>
            <a:pPr lvl="0">
              <a:defRPr sz="1800">
                <a:solidFill>
                  <a:srgbClr val="000000"/>
                </a:solidFill>
              </a:defRPr>
            </a:pPr>
            <a:r>
              <a:rPr sz="2000">
                <a:solidFill>
                  <a:srgbClr val="514843"/>
                </a:solidFill>
              </a:rPr>
              <a:t>FOOD &amp; BEVERAGES </a:t>
            </a:r>
          </a:p>
        </p:txBody>
      </p:sp>
      <p:sp>
        <p:nvSpPr>
          <p:cNvPr id="177" name="Shape 177"/>
          <p:cNvSpPr/>
          <p:nvPr/>
        </p:nvSpPr>
        <p:spPr>
          <a:xfrm>
            <a:off x="5867400" y="192487"/>
            <a:ext cx="3161163" cy="15696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defRPr>
                <a:solidFill>
                  <a:srgbClr val="000000"/>
                </a:solidFill>
              </a:defRPr>
            </a:pPr>
            <a:r>
              <a:rPr sz="1600" dirty="0">
                <a:solidFill>
                  <a:srgbClr val="514843"/>
                </a:solidFill>
                <a:latin typeface="Times New Roman"/>
                <a:ea typeface="Times New Roman"/>
                <a:cs typeface="Times New Roman"/>
                <a:sym typeface="Times New Roman"/>
              </a:rPr>
              <a:t>OMB A-87 B.3; OMB A-21 J.3</a:t>
            </a:r>
            <a:endParaRPr sz="1600" dirty="0">
              <a:solidFill>
                <a:srgbClr val="514843"/>
              </a:solidFill>
              <a:latin typeface="Georgia"/>
              <a:ea typeface="Georgia"/>
              <a:cs typeface="Georgia"/>
              <a:sym typeface="Georgia"/>
            </a:endParaRPr>
          </a:p>
          <a:p>
            <a:pPr lvl="0">
              <a:defRPr>
                <a:solidFill>
                  <a:srgbClr val="000000"/>
                </a:solidFill>
              </a:defRPr>
            </a:pPr>
            <a:r>
              <a:rPr sz="1600" dirty="0">
                <a:solidFill>
                  <a:srgbClr val="514843"/>
                </a:solidFill>
                <a:latin typeface="Times New Roman"/>
                <a:ea typeface="Times New Roman"/>
                <a:cs typeface="Times New Roman"/>
                <a:sym typeface="Times New Roman"/>
              </a:rPr>
              <a:t>OMB A-87 B.14; OMB A-21 J.17</a:t>
            </a:r>
            <a:endParaRPr sz="1600" dirty="0">
              <a:solidFill>
                <a:srgbClr val="514843"/>
              </a:solidFill>
              <a:latin typeface="Georgia"/>
              <a:ea typeface="Georgia"/>
              <a:cs typeface="Georgia"/>
              <a:sym typeface="Georgia"/>
            </a:endParaRPr>
          </a:p>
          <a:p>
            <a:pPr lvl="0">
              <a:defRPr>
                <a:solidFill>
                  <a:srgbClr val="000000"/>
                </a:solidFill>
              </a:defRPr>
            </a:pPr>
            <a:r>
              <a:rPr sz="1600" dirty="0">
                <a:solidFill>
                  <a:srgbClr val="514843"/>
                </a:solidFill>
                <a:latin typeface="Times New Roman"/>
                <a:ea typeface="Times New Roman"/>
                <a:cs typeface="Times New Roman"/>
                <a:sym typeface="Times New Roman"/>
              </a:rPr>
              <a:t>OMB A-87 B.27; OMB  A-21 J.32</a:t>
            </a:r>
            <a:endParaRPr sz="1600" dirty="0">
              <a:solidFill>
                <a:srgbClr val="514843"/>
              </a:solidFill>
              <a:latin typeface="Georgia"/>
              <a:ea typeface="Georgia"/>
              <a:cs typeface="Georgia"/>
              <a:sym typeface="Georgia"/>
            </a:endParaRPr>
          </a:p>
          <a:p>
            <a:pPr lvl="0">
              <a:defRPr>
                <a:solidFill>
                  <a:srgbClr val="000000"/>
                </a:solidFill>
              </a:defRPr>
            </a:pPr>
            <a:r>
              <a:rPr sz="1600" dirty="0">
                <a:solidFill>
                  <a:srgbClr val="514843"/>
                </a:solidFill>
                <a:latin typeface="Times New Roman"/>
                <a:ea typeface="Times New Roman"/>
                <a:cs typeface="Times New Roman"/>
                <a:sym typeface="Times New Roman"/>
              </a:rPr>
              <a:t>OMB A87 B.43; OMB A-21  J.53</a:t>
            </a:r>
            <a:endParaRPr sz="1600" dirty="0">
              <a:solidFill>
                <a:srgbClr val="514843"/>
              </a:solidFill>
              <a:latin typeface="Georgia"/>
              <a:ea typeface="Georgia"/>
              <a:cs typeface="Georgia"/>
              <a:sym typeface="Georgia"/>
            </a:endParaRPr>
          </a:p>
          <a:p>
            <a:pPr lvl="0">
              <a:defRPr>
                <a:solidFill>
                  <a:srgbClr val="000000"/>
                </a:solidFill>
              </a:defRPr>
            </a:pPr>
            <a:r>
              <a:rPr sz="1600" dirty="0">
                <a:solidFill>
                  <a:srgbClr val="514843"/>
                </a:solidFill>
                <a:latin typeface="Times New Roman"/>
                <a:ea typeface="Times New Roman"/>
                <a:cs typeface="Times New Roman"/>
                <a:sym typeface="Times New Roman"/>
              </a:rPr>
              <a:t>OMNI Selected Items of Cost – § 200.420, et. Seq.</a:t>
            </a:r>
            <a:endParaRPr sz="1600" dirty="0">
              <a:solidFill>
                <a:srgbClr val="514843"/>
              </a:solidFill>
              <a:latin typeface="Georgia"/>
              <a:ea typeface="Georgia"/>
              <a:cs typeface="Georgia"/>
              <a:sym typeface="Georgia"/>
            </a:endParaRPr>
          </a:p>
        </p:txBody>
      </p:sp>
    </p:spTree>
    <p:extLst>
      <p:ext uri="{BB962C8B-B14F-4D97-AF65-F5344CB8AC3E}">
        <p14:creationId xmlns:p14="http://schemas.microsoft.com/office/powerpoint/2010/main" val="615729311"/>
      </p:ext>
    </p:extLst>
  </p:cSld>
  <p:clrMapOvr>
    <a:masterClrMapping/>
  </p:clrMapOvr>
  <p:transition spd="med">
    <p:dissolv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Shape 505"/>
          <p:cNvSpPr>
            <a:spLocks noGrp="1"/>
          </p:cNvSpPr>
          <p:nvPr>
            <p:ph type="title"/>
          </p:nvPr>
        </p:nvSpPr>
        <p:spPr>
          <a:xfrm>
            <a:off x="3886200" y="304800"/>
            <a:ext cx="3924300" cy="781050"/>
          </a:xfrm>
          <a:prstGeom prst="rect">
            <a:avLst/>
          </a:prstGeom>
        </p:spPr>
        <p:txBody>
          <a:bodyPr>
            <a:normAutofit/>
          </a:bodyPr>
          <a:lstStyle/>
          <a:p>
            <a:pPr defTabSz="582930">
              <a:defRPr sz="1800" spc="0">
                <a:solidFill>
                  <a:srgbClr val="000000"/>
                </a:solidFill>
              </a:defRPr>
            </a:pPr>
            <a:r>
              <a:rPr sz="3300" b="1" spc="-64" dirty="0">
                <a:latin typeface="Calibri Light" panose="020F0302020204030204" pitchFamily="34" charset="0"/>
              </a:rPr>
              <a:t>200.474</a:t>
            </a:r>
            <a:r>
              <a:rPr lang="en-US" sz="3300" b="1" spc="-64" dirty="0">
                <a:latin typeface="Calibri Light" panose="020F0302020204030204" pitchFamily="34" charset="0"/>
              </a:rPr>
              <a:t>  </a:t>
            </a:r>
            <a:r>
              <a:rPr sz="3300" b="1" spc="-64" dirty="0">
                <a:latin typeface="Calibri Light" panose="020F0302020204030204" pitchFamily="34" charset="0"/>
              </a:rPr>
              <a:t>Travel</a:t>
            </a:r>
          </a:p>
        </p:txBody>
      </p:sp>
      <p:sp>
        <p:nvSpPr>
          <p:cNvPr id="506" name="Shape 506"/>
          <p:cNvSpPr>
            <a:spLocks noGrp="1"/>
          </p:cNvSpPr>
          <p:nvPr>
            <p:ph idx="1"/>
          </p:nvPr>
        </p:nvSpPr>
        <p:spPr>
          <a:xfrm>
            <a:off x="457200" y="1600200"/>
            <a:ext cx="8077200" cy="4114800"/>
          </a:xfrm>
          <a:prstGeom prst="rect">
            <a:avLst/>
          </a:prstGeom>
        </p:spPr>
        <p:txBody>
          <a:bodyPr>
            <a:noAutofit/>
          </a:bodyPr>
          <a:lstStyle/>
          <a:p>
            <a:pPr lvl="0">
              <a:defRPr sz="1800"/>
            </a:pPr>
            <a:r>
              <a:rPr sz="2400" dirty="0">
                <a:latin typeface="Calibri Light" panose="020F0302020204030204" pitchFamily="34" charset="0"/>
              </a:rPr>
              <a:t>Necessary for the federal award</a:t>
            </a:r>
          </a:p>
          <a:p>
            <a:pPr marL="342900" lvl="1" indent="-137159">
              <a:spcBef>
                <a:spcPts val="300"/>
              </a:spcBef>
              <a:defRPr sz="1800"/>
            </a:pPr>
            <a:r>
              <a:rPr sz="2400" dirty="0">
                <a:latin typeface="Calibri Light" panose="020F0302020204030204" pitchFamily="34" charset="0"/>
              </a:rPr>
              <a:t>Travel requests – “Participation is necessary to the </a:t>
            </a:r>
            <a:r>
              <a:rPr sz="2400" dirty="0" smtClean="0">
                <a:latin typeface="Calibri Light" panose="020F0302020204030204" pitchFamily="34" charset="0"/>
              </a:rPr>
              <a:t>Federal </a:t>
            </a:r>
            <a:r>
              <a:rPr sz="2400" dirty="0">
                <a:latin typeface="Calibri Light" panose="020F0302020204030204" pitchFamily="34" charset="0"/>
              </a:rPr>
              <a:t>award” and why.</a:t>
            </a:r>
          </a:p>
          <a:p>
            <a:pPr marL="342900" lvl="1" indent="-137159">
              <a:spcBef>
                <a:spcPts val="300"/>
              </a:spcBef>
              <a:defRPr sz="1800"/>
            </a:pPr>
            <a:r>
              <a:rPr sz="2400" dirty="0">
                <a:latin typeface="Calibri Light" panose="020F0302020204030204" pitchFamily="34" charset="0"/>
              </a:rPr>
              <a:t>Conferences – “ Participation is necessary for </a:t>
            </a:r>
            <a:r>
              <a:rPr sz="2400" dirty="0" smtClean="0">
                <a:latin typeface="Calibri Light" panose="020F0302020204030204" pitchFamily="34" charset="0"/>
              </a:rPr>
              <a:t>successful </a:t>
            </a:r>
            <a:r>
              <a:rPr sz="2400" dirty="0">
                <a:latin typeface="Calibri Light" panose="020F0302020204030204" pitchFamily="34" charset="0"/>
              </a:rPr>
              <a:t>performance under the Federal award” </a:t>
            </a:r>
            <a:r>
              <a:rPr sz="2400" dirty="0" smtClean="0">
                <a:latin typeface="Calibri Light" panose="020F0302020204030204" pitchFamily="34" charset="0"/>
              </a:rPr>
              <a:t>and, </a:t>
            </a:r>
            <a:r>
              <a:rPr sz="2400" dirty="0">
                <a:latin typeface="Calibri Light" panose="020F0302020204030204" pitchFamily="34" charset="0"/>
              </a:rPr>
              <a:t>“The conference </a:t>
            </a:r>
            <a:r>
              <a:rPr sz="2400" dirty="0" smtClean="0">
                <a:latin typeface="Calibri Light" panose="020F0302020204030204" pitchFamily="34" charset="0"/>
              </a:rPr>
              <a:t>costs </a:t>
            </a:r>
            <a:r>
              <a:rPr sz="2400" dirty="0">
                <a:latin typeface="Calibri Light" panose="020F0302020204030204" pitchFamily="34" charset="0"/>
              </a:rPr>
              <a:t>are reasonable</a:t>
            </a:r>
            <a:r>
              <a:rPr sz="2400" dirty="0" smtClean="0">
                <a:latin typeface="Calibri Light" panose="020F0302020204030204" pitchFamily="34" charset="0"/>
              </a:rPr>
              <a:t>.”</a:t>
            </a:r>
            <a:endParaRPr sz="2400" dirty="0">
              <a:latin typeface="Calibri Light" panose="020F0302020204030204" pitchFamily="34" charset="0"/>
            </a:endParaRPr>
          </a:p>
          <a:p>
            <a:pPr lvl="0">
              <a:defRPr sz="1800"/>
            </a:pPr>
            <a:r>
              <a:rPr sz="2400" dirty="0">
                <a:latin typeface="Calibri Light" panose="020F0302020204030204" pitchFamily="34" charset="0"/>
              </a:rPr>
              <a:t>Transportation, lodging, subsistence, related items</a:t>
            </a:r>
          </a:p>
          <a:p>
            <a:pPr lvl="0">
              <a:defRPr sz="1800"/>
            </a:pPr>
            <a:r>
              <a:rPr sz="2400" dirty="0">
                <a:latin typeface="Calibri Light" panose="020F0302020204030204" pitchFamily="34" charset="0"/>
              </a:rPr>
              <a:t>Temporary dependent care (but not travel of the </a:t>
            </a:r>
            <a:r>
              <a:rPr lang="en-US" sz="2400" dirty="0" smtClean="0">
                <a:latin typeface="Calibri Light" panose="020F0302020204030204" pitchFamily="34" charset="0"/>
              </a:rPr>
              <a:t>	</a:t>
            </a:r>
            <a:r>
              <a:rPr sz="2400" dirty="0" smtClean="0">
                <a:latin typeface="Calibri Light" panose="020F0302020204030204" pitchFamily="34" charset="0"/>
              </a:rPr>
              <a:t>dependent</a:t>
            </a:r>
            <a:r>
              <a:rPr sz="2400" dirty="0">
                <a:latin typeface="Calibri Light" panose="020F0302020204030204" pitchFamily="34" charset="0"/>
              </a:rPr>
              <a:t>)</a:t>
            </a:r>
          </a:p>
          <a:p>
            <a:pPr lvl="0">
              <a:defRPr sz="1800"/>
            </a:pPr>
            <a:r>
              <a:rPr sz="2400" dirty="0">
                <a:latin typeface="Calibri Light" panose="020F0302020204030204" pitchFamily="34" charset="0"/>
              </a:rPr>
              <a:t>Actual, per diem or mileage basis (or combination)</a:t>
            </a:r>
          </a:p>
          <a:p>
            <a:pPr lvl="0">
              <a:defRPr sz="1800"/>
            </a:pPr>
            <a:r>
              <a:rPr sz="2400" dirty="0">
                <a:latin typeface="Calibri Light" panose="020F0302020204030204" pitchFamily="34" charset="0"/>
              </a:rPr>
              <a:t>Must be in compliance with written travel policies</a:t>
            </a:r>
          </a:p>
        </p:txBody>
      </p:sp>
    </p:spTree>
    <p:extLst>
      <p:ext uri="{BB962C8B-B14F-4D97-AF65-F5344CB8AC3E}">
        <p14:creationId xmlns:p14="http://schemas.microsoft.com/office/powerpoint/2010/main" val="398944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2C649660A8C5429B03B87343EC7DF1" ma:contentTypeVersion="0" ma:contentTypeDescription="Create a new document." ma:contentTypeScope="" ma:versionID="ca5e09d8a3d0c00ba0766f3a400bca7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147042-C13C-49EF-BC4D-5A48B61F21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59EDD1A-F66B-4A90-8803-6512E3CBFB2F}">
  <ds:schemaRefs>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2B2E925-8E2E-4675-A322-811AC5A545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Advantage.thmx</Template>
  <TotalTime>1392</TotalTime>
  <Words>7444</Words>
  <Application>Microsoft Office PowerPoint</Application>
  <PresentationFormat>On-screen Show (4:3)</PresentationFormat>
  <Paragraphs>1328</Paragraphs>
  <Slides>119</Slides>
  <Notes>37</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119</vt:i4>
      </vt:variant>
    </vt:vector>
  </HeadingPairs>
  <TitlesOfParts>
    <vt:vector size="137" baseType="lpstr">
      <vt:lpstr>American Typewriter</vt:lpstr>
      <vt:lpstr>Arial</vt:lpstr>
      <vt:lpstr>Arial Rounded MT Bold</vt:lpstr>
      <vt:lpstr>Calibri</vt:lpstr>
      <vt:lpstr>Calibri Light</vt:lpstr>
      <vt:lpstr>Courier New</vt:lpstr>
      <vt:lpstr>Franklin Gothic Medium</vt:lpstr>
      <vt:lpstr>Georgia</vt:lpstr>
      <vt:lpstr>Helvetica</vt:lpstr>
      <vt:lpstr>Plantagenet Cherokee</vt:lpstr>
      <vt:lpstr>Tahoma</vt:lpstr>
      <vt:lpstr>Tahoma Negreta</vt:lpstr>
      <vt:lpstr>Times New Roman</vt:lpstr>
      <vt:lpstr>Times New Roman Bold</vt:lpstr>
      <vt:lpstr>Verdana</vt:lpstr>
      <vt:lpstr>Verdana Bold</vt:lpstr>
      <vt:lpstr>Wingdings</vt:lpstr>
      <vt:lpstr>Office Theme</vt:lpstr>
      <vt:lpstr>Perkins 101  Toward a better understanding  and local Implementation of the  Carl D. Perkins Career and Technical Education Act </vt:lpstr>
      <vt:lpstr>Carl Dewey Perkins</vt:lpstr>
      <vt:lpstr>Evolution of Perkins Program</vt:lpstr>
      <vt:lpstr>Evolution of Perkins Program</vt:lpstr>
      <vt:lpstr>Purpose of Perkins Program</vt:lpstr>
      <vt:lpstr>Purpose of Perkins Program</vt:lpstr>
      <vt:lpstr>Perkins Emphasis </vt:lpstr>
      <vt:lpstr>The Carl D. Perkins CTE  Act of 2006</vt:lpstr>
      <vt:lpstr>Mission </vt:lpstr>
      <vt:lpstr>Oversight and Authority</vt:lpstr>
      <vt:lpstr>Our CTE Plan of Work</vt:lpstr>
      <vt:lpstr>Perkins Flow of Funding</vt:lpstr>
      <vt:lpstr>Distribution of Funds</vt:lpstr>
      <vt:lpstr>WIOA Board Input</vt:lpstr>
      <vt:lpstr>Use of Funds</vt:lpstr>
      <vt:lpstr>Use of Funds: Administrative</vt:lpstr>
      <vt:lpstr>How does Perkins fit in CTE programs?</vt:lpstr>
      <vt:lpstr>PERKINS</vt:lpstr>
      <vt:lpstr>PowerPoint Presentation</vt:lpstr>
      <vt:lpstr>Consortium Distribution of Funds</vt:lpstr>
      <vt:lpstr>Section 131 &amp; 132 –  Consortia Requirements</vt:lpstr>
      <vt:lpstr>Section 133 –  Redistribution of Unspent Funds</vt:lpstr>
      <vt:lpstr>Required Uses of Funds Section 135. Local Use of Funds</vt:lpstr>
      <vt:lpstr>Required &amp; Permissive Use of Funds Section 135. Local Use of Funds</vt:lpstr>
      <vt:lpstr>PowerPoint Presentation</vt:lpstr>
      <vt:lpstr>Integration of Academic &amp; CTE Skills</vt:lpstr>
      <vt:lpstr>Secondary - Postsecondary  Linkages</vt:lpstr>
      <vt:lpstr>Programs of Study</vt:lpstr>
      <vt:lpstr>Program of Study / Career Pathways </vt:lpstr>
      <vt:lpstr>PowerPoint Presentation</vt:lpstr>
      <vt:lpstr>PowerPoint Presentation</vt:lpstr>
      <vt:lpstr>PowerPoint Presentation</vt:lpstr>
      <vt:lpstr>All Aspects of an Industry</vt:lpstr>
      <vt:lpstr>Program Improvement / Technology</vt:lpstr>
      <vt:lpstr>Professional Development</vt:lpstr>
      <vt:lpstr>CTE Program Evaluation</vt:lpstr>
      <vt:lpstr>PowerPoint Presentation</vt:lpstr>
      <vt:lpstr>Special Populations</vt:lpstr>
      <vt:lpstr>Stakeholder Involvement</vt:lpstr>
      <vt:lpstr>Student Success</vt:lpstr>
      <vt:lpstr>Program Accessibility</vt:lpstr>
      <vt:lpstr>Targeted Program Areas</vt:lpstr>
      <vt:lpstr>Perkins Coordinator </vt:lpstr>
      <vt:lpstr>Local Plan Elements</vt:lpstr>
      <vt:lpstr>Local  Plan Preparation</vt:lpstr>
      <vt:lpstr>Application Process</vt:lpstr>
      <vt:lpstr>Common Local Plan Pitfalls</vt:lpstr>
      <vt:lpstr>Local Plan: Implementation</vt:lpstr>
      <vt:lpstr>Implementation Continued </vt:lpstr>
      <vt:lpstr>NC Local Plan  </vt:lpstr>
      <vt:lpstr>NC Local Plan   </vt:lpstr>
      <vt:lpstr>NC Local Plan   </vt:lpstr>
      <vt:lpstr>NC Local Plan  </vt:lpstr>
      <vt:lpstr>NC Local Plan   </vt:lpstr>
      <vt:lpstr>NC Local Plan  </vt:lpstr>
      <vt:lpstr>NC Local Plan  </vt:lpstr>
      <vt:lpstr>NC Local Plan   </vt:lpstr>
      <vt:lpstr>NC Local Plan Template </vt:lpstr>
      <vt:lpstr>NC Local Plan  </vt:lpstr>
      <vt:lpstr>NC Local Plan Template </vt:lpstr>
      <vt:lpstr>Spring Timeline</vt:lpstr>
      <vt:lpstr>Continuous Oversight</vt:lpstr>
      <vt:lpstr>Compliance Review</vt:lpstr>
      <vt:lpstr>Accountability</vt:lpstr>
      <vt:lpstr>Accountability Measures 10% </vt:lpstr>
      <vt:lpstr>Negotiated Levels  </vt:lpstr>
      <vt:lpstr>Accountability</vt:lpstr>
      <vt:lpstr>Accountability</vt:lpstr>
      <vt:lpstr>Accountability</vt:lpstr>
      <vt:lpstr>Accountability</vt:lpstr>
      <vt:lpstr>Accountability</vt:lpstr>
      <vt:lpstr>Role of the Local Coordinator</vt:lpstr>
      <vt:lpstr>Perkins Coordinator </vt:lpstr>
      <vt:lpstr>Local Plan –  Approval Before Obligation</vt:lpstr>
      <vt:lpstr>Local Plan Amendment</vt:lpstr>
      <vt:lpstr>Local Plan Considerations</vt:lpstr>
      <vt:lpstr>Oversight and Authority</vt:lpstr>
      <vt:lpstr>Perkins </vt:lpstr>
      <vt:lpstr>Perkins Helpful resources</vt:lpstr>
      <vt:lpstr>The Act The Bible</vt:lpstr>
      <vt:lpstr>Brustein &amp; Manasevit</vt:lpstr>
      <vt:lpstr>PowerPoint Presentation</vt:lpstr>
      <vt:lpstr>Helpful Resources</vt:lpstr>
      <vt:lpstr>PERKINS</vt:lpstr>
      <vt:lpstr>Accountability Section 113 Core Indicators of Performance </vt:lpstr>
      <vt:lpstr>Accountability </vt:lpstr>
      <vt:lpstr>Accountability  </vt:lpstr>
      <vt:lpstr>Use of Data</vt:lpstr>
      <vt:lpstr>Omni circular </vt:lpstr>
      <vt:lpstr>UGG Written Policies </vt:lpstr>
      <vt:lpstr>200.331 - Award Information</vt:lpstr>
      <vt:lpstr>76.707   Obligation Dates</vt:lpstr>
      <vt:lpstr>200.430  Salaries and Fringe</vt:lpstr>
      <vt:lpstr>200.313, 200.439   Equipment</vt:lpstr>
      <vt:lpstr>200.313  Property Records</vt:lpstr>
      <vt:lpstr>200.20, 200.94  Supplies</vt:lpstr>
      <vt:lpstr>200.432  Conferences</vt:lpstr>
      <vt:lpstr>PowerPoint Presentation</vt:lpstr>
      <vt:lpstr>200.474  Travel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Perkins On-line Moodle </vt:lpstr>
      <vt:lpstr>Contact Sheet </vt:lpstr>
      <vt:lpstr>Acceptance and Assurances </vt:lpstr>
      <vt:lpstr>Assurances </vt:lpstr>
      <vt:lpstr>Assurances </vt:lpstr>
      <vt:lpstr>Required use and Budget</vt:lpstr>
      <vt:lpstr>Monitoring</vt:lpstr>
      <vt:lpstr>Monitoring</vt:lpstr>
      <vt:lpstr>Monitoring</vt:lpstr>
      <vt:lpstr>Perkins Handbook </vt:lpstr>
      <vt:lpstr>PowerPoint Presentation</vt:lpstr>
      <vt:lpstr>Perkins 101  Toward a better understanding  and local Implementation of the  Carl D. Perkins Career and Technical Education Act </vt:lpstr>
    </vt:vector>
  </TitlesOfParts>
  <Company>NCCCS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dc:title>
  <dc:creator>georgem</dc:creator>
  <cp:lastModifiedBy>Ashley Bowling</cp:lastModifiedBy>
  <cp:revision>138</cp:revision>
  <cp:lastPrinted>2015-07-22T14:24:11Z</cp:lastPrinted>
  <dcterms:created xsi:type="dcterms:W3CDTF">2009-10-29T12:13:41Z</dcterms:created>
  <dcterms:modified xsi:type="dcterms:W3CDTF">2016-03-15T15:01:11Z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0x010100C12C649660A8C5429B03B87343EC7DF1</vt:lpwstr>
  </property>
  <property fmtid="{D5CDD505-2E9C-101B-9397-08002B2CF9AE}" pid="3" name="Descriptors">
    <vt:lpwstr/>
  </property>
  <property fmtid="{D5CDD505-2E9C-101B-9397-08002B2CF9AE}" pid="4" name="Functions">
    <vt:lpwstr>34;#Branding|6e354d85-bdd8-4cc8-a485-4803f6fdee24</vt:lpwstr>
  </property>
  <property fmtid="{D5CDD505-2E9C-101B-9397-08002B2CF9AE}" pid="5" name="Types">
    <vt:lpwstr>38;#Template|fc194862-fd4a-42aa-9550-b5fd9ecd1cff</vt:lpwstr>
  </property>
  <property fmtid="{D5CDD505-2E9C-101B-9397-08002B2CF9AE}" pid="6" name="Objects">
    <vt:lpwstr/>
  </property>
</Properties>
</file>