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2"/>
  </p:notesMasterIdLst>
  <p:sldIdLst>
    <p:sldId id="471" r:id="rId2"/>
    <p:sldId id="807" r:id="rId3"/>
    <p:sldId id="873" r:id="rId4"/>
    <p:sldId id="874" r:id="rId5"/>
    <p:sldId id="528" r:id="rId6"/>
    <p:sldId id="838" r:id="rId7"/>
    <p:sldId id="839" r:id="rId8"/>
    <p:sldId id="840" r:id="rId9"/>
    <p:sldId id="841" r:id="rId10"/>
    <p:sldId id="842" r:id="rId11"/>
    <p:sldId id="845" r:id="rId12"/>
    <p:sldId id="846" r:id="rId13"/>
    <p:sldId id="751" r:id="rId14"/>
    <p:sldId id="572" r:id="rId15"/>
    <p:sldId id="875" r:id="rId16"/>
    <p:sldId id="645" r:id="rId17"/>
    <p:sldId id="647" r:id="rId18"/>
    <p:sldId id="730" r:id="rId19"/>
    <p:sldId id="733" r:id="rId20"/>
    <p:sldId id="768" r:id="rId21"/>
    <p:sldId id="752" r:id="rId22"/>
    <p:sldId id="735" r:id="rId23"/>
    <p:sldId id="787" r:id="rId24"/>
    <p:sldId id="803" r:id="rId25"/>
    <p:sldId id="660" r:id="rId26"/>
    <p:sldId id="808" r:id="rId27"/>
    <p:sldId id="789" r:id="rId28"/>
    <p:sldId id="790" r:id="rId29"/>
    <p:sldId id="791" r:id="rId30"/>
    <p:sldId id="792" r:id="rId31"/>
    <p:sldId id="797" r:id="rId32"/>
    <p:sldId id="767" r:id="rId33"/>
    <p:sldId id="835" r:id="rId34"/>
    <p:sldId id="836" r:id="rId35"/>
    <p:sldId id="837" r:id="rId36"/>
    <p:sldId id="868" r:id="rId37"/>
    <p:sldId id="870" r:id="rId38"/>
    <p:sldId id="851" r:id="rId39"/>
    <p:sldId id="785" r:id="rId40"/>
    <p:sldId id="783" r:id="rId41"/>
    <p:sldId id="779" r:id="rId42"/>
    <p:sldId id="777" r:id="rId43"/>
    <p:sldId id="799" r:id="rId44"/>
    <p:sldId id="869" r:id="rId45"/>
    <p:sldId id="780" r:id="rId46"/>
    <p:sldId id="715" r:id="rId47"/>
    <p:sldId id="856" r:id="rId48"/>
    <p:sldId id="866" r:id="rId49"/>
    <p:sldId id="857" r:id="rId50"/>
    <p:sldId id="858" r:id="rId51"/>
    <p:sldId id="859" r:id="rId52"/>
    <p:sldId id="861" r:id="rId53"/>
    <p:sldId id="860" r:id="rId54"/>
    <p:sldId id="862" r:id="rId55"/>
    <p:sldId id="697" r:id="rId56"/>
    <p:sldId id="863" r:id="rId57"/>
    <p:sldId id="855" r:id="rId58"/>
    <p:sldId id="864" r:id="rId59"/>
    <p:sldId id="867" r:id="rId60"/>
    <p:sldId id="703" r:id="rId61"/>
    <p:sldId id="865" r:id="rId62"/>
    <p:sldId id="782" r:id="rId63"/>
    <p:sldId id="810" r:id="rId64"/>
    <p:sldId id="824" r:id="rId65"/>
    <p:sldId id="806" r:id="rId66"/>
    <p:sldId id="793" r:id="rId67"/>
    <p:sldId id="829" r:id="rId68"/>
    <p:sldId id="853" r:id="rId69"/>
    <p:sldId id="854" r:id="rId70"/>
    <p:sldId id="490" r:id="rId71"/>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024">
          <p15:clr>
            <a:srgbClr val="A4A3A4"/>
          </p15:clr>
        </p15:guide>
        <p15:guide id="2" pos="230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D3A9"/>
    <a:srgbClr val="FFEDBC"/>
    <a:srgbClr val="FFD1C3"/>
    <a:srgbClr val="673309"/>
    <a:srgbClr val="FFFF99"/>
    <a:srgbClr val="7F1353"/>
    <a:srgbClr val="71852C"/>
    <a:srgbClr val="245292"/>
    <a:srgbClr val="B4C12C"/>
    <a:srgbClr val="58003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4058" autoAdjust="0"/>
  </p:normalViewPr>
  <p:slideViewPr>
    <p:cSldViewPr>
      <p:cViewPr varScale="1">
        <p:scale>
          <a:sx n="54" d="100"/>
          <a:sy n="54" d="100"/>
        </p:scale>
        <p:origin x="-59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p:scale>
          <a:sx n="108" d="100"/>
          <a:sy n="108" d="100"/>
        </p:scale>
        <p:origin x="-104" y="-72"/>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notesMaster" Target="notesMasters/notes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interSettings" Target="printerSettings/printerSettings1.bin"/><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168650" cy="479425"/>
          </a:xfrm>
          <a:prstGeom prst="rect">
            <a:avLst/>
          </a:prstGeom>
          <a:noFill/>
          <a:ln w="9525">
            <a:noFill/>
            <a:miter lim="800000"/>
            <a:headEnd/>
            <a:tailEnd/>
          </a:ln>
        </p:spPr>
        <p:txBody>
          <a:bodyPr vert="horz" wrap="square" lIns="96656" tIns="48328" rIns="96656" bIns="48328" numCol="1" anchor="t" anchorCtr="0" compatLnSpc="1">
            <a:prstTxWarp prst="textNoShape">
              <a:avLst/>
            </a:prstTxWarp>
          </a:bodyPr>
          <a:lstStyle>
            <a:lvl1pPr>
              <a:defRPr sz="1200">
                <a:latin typeface="Arial" pitchFamily="-112" charset="0"/>
                <a:ea typeface="ヒラギノ角ゴ Pro W3" pitchFamily="-112" charset="-128"/>
                <a:cs typeface="ヒラギノ角ゴ Pro W3" pitchFamily="-112" charset="-128"/>
              </a:defRPr>
            </a:lvl1pPr>
          </a:lstStyle>
          <a:p>
            <a:pPr>
              <a:defRPr/>
            </a:pPr>
            <a:endParaRPr lang="en-US"/>
          </a:p>
        </p:txBody>
      </p:sp>
      <p:sp>
        <p:nvSpPr>
          <p:cNvPr id="5123" name="Rectangle 3"/>
          <p:cNvSpPr>
            <a:spLocks noGrp="1" noChangeArrowheads="1"/>
          </p:cNvSpPr>
          <p:nvPr>
            <p:ph type="dt" idx="1"/>
          </p:nvPr>
        </p:nvSpPr>
        <p:spPr bwMode="auto">
          <a:xfrm>
            <a:off x="4146550" y="0"/>
            <a:ext cx="3168650" cy="479425"/>
          </a:xfrm>
          <a:prstGeom prst="rect">
            <a:avLst/>
          </a:prstGeom>
          <a:noFill/>
          <a:ln w="9525">
            <a:noFill/>
            <a:miter lim="800000"/>
            <a:headEnd/>
            <a:tailEnd/>
          </a:ln>
        </p:spPr>
        <p:txBody>
          <a:bodyPr vert="horz" wrap="square" lIns="96656" tIns="48328" rIns="96656" bIns="48328" numCol="1" anchor="t" anchorCtr="0" compatLnSpc="1">
            <a:prstTxWarp prst="textNoShape">
              <a:avLst/>
            </a:prstTxWarp>
          </a:bodyPr>
          <a:lstStyle>
            <a:lvl1pPr algn="r">
              <a:defRPr sz="1200">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5" name="Rectangle 5"/>
          <p:cNvSpPr>
            <a:spLocks noGrp="1" noChangeArrowheads="1"/>
          </p:cNvSpPr>
          <p:nvPr>
            <p:ph type="body" sz="quarter" idx="3"/>
          </p:nvPr>
        </p:nvSpPr>
        <p:spPr bwMode="auto">
          <a:xfrm>
            <a:off x="974725" y="4559300"/>
            <a:ext cx="5365750" cy="4321175"/>
          </a:xfrm>
          <a:prstGeom prst="rect">
            <a:avLst/>
          </a:prstGeom>
          <a:noFill/>
          <a:ln w="9525">
            <a:noFill/>
            <a:miter lim="800000"/>
            <a:headEnd/>
            <a:tailEnd/>
          </a:ln>
        </p:spPr>
        <p:txBody>
          <a:bodyPr vert="horz" wrap="square" lIns="96656" tIns="48328" rIns="96656" bIns="48328"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126" name="Rectangle 6"/>
          <p:cNvSpPr>
            <a:spLocks noGrp="1" noChangeArrowheads="1"/>
          </p:cNvSpPr>
          <p:nvPr>
            <p:ph type="ftr" sz="quarter" idx="4"/>
          </p:nvPr>
        </p:nvSpPr>
        <p:spPr bwMode="auto">
          <a:xfrm>
            <a:off x="0" y="9121775"/>
            <a:ext cx="3168650" cy="479425"/>
          </a:xfrm>
          <a:prstGeom prst="rect">
            <a:avLst/>
          </a:prstGeom>
          <a:noFill/>
          <a:ln w="9525">
            <a:noFill/>
            <a:miter lim="800000"/>
            <a:headEnd/>
            <a:tailEnd/>
          </a:ln>
        </p:spPr>
        <p:txBody>
          <a:bodyPr vert="horz" wrap="square" lIns="96656" tIns="48328" rIns="96656" bIns="48328" numCol="1" anchor="b" anchorCtr="0" compatLnSpc="1">
            <a:prstTxWarp prst="textNoShape">
              <a:avLst/>
            </a:prstTxWarp>
          </a:bodyPr>
          <a:lstStyle>
            <a:lvl1pPr>
              <a:defRPr sz="1200">
                <a:latin typeface="Arial" pitchFamily="-112" charset="0"/>
                <a:ea typeface="ヒラギノ角ゴ Pro W3" pitchFamily="-112" charset="-128"/>
                <a:cs typeface="ヒラギノ角ゴ Pro W3" pitchFamily="-112" charset="-128"/>
              </a:defRPr>
            </a:lvl1pPr>
          </a:lstStyle>
          <a:p>
            <a:pPr>
              <a:defRPr/>
            </a:pPr>
            <a:endParaRPr lang="en-US"/>
          </a:p>
        </p:txBody>
      </p:sp>
      <p:sp>
        <p:nvSpPr>
          <p:cNvPr id="5127"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p:spPr>
        <p:txBody>
          <a:bodyPr vert="horz" wrap="square" lIns="96656" tIns="48328" rIns="96656" bIns="48328" numCol="1" anchor="b" anchorCtr="0" compatLnSpc="1">
            <a:prstTxWarp prst="textNoShape">
              <a:avLst/>
            </a:prstTxWarp>
          </a:bodyPr>
          <a:lstStyle>
            <a:lvl1pPr algn="r">
              <a:defRPr sz="1200"/>
            </a:lvl1pPr>
          </a:lstStyle>
          <a:p>
            <a:pPr>
              <a:defRPr/>
            </a:pPr>
            <a:fld id="{E595AFB6-591D-6147-886F-35FF617A7290}" type="slidenum">
              <a:rPr lang="en-US"/>
              <a:pPr>
                <a:defRPr/>
              </a:pPr>
              <a:t>‹#›</a:t>
            </a:fld>
            <a:endParaRPr lang="en-US"/>
          </a:p>
        </p:txBody>
      </p:sp>
    </p:spTree>
    <p:extLst>
      <p:ext uri="{BB962C8B-B14F-4D97-AF65-F5344CB8AC3E}">
        <p14:creationId xmlns:p14="http://schemas.microsoft.com/office/powerpoint/2010/main" val="34244463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700" kern="1200">
        <a:solidFill>
          <a:schemeClr val="tx1"/>
        </a:solidFill>
        <a:latin typeface="Times"/>
        <a:ea typeface="ヒラギノ角ゴ Pro W3" pitchFamily="-112" charset="-128"/>
        <a:cs typeface="Times"/>
      </a:defRPr>
    </a:lvl1pPr>
    <a:lvl2pPr marL="457200" algn="l" rtl="0" eaLnBrk="0" fontAlgn="base" hangingPunct="0">
      <a:spcBef>
        <a:spcPct val="30000"/>
      </a:spcBef>
      <a:spcAft>
        <a:spcPct val="0"/>
      </a:spcAft>
      <a:defRPr sz="1700" kern="1200">
        <a:solidFill>
          <a:schemeClr val="tx1"/>
        </a:solidFill>
        <a:latin typeface="Times"/>
        <a:ea typeface="ヒラギノ角ゴ Pro W3" pitchFamily="-112" charset="-128"/>
        <a:cs typeface="Times"/>
      </a:defRPr>
    </a:lvl2pPr>
    <a:lvl3pPr marL="914400" algn="l" rtl="0" eaLnBrk="0" fontAlgn="base" hangingPunct="0">
      <a:spcBef>
        <a:spcPct val="30000"/>
      </a:spcBef>
      <a:spcAft>
        <a:spcPct val="0"/>
      </a:spcAft>
      <a:defRPr sz="1700" kern="1200">
        <a:solidFill>
          <a:schemeClr val="tx1"/>
        </a:solidFill>
        <a:latin typeface="Times"/>
        <a:ea typeface="ヒラギノ角ゴ Pro W3" pitchFamily="-112" charset="-128"/>
        <a:cs typeface="Times"/>
      </a:defRPr>
    </a:lvl3pPr>
    <a:lvl4pPr marL="1371600" algn="l" rtl="0" eaLnBrk="0" fontAlgn="base" hangingPunct="0">
      <a:spcBef>
        <a:spcPct val="30000"/>
      </a:spcBef>
      <a:spcAft>
        <a:spcPct val="0"/>
      </a:spcAft>
      <a:defRPr sz="1700" kern="1200">
        <a:solidFill>
          <a:schemeClr val="tx1"/>
        </a:solidFill>
        <a:latin typeface="Times"/>
        <a:ea typeface="ヒラギノ角ゴ Pro W3" pitchFamily="-112" charset="-128"/>
        <a:cs typeface="Times"/>
      </a:defRPr>
    </a:lvl4pPr>
    <a:lvl5pPr marL="1828800" algn="l" rtl="0" eaLnBrk="0" fontAlgn="base" hangingPunct="0">
      <a:spcBef>
        <a:spcPct val="30000"/>
      </a:spcBef>
      <a:spcAft>
        <a:spcPct val="0"/>
      </a:spcAft>
      <a:defRPr sz="1700" kern="1200">
        <a:solidFill>
          <a:schemeClr val="tx1"/>
        </a:solidFill>
        <a:latin typeface="Times"/>
        <a:ea typeface="ヒラギノ角ゴ Pro W3" pitchFamily="-112" charset="-128"/>
        <a:cs typeface="Time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1" Type="http://schemas.openxmlformats.org/officeDocument/2006/relationships/hyperlink" Target="http://www.zeemaps.com/pub?group=609826&amp;legend=1&amp;geosearch=1&amp;search=1&amp;locate=1&amp;list=1&amp;shuttered=1&amp;add=1" TargetMode="External"/><Relationship Id="rId12" Type="http://schemas.openxmlformats.org/officeDocument/2006/relationships/hyperlink" Target="http://enablingthefuture.org/2015/01/21/e-nabling-haiti/" TargetMode="External"/><Relationship Id="rId13" Type="http://schemas.openxmlformats.org/officeDocument/2006/relationships/hyperlink" Target="http://www.ilabhaiti.org/" TargetMode="External"/><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www.fastcoexist.com/3041495/matching-people-who-have-3-d-printers-with-children-who-need-prosthetic-hands" TargetMode="External"/><Relationship Id="rId4" Type="http://schemas.openxmlformats.org/officeDocument/2006/relationships/hyperlink" Target="http://www.fastcoexist.com/technology/3-d" TargetMode="External"/><Relationship Id="rId5" Type="http://schemas.openxmlformats.org/officeDocument/2006/relationships/hyperlink" Target="http://www.fastcoexist.com/explore/printing" TargetMode="External"/><Relationship Id="rId6" Type="http://schemas.openxmlformats.org/officeDocument/2006/relationships/hyperlink" Target="http://enablingthefuture.org/upper-limb-prosthetics/" TargetMode="External"/><Relationship Id="rId7" Type="http://schemas.openxmlformats.org/officeDocument/2006/relationships/hyperlink" Target="http://enablingthefuture.org/" TargetMode="External"/><Relationship Id="rId8" Type="http://schemas.openxmlformats.org/officeDocument/2006/relationships/hyperlink" Target="http://www.fastcoexist.com/explore/online-community" TargetMode="External"/><Relationship Id="rId9" Type="http://schemas.openxmlformats.org/officeDocument/2006/relationships/hyperlink" Target="http://www.fastcompany.com/person/jon-schull" TargetMode="External"/><Relationship Id="rId10" Type="http://schemas.openxmlformats.org/officeDocument/2006/relationships/hyperlink" Target="http://www.npr.org/blogs/health/2013/06/18/191279201/3-d-printer-brings-dexterity-to-children-with-no-fingers"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xfrm>
            <a:off x="1066800" y="381000"/>
            <a:ext cx="1219200" cy="914400"/>
          </a:xfrm>
          <a:ln/>
        </p:spPr>
      </p:sp>
      <p:sp>
        <p:nvSpPr>
          <p:cNvPr id="15362" name="Notes Placeholder 2"/>
          <p:cNvSpPr>
            <a:spLocks noGrp="1"/>
          </p:cNvSpPr>
          <p:nvPr>
            <p:ph type="body" idx="1"/>
          </p:nvPr>
        </p:nvSpPr>
        <p:spPr>
          <a:xfrm>
            <a:off x="838200" y="1371600"/>
            <a:ext cx="5867400" cy="8153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ct val="30000"/>
              </a:spcAft>
            </a:pPr>
            <a:r>
              <a:rPr lang="en-US" dirty="0" smtClean="0">
                <a:latin typeface="Times"/>
                <a:ea typeface="ヒラギノ角ゴ Pro W3" charset="0"/>
                <a:cs typeface="Times"/>
              </a:rPr>
              <a:t>Good </a:t>
            </a:r>
            <a:r>
              <a:rPr lang="en-US" u="sng" dirty="0" smtClean="0">
                <a:latin typeface="Times"/>
                <a:ea typeface="ヒラギノ角ゴ Pro W3" charset="0"/>
                <a:cs typeface="Times"/>
              </a:rPr>
              <a:t>morning</a:t>
            </a:r>
            <a:r>
              <a:rPr lang="en-US" dirty="0" smtClean="0">
                <a:latin typeface="Times"/>
                <a:ea typeface="ヒラギノ角ゴ Pro W3" charset="0"/>
                <a:cs typeface="Times"/>
              </a:rPr>
              <a:t>.  I</a:t>
            </a:r>
            <a:r>
              <a:rPr lang="ja-JP" altLang="en-US" dirty="0" smtClean="0">
                <a:latin typeface="Times"/>
                <a:ea typeface="ヒラギノ角ゴ Pro W3" charset="0"/>
                <a:cs typeface="Times"/>
              </a:rPr>
              <a:t>’</a:t>
            </a:r>
            <a:r>
              <a:rPr lang="en-US" dirty="0" smtClean="0">
                <a:latin typeface="Times"/>
                <a:ea typeface="ヒラギノ角ゴ Pro W3" charset="0"/>
                <a:cs typeface="Times"/>
              </a:rPr>
              <a:t>m Chris </a:t>
            </a:r>
            <a:r>
              <a:rPr lang="en-US" dirty="0" err="1" smtClean="0">
                <a:latin typeface="Times"/>
                <a:ea typeface="ヒラギノ角ゴ Pro W3" charset="0"/>
                <a:cs typeface="Times"/>
              </a:rPr>
              <a:t>Droessler</a:t>
            </a:r>
            <a:r>
              <a:rPr lang="en-US" dirty="0" smtClean="0">
                <a:latin typeface="Times"/>
                <a:ea typeface="ヒラギノ角ゴ Pro W3" charset="0"/>
                <a:cs typeface="Times"/>
              </a:rPr>
              <a:t>, an education consultant from North Carolina Public Schools.</a:t>
            </a:r>
          </a:p>
          <a:p>
            <a:r>
              <a:rPr lang="en-US" sz="1800" dirty="0" smtClean="0">
                <a:latin typeface="Times"/>
                <a:ea typeface="ヒラギノ角ゴ Pro W3" charset="0"/>
                <a:cs typeface="Times"/>
              </a:rPr>
              <a:t>If you have a smart phone, </a:t>
            </a:r>
            <a:r>
              <a:rPr lang="en-US" sz="1800" u="sng" dirty="0" smtClean="0">
                <a:latin typeface="Times"/>
                <a:ea typeface="ヒラギノ角ゴ Pro W3" charset="0"/>
                <a:cs typeface="Times"/>
              </a:rPr>
              <a:t>and</a:t>
            </a:r>
            <a:r>
              <a:rPr lang="en-US" sz="1800" dirty="0" smtClean="0">
                <a:latin typeface="Times"/>
                <a:ea typeface="ヒラギノ角ゴ Pro W3" charset="0"/>
                <a:cs typeface="Times"/>
              </a:rPr>
              <a:t> you are smart enough to use it, -- you can capture that QR code, and your phone takes you to the webpage where you can download a copy of this PowerPoint file. </a:t>
            </a:r>
          </a:p>
          <a:p>
            <a:r>
              <a:rPr lang="en-US" sz="1800" dirty="0" smtClean="0">
                <a:latin typeface="Times"/>
                <a:ea typeface="ヒラギノ角ゴ Pro W3" charset="0"/>
                <a:cs typeface="Times"/>
              </a:rPr>
              <a:t>Or you can just go to </a:t>
            </a:r>
            <a:r>
              <a:rPr lang="en-US" sz="1800" dirty="0" err="1" smtClean="0">
                <a:latin typeface="Times"/>
                <a:ea typeface="ヒラギノ角ゴ Pro W3" charset="0"/>
                <a:cs typeface="Times"/>
              </a:rPr>
              <a:t>ctpnc.org</a:t>
            </a:r>
            <a:r>
              <a:rPr lang="en-US" sz="1800" dirty="0" smtClean="0">
                <a:latin typeface="Times"/>
                <a:ea typeface="ヒラギノ角ゴ Pro W3" charset="0"/>
                <a:cs typeface="Times"/>
              </a:rPr>
              <a:t> and click on the </a:t>
            </a:r>
            <a:r>
              <a:rPr lang="ja-JP" altLang="en-US" sz="1800" dirty="0" smtClean="0">
                <a:latin typeface="Times"/>
                <a:ea typeface="ヒラギノ角ゴ Pro W3" charset="0"/>
                <a:cs typeface="Times"/>
              </a:rPr>
              <a:t>“</a:t>
            </a:r>
            <a:r>
              <a:rPr lang="en-US" altLang="ja-JP" sz="1800" dirty="0" smtClean="0">
                <a:latin typeface="Times"/>
                <a:ea typeface="ヒラギノ角ゴ Pro W3" charset="0"/>
                <a:cs typeface="Times"/>
              </a:rPr>
              <a:t>presentations</a:t>
            </a:r>
            <a:r>
              <a:rPr lang="ja-JP" altLang="en-US" sz="1800" dirty="0" smtClean="0">
                <a:latin typeface="Times"/>
                <a:ea typeface="ヒラギノ角ゴ Pro W3" charset="0"/>
                <a:cs typeface="Times"/>
              </a:rPr>
              <a:t>”</a:t>
            </a:r>
            <a:r>
              <a:rPr lang="en-US" altLang="ja-JP" sz="1800" dirty="0" smtClean="0">
                <a:latin typeface="Times"/>
                <a:ea typeface="ヒラギノ角ゴ Pro W3" charset="0"/>
                <a:cs typeface="Times"/>
              </a:rPr>
              <a:t> link.</a:t>
            </a:r>
          </a:p>
          <a:p>
            <a:r>
              <a:rPr lang="en-US" altLang="ja-JP" sz="1800" dirty="0" smtClean="0">
                <a:latin typeface="Times"/>
                <a:ea typeface="ヒラギノ角ゴ Pro W3" charset="0"/>
                <a:cs typeface="Times"/>
              </a:rPr>
              <a:t>That web address is on the handout that you should have received.</a:t>
            </a:r>
            <a:endParaRPr lang="en-US" sz="1800" dirty="0" smtClean="0">
              <a:latin typeface="Times"/>
              <a:ea typeface="ヒラギノ角ゴ Pro W3" charset="0"/>
              <a:cs typeface="Times"/>
            </a:endParaRPr>
          </a:p>
          <a:p>
            <a:r>
              <a:rPr lang="en-US" sz="1800" dirty="0" smtClean="0">
                <a:latin typeface="Times"/>
                <a:ea typeface="ヒラギノ角ゴ Pro W3" charset="0"/>
                <a:cs typeface="Times"/>
              </a:rPr>
              <a:t>How many of you have already downloaded my presentation??</a:t>
            </a:r>
          </a:p>
          <a:p>
            <a:r>
              <a:rPr lang="en-US" sz="1800" dirty="0" smtClean="0">
                <a:latin typeface="Times"/>
                <a:ea typeface="ヒラギノ角ゴ Pro W3" charset="0"/>
                <a:cs typeface="Times"/>
              </a:rPr>
              <a:t>I</a:t>
            </a:r>
            <a:r>
              <a:rPr lang="ja-JP" altLang="en-US" sz="1800" dirty="0" smtClean="0">
                <a:latin typeface="Times"/>
                <a:ea typeface="ヒラギノ角ゴ Pro W3" charset="0"/>
                <a:cs typeface="Times"/>
              </a:rPr>
              <a:t>’</a:t>
            </a:r>
            <a:r>
              <a:rPr lang="en-US" sz="1800" dirty="0" err="1" smtClean="0">
                <a:latin typeface="Times"/>
                <a:ea typeface="ヒラギノ角ゴ Pro W3" charset="0"/>
                <a:cs typeface="Times"/>
              </a:rPr>
              <a:t>ve</a:t>
            </a:r>
            <a:r>
              <a:rPr lang="en-US" sz="1800" dirty="0" smtClean="0">
                <a:latin typeface="Times"/>
                <a:ea typeface="ヒラギノ角ゴ Pro W3" charset="0"/>
                <a:cs typeface="Times"/>
              </a:rPr>
              <a:t> documented my information sources in the notes </a:t>
            </a:r>
            <a:r>
              <a:rPr lang="en-US" sz="1800" dirty="0" smtClean="0">
                <a:latin typeface="Times"/>
                <a:ea typeface="ヒラギノ角ゴ Pro W3" charset="0"/>
                <a:cs typeface="Times"/>
              </a:rPr>
              <a:t>section </a:t>
            </a:r>
            <a:r>
              <a:rPr lang="en-US" sz="1800" dirty="0" smtClean="0">
                <a:latin typeface="Times"/>
                <a:ea typeface="ヒラギノ角ゴ Pro W3" charset="0"/>
                <a:cs typeface="Times"/>
              </a:rPr>
              <a:t>of the PowerPoint, to allow you to further research anything that you see here.  </a:t>
            </a:r>
          </a:p>
          <a:p>
            <a:r>
              <a:rPr lang="en-US" sz="1800" dirty="0" smtClean="0">
                <a:latin typeface="Times"/>
                <a:ea typeface="ヒラギノ角ゴ Pro W3" charset="0"/>
                <a:cs typeface="Times"/>
              </a:rPr>
              <a:t>In fact the notes I</a:t>
            </a:r>
            <a:r>
              <a:rPr lang="ja-JP" altLang="en-US" sz="1800" dirty="0" smtClean="0">
                <a:latin typeface="Times"/>
                <a:ea typeface="ヒラギノ角ゴ Pro W3" charset="0"/>
                <a:cs typeface="Times"/>
              </a:rPr>
              <a:t>’</a:t>
            </a:r>
            <a:r>
              <a:rPr lang="en-US" sz="1800" dirty="0" smtClean="0">
                <a:latin typeface="Times"/>
                <a:ea typeface="ヒラギノ角ゴ Pro W3" charset="0"/>
                <a:cs typeface="Times"/>
              </a:rPr>
              <a:t>m reading from are there as well.</a:t>
            </a:r>
          </a:p>
          <a:p>
            <a:r>
              <a:rPr lang="en-US" sz="1800" dirty="0" smtClean="0">
                <a:ea typeface="ヒラギノ角ゴ Pro W3" charset="0"/>
              </a:rPr>
              <a:t>Download the PowerPoint and use it any way you wish if it will help people get on a pathway to a great career.  --</a:t>
            </a:r>
          </a:p>
          <a:p>
            <a:endParaRPr lang="en-US" sz="1800" dirty="0" smtClean="0">
              <a:latin typeface="Times"/>
              <a:ea typeface="ヒラギノ角ゴ Pro W3" charset="0"/>
              <a:cs typeface="Times"/>
            </a:endParaRPr>
          </a:p>
          <a:p>
            <a:r>
              <a:rPr lang="en-US" dirty="0" smtClean="0">
                <a:latin typeface="Times"/>
                <a:ea typeface="ヒラギノ角ゴ Pro W3" charset="0"/>
                <a:cs typeface="Times"/>
              </a:rPr>
              <a:t>We are going to talk today about what gets you out of bed in t</a:t>
            </a:r>
            <a:r>
              <a:rPr lang="en-US" dirty="0" smtClean="0">
                <a:ea typeface="ヒラギノ角ゴ Pro W3" charset="0"/>
              </a:rPr>
              <a:t>he </a:t>
            </a:r>
            <a:r>
              <a:rPr lang="en-US" dirty="0" smtClean="0">
                <a:latin typeface="Times"/>
                <a:ea typeface="ヒラギノ角ゴ Pro W3" charset="0"/>
                <a:cs typeface="Times"/>
              </a:rPr>
              <a:t>morning with</a:t>
            </a:r>
            <a:r>
              <a:rPr lang="en-US" baseline="0" dirty="0" smtClean="0">
                <a:latin typeface="Times"/>
                <a:ea typeface="ヒラギノ角ゴ Pro W3" charset="0"/>
                <a:cs typeface="Times"/>
              </a:rPr>
              <a:t> a determination to go to work.</a:t>
            </a:r>
          </a:p>
          <a:p>
            <a:r>
              <a:rPr lang="en-US" baseline="0" dirty="0" smtClean="0">
                <a:latin typeface="Times"/>
                <a:ea typeface="ヒラギノ角ゴ Pro W3" charset="0"/>
                <a:cs typeface="Times"/>
              </a:rPr>
              <a:t>=====</a:t>
            </a:r>
          </a:p>
          <a:p>
            <a:r>
              <a:rPr lang="en-US" baseline="0" dirty="0" err="1" smtClean="0">
                <a:latin typeface="Times"/>
                <a:ea typeface="ヒラギノ角ゴ Pro W3" charset="0"/>
                <a:cs typeface="Times"/>
              </a:rPr>
              <a:t>NCWorks</a:t>
            </a:r>
            <a:r>
              <a:rPr lang="en-US" baseline="0" dirty="0" smtClean="0">
                <a:latin typeface="Times"/>
                <a:ea typeface="ヒラギノ角ゴ Pro W3" charset="0"/>
                <a:cs typeface="Times"/>
              </a:rPr>
              <a:t> Partnership Conference </a:t>
            </a:r>
          </a:p>
          <a:p>
            <a:r>
              <a:rPr lang="en-US" baseline="0" dirty="0" smtClean="0">
                <a:latin typeface="Times"/>
                <a:ea typeface="ヒラギノ角ゴ Pro W3" charset="0"/>
                <a:cs typeface="Times"/>
              </a:rPr>
              <a:t>October 30, 2015</a:t>
            </a:r>
          </a:p>
          <a:p>
            <a:r>
              <a:rPr lang="en-US" baseline="0" dirty="0" smtClean="0">
                <a:latin typeface="Times"/>
                <a:ea typeface="ヒラギノ角ゴ Pro W3" charset="0"/>
                <a:cs typeface="Times"/>
              </a:rPr>
              <a:t>Greensboro, NC</a:t>
            </a:r>
          </a:p>
        </p:txBody>
      </p:sp>
      <p:sp>
        <p:nvSpPr>
          <p:cNvPr id="15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0AC89-A9A6-F44C-8FB1-2FAE2DFF8A10}" type="slidenum">
              <a:rPr lang="en-US" sz="1200"/>
              <a:pPr/>
              <a:t>1</a:t>
            </a:fld>
            <a:endParaRPr lang="en-US" sz="1200"/>
          </a:p>
        </p:txBody>
      </p:sp>
    </p:spTree>
    <p:extLst>
      <p:ext uri="{BB962C8B-B14F-4D97-AF65-F5344CB8AC3E}">
        <p14:creationId xmlns:p14="http://schemas.microsoft.com/office/powerpoint/2010/main" val="2572568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A41FBDE-BB86-F541-8E45-ECF40C92678C}" type="slidenum">
              <a:rPr lang="en-US" sz="1300"/>
              <a:pPr/>
              <a:t>10</a:t>
            </a:fld>
            <a:endParaRPr lang="en-US" sz="1300"/>
          </a:p>
        </p:txBody>
      </p:sp>
      <p:sp>
        <p:nvSpPr>
          <p:cNvPr id="78850" name="Rectangle 2"/>
          <p:cNvSpPr>
            <a:spLocks noGrp="1" noRot="1" noChangeAspect="1" noChangeArrowheads="1" noTextEdit="1"/>
          </p:cNvSpPr>
          <p:nvPr>
            <p:ph type="sldImg"/>
          </p:nvPr>
        </p:nvSpPr>
        <p:spPr>
          <a:solidFill>
            <a:srgbClr val="FFFFFF"/>
          </a:solidFill>
          <a:ln/>
        </p:spPr>
      </p:sp>
      <p:sp>
        <p:nvSpPr>
          <p:cNvPr id="78851" name="Rectangle 3"/>
          <p:cNvSpPr>
            <a:spLocks noGrp="1" noChangeArrowheads="1"/>
          </p:cNvSpPr>
          <p:nvPr>
            <p:ph type="body" idx="1"/>
          </p:nvPr>
        </p:nvSpPr>
        <p:spPr>
          <a:xfrm>
            <a:off x="893763" y="4560888"/>
            <a:ext cx="5202237"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charset="0"/>
                <a:ea typeface="ヒラギノ角ゴ Pro W3" charset="0"/>
                <a:cs typeface="ヒラギノ角ゴ Pro W3" charset="0"/>
              </a:rPr>
              <a:t>We are here today </a:t>
            </a:r>
            <a:r>
              <a:rPr lang="en-US" dirty="0" smtClean="0">
                <a:latin typeface="Arial" charset="0"/>
                <a:ea typeface="ヒラギノ角ゴ Pro W3" charset="0"/>
                <a:cs typeface="ヒラギノ角ゴ Pro W3" charset="0"/>
              </a:rPr>
              <a:t>–</a:t>
            </a:r>
            <a:r>
              <a:rPr lang="en-US" baseline="0" dirty="0" smtClean="0">
                <a:latin typeface="Arial" charset="0"/>
                <a:ea typeface="ヒラギノ角ゴ Pro W3" charset="0"/>
                <a:cs typeface="ヒラギノ角ゴ Pro W3" charset="0"/>
              </a:rPr>
              <a:t> </a:t>
            </a:r>
          </a:p>
          <a:p>
            <a:pPr eaLnBrk="1" hangingPunct="1"/>
            <a:endParaRPr lang="en-US" dirty="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to </a:t>
            </a:r>
            <a:r>
              <a:rPr lang="en-US" baseline="0" dirty="0" smtClean="0">
                <a:latin typeface="Arial" charset="0"/>
                <a:ea typeface="ヒラギノ角ゴ Pro W3" charset="0"/>
                <a:cs typeface="ヒラギノ角ゴ Pro W3" charset="0"/>
              </a:rPr>
              <a:t>talk about </a:t>
            </a:r>
            <a:r>
              <a:rPr lang="en-US" u="sng" baseline="0" dirty="0" smtClean="0">
                <a:latin typeface="Arial" charset="0"/>
                <a:ea typeface="ヒラギノ角ゴ Pro W3" charset="0"/>
                <a:cs typeface="ヒラギノ角ゴ Pro W3" charset="0"/>
              </a:rPr>
              <a:t>passion</a:t>
            </a:r>
            <a:r>
              <a:rPr lang="en-US" baseline="0" dirty="0" smtClean="0">
                <a:latin typeface="Arial" charset="0"/>
                <a:ea typeface="ヒラギノ角ゴ Pro W3" charset="0"/>
                <a:cs typeface="ヒラギノ角ゴ Pro W3" charset="0"/>
              </a:rPr>
              <a:t>.</a:t>
            </a: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a:t>
            </a:r>
          </a:p>
          <a:p>
            <a:pPr eaLnBrk="1" hangingPunct="1"/>
            <a:r>
              <a:rPr lang="en-US" dirty="0" smtClean="0">
                <a:latin typeface="Arial" charset="0"/>
                <a:ea typeface="ヒラギノ角ゴ Pro W3" charset="0"/>
                <a:cs typeface="ヒラギノ角ゴ Pro W3" charset="0"/>
              </a:rPr>
              <a:t>http://</a:t>
            </a:r>
            <a:r>
              <a:rPr lang="en-US" dirty="0" err="1" smtClean="0">
                <a:latin typeface="Arial" charset="0"/>
                <a:ea typeface="ヒラギノ角ゴ Pro W3" charset="0"/>
                <a:cs typeface="ヒラギノ角ゴ Pro W3" charset="0"/>
              </a:rPr>
              <a:t>hypnoticmystery.deviantart.com</a:t>
            </a:r>
            <a:r>
              <a:rPr lang="en-US" dirty="0" smtClean="0">
                <a:latin typeface="Arial" charset="0"/>
                <a:ea typeface="ヒラギノ角ゴ Pro W3" charset="0"/>
                <a:cs typeface="ヒラギノ角ゴ Pro W3" charset="0"/>
              </a:rPr>
              <a:t>/art/Passion-Wallpaper-179848193</a:t>
            </a:r>
          </a:p>
          <a:p>
            <a:pPr eaLnBrk="1" hangingPunct="1"/>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2902408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dictionary definition of </a:t>
            </a:r>
            <a:r>
              <a:rPr lang="en-US" i="1" u="sng" dirty="0" smtClean="0"/>
              <a:t>passion</a:t>
            </a:r>
            <a:r>
              <a:rPr lang="en-US" dirty="0" smtClean="0"/>
              <a:t>.</a:t>
            </a:r>
          </a:p>
          <a:p>
            <a:r>
              <a:rPr lang="en-US" dirty="0" smtClean="0"/>
              <a:t>---</a:t>
            </a:r>
          </a:p>
          <a:p>
            <a:r>
              <a:rPr lang="en-US" dirty="0"/>
              <a:t>I left out a few definitions that apparently referred to romance novels.  </a:t>
            </a:r>
          </a:p>
          <a:p>
            <a:r>
              <a:rPr lang="en-US" dirty="0"/>
              <a:t>Although, -- writing romance novels could be a career, --</a:t>
            </a:r>
          </a:p>
          <a:p>
            <a:r>
              <a:rPr lang="en-US" dirty="0"/>
              <a:t>it is not what we are discussing here today.</a:t>
            </a:r>
          </a:p>
          <a:p>
            <a:endParaRPr lang="en-US" dirty="0"/>
          </a:p>
          <a:p>
            <a:r>
              <a:rPr lang="en-US" dirty="0"/>
              <a:t>I like helping people – </a:t>
            </a:r>
          </a:p>
          <a:p>
            <a:r>
              <a:rPr lang="en-US" dirty="0"/>
              <a:t>That’s one of my passions.  </a:t>
            </a:r>
          </a:p>
          <a:p>
            <a:r>
              <a:rPr lang="en-US" dirty="0"/>
              <a:t>That is why</a:t>
            </a:r>
            <a:r>
              <a:rPr lang="en-US" u="sng" dirty="0"/>
              <a:t> I </a:t>
            </a:r>
            <a:r>
              <a:rPr lang="en-US" dirty="0"/>
              <a:t>am here today.</a:t>
            </a:r>
          </a:p>
          <a:p>
            <a:endParaRPr lang="en-US" dirty="0"/>
          </a:p>
          <a:p>
            <a:endParaRPr lang="en-US" dirty="0"/>
          </a:p>
          <a:p>
            <a:endParaRPr lang="en-US" dirty="0"/>
          </a:p>
          <a:p>
            <a:endParaRPr lang="en-US" dirty="0" smtClean="0"/>
          </a:p>
          <a:p>
            <a:r>
              <a:rPr lang="en-US" dirty="0" smtClean="0"/>
              <a:t>=====</a:t>
            </a:r>
          </a:p>
          <a:p>
            <a:r>
              <a:rPr lang="en-US" dirty="0" smtClean="0"/>
              <a:t>http://</a:t>
            </a:r>
            <a:r>
              <a:rPr lang="en-US" dirty="0" err="1" smtClean="0"/>
              <a:t>dictionary.reference.com</a:t>
            </a:r>
            <a:r>
              <a:rPr lang="en-US" dirty="0" smtClean="0"/>
              <a:t>/browse/</a:t>
            </a:r>
            <a:r>
              <a:rPr lang="en-US" dirty="0" err="1" smtClean="0"/>
              <a:t>passion?s</a:t>
            </a:r>
            <a:r>
              <a:rPr lang="en-US" dirty="0" smtClean="0"/>
              <a:t>=t</a:t>
            </a:r>
          </a:p>
          <a:p>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11</a:t>
            </a:fld>
            <a:endParaRPr lang="en-US"/>
          </a:p>
        </p:txBody>
      </p:sp>
    </p:spTree>
    <p:extLst>
      <p:ext uri="{BB962C8B-B14F-4D97-AF65-F5344CB8AC3E}">
        <p14:creationId xmlns:p14="http://schemas.microsoft.com/office/powerpoint/2010/main" val="610310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3009900" cy="2257425"/>
          </a:xfrm>
        </p:spPr>
      </p:sp>
      <p:sp>
        <p:nvSpPr>
          <p:cNvPr id="3" name="Notes Placeholder 2"/>
          <p:cNvSpPr>
            <a:spLocks noGrp="1"/>
          </p:cNvSpPr>
          <p:nvPr>
            <p:ph type="body" idx="1"/>
          </p:nvPr>
        </p:nvSpPr>
        <p:spPr>
          <a:xfrm>
            <a:off x="974725" y="3276600"/>
            <a:ext cx="5365750" cy="5603875"/>
          </a:xfrm>
        </p:spPr>
        <p:txBody>
          <a:bodyPr/>
          <a:lstStyle/>
          <a:p>
            <a:r>
              <a:rPr lang="en-US" dirty="0"/>
              <a:t>Right out of of high school -- I was at NC State University for </a:t>
            </a:r>
            <a:r>
              <a:rPr lang="en-US" u="sng" dirty="0"/>
              <a:t>11 years</a:t>
            </a:r>
            <a:r>
              <a:rPr lang="en-US" dirty="0"/>
              <a:t> as a undergraduate in Electrical Engineering.  </a:t>
            </a:r>
          </a:p>
          <a:p>
            <a:r>
              <a:rPr lang="en-US" dirty="0"/>
              <a:t>I </a:t>
            </a:r>
            <a:r>
              <a:rPr lang="en-US" u="sng" dirty="0"/>
              <a:t>never</a:t>
            </a:r>
            <a:r>
              <a:rPr lang="en-US" dirty="0"/>
              <a:t> got a degree in Electrical Engineering.  </a:t>
            </a:r>
          </a:p>
          <a:p>
            <a:r>
              <a:rPr lang="en-US" dirty="0"/>
              <a:t>I was there because I was good at math and built kits from Radio Shack. </a:t>
            </a:r>
          </a:p>
          <a:p>
            <a:r>
              <a:rPr lang="en-US" dirty="0"/>
              <a:t>Looking back, I realize that I did not at the time really know what an Electrical Engineer </a:t>
            </a:r>
            <a:r>
              <a:rPr lang="en-US" u="sng" dirty="0"/>
              <a:t>did</a:t>
            </a:r>
            <a:r>
              <a:rPr lang="en-US" dirty="0"/>
              <a:t>, -- and to the best of my knowledge I never </a:t>
            </a:r>
            <a:r>
              <a:rPr lang="en-US" u="sng" dirty="0"/>
              <a:t>met</a:t>
            </a:r>
            <a:r>
              <a:rPr lang="en-US" dirty="0"/>
              <a:t> an electrical engineer. </a:t>
            </a:r>
          </a:p>
          <a:p>
            <a:endParaRPr lang="en-US" dirty="0"/>
          </a:p>
          <a:p>
            <a:r>
              <a:rPr lang="en-US" dirty="0"/>
              <a:t>I was in college because it was the </a:t>
            </a:r>
            <a:r>
              <a:rPr lang="en-US" u="sng" dirty="0"/>
              <a:t>next</a:t>
            </a:r>
            <a:r>
              <a:rPr lang="en-US" dirty="0"/>
              <a:t> thing on the list of things that my family expected me to </a:t>
            </a:r>
            <a:r>
              <a:rPr lang="en-US" u="sng" dirty="0"/>
              <a:t>complete</a:t>
            </a:r>
            <a:r>
              <a:rPr lang="en-US" dirty="0"/>
              <a:t>.</a:t>
            </a:r>
          </a:p>
          <a:p>
            <a:endParaRPr lang="en-US" dirty="0"/>
          </a:p>
          <a:p>
            <a:r>
              <a:rPr lang="en-US" dirty="0"/>
              <a:t>Electrical Engineering was never my </a:t>
            </a:r>
            <a:r>
              <a:rPr lang="en-US" u="sng" dirty="0"/>
              <a:t>passion</a:t>
            </a:r>
            <a:r>
              <a:rPr lang="en-US" dirty="0"/>
              <a:t>, and at the time, I had no idea what passion </a:t>
            </a:r>
            <a:r>
              <a:rPr lang="en-US" u="sng" dirty="0"/>
              <a:t>was</a:t>
            </a:r>
            <a:r>
              <a:rPr lang="en-US" dirty="0"/>
              <a:t> and </a:t>
            </a:r>
            <a:r>
              <a:rPr lang="en-US" dirty="0" smtClean="0"/>
              <a:t>really had </a:t>
            </a:r>
            <a:r>
              <a:rPr lang="en-US" dirty="0"/>
              <a:t>no desire to </a:t>
            </a:r>
            <a:r>
              <a:rPr lang="en-US" u="sng" dirty="0"/>
              <a:t>get one.</a:t>
            </a:r>
          </a:p>
          <a:p>
            <a:endParaRPr lang="en-US" baseline="0" dirty="0" smtClean="0"/>
          </a:p>
          <a:p>
            <a:r>
              <a:rPr lang="en-US" baseline="0" dirty="0" smtClean="0"/>
              <a:t>=====</a:t>
            </a:r>
          </a:p>
          <a:p>
            <a:r>
              <a:rPr lang="en-US" baseline="0" dirty="0" smtClean="0"/>
              <a:t>http://</a:t>
            </a:r>
            <a:r>
              <a:rPr lang="en-US" baseline="0" dirty="0" err="1" smtClean="0"/>
              <a:t>seetech-corp.com</a:t>
            </a:r>
            <a:r>
              <a:rPr lang="en-US" baseline="0" dirty="0" smtClean="0"/>
              <a:t>/engineering/electrical-engineering/</a:t>
            </a:r>
          </a:p>
        </p:txBody>
      </p:sp>
      <p:sp>
        <p:nvSpPr>
          <p:cNvPr id="4" name="Slide Number Placeholder 3"/>
          <p:cNvSpPr>
            <a:spLocks noGrp="1"/>
          </p:cNvSpPr>
          <p:nvPr>
            <p:ph type="sldNum" sz="quarter" idx="10"/>
          </p:nvPr>
        </p:nvSpPr>
        <p:spPr/>
        <p:txBody>
          <a:bodyPr/>
          <a:lstStyle/>
          <a:p>
            <a:fld id="{2B48FED1-1103-444D-81C8-76C00582214E}" type="slidenum">
              <a:rPr lang="en-US" smtClean="0"/>
              <a:t>12</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endParaRPr lang="en-US" dirty="0" smtClean="0"/>
          </a:p>
          <a:p>
            <a:r>
              <a:rPr lang="en-US" dirty="0" smtClean="0"/>
              <a:t>=====</a:t>
            </a:r>
          </a:p>
          <a:p>
            <a:r>
              <a:rPr lang="en-US" dirty="0" smtClean="0"/>
              <a:t>http://</a:t>
            </a:r>
            <a:r>
              <a:rPr lang="en-US" dirty="0" err="1" smtClean="0"/>
              <a:t>thepassiontest.com</a:t>
            </a:r>
            <a:r>
              <a:rPr lang="en-US" dirty="0" smtClean="0"/>
              <a:t>/</a:t>
            </a:r>
            <a:r>
              <a:rPr lang="en-US" dirty="0" err="1" smtClean="0"/>
              <a:t>wp</a:t>
            </a:r>
            <a:r>
              <a:rPr lang="en-US" dirty="0" smtClean="0"/>
              <a:t>-content/uploads/2013/07/a-passion-your-life-passion-in-</a:t>
            </a:r>
            <a:r>
              <a:rPr lang="en-US" dirty="0" err="1" smtClean="0"/>
              <a:t>life.jpg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13</a:t>
            </a:fld>
            <a:endParaRPr lang="en-US"/>
          </a:p>
        </p:txBody>
      </p:sp>
    </p:spTree>
    <p:extLst>
      <p:ext uri="{BB962C8B-B14F-4D97-AF65-F5344CB8AC3E}">
        <p14:creationId xmlns:p14="http://schemas.microsoft.com/office/powerpoint/2010/main" val="4132561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noTextEdit="1"/>
          </p:cNvSpPr>
          <p:nvPr>
            <p:ph type="sldImg"/>
          </p:nvPr>
        </p:nvSpPr>
        <p:spPr>
          <a:xfrm>
            <a:off x="1257300" y="720725"/>
            <a:ext cx="3543300" cy="2657475"/>
          </a:xfrm>
          <a:ln/>
        </p:spPr>
      </p:sp>
      <p:sp>
        <p:nvSpPr>
          <p:cNvPr id="150530" name="Notes Placeholder 2"/>
          <p:cNvSpPr>
            <a:spLocks noGrp="1"/>
          </p:cNvSpPr>
          <p:nvPr>
            <p:ph type="body" idx="1"/>
          </p:nvPr>
        </p:nvSpPr>
        <p:spPr>
          <a:xfrm>
            <a:off x="974725" y="3505200"/>
            <a:ext cx="5365750" cy="5375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I ended up getting a degree in </a:t>
            </a:r>
            <a:r>
              <a:rPr lang="en-US" altLang="ja-JP" dirty="0" smtClean="0">
                <a:ea typeface="ヒラギノ角ゴ Pro W3" charset="0"/>
              </a:rPr>
              <a:t>Industrial </a:t>
            </a:r>
            <a:r>
              <a:rPr lang="en-US" altLang="ja-JP" dirty="0">
                <a:ea typeface="ヒラギノ角ゴ Pro W3" charset="0"/>
              </a:rPr>
              <a:t>Arts Education</a:t>
            </a:r>
            <a:r>
              <a:rPr lang="en-US" altLang="ja-JP" dirty="0" smtClean="0">
                <a:ea typeface="ヒラギノ角ゴ Pro W3" charset="0"/>
              </a:rPr>
              <a:t>.</a:t>
            </a:r>
          </a:p>
          <a:p>
            <a:r>
              <a:rPr lang="en-US" altLang="ja-JP" dirty="0" smtClean="0">
                <a:ea typeface="ヒラギノ角ゴ Pro W3" charset="0"/>
              </a:rPr>
              <a:t>I got a bachelor’s degree because it was the next thing on my list.  </a:t>
            </a:r>
          </a:p>
          <a:p>
            <a:r>
              <a:rPr lang="en-US" altLang="ja-JP" dirty="0" smtClean="0">
                <a:ea typeface="ヒラギノ角ゴ Pro W3" charset="0"/>
              </a:rPr>
              <a:t>Now that that was complete – What</a:t>
            </a:r>
            <a:r>
              <a:rPr lang="en-US" altLang="ja-JP" dirty="0">
                <a:ea typeface="ヒラギノ角ゴ Pro W3" charset="0"/>
              </a:rPr>
              <a:t> </a:t>
            </a:r>
            <a:r>
              <a:rPr lang="en-US" altLang="ja-JP" dirty="0" smtClean="0">
                <a:ea typeface="ヒラギノ角ゴ Pro W3" charset="0"/>
              </a:rPr>
              <a:t>was next?</a:t>
            </a:r>
          </a:p>
          <a:p>
            <a:endParaRPr lang="en-US" altLang="ja-JP" dirty="0" smtClean="0">
              <a:ea typeface="ヒラギノ角ゴ Pro W3" charset="0"/>
            </a:endParaRPr>
          </a:p>
          <a:p>
            <a:r>
              <a:rPr lang="en-US" altLang="ja-JP" dirty="0" smtClean="0">
                <a:ea typeface="ヒラギノ角ゴ Pro W3" charset="0"/>
              </a:rPr>
              <a:t>I had a lot of part time jobs over the years, and enjoyed parts of them.</a:t>
            </a:r>
          </a:p>
          <a:p>
            <a:r>
              <a:rPr lang="en-US" altLang="ja-JP" dirty="0" smtClean="0">
                <a:ea typeface="ヒラギノ角ゴ Pro W3" charset="0"/>
              </a:rPr>
              <a:t>I liked working with my hands -- building and repairing things, -- but did not know that </a:t>
            </a:r>
            <a:r>
              <a:rPr lang="en-US" altLang="ja-JP" u="sng" dirty="0" smtClean="0">
                <a:ea typeface="ヒラギノ角ゴ Pro W3" charset="0"/>
              </a:rPr>
              <a:t>that</a:t>
            </a:r>
            <a:r>
              <a:rPr lang="en-US" altLang="ja-JP" baseline="0" dirty="0" smtClean="0">
                <a:ea typeface="ヒラギノ角ゴ Pro W3" charset="0"/>
              </a:rPr>
              <a:t> was a passion -- or even a career.  </a:t>
            </a:r>
          </a:p>
          <a:p>
            <a:r>
              <a:rPr lang="en-US" altLang="ja-JP" baseline="0" dirty="0" smtClean="0">
                <a:ea typeface="ヒラギノ角ゴ Pro W3" charset="0"/>
              </a:rPr>
              <a:t>It was just what I liked to do.</a:t>
            </a:r>
          </a:p>
          <a:p>
            <a:endParaRPr lang="en-US" altLang="ja-JP" baseline="0" dirty="0" smtClean="0">
              <a:ea typeface="ヒラギノ角ゴ Pro W3" charset="0"/>
            </a:endParaRPr>
          </a:p>
          <a:p>
            <a:r>
              <a:rPr lang="en-US" altLang="ja-JP" baseline="0" dirty="0" smtClean="0">
                <a:ea typeface="ヒラギノ角ゴ Pro W3" charset="0"/>
              </a:rPr>
              <a:t>Which is what passion is all about, What do you like to do?</a:t>
            </a:r>
          </a:p>
          <a:p>
            <a:endParaRPr lang="en-US" altLang="ja-JP" baseline="0" dirty="0" smtClean="0">
              <a:ea typeface="ヒラギノ角ゴ Pro W3" charset="0"/>
            </a:endParaRPr>
          </a:p>
          <a:p>
            <a:r>
              <a:rPr lang="en-US" altLang="ja-JP" baseline="0" dirty="0" smtClean="0">
                <a:ea typeface="ヒラギノ角ゴ Pro W3" charset="0"/>
              </a:rPr>
              <a:t>What do the youth with whom you work like to do?</a:t>
            </a:r>
            <a:endParaRPr lang="en-US" altLang="ja-JP" dirty="0" smtClean="0">
              <a:ea typeface="ヒラギノ角ゴ Pro W3" charset="0"/>
            </a:endParaRPr>
          </a:p>
          <a:p>
            <a:endParaRPr lang="en-US" altLang="ja-JP"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www.rootsweb.ancestry.com</a:t>
            </a:r>
            <a:r>
              <a:rPr lang="en-US" dirty="0">
                <a:ea typeface="ヒラギノ角ゴ Pro W3" charset="0"/>
              </a:rPr>
              <a:t>/~</a:t>
            </a:r>
            <a:r>
              <a:rPr lang="en-US" dirty="0" err="1">
                <a:ea typeface="ヒラギノ角ゴ Pro W3" charset="0"/>
              </a:rPr>
              <a:t>innwigs</a:t>
            </a:r>
            <a:r>
              <a:rPr lang="en-US" dirty="0">
                <a:ea typeface="ヒラギノ角ゴ Pro W3" charset="0"/>
              </a:rPr>
              <a:t>/</a:t>
            </a:r>
            <a:r>
              <a:rPr lang="en-US" dirty="0" err="1">
                <a:ea typeface="ヒラギノ角ゴ Pro W3" charset="0"/>
              </a:rPr>
              <a:t>ImageArchive</a:t>
            </a:r>
            <a:r>
              <a:rPr lang="en-US" dirty="0">
                <a:ea typeface="ヒラギノ角ゴ Pro W3" charset="0"/>
              </a:rPr>
              <a:t>/</a:t>
            </a:r>
            <a:r>
              <a:rPr lang="en-US" dirty="0" err="1">
                <a:ea typeface="ヒラギノ角ゴ Pro W3" charset="0"/>
              </a:rPr>
              <a:t>LibertyTownship</a:t>
            </a:r>
            <a:r>
              <a:rPr lang="en-US" dirty="0">
                <a:ea typeface="ヒラギノ角ゴ Pro W3" charset="0"/>
              </a:rPr>
              <a:t>/LibertyTwpPorterCoIndiana-LibertyCenterHighSchool-IndustrialArtsRoom-1931-SS.jpg</a:t>
            </a:r>
          </a:p>
        </p:txBody>
      </p:sp>
      <p:sp>
        <p:nvSpPr>
          <p:cNvPr id="150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854C3D2-EB88-824B-9CBB-12AA4BB329E9}" type="slidenum">
              <a:rPr lang="en-US" sz="1300"/>
              <a:pPr/>
              <a:t>14</a:t>
            </a:fld>
            <a:endParaRPr lang="en-US" sz="1300"/>
          </a:p>
        </p:txBody>
      </p:sp>
    </p:spTree>
    <p:extLst>
      <p:ext uri="{BB962C8B-B14F-4D97-AF65-F5344CB8AC3E}">
        <p14:creationId xmlns:p14="http://schemas.microsoft.com/office/powerpoint/2010/main" val="1015731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the kids know you </a:t>
            </a:r>
            <a:r>
              <a:rPr lang="en-US" u="sng" dirty="0" smtClean="0"/>
              <a:t>care</a:t>
            </a:r>
            <a:r>
              <a:rPr lang="en-US" dirty="0" smtClean="0"/>
              <a:t>?</a:t>
            </a:r>
          </a:p>
          <a:p>
            <a:endParaRPr lang="en-US" dirty="0" smtClean="0"/>
          </a:p>
          <a:p>
            <a:r>
              <a:rPr lang="en-US" baseline="0" dirty="0" smtClean="0"/>
              <a:t>Can they tell that you are </a:t>
            </a:r>
            <a:r>
              <a:rPr lang="en-US" u="sng" baseline="0" dirty="0" smtClean="0"/>
              <a:t>passionate</a:t>
            </a:r>
            <a:r>
              <a:rPr lang="en-US" baseline="0" dirty="0" smtClean="0"/>
              <a:t> about </a:t>
            </a:r>
            <a:r>
              <a:rPr lang="en-US" u="sng" baseline="0" dirty="0" smtClean="0"/>
              <a:t>your job</a:t>
            </a:r>
            <a:r>
              <a:rPr lang="en-US" baseline="0" dirty="0" smtClean="0"/>
              <a:t>, </a:t>
            </a:r>
          </a:p>
          <a:p>
            <a:endParaRPr lang="en-US" baseline="0" dirty="0" smtClean="0"/>
          </a:p>
          <a:p>
            <a:r>
              <a:rPr lang="en-US" baseline="0" dirty="0" smtClean="0"/>
              <a:t>and that </a:t>
            </a:r>
            <a:r>
              <a:rPr lang="en-US" u="sng" baseline="0" dirty="0" smtClean="0"/>
              <a:t>you</a:t>
            </a:r>
            <a:r>
              <a:rPr lang="en-US" baseline="0" dirty="0" smtClean="0"/>
              <a:t> are there to help </a:t>
            </a:r>
            <a:r>
              <a:rPr lang="en-US" u="sng" baseline="0" dirty="0" smtClean="0"/>
              <a:t>them</a:t>
            </a:r>
            <a:r>
              <a:rPr lang="en-US" baseline="0" dirty="0" smtClean="0"/>
              <a:t> to grow as a person?</a:t>
            </a:r>
            <a:endParaRPr lang="en-US" dirty="0" smtClean="0"/>
          </a:p>
          <a:p>
            <a:endParaRPr lang="en-US" dirty="0" smtClean="0"/>
          </a:p>
          <a:p>
            <a:endParaRPr lang="en-US" dirty="0" smtClean="0"/>
          </a:p>
          <a:p>
            <a:r>
              <a:rPr lang="en-US" dirty="0" smtClean="0"/>
              <a:t>====</a:t>
            </a:r>
          </a:p>
          <a:p>
            <a:endParaRPr lang="en-US" dirty="0" smtClean="0"/>
          </a:p>
          <a:p>
            <a:r>
              <a:rPr lang="en-US" dirty="0" smtClean="0"/>
              <a:t>http://</a:t>
            </a:r>
            <a:r>
              <a:rPr lang="en-US" dirty="0" err="1" smtClean="0"/>
              <a:t>www.imagesbuddy.com</a:t>
            </a:r>
            <a:r>
              <a:rPr lang="en-US" dirty="0" smtClean="0"/>
              <a:t>/images/168/children-do-not-care-how-much-you-know-until-they-know-how-much-you-care.png</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15</a:t>
            </a:fld>
            <a:endParaRPr lang="en-US"/>
          </a:p>
        </p:txBody>
      </p:sp>
    </p:spTree>
    <p:extLst>
      <p:ext uri="{BB962C8B-B14F-4D97-AF65-F5344CB8AC3E}">
        <p14:creationId xmlns:p14="http://schemas.microsoft.com/office/powerpoint/2010/main" val="1994307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Slide Image Placeholder 1"/>
          <p:cNvSpPr>
            <a:spLocks noGrp="1" noRot="1" noChangeAspect="1" noTextEdit="1"/>
          </p:cNvSpPr>
          <p:nvPr>
            <p:ph type="sldImg"/>
          </p:nvPr>
        </p:nvSpPr>
        <p:spPr>
          <a:ln/>
        </p:spPr>
      </p:sp>
      <p:sp>
        <p:nvSpPr>
          <p:cNvPr id="285698" name="Notes Placeholder 2"/>
          <p:cNvSpPr>
            <a:spLocks noGrp="1"/>
          </p:cNvSpPr>
          <p:nvPr>
            <p:ph type="body" idx="1"/>
          </p:nvPr>
        </p:nvSpPr>
        <p:spPr>
          <a:xfrm>
            <a:off x="974725" y="4479925"/>
            <a:ext cx="5527675" cy="4800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You know how mosquitos can spread malaria and other diseases?</a:t>
            </a:r>
          </a:p>
          <a:p>
            <a:r>
              <a:rPr lang="en-US" dirty="0">
                <a:ea typeface="ヒラギノ角ゴ Pro W3" charset="0"/>
              </a:rPr>
              <a:t>Here is a company comprised of kids under the age of 18 who are going to get the mosquitos to </a:t>
            </a:r>
            <a:r>
              <a:rPr lang="en-US" u="sng" dirty="0">
                <a:ea typeface="ヒラギノ角ゴ Pro W3" charset="0"/>
              </a:rPr>
              <a:t>instead </a:t>
            </a:r>
            <a:r>
              <a:rPr lang="en-US" dirty="0">
                <a:ea typeface="ヒラギノ角ゴ Pro W3" charset="0"/>
              </a:rPr>
              <a:t>carry </a:t>
            </a:r>
            <a:r>
              <a:rPr lang="en-US" u="sng" dirty="0">
                <a:ea typeface="ヒラギノ角ゴ Pro W3" charset="0"/>
              </a:rPr>
              <a:t>vaccines</a:t>
            </a:r>
            <a:r>
              <a:rPr lang="en-US" dirty="0">
                <a:ea typeface="ヒラギノ角ゴ Pro W3" charset="0"/>
              </a:rPr>
              <a:t>.</a:t>
            </a:r>
          </a:p>
          <a:p>
            <a:r>
              <a:rPr lang="en-US" dirty="0">
                <a:ea typeface="ヒラギノ角ゴ Pro W3" charset="0"/>
              </a:rPr>
              <a:t>Imagine being able to vaccinate an entire village without a single syringe?</a:t>
            </a:r>
          </a:p>
          <a:p>
            <a:r>
              <a:rPr lang="en-US" dirty="0">
                <a:ea typeface="ヒラギノ角ゴ Pro W3" charset="0"/>
              </a:rPr>
              <a:t>Their first goal is to combat the West Nile Virus.</a:t>
            </a:r>
          </a:p>
          <a:p>
            <a:endParaRPr lang="en-US" dirty="0" smtClean="0">
              <a:ea typeface="ヒラギノ角ゴ Pro W3" charset="0"/>
            </a:endParaRPr>
          </a:p>
          <a:p>
            <a:r>
              <a:rPr lang="en-US" dirty="0" smtClean="0">
                <a:ea typeface="ヒラギノ角ゴ Pro W3" charset="0"/>
              </a:rPr>
              <a:t>Some high school student decided this was something they cared about and decided</a:t>
            </a:r>
            <a:r>
              <a:rPr lang="en-US" baseline="0" dirty="0" smtClean="0">
                <a:ea typeface="ヒラギノ角ゴ Pro W3" charset="0"/>
              </a:rPr>
              <a:t> to come up with a solution.</a:t>
            </a:r>
          </a:p>
          <a:p>
            <a:endParaRPr lang="en-US" baseline="0" dirty="0" smtClean="0">
              <a:ea typeface="ヒラギノ角ゴ Pro W3" charset="0"/>
            </a:endParaRPr>
          </a:p>
          <a:p>
            <a:r>
              <a:rPr lang="en-US" baseline="0" dirty="0" smtClean="0">
                <a:ea typeface="ヒラギノ角ゴ Pro W3" charset="0"/>
              </a:rPr>
              <a:t>-- A passion to help folks in another country.</a:t>
            </a:r>
          </a:p>
          <a:p>
            <a:endParaRPr lang="en-US" baseline="0" dirty="0" smtClean="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www.fastcoexist.com</a:t>
            </a:r>
            <a:r>
              <a:rPr lang="en-US" dirty="0">
                <a:ea typeface="ヒラギノ角ゴ Pro W3" charset="0"/>
              </a:rPr>
              <a:t>/1681305/this-biotechnology-company-run-by-high-schoolers-is-developing-a-flying-syringe#1</a:t>
            </a:r>
          </a:p>
        </p:txBody>
      </p:sp>
      <p:sp>
        <p:nvSpPr>
          <p:cNvPr id="285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2BE0F93-2968-DF41-B44C-E6FEB1EA66FF}" type="slidenum">
              <a:rPr lang="en-US" sz="1300"/>
              <a:pPr/>
              <a:t>16</a:t>
            </a:fld>
            <a:endParaRPr lang="en-US" sz="1300"/>
          </a:p>
        </p:txBody>
      </p:sp>
    </p:spTree>
    <p:extLst>
      <p:ext uri="{BB962C8B-B14F-4D97-AF65-F5344CB8AC3E}">
        <p14:creationId xmlns:p14="http://schemas.microsoft.com/office/powerpoint/2010/main" val="18135069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Slide Image Placeholder 1"/>
          <p:cNvSpPr>
            <a:spLocks noGrp="1" noRot="1" noChangeAspect="1" noTextEdit="1"/>
          </p:cNvSpPr>
          <p:nvPr>
            <p:ph type="sldImg"/>
          </p:nvPr>
        </p:nvSpPr>
        <p:spPr>
          <a:ln/>
        </p:spPr>
      </p:sp>
      <p:sp>
        <p:nvSpPr>
          <p:cNvPr id="287746" name="Notes Placeholder 2"/>
          <p:cNvSpPr>
            <a:spLocks noGrp="1"/>
          </p:cNvSpPr>
          <p:nvPr>
            <p:ph type="body" idx="1"/>
          </p:nvPr>
        </p:nvSpPr>
        <p:spPr>
          <a:xfrm>
            <a:off x="974725" y="4721225"/>
            <a:ext cx="5527675" cy="4559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Here is an 11-year old kid who </a:t>
            </a:r>
            <a:r>
              <a:rPr lang="en-US" dirty="0" smtClean="0">
                <a:ea typeface="ヒラギノ角ゴ Pro W3" charset="0"/>
              </a:rPr>
              <a:t>couldn‘t</a:t>
            </a:r>
            <a:r>
              <a:rPr lang="en-US" altLang="ja-JP" dirty="0" smtClean="0">
                <a:ea typeface="ヒラギノ角ゴ Pro W3" charset="0"/>
              </a:rPr>
              <a:t> </a:t>
            </a:r>
            <a:r>
              <a:rPr lang="en-US" altLang="ja-JP" dirty="0">
                <a:ea typeface="ヒラギノ角ゴ Pro W3" charset="0"/>
              </a:rPr>
              <a:t>find the kind of </a:t>
            </a:r>
            <a:r>
              <a:rPr lang="en-US" altLang="ja-JP" dirty="0" smtClean="0">
                <a:ea typeface="ヒラギノ角ゴ Pro W3" charset="0"/>
              </a:rPr>
              <a:t>bowties </a:t>
            </a:r>
            <a:r>
              <a:rPr lang="en-US" altLang="ja-JP" dirty="0">
                <a:ea typeface="ヒラギノ角ゴ Pro W3" charset="0"/>
              </a:rPr>
              <a:t>that he wanted to wear, so he got his grandmother to teach him how to make his own.  </a:t>
            </a:r>
          </a:p>
          <a:p>
            <a:r>
              <a:rPr lang="en-US" dirty="0">
                <a:ea typeface="ヒラギノ角ゴ Pro W3" charset="0"/>
              </a:rPr>
              <a:t>Now his ties are sold at six stores in multiple states.</a:t>
            </a:r>
          </a:p>
          <a:p>
            <a:endParaRPr lang="en-US" dirty="0" smtClean="0">
              <a:ea typeface="ヒラギノ角ゴ Pro W3" charset="0"/>
            </a:endParaRPr>
          </a:p>
          <a:p>
            <a:r>
              <a:rPr lang="en-US" dirty="0" smtClean="0">
                <a:ea typeface="ヒラギノ角ゴ Pro W3" charset="0"/>
              </a:rPr>
              <a:t>-- A passion for wearing stylish  bow ties.</a:t>
            </a: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upstart.bizjournals.com</a:t>
            </a:r>
            <a:r>
              <a:rPr lang="en-US" dirty="0">
                <a:ea typeface="ヒラギノ角ゴ Pro W3" charset="0"/>
              </a:rPr>
              <a:t>/entrepreneurs/hot-shots/2013/02/11/</a:t>
            </a:r>
            <a:r>
              <a:rPr lang="en-US" dirty="0" err="1">
                <a:ea typeface="ヒラギノ角ゴ Pro W3" charset="0"/>
              </a:rPr>
              <a:t>moziah-bridges-of-mos-bows-about-ties.html?ana</a:t>
            </a:r>
            <a:r>
              <a:rPr lang="en-US" dirty="0">
                <a:ea typeface="ヒラギノ角ゴ Pro W3" charset="0"/>
              </a:rPr>
              <a:t>=</a:t>
            </a:r>
            <a:r>
              <a:rPr lang="en-US" dirty="0" err="1">
                <a:ea typeface="ヒラギノ角ゴ Pro W3" charset="0"/>
              </a:rPr>
              <a:t>e_du_ubj&amp;s</a:t>
            </a:r>
            <a:r>
              <a:rPr lang="en-US" dirty="0">
                <a:ea typeface="ヒラギノ角ゴ Pro W3" charset="0"/>
              </a:rPr>
              <a:t>=</a:t>
            </a:r>
            <a:r>
              <a:rPr lang="en-US" dirty="0" err="1">
                <a:ea typeface="ヒラギノ角ゴ Pro W3" charset="0"/>
              </a:rPr>
              <a:t>article_du&amp;ed</a:t>
            </a:r>
            <a:r>
              <a:rPr lang="en-US" dirty="0">
                <a:ea typeface="ヒラギノ角ゴ Pro W3" charset="0"/>
              </a:rPr>
              <a:t>=2013-02-12&amp;page=all</a:t>
            </a:r>
          </a:p>
          <a:p>
            <a:r>
              <a:rPr lang="en-US" dirty="0">
                <a:ea typeface="ヒラギノ角ゴ Pro W3" charset="0"/>
              </a:rPr>
              <a:t>Sartorial 11-year-old rocks the bow tie</a:t>
            </a:r>
          </a:p>
          <a:p>
            <a:endParaRPr lang="en-US" dirty="0">
              <a:ea typeface="ヒラギノ角ゴ Pro W3" charset="0"/>
            </a:endParaRPr>
          </a:p>
          <a:p>
            <a:r>
              <a:rPr lang="en-US" dirty="0">
                <a:ea typeface="ヒラギノ角ゴ Pro W3" charset="0"/>
              </a:rPr>
              <a:t>February 11, 2013 </a:t>
            </a:r>
          </a:p>
        </p:txBody>
      </p:sp>
      <p:sp>
        <p:nvSpPr>
          <p:cNvPr id="287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907DC50-46CD-A64E-BA9A-5C81AF2A615D}" type="slidenum">
              <a:rPr lang="en-US" sz="1300"/>
              <a:pPr/>
              <a:t>17</a:t>
            </a:fld>
            <a:endParaRPr lang="en-US" sz="1300"/>
          </a:p>
        </p:txBody>
      </p:sp>
    </p:spTree>
    <p:extLst>
      <p:ext uri="{BB962C8B-B14F-4D97-AF65-F5344CB8AC3E}">
        <p14:creationId xmlns:p14="http://schemas.microsoft.com/office/powerpoint/2010/main" val="3230302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Slide Image Placeholder 1"/>
          <p:cNvSpPr>
            <a:spLocks noGrp="1" noRot="1" noChangeAspect="1" noTextEdit="1"/>
          </p:cNvSpPr>
          <p:nvPr>
            <p:ph type="sldImg"/>
          </p:nvPr>
        </p:nvSpPr>
        <p:spPr>
          <a:ln/>
        </p:spPr>
      </p:sp>
      <p:sp>
        <p:nvSpPr>
          <p:cNvPr id="289794" name="Notes Placeholder 2"/>
          <p:cNvSpPr>
            <a:spLocks noGrp="1"/>
          </p:cNvSpPr>
          <p:nvPr>
            <p:ph type="body" idx="1"/>
          </p:nvPr>
        </p:nvSpPr>
        <p:spPr>
          <a:xfrm>
            <a:off x="1219200" y="4879975"/>
            <a:ext cx="4714875" cy="4000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An </a:t>
            </a:r>
            <a:r>
              <a:rPr lang="en-US" dirty="0" err="1">
                <a:ea typeface="ヒラギノ角ゴ Pro W3" charset="0"/>
              </a:rPr>
              <a:t>Arduino</a:t>
            </a:r>
            <a:r>
              <a:rPr lang="en-US" dirty="0">
                <a:ea typeface="ヒラギノ角ゴ Pro W3" charset="0"/>
              </a:rPr>
              <a:t> is a small circuit board with a microprocessor that can be used to build almost anything.</a:t>
            </a:r>
          </a:p>
          <a:p>
            <a:endParaRPr lang="en-US" dirty="0">
              <a:ea typeface="ヒラギノ角ゴ Pro W3" charset="0"/>
            </a:endParaRPr>
          </a:p>
          <a:p>
            <a:r>
              <a:rPr lang="en-US" dirty="0">
                <a:ea typeface="ヒラギノ角ゴ Pro W3" charset="0"/>
              </a:rPr>
              <a:t>Here is a 12-year old who has unleashed the potential and is building useful products.</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www.popsci.com</a:t>
            </a:r>
            <a:r>
              <a:rPr lang="en-US" dirty="0">
                <a:ea typeface="ヒラギノ角ゴ Pro W3" charset="0"/>
              </a:rPr>
              <a:t>/technology/article/2013-08/short-circuit</a:t>
            </a:r>
          </a:p>
          <a:p>
            <a:endParaRPr lang="en-US" dirty="0">
              <a:ea typeface="ヒラギノ角ゴ Pro W3" charset="0"/>
            </a:endParaRPr>
          </a:p>
          <a:p>
            <a:r>
              <a:rPr lang="en-US" dirty="0">
                <a:ea typeface="ヒラギノ角ゴ Pro W3" charset="0"/>
              </a:rPr>
              <a:t>A 12-Year-Old's Quest To Remake Education, One </a:t>
            </a:r>
            <a:r>
              <a:rPr lang="en-US" dirty="0" err="1">
                <a:ea typeface="ヒラギノ角ゴ Pro W3" charset="0"/>
              </a:rPr>
              <a:t>Arduino</a:t>
            </a:r>
            <a:r>
              <a:rPr lang="en-US" dirty="0">
                <a:ea typeface="ヒラギノ角ゴ Pro W3" charset="0"/>
              </a:rPr>
              <a:t> At A Time </a:t>
            </a:r>
          </a:p>
          <a:p>
            <a:endParaRPr lang="en-US" dirty="0">
              <a:ea typeface="ヒラギノ角ゴ Pro W3" charset="0"/>
            </a:endParaRPr>
          </a:p>
          <a:p>
            <a:endParaRPr lang="en-US" dirty="0">
              <a:ea typeface="ヒラギノ角ゴ Pro W3" charset="0"/>
            </a:endParaRPr>
          </a:p>
        </p:txBody>
      </p:sp>
      <p:sp>
        <p:nvSpPr>
          <p:cNvPr id="289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914CC0B-1499-8840-AF49-17CC2D0E760B}" type="slidenum">
              <a:rPr lang="en-US" sz="1300"/>
              <a:pPr/>
              <a:t>18</a:t>
            </a:fld>
            <a:endParaRPr lang="en-US" sz="1300"/>
          </a:p>
        </p:txBody>
      </p:sp>
    </p:spTree>
    <p:extLst>
      <p:ext uri="{BB962C8B-B14F-4D97-AF65-F5344CB8AC3E}">
        <p14:creationId xmlns:p14="http://schemas.microsoft.com/office/powerpoint/2010/main" val="3606898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Slide Image Placeholder 1"/>
          <p:cNvSpPr>
            <a:spLocks noGrp="1" noRot="1" noChangeAspect="1" noTextEdit="1"/>
          </p:cNvSpPr>
          <p:nvPr>
            <p:ph type="sldImg"/>
          </p:nvPr>
        </p:nvSpPr>
        <p:spPr>
          <a:ln/>
        </p:spPr>
      </p:sp>
      <p:sp>
        <p:nvSpPr>
          <p:cNvPr id="2959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Here is </a:t>
            </a:r>
            <a:r>
              <a:rPr lang="en-US" dirty="0" smtClean="0">
                <a:ea typeface="ヒラギノ角ゴ Pro W3" charset="0"/>
              </a:rPr>
              <a:t>that same 12-year </a:t>
            </a:r>
            <a:r>
              <a:rPr lang="en-US" dirty="0">
                <a:ea typeface="ヒラギノ角ゴ Pro W3" charset="0"/>
              </a:rPr>
              <a:t>old teaching a class on a Saturday morning to people that want to learn how to make and program things with the Arduino microprocessor.  </a:t>
            </a:r>
          </a:p>
          <a:p>
            <a:endParaRPr lang="en-US" dirty="0">
              <a:ea typeface="ヒラギノ角ゴ Pro W3" charset="0"/>
            </a:endParaRPr>
          </a:p>
          <a:p>
            <a:r>
              <a:rPr lang="en-US" dirty="0" smtClean="0">
                <a:ea typeface="ヒラギノ角ゴ Pro W3" charset="0"/>
              </a:rPr>
              <a:t>He has a passion for creating new things -- and a passion for sharing his knowledge with </a:t>
            </a:r>
            <a:r>
              <a:rPr lang="en-US" dirty="0" smtClean="0">
                <a:ea typeface="ヒラギノ角ゴ Pro W3" charset="0"/>
              </a:rPr>
              <a:t>others.</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www.popsci.com</a:t>
            </a:r>
            <a:r>
              <a:rPr lang="en-US" dirty="0">
                <a:ea typeface="ヒラギノ角ゴ Pro W3" charset="0"/>
              </a:rPr>
              <a:t>/technology/article/2013-08/short-circuit</a:t>
            </a:r>
          </a:p>
          <a:p>
            <a:endParaRPr lang="en-US" dirty="0">
              <a:ea typeface="ヒラギノ角ゴ Pro W3" charset="0"/>
            </a:endParaRPr>
          </a:p>
          <a:p>
            <a:r>
              <a:rPr lang="en-US" dirty="0">
                <a:ea typeface="ヒラギノ角ゴ Pro W3" charset="0"/>
              </a:rPr>
              <a:t>A 12-Year-Old's Quest To Remake Education, One </a:t>
            </a:r>
            <a:r>
              <a:rPr lang="en-US" dirty="0" err="1">
                <a:ea typeface="ヒラギノ角ゴ Pro W3" charset="0"/>
              </a:rPr>
              <a:t>Arduino</a:t>
            </a:r>
            <a:r>
              <a:rPr lang="en-US" dirty="0">
                <a:ea typeface="ヒラギノ角ゴ Pro W3" charset="0"/>
              </a:rPr>
              <a:t> At A Time </a:t>
            </a:r>
          </a:p>
          <a:p>
            <a:endParaRPr lang="en-US" dirty="0">
              <a:ea typeface="ヒラギノ角ゴ Pro W3" charset="0"/>
            </a:endParaRPr>
          </a:p>
          <a:p>
            <a:endParaRPr lang="en-US" dirty="0">
              <a:ea typeface="ヒラギノ角ゴ Pro W3" charset="0"/>
            </a:endParaRPr>
          </a:p>
        </p:txBody>
      </p:sp>
      <p:sp>
        <p:nvSpPr>
          <p:cNvPr id="2959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8C9ECFA6-7FCF-6D4A-8E64-518D8BE31341}" type="slidenum">
              <a:rPr lang="en-US" sz="1300"/>
              <a:pPr/>
              <a:t>19</a:t>
            </a:fld>
            <a:endParaRPr lang="en-US" sz="1300"/>
          </a:p>
        </p:txBody>
      </p:sp>
    </p:spTree>
    <p:extLst>
      <p:ext uri="{BB962C8B-B14F-4D97-AF65-F5344CB8AC3E}">
        <p14:creationId xmlns:p14="http://schemas.microsoft.com/office/powerpoint/2010/main" val="748076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 many people go through life not knowing </a:t>
            </a:r>
            <a:r>
              <a:rPr lang="en-US" u="sng" dirty="0"/>
              <a:t>who</a:t>
            </a:r>
            <a:r>
              <a:rPr lang="en-US" dirty="0"/>
              <a:t> they </a:t>
            </a:r>
            <a:r>
              <a:rPr lang="en-US" u="sng" dirty="0"/>
              <a:t>are</a:t>
            </a:r>
            <a:r>
              <a:rPr lang="en-US" dirty="0"/>
              <a:t> --  and </a:t>
            </a:r>
            <a:r>
              <a:rPr lang="en-US" u="sng" dirty="0"/>
              <a:t>why</a:t>
            </a:r>
            <a:r>
              <a:rPr lang="en-US" dirty="0"/>
              <a:t> they are </a:t>
            </a:r>
            <a:r>
              <a:rPr lang="en-US" dirty="0" smtClean="0"/>
              <a:t>here on planet Earth.</a:t>
            </a:r>
          </a:p>
          <a:p>
            <a:r>
              <a:rPr lang="en-US" dirty="0" smtClean="0"/>
              <a:t>  </a:t>
            </a:r>
            <a:endParaRPr lang="en-US" dirty="0"/>
          </a:p>
          <a:p>
            <a:r>
              <a:rPr lang="en-US" dirty="0"/>
              <a:t>For </a:t>
            </a:r>
            <a:r>
              <a:rPr lang="en-US" u="sng" dirty="0"/>
              <a:t>some</a:t>
            </a:r>
            <a:r>
              <a:rPr lang="en-US" dirty="0"/>
              <a:t> --  the revelation comes </a:t>
            </a:r>
            <a:r>
              <a:rPr lang="en-US" u="sng" dirty="0"/>
              <a:t>late</a:t>
            </a:r>
            <a:r>
              <a:rPr lang="en-US" dirty="0"/>
              <a:t> in life.  </a:t>
            </a:r>
          </a:p>
          <a:p>
            <a:endParaRPr lang="en-US" dirty="0"/>
          </a:p>
          <a:p>
            <a:r>
              <a:rPr lang="en-US" u="sng" dirty="0"/>
              <a:t>Today</a:t>
            </a:r>
            <a:r>
              <a:rPr lang="en-US" dirty="0"/>
              <a:t> we are talking about helping </a:t>
            </a:r>
            <a:r>
              <a:rPr lang="en-US" dirty="0" smtClean="0"/>
              <a:t>kids figure </a:t>
            </a:r>
            <a:r>
              <a:rPr lang="en-US" dirty="0"/>
              <a:t>out </a:t>
            </a:r>
            <a:r>
              <a:rPr lang="en-US" u="sng" dirty="0"/>
              <a:t>who</a:t>
            </a:r>
            <a:r>
              <a:rPr lang="en-US" dirty="0"/>
              <a:t> they are, -- and </a:t>
            </a:r>
            <a:r>
              <a:rPr lang="en-US" u="sng" dirty="0"/>
              <a:t>why</a:t>
            </a:r>
            <a:r>
              <a:rPr lang="en-US" dirty="0"/>
              <a:t> they are here.</a:t>
            </a:r>
          </a:p>
          <a:p>
            <a:endParaRPr lang="en-US" dirty="0"/>
          </a:p>
          <a:p>
            <a:r>
              <a:rPr lang="en-US" dirty="0"/>
              <a:t>Somewhere along the road -- all of us found out </a:t>
            </a:r>
            <a:r>
              <a:rPr lang="en-US" dirty="0" smtClean="0"/>
              <a:t>that we </a:t>
            </a:r>
            <a:r>
              <a:rPr lang="en-US" dirty="0" smtClean="0"/>
              <a:t>cared about helping </a:t>
            </a:r>
            <a:r>
              <a:rPr lang="en-US" dirty="0" smtClean="0"/>
              <a:t>others– </a:t>
            </a:r>
          </a:p>
          <a:p>
            <a:r>
              <a:rPr lang="en-US" dirty="0" smtClean="0"/>
              <a:t>and </a:t>
            </a:r>
            <a:r>
              <a:rPr lang="en-US" dirty="0"/>
              <a:t>we were supposed to be right </a:t>
            </a:r>
            <a:r>
              <a:rPr lang="en-US" u="sng" dirty="0"/>
              <a:t>here</a:t>
            </a:r>
            <a:r>
              <a:rPr lang="en-US" dirty="0"/>
              <a:t> </a:t>
            </a:r>
            <a:r>
              <a:rPr lang="en-US" dirty="0" smtClean="0"/>
              <a:t>– this </a:t>
            </a:r>
            <a:r>
              <a:rPr lang="en-US" dirty="0"/>
              <a:t>morning </a:t>
            </a:r>
            <a:r>
              <a:rPr lang="en-US" dirty="0" smtClean="0"/>
              <a:t>– </a:t>
            </a:r>
          </a:p>
          <a:p>
            <a:r>
              <a:rPr lang="en-US" dirty="0" smtClean="0"/>
              <a:t>listening </a:t>
            </a:r>
            <a:r>
              <a:rPr lang="en-US" dirty="0"/>
              <a:t>to an old </a:t>
            </a:r>
            <a:r>
              <a:rPr lang="en-US" dirty="0" smtClean="0"/>
              <a:t>high-school </a:t>
            </a:r>
            <a:r>
              <a:rPr lang="en-US" dirty="0" smtClean="0"/>
              <a:t>shop </a:t>
            </a:r>
            <a:r>
              <a:rPr lang="en-US" dirty="0"/>
              <a:t>teacher talk about passion.</a:t>
            </a:r>
          </a:p>
          <a:p>
            <a:endParaRPr lang="en-US" dirty="0" smtClean="0"/>
          </a:p>
          <a:p>
            <a:endParaRPr lang="en-US" dirty="0" smtClean="0"/>
          </a:p>
          <a:p>
            <a:endParaRPr lang="en-US" dirty="0" smtClean="0"/>
          </a:p>
          <a:p>
            <a:r>
              <a:rPr lang="en-US" dirty="0" smtClean="0"/>
              <a:t>========</a:t>
            </a:r>
          </a:p>
          <a:p>
            <a:r>
              <a:rPr lang="en-US" dirty="0" smtClean="0"/>
              <a:t>http://</a:t>
            </a:r>
            <a:r>
              <a:rPr lang="en-US" dirty="0" err="1" smtClean="0"/>
              <a:t>www.goodreads.com</a:t>
            </a:r>
            <a:r>
              <a:rPr lang="en-US" dirty="0" smtClean="0"/>
              <a:t>/quotes/505050-the-two-most-important-days-in-your-life-are-the</a:t>
            </a:r>
          </a:p>
          <a:p>
            <a:endParaRPr lang="en-US" dirty="0" smtClean="0"/>
          </a:p>
          <a:p>
            <a:endParaRPr lang="en-US" dirty="0" smtClean="0"/>
          </a:p>
          <a:p>
            <a:r>
              <a:rPr lang="en-US" dirty="0" smtClean="0"/>
              <a:t>“The two most important days in your life are the day you are born and the day you find out why.”</a:t>
            </a:r>
          </a:p>
          <a:p>
            <a:endParaRPr lang="en-US" dirty="0" smtClean="0"/>
          </a:p>
          <a:p>
            <a:r>
              <a:rPr lang="en-US" dirty="0" smtClean="0"/>
              <a:t>― Mark Twain</a:t>
            </a:r>
          </a:p>
          <a:p>
            <a:endParaRPr lang="en-US" dirty="0" smtClean="0"/>
          </a:p>
          <a:p>
            <a:endParaRPr lang="en-US" dirty="0" smtClean="0"/>
          </a:p>
          <a:p>
            <a:r>
              <a:rPr lang="en-US" dirty="0" smtClean="0"/>
              <a:t>http://</a:t>
            </a:r>
            <a:r>
              <a:rPr lang="en-US" dirty="0" err="1" smtClean="0"/>
              <a:t>www.huffingtonpost.com</a:t>
            </a:r>
            <a:r>
              <a:rPr lang="en-US" dirty="0" smtClean="0"/>
              <a:t>/</a:t>
            </a:r>
            <a:r>
              <a:rPr lang="en-US" dirty="0" err="1" smtClean="0"/>
              <a:t>karen-ann-kennedy</a:t>
            </a:r>
            <a:r>
              <a:rPr lang="en-US" dirty="0" smtClean="0"/>
              <a:t>/the-two-most-important-days-of-your-life_b_5229311.html</a:t>
            </a:r>
          </a:p>
          <a:p>
            <a:endParaRPr lang="en-US" dirty="0" smtClean="0"/>
          </a:p>
          <a:p>
            <a:endParaRPr lang="en-US" dirty="0" smtClean="0"/>
          </a:p>
          <a:p>
            <a:r>
              <a:rPr lang="en-US" dirty="0" smtClean="0"/>
              <a:t>Photo</a:t>
            </a:r>
          </a:p>
          <a:p>
            <a:r>
              <a:rPr lang="en-US" dirty="0" smtClean="0"/>
              <a:t>http://</a:t>
            </a:r>
            <a:r>
              <a:rPr lang="en-US" dirty="0" err="1" smtClean="0"/>
              <a:t>myincrediblewebsite.com</a:t>
            </a:r>
            <a:r>
              <a:rPr lang="en-US" dirty="0" smtClean="0"/>
              <a:t>/mark-twain-on-the-days-of-your-life/</a:t>
            </a:r>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2</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This </a:t>
            </a:r>
            <a:r>
              <a:rPr lang="en-US" dirty="0" smtClean="0"/>
              <a:t>is not my passion, -- but it may be yours.  </a:t>
            </a:r>
          </a:p>
          <a:p>
            <a:r>
              <a:rPr lang="en-US" dirty="0" smtClean="0"/>
              <a:t>Or one of the kids with</a:t>
            </a:r>
            <a:r>
              <a:rPr lang="en-US" baseline="0" dirty="0" smtClean="0"/>
              <a:t> whom you are working.</a:t>
            </a:r>
          </a:p>
          <a:p>
            <a:endParaRPr lang="en-US" baseline="0" dirty="0" smtClean="0"/>
          </a:p>
          <a:p>
            <a:r>
              <a:rPr lang="en-US" baseline="0" dirty="0" smtClean="0"/>
              <a:t>-- I do see a lot of physics at work here.</a:t>
            </a:r>
            <a:endParaRPr lang="en-US" dirty="0" smtClean="0"/>
          </a:p>
          <a:p>
            <a:endParaRPr lang="en-US" dirty="0" smtClean="0"/>
          </a:p>
          <a:p>
            <a:endParaRPr lang="en-US" dirty="0" smtClean="0"/>
          </a:p>
          <a:p>
            <a:r>
              <a:rPr lang="en-US" dirty="0" smtClean="0"/>
              <a:t>http://</a:t>
            </a:r>
            <a:r>
              <a:rPr lang="en-US" dirty="0" err="1" smtClean="0"/>
              <a:t>www.peppervirtualassistant.com</a:t>
            </a:r>
            <a:r>
              <a:rPr lang="en-US" dirty="0" smtClean="0"/>
              <a:t>/blog/</a:t>
            </a:r>
            <a:r>
              <a:rPr lang="en-US" dirty="0" err="1" smtClean="0"/>
              <a:t>wp</a:t>
            </a:r>
            <a:r>
              <a:rPr lang="en-US" dirty="0" smtClean="0"/>
              <a:t>-content/uploads/2011/05/passion-for-work-pepper-virtual-assistants-300x212.jpg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20</a:t>
            </a:fld>
            <a:endParaRPr lang="en-US"/>
          </a:p>
        </p:txBody>
      </p:sp>
    </p:spTree>
    <p:extLst>
      <p:ext uri="{BB962C8B-B14F-4D97-AF65-F5344CB8AC3E}">
        <p14:creationId xmlns:p14="http://schemas.microsoft.com/office/powerpoint/2010/main" val="2496926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r>
              <a:rPr lang="en-US" dirty="0" smtClean="0"/>
              <a:t>======</a:t>
            </a:r>
          </a:p>
          <a:p>
            <a:r>
              <a:rPr lang="en-US" dirty="0" smtClean="0"/>
              <a:t>http://</a:t>
            </a:r>
            <a:r>
              <a:rPr lang="en-US" dirty="0" err="1" smtClean="0"/>
              <a:t>prettyinpaisley.files.wordpress.com</a:t>
            </a:r>
            <a:r>
              <a:rPr lang="en-US" dirty="0" smtClean="0"/>
              <a:t>/2013/05/blogimage-2.jpg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21</a:t>
            </a:fld>
            <a:endParaRPr lang="en-US"/>
          </a:p>
        </p:txBody>
      </p:sp>
    </p:spTree>
    <p:extLst>
      <p:ext uri="{BB962C8B-B14F-4D97-AF65-F5344CB8AC3E}">
        <p14:creationId xmlns:p14="http://schemas.microsoft.com/office/powerpoint/2010/main" val="41176864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p:cNvSpPr>
            <a:spLocks noGrp="1" noRot="1" noChangeAspect="1"/>
          </p:cNvSpPr>
          <p:nvPr>
            <p:ph type="sldImg"/>
          </p:nvPr>
        </p:nvSpPr>
        <p:spPr>
          <a:xfrm>
            <a:off x="1257300" y="720725"/>
            <a:ext cx="3001963" cy="2251075"/>
          </a:xfrm>
          <a:ln/>
        </p:spPr>
      </p:sp>
      <p:sp>
        <p:nvSpPr>
          <p:cNvPr id="302082" name="Notes Placeholder 2"/>
          <p:cNvSpPr>
            <a:spLocks noGrp="1"/>
          </p:cNvSpPr>
          <p:nvPr>
            <p:ph type="body" idx="1"/>
          </p:nvPr>
        </p:nvSpPr>
        <p:spPr>
          <a:xfrm>
            <a:off x="974725" y="3124200"/>
            <a:ext cx="5365750" cy="5756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dirty="0">
                <a:ea typeface="ヒラギノ角ゴ Pro W3" charset="0"/>
              </a:rPr>
              <a:t>Here is a </a:t>
            </a:r>
            <a:r>
              <a:rPr lang="en-US" sz="1600" u="sng" dirty="0">
                <a:ea typeface="ヒラギノ角ゴ Pro W3" charset="0"/>
              </a:rPr>
              <a:t>middle</a:t>
            </a:r>
            <a:r>
              <a:rPr lang="en-US" sz="1600" dirty="0">
                <a:ea typeface="ヒラギノ角ゴ Pro W3" charset="0"/>
              </a:rPr>
              <a:t> school engineering class that is designing a </a:t>
            </a:r>
            <a:r>
              <a:rPr lang="en-US" sz="1600" u="sng" dirty="0">
                <a:ea typeface="ヒラギノ角ゴ Pro W3" charset="0"/>
              </a:rPr>
              <a:t>prosthetic</a:t>
            </a:r>
            <a:r>
              <a:rPr lang="en-US" sz="1600" dirty="0">
                <a:ea typeface="ヒラギノ角ゴ Pro W3" charset="0"/>
              </a:rPr>
              <a:t> hand for a </a:t>
            </a:r>
            <a:r>
              <a:rPr lang="en-US" sz="1600" u="sng" dirty="0">
                <a:ea typeface="ヒラギノ角ゴ Pro W3" charset="0"/>
              </a:rPr>
              <a:t>classmate</a:t>
            </a:r>
            <a:r>
              <a:rPr lang="en-US" sz="1600" dirty="0">
                <a:ea typeface="ヒラギノ角ゴ Pro W3" charset="0"/>
              </a:rPr>
              <a:t> – </a:t>
            </a:r>
          </a:p>
          <a:p>
            <a:r>
              <a:rPr lang="en-US" sz="1600" dirty="0">
                <a:ea typeface="ヒラギノ角ゴ Pro W3" charset="0"/>
              </a:rPr>
              <a:t>who </a:t>
            </a:r>
            <a:r>
              <a:rPr lang="en-US" sz="1600" u="sng" dirty="0">
                <a:ea typeface="ヒラギノ角ゴ Pro W3" charset="0"/>
              </a:rPr>
              <a:t>wants</a:t>
            </a:r>
            <a:r>
              <a:rPr lang="en-US" sz="1600" dirty="0">
                <a:ea typeface="ヒラギノ角ゴ Pro W3" charset="0"/>
              </a:rPr>
              <a:t> to be a cheerleader, -- </a:t>
            </a:r>
          </a:p>
          <a:p>
            <a:r>
              <a:rPr lang="en-US" sz="1600" dirty="0">
                <a:ea typeface="ヒラギノ角ゴ Pro W3" charset="0"/>
              </a:rPr>
              <a:t>but couldn’t </a:t>
            </a:r>
            <a:r>
              <a:rPr lang="en-US" sz="1600" u="sng" dirty="0">
                <a:ea typeface="ヒラギノ角ゴ Pro W3" charset="0"/>
              </a:rPr>
              <a:t>hold</a:t>
            </a:r>
            <a:r>
              <a:rPr lang="en-US" sz="1600" dirty="0">
                <a:ea typeface="ヒラギノ角ゴ Pro W3" charset="0"/>
              </a:rPr>
              <a:t> the pompoms.</a:t>
            </a:r>
          </a:p>
          <a:p>
            <a:endParaRPr lang="en-US" sz="1600" dirty="0">
              <a:ea typeface="ヒラギノ角ゴ Pro W3" charset="0"/>
            </a:endParaRPr>
          </a:p>
          <a:p>
            <a:r>
              <a:rPr lang="en-US" sz="1600" dirty="0">
                <a:ea typeface="ヒラギノ角ゴ Pro W3" charset="0"/>
              </a:rPr>
              <a:t>A passion for helping a fellow student, which in turn makes this engineering class more </a:t>
            </a:r>
            <a:r>
              <a:rPr lang="en-US" sz="1600" u="sng" dirty="0">
                <a:ea typeface="ヒラギノ角ゴ Pro W3" charset="0"/>
              </a:rPr>
              <a:t>relevant</a:t>
            </a:r>
            <a:r>
              <a:rPr lang="en-US" sz="1600" dirty="0">
                <a:ea typeface="ヒラギノ角ゴ Pro W3" charset="0"/>
              </a:rPr>
              <a:t> for the students.</a:t>
            </a:r>
          </a:p>
          <a:p>
            <a:r>
              <a:rPr lang="en-US" sz="1600" dirty="0" smtClean="0">
                <a:ea typeface="ヒラギノ角ゴ Pro W3" charset="0"/>
              </a:rPr>
              <a:t>=</a:t>
            </a:r>
            <a:r>
              <a:rPr lang="en-US" sz="1600" dirty="0">
                <a:ea typeface="ヒラギノ角ゴ Pro W3" charset="0"/>
              </a:rPr>
              <a:t>===</a:t>
            </a:r>
          </a:p>
          <a:p>
            <a:r>
              <a:rPr lang="en-US" sz="1600" dirty="0">
                <a:ea typeface="ヒラギノ角ゴ Pro W3" charset="0"/>
              </a:rPr>
              <a:t>http://</a:t>
            </a:r>
            <a:r>
              <a:rPr lang="en-US" sz="1600" dirty="0" err="1">
                <a:ea typeface="ヒラギノ角ゴ Pro W3" charset="0"/>
              </a:rPr>
              <a:t>www.sj-r.com</a:t>
            </a:r>
            <a:r>
              <a:rPr lang="en-US" sz="1600" dirty="0">
                <a:ea typeface="ヒラギノ角ゴ Pro W3" charset="0"/>
              </a:rPr>
              <a:t>/article/20131230/ENTERTAINMENTLIFE/131239999/10298/LIFESTYLE</a:t>
            </a:r>
          </a:p>
          <a:p>
            <a:endParaRPr lang="en-US" sz="1600" dirty="0">
              <a:ea typeface="ヒラギノ角ゴ Pro W3" charset="0"/>
            </a:endParaRPr>
          </a:p>
          <a:p>
            <a:r>
              <a:rPr lang="en-US" sz="1600" dirty="0">
                <a:ea typeface="ヒラギノ角ゴ Pro W3" charset="0"/>
              </a:rPr>
              <a:t>Students build prosthetic hand for classmate</a:t>
            </a:r>
          </a:p>
          <a:p>
            <a:endParaRPr lang="en-US" sz="1600" dirty="0">
              <a:ea typeface="ヒラギノ角ゴ Pro W3" charset="0"/>
            </a:endParaRPr>
          </a:p>
          <a:p>
            <a:r>
              <a:rPr lang="en-US" sz="1600" dirty="0">
                <a:ea typeface="ヒラギノ角ゴ Pro W3" charset="0"/>
              </a:rPr>
              <a:t>By Amy </a:t>
            </a:r>
            <a:r>
              <a:rPr lang="en-US" sz="1600" dirty="0" err="1">
                <a:ea typeface="ヒラギノ角ゴ Pro W3" charset="0"/>
              </a:rPr>
              <a:t>Scalf</a:t>
            </a:r>
            <a:endParaRPr lang="en-US" sz="1600" dirty="0">
              <a:ea typeface="ヒラギノ角ゴ Pro W3" charset="0"/>
            </a:endParaRPr>
          </a:p>
          <a:p>
            <a:r>
              <a:rPr lang="en-US" sz="1600" dirty="0">
                <a:ea typeface="ヒラギノ角ゴ Pro W3" charset="0"/>
              </a:rPr>
              <a:t>The Kentucky Enquirer</a:t>
            </a:r>
          </a:p>
          <a:p>
            <a:r>
              <a:rPr lang="en-US" sz="1600" dirty="0">
                <a:ea typeface="ヒラギノ角ゴ Pro W3" charset="0"/>
              </a:rPr>
              <a:t>Posted Dec. 30, 2013 @ 9:50 pm</a:t>
            </a:r>
          </a:p>
          <a:p>
            <a:r>
              <a:rPr lang="en-US" sz="1600" dirty="0">
                <a:ea typeface="ヒラギノ角ゴ Pro W3" charset="0"/>
              </a:rPr>
              <a:t>Dec 30, 2013 at 11:27 PM</a:t>
            </a:r>
          </a:p>
          <a:p>
            <a:endParaRPr lang="en-US" sz="1600" dirty="0">
              <a:ea typeface="ヒラギノ角ゴ Pro W3" charset="0"/>
            </a:endParaRPr>
          </a:p>
          <a:p>
            <a:r>
              <a:rPr lang="en-US" sz="1600" dirty="0">
                <a:ea typeface="ヒラギノ角ゴ Pro W3" charset="0"/>
              </a:rPr>
              <a:t>    EDGEWOOD, Ky. (AP) — A Turkey Foot Middle School engineering class is working on a unique hands-on project.</a:t>
            </a:r>
          </a:p>
          <a:p>
            <a:endParaRPr lang="en-US" sz="1600" dirty="0">
              <a:ea typeface="ヒラギノ角ゴ Pro W3" charset="0"/>
            </a:endParaRPr>
          </a:p>
          <a:p>
            <a:r>
              <a:rPr lang="en-US" sz="1600" dirty="0">
                <a:ea typeface="ヒラギノ角ゴ Pro W3" charset="0"/>
              </a:rPr>
              <a:t>    Teacher Dwayne Humphrey teaches sixth- and seventh-graders how to use engineering design and modeling software, starting with toys and video games, then moving into biomedical design in the eighth grade.</a:t>
            </a:r>
          </a:p>
          <a:p>
            <a:endParaRPr lang="en-US" sz="1600" dirty="0">
              <a:ea typeface="ヒラギノ角ゴ Pro W3" charset="0"/>
            </a:endParaRPr>
          </a:p>
          <a:p>
            <a:r>
              <a:rPr lang="en-US" sz="1600" dirty="0">
                <a:ea typeface="ヒラギノ角ゴ Pro W3" charset="0"/>
              </a:rPr>
              <a:t>    This year, his older students are using those skills and a 3-D printer to build a prosthetic hand for a fellow student who was born without the lower part of her left arm.</a:t>
            </a:r>
          </a:p>
          <a:p>
            <a:endParaRPr lang="en-US" sz="1600" dirty="0">
              <a:ea typeface="ヒラギノ角ゴ Pro W3" charset="0"/>
            </a:endParaRPr>
          </a:p>
          <a:p>
            <a:r>
              <a:rPr lang="en-US" sz="1600" dirty="0">
                <a:ea typeface="ヒラギノ角ゴ Pro W3" charset="0"/>
              </a:rPr>
              <a:t>    “Each year, the students make some kind of prosthetic, a leg or a hand, and someone has to walk on the leg or use the hand to do specific tasks. My students have the skills and ability to do this, but they’re not medical professionals. We’re not licensed to create prosthetics for students,” said Humphrey. “Instead of making something that would just be discarded, I thought, ‘Why can’t we find someone who could really use this?’”</a:t>
            </a:r>
          </a:p>
          <a:p>
            <a:endParaRPr lang="en-US" sz="1600" dirty="0">
              <a:ea typeface="ヒラギノ角ゴ Pro W3" charset="0"/>
            </a:endParaRPr>
          </a:p>
          <a:p>
            <a:endParaRPr lang="en-US" sz="1600" dirty="0">
              <a:ea typeface="ヒラギノ角ゴ Pro W3" charset="0"/>
            </a:endParaRPr>
          </a:p>
          <a:p>
            <a:r>
              <a:rPr lang="en-US" sz="1600" dirty="0">
                <a:ea typeface="ヒラギノ角ゴ Pro W3" charset="0"/>
              </a:rPr>
              <a:t>    Then, a new seventh-grade student enrolled at the school.</a:t>
            </a:r>
          </a:p>
          <a:p>
            <a:endParaRPr lang="en-US" sz="1600" dirty="0">
              <a:ea typeface="ヒラギノ角ゴ Pro W3" charset="0"/>
            </a:endParaRPr>
          </a:p>
          <a:p>
            <a:r>
              <a:rPr lang="en-US" sz="1600" dirty="0">
                <a:ea typeface="ヒラギノ角ゴ Pro W3" charset="0"/>
              </a:rPr>
              <a:t>    When </a:t>
            </a:r>
            <a:r>
              <a:rPr lang="en-US" sz="1600" dirty="0" err="1">
                <a:ea typeface="ヒラギノ角ゴ Pro W3" charset="0"/>
              </a:rPr>
              <a:t>Makayla</a:t>
            </a:r>
            <a:r>
              <a:rPr lang="en-US" sz="1600" dirty="0">
                <a:ea typeface="ヒラギノ角ゴ Pro W3" charset="0"/>
              </a:rPr>
              <a:t> Murphy entered Humphrey’s engineering class, the teacher noticed she has only one hand.</a:t>
            </a:r>
          </a:p>
          <a:p>
            <a:endParaRPr lang="en-US" sz="1600" dirty="0">
              <a:ea typeface="ヒラギノ角ゴ Pro W3" charset="0"/>
            </a:endParaRPr>
          </a:p>
          <a:p>
            <a:r>
              <a:rPr lang="en-US" sz="1600" dirty="0">
                <a:ea typeface="ヒラギノ角ゴ Pro W3" charset="0"/>
              </a:rPr>
              <a:t>    </a:t>
            </a:r>
            <a:r>
              <a:rPr lang="en-US" sz="1600" dirty="0" err="1">
                <a:ea typeface="ヒラギノ角ゴ Pro W3" charset="0"/>
              </a:rPr>
              <a:t>Makayla</a:t>
            </a:r>
            <a:r>
              <a:rPr lang="en-US" sz="1600" dirty="0">
                <a:ea typeface="ヒラギノ角ゴ Pro W3" charset="0"/>
              </a:rPr>
              <a:t> was born without the lower part of her left arm, and she quickly agreed to be the model for the eighth-grade class project.</a:t>
            </a:r>
          </a:p>
          <a:p>
            <a:endParaRPr lang="en-US" sz="1600" dirty="0">
              <a:ea typeface="ヒラギノ角ゴ Pro W3" charset="0"/>
            </a:endParaRPr>
          </a:p>
          <a:p>
            <a:r>
              <a:rPr lang="en-US" sz="1600" dirty="0">
                <a:ea typeface="ヒラギノ角ゴ Pro W3" charset="0"/>
              </a:rPr>
              <a:t>    “I have difficulties getting dressed and carrying books and stuff,” she said.</a:t>
            </a:r>
          </a:p>
          <a:p>
            <a:endParaRPr lang="en-US" sz="1600" dirty="0">
              <a:ea typeface="ヒラギノ角ゴ Pro W3" charset="0"/>
            </a:endParaRPr>
          </a:p>
          <a:p>
            <a:r>
              <a:rPr lang="en-US" sz="1600" dirty="0">
                <a:ea typeface="ヒラギノ角ゴ Pro W3" charset="0"/>
              </a:rPr>
              <a:t>    She wanted to be a cheerleader, but said she couldn’t hold the pompoms.</a:t>
            </a:r>
          </a:p>
          <a:p>
            <a:endParaRPr lang="en-US" sz="1600" dirty="0">
              <a:ea typeface="ヒラギノ角ゴ Pro W3" charset="0"/>
            </a:endParaRPr>
          </a:p>
          <a:p>
            <a:r>
              <a:rPr lang="en-US" sz="1600" dirty="0">
                <a:ea typeface="ヒラギノ角ゴ Pro W3" charset="0"/>
              </a:rPr>
              <a:t>    “I’m really excited about it because having an arm that can actually move is going to be really cool,” </a:t>
            </a:r>
            <a:r>
              <a:rPr lang="en-US" sz="1600" dirty="0" err="1">
                <a:ea typeface="ヒラギノ角ゴ Pro W3" charset="0"/>
              </a:rPr>
              <a:t>Makayla</a:t>
            </a:r>
            <a:r>
              <a:rPr lang="en-US" sz="1600" dirty="0">
                <a:ea typeface="ヒラギノ角ゴ Pro W3" charset="0"/>
              </a:rPr>
              <a:t> said.</a:t>
            </a:r>
          </a:p>
          <a:p>
            <a:endParaRPr lang="en-US" sz="1600" dirty="0">
              <a:ea typeface="ヒラギノ角ゴ Pro W3" charset="0"/>
            </a:endParaRPr>
          </a:p>
          <a:p>
            <a:r>
              <a:rPr lang="en-US" sz="1600" dirty="0">
                <a:ea typeface="ヒラギノ角ゴ Pro W3" charset="0"/>
              </a:rPr>
              <a:t>    “We’re on a journey here. We don’t know how it’s going to end. We do know we’re going to give it our best effort and it’s coming together pretty nicely,” said Humphrey. “It’s incredible how quickly things are changing. As we look into the future, we realize we haven’t seen anything yet.”</a:t>
            </a:r>
          </a:p>
          <a:p>
            <a:endParaRPr lang="en-US" sz="1600" dirty="0">
              <a:ea typeface="ヒラギノ角ゴ Pro W3" charset="0"/>
            </a:endParaRPr>
          </a:p>
          <a:p>
            <a:r>
              <a:rPr lang="en-US" sz="1600" dirty="0">
                <a:ea typeface="ヒラギノ角ゴ Pro W3" charset="0"/>
              </a:rPr>
              <a:t>    He also said the project has sparked a special interest among the students.</a:t>
            </a:r>
          </a:p>
          <a:p>
            <a:endParaRPr lang="en-US" sz="1600" dirty="0">
              <a:ea typeface="ヒラギノ角ゴ Pro W3" charset="0"/>
            </a:endParaRPr>
          </a:p>
          <a:p>
            <a:r>
              <a:rPr lang="en-US" sz="1600" dirty="0">
                <a:ea typeface="ヒラギノ角ゴ Pro W3" charset="0"/>
              </a:rPr>
              <a:t>    “Middle-</a:t>
            </a:r>
            <a:r>
              <a:rPr lang="en-US" sz="1600" dirty="0" err="1">
                <a:ea typeface="ヒラギノ角ゴ Pro W3" charset="0"/>
              </a:rPr>
              <a:t>schoolers</a:t>
            </a:r>
            <a:r>
              <a:rPr lang="en-US" sz="1600" dirty="0">
                <a:ea typeface="ヒラギノ角ゴ Pro W3" charset="0"/>
              </a:rPr>
              <a:t> want to influence the world and they get frustrated over lack of control in their lives. With this project, they get to change someone’s real life. There’s a real opportunity in class to design lessons that have real-world connections,” Humphrey said. “Around the world, kids between the ages of 11-14 are adding to the well of human knowledge and invention. We’re trying to engage students in work that is meaningful.”</a:t>
            </a:r>
          </a:p>
          <a:p>
            <a:endParaRPr lang="en-US" sz="1600" dirty="0">
              <a:ea typeface="ヒラギノ角ゴ Pro W3" charset="0"/>
            </a:endParaRPr>
          </a:p>
          <a:p>
            <a:r>
              <a:rPr lang="en-US" sz="1600" dirty="0">
                <a:ea typeface="ヒラギノ角ゴ Pro W3" charset="0"/>
              </a:rPr>
              <a:t>    Josh </a:t>
            </a:r>
            <a:r>
              <a:rPr lang="en-US" sz="1600" dirty="0" err="1">
                <a:ea typeface="ヒラギノ角ゴ Pro W3" charset="0"/>
              </a:rPr>
              <a:t>Suedkamp</a:t>
            </a:r>
            <a:r>
              <a:rPr lang="en-US" sz="1600" dirty="0">
                <a:ea typeface="ヒラギノ角ゴ Pro W3" charset="0"/>
              </a:rPr>
              <a:t> and Malachi Pike said that’s exactly why they like this project.</a:t>
            </a:r>
          </a:p>
          <a:p>
            <a:endParaRPr lang="en-US" sz="1600" dirty="0">
              <a:ea typeface="ヒラギノ角ゴ Pro W3" charset="0"/>
            </a:endParaRPr>
          </a:p>
          <a:p>
            <a:r>
              <a:rPr lang="en-US" sz="1600" dirty="0">
                <a:ea typeface="ヒラギノ角ゴ Pro W3" charset="0"/>
              </a:rPr>
              <a:t>    “It’s better because you’re actually affecting someone’s life,” said Malachi. “It’s cool because it helps a real person and it’s not just a school project.”</a:t>
            </a:r>
          </a:p>
          <a:p>
            <a:endParaRPr lang="en-US" sz="1600" dirty="0">
              <a:ea typeface="ヒラギノ角ゴ Pro W3" charset="0"/>
            </a:endParaRPr>
          </a:p>
          <a:p>
            <a:r>
              <a:rPr lang="en-US" sz="1600" dirty="0">
                <a:ea typeface="ヒラギノ角ゴ Pro W3" charset="0"/>
              </a:rPr>
              <a:t>    “I think we’re setting the right kind of tone to really get kids to consider their future careers and giving opportunities to research many of them,” Humphrey said. “Hopefully, we’ll spark something great.”</a:t>
            </a:r>
          </a:p>
          <a:p>
            <a:endParaRPr lang="en-US" sz="1600" dirty="0">
              <a:ea typeface="ヒラギノ角ゴ Pro W3" charset="0"/>
            </a:endParaRPr>
          </a:p>
          <a:p>
            <a:endParaRPr lang="en-US" sz="1600" dirty="0">
              <a:ea typeface="ヒラギノ角ゴ Pro W3" charset="0"/>
            </a:endParaRPr>
          </a:p>
          <a:p>
            <a:r>
              <a:rPr lang="en-US" sz="1600" dirty="0">
                <a:ea typeface="ヒラギノ角ゴ Pro W3" charset="0"/>
              </a:rPr>
              <a:t>Read more: http://</a:t>
            </a:r>
            <a:r>
              <a:rPr lang="en-US" sz="1600" dirty="0" err="1">
                <a:ea typeface="ヒラギノ角ゴ Pro W3" charset="0"/>
              </a:rPr>
              <a:t>www.sj-r.com</a:t>
            </a:r>
            <a:r>
              <a:rPr lang="en-US" sz="1600" dirty="0">
                <a:ea typeface="ヒラギノ角ゴ Pro W3" charset="0"/>
              </a:rPr>
              <a:t>/article/20131230/ENTERTAINMENTLIFE/131239999/10298/LIFESTYLE#ixzz2pGvV3D3y</a:t>
            </a:r>
          </a:p>
          <a:p>
            <a:endParaRPr lang="en-US" sz="1600" dirty="0">
              <a:ea typeface="ヒラギノ角ゴ Pro W3" charset="0"/>
            </a:endParaRPr>
          </a:p>
        </p:txBody>
      </p:sp>
      <p:sp>
        <p:nvSpPr>
          <p:cNvPr id="3020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E763042-1750-DB40-8F10-E0C3B4CC7410}" type="slidenum">
              <a:rPr lang="en-US" sz="1200"/>
              <a:pPr/>
              <a:t>22</a:t>
            </a:fld>
            <a:endParaRPr lang="en-US" sz="1200"/>
          </a:p>
        </p:txBody>
      </p:sp>
    </p:spTree>
    <p:extLst>
      <p:ext uri="{BB962C8B-B14F-4D97-AF65-F5344CB8AC3E}">
        <p14:creationId xmlns:p14="http://schemas.microsoft.com/office/powerpoint/2010/main" val="1538933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story about making hands for kids who don’t have them.</a:t>
            </a:r>
          </a:p>
          <a:p>
            <a:endParaRPr lang="en-US" dirty="0"/>
          </a:p>
          <a:p>
            <a:endParaRPr lang="en-US" dirty="0" smtClean="0"/>
          </a:p>
          <a:p>
            <a:r>
              <a:rPr lang="en-US" dirty="0" smtClean="0"/>
              <a:t>=====</a:t>
            </a:r>
          </a:p>
          <a:p>
            <a:r>
              <a:rPr lang="en-US" dirty="0">
                <a:hlinkClick r:id="rId3"/>
              </a:rPr>
              <a:t>http://www.fastcoexist.com/3041495/matching-people-who-have-3-d-printers-with-children-who-need-prosthetic-</a:t>
            </a:r>
            <a:r>
              <a:rPr lang="en-US" dirty="0" smtClean="0">
                <a:hlinkClick r:id="rId3"/>
              </a:rPr>
              <a:t>hands</a:t>
            </a:r>
            <a:endParaRPr lang="en-US" dirty="0" smtClean="0"/>
          </a:p>
          <a:p>
            <a:endParaRPr lang="en-US" dirty="0" smtClean="0"/>
          </a:p>
          <a:p>
            <a:r>
              <a:rPr lang="en-US" b="1" dirty="0" smtClean="0"/>
              <a:t>Matching People Who Have 3-D Printers With Children Who Need Prosthetic Hands</a:t>
            </a:r>
          </a:p>
          <a:p>
            <a:r>
              <a:rPr lang="en-US" dirty="0" smtClean="0"/>
              <a:t>3-D printed hands cost a fraction of regular prosthetics and can be made by anyone.</a:t>
            </a:r>
          </a:p>
          <a:p>
            <a:endParaRPr lang="en-US" dirty="0" smtClean="0"/>
          </a:p>
          <a:p>
            <a:endParaRPr lang="en-US" dirty="0" smtClean="0"/>
          </a:p>
          <a:p>
            <a:r>
              <a:rPr lang="en-US" dirty="0" smtClean="0"/>
              <a:t>Prosthetics is one area that really illustrates the transformative potential of </a:t>
            </a:r>
            <a:r>
              <a:rPr lang="en-US" dirty="0" smtClean="0">
                <a:hlinkClick r:id="rId4"/>
              </a:rPr>
              <a:t>3-D</a:t>
            </a:r>
            <a:r>
              <a:rPr lang="en-US" dirty="0" smtClean="0"/>
              <a:t> </a:t>
            </a:r>
            <a:r>
              <a:rPr lang="en-US" dirty="0" smtClean="0">
                <a:hlinkClick r:id="rId5"/>
              </a:rPr>
              <a:t>printing</a:t>
            </a:r>
            <a:r>
              <a:rPr lang="en-US" dirty="0" smtClean="0"/>
              <a:t>. Industrially produced prosthetics can cost thousands of dollars, a prohibitive cost for many who need them. By contrast, the materials to make a </a:t>
            </a:r>
            <a:r>
              <a:rPr lang="en-US" dirty="0" smtClean="0">
                <a:hlinkClick r:id="rId6"/>
              </a:rPr>
              <a:t>3-D printed prosthesis</a:t>
            </a:r>
            <a:r>
              <a:rPr lang="en-US" dirty="0" smtClean="0"/>
              <a:t> could run only $20 to $50.</a:t>
            </a:r>
          </a:p>
          <a:p>
            <a:r>
              <a:rPr lang="en-US" dirty="0" smtClean="0">
                <a:hlinkClick r:id="rId7"/>
              </a:rPr>
              <a:t>E-Nable</a:t>
            </a:r>
            <a:r>
              <a:rPr lang="en-US" dirty="0" smtClean="0"/>
              <a:t> is an </a:t>
            </a:r>
            <a:r>
              <a:rPr lang="en-US" dirty="0" smtClean="0">
                <a:hlinkClick r:id="rId8"/>
              </a:rPr>
              <a:t>online community</a:t>
            </a:r>
            <a:r>
              <a:rPr lang="en-US" dirty="0" smtClean="0"/>
              <a:t> that matches makers and designers with people who need 3-D printed prosthetic hands—mostly children born missing a hand or fingers.</a:t>
            </a:r>
          </a:p>
          <a:p>
            <a:endParaRPr lang="en-US" dirty="0" smtClean="0"/>
          </a:p>
          <a:p>
            <a:endParaRPr lang="en-US" dirty="0" smtClean="0"/>
          </a:p>
          <a:p>
            <a:r>
              <a:rPr lang="en-US" dirty="0" smtClean="0"/>
              <a:t>The founder of E-</a:t>
            </a:r>
            <a:r>
              <a:rPr lang="en-US" dirty="0" err="1" smtClean="0"/>
              <a:t>Nable</a:t>
            </a:r>
            <a:r>
              <a:rPr lang="en-US" dirty="0" smtClean="0"/>
              <a:t>, </a:t>
            </a:r>
            <a:r>
              <a:rPr lang="en-US" dirty="0" smtClean="0">
                <a:hlinkClick r:id="rId9"/>
              </a:rPr>
              <a:t>Jon Schull</a:t>
            </a:r>
            <a:r>
              <a:rPr lang="en-US" dirty="0" smtClean="0"/>
              <a:t>, got the idea from a YouTube video documenting the efforts of a carpenter from South Africa and a puppeteer from Washington state who </a:t>
            </a:r>
            <a:r>
              <a:rPr lang="en-US" dirty="0" smtClean="0">
                <a:hlinkClick r:id="rId10"/>
              </a:rPr>
              <a:t>collaborated to produce a 3-D printed prosthetic hand</a:t>
            </a:r>
            <a:r>
              <a:rPr lang="en-US" dirty="0" smtClean="0"/>
              <a:t> for a five-year-old South African boy born without fingers on his right hand.</a:t>
            </a:r>
          </a:p>
          <a:p>
            <a:r>
              <a:rPr lang="en-US" dirty="0" smtClean="0"/>
              <a:t>"This gave me the opportunity to do something very simple," </a:t>
            </a:r>
            <a:r>
              <a:rPr lang="en-US" dirty="0" err="1" smtClean="0"/>
              <a:t>Schull</a:t>
            </a:r>
            <a:r>
              <a:rPr lang="en-US" dirty="0" smtClean="0"/>
              <a:t> says. "I created a Google Map </a:t>
            </a:r>
            <a:r>
              <a:rPr lang="en-US" dirty="0" err="1" smtClean="0"/>
              <a:t>mashup</a:t>
            </a:r>
            <a:r>
              <a:rPr lang="en-US" dirty="0" smtClean="0"/>
              <a:t>. And then I left a comment on the the YouTube video saying 'If you have a printer and want to help, put yourself on this map. And If you need a hand, put yourself on this map.' "</a:t>
            </a:r>
          </a:p>
          <a:p>
            <a:r>
              <a:rPr lang="en-US" dirty="0" smtClean="0"/>
              <a:t>From that straightforward beginning 18 months ago, E-</a:t>
            </a:r>
            <a:r>
              <a:rPr lang="en-US" dirty="0" err="1" smtClean="0"/>
              <a:t>Nable</a:t>
            </a:r>
            <a:r>
              <a:rPr lang="en-US" dirty="0" smtClean="0"/>
              <a:t> has grown dramatically, with some people volunteering nearly full-time hours to coordinate the network. </a:t>
            </a:r>
            <a:r>
              <a:rPr lang="en-US" dirty="0" err="1" smtClean="0"/>
              <a:t>Schull</a:t>
            </a:r>
            <a:r>
              <a:rPr lang="en-US" dirty="0" smtClean="0"/>
              <a:t> estimates that the </a:t>
            </a:r>
            <a:r>
              <a:rPr lang="en-US" dirty="0" smtClean="0">
                <a:hlinkClick r:id="rId11"/>
              </a:rPr>
              <a:t>3,500 members</a:t>
            </a:r>
            <a:r>
              <a:rPr lang="en-US" dirty="0" smtClean="0"/>
              <a:t> of the E-</a:t>
            </a:r>
            <a:r>
              <a:rPr lang="en-US" dirty="0" err="1" smtClean="0"/>
              <a:t>Nable</a:t>
            </a:r>
            <a:r>
              <a:rPr lang="en-US" dirty="0" smtClean="0"/>
              <a:t> community have printed and given away over 800 prosthetic hands and limbs to children in need.</a:t>
            </a:r>
          </a:p>
          <a:p>
            <a:r>
              <a:rPr lang="en-US" dirty="0" smtClean="0"/>
              <a:t>Some volunteers are maker enthusiasts with 3-D printers in their homes. Others are designers, occupational therapists, and </a:t>
            </a:r>
            <a:r>
              <a:rPr lang="en-US" dirty="0" err="1" smtClean="0"/>
              <a:t>prosthetists</a:t>
            </a:r>
            <a:r>
              <a:rPr lang="en-US" dirty="0" smtClean="0"/>
              <a:t>. With their combination of skills and the adaptability of 3-D printed designs, volunteers are able to remotely collaborate to create custom prosthetics tailored for each individual</a:t>
            </a:r>
          </a:p>
          <a:p>
            <a:r>
              <a:rPr lang="en-US" dirty="0" smtClean="0"/>
              <a:t>Nonetheless, </a:t>
            </a:r>
            <a:r>
              <a:rPr lang="en-US" dirty="0" err="1" smtClean="0"/>
              <a:t>Schull</a:t>
            </a:r>
            <a:r>
              <a:rPr lang="en-US" dirty="0" smtClean="0"/>
              <a:t> said he was surprised to see how many needs could be met by just their one basic model.</a:t>
            </a:r>
          </a:p>
          <a:p>
            <a:r>
              <a:rPr lang="en-US" dirty="0" smtClean="0"/>
              <a:t>"In principle, every maker can tweak the design. That was our original inspiration," he says. "In truth, I'd say that 80% of the inquiries that come our way will work with a fairly standard prosthetic. So we have volunteers who are covering the general cases and volunteers who can work on those special cases."</a:t>
            </a:r>
          </a:p>
          <a:p>
            <a:r>
              <a:rPr lang="en-US" dirty="0" smtClean="0"/>
              <a:t>E-</a:t>
            </a:r>
            <a:r>
              <a:rPr lang="en-US" dirty="0" err="1" smtClean="0"/>
              <a:t>Nable's</a:t>
            </a:r>
            <a:r>
              <a:rPr lang="en-US" dirty="0" smtClean="0"/>
              <a:t> next step is to expand globally. While there are members of the community from around the world, the vast majority of hands delivered so far have gone to children in the United States.</a:t>
            </a:r>
          </a:p>
          <a:p>
            <a:r>
              <a:rPr lang="en-US" dirty="0" smtClean="0"/>
              <a:t>"Most of the cases we've served so far are the people who have heard about us," says </a:t>
            </a:r>
            <a:r>
              <a:rPr lang="en-US" dirty="0" err="1" smtClean="0"/>
              <a:t>Schull</a:t>
            </a:r>
            <a:r>
              <a:rPr lang="en-US" dirty="0" smtClean="0"/>
              <a:t>. "That tends to be parents of middle class children in stable environments mostly in the United States and to some extent in Europe. That is a small percentage of the population. And in some ways those guys are already among the luckiest people in the history of humanity."</a:t>
            </a:r>
          </a:p>
          <a:p>
            <a:r>
              <a:rPr lang="en-US" dirty="0" smtClean="0"/>
              <a:t>As a first foray along those lines, a group of E-</a:t>
            </a:r>
            <a:r>
              <a:rPr lang="en-US" dirty="0" err="1" smtClean="0"/>
              <a:t>Nable</a:t>
            </a:r>
            <a:r>
              <a:rPr lang="en-US" dirty="0" smtClean="0"/>
              <a:t> volunteers </a:t>
            </a:r>
            <a:r>
              <a:rPr lang="en-US" dirty="0" smtClean="0">
                <a:hlinkClick r:id="rId12"/>
              </a:rPr>
              <a:t>traveled to Haiti in December </a:t>
            </a:r>
            <a:r>
              <a:rPr lang="en-US" dirty="0" smtClean="0"/>
              <a:t>to meet with </a:t>
            </a:r>
            <a:r>
              <a:rPr lang="en-US" dirty="0" err="1" smtClean="0"/>
              <a:t>prosthetists</a:t>
            </a:r>
            <a:r>
              <a:rPr lang="en-US" dirty="0" smtClean="0"/>
              <a:t> at the Hospital Albert Schweitzer in </a:t>
            </a:r>
            <a:r>
              <a:rPr lang="en-US" dirty="0" err="1" smtClean="0"/>
              <a:t>Descapelles</a:t>
            </a:r>
            <a:r>
              <a:rPr lang="en-US" dirty="0" smtClean="0"/>
              <a:t>, which provides health care to an underserved rural population. The volunteers also met with a </a:t>
            </a:r>
            <a:r>
              <a:rPr lang="en-US" dirty="0" smtClean="0">
                <a:hlinkClick r:id="rId13"/>
              </a:rPr>
              <a:t>maker space in Port au Prince</a:t>
            </a:r>
            <a:r>
              <a:rPr lang="en-US" dirty="0" smtClean="0"/>
              <a:t> and shared ideas on how to create functional 3-D printed prosthetics.</a:t>
            </a:r>
          </a:p>
          <a:p>
            <a:r>
              <a:rPr lang="en-US" dirty="0" smtClean="0"/>
              <a:t>"There is a huge need among under-served populations around the world for inexpensive, robust prosthetics," says </a:t>
            </a:r>
            <a:r>
              <a:rPr lang="en-US" dirty="0" err="1" smtClean="0"/>
              <a:t>Schull</a:t>
            </a:r>
            <a:r>
              <a:rPr lang="en-US" dirty="0" smtClean="0"/>
              <a:t>.</a:t>
            </a:r>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23</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students making hands. </a:t>
            </a:r>
          </a:p>
          <a:p>
            <a:r>
              <a:rPr lang="en-US" dirty="0"/>
              <a:t>It’s </a:t>
            </a:r>
            <a:r>
              <a:rPr lang="en-US" u="sng" dirty="0"/>
              <a:t>not</a:t>
            </a:r>
            <a:r>
              <a:rPr lang="en-US" dirty="0"/>
              <a:t> just about learning </a:t>
            </a:r>
            <a:r>
              <a:rPr lang="en-US" u="sng" dirty="0"/>
              <a:t>engineering</a:t>
            </a:r>
            <a:r>
              <a:rPr lang="en-US" dirty="0"/>
              <a:t> </a:t>
            </a:r>
            <a:r>
              <a:rPr lang="en-US" u="sng" dirty="0"/>
              <a:t>principles</a:t>
            </a:r>
            <a:r>
              <a:rPr lang="en-US" dirty="0"/>
              <a:t> in class.</a:t>
            </a:r>
          </a:p>
          <a:p>
            <a:r>
              <a:rPr lang="en-US" dirty="0"/>
              <a:t>It’s about what you can </a:t>
            </a:r>
            <a:r>
              <a:rPr lang="en-US" u="sng" dirty="0"/>
              <a:t>do with</a:t>
            </a:r>
            <a:r>
              <a:rPr lang="en-US" dirty="0"/>
              <a:t> the engineering – </a:t>
            </a:r>
          </a:p>
          <a:p>
            <a:r>
              <a:rPr lang="en-US" dirty="0"/>
              <a:t>that </a:t>
            </a:r>
            <a:r>
              <a:rPr lang="en-US" u="sng" dirty="0"/>
              <a:t>motivates</a:t>
            </a:r>
            <a:r>
              <a:rPr lang="en-US" dirty="0"/>
              <a:t> the kids.</a:t>
            </a:r>
          </a:p>
          <a:p>
            <a:r>
              <a:rPr lang="en-US" dirty="0"/>
              <a:t>It’s not just </a:t>
            </a:r>
            <a:r>
              <a:rPr lang="en-US" u="sng" dirty="0"/>
              <a:t>learning</a:t>
            </a:r>
            <a:r>
              <a:rPr lang="en-US" dirty="0"/>
              <a:t> for the sake of </a:t>
            </a:r>
            <a:r>
              <a:rPr lang="en-US" u="sng" dirty="0"/>
              <a:t>learning</a:t>
            </a:r>
            <a:r>
              <a:rPr lang="en-US" dirty="0"/>
              <a:t> – </a:t>
            </a:r>
          </a:p>
          <a:p>
            <a:r>
              <a:rPr lang="en-US" dirty="0"/>
              <a:t>and regurgitating that knowledge on a </a:t>
            </a:r>
            <a:r>
              <a:rPr lang="en-US" u="sng" dirty="0"/>
              <a:t>test</a:t>
            </a:r>
            <a:r>
              <a:rPr lang="en-US" dirty="0"/>
              <a:t>.</a:t>
            </a:r>
          </a:p>
          <a:p>
            <a:r>
              <a:rPr lang="en-US" dirty="0"/>
              <a:t>These kids </a:t>
            </a:r>
            <a:r>
              <a:rPr lang="en-US" u="sng" dirty="0"/>
              <a:t>want</a:t>
            </a:r>
            <a:r>
              <a:rPr lang="en-US" dirty="0"/>
              <a:t> to learn – </a:t>
            </a:r>
          </a:p>
          <a:p>
            <a:r>
              <a:rPr lang="en-US" dirty="0"/>
              <a:t>because they see a </a:t>
            </a:r>
            <a:r>
              <a:rPr lang="en-US" u="sng" dirty="0"/>
              <a:t>tangible</a:t>
            </a:r>
            <a:r>
              <a:rPr lang="en-US" dirty="0"/>
              <a:t> result for the acquisition of </a:t>
            </a:r>
            <a:r>
              <a:rPr lang="en-US" u="sng" dirty="0"/>
              <a:t>knowledge</a:t>
            </a:r>
            <a:r>
              <a:rPr lang="en-US" dirty="0"/>
              <a:t>.</a:t>
            </a:r>
          </a:p>
          <a:p>
            <a:endParaRPr lang="en-US" dirty="0"/>
          </a:p>
          <a:p>
            <a:endParaRPr lang="en-US" dirty="0" smtClean="0"/>
          </a:p>
          <a:p>
            <a:endParaRPr lang="en-US" dirty="0" smtClean="0"/>
          </a:p>
          <a:p>
            <a:r>
              <a:rPr lang="en-US" dirty="0" smtClean="0"/>
              <a:t>====</a:t>
            </a:r>
          </a:p>
          <a:p>
            <a:r>
              <a:rPr lang="en-US" dirty="0" smtClean="0"/>
              <a:t>http://</a:t>
            </a:r>
            <a:r>
              <a:rPr lang="en-US" dirty="0" err="1" smtClean="0"/>
              <a:t>www.fastcoexist.com</a:t>
            </a:r>
            <a:r>
              <a:rPr lang="en-US" dirty="0" smtClean="0"/>
              <a:t>/3027325/these-amazing-prosthetic-hands-were-built-by-high-school-students</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24</a:t>
            </a:fld>
            <a:endParaRPr lang="en-US"/>
          </a:p>
        </p:txBody>
      </p:sp>
    </p:spTree>
    <p:extLst>
      <p:ext uri="{BB962C8B-B14F-4D97-AF65-F5344CB8AC3E}">
        <p14:creationId xmlns:p14="http://schemas.microsoft.com/office/powerpoint/2010/main" val="116725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Slide Image Placeholder 1"/>
          <p:cNvSpPr>
            <a:spLocks noGrp="1" noRot="1" noChangeAspect="1" noTextEdit="1"/>
          </p:cNvSpPr>
          <p:nvPr>
            <p:ph type="sldImg"/>
          </p:nvPr>
        </p:nvSpPr>
        <p:spPr>
          <a:ln/>
        </p:spPr>
      </p:sp>
      <p:sp>
        <p:nvSpPr>
          <p:cNvPr id="3123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People like to </a:t>
            </a:r>
            <a:r>
              <a:rPr lang="en-US" u="sng" dirty="0">
                <a:ea typeface="ヒラギノ角ゴ Pro W3" charset="0"/>
              </a:rPr>
              <a:t>do</a:t>
            </a:r>
            <a:r>
              <a:rPr lang="en-US" dirty="0">
                <a:ea typeface="ヒラギノ角ゴ Pro W3" charset="0"/>
              </a:rPr>
              <a:t> what they like to </a:t>
            </a:r>
            <a:r>
              <a:rPr lang="en-US" u="sng" dirty="0">
                <a:ea typeface="ヒラギノ角ゴ Pro W3" charset="0"/>
              </a:rPr>
              <a:t>do</a:t>
            </a:r>
            <a:r>
              <a:rPr lang="en-US" dirty="0">
                <a:ea typeface="ヒラギノ角ゴ Pro W3" charset="0"/>
              </a:rPr>
              <a:t>.  </a:t>
            </a:r>
          </a:p>
          <a:p>
            <a:r>
              <a:rPr lang="en-US" dirty="0">
                <a:ea typeface="ヒラギノ角ゴ Pro W3" charset="0"/>
              </a:rPr>
              <a:t>How can we find out what kids </a:t>
            </a:r>
            <a:r>
              <a:rPr lang="en-US" u="sng" dirty="0">
                <a:ea typeface="ヒラギノ角ゴ Pro W3" charset="0"/>
              </a:rPr>
              <a:t>really</a:t>
            </a:r>
            <a:r>
              <a:rPr lang="en-US" dirty="0">
                <a:ea typeface="ヒラギノ角ゴ Pro W3" charset="0"/>
              </a:rPr>
              <a:t> </a:t>
            </a:r>
            <a:r>
              <a:rPr lang="en-US" u="sng" dirty="0">
                <a:ea typeface="ヒラギノ角ゴ Pro W3" charset="0"/>
              </a:rPr>
              <a:t>like</a:t>
            </a:r>
            <a:r>
              <a:rPr lang="en-US" dirty="0">
                <a:ea typeface="ヒラギノ角ゴ Pro W3" charset="0"/>
              </a:rPr>
              <a:t>, </a:t>
            </a:r>
          </a:p>
          <a:p>
            <a:r>
              <a:rPr lang="en-US" dirty="0">
                <a:ea typeface="ヒラギノ角ゴ Pro W3" charset="0"/>
              </a:rPr>
              <a:t>and then </a:t>
            </a:r>
            <a:r>
              <a:rPr lang="en-US" u="sng" dirty="0">
                <a:ea typeface="ヒラギノ角ゴ Pro W3" charset="0"/>
              </a:rPr>
              <a:t>how</a:t>
            </a:r>
            <a:r>
              <a:rPr lang="en-US" dirty="0">
                <a:ea typeface="ヒラギノ角ゴ Pro W3" charset="0"/>
              </a:rPr>
              <a:t> can we use that information to </a:t>
            </a:r>
            <a:r>
              <a:rPr lang="en-US" u="sng" dirty="0">
                <a:ea typeface="ヒラギノ角ゴ Pro W3" charset="0"/>
              </a:rPr>
              <a:t>help</a:t>
            </a:r>
            <a:r>
              <a:rPr lang="en-US" dirty="0">
                <a:ea typeface="ヒラギノ角ゴ Pro W3" charset="0"/>
              </a:rPr>
              <a:t> them plan a career pathway?</a:t>
            </a:r>
          </a:p>
          <a:p>
            <a:endParaRPr lang="en-US" dirty="0" smtClean="0">
              <a:ea typeface="ヒラギノ角ゴ Pro W3" charset="0"/>
            </a:endParaRPr>
          </a:p>
          <a:p>
            <a:endParaRPr lang="en-US" dirty="0">
              <a:ea typeface="ヒラギノ角ゴ Pro W3" charset="0"/>
            </a:endParaRPr>
          </a:p>
          <a:p>
            <a:r>
              <a:rPr lang="en-US" dirty="0" smtClean="0">
                <a:ea typeface="ヒラギノ角ゴ Pro W3" charset="0"/>
              </a:rPr>
              <a:t>=</a:t>
            </a:r>
            <a:r>
              <a:rPr lang="en-US" dirty="0">
                <a:ea typeface="ヒラギノ角ゴ Pro W3" charset="0"/>
              </a:rPr>
              <a:t>==</a:t>
            </a:r>
          </a:p>
          <a:p>
            <a:r>
              <a:rPr lang="en-US" dirty="0">
                <a:ea typeface="ヒラギノ角ゴ Pro W3" charset="0"/>
              </a:rPr>
              <a:t>http://</a:t>
            </a:r>
            <a:r>
              <a:rPr lang="en-US" dirty="0" err="1">
                <a:ea typeface="ヒラギノ角ゴ Pro W3" charset="0"/>
              </a:rPr>
              <a:t>blogs.kqed.org</a:t>
            </a:r>
            <a:r>
              <a:rPr lang="en-US" dirty="0">
                <a:ea typeface="ヒラギノ角ゴ Pro W3" charset="0"/>
              </a:rPr>
              <a:t>/</a:t>
            </a:r>
            <a:r>
              <a:rPr lang="en-US" dirty="0" err="1">
                <a:ea typeface="ヒラギノ角ゴ Pro W3" charset="0"/>
              </a:rPr>
              <a:t>mindshift</a:t>
            </a:r>
            <a:r>
              <a:rPr lang="en-US" dirty="0">
                <a:ea typeface="ヒラギノ角ゴ Pro W3" charset="0"/>
              </a:rPr>
              <a:t>/2013/11/how-the-power-of-interest-drives-learning/</a:t>
            </a:r>
          </a:p>
          <a:p>
            <a:endParaRPr lang="en-US" dirty="0">
              <a:ea typeface="ヒラギノ角ゴ Pro W3" charset="0"/>
            </a:endParaRPr>
          </a:p>
          <a:p>
            <a:r>
              <a:rPr lang="en-US" dirty="0">
                <a:ea typeface="ヒラギノ角ゴ Pro W3" charset="0"/>
              </a:rPr>
              <a:t>How the Power of Interest Drives Learning</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In recent years researchers have begun to build a science of interest, investigating what interest is, how interest develops, what makes things interesting, and how we can cultivate interest in ourselves and others. They are finding that interest can help us think more clearly, understand more deeply, and remember more accurately. Interest has the power to transform struggling performers, and to lift high achievers to a new plane.</a:t>
            </a:r>
          </a:p>
          <a:p>
            <a:endParaRPr lang="en-US" dirty="0">
              <a:ea typeface="ヒラギノ角ゴ Pro W3" charset="0"/>
            </a:endParaRPr>
          </a:p>
          <a:p>
            <a:r>
              <a:rPr lang="en-US" dirty="0">
                <a:ea typeface="ヒラギノ角ゴ Pro W3" charset="0"/>
              </a:rPr>
              <a:t>So what is interest? Interest is a psychological state of engagement, experienced in the moment, and also a predisposition to engage repeatedly with particular ideas, events, or objects over time. Why do we have it? Paul Silvia of the University of North Carolina speculates that interest acts as an </a:t>
            </a:r>
            <a:r>
              <a:rPr lang="en-US" dirty="0" err="1">
                <a:ea typeface="ヒラギノ角ゴ Pro W3" charset="0"/>
              </a:rPr>
              <a:t>Òapproach</a:t>
            </a:r>
            <a:r>
              <a:rPr lang="en-US" dirty="0">
                <a:ea typeface="ヒラギノ角ゴ Pro W3" charset="0"/>
              </a:rPr>
              <a:t> </a:t>
            </a:r>
            <a:r>
              <a:rPr lang="en-US" dirty="0" err="1">
                <a:ea typeface="ヒラギノ角ゴ Pro W3" charset="0"/>
              </a:rPr>
              <a:t>urgeÓ</a:t>
            </a:r>
            <a:r>
              <a:rPr lang="en-US" dirty="0">
                <a:ea typeface="ヒラギノ角ゴ Pro W3" charset="0"/>
              </a:rPr>
              <a:t> that pushes back against the </a:t>
            </a:r>
            <a:r>
              <a:rPr lang="en-US" dirty="0" err="1">
                <a:ea typeface="ヒラギノ角ゴ Pro W3" charset="0"/>
              </a:rPr>
              <a:t>Òavoid</a:t>
            </a:r>
            <a:r>
              <a:rPr lang="en-US" dirty="0">
                <a:ea typeface="ヒラギノ角ゴ Pro W3" charset="0"/>
              </a:rPr>
              <a:t> </a:t>
            </a:r>
            <a:r>
              <a:rPr lang="en-US" dirty="0" err="1">
                <a:ea typeface="ヒラギノ角ゴ Pro W3" charset="0"/>
              </a:rPr>
              <a:t>urgesÓ</a:t>
            </a:r>
            <a:r>
              <a:rPr lang="en-US" dirty="0">
                <a:ea typeface="ヒラギノ角ゴ Pro W3" charset="0"/>
              </a:rPr>
              <a:t> that would keep us in the realm of the safe and familiar. Interest pulls us toward the new, the edgy, the exotic. As Silvia puts it, interest </a:t>
            </a:r>
            <a:r>
              <a:rPr lang="en-US" dirty="0" err="1">
                <a:ea typeface="ヒラギノ角ゴ Pro W3" charset="0"/>
              </a:rPr>
              <a:t>Òdiversifies</a:t>
            </a:r>
            <a:r>
              <a:rPr lang="en-US" dirty="0">
                <a:ea typeface="ヒラギノ角ゴ Pro W3" charset="0"/>
              </a:rPr>
              <a:t> </a:t>
            </a:r>
            <a:r>
              <a:rPr lang="en-US" dirty="0" err="1">
                <a:ea typeface="ヒラギノ角ゴ Pro W3" charset="0"/>
              </a:rPr>
              <a:t>experience.Ó</a:t>
            </a:r>
            <a:r>
              <a:rPr lang="en-US" dirty="0">
                <a:ea typeface="ヒラギノ角ゴ Pro W3" charset="0"/>
              </a:rPr>
              <a:t> But interest also focuses experience. In a world too full of information, interests usefully narrow our choices: they lead us to pay attention to this and not to that.</a:t>
            </a:r>
          </a:p>
          <a:p>
            <a:endParaRPr lang="en-US" dirty="0">
              <a:ea typeface="ヒラギノ角ゴ Pro W3" charset="0"/>
            </a:endParaRPr>
          </a:p>
        </p:txBody>
      </p:sp>
      <p:sp>
        <p:nvSpPr>
          <p:cNvPr id="3123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0F3F222-9B25-A74A-8B5F-675724FD0255}" type="slidenum">
              <a:rPr lang="en-US" sz="1300"/>
              <a:pPr/>
              <a:t>25</a:t>
            </a:fld>
            <a:endParaRPr lang="en-US" sz="1300"/>
          </a:p>
        </p:txBody>
      </p:sp>
    </p:spTree>
    <p:extLst>
      <p:ext uri="{BB962C8B-B14F-4D97-AF65-F5344CB8AC3E}">
        <p14:creationId xmlns:p14="http://schemas.microsoft.com/office/powerpoint/2010/main" val="2915624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to </a:t>
            </a:r>
            <a:r>
              <a:rPr lang="en-US" u="sng" dirty="0"/>
              <a:t>encourage</a:t>
            </a:r>
            <a:r>
              <a:rPr lang="en-US" dirty="0"/>
              <a:t> folks to try out </a:t>
            </a:r>
            <a:r>
              <a:rPr lang="en-US" u="sng" dirty="0"/>
              <a:t>different</a:t>
            </a:r>
            <a:r>
              <a:rPr lang="en-US" dirty="0"/>
              <a:t> jobs until they find the </a:t>
            </a:r>
            <a:r>
              <a:rPr lang="en-US" u="sng" dirty="0"/>
              <a:t>right</a:t>
            </a:r>
            <a:r>
              <a:rPr lang="en-US" dirty="0"/>
              <a:t> one.</a:t>
            </a:r>
          </a:p>
          <a:p>
            <a:endParaRPr lang="en-US" dirty="0"/>
          </a:p>
          <a:p>
            <a:r>
              <a:rPr lang="en-US" dirty="0"/>
              <a:t>Here you see where Lego is now creating science structures with </a:t>
            </a:r>
            <a:r>
              <a:rPr lang="en-US" u="sng" dirty="0"/>
              <a:t>female</a:t>
            </a:r>
            <a:r>
              <a:rPr lang="en-US" dirty="0"/>
              <a:t> characters to encourage girls to consider careers in </a:t>
            </a:r>
            <a:r>
              <a:rPr lang="en-US" u="sng" dirty="0"/>
              <a:t>science</a:t>
            </a:r>
            <a:r>
              <a:rPr lang="en-US" dirty="0"/>
              <a:t>.</a:t>
            </a:r>
          </a:p>
          <a:p>
            <a:endParaRPr lang="en-US" dirty="0"/>
          </a:p>
          <a:p>
            <a:pPr>
              <a:defRPr/>
            </a:pPr>
            <a:r>
              <a:rPr lang="en-US" dirty="0"/>
              <a:t>These are </a:t>
            </a:r>
            <a:r>
              <a:rPr lang="en-US" u="sng" dirty="0"/>
              <a:t>not</a:t>
            </a:r>
            <a:r>
              <a:rPr lang="en-US" dirty="0"/>
              <a:t> girls in bikinis stretched out on a </a:t>
            </a:r>
            <a:r>
              <a:rPr lang="en-US" u="sng" dirty="0" smtClean="0"/>
              <a:t>Lego</a:t>
            </a:r>
            <a:r>
              <a:rPr lang="en-US" dirty="0" smtClean="0"/>
              <a:t> </a:t>
            </a:r>
            <a:r>
              <a:rPr lang="en-US" dirty="0"/>
              <a:t>beach.  These are depictions of </a:t>
            </a:r>
            <a:r>
              <a:rPr lang="en-US" u="sng" dirty="0"/>
              <a:t>real</a:t>
            </a:r>
            <a:r>
              <a:rPr lang="en-US" dirty="0"/>
              <a:t> women making a </a:t>
            </a:r>
            <a:r>
              <a:rPr lang="en-US" u="sng" dirty="0"/>
              <a:t>real</a:t>
            </a:r>
            <a:r>
              <a:rPr lang="en-US" dirty="0"/>
              <a:t> difference in the world.</a:t>
            </a:r>
          </a:p>
          <a:p>
            <a:pPr>
              <a:defRPr/>
            </a:pPr>
            <a:r>
              <a:rPr lang="en-US" dirty="0" smtClean="0"/>
              <a:t>Kids might see themselves </a:t>
            </a:r>
            <a:r>
              <a:rPr lang="en-US" dirty="0"/>
              <a:t>in one of these careers, </a:t>
            </a:r>
            <a:endParaRPr lang="en-US" dirty="0" smtClean="0"/>
          </a:p>
          <a:p>
            <a:pPr>
              <a:defRPr/>
            </a:pPr>
            <a:r>
              <a:rPr lang="en-US" dirty="0" smtClean="0"/>
              <a:t>but </a:t>
            </a:r>
            <a:r>
              <a:rPr lang="en-US" dirty="0"/>
              <a:t>they won’t know -- until they try something out.</a:t>
            </a:r>
          </a:p>
          <a:p>
            <a:endParaRPr lang="en-US" dirty="0" smtClean="0"/>
          </a:p>
          <a:p>
            <a:endParaRPr lang="en-US" dirty="0" smtClean="0"/>
          </a:p>
          <a:p>
            <a:r>
              <a:rPr lang="en-US" dirty="0" smtClean="0"/>
              <a:t>==========</a:t>
            </a:r>
          </a:p>
          <a:p>
            <a:r>
              <a:rPr lang="en-US" dirty="0" smtClean="0"/>
              <a:t>http://</a:t>
            </a:r>
            <a:r>
              <a:rPr lang="en-US" dirty="0" err="1" smtClean="0"/>
              <a:t>www.washingtonpost.com</a:t>
            </a:r>
            <a:r>
              <a:rPr lang="en-US" dirty="0" smtClean="0"/>
              <a:t>/blogs/style-blog/</a:t>
            </a:r>
            <a:r>
              <a:rPr lang="en-US" dirty="0" err="1" smtClean="0"/>
              <a:t>wp</a:t>
            </a:r>
            <a:r>
              <a:rPr lang="en-US" dirty="0" smtClean="0"/>
              <a:t>/2014/06/05/</a:t>
            </a:r>
            <a:r>
              <a:rPr lang="en-US" dirty="0" err="1" smtClean="0"/>
              <a:t>lego</a:t>
            </a:r>
            <a:r>
              <a:rPr lang="en-US" dirty="0" smtClean="0"/>
              <a:t>-will-finally-make-female-characters-with-science-jobs/</a:t>
            </a:r>
          </a:p>
          <a:p>
            <a:endParaRPr lang="en-US" dirty="0" smtClean="0"/>
          </a:p>
          <a:p>
            <a:endParaRPr lang="en-US" dirty="0" smtClean="0"/>
          </a:p>
          <a:p>
            <a:endParaRPr lang="en-US" dirty="0" smtClean="0"/>
          </a:p>
          <a:p>
            <a:r>
              <a:rPr lang="en-US" dirty="0" smtClean="0"/>
              <a:t>LEGO will make new female characters with science jobs</a:t>
            </a:r>
          </a:p>
          <a:p>
            <a:endParaRPr lang="en-US" dirty="0" smtClean="0"/>
          </a:p>
          <a:p>
            <a:r>
              <a:rPr lang="en-US" dirty="0" smtClean="0"/>
              <a:t>At long last, LEGO will actually have new female figurines who do something other than bake and hang out at the beach.</a:t>
            </a:r>
          </a:p>
          <a:p>
            <a:endParaRPr lang="en-US" dirty="0" smtClean="0"/>
          </a:p>
          <a:p>
            <a:r>
              <a:rPr lang="en-US" dirty="0" smtClean="0"/>
              <a:t>The Denmark-based toy company has approved new designs for female scientist, paleontologist and astronomer characters from its LEGO Ideas online competition.</a:t>
            </a:r>
          </a:p>
          <a:p>
            <a:endParaRPr lang="en-US" dirty="0" smtClean="0"/>
          </a:p>
          <a:p>
            <a:r>
              <a:rPr lang="en-US" dirty="0" smtClean="0"/>
              <a:t>“We’re very excited to release Ellen </a:t>
            </a:r>
            <a:r>
              <a:rPr lang="en-US" dirty="0" err="1" smtClean="0"/>
              <a:t>Kooijman’s</a:t>
            </a:r>
            <a:r>
              <a:rPr lang="en-US" dirty="0" smtClean="0"/>
              <a:t> Female Mini-figure set, featuring 3 scientists, now entitled ‘Research Institute’ as our next LEGO Ideas set,” LEGO said in an official statement. “This awesome model is an inspiring set that offers a lot for kids as well as adults.”</a:t>
            </a:r>
          </a:p>
          <a:p>
            <a:endParaRPr lang="en-US" dirty="0" smtClean="0"/>
          </a:p>
          <a:p>
            <a:r>
              <a:rPr lang="en-US" dirty="0" smtClean="0"/>
              <a:t>As </a:t>
            </a:r>
            <a:r>
              <a:rPr lang="en-US" dirty="0" err="1" smtClean="0"/>
              <a:t>Kooijman</a:t>
            </a:r>
            <a:r>
              <a:rPr lang="en-US" dirty="0" smtClean="0"/>
              <a:t> put it, LEGO typically features a “stereotypical representation” of women in their figures, and she set out to change that.</a:t>
            </a:r>
          </a:p>
          <a:p>
            <a:endParaRPr lang="en-US" dirty="0" smtClean="0"/>
          </a:p>
          <a:p>
            <a:r>
              <a:rPr lang="en-US" dirty="0" smtClean="0"/>
              <a:t>“As a female scientist I had noticed two things about the available LEGO sets: a skewed male/female mini-figure ratio and a rather stereotypical representation of the available female figures,” </a:t>
            </a:r>
            <a:r>
              <a:rPr lang="en-US" dirty="0" err="1" smtClean="0"/>
              <a:t>Kooijman</a:t>
            </a:r>
            <a:r>
              <a:rPr lang="en-US" dirty="0" smtClean="0"/>
              <a:t> wrote in a post explaining her project.</a:t>
            </a:r>
          </a:p>
          <a:p>
            <a:endParaRPr lang="en-US" dirty="0" smtClean="0"/>
          </a:p>
          <a:p>
            <a:r>
              <a:rPr lang="en-US" dirty="0" smtClean="0"/>
              <a:t>“It seemed logical that I would suggest a small set of female mini-figures in interesting professions to make our LEGO city communities more diverse,” she added.</a:t>
            </a:r>
          </a:p>
          <a:p>
            <a:endParaRPr lang="en-US" dirty="0" smtClean="0"/>
          </a:p>
          <a:p>
            <a:r>
              <a:rPr lang="en-US" dirty="0" smtClean="0"/>
              <a:t>Support for the project was slow at first, but thanks to a flurry of tweets, it skyrocketed from around 2,000 supporters to 10,000 in just about one week.</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26</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article</a:t>
            </a:r>
            <a:r>
              <a:rPr lang="en-US" baseline="0" dirty="0" smtClean="0"/>
              <a:t> about an eighth grader who just discovered that he had the power to influence the </a:t>
            </a:r>
            <a:r>
              <a:rPr lang="en-US" u="sng" baseline="0" dirty="0" smtClean="0"/>
              <a:t>world</a:t>
            </a:r>
            <a:r>
              <a:rPr lang="en-US" baseline="0" dirty="0" smtClean="0"/>
              <a:t> in a positive way. </a:t>
            </a:r>
          </a:p>
          <a:p>
            <a:endParaRPr lang="en-US" baseline="0" dirty="0" smtClean="0"/>
          </a:p>
          <a:p>
            <a:r>
              <a:rPr lang="en-US" baseline="0" dirty="0" smtClean="0"/>
              <a:t> That’s powerful!</a:t>
            </a:r>
            <a:endParaRPr lang="en-US" dirty="0" smtClean="0"/>
          </a:p>
          <a:p>
            <a:endParaRPr lang="en-US" dirty="0" smtClean="0"/>
          </a:p>
          <a:p>
            <a:endParaRPr lang="en-US" dirty="0" smtClean="0"/>
          </a:p>
          <a:p>
            <a:r>
              <a:rPr lang="en-US" dirty="0" smtClean="0"/>
              <a:t>========</a:t>
            </a:r>
          </a:p>
          <a:p>
            <a:endParaRPr lang="en-US" dirty="0" smtClean="0"/>
          </a:p>
          <a:p>
            <a:r>
              <a:rPr lang="en-US" dirty="0" smtClean="0"/>
              <a:t>http://</a:t>
            </a:r>
            <a:r>
              <a:rPr lang="en-US" dirty="0" err="1" smtClean="0"/>
              <a:t>www.teachingquality.org</a:t>
            </a:r>
            <a:r>
              <a:rPr lang="en-US" dirty="0" smtClean="0"/>
              <a:t>/content/</a:t>
            </a:r>
            <a:r>
              <a:rPr lang="en-US" dirty="0" err="1" smtClean="0"/>
              <a:t>daniel</a:t>
            </a:r>
            <a:r>
              <a:rPr lang="en-US" dirty="0" smtClean="0"/>
              <a:t>-learned-he-had-power-yesterday</a:t>
            </a:r>
          </a:p>
          <a:p>
            <a:endParaRPr lang="en-US" dirty="0" smtClean="0"/>
          </a:p>
          <a:p>
            <a:r>
              <a:rPr lang="en-US" dirty="0" smtClean="0"/>
              <a:t>Daniel Learned that He Had Power Yesterday.</a:t>
            </a:r>
          </a:p>
          <a:p>
            <a:endParaRPr lang="en-US" dirty="0" smtClean="0"/>
          </a:p>
          <a:p>
            <a:r>
              <a:rPr lang="en-US" dirty="0" smtClean="0"/>
              <a:t>Posted by Bill </a:t>
            </a:r>
            <a:r>
              <a:rPr lang="en-US" dirty="0" err="1" smtClean="0"/>
              <a:t>Ferriter</a:t>
            </a:r>
            <a:r>
              <a:rPr lang="en-US" dirty="0" smtClean="0"/>
              <a:t> on Tuesday, 08/12/2014</a:t>
            </a:r>
          </a:p>
          <a:p>
            <a:endParaRPr lang="en-US" dirty="0" smtClean="0"/>
          </a:p>
          <a:p>
            <a:r>
              <a:rPr lang="en-US" dirty="0" smtClean="0"/>
              <a:t>Try this:  Go to Google.  Type in "natural sugar versus added sugar."</a:t>
            </a:r>
          </a:p>
          <a:p>
            <a:endParaRPr lang="en-US" dirty="0" smtClean="0"/>
          </a:p>
          <a:p>
            <a:r>
              <a:rPr lang="en-US" dirty="0" smtClean="0"/>
              <a:t>Really.  Do it.</a:t>
            </a:r>
          </a:p>
          <a:p>
            <a:endParaRPr lang="en-US" dirty="0" smtClean="0"/>
          </a:p>
          <a:p>
            <a:r>
              <a:rPr lang="en-US" dirty="0" smtClean="0"/>
              <a:t>Here's what you will find (link is external).</a:t>
            </a:r>
          </a:p>
          <a:p>
            <a:endParaRPr lang="en-US" dirty="0" smtClean="0"/>
          </a:p>
          <a:p>
            <a:r>
              <a:rPr lang="en-US" dirty="0" smtClean="0"/>
              <a:t>See the fifth post down?  The one with #</a:t>
            </a:r>
            <a:r>
              <a:rPr lang="en-US" dirty="0" err="1" smtClean="0"/>
              <a:t>sugarkills</a:t>
            </a:r>
            <a:r>
              <a:rPr lang="en-US" dirty="0" smtClean="0"/>
              <a:t> in the title?  The one just behind the post from Harvard and the post from The Food Network?</a:t>
            </a:r>
          </a:p>
          <a:p>
            <a:endParaRPr lang="en-US" dirty="0" smtClean="0"/>
          </a:p>
          <a:p>
            <a:r>
              <a:rPr lang="en-US" dirty="0" smtClean="0"/>
              <a:t>It was written by Daniel -- an eighth grader at my school and a leader of a pretty motivated group of middle </a:t>
            </a:r>
            <a:r>
              <a:rPr lang="en-US" dirty="0" err="1" smtClean="0"/>
              <a:t>schoolers</a:t>
            </a:r>
            <a:r>
              <a:rPr lang="en-US" dirty="0" smtClean="0"/>
              <a:t> (link is external) who are out to change the world. They have been working to raise awareness about the sugar in the foods that we eat on a regular basis for the last two years.  There are 113 posts on their blog (link is external) -- all ungraded work generated during lunch time.  In less than two years, they've gotten over 20,000 page views from 117 different countries and all 50 states.</a:t>
            </a:r>
          </a:p>
          <a:p>
            <a:endParaRPr lang="en-US" dirty="0" smtClean="0"/>
          </a:p>
          <a:p>
            <a:r>
              <a:rPr lang="en-US" dirty="0" smtClean="0"/>
              <a:t>Not bad for kids, right?</a:t>
            </a:r>
          </a:p>
          <a:p>
            <a:endParaRPr lang="en-US" dirty="0" smtClean="0"/>
          </a:p>
          <a:p>
            <a:r>
              <a:rPr lang="en-US" dirty="0" smtClean="0"/>
              <a:t>Daniel was in my room yesterday during a school-wide enrichment period.  While poking around our site stats, he noticed that "natural versus added sugar" was a search term that often brings people to our blog.  He wanted to know how high his post would be listed in Google's search results.</a:t>
            </a:r>
          </a:p>
          <a:p>
            <a:endParaRPr lang="en-US" dirty="0" smtClean="0"/>
          </a:p>
          <a:p>
            <a:r>
              <a:rPr lang="en-US" dirty="0" smtClean="0"/>
              <a:t>When he saw that it was fifth -- FIFTH out of 21 MILLION results -- he was completely blown away.  Knowing that HIS content -- his approachable description of the difference between natural and added sugars -- is ranked just two slots lower than a bit from HARVARD opened his eyes, I think, to just how influential he could be.</a:t>
            </a:r>
          </a:p>
          <a:p>
            <a:endParaRPr lang="en-US" dirty="0" smtClean="0"/>
          </a:p>
          <a:p>
            <a:r>
              <a:rPr lang="en-US" dirty="0" smtClean="0"/>
              <a:t>Ask him, though, and you'll find out that blogging doesn't motivate Daniel.  In fact, he MIGHT not even realize that he's a blogger.  I'm not sure I've ever used that term with the kids in our club.  They just think we've got a great website with a funny web address.</a:t>
            </a:r>
          </a:p>
          <a:p>
            <a:endParaRPr lang="en-US" dirty="0" smtClean="0"/>
          </a:p>
          <a:p>
            <a:r>
              <a:rPr lang="en-US" dirty="0" smtClean="0"/>
              <a:t>(Seriously.  It's funny.  Read it as if it were three separate words:  http://</a:t>
            </a:r>
            <a:r>
              <a:rPr lang="en-US" dirty="0" err="1" smtClean="0"/>
              <a:t>sugarkills.us</a:t>
            </a:r>
            <a:r>
              <a:rPr lang="en-US" dirty="0" smtClean="0"/>
              <a:t> (link is external))</a:t>
            </a:r>
          </a:p>
          <a:p>
            <a:endParaRPr lang="en-US" dirty="0" smtClean="0"/>
          </a:p>
          <a:p>
            <a:r>
              <a:rPr lang="en-US" dirty="0" smtClean="0"/>
              <a:t>Knowing that others are learning from HIM motivates Daniel.  Knowing that HIS voice can help others to live a healthier life motivates Daniel.  Knowing that HE really does have power and that he really CAN drive change motivates Daniel.</a:t>
            </a:r>
          </a:p>
          <a:p>
            <a:endParaRPr lang="en-US" dirty="0" smtClean="0"/>
          </a:p>
          <a:p>
            <a:r>
              <a:rPr lang="en-US" dirty="0" smtClean="0"/>
              <a:t>[</a:t>
            </a:r>
            <a:r>
              <a:rPr lang="en-US" dirty="0" err="1" smtClean="0"/>
              <a:t>steppingONsoapbox</a:t>
            </a:r>
            <a:r>
              <a:rPr lang="en-US" dirty="0" smtClean="0"/>
              <a:t>]</a:t>
            </a:r>
          </a:p>
          <a:p>
            <a:endParaRPr lang="en-US" dirty="0" smtClean="0"/>
          </a:p>
          <a:p>
            <a:r>
              <a:rPr lang="en-US" dirty="0" smtClean="0"/>
              <a:t>THAT's what I love about cause-driven learning experiences, y'all -- and THAT's why I want to find ways to get MORE kids involved in opportunities to drive REAL change in the world beyond our classroom.</a:t>
            </a:r>
          </a:p>
          <a:p>
            <a:endParaRPr lang="en-US" dirty="0" smtClean="0"/>
          </a:p>
          <a:p>
            <a:r>
              <a:rPr lang="en-US" dirty="0" smtClean="0"/>
              <a:t>No offense to the entire universe, but I'm not trying to prepare kids for colleges and careers.  I'm preparing kids for colleges, careers and COMMUNITIES.  I want my students to take an action orientation towards the world that they live in.  I want them to see problems and know that THEY can be the solvers even if they aren't old enough to drive.</a:t>
            </a:r>
          </a:p>
          <a:p>
            <a:endParaRPr lang="en-US" dirty="0" smtClean="0"/>
          </a:p>
          <a:p>
            <a:r>
              <a:rPr lang="en-US" dirty="0" err="1" smtClean="0"/>
              <a:t>Gimmie</a:t>
            </a:r>
            <a:r>
              <a:rPr lang="en-US" dirty="0" smtClean="0"/>
              <a:t> a keyboard and an internet connection and I'll show kids how they can change the world.  You can too.</a:t>
            </a:r>
          </a:p>
          <a:p>
            <a:endParaRPr lang="en-US" dirty="0" smtClean="0"/>
          </a:p>
          <a:p>
            <a:endParaRPr lang="en-US" dirty="0" smtClean="0"/>
          </a:p>
          <a:p>
            <a:r>
              <a:rPr lang="en-US" dirty="0" smtClean="0"/>
              <a:t>======</a:t>
            </a:r>
          </a:p>
          <a:p>
            <a:endParaRPr lang="en-US" dirty="0" smtClean="0"/>
          </a:p>
          <a:p>
            <a:endParaRPr lang="en-US" dirty="0" smtClean="0"/>
          </a:p>
          <a:p>
            <a:r>
              <a:rPr lang="en-US" dirty="0" smtClean="0"/>
              <a:t>About Us</a:t>
            </a:r>
          </a:p>
          <a:p>
            <a:endParaRPr lang="en-US" dirty="0" smtClean="0"/>
          </a:p>
          <a:p>
            <a:r>
              <a:rPr lang="en-US" dirty="0" smtClean="0"/>
              <a:t>We are a group of middle </a:t>
            </a:r>
            <a:r>
              <a:rPr lang="en-US" dirty="0" err="1" smtClean="0"/>
              <a:t>schoolers</a:t>
            </a:r>
            <a:r>
              <a:rPr lang="en-US" dirty="0" smtClean="0"/>
              <a:t> who spent the better part of the 2012-2013 school year studying the New York City Soda Ban.</a:t>
            </a:r>
          </a:p>
          <a:p>
            <a:endParaRPr lang="en-US" dirty="0" smtClean="0"/>
          </a:p>
          <a:p>
            <a:r>
              <a:rPr lang="en-US" dirty="0" smtClean="0"/>
              <a:t>In the course of our studies, we decided to learn more about just how much sugar is in our foods — and just how much sugar we should be eating on a daily basis.</a:t>
            </a:r>
          </a:p>
          <a:p>
            <a:endParaRPr lang="en-US" dirty="0" smtClean="0"/>
          </a:p>
          <a:p>
            <a:r>
              <a:rPr lang="en-US" dirty="0" smtClean="0"/>
              <a:t>=====</a:t>
            </a:r>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27</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a:t>
            </a:r>
            <a:r>
              <a:rPr lang="en-US" dirty="0" err="1" smtClean="0"/>
              <a:t>Googled</a:t>
            </a:r>
            <a:r>
              <a:rPr lang="en-US" baseline="0" dirty="0" smtClean="0"/>
              <a:t> </a:t>
            </a:r>
            <a:r>
              <a:rPr lang="en-US" dirty="0" smtClean="0"/>
              <a:t>"natural sugar versus added sugar."</a:t>
            </a:r>
          </a:p>
          <a:p>
            <a:endParaRPr lang="en-US" dirty="0" smtClean="0"/>
          </a:p>
          <a:p>
            <a:r>
              <a:rPr lang="en-US" dirty="0" smtClean="0"/>
              <a:t>See the fourth post down?  </a:t>
            </a:r>
          </a:p>
          <a:p>
            <a:r>
              <a:rPr lang="en-US" dirty="0" smtClean="0">
                <a:sym typeface="Wingdings"/>
              </a:rPr>
              <a:t></a:t>
            </a:r>
          </a:p>
          <a:p>
            <a:r>
              <a:rPr lang="en-US" dirty="0" smtClean="0"/>
              <a:t>just behind the post from Harvard and the post from The Food Network?</a:t>
            </a:r>
          </a:p>
          <a:p>
            <a:endParaRPr lang="en-US" dirty="0" smtClean="0"/>
          </a:p>
          <a:p>
            <a:r>
              <a:rPr lang="en-US" dirty="0" smtClean="0"/>
              <a:t>That link</a:t>
            </a:r>
            <a:r>
              <a:rPr lang="en-US" baseline="0" dirty="0" smtClean="0"/>
              <a:t> is to Daniel’s page, an eighth grader working with a team of classmates </a:t>
            </a:r>
            <a:r>
              <a:rPr lang="en-US" dirty="0" smtClean="0"/>
              <a:t>who are out to change the world. </a:t>
            </a:r>
          </a:p>
          <a:p>
            <a:endParaRPr lang="en-US" dirty="0" smtClean="0"/>
          </a:p>
          <a:p>
            <a:r>
              <a:rPr lang="en-US" dirty="0" smtClean="0"/>
              <a:t>========</a:t>
            </a:r>
          </a:p>
          <a:p>
            <a:endParaRPr lang="en-US" dirty="0" smtClean="0"/>
          </a:p>
          <a:p>
            <a:r>
              <a:rPr lang="en-US" dirty="0" smtClean="0"/>
              <a:t>http://</a:t>
            </a:r>
            <a:r>
              <a:rPr lang="en-US" dirty="0" err="1" smtClean="0"/>
              <a:t>www.teachingquality.org</a:t>
            </a:r>
            <a:r>
              <a:rPr lang="en-US" dirty="0" smtClean="0"/>
              <a:t>/content/</a:t>
            </a:r>
            <a:r>
              <a:rPr lang="en-US" dirty="0" err="1" smtClean="0"/>
              <a:t>daniel</a:t>
            </a:r>
            <a:r>
              <a:rPr lang="en-US" dirty="0" smtClean="0"/>
              <a:t>-learned-he-had-power-yesterday</a:t>
            </a:r>
          </a:p>
          <a:p>
            <a:endParaRPr lang="en-US" dirty="0" smtClean="0"/>
          </a:p>
          <a:p>
            <a:r>
              <a:rPr lang="en-US" dirty="0" smtClean="0"/>
              <a:t>Daniel Learned that He Had Power Yesterday.</a:t>
            </a:r>
          </a:p>
          <a:p>
            <a:endParaRPr lang="en-US" dirty="0" smtClean="0"/>
          </a:p>
          <a:p>
            <a:r>
              <a:rPr lang="en-US" dirty="0" smtClean="0"/>
              <a:t>Posted by Bill </a:t>
            </a:r>
            <a:r>
              <a:rPr lang="en-US" dirty="0" err="1" smtClean="0"/>
              <a:t>Ferriter</a:t>
            </a:r>
            <a:r>
              <a:rPr lang="en-US" dirty="0" smtClean="0"/>
              <a:t> on Tuesday, 08/12/2014</a:t>
            </a:r>
          </a:p>
          <a:p>
            <a:endParaRPr lang="en-US" dirty="0" smtClean="0"/>
          </a:p>
          <a:p>
            <a:r>
              <a:rPr lang="en-US" dirty="0" smtClean="0"/>
              <a:t>Try this:  Go to Google.  Type in "natural sugar versus added sugar."</a:t>
            </a:r>
          </a:p>
          <a:p>
            <a:endParaRPr lang="en-US" dirty="0" smtClean="0"/>
          </a:p>
          <a:p>
            <a:r>
              <a:rPr lang="en-US" dirty="0" smtClean="0"/>
              <a:t>Really.  Do it.</a:t>
            </a:r>
          </a:p>
          <a:p>
            <a:endParaRPr lang="en-US" dirty="0" smtClean="0"/>
          </a:p>
          <a:p>
            <a:r>
              <a:rPr lang="en-US" dirty="0" smtClean="0"/>
              <a:t>Here's what you will find (link is external).</a:t>
            </a:r>
          </a:p>
          <a:p>
            <a:endParaRPr lang="en-US" dirty="0" smtClean="0"/>
          </a:p>
          <a:p>
            <a:r>
              <a:rPr lang="en-US" dirty="0" smtClean="0"/>
              <a:t>See the fifth post down?  The one with #</a:t>
            </a:r>
            <a:r>
              <a:rPr lang="en-US" dirty="0" err="1" smtClean="0"/>
              <a:t>sugarkills</a:t>
            </a:r>
            <a:r>
              <a:rPr lang="en-US" dirty="0" smtClean="0"/>
              <a:t> in the title?  The one just behind the post from Harvard and the post from The Food Network?</a:t>
            </a:r>
          </a:p>
          <a:p>
            <a:endParaRPr lang="en-US" dirty="0" smtClean="0"/>
          </a:p>
          <a:p>
            <a:r>
              <a:rPr lang="en-US" dirty="0" smtClean="0"/>
              <a:t>It was written by Daniel -- an eighth grader at my school and a leader of a pretty motivated group of middle </a:t>
            </a:r>
            <a:r>
              <a:rPr lang="en-US" dirty="0" err="1" smtClean="0"/>
              <a:t>schoolers</a:t>
            </a:r>
            <a:r>
              <a:rPr lang="en-US" dirty="0" smtClean="0"/>
              <a:t> (link is external) who are out to change the world. They have been working to raise awareness about the sugar in the foods that we eat on a regular basis for the last two years.  There are 113 posts on their blog (link is external) -- all ungraded work generated during lunch time.  In less than two years, they've gotten over 20,000 page views from 117 different countries and all 50 states.</a:t>
            </a:r>
          </a:p>
          <a:p>
            <a:endParaRPr lang="en-US" dirty="0" smtClean="0"/>
          </a:p>
          <a:p>
            <a:r>
              <a:rPr lang="en-US" dirty="0" smtClean="0"/>
              <a:t>Not bad for kids, right?</a:t>
            </a:r>
          </a:p>
          <a:p>
            <a:endParaRPr lang="en-US" dirty="0" smtClean="0"/>
          </a:p>
          <a:p>
            <a:r>
              <a:rPr lang="en-US" dirty="0" smtClean="0"/>
              <a:t>Daniel was in my room yesterday during a school-wide enrichment period.  While poking around our site stats, he noticed that "natural versus added sugar" was a search term that often brings people to our blog.  He wanted to know how high his post would be listed in Google's search results.</a:t>
            </a:r>
          </a:p>
          <a:p>
            <a:endParaRPr lang="en-US" dirty="0" smtClean="0"/>
          </a:p>
          <a:p>
            <a:r>
              <a:rPr lang="en-US" dirty="0" smtClean="0"/>
              <a:t>When he saw that it was fifth -- FIFTH out of 21 MILLION results -- he was completely blown away.  Knowing that HIS content -- his approachable description of the difference between natural and added sugars -- is ranked just two slots lower than a bit from HARVARD opened his eyes, I think, to just how influential he could be.</a:t>
            </a:r>
          </a:p>
          <a:p>
            <a:endParaRPr lang="en-US" dirty="0" smtClean="0"/>
          </a:p>
          <a:p>
            <a:r>
              <a:rPr lang="en-US" dirty="0" smtClean="0"/>
              <a:t>Ask him, though, and you'll find out that blogging doesn't motivate Daniel.  In fact, he MIGHT not even realize that he's a blogger.  I'm not sure I've ever used that term with the kids in our club.  They just think we've got a great website with a funny web address.</a:t>
            </a:r>
          </a:p>
          <a:p>
            <a:endParaRPr lang="en-US" dirty="0" smtClean="0"/>
          </a:p>
          <a:p>
            <a:r>
              <a:rPr lang="en-US" dirty="0" smtClean="0"/>
              <a:t>(Seriously.  It's funny.  Read it as if it were three separate words:  http://</a:t>
            </a:r>
            <a:r>
              <a:rPr lang="en-US" dirty="0" err="1" smtClean="0"/>
              <a:t>sugarkills.us</a:t>
            </a:r>
            <a:r>
              <a:rPr lang="en-US" dirty="0" smtClean="0"/>
              <a:t> (link is external))</a:t>
            </a:r>
          </a:p>
          <a:p>
            <a:endParaRPr lang="en-US" dirty="0" smtClean="0"/>
          </a:p>
          <a:p>
            <a:r>
              <a:rPr lang="en-US" dirty="0" smtClean="0"/>
              <a:t>Knowing that others are learning from HIM motivates Daniel.  Knowing that HIS voice can help others to live a healthier life motivates Daniel.  Knowing that HE really does have power and that he really CAN drive change motivates Daniel.</a:t>
            </a:r>
          </a:p>
          <a:p>
            <a:endParaRPr lang="en-US" dirty="0" smtClean="0"/>
          </a:p>
          <a:p>
            <a:r>
              <a:rPr lang="en-US" dirty="0" smtClean="0"/>
              <a:t>[</a:t>
            </a:r>
            <a:r>
              <a:rPr lang="en-US" dirty="0" err="1" smtClean="0"/>
              <a:t>steppingONsoapbox</a:t>
            </a:r>
            <a:r>
              <a:rPr lang="en-US" dirty="0" smtClean="0"/>
              <a:t>]</a:t>
            </a:r>
          </a:p>
          <a:p>
            <a:endParaRPr lang="en-US" dirty="0" smtClean="0"/>
          </a:p>
          <a:p>
            <a:r>
              <a:rPr lang="en-US" dirty="0" smtClean="0"/>
              <a:t>THAT's what I love about cause-driven learning experiences, y'all -- and THAT's why I want to find ways to get MORE kids involved in opportunities to drive REAL change in the world beyond our classroom.</a:t>
            </a:r>
          </a:p>
          <a:p>
            <a:endParaRPr lang="en-US" dirty="0" smtClean="0"/>
          </a:p>
          <a:p>
            <a:r>
              <a:rPr lang="en-US" dirty="0" smtClean="0"/>
              <a:t>No offense to the entire universe, but I'm not trying to prepare kids for colleges and careers.  I'm preparing kids for colleges, careers and COMMUNITIES.  I want my students to take an action orientation towards the world that they live in.  I want them to see problems and know that THEY can be the solvers even if they aren't old enough to drive.</a:t>
            </a:r>
          </a:p>
          <a:p>
            <a:endParaRPr lang="en-US" dirty="0" smtClean="0"/>
          </a:p>
          <a:p>
            <a:r>
              <a:rPr lang="en-US" dirty="0" err="1" smtClean="0"/>
              <a:t>Gimmie</a:t>
            </a:r>
            <a:r>
              <a:rPr lang="en-US" dirty="0" smtClean="0"/>
              <a:t> a keyboard and an internet connection and I'll show kids how they can change the world.  You can too.</a:t>
            </a:r>
          </a:p>
          <a:p>
            <a:endParaRPr lang="en-US" dirty="0" smtClean="0"/>
          </a:p>
          <a:p>
            <a:endParaRPr lang="en-US" dirty="0" smtClean="0"/>
          </a:p>
          <a:p>
            <a:r>
              <a:rPr lang="en-US" dirty="0" smtClean="0"/>
              <a:t>======</a:t>
            </a:r>
          </a:p>
          <a:p>
            <a:endParaRPr lang="en-US" dirty="0" smtClean="0"/>
          </a:p>
          <a:p>
            <a:endParaRPr lang="en-US" dirty="0" smtClean="0"/>
          </a:p>
          <a:p>
            <a:r>
              <a:rPr lang="en-US" dirty="0" smtClean="0"/>
              <a:t>About Us</a:t>
            </a:r>
          </a:p>
          <a:p>
            <a:endParaRPr lang="en-US" dirty="0" smtClean="0"/>
          </a:p>
          <a:p>
            <a:r>
              <a:rPr lang="en-US" dirty="0" smtClean="0"/>
              <a:t>We are a group of middle </a:t>
            </a:r>
            <a:r>
              <a:rPr lang="en-US" dirty="0" err="1" smtClean="0"/>
              <a:t>schoolers</a:t>
            </a:r>
            <a:r>
              <a:rPr lang="en-US" dirty="0" smtClean="0"/>
              <a:t> who spent the better part of the 2012-2013 school year studying the New York City Soda Ban.</a:t>
            </a:r>
          </a:p>
          <a:p>
            <a:endParaRPr lang="en-US" dirty="0" smtClean="0"/>
          </a:p>
          <a:p>
            <a:r>
              <a:rPr lang="en-US" dirty="0" smtClean="0"/>
              <a:t>In the course of our studies, we decided to learn more about just how much sugar is in our foods — and just how much sugar we should be eating on a daily basis.</a:t>
            </a:r>
          </a:p>
          <a:p>
            <a:endParaRPr lang="en-US" dirty="0" smtClean="0"/>
          </a:p>
          <a:p>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28</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have been working for the last two years to raise the awareness about the sugar in the foods that we eat.  </a:t>
            </a:r>
          </a:p>
          <a:p>
            <a:endParaRPr lang="en-US" dirty="0" smtClean="0"/>
          </a:p>
          <a:p>
            <a:r>
              <a:rPr lang="en-US" dirty="0" smtClean="0"/>
              <a:t>This is all</a:t>
            </a:r>
            <a:r>
              <a:rPr lang="en-US" baseline="0" dirty="0" smtClean="0"/>
              <a:t> </a:t>
            </a:r>
            <a:r>
              <a:rPr lang="en-US" dirty="0" smtClean="0"/>
              <a:t>all </a:t>
            </a:r>
            <a:r>
              <a:rPr lang="en-US" u="sng" dirty="0" smtClean="0"/>
              <a:t>ungraded</a:t>
            </a:r>
            <a:r>
              <a:rPr lang="en-US" dirty="0" smtClean="0"/>
              <a:t> work generated during lunch time. </a:t>
            </a:r>
          </a:p>
          <a:p>
            <a:r>
              <a:rPr lang="en-US" dirty="0" smtClean="0"/>
              <a:t> In less than two years, they've gotten over 20,000 page views from 117 different countries.</a:t>
            </a:r>
          </a:p>
          <a:p>
            <a:endParaRPr lang="en-US" dirty="0" smtClean="0"/>
          </a:p>
          <a:p>
            <a:r>
              <a:rPr lang="en-US" dirty="0" smtClean="0"/>
              <a:t>========</a:t>
            </a:r>
          </a:p>
          <a:p>
            <a:endParaRPr lang="en-US" dirty="0" smtClean="0"/>
          </a:p>
          <a:p>
            <a:r>
              <a:rPr lang="en-US" dirty="0" smtClean="0"/>
              <a:t>http://</a:t>
            </a:r>
            <a:r>
              <a:rPr lang="en-US" dirty="0" err="1" smtClean="0"/>
              <a:t>www.teachingquality.org</a:t>
            </a:r>
            <a:r>
              <a:rPr lang="en-US" dirty="0" smtClean="0"/>
              <a:t>/content/</a:t>
            </a:r>
            <a:r>
              <a:rPr lang="en-US" dirty="0" err="1" smtClean="0"/>
              <a:t>daniel</a:t>
            </a:r>
            <a:r>
              <a:rPr lang="en-US" dirty="0" smtClean="0"/>
              <a:t>-learned-he-had-power-yesterday</a:t>
            </a:r>
          </a:p>
          <a:p>
            <a:endParaRPr lang="en-US" dirty="0" smtClean="0"/>
          </a:p>
          <a:p>
            <a:r>
              <a:rPr lang="en-US" dirty="0" smtClean="0"/>
              <a:t>Daniel Learned that He Had Power Yesterday.</a:t>
            </a:r>
          </a:p>
          <a:p>
            <a:endParaRPr lang="en-US" dirty="0" smtClean="0"/>
          </a:p>
          <a:p>
            <a:r>
              <a:rPr lang="en-US" dirty="0" smtClean="0"/>
              <a:t>Posted by Bill </a:t>
            </a:r>
            <a:r>
              <a:rPr lang="en-US" dirty="0" err="1" smtClean="0"/>
              <a:t>Ferriter</a:t>
            </a:r>
            <a:r>
              <a:rPr lang="en-US" dirty="0" smtClean="0"/>
              <a:t> on Tuesday, 08/12/2014</a:t>
            </a:r>
          </a:p>
          <a:p>
            <a:endParaRPr lang="en-US" dirty="0" smtClean="0"/>
          </a:p>
          <a:p>
            <a:r>
              <a:rPr lang="en-US" dirty="0" smtClean="0"/>
              <a:t>Try this:  Go to Google.  Type in "natural sugar versus added sugar."</a:t>
            </a:r>
          </a:p>
          <a:p>
            <a:endParaRPr lang="en-US" dirty="0" smtClean="0"/>
          </a:p>
          <a:p>
            <a:r>
              <a:rPr lang="en-US" dirty="0" smtClean="0"/>
              <a:t>Really.  Do it.</a:t>
            </a:r>
          </a:p>
          <a:p>
            <a:endParaRPr lang="en-US" dirty="0" smtClean="0"/>
          </a:p>
          <a:p>
            <a:r>
              <a:rPr lang="en-US" dirty="0" smtClean="0"/>
              <a:t>Here's what you will find (link is external).</a:t>
            </a:r>
          </a:p>
          <a:p>
            <a:endParaRPr lang="en-US" dirty="0" smtClean="0"/>
          </a:p>
          <a:p>
            <a:r>
              <a:rPr lang="en-US" dirty="0" smtClean="0"/>
              <a:t>See the fifth post down?  The one with #</a:t>
            </a:r>
            <a:r>
              <a:rPr lang="en-US" dirty="0" err="1" smtClean="0"/>
              <a:t>sugarkills</a:t>
            </a:r>
            <a:r>
              <a:rPr lang="en-US" dirty="0" smtClean="0"/>
              <a:t> in the title?  The one just behind the post from Harvard and the post from The Food Network?</a:t>
            </a:r>
          </a:p>
          <a:p>
            <a:endParaRPr lang="en-US" dirty="0" smtClean="0"/>
          </a:p>
          <a:p>
            <a:r>
              <a:rPr lang="en-US" dirty="0" smtClean="0"/>
              <a:t>It was written by Daniel -- an eighth grader at my school and a leader of a pretty motivated group of middle </a:t>
            </a:r>
            <a:r>
              <a:rPr lang="en-US" dirty="0" err="1" smtClean="0"/>
              <a:t>schoolers</a:t>
            </a:r>
            <a:r>
              <a:rPr lang="en-US" dirty="0" smtClean="0"/>
              <a:t> (link is external) who are out to change the world. They have been working to raise awareness about the sugar in the foods that we eat on a regular basis for the last two years.  There are 113 posts on their blog (link is external) -- all ungraded work generated during lunch time.  In less than two years, they've gotten over 20,000 page views from 117 different countries and all 50 states.</a:t>
            </a:r>
          </a:p>
          <a:p>
            <a:endParaRPr lang="en-US" dirty="0" smtClean="0"/>
          </a:p>
          <a:p>
            <a:r>
              <a:rPr lang="en-US" dirty="0" smtClean="0"/>
              <a:t>Not bad for kids, right?</a:t>
            </a:r>
          </a:p>
          <a:p>
            <a:endParaRPr lang="en-US" dirty="0" smtClean="0"/>
          </a:p>
          <a:p>
            <a:r>
              <a:rPr lang="en-US" dirty="0" smtClean="0"/>
              <a:t>Daniel was in my room yesterday during a school-wide enrichment period.  While poking around our site stats, he noticed that "natural versus added sugar" was a search term that often brings people to our blog.  He wanted to know how high his post would be listed in Google's search results.</a:t>
            </a:r>
          </a:p>
          <a:p>
            <a:endParaRPr lang="en-US" dirty="0" smtClean="0"/>
          </a:p>
          <a:p>
            <a:r>
              <a:rPr lang="en-US" dirty="0" smtClean="0"/>
              <a:t>When he saw that it was fifth -- FIFTH out of 21 MILLION results -- he was completely blown away.  Knowing that HIS content -- his approachable description of the difference between natural and added sugars -- is ranked just two slots lower than a bit from HARVARD opened his eyes, I think, to just how influential he could be.</a:t>
            </a:r>
          </a:p>
          <a:p>
            <a:endParaRPr lang="en-US" dirty="0" smtClean="0"/>
          </a:p>
          <a:p>
            <a:r>
              <a:rPr lang="en-US" dirty="0" smtClean="0"/>
              <a:t>Ask him, though, and you'll find out that blogging doesn't motivate Daniel.  In fact, he MIGHT not even realize that he's a blogger.  I'm not sure I've ever used that term with the kids in our club.  They just think we've got a great website with a funny web address.</a:t>
            </a:r>
          </a:p>
          <a:p>
            <a:endParaRPr lang="en-US" dirty="0" smtClean="0"/>
          </a:p>
          <a:p>
            <a:r>
              <a:rPr lang="en-US" dirty="0" smtClean="0"/>
              <a:t>(Seriously.  It's funny.  Read it as if it were three separate words:  http://</a:t>
            </a:r>
            <a:r>
              <a:rPr lang="en-US" dirty="0" err="1" smtClean="0"/>
              <a:t>sugarkills.us</a:t>
            </a:r>
            <a:r>
              <a:rPr lang="en-US" dirty="0" smtClean="0"/>
              <a:t> (link is external))</a:t>
            </a:r>
          </a:p>
          <a:p>
            <a:endParaRPr lang="en-US" dirty="0" smtClean="0"/>
          </a:p>
          <a:p>
            <a:r>
              <a:rPr lang="en-US" dirty="0" smtClean="0"/>
              <a:t>Knowing that others are learning from HIM motivates Daniel.  Knowing that HIS voice can help others to live a healthier life motivates Daniel.  Knowing that HE really does have power and that he really CAN drive change motivates Daniel.</a:t>
            </a:r>
          </a:p>
          <a:p>
            <a:endParaRPr lang="en-US" dirty="0" smtClean="0"/>
          </a:p>
          <a:p>
            <a:r>
              <a:rPr lang="en-US" dirty="0" smtClean="0"/>
              <a:t>[</a:t>
            </a:r>
            <a:r>
              <a:rPr lang="en-US" dirty="0" err="1" smtClean="0"/>
              <a:t>steppingONsoapbox</a:t>
            </a:r>
            <a:r>
              <a:rPr lang="en-US" dirty="0" smtClean="0"/>
              <a:t>]</a:t>
            </a:r>
          </a:p>
          <a:p>
            <a:endParaRPr lang="en-US" dirty="0" smtClean="0"/>
          </a:p>
          <a:p>
            <a:r>
              <a:rPr lang="en-US" dirty="0" smtClean="0"/>
              <a:t>THAT's what I love about cause-driven learning experiences, y'all -- and THAT's why I want to find ways to get MORE kids involved in opportunities to drive REAL change in the world beyond our classroom.</a:t>
            </a:r>
          </a:p>
          <a:p>
            <a:endParaRPr lang="en-US" dirty="0" smtClean="0"/>
          </a:p>
          <a:p>
            <a:r>
              <a:rPr lang="en-US" dirty="0" smtClean="0"/>
              <a:t>No offense to the entire universe, but I'm not trying to prepare kids for colleges and careers.  I'm preparing kids for colleges, careers and COMMUNITIES.  I want my students to take an action orientation towards the world that they live in.  I want them to see problems and know that THEY can be the solvers even if they aren't old enough to drive.</a:t>
            </a:r>
          </a:p>
          <a:p>
            <a:endParaRPr lang="en-US" dirty="0" smtClean="0"/>
          </a:p>
          <a:p>
            <a:r>
              <a:rPr lang="en-US" dirty="0" err="1" smtClean="0"/>
              <a:t>Gimmie</a:t>
            </a:r>
            <a:r>
              <a:rPr lang="en-US" dirty="0" smtClean="0"/>
              <a:t> a keyboard and an internet connection and I'll show kids how they can change the world.  You can too.</a:t>
            </a:r>
          </a:p>
          <a:p>
            <a:endParaRPr lang="en-US" dirty="0" smtClean="0"/>
          </a:p>
          <a:p>
            <a:endParaRPr lang="en-US" dirty="0" smtClean="0"/>
          </a:p>
          <a:p>
            <a:r>
              <a:rPr lang="en-US" dirty="0" smtClean="0"/>
              <a:t>======</a:t>
            </a:r>
          </a:p>
          <a:p>
            <a:endParaRPr lang="en-US" dirty="0" smtClean="0"/>
          </a:p>
          <a:p>
            <a:endParaRPr lang="en-US" dirty="0" smtClean="0"/>
          </a:p>
          <a:p>
            <a:r>
              <a:rPr lang="en-US" dirty="0" smtClean="0"/>
              <a:t>About Us</a:t>
            </a:r>
          </a:p>
          <a:p>
            <a:endParaRPr lang="en-US" dirty="0" smtClean="0"/>
          </a:p>
          <a:p>
            <a:r>
              <a:rPr lang="en-US" dirty="0" smtClean="0"/>
              <a:t>We are a group of middle </a:t>
            </a:r>
            <a:r>
              <a:rPr lang="en-US" dirty="0" err="1" smtClean="0"/>
              <a:t>schoolers</a:t>
            </a:r>
            <a:r>
              <a:rPr lang="en-US" dirty="0" smtClean="0"/>
              <a:t> who spent the better part of the 2012-2013 school year studying the New York City Soda Ban.</a:t>
            </a:r>
          </a:p>
          <a:p>
            <a:endParaRPr lang="en-US" dirty="0" smtClean="0"/>
          </a:p>
          <a:p>
            <a:r>
              <a:rPr lang="en-US" dirty="0" smtClean="0"/>
              <a:t>In the course of our studies, we decided to learn more about just how much sugar is in our foods — and just how much sugar we should be eating on a daily basis.</a:t>
            </a:r>
          </a:p>
          <a:p>
            <a:endParaRPr lang="en-US" dirty="0" smtClean="0"/>
          </a:p>
          <a:p>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29</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6F32BF8-07B4-BB4D-BF35-E6E20B64F740}" type="slidenum">
              <a:rPr lang="en-US" sz="1300"/>
              <a:pPr/>
              <a:t>3</a:t>
            </a:fld>
            <a:endParaRPr lang="en-US" sz="1300"/>
          </a:p>
        </p:txBody>
      </p:sp>
      <p:sp>
        <p:nvSpPr>
          <p:cNvPr id="316418" name="Rectangle 2"/>
          <p:cNvSpPr>
            <a:spLocks noGrp="1" noRot="1" noChangeAspect="1" noChangeArrowheads="1" noTextEdit="1"/>
          </p:cNvSpPr>
          <p:nvPr>
            <p:ph type="sldImg"/>
          </p:nvPr>
        </p:nvSpPr>
        <p:spPr>
          <a:solidFill>
            <a:srgbClr val="FFFFFF"/>
          </a:solidFill>
          <a:ln/>
        </p:spPr>
      </p:sp>
      <p:sp>
        <p:nvSpPr>
          <p:cNvPr id="316419" name="Rectangle 3"/>
          <p:cNvSpPr>
            <a:spLocks noGrp="1" noChangeArrowheads="1"/>
          </p:cNvSpPr>
          <p:nvPr>
            <p:ph type="body" idx="1"/>
          </p:nvPr>
        </p:nvSpPr>
        <p:spPr>
          <a:xfrm>
            <a:off x="974725" y="4559300"/>
            <a:ext cx="5365750" cy="4737100"/>
          </a:xfrm>
          <a:solidFill>
            <a:srgbClr val="FFFFFF"/>
          </a:solidFill>
          <a:ln>
            <a:solidFill>
              <a:srgbClr val="000000"/>
            </a:solidFill>
          </a:ln>
        </p:spPr>
        <p:txBody>
          <a:bodyPr/>
          <a:lstStyle/>
          <a:p>
            <a:r>
              <a:rPr lang="en-US" dirty="0">
                <a:ea typeface="ヒラギノ角ゴ Pro W3" charset="0"/>
              </a:rPr>
              <a:t>It often seems that this is the de facto purpose for school.</a:t>
            </a:r>
          </a:p>
          <a:p>
            <a:r>
              <a:rPr lang="en-US" dirty="0" smtClean="0">
                <a:ea typeface="ヒラギノ角ゴ Pro W3" charset="0"/>
              </a:rPr>
              <a:t>-</a:t>
            </a:r>
            <a:endParaRPr lang="en-US" dirty="0">
              <a:ea typeface="ヒラギノ角ゴ Pro W3" charset="0"/>
            </a:endParaRPr>
          </a:p>
          <a:p>
            <a:r>
              <a:rPr lang="en-US" dirty="0" smtClean="0">
                <a:ea typeface="ヒラギノ角ゴ Pro W3" charset="0"/>
              </a:rPr>
              <a:t>Do you think that these are the skills the employers are looking for in their new recruits?  </a:t>
            </a:r>
          </a:p>
          <a:p>
            <a:endParaRPr lang="en-US" dirty="0">
              <a:ea typeface="ヒラギノ角ゴ Pro W3" charset="0"/>
            </a:endParaRPr>
          </a:p>
          <a:p>
            <a:r>
              <a:rPr lang="en-US" dirty="0" smtClean="0">
                <a:ea typeface="ヒラギノ角ゴ Pro W3" charset="0"/>
              </a:rPr>
              <a:t>But this is what we are teaching our students -- the next generation of world leaders.</a:t>
            </a:r>
          </a:p>
          <a:p>
            <a:endParaRPr lang="en-US" dirty="0">
              <a:ea typeface="ヒラギノ角ゴ Pro W3" charset="0"/>
            </a:endParaRPr>
          </a:p>
          <a:p>
            <a:r>
              <a:rPr lang="en-US" dirty="0" smtClean="0">
                <a:ea typeface="ヒラギノ角ゴ Pro W3" charset="0"/>
              </a:rPr>
              <a:t>Learning </a:t>
            </a:r>
            <a:r>
              <a:rPr lang="en-US" u="sng" dirty="0">
                <a:ea typeface="ヒラギノ角ゴ Pro W3" charset="0"/>
              </a:rPr>
              <a:t>these </a:t>
            </a:r>
            <a:r>
              <a:rPr lang="en-US" dirty="0">
                <a:ea typeface="ヒラギノ角ゴ Pro W3" charset="0"/>
              </a:rPr>
              <a:t>skills will not grow the economy.</a:t>
            </a:r>
          </a:p>
          <a:p>
            <a:endParaRPr lang="en-US" dirty="0">
              <a:ea typeface="ヒラギノ角ゴ Pro W3" charset="0"/>
            </a:endParaRPr>
          </a:p>
          <a:p>
            <a:endParaRPr lang="en-US" dirty="0">
              <a:ea typeface="ヒラギノ角ゴ Pro W3" charset="0"/>
            </a:endParaRPr>
          </a:p>
          <a:p>
            <a:r>
              <a:rPr lang="en-US" dirty="0">
                <a:solidFill>
                  <a:srgbClr val="FF0000"/>
                </a:solidFill>
                <a:ea typeface="ヒラギノ角ゴ Pro W3" charset="0"/>
              </a:rPr>
              <a:t>=====</a:t>
            </a:r>
          </a:p>
          <a:p>
            <a:r>
              <a:rPr lang="en-US" dirty="0">
                <a:solidFill>
                  <a:srgbClr val="FF0000"/>
                </a:solidFill>
                <a:ea typeface="ヒラギノ角ゴ Pro W3" charset="0"/>
              </a:rPr>
              <a:t>http://</a:t>
            </a:r>
            <a:r>
              <a:rPr lang="en-US" dirty="0" err="1">
                <a:solidFill>
                  <a:srgbClr val="FF0000"/>
                </a:solidFill>
                <a:ea typeface="ヒラギノ角ゴ Pro W3" charset="0"/>
              </a:rPr>
              <a:t>mindshift.kqed.org</a:t>
            </a:r>
            <a:r>
              <a:rPr lang="en-US" dirty="0">
                <a:solidFill>
                  <a:srgbClr val="FF0000"/>
                </a:solidFill>
                <a:ea typeface="ヒラギノ角ゴ Pro W3" charset="0"/>
              </a:rPr>
              <a:t>/feature/school-day-of-the-future/</a:t>
            </a:r>
          </a:p>
        </p:txBody>
      </p:sp>
    </p:spTree>
    <p:extLst>
      <p:ext uri="{BB962C8B-B14F-4D97-AF65-F5344CB8AC3E}">
        <p14:creationId xmlns:p14="http://schemas.microsoft.com/office/powerpoint/2010/main" val="32369256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Not bad for kids, right?</a:t>
            </a:r>
          </a:p>
          <a:p>
            <a:endParaRPr lang="en-US" dirty="0" smtClean="0"/>
          </a:p>
          <a:p>
            <a:r>
              <a:rPr lang="en-US" dirty="0"/>
              <a:t>They are doing this because they </a:t>
            </a:r>
            <a:r>
              <a:rPr lang="en-US" u="sng" dirty="0"/>
              <a:t>want</a:t>
            </a:r>
            <a:r>
              <a:rPr lang="en-US" dirty="0"/>
              <a:t> to.  </a:t>
            </a:r>
          </a:p>
          <a:p>
            <a:r>
              <a:rPr lang="en-US" dirty="0"/>
              <a:t>They are learning about something that is </a:t>
            </a:r>
            <a:r>
              <a:rPr lang="en-US" u="sng" dirty="0"/>
              <a:t>important</a:t>
            </a:r>
            <a:r>
              <a:rPr lang="en-US" dirty="0"/>
              <a:t> to </a:t>
            </a:r>
            <a:r>
              <a:rPr lang="en-US" u="sng" dirty="0"/>
              <a:t>them</a:t>
            </a:r>
            <a:r>
              <a:rPr lang="en-US" dirty="0"/>
              <a:t>, and they are </a:t>
            </a:r>
            <a:r>
              <a:rPr lang="en-US" u="sng" dirty="0"/>
              <a:t>sharing</a:t>
            </a:r>
            <a:r>
              <a:rPr lang="en-US" dirty="0"/>
              <a:t> it with the </a:t>
            </a:r>
            <a:r>
              <a:rPr lang="en-US" u="sng" dirty="0"/>
              <a:t>world</a:t>
            </a:r>
            <a:r>
              <a:rPr lang="en-US" dirty="0"/>
              <a:t>. </a:t>
            </a:r>
          </a:p>
          <a:p>
            <a:endParaRPr lang="en-US" dirty="0"/>
          </a:p>
          <a:p>
            <a:r>
              <a:rPr lang="en-US" dirty="0"/>
              <a:t>They are </a:t>
            </a:r>
            <a:r>
              <a:rPr lang="en-US" u="sng" dirty="0"/>
              <a:t>not</a:t>
            </a:r>
            <a:r>
              <a:rPr lang="en-US" dirty="0"/>
              <a:t> driven by </a:t>
            </a:r>
            <a:r>
              <a:rPr lang="en-US" u="sng" dirty="0"/>
              <a:t>grades</a:t>
            </a:r>
            <a:r>
              <a:rPr lang="en-US" dirty="0"/>
              <a:t>, </a:t>
            </a:r>
            <a:r>
              <a:rPr lang="en-US" u="sng" dirty="0"/>
              <a:t>money</a:t>
            </a:r>
            <a:r>
              <a:rPr lang="en-US" dirty="0"/>
              <a:t> or any other </a:t>
            </a:r>
            <a:r>
              <a:rPr lang="en-US" u="sng" dirty="0"/>
              <a:t>reward</a:t>
            </a:r>
            <a:r>
              <a:rPr lang="en-US" dirty="0"/>
              <a:t>.  They are doing this work because they believe it is the </a:t>
            </a:r>
            <a:r>
              <a:rPr lang="en-US" u="sng" dirty="0"/>
              <a:t>right</a:t>
            </a:r>
            <a:r>
              <a:rPr lang="en-US" dirty="0"/>
              <a:t> thing to do.  </a:t>
            </a:r>
          </a:p>
          <a:p>
            <a:r>
              <a:rPr lang="en-US" dirty="0"/>
              <a:t>It really </a:t>
            </a:r>
            <a:r>
              <a:rPr lang="en-US" u="sng" dirty="0"/>
              <a:t>means</a:t>
            </a:r>
            <a:r>
              <a:rPr lang="en-US" dirty="0"/>
              <a:t> something to them.</a:t>
            </a:r>
          </a:p>
          <a:p>
            <a:endParaRPr lang="en-US" dirty="0" smtClean="0"/>
          </a:p>
          <a:p>
            <a:r>
              <a:rPr lang="en-US" dirty="0" smtClean="0"/>
              <a:t>========</a:t>
            </a:r>
          </a:p>
          <a:p>
            <a:endParaRPr lang="en-US" dirty="0" smtClean="0"/>
          </a:p>
          <a:p>
            <a:r>
              <a:rPr lang="en-US" dirty="0" smtClean="0"/>
              <a:t>http://</a:t>
            </a:r>
            <a:r>
              <a:rPr lang="en-US" dirty="0" err="1" smtClean="0"/>
              <a:t>www.teachingquality.org</a:t>
            </a:r>
            <a:r>
              <a:rPr lang="en-US" dirty="0" smtClean="0"/>
              <a:t>/content/</a:t>
            </a:r>
            <a:r>
              <a:rPr lang="en-US" dirty="0" err="1" smtClean="0"/>
              <a:t>daniel</a:t>
            </a:r>
            <a:r>
              <a:rPr lang="en-US" dirty="0" smtClean="0"/>
              <a:t>-learned-he-had-power-yesterday</a:t>
            </a:r>
          </a:p>
          <a:p>
            <a:endParaRPr lang="en-US" dirty="0" smtClean="0"/>
          </a:p>
          <a:p>
            <a:r>
              <a:rPr lang="en-US" dirty="0" smtClean="0"/>
              <a:t>Daniel Learned that He Had Power Yesterday.</a:t>
            </a:r>
          </a:p>
          <a:p>
            <a:endParaRPr lang="en-US" dirty="0" smtClean="0"/>
          </a:p>
          <a:p>
            <a:r>
              <a:rPr lang="en-US" dirty="0" smtClean="0"/>
              <a:t>Posted by Bill </a:t>
            </a:r>
            <a:r>
              <a:rPr lang="en-US" dirty="0" err="1" smtClean="0"/>
              <a:t>Ferriter</a:t>
            </a:r>
            <a:r>
              <a:rPr lang="en-US" dirty="0" smtClean="0"/>
              <a:t> on Tuesday, 08/12/2014</a:t>
            </a:r>
          </a:p>
          <a:p>
            <a:endParaRPr lang="en-US" dirty="0" smtClean="0"/>
          </a:p>
          <a:p>
            <a:r>
              <a:rPr lang="en-US" dirty="0" smtClean="0"/>
              <a:t>Try this:  Go to Google.  Type in "natural sugar versus added sugar."</a:t>
            </a:r>
          </a:p>
          <a:p>
            <a:endParaRPr lang="en-US" dirty="0" smtClean="0"/>
          </a:p>
          <a:p>
            <a:r>
              <a:rPr lang="en-US" dirty="0" smtClean="0"/>
              <a:t>Really.  Do it.</a:t>
            </a:r>
          </a:p>
          <a:p>
            <a:endParaRPr lang="en-US" dirty="0" smtClean="0"/>
          </a:p>
          <a:p>
            <a:r>
              <a:rPr lang="en-US" dirty="0" smtClean="0"/>
              <a:t>Here's what you will find (link is external).</a:t>
            </a:r>
          </a:p>
          <a:p>
            <a:endParaRPr lang="en-US" dirty="0" smtClean="0"/>
          </a:p>
          <a:p>
            <a:r>
              <a:rPr lang="en-US" dirty="0" smtClean="0"/>
              <a:t>See the fifth post down?  The one with #</a:t>
            </a:r>
            <a:r>
              <a:rPr lang="en-US" dirty="0" err="1" smtClean="0"/>
              <a:t>sugarkills</a:t>
            </a:r>
            <a:r>
              <a:rPr lang="en-US" dirty="0" smtClean="0"/>
              <a:t> in the title?  The one just behind the post from Harvard and the post from The Food Network?</a:t>
            </a:r>
          </a:p>
          <a:p>
            <a:endParaRPr lang="en-US" dirty="0" smtClean="0"/>
          </a:p>
          <a:p>
            <a:r>
              <a:rPr lang="en-US" dirty="0" smtClean="0"/>
              <a:t>It was written by Daniel -- an eighth grader at my school and a leader of a pretty motivated group of middle </a:t>
            </a:r>
            <a:r>
              <a:rPr lang="en-US" dirty="0" err="1" smtClean="0"/>
              <a:t>schoolers</a:t>
            </a:r>
            <a:r>
              <a:rPr lang="en-US" dirty="0" smtClean="0"/>
              <a:t> (link is external) who are out to change the world. They have been working to raise awareness about the sugar in the foods that we eat on a regular basis for the last two years.  There are 113 posts on their blog (link is external) -- all ungraded work generated during lunch time.  In less than two years, they've gotten over 20,000 page views from 117 different countries and all 50 states.</a:t>
            </a:r>
          </a:p>
          <a:p>
            <a:endParaRPr lang="en-US" dirty="0" smtClean="0"/>
          </a:p>
          <a:p>
            <a:r>
              <a:rPr lang="en-US" dirty="0" smtClean="0"/>
              <a:t>Not bad for kids, right?</a:t>
            </a:r>
          </a:p>
          <a:p>
            <a:endParaRPr lang="en-US" dirty="0" smtClean="0"/>
          </a:p>
          <a:p>
            <a:r>
              <a:rPr lang="en-US" dirty="0" smtClean="0"/>
              <a:t>Daniel was in my room yesterday during a school-wide enrichment period.  While poking around our site stats, he noticed that "natural versus added sugar" was a search term that often brings people to our blog.  He wanted to know how high his post would be listed in Google's search results.</a:t>
            </a:r>
          </a:p>
          <a:p>
            <a:endParaRPr lang="en-US" dirty="0" smtClean="0"/>
          </a:p>
          <a:p>
            <a:r>
              <a:rPr lang="en-US" dirty="0" smtClean="0"/>
              <a:t>When he saw that it was fifth -- FIFTH out of 21 MILLION results -- he was completely blown away.  Knowing that HIS content -- his approachable description of the difference between natural and added sugars -- is ranked just two slots lower than a bit from HARVARD opened his eyes, I think, to just how influential he could be.</a:t>
            </a:r>
          </a:p>
          <a:p>
            <a:endParaRPr lang="en-US" dirty="0" smtClean="0"/>
          </a:p>
          <a:p>
            <a:r>
              <a:rPr lang="en-US" dirty="0" smtClean="0"/>
              <a:t>Ask him, though, and you'll find out that blogging doesn't motivate Daniel.  In fact, he MIGHT not even realize that he's a blogger.  I'm not sure I've ever used that term with the kids in our club.  They just think we've got a great website with a funny web address.</a:t>
            </a:r>
          </a:p>
          <a:p>
            <a:endParaRPr lang="en-US" dirty="0" smtClean="0"/>
          </a:p>
          <a:p>
            <a:r>
              <a:rPr lang="en-US" dirty="0" smtClean="0"/>
              <a:t>(Seriously.  It's funny.  Read it as if it were three separate words:  http://</a:t>
            </a:r>
            <a:r>
              <a:rPr lang="en-US" dirty="0" err="1" smtClean="0"/>
              <a:t>sugarkills.us</a:t>
            </a:r>
            <a:r>
              <a:rPr lang="en-US" dirty="0" smtClean="0"/>
              <a:t> (link is external))</a:t>
            </a:r>
          </a:p>
          <a:p>
            <a:endParaRPr lang="en-US" dirty="0" smtClean="0"/>
          </a:p>
          <a:p>
            <a:r>
              <a:rPr lang="en-US" dirty="0" smtClean="0"/>
              <a:t>Knowing that others are learning from HIM motivates Daniel.  Knowing that HIS voice can help others to live a healthier life motivates Daniel.  Knowing that HE really does have power and that he really CAN drive change motivates Daniel.</a:t>
            </a:r>
          </a:p>
          <a:p>
            <a:endParaRPr lang="en-US" dirty="0" smtClean="0"/>
          </a:p>
          <a:p>
            <a:r>
              <a:rPr lang="en-US" dirty="0" smtClean="0"/>
              <a:t>[</a:t>
            </a:r>
            <a:r>
              <a:rPr lang="en-US" dirty="0" err="1" smtClean="0"/>
              <a:t>steppingONsoapbox</a:t>
            </a:r>
            <a:r>
              <a:rPr lang="en-US" dirty="0" smtClean="0"/>
              <a:t>]</a:t>
            </a:r>
          </a:p>
          <a:p>
            <a:endParaRPr lang="en-US" dirty="0" smtClean="0"/>
          </a:p>
          <a:p>
            <a:r>
              <a:rPr lang="en-US" dirty="0" smtClean="0"/>
              <a:t>THAT's what I love about cause-driven learning experiences, y'all -- and THAT's why I want to find ways to get MORE kids involved in opportunities to drive REAL change in the world beyond our classroom.</a:t>
            </a:r>
          </a:p>
          <a:p>
            <a:endParaRPr lang="en-US" dirty="0" smtClean="0"/>
          </a:p>
          <a:p>
            <a:r>
              <a:rPr lang="en-US" dirty="0" smtClean="0"/>
              <a:t>No offense to the entire universe, but I'm not trying to prepare kids for colleges and careers.  I'm preparing kids for colleges, careers and COMMUNITIES.  I want my students to take an action orientation towards the world that they live in.  I want them to see problems and know that THEY can be the solvers even if they aren't old enough to drive.</a:t>
            </a:r>
          </a:p>
          <a:p>
            <a:endParaRPr lang="en-US" dirty="0" smtClean="0"/>
          </a:p>
          <a:p>
            <a:r>
              <a:rPr lang="en-US" dirty="0" err="1" smtClean="0"/>
              <a:t>Gimmie</a:t>
            </a:r>
            <a:r>
              <a:rPr lang="en-US" dirty="0" smtClean="0"/>
              <a:t> a keyboard and an internet connection and I'll show kids how they can change the world.  You can too.</a:t>
            </a:r>
          </a:p>
          <a:p>
            <a:endParaRPr lang="en-US" dirty="0" smtClean="0"/>
          </a:p>
          <a:p>
            <a:endParaRPr lang="en-US" dirty="0" smtClean="0"/>
          </a:p>
          <a:p>
            <a:r>
              <a:rPr lang="en-US" dirty="0" smtClean="0"/>
              <a:t>======</a:t>
            </a:r>
          </a:p>
          <a:p>
            <a:endParaRPr lang="en-US" dirty="0" smtClean="0"/>
          </a:p>
          <a:p>
            <a:endParaRPr lang="en-US" dirty="0" smtClean="0"/>
          </a:p>
          <a:p>
            <a:r>
              <a:rPr lang="en-US" dirty="0" smtClean="0"/>
              <a:t>About Us</a:t>
            </a:r>
          </a:p>
          <a:p>
            <a:endParaRPr lang="en-US" dirty="0" smtClean="0"/>
          </a:p>
          <a:p>
            <a:r>
              <a:rPr lang="en-US" dirty="0" smtClean="0"/>
              <a:t>We are a group of middle </a:t>
            </a:r>
            <a:r>
              <a:rPr lang="en-US" dirty="0" err="1" smtClean="0"/>
              <a:t>schoolers</a:t>
            </a:r>
            <a:r>
              <a:rPr lang="en-US" dirty="0" smtClean="0"/>
              <a:t> who spent the better part of the 2012-2013 school year studying the New York City Soda Ban.</a:t>
            </a:r>
          </a:p>
          <a:p>
            <a:endParaRPr lang="en-US" dirty="0" smtClean="0"/>
          </a:p>
          <a:p>
            <a:r>
              <a:rPr lang="en-US" dirty="0" smtClean="0"/>
              <a:t>In the course of our studies, we decided to learn more about just how much sugar is in our foods — and just how much sugar we should be eating on a daily basis.</a:t>
            </a:r>
          </a:p>
          <a:p>
            <a:endParaRPr lang="en-US" dirty="0" smtClean="0"/>
          </a:p>
          <a:p>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30</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Which is more important?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Looking</a:t>
            </a:r>
            <a:r>
              <a:rPr lang="en-US" baseline="0" dirty="0" smtClean="0"/>
              <a:t> forward to going to work on Monday morning,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or looking forward to a paycheck on Friday afternoon?</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http://</a:t>
            </a:r>
            <a:r>
              <a:rPr lang="en-US" dirty="0" err="1" smtClean="0"/>
              <a:t>theherowithinu.com</a:t>
            </a:r>
            <a:r>
              <a:rPr lang="en-US" dirty="0" smtClean="0"/>
              <a:t>/2013/01/23/passion-</a:t>
            </a:r>
            <a:r>
              <a:rPr lang="en-US" dirty="0" err="1" smtClean="0"/>
              <a:t>vs</a:t>
            </a:r>
            <a:r>
              <a:rPr lang="en-US" dirty="0" smtClean="0"/>
              <a:t>-paycheck/</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31</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people think they have to </a:t>
            </a:r>
            <a:r>
              <a:rPr lang="en-US" u="sng" dirty="0"/>
              <a:t>choose</a:t>
            </a:r>
            <a:r>
              <a:rPr lang="en-US" dirty="0"/>
              <a:t> between the two?</a:t>
            </a:r>
          </a:p>
          <a:p>
            <a:endParaRPr lang="en-US" dirty="0"/>
          </a:p>
          <a:p>
            <a:r>
              <a:rPr lang="en-US" dirty="0"/>
              <a:t>OK, I did decide to become a </a:t>
            </a:r>
            <a:r>
              <a:rPr lang="en-US" u="sng" dirty="0"/>
              <a:t>teacher</a:t>
            </a:r>
            <a:r>
              <a:rPr lang="en-US" dirty="0"/>
              <a:t> rather than an </a:t>
            </a:r>
            <a:r>
              <a:rPr lang="en-US" u="sng" dirty="0"/>
              <a:t>engineer</a:t>
            </a:r>
            <a:r>
              <a:rPr lang="en-US" dirty="0"/>
              <a:t>!  And then I married </a:t>
            </a:r>
            <a:r>
              <a:rPr lang="en-US" u="sng" dirty="0"/>
              <a:t>another</a:t>
            </a:r>
            <a:r>
              <a:rPr lang="en-US" dirty="0"/>
              <a:t> teacher rather than an </a:t>
            </a:r>
            <a:r>
              <a:rPr lang="en-US" u="sng" dirty="0"/>
              <a:t>engineer</a:t>
            </a:r>
            <a:r>
              <a:rPr lang="en-US" dirty="0"/>
              <a:t>.</a:t>
            </a:r>
          </a:p>
          <a:p>
            <a:endParaRPr lang="en-US" dirty="0" smtClean="0"/>
          </a:p>
          <a:p>
            <a:r>
              <a:rPr lang="en-US" dirty="0" smtClean="0"/>
              <a:t>============</a:t>
            </a:r>
          </a:p>
          <a:p>
            <a:r>
              <a:rPr lang="en-US" dirty="0" smtClean="0"/>
              <a:t>http://</a:t>
            </a:r>
            <a:r>
              <a:rPr lang="en-US" dirty="0" err="1" smtClean="0"/>
              <a:t>www.beyond.com</a:t>
            </a:r>
            <a:r>
              <a:rPr lang="en-US" dirty="0" smtClean="0"/>
              <a:t>/data/articles/images/changing-careers/Passion%20for%20love%20or%20money.jpg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32</a:t>
            </a:fld>
            <a:endParaRPr lang="en-US"/>
          </a:p>
        </p:txBody>
      </p:sp>
    </p:spTree>
    <p:extLst>
      <p:ext uri="{BB962C8B-B14F-4D97-AF65-F5344CB8AC3E}">
        <p14:creationId xmlns:p14="http://schemas.microsoft.com/office/powerpoint/2010/main" val="14260401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3086100" cy="2314575"/>
          </a:xfrm>
        </p:spPr>
      </p:sp>
      <p:sp>
        <p:nvSpPr>
          <p:cNvPr id="3" name="Notes Placeholder 2"/>
          <p:cNvSpPr>
            <a:spLocks noGrp="1"/>
          </p:cNvSpPr>
          <p:nvPr>
            <p:ph type="body" idx="1"/>
          </p:nvPr>
        </p:nvSpPr>
        <p:spPr>
          <a:xfrm>
            <a:off x="974725" y="3200400"/>
            <a:ext cx="5365750" cy="5680075"/>
          </a:xfrm>
        </p:spPr>
        <p:txBody>
          <a:bodyPr/>
          <a:lstStyle/>
          <a:p>
            <a:r>
              <a:rPr lang="en-US" dirty="0"/>
              <a:t>One of my passions is </a:t>
            </a:r>
            <a:r>
              <a:rPr lang="en-US" u="sng" dirty="0"/>
              <a:t>giraffes</a:t>
            </a:r>
            <a:r>
              <a:rPr lang="en-US" dirty="0"/>
              <a:t>.</a:t>
            </a:r>
          </a:p>
          <a:p>
            <a:r>
              <a:rPr lang="en-US" dirty="0"/>
              <a:t>Lots of kids like animals, </a:t>
            </a:r>
          </a:p>
          <a:p>
            <a:r>
              <a:rPr lang="en-US" dirty="0"/>
              <a:t>and when asked what they want to do when they grow up, they say they want to work with </a:t>
            </a:r>
            <a:r>
              <a:rPr lang="en-US" u="sng" dirty="0"/>
              <a:t>animals</a:t>
            </a:r>
            <a:r>
              <a:rPr lang="en-US" dirty="0"/>
              <a:t>.</a:t>
            </a:r>
          </a:p>
          <a:p>
            <a:r>
              <a:rPr lang="en-US" dirty="0"/>
              <a:t>When adults hear this they automatically respond “You should be a ----- </a:t>
            </a:r>
            <a:r>
              <a:rPr lang="en-US" u="sng" dirty="0"/>
              <a:t>veterinarian</a:t>
            </a:r>
            <a:r>
              <a:rPr lang="en-US" dirty="0"/>
              <a:t>.”  </a:t>
            </a:r>
          </a:p>
          <a:p>
            <a:r>
              <a:rPr lang="en-US" dirty="0"/>
              <a:t>But kids don’t really know what a veterinarian really does for a job, </a:t>
            </a:r>
          </a:p>
          <a:p>
            <a:r>
              <a:rPr lang="en-US" dirty="0"/>
              <a:t>Kids just know that if it involves animals they will be happy. </a:t>
            </a:r>
          </a:p>
          <a:p>
            <a:r>
              <a:rPr lang="en-US" dirty="0"/>
              <a:t>The problem is that when they finally get old enough to </a:t>
            </a:r>
            <a:r>
              <a:rPr lang="en-US" dirty="0" smtClean="0"/>
              <a:t>job-shadow </a:t>
            </a:r>
            <a:r>
              <a:rPr lang="en-US" dirty="0"/>
              <a:t>or intern with a veterinarian, they are often shocked to find out that they had no idea of the work of the veterinarian -- and want nothing to do with it. </a:t>
            </a:r>
          </a:p>
          <a:p>
            <a:r>
              <a:rPr lang="en-US" dirty="0"/>
              <a:t>Their dreams are now shattered.  </a:t>
            </a:r>
          </a:p>
          <a:p>
            <a:r>
              <a:rPr lang="en-US" dirty="0"/>
              <a:t>For many years they have told everyone that they were going to be a veterinarian, </a:t>
            </a:r>
            <a:r>
              <a:rPr lang="en-US" dirty="0" smtClean="0"/>
              <a:t>-- and </a:t>
            </a:r>
            <a:r>
              <a:rPr lang="en-US" dirty="0"/>
              <a:t>now that they have seen the work, -- they are left </a:t>
            </a:r>
            <a:r>
              <a:rPr lang="en-US" u="sng" dirty="0"/>
              <a:t>confused</a:t>
            </a:r>
            <a:r>
              <a:rPr lang="en-US" dirty="0"/>
              <a:t> and </a:t>
            </a:r>
            <a:r>
              <a:rPr lang="en-US" u="sng" dirty="0"/>
              <a:t>hopeless</a:t>
            </a:r>
            <a:r>
              <a:rPr lang="en-US" dirty="0"/>
              <a:t>.</a:t>
            </a:r>
          </a:p>
          <a:p>
            <a:endParaRPr lang="en-US" dirty="0"/>
          </a:p>
          <a:p>
            <a:endParaRPr lang="en-US" baseline="0" dirty="0" smtClean="0"/>
          </a:p>
          <a:p>
            <a:endParaRPr lang="en-US" baseline="0" dirty="0" smtClean="0"/>
          </a:p>
          <a:p>
            <a:r>
              <a:rPr lang="en-US" dirty="0" smtClean="0"/>
              <a:t>=====</a:t>
            </a:r>
          </a:p>
          <a:p>
            <a:r>
              <a:rPr lang="en-US" dirty="0" smtClean="0"/>
              <a:t>https://</a:t>
            </a:r>
            <a:r>
              <a:rPr lang="en-US" dirty="0" err="1" smtClean="0"/>
              <a:t>shechive.files.wordpress.com</a:t>
            </a:r>
            <a:r>
              <a:rPr lang="en-US" dirty="0" smtClean="0"/>
              <a:t>/2011/01/a-cute-animals-10.jpg?quality=94&amp;strip=</a:t>
            </a:r>
            <a:r>
              <a:rPr lang="en-US" dirty="0" err="1" smtClean="0"/>
              <a:t>all&amp;w</a:t>
            </a:r>
            <a:r>
              <a:rPr lang="en-US" dirty="0" smtClean="0"/>
              <a:t>=920</a:t>
            </a:r>
          </a:p>
          <a:p>
            <a:r>
              <a:rPr lang="en-US" dirty="0" smtClean="0"/>
              <a:t>http://</a:t>
            </a:r>
            <a:r>
              <a:rPr lang="en-US" dirty="0" err="1" smtClean="0"/>
              <a:t>theberry.com</a:t>
            </a:r>
            <a:r>
              <a:rPr lang="en-US" dirty="0" smtClean="0"/>
              <a:t>/2011/01/04/daily-awww-whats-better-than-cute-animal-pics-hi-res-ones-30-hq-photos/#.</a:t>
            </a:r>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33</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There </a:t>
            </a:r>
            <a:r>
              <a:rPr lang="en-US" u="sng" baseline="0" dirty="0" smtClean="0"/>
              <a:t>are</a:t>
            </a:r>
            <a:r>
              <a:rPr lang="en-US" baseline="0" dirty="0" smtClean="0"/>
              <a:t> lots of jobs that work with animals that do not require “</a:t>
            </a:r>
            <a:r>
              <a:rPr lang="en-US" u="sng" baseline="0" dirty="0" smtClean="0"/>
              <a:t>fixing</a:t>
            </a:r>
            <a:r>
              <a:rPr lang="en-US" baseline="0" dirty="0" smtClean="0"/>
              <a:t>” them.</a:t>
            </a:r>
          </a:p>
          <a:p>
            <a:r>
              <a:rPr lang="en-US" baseline="0" dirty="0" smtClean="0"/>
              <a:t>Here is a list of ten of them.</a:t>
            </a:r>
          </a:p>
          <a:p>
            <a:endParaRPr lang="en-US" baseline="0" dirty="0" smtClean="0"/>
          </a:p>
          <a:p>
            <a:r>
              <a:rPr lang="en-US" baseline="0" dirty="0" smtClean="0"/>
              <a:t>The American Kennel Club lists two dozen jobs that are related to working with dogs.</a:t>
            </a:r>
          </a:p>
          <a:p>
            <a:endParaRPr lang="en-US" baseline="0" dirty="0" smtClean="0"/>
          </a:p>
          <a:p>
            <a:r>
              <a:rPr lang="en-US" dirty="0"/>
              <a:t>We need to stop telling kids that </a:t>
            </a:r>
            <a:r>
              <a:rPr lang="en-US" u="sng" dirty="0"/>
              <a:t>veterinarian</a:t>
            </a:r>
            <a:r>
              <a:rPr lang="en-US" dirty="0"/>
              <a:t> is the answer. </a:t>
            </a:r>
          </a:p>
          <a:p>
            <a:r>
              <a:rPr lang="en-US" dirty="0"/>
              <a:t>Kids need to discover their </a:t>
            </a:r>
            <a:r>
              <a:rPr lang="en-US" u="sng" dirty="0"/>
              <a:t>own</a:t>
            </a:r>
            <a:r>
              <a:rPr lang="en-US" dirty="0"/>
              <a:t> direction after doing the </a:t>
            </a:r>
            <a:r>
              <a:rPr lang="en-US" dirty="0" smtClean="0"/>
              <a:t>research</a:t>
            </a:r>
            <a:r>
              <a:rPr lang="en-US" dirty="0"/>
              <a:t> </a:t>
            </a:r>
            <a:r>
              <a:rPr lang="en-US" dirty="0" smtClean="0"/>
              <a:t> ---</a:t>
            </a:r>
            <a:endParaRPr lang="en-US" dirty="0"/>
          </a:p>
          <a:p>
            <a:r>
              <a:rPr lang="en-US" dirty="0" smtClean="0"/>
              <a:t>after </a:t>
            </a:r>
            <a:r>
              <a:rPr lang="en-US" dirty="0"/>
              <a:t>having the </a:t>
            </a:r>
            <a:r>
              <a:rPr lang="en-US" u="sng" dirty="0"/>
              <a:t>experiences</a:t>
            </a:r>
            <a:r>
              <a:rPr lang="en-US" dirty="0"/>
              <a:t>.</a:t>
            </a:r>
          </a:p>
          <a:p>
            <a:endParaRPr lang="en-US" dirty="0"/>
          </a:p>
          <a:p>
            <a:endParaRPr lang="en-US" dirty="0" smtClean="0"/>
          </a:p>
          <a:p>
            <a:endParaRPr lang="en-US" dirty="0" smtClean="0"/>
          </a:p>
          <a:p>
            <a:r>
              <a:rPr lang="en-US" dirty="0" smtClean="0"/>
              <a:t>=====</a:t>
            </a:r>
          </a:p>
          <a:p>
            <a:endParaRPr lang="en-US" dirty="0" smtClean="0"/>
          </a:p>
          <a:p>
            <a:r>
              <a:rPr lang="en-US" dirty="0" smtClean="0"/>
              <a:t>http://</a:t>
            </a:r>
            <a:r>
              <a:rPr lang="en-US" dirty="0" err="1" smtClean="0"/>
              <a:t>jobs.aol.com</a:t>
            </a:r>
            <a:r>
              <a:rPr lang="en-US" dirty="0" smtClean="0"/>
              <a:t>/articles/2009/01/26/10-jobs-that-let-you-work-with-animals/</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http://</a:t>
            </a:r>
            <a:r>
              <a:rPr lang="en-US" baseline="0" dirty="0" err="1" smtClean="0"/>
              <a:t>www.akc.org</a:t>
            </a:r>
            <a:r>
              <a:rPr lang="en-US" baseline="0" dirty="0" smtClean="0"/>
              <a:t>/events/junior-showmanship/careers/</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34</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t>
            </a:r>
            <a:r>
              <a:rPr lang="en-US" u="sng" dirty="0" smtClean="0"/>
              <a:t>am</a:t>
            </a:r>
            <a:r>
              <a:rPr lang="en-US" dirty="0" smtClean="0"/>
              <a:t> talking about jobs </a:t>
            </a:r>
            <a:r>
              <a:rPr lang="en-US" u="sng" dirty="0" smtClean="0"/>
              <a:t>with </a:t>
            </a:r>
            <a:r>
              <a:rPr lang="en-US" dirty="0" smtClean="0"/>
              <a:t>animals not jobs </a:t>
            </a:r>
            <a:r>
              <a:rPr lang="en-US" u="sng" dirty="0" smtClean="0"/>
              <a:t>for</a:t>
            </a:r>
            <a:r>
              <a:rPr lang="en-US" dirty="0" smtClean="0"/>
              <a:t> animals.</a:t>
            </a:r>
          </a:p>
          <a:p>
            <a:endParaRPr lang="en-US" dirty="0" smtClean="0"/>
          </a:p>
          <a:p>
            <a:endParaRPr lang="en-US" dirty="0" smtClean="0"/>
          </a:p>
          <a:p>
            <a:r>
              <a:rPr lang="en-US" dirty="0" smtClean="0"/>
              <a:t>====</a:t>
            </a:r>
          </a:p>
          <a:p>
            <a:r>
              <a:rPr lang="en-US" dirty="0" smtClean="0"/>
              <a:t>http://</a:t>
            </a:r>
            <a:r>
              <a:rPr lang="en-US" dirty="0" err="1" smtClean="0"/>
              <a:t>cubiclebot.com</a:t>
            </a:r>
            <a:r>
              <a:rPr lang="en-US" dirty="0" smtClean="0"/>
              <a:t>/pictures/dogs-are-unqualified-for-everything/</a:t>
            </a:r>
          </a:p>
          <a:p>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35</a:t>
            </a:fld>
            <a:endParaRPr lang="en-US"/>
          </a:p>
        </p:txBody>
      </p:sp>
    </p:spTree>
    <p:extLst>
      <p:ext uri="{BB962C8B-B14F-4D97-AF65-F5344CB8AC3E}">
        <p14:creationId xmlns:p14="http://schemas.microsoft.com/office/powerpoint/2010/main" val="25782662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2705100" cy="2028825"/>
          </a:xfrm>
        </p:spPr>
      </p:sp>
      <p:sp>
        <p:nvSpPr>
          <p:cNvPr id="3" name="Notes Placeholder 2"/>
          <p:cNvSpPr>
            <a:spLocks noGrp="1"/>
          </p:cNvSpPr>
          <p:nvPr>
            <p:ph type="body" idx="1"/>
          </p:nvPr>
        </p:nvSpPr>
        <p:spPr>
          <a:xfrm>
            <a:off x="974725" y="3200400"/>
            <a:ext cx="5365750" cy="5680075"/>
          </a:xfrm>
        </p:spPr>
        <p:txBody>
          <a:bodyPr/>
          <a:lstStyle/>
          <a:p>
            <a:r>
              <a:rPr lang="en-US" dirty="0" smtClean="0"/>
              <a:t>Try it Out!</a:t>
            </a:r>
          </a:p>
          <a:p>
            <a:r>
              <a:rPr lang="en-US" dirty="0"/>
              <a:t>C</a:t>
            </a:r>
            <a:r>
              <a:rPr lang="en-US" dirty="0" smtClean="0"/>
              <a:t>lasses in The Arts are a great place to explore</a:t>
            </a:r>
            <a:r>
              <a:rPr lang="en-US" baseline="0" dirty="0" smtClean="0"/>
              <a:t> your interests. Especially the performing arts like Theatre, Dance, Instrumental Music, and Chorus.  You might discover a hidden talent.</a:t>
            </a:r>
          </a:p>
          <a:p>
            <a:endParaRPr lang="en-US" baseline="0" dirty="0" smtClean="0"/>
          </a:p>
          <a:p>
            <a:r>
              <a:rPr lang="en-US" baseline="0" dirty="0" smtClean="0"/>
              <a:t>And </a:t>
            </a:r>
            <a:r>
              <a:rPr lang="en-US" baseline="0" dirty="0" smtClean="0"/>
              <a:t>Career and Technical Education </a:t>
            </a:r>
            <a:r>
              <a:rPr lang="en-US" baseline="0" dirty="0" smtClean="0"/>
              <a:t>courses</a:t>
            </a:r>
            <a:r>
              <a:rPr lang="en-US" dirty="0" smtClean="0"/>
              <a:t> --</a:t>
            </a:r>
            <a:r>
              <a:rPr lang="en-US" baseline="0" dirty="0" smtClean="0"/>
              <a:t>.  </a:t>
            </a:r>
          </a:p>
          <a:p>
            <a:r>
              <a:rPr lang="en-US" baseline="0" dirty="0" smtClean="0"/>
              <a:t>Some </a:t>
            </a:r>
            <a:r>
              <a:rPr lang="en-US" baseline="0" dirty="0" smtClean="0"/>
              <a:t>schools have an ninth-grade introductory course where you can get a sense of all of the CTE courses offered at the school.</a:t>
            </a:r>
          </a:p>
          <a:p>
            <a:endParaRPr lang="en-US" baseline="0" dirty="0" smtClean="0"/>
          </a:p>
          <a:p>
            <a:r>
              <a:rPr lang="en-US" baseline="0" dirty="0" smtClean="0"/>
              <a:t>School Clubs are another way to get hands on experiences.  My participation in the Stamp Collecting club helped me to learn geography and learn about other cultures.</a:t>
            </a:r>
          </a:p>
          <a:p>
            <a:r>
              <a:rPr lang="en-US" dirty="0"/>
              <a:t>And the Technical Crew in high school was my avenue to apply physics to the real world</a:t>
            </a:r>
            <a:r>
              <a:rPr lang="en-US" dirty="0" smtClean="0"/>
              <a:t>.  </a:t>
            </a:r>
          </a:p>
          <a:p>
            <a:endParaRPr lang="en-US" dirty="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36</a:t>
            </a:fld>
            <a:endParaRPr lang="en-US"/>
          </a:p>
        </p:txBody>
      </p:sp>
    </p:spTree>
    <p:extLst>
      <p:ext uri="{BB962C8B-B14F-4D97-AF65-F5344CB8AC3E}">
        <p14:creationId xmlns:p14="http://schemas.microsoft.com/office/powerpoint/2010/main" val="26899610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1714500" cy="1285875"/>
          </a:xfrm>
        </p:spPr>
      </p:sp>
      <p:sp>
        <p:nvSpPr>
          <p:cNvPr id="3" name="Notes Placeholder 2"/>
          <p:cNvSpPr>
            <a:spLocks noGrp="1"/>
          </p:cNvSpPr>
          <p:nvPr>
            <p:ph type="body" idx="1"/>
          </p:nvPr>
        </p:nvSpPr>
        <p:spPr>
          <a:xfrm>
            <a:off x="974725" y="1905000"/>
            <a:ext cx="5365750" cy="6975475"/>
          </a:xfrm>
        </p:spPr>
        <p:txBody>
          <a:bodyPr/>
          <a:lstStyle/>
          <a:p>
            <a:r>
              <a:rPr lang="en-US" dirty="0"/>
              <a:t>Work-based learning means </a:t>
            </a:r>
            <a:r>
              <a:rPr lang="en-US" u="sng" dirty="0"/>
              <a:t>job shadowing</a:t>
            </a:r>
            <a:r>
              <a:rPr lang="en-US" dirty="0"/>
              <a:t> where you get away from the school for a day and watch someone work --- to see if that job is for you.</a:t>
            </a:r>
          </a:p>
          <a:p>
            <a:r>
              <a:rPr lang="en-US" u="sng" dirty="0"/>
              <a:t>Internships</a:t>
            </a:r>
            <a:r>
              <a:rPr lang="en-US" dirty="0"/>
              <a:t> are longer experiences where you get to work in a real job for a few months in order to try out various occupations.  You don’t know what you will like until you </a:t>
            </a:r>
            <a:r>
              <a:rPr lang="en-US" u="sng" dirty="0"/>
              <a:t>try</a:t>
            </a:r>
            <a:r>
              <a:rPr lang="en-US" dirty="0"/>
              <a:t>.</a:t>
            </a:r>
          </a:p>
          <a:p>
            <a:r>
              <a:rPr lang="en-US" dirty="0"/>
              <a:t>I ran the radio station at my high school, which got me into </a:t>
            </a:r>
            <a:r>
              <a:rPr lang="en-US" dirty="0" err="1"/>
              <a:t>DeeJaying</a:t>
            </a:r>
            <a:r>
              <a:rPr lang="en-US" dirty="0"/>
              <a:t>, which got me into running sound for bands, and opening my own recording </a:t>
            </a:r>
            <a:r>
              <a:rPr lang="en-US" dirty="0" smtClean="0"/>
              <a:t>studio.  </a:t>
            </a:r>
            <a:r>
              <a:rPr lang="en-US" dirty="0" smtClean="0"/>
              <a:t>If I had not had these experiences in high school, you probably would have had a different </a:t>
            </a:r>
            <a:r>
              <a:rPr lang="en-US" dirty="0" err="1" smtClean="0"/>
              <a:t>DeeJay</a:t>
            </a:r>
            <a:r>
              <a:rPr lang="en-US" dirty="0" smtClean="0"/>
              <a:t> at the dance last night.</a:t>
            </a:r>
            <a:endParaRPr lang="en-US" dirty="0"/>
          </a:p>
          <a:p>
            <a:r>
              <a:rPr lang="en-US" dirty="0"/>
              <a:t>The Merit Badge Programs in Girl Scouts and Boy Scouts are designed to help kids explore various career interests.</a:t>
            </a:r>
          </a:p>
          <a:p>
            <a:r>
              <a:rPr lang="en-US" dirty="0" smtClean="0"/>
              <a:t>The </a:t>
            </a:r>
            <a:r>
              <a:rPr lang="en-US" dirty="0"/>
              <a:t>Exploring program is career-oriented experiences for teenagers. I was in a MultiMedia explorer post. </a:t>
            </a:r>
          </a:p>
          <a:p>
            <a:r>
              <a:rPr lang="en-US" dirty="0"/>
              <a:t>It helped me discover that I had a passion for helping people communicate information, which we did through sound </a:t>
            </a:r>
            <a:r>
              <a:rPr lang="en-US" dirty="0" smtClean="0"/>
              <a:t>reinforcement, </a:t>
            </a:r>
            <a:r>
              <a:rPr lang="en-US" dirty="0"/>
              <a:t>stage lighting, video projection, and print media.  </a:t>
            </a:r>
          </a:p>
          <a:p>
            <a:r>
              <a:rPr lang="en-US" dirty="0"/>
              <a:t>I still do the sound, stage lights, and video projection for the large Boy Scout camporees and conclaves in the area.</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37</a:t>
            </a:fld>
            <a:endParaRPr lang="en-US"/>
          </a:p>
        </p:txBody>
      </p:sp>
    </p:spTree>
    <p:extLst>
      <p:ext uri="{BB962C8B-B14F-4D97-AF65-F5344CB8AC3E}">
        <p14:creationId xmlns:p14="http://schemas.microsoft.com/office/powerpoint/2010/main" val="26899610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believe that everyone has a special super power.</a:t>
            </a:r>
          </a:p>
          <a:p>
            <a:endParaRPr lang="en-US" dirty="0"/>
          </a:p>
          <a:p>
            <a:r>
              <a:rPr lang="en-US" dirty="0"/>
              <a:t>The </a:t>
            </a:r>
            <a:r>
              <a:rPr lang="en-US" u="sng" dirty="0"/>
              <a:t>first</a:t>
            </a:r>
            <a:r>
              <a:rPr lang="en-US" dirty="0"/>
              <a:t> thing is to discover what your special power </a:t>
            </a:r>
            <a:r>
              <a:rPr lang="en-US" u="sng" dirty="0"/>
              <a:t>is</a:t>
            </a:r>
            <a:r>
              <a:rPr lang="en-US" dirty="0"/>
              <a:t>.</a:t>
            </a:r>
          </a:p>
          <a:p>
            <a:r>
              <a:rPr lang="en-US" dirty="0"/>
              <a:t>Then you might have to </a:t>
            </a:r>
            <a:r>
              <a:rPr lang="en-US" u="sng" dirty="0"/>
              <a:t>hone</a:t>
            </a:r>
            <a:r>
              <a:rPr lang="en-US" dirty="0"/>
              <a:t> your craft through </a:t>
            </a:r>
            <a:r>
              <a:rPr lang="en-US" u="sng" dirty="0"/>
              <a:t>practice</a:t>
            </a:r>
            <a:r>
              <a:rPr lang="en-US" dirty="0"/>
              <a:t>.</a:t>
            </a:r>
          </a:p>
          <a:p>
            <a:r>
              <a:rPr lang="en-US" dirty="0"/>
              <a:t>Learn the </a:t>
            </a:r>
            <a:r>
              <a:rPr lang="en-US" u="sng" dirty="0"/>
              <a:t>limits</a:t>
            </a:r>
            <a:r>
              <a:rPr lang="en-US" dirty="0"/>
              <a:t> of your super power.</a:t>
            </a:r>
          </a:p>
          <a:p>
            <a:r>
              <a:rPr lang="en-US" dirty="0"/>
              <a:t>Learn how your super power can work in concert with </a:t>
            </a:r>
            <a:r>
              <a:rPr lang="en-US" u="sng" dirty="0"/>
              <a:t>other’s</a:t>
            </a:r>
            <a:r>
              <a:rPr lang="en-US" dirty="0"/>
              <a:t> super powers for</a:t>
            </a:r>
            <a:r>
              <a:rPr lang="en-US" u="sng" dirty="0"/>
              <a:t> team work</a:t>
            </a:r>
            <a:r>
              <a:rPr lang="en-US" dirty="0"/>
              <a:t>. – </a:t>
            </a:r>
            <a:r>
              <a:rPr lang="en-US" u="sng" dirty="0"/>
              <a:t>Synergy</a:t>
            </a:r>
            <a:r>
              <a:rPr lang="en-US" dirty="0" smtClean="0"/>
              <a:t>!</a:t>
            </a:r>
          </a:p>
          <a:p>
            <a:endParaRPr lang="en-US" dirty="0"/>
          </a:p>
          <a:p>
            <a:r>
              <a:rPr lang="en-US" dirty="0"/>
              <a:t>Then decide if you plan to use your super power for </a:t>
            </a:r>
            <a:r>
              <a:rPr lang="en-US" u="sng" dirty="0"/>
              <a:t>good</a:t>
            </a:r>
            <a:r>
              <a:rPr lang="en-US" dirty="0"/>
              <a:t> or </a:t>
            </a:r>
            <a:r>
              <a:rPr lang="en-US" u="sng" dirty="0"/>
              <a:t>evil</a:t>
            </a:r>
            <a:r>
              <a:rPr lang="en-US" dirty="0"/>
              <a:t>.  I </a:t>
            </a:r>
            <a:r>
              <a:rPr lang="en-US" u="sng" dirty="0"/>
              <a:t>hope</a:t>
            </a:r>
            <a:r>
              <a:rPr lang="en-US" dirty="0"/>
              <a:t> for </a:t>
            </a:r>
            <a:r>
              <a:rPr lang="en-US" u="sng" dirty="0"/>
              <a:t>good</a:t>
            </a:r>
            <a:r>
              <a:rPr lang="en-US" dirty="0"/>
              <a:t>.</a:t>
            </a:r>
          </a:p>
          <a:p>
            <a:endParaRPr lang="en-US" dirty="0"/>
          </a:p>
          <a:p>
            <a:endParaRPr lang="en-US" dirty="0"/>
          </a:p>
          <a:p>
            <a:r>
              <a:rPr lang="en-US" dirty="0"/>
              <a:t>====</a:t>
            </a:r>
          </a:p>
          <a:p>
            <a:r>
              <a:rPr lang="en-US" dirty="0"/>
              <a:t>http://</a:t>
            </a:r>
            <a:r>
              <a:rPr lang="en-US" dirty="0" err="1"/>
              <a:t>misterjean.net</a:t>
            </a:r>
            <a:r>
              <a:rPr lang="en-US" dirty="0"/>
              <a:t>/?p=178</a:t>
            </a:r>
          </a:p>
          <a:p>
            <a:r>
              <a:rPr lang="en-US" dirty="0"/>
              <a:t>http://</a:t>
            </a:r>
            <a:r>
              <a:rPr lang="en-US" dirty="0" err="1"/>
              <a:t>misterjean.net</a:t>
            </a:r>
            <a:r>
              <a:rPr lang="en-US" dirty="0"/>
              <a:t>/</a:t>
            </a:r>
            <a:r>
              <a:rPr lang="en-US" dirty="0" err="1"/>
              <a:t>wp</a:t>
            </a:r>
            <a:r>
              <a:rPr lang="en-US" dirty="0"/>
              <a:t>-content/uploads/2011/04/comment_superpower1.gif</a:t>
            </a:r>
          </a:p>
          <a:p>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38</a:t>
            </a:fld>
            <a:endParaRPr lang="en-US"/>
          </a:p>
        </p:txBody>
      </p:sp>
    </p:spTree>
    <p:extLst>
      <p:ext uri="{BB962C8B-B14F-4D97-AF65-F5344CB8AC3E}">
        <p14:creationId xmlns:p14="http://schemas.microsoft.com/office/powerpoint/2010/main" val="24083547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1714500" cy="1285875"/>
          </a:xfrm>
        </p:spPr>
      </p:sp>
      <p:sp>
        <p:nvSpPr>
          <p:cNvPr id="3" name="Notes Placeholder 2"/>
          <p:cNvSpPr>
            <a:spLocks noGrp="1"/>
          </p:cNvSpPr>
          <p:nvPr>
            <p:ph type="body" idx="1"/>
          </p:nvPr>
        </p:nvSpPr>
        <p:spPr>
          <a:xfrm>
            <a:off x="974725" y="2133600"/>
            <a:ext cx="5365750" cy="6746875"/>
          </a:xfrm>
        </p:spPr>
        <p:txBody>
          <a:bodyPr/>
          <a:lstStyle/>
          <a:p>
            <a:r>
              <a:rPr lang="en-US" sz="1800" dirty="0"/>
              <a:t>Superman uses his incredible strength, speed, flight, and various superpowers to fight evil and protect the innocent. His </a:t>
            </a:r>
            <a:r>
              <a:rPr lang="en-US" sz="1800" u="sng" dirty="0"/>
              <a:t>passion</a:t>
            </a:r>
            <a:r>
              <a:rPr lang="en-US" sz="1800" dirty="0"/>
              <a:t> </a:t>
            </a:r>
            <a:r>
              <a:rPr lang="en-US" sz="1800" dirty="0" smtClean="0"/>
              <a:t>-- is </a:t>
            </a:r>
            <a:r>
              <a:rPr lang="en-US" sz="1800" dirty="0"/>
              <a:t>to </a:t>
            </a:r>
            <a:r>
              <a:rPr lang="en-US" sz="1800" u="sng" dirty="0"/>
              <a:t>fight evil</a:t>
            </a:r>
            <a:r>
              <a:rPr lang="en-US" sz="1800" dirty="0"/>
              <a:t>.</a:t>
            </a:r>
          </a:p>
          <a:p>
            <a:r>
              <a:rPr lang="en-US" sz="1800" dirty="0"/>
              <a:t>What is the difference between your </a:t>
            </a:r>
            <a:r>
              <a:rPr lang="en-US" sz="1800" u="sng" dirty="0"/>
              <a:t>super power</a:t>
            </a:r>
            <a:r>
              <a:rPr lang="en-US" sz="1800" dirty="0"/>
              <a:t> or </a:t>
            </a:r>
            <a:r>
              <a:rPr lang="en-US" sz="1800" u="sng" dirty="0"/>
              <a:t>innate gift</a:t>
            </a:r>
            <a:r>
              <a:rPr lang="en-US" sz="1800" dirty="0"/>
              <a:t> and your </a:t>
            </a:r>
            <a:r>
              <a:rPr lang="en-US" sz="1800" u="sng" dirty="0"/>
              <a:t>passion</a:t>
            </a:r>
            <a:r>
              <a:rPr lang="en-US" sz="1800" dirty="0"/>
              <a:t>.  </a:t>
            </a:r>
          </a:p>
          <a:p>
            <a:r>
              <a:rPr lang="en-US" sz="1800" dirty="0"/>
              <a:t>Hopefully you can find a way to use your natural gifts to </a:t>
            </a:r>
            <a:r>
              <a:rPr lang="en-US" sz="1800" u="sng" dirty="0"/>
              <a:t>fulfill</a:t>
            </a:r>
            <a:r>
              <a:rPr lang="en-US" sz="1800" dirty="0"/>
              <a:t> your passion.  For some people, the two </a:t>
            </a:r>
            <a:r>
              <a:rPr lang="en-US" sz="1800" u="sng" dirty="0"/>
              <a:t>never</a:t>
            </a:r>
            <a:r>
              <a:rPr lang="en-US" sz="1800" dirty="0"/>
              <a:t> come together.</a:t>
            </a:r>
          </a:p>
          <a:p>
            <a:r>
              <a:rPr lang="en-US" sz="1800" dirty="0"/>
              <a:t>We usually do not know we have super powers until someone points them out.  What is </a:t>
            </a:r>
            <a:r>
              <a:rPr lang="en-US" sz="1800" u="sng" dirty="0"/>
              <a:t>your</a:t>
            </a:r>
            <a:r>
              <a:rPr lang="en-US" sz="1800" dirty="0"/>
              <a:t> super power?</a:t>
            </a:r>
          </a:p>
          <a:p>
            <a:r>
              <a:rPr lang="en-US" sz="1800" dirty="0"/>
              <a:t>When did you discover that </a:t>
            </a:r>
            <a:r>
              <a:rPr lang="en-US" sz="1800" u="sng" dirty="0"/>
              <a:t>you</a:t>
            </a:r>
            <a:r>
              <a:rPr lang="en-US" sz="1800" dirty="0"/>
              <a:t> had a super power that </a:t>
            </a:r>
            <a:r>
              <a:rPr lang="en-US" sz="1800" u="sng" dirty="0"/>
              <a:t>others</a:t>
            </a:r>
            <a:r>
              <a:rPr lang="en-US" sz="1800" dirty="0"/>
              <a:t> around you did not have?  </a:t>
            </a:r>
            <a:r>
              <a:rPr lang="en-US" sz="1800" u="sng" dirty="0"/>
              <a:t>Who</a:t>
            </a:r>
            <a:r>
              <a:rPr lang="en-US" sz="1800" dirty="0"/>
              <a:t> pointed it out to you? Was it a </a:t>
            </a:r>
            <a:r>
              <a:rPr lang="en-US" sz="1800" u="sng" dirty="0"/>
              <a:t>teacher</a:t>
            </a:r>
            <a:r>
              <a:rPr lang="en-US" sz="1800" dirty="0"/>
              <a:t>? Someone else in the same </a:t>
            </a:r>
            <a:r>
              <a:rPr lang="en-US" sz="1800" u="sng" dirty="0"/>
              <a:t>profession</a:t>
            </a:r>
            <a:r>
              <a:rPr lang="en-US" sz="1800" dirty="0"/>
              <a:t>?  Often, it takes one to know one!</a:t>
            </a:r>
          </a:p>
          <a:p>
            <a:r>
              <a:rPr lang="en-US" sz="1800" dirty="0"/>
              <a:t>When did you discover that your super power was </a:t>
            </a:r>
            <a:r>
              <a:rPr lang="en-US" sz="1800" u="sng" dirty="0" smtClean="0"/>
              <a:t>helping other people</a:t>
            </a:r>
            <a:r>
              <a:rPr lang="en-US" sz="1800" dirty="0" smtClean="0"/>
              <a:t>?</a:t>
            </a:r>
            <a:endParaRPr lang="en-US" sz="1800" dirty="0"/>
          </a:p>
          <a:p>
            <a:r>
              <a:rPr lang="en-US" sz="1800" dirty="0"/>
              <a:t>We have to help the kids </a:t>
            </a:r>
            <a:r>
              <a:rPr lang="en-US" sz="1800" u="sng" dirty="0" smtClean="0"/>
              <a:t>discover</a:t>
            </a:r>
            <a:r>
              <a:rPr lang="en-US" sz="1800" dirty="0" smtClean="0"/>
              <a:t> </a:t>
            </a:r>
            <a:r>
              <a:rPr lang="en-US" sz="1800" dirty="0"/>
              <a:t>their super power, help them to </a:t>
            </a:r>
            <a:r>
              <a:rPr lang="en-US" sz="1800" u="sng" dirty="0"/>
              <a:t>nourish</a:t>
            </a:r>
            <a:r>
              <a:rPr lang="en-US" sz="1800" dirty="0"/>
              <a:t> it, help them to use it for </a:t>
            </a:r>
            <a:r>
              <a:rPr lang="en-US" sz="1800" u="sng" dirty="0"/>
              <a:t>good</a:t>
            </a:r>
            <a:r>
              <a:rPr lang="en-US" sz="1800" dirty="0"/>
              <a:t>, and get them on track to a career where their super power is highly </a:t>
            </a:r>
            <a:r>
              <a:rPr lang="en-US" sz="1800" u="sng" dirty="0"/>
              <a:t>prized</a:t>
            </a:r>
            <a:r>
              <a:rPr lang="en-US" sz="1800" dirty="0"/>
              <a:t>.</a:t>
            </a:r>
          </a:p>
          <a:p>
            <a:endParaRPr lang="en-US" sz="1800" dirty="0"/>
          </a:p>
          <a:p>
            <a:endParaRPr lang="en-US" sz="1800" dirty="0"/>
          </a:p>
          <a:p>
            <a:endParaRPr lang="en-US" sz="1800" dirty="0"/>
          </a:p>
          <a:p>
            <a:r>
              <a:rPr lang="en-US" sz="1800" dirty="0"/>
              <a:t>=====</a:t>
            </a:r>
          </a:p>
          <a:p>
            <a:r>
              <a:rPr lang="en-US" sz="1800" dirty="0"/>
              <a:t>http://</a:t>
            </a:r>
            <a:r>
              <a:rPr lang="en-US" sz="1800" dirty="0" err="1"/>
              <a:t>www.metropolisplus.com</a:t>
            </a:r>
            <a:r>
              <a:rPr lang="en-US" sz="1800" dirty="0"/>
              <a:t>/superman/</a:t>
            </a:r>
          </a:p>
          <a:p>
            <a:endParaRPr lang="en-US" sz="1800" dirty="0"/>
          </a:p>
        </p:txBody>
      </p:sp>
      <p:sp>
        <p:nvSpPr>
          <p:cNvPr id="4" name="Slide Number Placeholder 3"/>
          <p:cNvSpPr>
            <a:spLocks noGrp="1"/>
          </p:cNvSpPr>
          <p:nvPr>
            <p:ph type="sldNum" sz="quarter" idx="10"/>
          </p:nvPr>
        </p:nvSpPr>
        <p:spPr/>
        <p:txBody>
          <a:bodyPr/>
          <a:lstStyle/>
          <a:p>
            <a:fld id="{2B48FED1-1103-444D-81C8-76C00582214E}" type="slidenum">
              <a:rPr lang="en-US" smtClean="0"/>
              <a:t>39</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700" dirty="0">
                <a:latin typeface="Times New Roman" charset="0"/>
                <a:ea typeface="ヒラギノ角ゴ Pro W3" charset="0"/>
                <a:cs typeface="Times New Roman" charset="0"/>
              </a:rPr>
              <a:t>Sometimes we get too caught up in how well kids do </a:t>
            </a:r>
            <a:r>
              <a:rPr lang="en-US" sz="1700" u="sng" dirty="0">
                <a:latin typeface="Times New Roman" charset="0"/>
                <a:ea typeface="ヒラギノ角ゴ Pro W3" charset="0"/>
                <a:cs typeface="Times New Roman" charset="0"/>
              </a:rPr>
              <a:t>in</a:t>
            </a:r>
            <a:r>
              <a:rPr lang="en-US" sz="1700" dirty="0">
                <a:latin typeface="Times New Roman" charset="0"/>
                <a:ea typeface="ヒラギノ角ゴ Pro W3" charset="0"/>
                <a:cs typeface="Times New Roman" charset="0"/>
              </a:rPr>
              <a:t> school -- </a:t>
            </a:r>
          </a:p>
          <a:p>
            <a:r>
              <a:rPr lang="en-US" sz="1700" dirty="0">
                <a:latin typeface="Times New Roman" charset="0"/>
                <a:ea typeface="ヒラギノ角ゴ Pro W3" charset="0"/>
                <a:cs typeface="Times New Roman" charset="0"/>
              </a:rPr>
              <a:t>and we loose sight of the goal to produce adult citizens who can </a:t>
            </a:r>
            <a:r>
              <a:rPr lang="en-US" sz="1700" dirty="0" smtClean="0">
                <a:latin typeface="Times New Roman" charset="0"/>
                <a:ea typeface="ヒラギノ角ゴ Pro W3" charset="0"/>
                <a:cs typeface="Times New Roman" charset="0"/>
              </a:rPr>
              <a:t>function well </a:t>
            </a:r>
            <a:r>
              <a:rPr lang="en-US" sz="1700" u="sng" dirty="0">
                <a:latin typeface="Times New Roman" charset="0"/>
                <a:ea typeface="ヒラギノ角ゴ Pro W3" charset="0"/>
                <a:cs typeface="Times New Roman" charset="0"/>
              </a:rPr>
              <a:t>outside</a:t>
            </a:r>
            <a:r>
              <a:rPr lang="en-US" sz="1700" dirty="0">
                <a:latin typeface="Times New Roman" charset="0"/>
                <a:ea typeface="ヒラギノ角ゴ Pro W3" charset="0"/>
                <a:cs typeface="Times New Roman" charset="0"/>
              </a:rPr>
              <a:t> of school.</a:t>
            </a:r>
          </a:p>
          <a:p>
            <a:endParaRPr lang="en-US" sz="1700" dirty="0" smtClean="0">
              <a:latin typeface="Times New Roman" charset="0"/>
              <a:ea typeface="ヒラギノ角ゴ Pro W3" charset="0"/>
              <a:cs typeface="Times New Roman" charset="0"/>
            </a:endParaRPr>
          </a:p>
          <a:p>
            <a:r>
              <a:rPr lang="en-US" sz="1700" dirty="0" smtClean="0">
                <a:latin typeface="Times New Roman" charset="0"/>
                <a:ea typeface="ヒラギノ角ゴ Pro W3" charset="0"/>
                <a:cs typeface="Times New Roman" charset="0"/>
              </a:rPr>
              <a:t>Being able to perform well </a:t>
            </a:r>
            <a:r>
              <a:rPr lang="en-US" sz="1700" u="sng" dirty="0" smtClean="0">
                <a:latin typeface="Times New Roman" charset="0"/>
                <a:ea typeface="ヒラギノ角ゴ Pro W3" charset="0"/>
                <a:cs typeface="Times New Roman" charset="0"/>
              </a:rPr>
              <a:t>in</a:t>
            </a:r>
            <a:r>
              <a:rPr lang="en-US" sz="1700" dirty="0" smtClean="0">
                <a:latin typeface="Times New Roman" charset="0"/>
                <a:ea typeface="ヒラギノ角ゴ Pro W3" charset="0"/>
                <a:cs typeface="Times New Roman" charset="0"/>
              </a:rPr>
              <a:t> school does not always translate in being able to perform well </a:t>
            </a:r>
            <a:r>
              <a:rPr lang="en-US" sz="1700" u="sng" dirty="0" smtClean="0">
                <a:latin typeface="Times New Roman" charset="0"/>
                <a:ea typeface="ヒラギノ角ゴ Pro W3" charset="0"/>
                <a:cs typeface="Times New Roman" charset="0"/>
              </a:rPr>
              <a:t>outside</a:t>
            </a:r>
            <a:r>
              <a:rPr lang="en-US" sz="1700" baseline="0" dirty="0" smtClean="0">
                <a:latin typeface="Times New Roman" charset="0"/>
                <a:ea typeface="ヒラギノ角ゴ Pro W3" charset="0"/>
                <a:cs typeface="Times New Roman" charset="0"/>
              </a:rPr>
              <a:t> of school.</a:t>
            </a:r>
          </a:p>
          <a:p>
            <a:endParaRPr lang="en-US" sz="1700" dirty="0">
              <a:latin typeface="Times New Roman" charset="0"/>
              <a:ea typeface="ヒラギノ角ゴ Pro W3" charset="0"/>
              <a:cs typeface="Times New Roman" charset="0"/>
            </a:endParaRPr>
          </a:p>
          <a:p>
            <a:r>
              <a:rPr lang="en-US" sz="1700" dirty="0">
                <a:latin typeface="Times New Roman" charset="0"/>
                <a:ea typeface="ヒラギノ角ゴ Pro W3" charset="0"/>
                <a:cs typeface="Times New Roman" charset="0"/>
              </a:rPr>
              <a:t>We have to get back to the </a:t>
            </a:r>
            <a:r>
              <a:rPr lang="en-US" sz="1700" u="sng" dirty="0">
                <a:latin typeface="Times New Roman" charset="0"/>
                <a:ea typeface="ヒラギノ角ゴ Pro W3" charset="0"/>
                <a:cs typeface="Times New Roman" charset="0"/>
              </a:rPr>
              <a:t>true purpose </a:t>
            </a:r>
            <a:r>
              <a:rPr lang="en-US" sz="1700" dirty="0">
                <a:latin typeface="Times New Roman" charset="0"/>
                <a:ea typeface="ヒラギノ角ゴ Pro W3" charset="0"/>
                <a:cs typeface="Times New Roman" charset="0"/>
              </a:rPr>
              <a:t>of education.</a:t>
            </a:r>
          </a:p>
          <a:p>
            <a:endParaRPr lang="en-US" sz="1700" dirty="0">
              <a:latin typeface="Times New Roman" charset="0"/>
              <a:ea typeface="ヒラギノ角ゴ Pro W3" charset="0"/>
              <a:cs typeface="Times New Roman" charset="0"/>
            </a:endParaRPr>
          </a:p>
          <a:p>
            <a:endParaRPr lang="en-US" sz="1700" dirty="0">
              <a:solidFill>
                <a:srgbClr val="3E3F40"/>
              </a:solidFill>
              <a:latin typeface="Times New Roman" charset="0"/>
              <a:ea typeface="ヒラギノ角ゴ Pro W3" charset="0"/>
              <a:cs typeface="Times New Roman" charset="0"/>
            </a:endParaRPr>
          </a:p>
          <a:p>
            <a:r>
              <a:rPr lang="en-US" sz="1700" dirty="0">
                <a:solidFill>
                  <a:srgbClr val="3E3F40"/>
                </a:solidFill>
                <a:latin typeface="Times New Roman" charset="0"/>
                <a:ea typeface="ヒラギノ角ゴ Pro W3" charset="0"/>
                <a:cs typeface="Times New Roman" charset="0"/>
              </a:rPr>
              <a:t>==</a:t>
            </a:r>
            <a:r>
              <a:rPr lang="en-US" sz="1700" dirty="0" smtClean="0">
                <a:solidFill>
                  <a:srgbClr val="3E3F40"/>
                </a:solidFill>
                <a:latin typeface="Times New Roman" charset="0"/>
                <a:ea typeface="ヒラギノ角ゴ Pro W3" charset="0"/>
                <a:cs typeface="Times New Roman" charset="0"/>
              </a:rPr>
              <a:t>=====</a:t>
            </a:r>
            <a:endParaRPr lang="en-US" sz="1700" dirty="0">
              <a:solidFill>
                <a:srgbClr val="3E3F40"/>
              </a:solidFill>
              <a:latin typeface="Times New Roman" charset="0"/>
              <a:ea typeface="ヒラギノ角ゴ Pro W3" charset="0"/>
              <a:cs typeface="Times New Roman" charset="0"/>
            </a:endParaRPr>
          </a:p>
          <a:p>
            <a:r>
              <a:rPr lang="en-US" sz="1700" dirty="0">
                <a:solidFill>
                  <a:srgbClr val="3E3F40"/>
                </a:solidFill>
                <a:latin typeface="Times New Roman" charset="0"/>
                <a:ea typeface="ヒラギノ角ゴ Pro W3" charset="0"/>
                <a:cs typeface="Times New Roman" charset="0"/>
              </a:rPr>
              <a:t>This line is often quoted without any reference. Here are two people who claim the quote and a school district that uses it as their motto.</a:t>
            </a:r>
          </a:p>
          <a:p>
            <a:endParaRPr lang="en-US" sz="1700" dirty="0">
              <a:solidFill>
                <a:srgbClr val="3E3F40"/>
              </a:solidFill>
              <a:latin typeface="Times New Roman" charset="0"/>
              <a:ea typeface="ヒラギノ角ゴ Pro W3" charset="0"/>
              <a:cs typeface="Times New Roman" charset="0"/>
            </a:endParaRPr>
          </a:p>
          <a:p>
            <a:r>
              <a:rPr lang="en-US" sz="1700" i="1" dirty="0">
                <a:latin typeface="Times New Roman" charset="0"/>
                <a:ea typeface="ヒラギノ角ゴ Pro W3" charset="0"/>
                <a:cs typeface="Times New Roman" charset="0"/>
              </a:rPr>
              <a:t>Elliot W. Eisner</a:t>
            </a:r>
          </a:p>
          <a:p>
            <a:r>
              <a:rPr lang="en-US" sz="1700" dirty="0">
                <a:latin typeface="Times New Roman" charset="0"/>
                <a:ea typeface="ヒラギノ角ゴ Pro W3" charset="0"/>
                <a:cs typeface="Times New Roman" charset="0"/>
              </a:rPr>
              <a:t>http://</a:t>
            </a:r>
            <a:r>
              <a:rPr lang="en-US" sz="1700" dirty="0" err="1">
                <a:latin typeface="Times New Roman" charset="0"/>
                <a:ea typeface="ヒラギノ角ゴ Pro W3" charset="0"/>
                <a:cs typeface="Times New Roman" charset="0"/>
              </a:rPr>
              <a:t>www.ascd.org</a:t>
            </a:r>
            <a:r>
              <a:rPr lang="en-US" sz="1700" dirty="0">
                <a:latin typeface="Times New Roman" charset="0"/>
                <a:ea typeface="ヒラギノ角ゴ Pro W3" charset="0"/>
                <a:cs typeface="Times New Roman" charset="0"/>
              </a:rPr>
              <a:t>/publications/educational-leadership/dec03/vol61/num04/Preparing-for-Today-and-</a:t>
            </a:r>
            <a:r>
              <a:rPr lang="en-US" sz="1700" dirty="0" err="1">
                <a:latin typeface="Times New Roman" charset="0"/>
                <a:ea typeface="ヒラギノ角ゴ Pro W3" charset="0"/>
                <a:cs typeface="Times New Roman" charset="0"/>
              </a:rPr>
              <a:t>Tomorrow.aspx</a:t>
            </a:r>
            <a:endParaRPr lang="en-US" sz="1700" dirty="0">
              <a:latin typeface="Times New Roman" charset="0"/>
              <a:ea typeface="ヒラギノ角ゴ Pro W3" charset="0"/>
              <a:cs typeface="Times New Roman" charset="0"/>
            </a:endParaRPr>
          </a:p>
          <a:p>
            <a:endParaRPr lang="en-US" sz="1700" dirty="0">
              <a:latin typeface="Times New Roman" charset="0"/>
              <a:ea typeface="ヒラギノ角ゴ Pro W3" charset="0"/>
              <a:cs typeface="Times New Roman" charset="0"/>
            </a:endParaRPr>
          </a:p>
          <a:p>
            <a:r>
              <a:rPr lang="en-US" sz="1700" dirty="0">
                <a:solidFill>
                  <a:srgbClr val="3E3F40"/>
                </a:solidFill>
                <a:latin typeface="Times New Roman" charset="0"/>
                <a:ea typeface="ヒラギノ角ゴ Pro W3" charset="0"/>
                <a:cs typeface="Times New Roman" charset="0"/>
              </a:rPr>
              <a:t>Raymond McNulty</a:t>
            </a:r>
          </a:p>
          <a:p>
            <a:r>
              <a:rPr lang="en-US" sz="1700" dirty="0">
                <a:latin typeface="Times New Roman" charset="0"/>
                <a:ea typeface="ヒラギノ角ゴ Pro W3" charset="0"/>
                <a:cs typeface="Times New Roman" charset="0"/>
              </a:rPr>
              <a:t>http://</a:t>
            </a:r>
            <a:r>
              <a:rPr lang="en-US" sz="1700" dirty="0" err="1">
                <a:latin typeface="Times New Roman" charset="0"/>
                <a:ea typeface="ヒラギノ角ゴ Pro W3" charset="0"/>
                <a:cs typeface="Times New Roman" charset="0"/>
              </a:rPr>
              <a:t>unioneagle.com</a:t>
            </a:r>
            <a:r>
              <a:rPr lang="en-US" sz="1700" dirty="0">
                <a:latin typeface="Times New Roman" charset="0"/>
                <a:ea typeface="ヒラギノ角ゴ Pro W3" charset="0"/>
                <a:cs typeface="Times New Roman" charset="0"/>
              </a:rPr>
              <a:t>/2012/01/education-leader-challenges-teachers-to-be-different/</a:t>
            </a:r>
            <a:endParaRPr lang="en-US" sz="1700" i="1" dirty="0">
              <a:latin typeface="Times New Roman" charset="0"/>
              <a:ea typeface="ヒラギノ角ゴ Pro W3" charset="0"/>
              <a:cs typeface="Times New Roman" charset="0"/>
            </a:endParaRPr>
          </a:p>
          <a:p>
            <a:endParaRPr lang="en-US" sz="1700" i="1" dirty="0">
              <a:latin typeface="Times New Roman" charset="0"/>
              <a:ea typeface="ヒラギノ角ゴ Pro W3" charset="0"/>
              <a:cs typeface="Times New Roman" charset="0"/>
            </a:endParaRPr>
          </a:p>
          <a:p>
            <a:r>
              <a:rPr lang="en-US" sz="1700" b="1" dirty="0">
                <a:solidFill>
                  <a:srgbClr val="FFFFFF"/>
                </a:solidFill>
                <a:latin typeface="Times New Roman" charset="0"/>
                <a:ea typeface="ヒラギノ角ゴ Pro W3" charset="0"/>
                <a:cs typeface="Times New Roman" charset="0"/>
              </a:rPr>
              <a:t>Bellevue Community School District</a:t>
            </a:r>
          </a:p>
          <a:p>
            <a:r>
              <a:rPr lang="en-US" sz="1700" dirty="0">
                <a:latin typeface="Times New Roman" charset="0"/>
                <a:ea typeface="ヒラギノ角ゴ Pro W3" charset="0"/>
                <a:cs typeface="Times New Roman" charset="0"/>
              </a:rPr>
              <a:t>http://bellevue.k12.ia.us/</a:t>
            </a:r>
          </a:p>
        </p:txBody>
      </p:sp>
    </p:spTree>
    <p:extLst>
      <p:ext uri="{BB962C8B-B14F-4D97-AF65-F5344CB8AC3E}">
        <p14:creationId xmlns:p14="http://schemas.microsoft.com/office/powerpoint/2010/main" val="2929568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have to know what we </a:t>
            </a:r>
            <a:r>
              <a:rPr lang="en-US" u="sng" dirty="0"/>
              <a:t>have</a:t>
            </a:r>
            <a:r>
              <a:rPr lang="en-US" dirty="0"/>
              <a:t>.  </a:t>
            </a:r>
          </a:p>
          <a:p>
            <a:r>
              <a:rPr lang="en-US" dirty="0"/>
              <a:t>Then decide </a:t>
            </a:r>
            <a:r>
              <a:rPr lang="en-US" u="sng" dirty="0"/>
              <a:t>what</a:t>
            </a:r>
            <a:r>
              <a:rPr lang="en-US" dirty="0"/>
              <a:t> to do with </a:t>
            </a:r>
            <a:r>
              <a:rPr lang="en-US" u="sng" dirty="0"/>
              <a:t>what</a:t>
            </a:r>
            <a:r>
              <a:rPr lang="en-US" dirty="0"/>
              <a:t> we have.</a:t>
            </a:r>
          </a:p>
          <a:p>
            <a:endParaRPr lang="en-US" dirty="0"/>
          </a:p>
          <a:p>
            <a:endParaRPr lang="en-US" dirty="0"/>
          </a:p>
          <a:p>
            <a:r>
              <a:rPr lang="en-US" dirty="0"/>
              <a:t>=======</a:t>
            </a:r>
          </a:p>
          <a:p>
            <a:r>
              <a:rPr lang="en-US" dirty="0"/>
              <a:t>“The measure of who we are is what we do with what we have."</a:t>
            </a:r>
          </a:p>
          <a:p>
            <a:endParaRPr lang="en-US" dirty="0"/>
          </a:p>
          <a:p>
            <a:pPr defTabSz="483306" eaLnBrk="1" fontAlgn="auto" hangingPunct="1">
              <a:spcBef>
                <a:spcPts val="0"/>
              </a:spcBef>
              <a:spcAft>
                <a:spcPts val="0"/>
              </a:spcAft>
              <a:defRPr/>
            </a:pPr>
            <a:r>
              <a:rPr lang="en-US" dirty="0"/>
              <a:t>-- Vince Lombardi, American football coach </a:t>
            </a:r>
          </a:p>
          <a:p>
            <a:endParaRPr lang="en-US" dirty="0"/>
          </a:p>
          <a:p>
            <a:r>
              <a:rPr lang="en-US" dirty="0"/>
              <a:t>=========</a:t>
            </a:r>
          </a:p>
          <a:p>
            <a:r>
              <a:rPr lang="en-US" dirty="0"/>
              <a:t>http://</a:t>
            </a:r>
            <a:r>
              <a:rPr lang="en-US" dirty="0" err="1"/>
              <a:t>www.brainyquote.com</a:t>
            </a:r>
            <a:r>
              <a:rPr lang="en-US" dirty="0"/>
              <a:t>/quotes/quotes/v/vincelomba382625.html</a:t>
            </a:r>
          </a:p>
          <a:p>
            <a:endParaRPr lang="en-US" dirty="0"/>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40</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t>
            </a:r>
            <a:r>
              <a:rPr lang="en-US" dirty="0" smtClean="0"/>
              <a:t>or someone like Doctor Sheldon Cooper, it is easy to discover his passion. </a:t>
            </a:r>
          </a:p>
          <a:p>
            <a:endParaRPr lang="en-US" dirty="0" smtClean="0"/>
          </a:p>
          <a:p>
            <a:r>
              <a:rPr lang="en-US" dirty="0" smtClean="0"/>
              <a:t>He</a:t>
            </a:r>
            <a:r>
              <a:rPr lang="en-US" baseline="0" dirty="0" smtClean="0"/>
              <a:t> makes no attempt to hide what excites him. </a:t>
            </a:r>
          </a:p>
          <a:p>
            <a:endParaRPr lang="en-US" baseline="0" dirty="0" smtClean="0"/>
          </a:p>
          <a:p>
            <a:r>
              <a:rPr lang="en-US" baseline="0" dirty="0" smtClean="0"/>
              <a:t>He allows </a:t>
            </a:r>
            <a:r>
              <a:rPr lang="en-US" u="sng" baseline="0" dirty="0" smtClean="0"/>
              <a:t>you</a:t>
            </a:r>
            <a:r>
              <a:rPr lang="en-US" baseline="0" dirty="0" smtClean="0"/>
              <a:t> to be his </a:t>
            </a:r>
            <a:r>
              <a:rPr lang="en-US" u="sng" baseline="0" dirty="0" smtClean="0"/>
              <a:t>audience</a:t>
            </a:r>
            <a:r>
              <a:rPr lang="en-US" baseline="0" dirty="0" smtClean="0"/>
              <a:t> as he opens himself up on the great stage of life.</a:t>
            </a:r>
            <a:endParaRPr lang="en-US" dirty="0" smtClean="0"/>
          </a:p>
          <a:p>
            <a:endParaRPr lang="en-US" dirty="0" smtClean="0"/>
          </a:p>
          <a:p>
            <a:endParaRPr lang="en-US" dirty="0" smtClean="0"/>
          </a:p>
          <a:p>
            <a:endParaRPr lang="en-US" dirty="0" smtClean="0"/>
          </a:p>
          <a:p>
            <a:endParaRPr lang="en-US" dirty="0" smtClean="0"/>
          </a:p>
          <a:p>
            <a:r>
              <a:rPr lang="en-US" dirty="0" smtClean="0"/>
              <a:t>http://</a:t>
            </a:r>
            <a:r>
              <a:rPr lang="en-US" dirty="0" err="1" smtClean="0"/>
              <a:t>upload.wikimedia.org</a:t>
            </a:r>
            <a:r>
              <a:rPr lang="en-US" dirty="0" smtClean="0"/>
              <a:t>/</a:t>
            </a:r>
            <a:r>
              <a:rPr lang="en-US" dirty="0" err="1" smtClean="0"/>
              <a:t>wikipedia</a:t>
            </a:r>
            <a:r>
              <a:rPr lang="en-US" dirty="0" smtClean="0"/>
              <a:t>/it/6/65/Big_Bang_Theory,_Sheldon_Cooper,_5x20.png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41</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super powers are very apparent</a:t>
            </a:r>
            <a:r>
              <a:rPr lang="en-US" baseline="0" dirty="0" smtClean="0"/>
              <a:t> </a:t>
            </a:r>
            <a:r>
              <a:rPr lang="en-US" baseline="0" dirty="0" smtClean="0"/>
              <a:t>– </a:t>
            </a:r>
          </a:p>
          <a:p>
            <a:r>
              <a:rPr lang="en-US" baseline="0" dirty="0" smtClean="0"/>
              <a:t>and </a:t>
            </a:r>
            <a:r>
              <a:rPr lang="en-US" baseline="0" dirty="0" smtClean="0"/>
              <a:t>sometimes obnoxious. </a:t>
            </a:r>
            <a:endParaRPr lang="en-US" baseline="0" dirty="0" smtClean="0"/>
          </a:p>
          <a:p>
            <a:endParaRPr lang="en-US" baseline="0" dirty="0" smtClean="0"/>
          </a:p>
          <a:p>
            <a:r>
              <a:rPr lang="en-US" dirty="0"/>
              <a:t>Some people </a:t>
            </a:r>
            <a:r>
              <a:rPr lang="en-US" u="sng" dirty="0"/>
              <a:t>never</a:t>
            </a:r>
            <a:r>
              <a:rPr lang="en-US" dirty="0"/>
              <a:t> discover their super power, </a:t>
            </a:r>
          </a:p>
          <a:p>
            <a:r>
              <a:rPr lang="en-US" dirty="0"/>
              <a:t>and it </a:t>
            </a:r>
            <a:r>
              <a:rPr lang="en-US" u="sng" dirty="0"/>
              <a:t>sits</a:t>
            </a:r>
            <a:r>
              <a:rPr lang="en-US" dirty="0"/>
              <a:t> on a shelf like an </a:t>
            </a:r>
            <a:r>
              <a:rPr lang="en-US" u="sng" dirty="0"/>
              <a:t>unopened</a:t>
            </a:r>
            <a:r>
              <a:rPr lang="en-US" dirty="0"/>
              <a:t> gift.</a:t>
            </a:r>
          </a:p>
          <a:p>
            <a:endParaRPr lang="en-US" dirty="0" smtClean="0"/>
          </a:p>
          <a:p>
            <a:r>
              <a:rPr lang="en-US" dirty="0" smtClean="0"/>
              <a:t>=======</a:t>
            </a:r>
          </a:p>
          <a:p>
            <a:r>
              <a:rPr lang="en-US" dirty="0" smtClean="0"/>
              <a:t>http://</a:t>
            </a:r>
            <a:r>
              <a:rPr lang="en-US" dirty="0" err="1" smtClean="0"/>
              <a:t>www.gravitywear.com</a:t>
            </a:r>
            <a:r>
              <a:rPr lang="en-US" dirty="0" smtClean="0"/>
              <a:t>/sites/default/files/styles/</a:t>
            </a:r>
            <a:r>
              <a:rPr lang="en-US" dirty="0" err="1" smtClean="0"/>
              <a:t>gw_product_full</a:t>
            </a:r>
            <a:r>
              <a:rPr lang="en-US" dirty="0" smtClean="0"/>
              <a:t>/public/</a:t>
            </a:r>
            <a:r>
              <a:rPr lang="en-US" dirty="0" err="1" smtClean="0"/>
              <a:t>Dr_Sheldon_Cooper_Mind_Logo.jpg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42</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 like to </a:t>
            </a:r>
            <a:r>
              <a:rPr lang="en-US" u="sng" dirty="0"/>
              <a:t>eat</a:t>
            </a:r>
            <a:r>
              <a:rPr lang="en-US" dirty="0"/>
              <a:t>, and I am </a:t>
            </a:r>
            <a:r>
              <a:rPr lang="en-US" u="sng" dirty="0"/>
              <a:t>glad</a:t>
            </a:r>
            <a:r>
              <a:rPr lang="en-US" dirty="0"/>
              <a:t> some people have the </a:t>
            </a:r>
            <a:r>
              <a:rPr lang="en-US" u="sng" dirty="0"/>
              <a:t>passion</a:t>
            </a:r>
            <a:r>
              <a:rPr lang="en-US" dirty="0"/>
              <a:t> and the super powers for </a:t>
            </a:r>
            <a:r>
              <a:rPr lang="en-US" u="sng" dirty="0"/>
              <a:t>cooking</a:t>
            </a:r>
            <a:r>
              <a:rPr lang="en-US" dirty="0"/>
              <a:t>.</a:t>
            </a:r>
          </a:p>
          <a:p>
            <a:endParaRPr lang="en-US" dirty="0"/>
          </a:p>
          <a:p>
            <a:r>
              <a:rPr lang="en-US" dirty="0"/>
              <a:t>Though I do have Cooking </a:t>
            </a:r>
            <a:r>
              <a:rPr lang="en-US" u="sng" dirty="0"/>
              <a:t>merit</a:t>
            </a:r>
            <a:r>
              <a:rPr lang="en-US" dirty="0"/>
              <a:t> badge, </a:t>
            </a:r>
          </a:p>
          <a:p>
            <a:r>
              <a:rPr lang="en-US" dirty="0"/>
              <a:t>I do not have a </a:t>
            </a:r>
            <a:r>
              <a:rPr lang="en-US" u="sng" dirty="0"/>
              <a:t>passion</a:t>
            </a:r>
            <a:r>
              <a:rPr lang="en-US" dirty="0"/>
              <a:t> nor </a:t>
            </a:r>
            <a:r>
              <a:rPr lang="en-US" u="sng" dirty="0"/>
              <a:t>super powers </a:t>
            </a:r>
            <a:r>
              <a:rPr lang="en-US" dirty="0"/>
              <a:t>for cooking. </a:t>
            </a:r>
          </a:p>
          <a:p>
            <a:r>
              <a:rPr lang="en-US" u="sng" dirty="0"/>
              <a:t>Luckily</a:t>
            </a:r>
            <a:r>
              <a:rPr lang="en-US" dirty="0"/>
              <a:t> I married someone who does.</a:t>
            </a:r>
          </a:p>
          <a:p>
            <a:endParaRPr lang="en-US" dirty="0"/>
          </a:p>
          <a:p>
            <a:endParaRPr lang="en-US" dirty="0"/>
          </a:p>
          <a:p>
            <a:r>
              <a:rPr lang="en-US" dirty="0"/>
              <a:t>====</a:t>
            </a:r>
          </a:p>
          <a:p>
            <a:r>
              <a:rPr lang="en-US" dirty="0"/>
              <a:t>http://</a:t>
            </a:r>
            <a:r>
              <a:rPr lang="en-US" dirty="0" err="1"/>
              <a:t>www.atlantic.edu</a:t>
            </a:r>
            <a:r>
              <a:rPr lang="en-US" dirty="0"/>
              <a:t>/</a:t>
            </a:r>
            <a:r>
              <a:rPr lang="en-US" dirty="0" err="1"/>
              <a:t>aca</a:t>
            </a:r>
            <a:r>
              <a:rPr lang="en-US" dirty="0"/>
              <a:t>/</a:t>
            </a:r>
            <a:r>
              <a:rPr lang="en-US" dirty="0" err="1"/>
              <a:t>index.htm</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43</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3467100" cy="2600325"/>
          </a:xfrm>
        </p:spPr>
      </p:sp>
      <p:sp>
        <p:nvSpPr>
          <p:cNvPr id="3" name="Notes Placeholder 2"/>
          <p:cNvSpPr>
            <a:spLocks noGrp="1"/>
          </p:cNvSpPr>
          <p:nvPr>
            <p:ph type="body" idx="1"/>
          </p:nvPr>
        </p:nvSpPr>
        <p:spPr>
          <a:xfrm>
            <a:off x="974725" y="3505200"/>
            <a:ext cx="5365750" cy="5375275"/>
          </a:xfrm>
        </p:spPr>
        <p:txBody>
          <a:bodyPr/>
          <a:lstStyle/>
          <a:p>
            <a:r>
              <a:rPr lang="en-US" dirty="0"/>
              <a:t>One of Mary Poppins’s super powers is to get people to see the </a:t>
            </a:r>
            <a:r>
              <a:rPr lang="en-US" u="sng" dirty="0"/>
              <a:t>fun</a:t>
            </a:r>
            <a:r>
              <a:rPr lang="en-US" dirty="0"/>
              <a:t> in everything.</a:t>
            </a:r>
          </a:p>
          <a:p>
            <a:endParaRPr lang="en-US" dirty="0"/>
          </a:p>
          <a:p>
            <a:r>
              <a:rPr lang="en-US" dirty="0"/>
              <a:t>In the introduction to the song “A Spoonful of Sugar” Mary Poppins reminds us how we often have to do unpleasant things.  </a:t>
            </a:r>
          </a:p>
          <a:p>
            <a:endParaRPr lang="en-US" dirty="0"/>
          </a:p>
          <a:p>
            <a:r>
              <a:rPr lang="en-US" dirty="0"/>
              <a:t>“With every job that must be done, there is an element of fun.  You find the fun and </a:t>
            </a:r>
            <a:r>
              <a:rPr lang="en-US" u="sng" dirty="0"/>
              <a:t>snap</a:t>
            </a:r>
            <a:r>
              <a:rPr lang="en-US" dirty="0"/>
              <a:t>, the job’s a </a:t>
            </a:r>
            <a:r>
              <a:rPr lang="en-US" u="sng" dirty="0"/>
              <a:t>game</a:t>
            </a:r>
            <a:r>
              <a:rPr lang="en-US" dirty="0"/>
              <a:t>.  And every </a:t>
            </a:r>
            <a:r>
              <a:rPr lang="en-US" u="sng" dirty="0"/>
              <a:t>task</a:t>
            </a:r>
            <a:r>
              <a:rPr lang="en-US" dirty="0"/>
              <a:t> you undertake becomes a piece of cake …”</a:t>
            </a:r>
          </a:p>
          <a:p>
            <a:endParaRPr lang="en-US" dirty="0"/>
          </a:p>
          <a:p>
            <a:r>
              <a:rPr lang="en-US" dirty="0"/>
              <a:t>Well, I do like cake!</a:t>
            </a:r>
          </a:p>
          <a:p>
            <a:endParaRPr lang="en-US" dirty="0"/>
          </a:p>
          <a:p>
            <a:r>
              <a:rPr lang="en-US" dirty="0"/>
              <a:t>When unpleasant tasks come my way at work, I just remember what Mary Poppins said, and it’s all good.</a:t>
            </a:r>
          </a:p>
          <a:p>
            <a:endParaRPr lang="en-US" dirty="0"/>
          </a:p>
          <a:p>
            <a:r>
              <a:rPr lang="en-US" dirty="0"/>
              <a:t>==========</a:t>
            </a:r>
          </a:p>
          <a:p>
            <a:r>
              <a:rPr lang="nb-NO" dirty="0"/>
              <a:t>http://</a:t>
            </a:r>
            <a:r>
              <a:rPr lang="nb-NO" dirty="0" err="1"/>
              <a:t>s.ecrater.com</a:t>
            </a:r>
            <a:r>
              <a:rPr lang="nb-NO" dirty="0"/>
              <a:t>/stores/53443/4c171b553dd23_53443n.jpg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44</a:t>
            </a:fld>
            <a:endParaRPr lang="en-US"/>
          </a:p>
        </p:txBody>
      </p:sp>
    </p:spTree>
    <p:extLst>
      <p:ext uri="{BB962C8B-B14F-4D97-AF65-F5344CB8AC3E}">
        <p14:creationId xmlns:p14="http://schemas.microsoft.com/office/powerpoint/2010/main" val="15647511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Penny</a:t>
            </a:r>
            <a:r>
              <a:rPr lang="en-US" baseline="0" dirty="0" smtClean="0"/>
              <a:t> and Sheldon have different passions and different super powers.  -- Did you notice?</a:t>
            </a:r>
            <a:endParaRPr lang="en-US" dirty="0" smtClean="0"/>
          </a:p>
          <a:p>
            <a:endParaRPr lang="en-US" dirty="0" smtClean="0"/>
          </a:p>
          <a:p>
            <a:r>
              <a:rPr lang="en-US" dirty="0" smtClean="0"/>
              <a:t>=============</a:t>
            </a:r>
          </a:p>
          <a:p>
            <a:r>
              <a:rPr lang="en-US" dirty="0" smtClean="0"/>
              <a:t>http://img3.wikia.nocookie.net/__cb20110728044900/</a:t>
            </a:r>
            <a:r>
              <a:rPr lang="en-US" dirty="0" err="1" smtClean="0"/>
              <a:t>bigbangtheory</a:t>
            </a:r>
            <a:r>
              <a:rPr lang="en-US" dirty="0" smtClean="0"/>
              <a:t>/images/c/c6/Big-bang-theory-penny-sheldon-photo1.jpg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45</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a:xfrm>
            <a:off x="1635125" y="720725"/>
            <a:ext cx="2251075" cy="1687709"/>
          </a:xfrm>
          <a:ln/>
        </p:spPr>
      </p:sp>
      <p:sp>
        <p:nvSpPr>
          <p:cNvPr id="181250" name="Rectangle 3"/>
          <p:cNvSpPr>
            <a:spLocks noGrp="1" noChangeArrowheads="1"/>
          </p:cNvSpPr>
          <p:nvPr>
            <p:ph type="body" idx="1"/>
          </p:nvPr>
        </p:nvSpPr>
        <p:spPr>
          <a:xfrm>
            <a:off x="974725" y="2514600"/>
            <a:ext cx="5365750" cy="6365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Starting at Middle School most folks can grasp their career interests. Like working indoors or outside. </a:t>
            </a:r>
          </a:p>
          <a:p>
            <a:r>
              <a:rPr lang="en-US" dirty="0">
                <a:ea typeface="ヒラギノ角ゴ Pro W3" charset="0"/>
              </a:rPr>
              <a:t>Like structured work or free thinking.  </a:t>
            </a:r>
          </a:p>
          <a:p>
            <a:r>
              <a:rPr lang="en-US" dirty="0">
                <a:ea typeface="ヒラギノ角ゴ Pro W3" charset="0"/>
              </a:rPr>
              <a:t>Like working around people or working by themselves.</a:t>
            </a:r>
          </a:p>
          <a:p>
            <a:endParaRPr lang="en-US" dirty="0">
              <a:ea typeface="ヒラギノ角ゴ Pro W3" charset="0"/>
            </a:endParaRPr>
          </a:p>
          <a:p>
            <a:r>
              <a:rPr lang="en-US" u="sng" dirty="0">
                <a:ea typeface="ヒラギノ角ゴ Pro W3" charset="0"/>
              </a:rPr>
              <a:t>Passion</a:t>
            </a:r>
            <a:r>
              <a:rPr lang="en-US" dirty="0">
                <a:ea typeface="ヒラギノ角ゴ Pro W3" charset="0"/>
              </a:rPr>
              <a:t> is something else.</a:t>
            </a:r>
          </a:p>
          <a:p>
            <a:r>
              <a:rPr lang="en-US" dirty="0">
                <a:ea typeface="ヒラギノ角ゴ Pro W3" charset="0"/>
              </a:rPr>
              <a:t>It turns out that my </a:t>
            </a:r>
            <a:r>
              <a:rPr lang="en-US" u="sng" dirty="0">
                <a:ea typeface="ヒラギノ角ゴ Pro W3" charset="0"/>
              </a:rPr>
              <a:t>interests</a:t>
            </a:r>
            <a:r>
              <a:rPr lang="en-US" dirty="0">
                <a:ea typeface="ヒラギノ角ゴ Pro W3" charset="0"/>
              </a:rPr>
              <a:t> -- are not really right for my </a:t>
            </a:r>
            <a:r>
              <a:rPr lang="en-US" u="sng" dirty="0">
                <a:ea typeface="ヒラギノ角ゴ Pro W3" charset="0"/>
              </a:rPr>
              <a:t>job</a:t>
            </a:r>
            <a:r>
              <a:rPr lang="en-US" dirty="0">
                <a:ea typeface="ヒラギノ角ゴ Pro W3" charset="0"/>
              </a:rPr>
              <a:t>. </a:t>
            </a:r>
          </a:p>
          <a:p>
            <a:r>
              <a:rPr lang="en-US" dirty="0">
                <a:ea typeface="ヒラギノ角ゴ Pro W3" charset="0"/>
              </a:rPr>
              <a:t>This means that I have to stretch into uncomfortable areas like being </a:t>
            </a:r>
            <a:r>
              <a:rPr lang="en-US" u="sng" dirty="0">
                <a:ea typeface="ヒラギノ角ゴ Pro W3" charset="0"/>
              </a:rPr>
              <a:t>extraverted</a:t>
            </a:r>
            <a:r>
              <a:rPr lang="en-US" dirty="0">
                <a:ea typeface="ヒラギノ角ゴ Pro W3" charset="0"/>
              </a:rPr>
              <a:t>, -- when I prefer to be </a:t>
            </a:r>
            <a:r>
              <a:rPr lang="en-US" u="sng" dirty="0">
                <a:ea typeface="ヒラギノ角ゴ Pro W3" charset="0"/>
              </a:rPr>
              <a:t>introverted</a:t>
            </a:r>
            <a:r>
              <a:rPr lang="en-US" dirty="0">
                <a:ea typeface="ヒラギノ角ゴ Pro W3" charset="0"/>
              </a:rPr>
              <a:t>.  </a:t>
            </a:r>
          </a:p>
          <a:p>
            <a:r>
              <a:rPr lang="en-US" dirty="0">
                <a:ea typeface="ヒラギノ角ゴ Pro W3" charset="0"/>
              </a:rPr>
              <a:t>(point) I also don’t get to </a:t>
            </a:r>
            <a:r>
              <a:rPr lang="en-US" u="sng" dirty="0">
                <a:ea typeface="ヒラギノ角ゴ Pro W3" charset="0"/>
              </a:rPr>
              <a:t>file</a:t>
            </a:r>
            <a:r>
              <a:rPr lang="en-US" dirty="0">
                <a:ea typeface="ヒラギノ角ゴ Pro W3" charset="0"/>
              </a:rPr>
              <a:t> a lot of wood in my job, which to me is </a:t>
            </a:r>
            <a:r>
              <a:rPr lang="en-US" u="sng" dirty="0">
                <a:ea typeface="ヒラギノ角ゴ Pro W3" charset="0"/>
              </a:rPr>
              <a:t>fun</a:t>
            </a:r>
            <a:r>
              <a:rPr lang="en-US" dirty="0">
                <a:ea typeface="ヒラギノ角ゴ Pro W3" charset="0"/>
              </a:rPr>
              <a:t>.</a:t>
            </a:r>
          </a:p>
          <a:p>
            <a:endParaRPr lang="en-US" dirty="0">
              <a:ea typeface="ヒラギノ角ゴ Pro W3" charset="0"/>
            </a:endParaRPr>
          </a:p>
          <a:p>
            <a:r>
              <a:rPr lang="en-US" dirty="0">
                <a:ea typeface="ヒラギノ角ゴ Pro W3" charset="0"/>
              </a:rPr>
              <a:t>An </a:t>
            </a:r>
            <a:r>
              <a:rPr lang="en-US" u="sng" dirty="0">
                <a:ea typeface="ヒラギノ角ゴ Pro W3" charset="0"/>
              </a:rPr>
              <a:t>interest</a:t>
            </a:r>
            <a:r>
              <a:rPr lang="en-US" dirty="0">
                <a:ea typeface="ヒラギノ角ゴ Pro W3" charset="0"/>
              </a:rPr>
              <a:t> is “working with my hands,” but a </a:t>
            </a:r>
            <a:r>
              <a:rPr lang="en-US" u="sng" dirty="0">
                <a:ea typeface="ヒラギノ角ゴ Pro W3" charset="0"/>
              </a:rPr>
              <a:t>passion</a:t>
            </a:r>
            <a:r>
              <a:rPr lang="en-US" dirty="0">
                <a:ea typeface="ヒラギノ角ゴ Pro W3" charset="0"/>
              </a:rPr>
              <a:t> is “building things for people who who can’t afford it and really need it.”</a:t>
            </a:r>
          </a:p>
          <a:p>
            <a:endParaRPr lang="en-US" dirty="0">
              <a:ea typeface="ヒラギノ角ゴ Pro W3" charset="0"/>
            </a:endParaRPr>
          </a:p>
          <a:p>
            <a:r>
              <a:rPr lang="en-US" dirty="0">
                <a:ea typeface="ヒラギノ角ゴ Pro W3" charset="0"/>
              </a:rPr>
              <a:t>Your </a:t>
            </a:r>
            <a:r>
              <a:rPr lang="en-US" u="sng" dirty="0">
                <a:ea typeface="ヒラギノ角ゴ Pro W3" charset="0"/>
              </a:rPr>
              <a:t>passion</a:t>
            </a:r>
            <a:r>
              <a:rPr lang="en-US" dirty="0">
                <a:ea typeface="ヒラギノ角ゴ Pro W3" charset="0"/>
              </a:rPr>
              <a:t> can easily override your </a:t>
            </a:r>
            <a:r>
              <a:rPr lang="en-US" u="sng" dirty="0">
                <a:ea typeface="ヒラギノ角ゴ Pro W3" charset="0"/>
              </a:rPr>
              <a:t>interests</a:t>
            </a:r>
            <a:r>
              <a:rPr lang="en-US" dirty="0">
                <a:ea typeface="ヒラギノ角ゴ Pro W3" charset="0"/>
              </a:rPr>
              <a:t>. </a:t>
            </a:r>
          </a:p>
          <a:p>
            <a:r>
              <a:rPr lang="en-US" dirty="0">
                <a:ea typeface="ヒラギノ角ゴ Pro W3" charset="0"/>
              </a:rPr>
              <a:t>To follow your </a:t>
            </a:r>
            <a:r>
              <a:rPr lang="en-US" u="sng" dirty="0">
                <a:ea typeface="ヒラギノ角ゴ Pro W3" charset="0"/>
              </a:rPr>
              <a:t>passion</a:t>
            </a:r>
            <a:r>
              <a:rPr lang="en-US" dirty="0">
                <a:ea typeface="ヒラギノ角ゴ Pro W3" charset="0"/>
              </a:rPr>
              <a:t>, you will do almost </a:t>
            </a:r>
            <a:r>
              <a:rPr lang="en-US" u="sng" dirty="0">
                <a:ea typeface="ヒラギノ角ゴ Pro W3" charset="0"/>
              </a:rPr>
              <a:t>anything</a:t>
            </a:r>
            <a:r>
              <a:rPr lang="en-US" dirty="0">
                <a:ea typeface="ヒラギノ角ゴ Pro W3" charset="0"/>
              </a:rPr>
              <a:t>.</a:t>
            </a:r>
          </a:p>
        </p:txBody>
      </p:sp>
      <p:sp>
        <p:nvSpPr>
          <p:cNvPr id="181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810C5C0-2D26-F544-A723-7274DDF487E8}" type="slidenum">
              <a:rPr lang="en-US" sz="1200"/>
              <a:pPr/>
              <a:t>46</a:t>
            </a:fld>
            <a:endParaRPr lang="en-US" sz="1200"/>
          </a:p>
        </p:txBody>
      </p:sp>
    </p:spTree>
    <p:extLst>
      <p:ext uri="{BB962C8B-B14F-4D97-AF65-F5344CB8AC3E}">
        <p14:creationId xmlns:p14="http://schemas.microsoft.com/office/powerpoint/2010/main" val="18892224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Steve Jobs was </a:t>
            </a:r>
            <a:r>
              <a:rPr lang="en-US" sz="1800" b="0" i="0" dirty="0" smtClean="0"/>
              <a:t>passionate about </a:t>
            </a:r>
            <a:r>
              <a:rPr lang="en-US" altLang="en-US" sz="1800" b="0" i="0" dirty="0" smtClean="0">
                <a:effectLst>
                  <a:outerShdw blurRad="38100" dist="38100" dir="2700000" algn="tl">
                    <a:srgbClr val="C0C0C0"/>
                  </a:outerShdw>
                </a:effectLst>
              </a:rPr>
              <a:t>Making Better Things. </a:t>
            </a:r>
          </a:p>
          <a:p>
            <a:r>
              <a:rPr lang="en-US" sz="1800" dirty="0" smtClean="0"/>
              <a:t>He cared about making something from which other people could benefit.</a:t>
            </a:r>
          </a:p>
          <a:p>
            <a:endParaRPr lang="en-US" sz="18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800" b="0" i="0" dirty="0" smtClean="0">
                <a:effectLst>
                  <a:outerShdw blurRad="38100" dist="38100" dir="2700000" algn="tl">
                    <a:srgbClr val="C0C0C0"/>
                  </a:outerShdw>
                </a:effectLst>
              </a:rPr>
              <a:t>He challenged us all to Think Different.</a:t>
            </a:r>
          </a:p>
          <a:p>
            <a:endParaRPr lang="en-US" sz="1800" dirty="0" smtClean="0"/>
          </a:p>
          <a:p>
            <a:endParaRPr lang="en-US" sz="1800" dirty="0" smtClean="0"/>
          </a:p>
          <a:p>
            <a:endParaRPr lang="en-US" sz="1800" dirty="0" smtClean="0"/>
          </a:p>
          <a:p>
            <a:r>
              <a:rPr lang="en-US" sz="1800" dirty="0" smtClean="0"/>
              <a:t>====</a:t>
            </a:r>
          </a:p>
          <a:p>
            <a:r>
              <a:rPr lang="pl-PL" sz="1800" dirty="0" err="1" smtClean="0"/>
              <a:t>https</a:t>
            </a:r>
            <a:r>
              <a:rPr lang="pl-PL" sz="1800" dirty="0" smtClean="0"/>
              <a:t>://</a:t>
            </a:r>
            <a:r>
              <a:rPr lang="pl-PL" sz="1800" dirty="0" err="1" smtClean="0"/>
              <a:t>www.pinterest.com</a:t>
            </a:r>
            <a:r>
              <a:rPr lang="pl-PL" sz="1800" dirty="0" smtClean="0"/>
              <a:t>/pin/166422148705420451/</a:t>
            </a:r>
          </a:p>
          <a:p>
            <a:endParaRPr lang="pl-PL" sz="1800" dirty="0" smtClean="0"/>
          </a:p>
          <a:p>
            <a:r>
              <a:rPr lang="pl-PL" sz="1800" dirty="0" smtClean="0"/>
              <a:t>http://</a:t>
            </a:r>
            <a:r>
              <a:rPr lang="pl-PL" sz="1800" dirty="0" err="1" smtClean="0"/>
              <a:t>finance.yahoo.com</a:t>
            </a:r>
            <a:r>
              <a:rPr lang="pl-PL" sz="1800" dirty="0" smtClean="0"/>
              <a:t>/news/steve-jobs-destroyed-passion-myth-163000433.html;_ylt=A0LEV7_TYvdUvyQAJscnnIlQ;_ylu=X3oDMTEzamFkOTJqBHNlYwNzcgRwb3MDMgRjb2xvA2JmMQR2dGlkA1lIUzAwNF8x</a:t>
            </a:r>
          </a:p>
          <a:p>
            <a:endParaRPr lang="en-US" sz="1800" dirty="0"/>
          </a:p>
        </p:txBody>
      </p:sp>
      <p:sp>
        <p:nvSpPr>
          <p:cNvPr id="4" name="Slide Number Placeholder 3"/>
          <p:cNvSpPr>
            <a:spLocks noGrp="1"/>
          </p:cNvSpPr>
          <p:nvPr>
            <p:ph type="sldNum" sz="quarter" idx="10"/>
          </p:nvPr>
        </p:nvSpPr>
        <p:spPr/>
        <p:txBody>
          <a:bodyPr/>
          <a:lstStyle/>
          <a:p>
            <a:fld id="{3DF78EA0-3D63-0A4F-B63E-44B40B2929A6}" type="slidenum">
              <a:rPr lang="en-US" smtClean="0"/>
              <a:t>47</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Dean Smith was passionate about </a:t>
            </a:r>
            <a:r>
              <a:rPr lang="en-US" u="sng" dirty="0"/>
              <a:t>teamwork</a:t>
            </a:r>
            <a:r>
              <a:rPr lang="en-US" dirty="0"/>
              <a:t>. </a:t>
            </a:r>
          </a:p>
          <a:p>
            <a:r>
              <a:rPr lang="en-US" dirty="0"/>
              <a:t>Creating team players.</a:t>
            </a:r>
          </a:p>
          <a:p>
            <a:endParaRPr lang="en-US" dirty="0"/>
          </a:p>
          <a:p>
            <a:r>
              <a:rPr lang="en-US" dirty="0"/>
              <a:t>He was also passionate about the academic success of his players.</a:t>
            </a:r>
          </a:p>
          <a:p>
            <a:endParaRPr lang="en-US" dirty="0"/>
          </a:p>
          <a:p>
            <a:endParaRPr lang="en-US" dirty="0"/>
          </a:p>
          <a:p>
            <a:endParaRPr lang="en-US" dirty="0"/>
          </a:p>
          <a:p>
            <a:endParaRPr lang="en-US" dirty="0"/>
          </a:p>
          <a:p>
            <a:r>
              <a:rPr lang="en-US" dirty="0"/>
              <a:t>======</a:t>
            </a:r>
          </a:p>
          <a:p>
            <a:endParaRPr lang="en-US" dirty="0"/>
          </a:p>
          <a:p>
            <a:r>
              <a:rPr lang="en-US" dirty="0"/>
              <a:t>http://</a:t>
            </a:r>
            <a:r>
              <a:rPr lang="en-US" dirty="0" err="1"/>
              <a:t>bleacherreport.com</a:t>
            </a:r>
            <a:r>
              <a:rPr lang="en-US" dirty="0"/>
              <a:t>/</a:t>
            </a:r>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48</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Nelson Mandela</a:t>
            </a:r>
            <a:r>
              <a:rPr lang="en-US" baseline="0" dirty="0" smtClean="0"/>
              <a:t> was </a:t>
            </a:r>
            <a:r>
              <a:rPr lang="en-US" dirty="0" smtClean="0"/>
              <a:t>Passionate about racism and human rights.</a:t>
            </a:r>
          </a:p>
          <a:p>
            <a:endParaRPr lang="en-US" dirty="0" smtClean="0"/>
          </a:p>
          <a:p>
            <a:endParaRPr lang="en-US" dirty="0" smtClean="0"/>
          </a:p>
          <a:p>
            <a:r>
              <a:rPr lang="en-US" dirty="0" smtClean="0"/>
              <a:t>====</a:t>
            </a:r>
          </a:p>
          <a:p>
            <a:r>
              <a:rPr lang="en-US" dirty="0" smtClean="0"/>
              <a:t>http://</a:t>
            </a:r>
            <a:r>
              <a:rPr lang="en-US" dirty="0" err="1" smtClean="0"/>
              <a:t>www.cnn.com</a:t>
            </a:r>
            <a:r>
              <a:rPr lang="en-US" dirty="0" smtClean="0"/>
              <a:t>/2013/12/06/world/</a:t>
            </a:r>
            <a:r>
              <a:rPr lang="en-US" dirty="0" err="1" smtClean="0"/>
              <a:t>africa</a:t>
            </a:r>
            <a:r>
              <a:rPr lang="en-US" dirty="0" smtClean="0"/>
              <a:t>/nelson-</a:t>
            </a:r>
            <a:r>
              <a:rPr lang="en-US" dirty="0" err="1" smtClean="0"/>
              <a:t>mandela</a:t>
            </a:r>
            <a:r>
              <a:rPr lang="en-US" dirty="0" smtClean="0"/>
              <a:t>-other-side/</a:t>
            </a:r>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49</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A41FBDE-BB86-F541-8E45-ECF40C92678C}" type="slidenum">
              <a:rPr lang="en-US" sz="1300"/>
              <a:pPr/>
              <a:t>5</a:t>
            </a:fld>
            <a:endParaRPr lang="en-US" sz="1300"/>
          </a:p>
        </p:txBody>
      </p:sp>
      <p:sp>
        <p:nvSpPr>
          <p:cNvPr id="78850" name="Rectangle 2"/>
          <p:cNvSpPr>
            <a:spLocks noGrp="1" noRot="1" noChangeAspect="1" noChangeArrowheads="1" noTextEdit="1"/>
          </p:cNvSpPr>
          <p:nvPr>
            <p:ph type="sldImg"/>
          </p:nvPr>
        </p:nvSpPr>
        <p:spPr>
          <a:solidFill>
            <a:srgbClr val="FFFFFF"/>
          </a:solidFill>
          <a:ln/>
        </p:spPr>
      </p:sp>
      <p:sp>
        <p:nvSpPr>
          <p:cNvPr id="78851" name="Rectangle 3"/>
          <p:cNvSpPr>
            <a:spLocks noGrp="1" noChangeArrowheads="1"/>
          </p:cNvSpPr>
          <p:nvPr>
            <p:ph type="body" idx="1"/>
          </p:nvPr>
        </p:nvSpPr>
        <p:spPr>
          <a:xfrm>
            <a:off x="893763" y="4560888"/>
            <a:ext cx="5202237"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700" dirty="0" smtClean="0">
                <a:latin typeface="Times"/>
                <a:ea typeface="ヒラギノ角ゴ Pro W3" charset="0"/>
                <a:cs typeface="Times"/>
              </a:rPr>
              <a:t>One of Stephen Covey’s effective habits is </a:t>
            </a:r>
          </a:p>
          <a:p>
            <a:pPr eaLnBrk="1" hangingPunct="1"/>
            <a:r>
              <a:rPr lang="en-US" sz="1700" dirty="0" smtClean="0">
                <a:latin typeface="Times"/>
                <a:ea typeface="ヒラギノ角ゴ Pro W3" charset="0"/>
                <a:cs typeface="Times"/>
              </a:rPr>
              <a:t>“Begin with the end in mind.”</a:t>
            </a:r>
          </a:p>
          <a:p>
            <a:pPr eaLnBrk="1" hangingPunct="1"/>
            <a:endParaRPr lang="en-US" sz="1700" dirty="0" smtClean="0">
              <a:latin typeface="Times"/>
              <a:ea typeface="ヒラギノ角ゴ Pro W3" charset="0"/>
              <a:cs typeface="Times"/>
            </a:endParaRPr>
          </a:p>
          <a:p>
            <a:pPr eaLnBrk="1" hangingPunct="1"/>
            <a:r>
              <a:rPr lang="en-US" sz="1700" baseline="0" dirty="0" smtClean="0">
                <a:latin typeface="Times"/>
                <a:ea typeface="ヒラギノ角ゴ Pro W3" charset="0"/>
                <a:cs typeface="Times"/>
              </a:rPr>
              <a:t>If your goal is a job that you look forward to going to on Monday morning, then you have to do a little planning.</a:t>
            </a:r>
          </a:p>
          <a:p>
            <a:pPr eaLnBrk="1" hangingPunct="1"/>
            <a:endParaRPr lang="en-US" dirty="0">
              <a:ea typeface="ヒラギノ角ゴ Pro W3" charset="0"/>
            </a:endParaRPr>
          </a:p>
          <a:p>
            <a:pPr eaLnBrk="1" hangingPunct="1"/>
            <a:r>
              <a:rPr lang="en-US" dirty="0">
                <a:ea typeface="ヒラギノ角ゴ Pro W3" charset="0"/>
              </a:rPr>
              <a:t>And we need to help kids discover this at an earlier age to compete in this fast-paced world that </a:t>
            </a:r>
            <a:r>
              <a:rPr lang="en-US" u="sng" dirty="0">
                <a:ea typeface="ヒラギノ角ゴ Pro W3" charset="0"/>
              </a:rPr>
              <a:t>we</a:t>
            </a:r>
            <a:r>
              <a:rPr lang="en-US" dirty="0">
                <a:ea typeface="ヒラギノ角ゴ Pro W3" charset="0"/>
              </a:rPr>
              <a:t> created for them.</a:t>
            </a:r>
          </a:p>
          <a:p>
            <a:pPr eaLnBrk="1" hangingPunct="1"/>
            <a:endParaRPr lang="en-US" dirty="0">
              <a:ea typeface="ヒラギノ角ゴ Pro W3" charset="0"/>
            </a:endParaRPr>
          </a:p>
          <a:p>
            <a:pPr eaLnBrk="1" hangingPunct="1"/>
            <a:endParaRPr lang="en-US" sz="1700" baseline="0" dirty="0" smtClean="0">
              <a:latin typeface="Times"/>
              <a:ea typeface="ヒラギノ角ゴ Pro W3" charset="0"/>
              <a:cs typeface="Times"/>
            </a:endParaRPr>
          </a:p>
          <a:p>
            <a:pPr eaLnBrk="1" hangingPunct="1"/>
            <a:endParaRPr lang="en-US" sz="1700" baseline="0" dirty="0" smtClean="0">
              <a:latin typeface="Times"/>
              <a:ea typeface="ヒラギノ角ゴ Pro W3" charset="0"/>
              <a:cs typeface="Times"/>
            </a:endParaRPr>
          </a:p>
        </p:txBody>
      </p:sp>
    </p:spTree>
    <p:extLst>
      <p:ext uri="{BB962C8B-B14F-4D97-AF65-F5344CB8AC3E}">
        <p14:creationId xmlns:p14="http://schemas.microsoft.com/office/powerpoint/2010/main" val="27436894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Jimi Hendrix was passionate about creating musical</a:t>
            </a:r>
            <a:r>
              <a:rPr lang="en-US" baseline="0" dirty="0" smtClean="0"/>
              <a:t> sounds that had never been heard before.</a:t>
            </a:r>
            <a:endParaRPr lang="en-US" dirty="0" smtClean="0"/>
          </a:p>
          <a:p>
            <a:endParaRPr lang="en-US" dirty="0" smtClean="0"/>
          </a:p>
          <a:p>
            <a:endParaRPr lang="en-US" dirty="0" smtClean="0"/>
          </a:p>
          <a:p>
            <a:r>
              <a:rPr lang="en-US" dirty="0" smtClean="0"/>
              <a:t>====</a:t>
            </a:r>
          </a:p>
          <a:p>
            <a:r>
              <a:rPr lang="en-US" dirty="0" smtClean="0"/>
              <a:t>http://hinter-den-</a:t>
            </a:r>
            <a:r>
              <a:rPr lang="en-US" dirty="0" err="1" smtClean="0"/>
              <a:t>schlagzeilen.de</a:t>
            </a:r>
            <a:r>
              <a:rPr lang="en-US" dirty="0" smtClean="0"/>
              <a:t>/2012/11/27/jimi-hendrix-zum-70-geburtstag/</a:t>
            </a:r>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50</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a typeface="+mn-ea"/>
              </a:rPr>
              <a:t>Nikola </a:t>
            </a:r>
            <a:r>
              <a:rPr lang="en-US" sz="1800" dirty="0" smtClean="0">
                <a:ea typeface="+mn-ea"/>
              </a:rPr>
              <a:t>Tesla</a:t>
            </a:r>
            <a:r>
              <a:rPr lang="en-US" sz="1800" baseline="0" dirty="0" smtClean="0">
                <a:ea typeface="+mn-ea"/>
              </a:rPr>
              <a:t> was </a:t>
            </a:r>
            <a:r>
              <a:rPr lang="en-US" sz="1800" dirty="0" smtClean="0">
                <a:ea typeface="+mn-ea"/>
              </a:rPr>
              <a:t>passionate </a:t>
            </a:r>
            <a:r>
              <a:rPr lang="en-US" sz="1800" dirty="0">
                <a:ea typeface="+mn-ea"/>
              </a:rPr>
              <a:t>about </a:t>
            </a:r>
            <a:r>
              <a:rPr lang="en-US" sz="1800" dirty="0" smtClean="0">
                <a:ea typeface="+mn-ea"/>
              </a:rPr>
              <a:t>the </a:t>
            </a:r>
            <a:r>
              <a:rPr lang="en-US" sz="1800" dirty="0" smtClean="0"/>
              <a:t>transmission of electrical energy</a:t>
            </a:r>
            <a:r>
              <a:rPr lang="en-US" sz="1800" baseline="0" dirty="0" smtClean="0"/>
              <a:t>.  </a:t>
            </a:r>
          </a:p>
          <a:p>
            <a:r>
              <a:rPr lang="en-US" sz="1800" baseline="0" dirty="0" smtClean="0"/>
              <a:t>It is because of Tesla that we have electricity in our homes.</a:t>
            </a:r>
          </a:p>
          <a:p>
            <a:r>
              <a:rPr lang="en-US" sz="1800" baseline="0" dirty="0" smtClean="0"/>
              <a:t>Tesla </a:t>
            </a:r>
            <a:r>
              <a:rPr lang="en-US" sz="1800" dirty="0"/>
              <a:t>p</a:t>
            </a:r>
            <a:r>
              <a:rPr lang="en-US" sz="1800" dirty="0" smtClean="0"/>
              <a:t>ursued technology, not fame.  </a:t>
            </a:r>
          </a:p>
          <a:p>
            <a:endParaRPr lang="en-US" sz="1800" dirty="0" smtClean="0"/>
          </a:p>
          <a:p>
            <a:endParaRPr lang="en-US" sz="1800" dirty="0" smtClean="0"/>
          </a:p>
          <a:p>
            <a:endParaRPr lang="en-US" sz="1800" dirty="0" smtClean="0"/>
          </a:p>
          <a:p>
            <a:r>
              <a:rPr lang="en-US" sz="1800" dirty="0" smtClean="0"/>
              <a:t>=======</a:t>
            </a:r>
          </a:p>
          <a:p>
            <a:r>
              <a:rPr lang="en-US" sz="1800" dirty="0" smtClean="0"/>
              <a:t>http://</a:t>
            </a:r>
            <a:r>
              <a:rPr lang="en-US" sz="1800" dirty="0" err="1" smtClean="0"/>
              <a:t>www.allnumis.com</a:t>
            </a:r>
            <a:r>
              <a:rPr lang="en-US" sz="1800" dirty="0" smtClean="0"/>
              <a:t>/postcard/</a:t>
            </a:r>
            <a:r>
              <a:rPr lang="en-US" sz="1800" dirty="0" err="1" smtClean="0"/>
              <a:t>serbia</a:t>
            </a:r>
            <a:r>
              <a:rPr lang="en-US" sz="1800" dirty="0" smtClean="0"/>
              <a:t>/nikola-tesla-2087</a:t>
            </a:r>
          </a:p>
          <a:p>
            <a:endParaRPr lang="en-US" sz="1800" dirty="0" smtClean="0"/>
          </a:p>
          <a:p>
            <a:endParaRPr lang="en-US" sz="1800" dirty="0"/>
          </a:p>
        </p:txBody>
      </p:sp>
      <p:sp>
        <p:nvSpPr>
          <p:cNvPr id="4" name="Slide Number Placeholder 3"/>
          <p:cNvSpPr>
            <a:spLocks noGrp="1"/>
          </p:cNvSpPr>
          <p:nvPr>
            <p:ph type="sldNum" sz="quarter" idx="10"/>
          </p:nvPr>
        </p:nvSpPr>
        <p:spPr/>
        <p:txBody>
          <a:bodyPr/>
          <a:lstStyle/>
          <a:p>
            <a:fld id="{3DF78EA0-3D63-0A4F-B63E-44B40B2929A6}" type="slidenum">
              <a:rPr lang="en-US" smtClean="0"/>
              <a:t>51</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 Sheldon Cooper</a:t>
            </a:r>
            <a:r>
              <a:rPr lang="en-US" baseline="0" dirty="0" smtClean="0"/>
              <a:t> is </a:t>
            </a:r>
            <a:r>
              <a:rPr lang="en-US" dirty="0" smtClean="0"/>
              <a:t>Passionate</a:t>
            </a:r>
            <a:r>
              <a:rPr lang="en-US" baseline="0" dirty="0" smtClean="0"/>
              <a:t> about Theoretical Physics.</a:t>
            </a:r>
          </a:p>
          <a:p>
            <a:endParaRPr lang="en-US" baseline="0" dirty="0" smtClean="0"/>
          </a:p>
          <a:p>
            <a:r>
              <a:rPr lang="en-US" baseline="0" dirty="0" smtClean="0"/>
              <a:t>And if you paid attention in Physics class, </a:t>
            </a:r>
          </a:p>
          <a:p>
            <a:r>
              <a:rPr lang="en-US" baseline="0" dirty="0" smtClean="0"/>
              <a:t>you will have to admit </a:t>
            </a:r>
          </a:p>
          <a:p>
            <a:r>
              <a:rPr lang="en-US" baseline="0" dirty="0" smtClean="0"/>
              <a:t>that this is one of the funniest </a:t>
            </a:r>
            <a:r>
              <a:rPr lang="en-US" baseline="0" dirty="0" smtClean="0"/>
              <a:t>bar jokes </a:t>
            </a:r>
            <a:r>
              <a:rPr lang="en-US" baseline="0" dirty="0" smtClean="0"/>
              <a:t>ever.  - </a:t>
            </a:r>
          </a:p>
          <a:p>
            <a:endParaRPr lang="en-US" dirty="0"/>
          </a:p>
          <a:p>
            <a:r>
              <a:rPr lang="en-US" baseline="0" dirty="0" err="1" smtClean="0"/>
              <a:t>Bazinga</a:t>
            </a:r>
            <a:r>
              <a:rPr lang="en-US" baseline="0" dirty="0" smtClean="0"/>
              <a:t>!</a:t>
            </a:r>
            <a:endParaRPr lang="en-US" dirty="0" smtClean="0"/>
          </a:p>
          <a:p>
            <a:endParaRPr lang="en-US" dirty="0" smtClean="0"/>
          </a:p>
          <a:p>
            <a:endParaRPr lang="en-US" dirty="0" smtClean="0"/>
          </a:p>
          <a:p>
            <a:r>
              <a:rPr lang="en-US" dirty="0" smtClean="0"/>
              <a:t>====</a:t>
            </a:r>
          </a:p>
          <a:p>
            <a:endParaRPr lang="en-US" dirty="0" smtClean="0"/>
          </a:p>
          <a:p>
            <a:r>
              <a:rPr lang="en-US" dirty="0" smtClean="0"/>
              <a:t>http://</a:t>
            </a:r>
            <a:r>
              <a:rPr lang="en-US" dirty="0" err="1" smtClean="0"/>
              <a:t>www.wallpaperhi.com</a:t>
            </a:r>
            <a:r>
              <a:rPr lang="en-US" dirty="0" smtClean="0"/>
              <a:t>/Entertainment/</a:t>
            </a:r>
            <a:r>
              <a:rPr lang="en-US" dirty="0" err="1" smtClean="0"/>
              <a:t>TV_Series</a:t>
            </a:r>
            <a:r>
              <a:rPr lang="en-US" dirty="0" smtClean="0"/>
              <a:t>/science_nerd_funny_physics_comedy_the_big_bang_theory_tv_serie_jim_parsons_sheldon_cooper_tv_shows_84078/download_1920x1200</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52</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Rosa Parks refused to give up her seat on the bus.  </a:t>
            </a:r>
          </a:p>
          <a:p>
            <a:r>
              <a:rPr lang="en-US" dirty="0"/>
              <a:t>She was passionate about civil rights.  </a:t>
            </a:r>
          </a:p>
          <a:p>
            <a:r>
              <a:rPr lang="en-US" dirty="0"/>
              <a:t>Equality for all.</a:t>
            </a:r>
          </a:p>
          <a:p>
            <a:endParaRPr lang="en-US" dirty="0"/>
          </a:p>
          <a:p>
            <a:r>
              <a:rPr lang="en-US" dirty="0"/>
              <a:t>What are </a:t>
            </a:r>
            <a:r>
              <a:rPr lang="en-US" dirty="0" smtClean="0"/>
              <a:t>the youth with </a:t>
            </a:r>
            <a:r>
              <a:rPr lang="en-US" dirty="0" smtClean="0"/>
              <a:t>whom you </a:t>
            </a:r>
            <a:r>
              <a:rPr lang="en-US" dirty="0" smtClean="0"/>
              <a:t>work passionate </a:t>
            </a:r>
            <a:r>
              <a:rPr lang="en-US" dirty="0"/>
              <a:t>about?  </a:t>
            </a:r>
          </a:p>
          <a:p>
            <a:r>
              <a:rPr lang="en-US" dirty="0"/>
              <a:t>How can you </a:t>
            </a:r>
            <a:r>
              <a:rPr lang="en-US" u="sng" dirty="0"/>
              <a:t>connect</a:t>
            </a:r>
            <a:r>
              <a:rPr lang="en-US" dirty="0"/>
              <a:t> their </a:t>
            </a:r>
            <a:r>
              <a:rPr lang="en-US" u="sng" dirty="0"/>
              <a:t>passion</a:t>
            </a:r>
            <a:r>
              <a:rPr lang="en-US" dirty="0"/>
              <a:t> to </a:t>
            </a:r>
            <a:r>
              <a:rPr lang="en-US" dirty="0" smtClean="0"/>
              <a:t>what you are teaching them?</a:t>
            </a:r>
            <a:endParaRPr lang="en-US" dirty="0"/>
          </a:p>
          <a:p>
            <a:endParaRPr lang="en-US" dirty="0"/>
          </a:p>
          <a:p>
            <a:endParaRPr lang="en-US" dirty="0"/>
          </a:p>
          <a:p>
            <a:endParaRPr lang="en-US" dirty="0"/>
          </a:p>
          <a:p>
            <a:r>
              <a:rPr lang="en-US" dirty="0"/>
              <a:t>=====</a:t>
            </a:r>
          </a:p>
          <a:p>
            <a:r>
              <a:rPr lang="en-US" dirty="0"/>
              <a:t>http://</a:t>
            </a:r>
            <a:r>
              <a:rPr lang="en-US" dirty="0" err="1"/>
              <a:t>rosaparkspictures.com</a:t>
            </a:r>
            <a:r>
              <a:rPr lang="en-US" dirty="0"/>
              <a:t>/images/Rosa-Parks-</a:t>
            </a:r>
            <a:r>
              <a:rPr lang="en-US" dirty="0" err="1"/>
              <a:t>Bus.jpg</a:t>
            </a:r>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53</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charset="0"/>
                <a:ea typeface="ヒラギノ角ゴ Pro W3" charset="0"/>
                <a:cs typeface="ヒラギノ角ゴ Pro W3" charset="0"/>
              </a:defRPr>
            </a:lvl1pPr>
            <a:lvl2pPr marL="40097626" indent="-39614320">
              <a:defRPr sz="2500">
                <a:solidFill>
                  <a:schemeClr val="tx1"/>
                </a:solidFill>
                <a:latin typeface="Arial" charset="0"/>
                <a:ea typeface="ヒラギノ角ゴ Pro W3" charset="0"/>
                <a:cs typeface="ヒラギノ角ゴ Pro W3" charset="0"/>
              </a:defRPr>
            </a:lvl2pPr>
            <a:lvl3pPr marL="1208265" indent="-241653">
              <a:defRPr sz="2500">
                <a:solidFill>
                  <a:schemeClr val="tx1"/>
                </a:solidFill>
                <a:latin typeface="Arial" charset="0"/>
                <a:ea typeface="ヒラギノ角ゴ Pro W3" charset="0"/>
                <a:cs typeface="ヒラギノ角ゴ Pro W3" charset="0"/>
              </a:defRPr>
            </a:lvl3pPr>
            <a:lvl4pPr marL="1691571" indent="-241653">
              <a:defRPr sz="2500">
                <a:solidFill>
                  <a:schemeClr val="tx1"/>
                </a:solidFill>
                <a:latin typeface="Arial" charset="0"/>
                <a:ea typeface="ヒラギノ角ゴ Pro W3" charset="0"/>
                <a:cs typeface="ヒラギノ角ゴ Pro W3" charset="0"/>
              </a:defRPr>
            </a:lvl4pPr>
            <a:lvl5pPr marL="2174878" indent="-241653">
              <a:defRPr sz="2500">
                <a:solidFill>
                  <a:schemeClr val="tx1"/>
                </a:solidFill>
                <a:latin typeface="Arial" charset="0"/>
                <a:ea typeface="ヒラギノ角ゴ Pro W3" charset="0"/>
                <a:cs typeface="ヒラギノ角ゴ Pro W3" charset="0"/>
              </a:defRPr>
            </a:lvl5pPr>
            <a:lvl6pPr marL="2658184"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6pPr>
            <a:lvl7pPr marL="3141490"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7pPr>
            <a:lvl8pPr marL="3624796"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8pPr>
            <a:lvl9pPr marL="4108102"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9pPr>
          </a:lstStyle>
          <a:p>
            <a:fld id="{B3DE0F42-8939-6247-9234-27A0979952BB}" type="slidenum">
              <a:rPr lang="en-US" sz="1300"/>
              <a:pPr/>
              <a:t>54</a:t>
            </a:fld>
            <a:endParaRPr lang="en-US" sz="1300"/>
          </a:p>
        </p:txBody>
      </p:sp>
      <p:sp>
        <p:nvSpPr>
          <p:cNvPr id="7" name="Rectangle 7"/>
          <p:cNvSpPr txBox="1">
            <a:spLocks noGrp="1" noChangeArrowheads="1"/>
          </p:cNvSpPr>
          <p:nvPr/>
        </p:nvSpPr>
        <p:spPr bwMode="auto">
          <a:xfrm>
            <a:off x="4145280" y="9121140"/>
            <a:ext cx="3169920" cy="480060"/>
          </a:xfrm>
          <a:prstGeom prst="rect">
            <a:avLst/>
          </a:prstGeom>
          <a:noFill/>
          <a:ln>
            <a:miter lim="800000"/>
            <a:headEnd/>
            <a:tailEnd/>
          </a:ln>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9A150B23-9DEF-524A-903E-3B1BAD14E9B4}" type="slidenum">
              <a:rPr lang="en-US" sz="1300" b="1">
                <a:effectLst>
                  <a:outerShdw blurRad="38100" dist="38100" dir="2700000" algn="tl">
                    <a:srgbClr val="DDDDDD"/>
                  </a:outerShdw>
                </a:effectLst>
                <a:latin typeface="Helvetica Neue" charset="0"/>
              </a:rPr>
              <a:pPr algn="r"/>
              <a:t>54</a:t>
            </a:fld>
            <a:endParaRPr lang="en-US" sz="1300" b="1">
              <a:effectLst>
                <a:outerShdw blurRad="38100" dist="38100" dir="2700000" algn="tl">
                  <a:srgbClr val="DDDDDD"/>
                </a:outerShdw>
              </a:effectLst>
              <a:latin typeface="Helvetica Neue" charset="0"/>
            </a:endParaRPr>
          </a:p>
        </p:txBody>
      </p:sp>
      <p:sp>
        <p:nvSpPr>
          <p:cNvPr id="12292" name="Rectangle 2"/>
          <p:cNvSpPr>
            <a:spLocks noGrp="1" noRot="1" noChangeAspect="1" noChangeArrowheads="1" noTextEdit="1"/>
          </p:cNvSpPr>
          <p:nvPr>
            <p:ph type="sldImg"/>
          </p:nvPr>
        </p:nvSpPr>
        <p:spPr>
          <a:solidFill>
            <a:srgbClr val="FFFFFF"/>
          </a:solidFill>
          <a:ln/>
        </p:spPr>
      </p:sp>
      <p:sp>
        <p:nvSpPr>
          <p:cNvPr id="12293"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spcAft>
                <a:spcPct val="30000"/>
              </a:spcAft>
            </a:pPr>
            <a:r>
              <a:rPr lang="en-US" dirty="0">
                <a:latin typeface="Arial" charset="0"/>
                <a:ea typeface="ヒラギノ角ゴ Pro W3" charset="0"/>
                <a:cs typeface="ヒラギノ角ゴ Pro W3" charset="0"/>
              </a:rPr>
              <a:t>Steve Irwin, better known as The Crocodile Hunter was passionate about Wildlife Conservation.</a:t>
            </a:r>
          </a:p>
          <a:p>
            <a:pPr eaLnBrk="1" hangingPunct="1">
              <a:spcBef>
                <a:spcPct val="0"/>
              </a:spcBef>
              <a:spcAft>
                <a:spcPct val="30000"/>
              </a:spcAft>
            </a:pPr>
            <a:endParaRPr lang="en-US" dirty="0">
              <a:latin typeface="Arial" charset="0"/>
              <a:ea typeface="ヒラギノ角ゴ Pro W3" charset="0"/>
              <a:cs typeface="ヒラギノ角ゴ Pro W3" charset="0"/>
            </a:endParaRPr>
          </a:p>
          <a:p>
            <a:pPr eaLnBrk="1" hangingPunct="1">
              <a:spcBef>
                <a:spcPct val="0"/>
              </a:spcBef>
              <a:spcAft>
                <a:spcPct val="30000"/>
              </a:spcAft>
            </a:pPr>
            <a:r>
              <a:rPr lang="en-US" dirty="0">
                <a:latin typeface="Arial" charset="0"/>
                <a:ea typeface="ヒラギノ角ゴ Pro W3" charset="0"/>
                <a:cs typeface="ヒラギノ角ゴ Pro W3" charset="0"/>
              </a:rPr>
              <a:t>Nobody had to tell him it was time to learn about a new species of animal. </a:t>
            </a:r>
          </a:p>
          <a:p>
            <a:pPr eaLnBrk="1" hangingPunct="1">
              <a:spcBef>
                <a:spcPct val="0"/>
              </a:spcBef>
              <a:spcAft>
                <a:spcPct val="30000"/>
              </a:spcAft>
            </a:pPr>
            <a:endParaRPr lang="en-US" dirty="0">
              <a:latin typeface="Arial" charset="0"/>
              <a:ea typeface="ヒラギノ角ゴ Pro W3" charset="0"/>
              <a:cs typeface="ヒラギノ角ゴ Pro W3" charset="0"/>
            </a:endParaRPr>
          </a:p>
          <a:p>
            <a:pPr eaLnBrk="1" hangingPunct="1">
              <a:spcBef>
                <a:spcPct val="0"/>
              </a:spcBef>
              <a:spcAft>
                <a:spcPct val="30000"/>
              </a:spcAft>
            </a:pPr>
            <a:r>
              <a:rPr lang="en-US" dirty="0">
                <a:latin typeface="Arial" charset="0"/>
                <a:ea typeface="ヒラギノ角ゴ Pro W3" charset="0"/>
                <a:cs typeface="ヒラギノ角ゴ Pro W3" charset="0"/>
              </a:rPr>
              <a:t>He was probably the first person at work on Monday morning.</a:t>
            </a:r>
          </a:p>
          <a:p>
            <a:pPr eaLnBrk="1" hangingPunct="1">
              <a:spcBef>
                <a:spcPct val="0"/>
              </a:spcBef>
              <a:spcAft>
                <a:spcPct val="30000"/>
              </a:spcAft>
            </a:pPr>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186172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EBD7602-491C-5341-87FB-153DD0DBBE6C}" type="slidenum">
              <a:rPr lang="en-US" sz="1300"/>
              <a:pPr/>
              <a:t>55</a:t>
            </a:fld>
            <a:endParaRPr lang="en-US" sz="1300"/>
          </a:p>
        </p:txBody>
      </p:sp>
      <p:sp>
        <p:nvSpPr>
          <p:cNvPr id="349186" name="Rectangle 2"/>
          <p:cNvSpPr>
            <a:spLocks noGrp="1" noRot="1" noChangeAspect="1" noChangeArrowheads="1" noTextEdit="1"/>
          </p:cNvSpPr>
          <p:nvPr>
            <p:ph type="sldImg"/>
          </p:nvPr>
        </p:nvSpPr>
        <p:spPr>
          <a:ln/>
        </p:spPr>
      </p:sp>
      <p:sp>
        <p:nvSpPr>
          <p:cNvPr id="349187" name="Rectangle 3"/>
          <p:cNvSpPr>
            <a:spLocks noGrp="1" noChangeArrowheads="1"/>
          </p:cNvSpPr>
          <p:nvPr>
            <p:ph type="body" idx="1"/>
          </p:nvPr>
        </p:nvSpPr>
        <p:spPr>
          <a:xfrm>
            <a:off x="685800" y="4572000"/>
            <a:ext cx="5770563"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Before I conclude my presentation, I will pause here to see if anyone has any questions. </a:t>
            </a:r>
          </a:p>
          <a:p>
            <a:endParaRPr lang="en-US" dirty="0">
              <a:ea typeface="ヒラギノ角ゴ Pro W3" charset="0"/>
            </a:endParaRPr>
          </a:p>
          <a:p>
            <a:r>
              <a:rPr lang="en-US" dirty="0">
                <a:ea typeface="ヒラギノ角ゴ Pro W3" charset="0"/>
              </a:rPr>
              <a:t>Remember that you can download the PowerPoint and use it however you can</a:t>
            </a:r>
            <a:r>
              <a:rPr lang="en-US" dirty="0" smtClean="0">
                <a:ea typeface="ヒラギノ角ゴ Pro W3" charset="0"/>
              </a:rPr>
              <a:t>.</a:t>
            </a:r>
            <a:endParaRPr lang="en-US" dirty="0">
              <a:ea typeface="ヒラギノ角ゴ Pro W3" charset="0"/>
            </a:endParaRPr>
          </a:p>
        </p:txBody>
      </p:sp>
    </p:spTree>
    <p:extLst>
      <p:ext uri="{BB962C8B-B14F-4D97-AF65-F5344CB8AC3E}">
        <p14:creationId xmlns:p14="http://schemas.microsoft.com/office/powerpoint/2010/main" val="24528521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4145280" y="9121140"/>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8D268FCD-FBC8-814D-929D-D676433F5D3F}" type="slidenum">
              <a:rPr lang="en-US" sz="1300"/>
              <a:pPr algn="r"/>
              <a:t>56</a:t>
            </a:fld>
            <a:endParaRPr lang="en-US" sz="1300"/>
          </a:p>
        </p:txBody>
      </p:sp>
      <p:sp>
        <p:nvSpPr>
          <p:cNvPr id="7" name="Rectangle 7"/>
          <p:cNvSpPr txBox="1">
            <a:spLocks noGrp="1" noChangeArrowheads="1"/>
          </p:cNvSpPr>
          <p:nvPr/>
        </p:nvSpPr>
        <p:spPr bwMode="auto">
          <a:xfrm>
            <a:off x="4145280" y="9121140"/>
            <a:ext cx="3169920" cy="480060"/>
          </a:xfrm>
          <a:prstGeom prst="rect">
            <a:avLst/>
          </a:prstGeom>
          <a:noFill/>
          <a:ln>
            <a:miter lim="800000"/>
            <a:headEnd/>
            <a:tailEnd/>
          </a:ln>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4564B9E-4CC0-E446-ADD8-C9228F1B7D08}" type="slidenum">
              <a:rPr lang="en-US" sz="1300" b="1">
                <a:effectLst>
                  <a:outerShdw blurRad="38100" dist="38100" dir="2700000" algn="tl">
                    <a:srgbClr val="DDDDDD"/>
                  </a:outerShdw>
                </a:effectLst>
                <a:latin typeface="Helvetica Neue" charset="0"/>
              </a:rPr>
              <a:pPr algn="r"/>
              <a:t>56</a:t>
            </a:fld>
            <a:endParaRPr lang="en-US" sz="1300" b="1">
              <a:effectLst>
                <a:outerShdw blurRad="38100" dist="38100" dir="2700000" algn="tl">
                  <a:srgbClr val="DDDDDD"/>
                </a:outerShdw>
              </a:effectLst>
              <a:latin typeface="Helvetica Neue" charset="0"/>
            </a:endParaRPr>
          </a:p>
        </p:txBody>
      </p:sp>
      <p:sp>
        <p:nvSpPr>
          <p:cNvPr id="15364" name="Rectangle 2"/>
          <p:cNvSpPr>
            <a:spLocks noGrp="1" noRot="1" noChangeAspect="1" noChangeArrowheads="1" noTextEdit="1"/>
          </p:cNvSpPr>
          <p:nvPr>
            <p:ph type="sldImg"/>
          </p:nvPr>
        </p:nvSpPr>
        <p:spPr>
          <a:xfrm>
            <a:off x="1257300" y="720725"/>
            <a:ext cx="3509963" cy="2632075"/>
          </a:xfrm>
          <a:solidFill>
            <a:srgbClr val="FFFFFF"/>
          </a:solidFill>
          <a:ln/>
        </p:spPr>
      </p:sp>
      <p:sp>
        <p:nvSpPr>
          <p:cNvPr id="15365" name="Rectangle 3"/>
          <p:cNvSpPr>
            <a:spLocks noGrp="1" noChangeArrowheads="1"/>
          </p:cNvSpPr>
          <p:nvPr>
            <p:ph type="body" idx="1"/>
          </p:nvPr>
        </p:nvSpPr>
        <p:spPr>
          <a:xfrm>
            <a:off x="974725" y="3581400"/>
            <a:ext cx="5365750" cy="5299075"/>
          </a:xfrm>
          <a:solidFill>
            <a:srgbClr val="FFFFFF"/>
          </a:solidFill>
          <a:ln>
            <a:solidFill>
              <a:srgbClr val="000000"/>
            </a:solidFill>
          </a:ln>
        </p:spPr>
        <p:txBody>
          <a:bodyPr/>
          <a:lstStyle/>
          <a:p>
            <a:pPr eaLnBrk="1" hangingPunct="1">
              <a:spcBef>
                <a:spcPct val="0"/>
              </a:spcBef>
              <a:spcAft>
                <a:spcPct val="30000"/>
              </a:spcAft>
            </a:pPr>
            <a:r>
              <a:rPr lang="en-US" dirty="0">
                <a:latin typeface="Arial" charset="0"/>
                <a:ea typeface="ヒラギノ角ゴ Pro W3" charset="0"/>
                <a:cs typeface="ヒラギノ角ゴ Pro W3" charset="0"/>
              </a:rPr>
              <a:t>And then there is Mister Rogers – passionate about educating children.</a:t>
            </a:r>
          </a:p>
          <a:p>
            <a:pPr eaLnBrk="1" hangingPunct="1">
              <a:spcBef>
                <a:spcPct val="0"/>
              </a:spcBef>
              <a:spcAft>
                <a:spcPct val="30000"/>
              </a:spcAft>
            </a:pPr>
            <a:endParaRPr lang="en-US" dirty="0">
              <a:latin typeface="Arial" charset="0"/>
              <a:ea typeface="ヒラギノ角ゴ Pro W3" charset="0"/>
              <a:cs typeface="ヒラギノ角ゴ Pro W3" charset="0"/>
            </a:endParaRPr>
          </a:p>
          <a:p>
            <a:pPr eaLnBrk="1" hangingPunct="1">
              <a:spcBef>
                <a:spcPct val="0"/>
              </a:spcBef>
              <a:spcAft>
                <a:spcPct val="30000"/>
              </a:spcAft>
            </a:pPr>
            <a:r>
              <a:rPr lang="en-US" dirty="0">
                <a:latin typeface="Arial" charset="0"/>
                <a:ea typeface="ヒラギノ角ゴ Pro W3" charset="0"/>
                <a:cs typeface="ヒラギノ角ゴ Pro W3" charset="0"/>
              </a:rPr>
              <a:t>It was so nice growing up knowing that Mr. Rogers was my neighbor, </a:t>
            </a:r>
            <a:r>
              <a:rPr lang="en-US" dirty="0" smtClean="0">
                <a:latin typeface="Arial" charset="0"/>
                <a:ea typeface="ヒラギノ角ゴ Pro W3" charset="0"/>
                <a:cs typeface="ヒラギノ角ゴ Pro W3" charset="0"/>
              </a:rPr>
              <a:t>-- and </a:t>
            </a:r>
            <a:r>
              <a:rPr lang="en-US" dirty="0">
                <a:latin typeface="Arial" charset="0"/>
                <a:ea typeface="ヒラギノ角ゴ Pro W3" charset="0"/>
                <a:cs typeface="ヒラギノ角ゴ Pro W3" charset="0"/>
              </a:rPr>
              <a:t>that he </a:t>
            </a:r>
            <a:r>
              <a:rPr lang="en-US" u="sng" dirty="0">
                <a:latin typeface="Arial" charset="0"/>
                <a:ea typeface="ヒラギノ角ゴ Pro W3" charset="0"/>
                <a:cs typeface="ヒラギノ角ゴ Pro W3" charset="0"/>
              </a:rPr>
              <a:t>liked</a:t>
            </a:r>
            <a:r>
              <a:rPr lang="en-US" dirty="0">
                <a:latin typeface="Arial" charset="0"/>
                <a:ea typeface="ヒラギノ角ゴ Pro W3" charset="0"/>
                <a:cs typeface="ヒラギノ角ゴ Pro W3" charset="0"/>
              </a:rPr>
              <a:t> me just the way I </a:t>
            </a:r>
            <a:r>
              <a:rPr lang="en-US" u="sng" dirty="0">
                <a:latin typeface="Arial" charset="0"/>
                <a:ea typeface="ヒラギノ角ゴ Pro W3" charset="0"/>
                <a:cs typeface="ヒラギノ角ゴ Pro W3" charset="0"/>
              </a:rPr>
              <a:t>was</a:t>
            </a:r>
            <a:r>
              <a:rPr lang="en-US" dirty="0">
                <a:latin typeface="Arial" charset="0"/>
                <a:ea typeface="ヒラギノ角ゴ Pro W3" charset="0"/>
                <a:cs typeface="ヒラギノ角ゴ Pro W3" charset="0"/>
              </a:rPr>
              <a:t>.</a:t>
            </a:r>
          </a:p>
          <a:p>
            <a:pPr eaLnBrk="1" hangingPunct="1">
              <a:spcBef>
                <a:spcPct val="0"/>
              </a:spcBef>
              <a:spcAft>
                <a:spcPct val="30000"/>
              </a:spcAft>
            </a:pPr>
            <a:endParaRPr lang="en-US" dirty="0">
              <a:latin typeface="Arial" charset="0"/>
              <a:ea typeface="ヒラギノ角ゴ Pro W3" charset="0"/>
              <a:cs typeface="ヒラギノ角ゴ Pro W3" charset="0"/>
            </a:endParaRPr>
          </a:p>
          <a:p>
            <a:pPr eaLnBrk="1" hangingPunct="1">
              <a:spcBef>
                <a:spcPct val="0"/>
              </a:spcBef>
              <a:spcAft>
                <a:spcPct val="30000"/>
              </a:spcAft>
            </a:pPr>
            <a:r>
              <a:rPr lang="en-US" dirty="0">
                <a:latin typeface="Arial" charset="0"/>
                <a:ea typeface="ヒラギノ角ゴ Pro W3" charset="0"/>
                <a:cs typeface="ヒラギノ角ゴ Pro W3" charset="0"/>
              </a:rPr>
              <a:t>Wouldn’t it be </a:t>
            </a:r>
            <a:r>
              <a:rPr lang="en-US" u="sng" dirty="0">
                <a:latin typeface="Arial" charset="0"/>
                <a:ea typeface="ヒラギノ角ゴ Pro W3" charset="0"/>
                <a:cs typeface="ヒラギノ角ゴ Pro W3" charset="0"/>
              </a:rPr>
              <a:t>great</a:t>
            </a:r>
            <a:r>
              <a:rPr lang="en-US" dirty="0">
                <a:latin typeface="Arial" charset="0"/>
                <a:ea typeface="ヒラギノ角ゴ Pro W3" charset="0"/>
                <a:cs typeface="ヒラギノ角ゴ Pro W3" charset="0"/>
              </a:rPr>
              <a:t> if everyone could find a career about which they are </a:t>
            </a:r>
            <a:r>
              <a:rPr lang="en-US" u="sng" dirty="0">
                <a:latin typeface="Arial" charset="0"/>
                <a:ea typeface="ヒラギノ角ゴ Pro W3" charset="0"/>
                <a:cs typeface="ヒラギノ角ゴ Pro W3" charset="0"/>
              </a:rPr>
              <a:t>passionate</a:t>
            </a:r>
            <a:r>
              <a:rPr lang="en-US" dirty="0">
                <a:latin typeface="Arial" charset="0"/>
                <a:ea typeface="ヒラギノ角ゴ Pro W3" charset="0"/>
                <a:cs typeface="ヒラギノ角ゴ Pro W3" charset="0"/>
              </a:rPr>
              <a:t>? </a:t>
            </a:r>
          </a:p>
          <a:p>
            <a:pPr eaLnBrk="1" hangingPunct="1">
              <a:spcBef>
                <a:spcPct val="0"/>
              </a:spcBef>
              <a:spcAft>
                <a:spcPct val="30000"/>
              </a:spcAft>
            </a:pPr>
            <a:r>
              <a:rPr lang="en-US" dirty="0">
                <a:latin typeface="Arial" charset="0"/>
                <a:ea typeface="ヒラギノ角ゴ Pro W3" charset="0"/>
                <a:cs typeface="ヒラギノ角ゴ Pro W3" charset="0"/>
              </a:rPr>
              <a:t>Not just a </a:t>
            </a:r>
            <a:r>
              <a:rPr lang="en-US" u="sng" dirty="0">
                <a:latin typeface="Arial" charset="0"/>
                <a:ea typeface="ヒラギノ角ゴ Pro W3" charset="0"/>
                <a:cs typeface="ヒラギノ角ゴ Pro W3" charset="0"/>
              </a:rPr>
              <a:t>job</a:t>
            </a:r>
            <a:r>
              <a:rPr lang="en-US" dirty="0">
                <a:latin typeface="Arial" charset="0"/>
                <a:ea typeface="ヒラギノ角ゴ Pro W3" charset="0"/>
                <a:cs typeface="ヒラギノ角ゴ Pro W3" charset="0"/>
              </a:rPr>
              <a:t> that pays for their weekend activities, but a job that </a:t>
            </a:r>
            <a:r>
              <a:rPr lang="en-US" u="sng" dirty="0">
                <a:latin typeface="Arial" charset="0"/>
                <a:ea typeface="ヒラギノ角ゴ Pro W3" charset="0"/>
                <a:cs typeface="ヒラギノ角ゴ Pro W3" charset="0"/>
              </a:rPr>
              <a:t>gives</a:t>
            </a:r>
            <a:r>
              <a:rPr lang="en-US" dirty="0">
                <a:latin typeface="Arial" charset="0"/>
                <a:ea typeface="ヒラギノ角ゴ Pro W3" charset="0"/>
                <a:cs typeface="ヒラギノ角ゴ Pro W3" charset="0"/>
              </a:rPr>
              <a:t> them a sense of </a:t>
            </a:r>
            <a:r>
              <a:rPr lang="en-US" u="sng" dirty="0">
                <a:latin typeface="Arial" charset="0"/>
                <a:ea typeface="ヒラギノ角ゴ Pro W3" charset="0"/>
                <a:cs typeface="ヒラギノ角ゴ Pro W3" charset="0"/>
              </a:rPr>
              <a:t>purpose</a:t>
            </a:r>
            <a:r>
              <a:rPr lang="en-US" dirty="0">
                <a:latin typeface="Arial" charset="0"/>
                <a:ea typeface="ヒラギノ角ゴ Pro W3" charset="0"/>
                <a:cs typeface="ヒラギノ角ゴ Pro W3" charset="0"/>
              </a:rPr>
              <a:t>? </a:t>
            </a:r>
          </a:p>
          <a:p>
            <a:pPr eaLnBrk="1" hangingPunct="1">
              <a:spcBef>
                <a:spcPct val="0"/>
              </a:spcBef>
              <a:spcAft>
                <a:spcPct val="30000"/>
              </a:spcAft>
            </a:pPr>
            <a:r>
              <a:rPr lang="en-US" dirty="0">
                <a:latin typeface="Arial" charset="0"/>
                <a:ea typeface="ヒラギノ角ゴ Pro W3" charset="0"/>
                <a:cs typeface="ヒラギノ角ゴ Pro W3" charset="0"/>
              </a:rPr>
              <a:t>What if that sense of </a:t>
            </a:r>
            <a:r>
              <a:rPr lang="en-US" u="sng" dirty="0">
                <a:latin typeface="Arial" charset="0"/>
                <a:ea typeface="ヒラギノ角ゴ Pro W3" charset="0"/>
                <a:cs typeface="ヒラギノ角ゴ Pro W3" charset="0"/>
              </a:rPr>
              <a:t>purpose</a:t>
            </a:r>
            <a:r>
              <a:rPr lang="en-US" dirty="0">
                <a:latin typeface="Arial" charset="0"/>
                <a:ea typeface="ヒラギノ角ゴ Pro W3" charset="0"/>
                <a:cs typeface="ヒラギノ角ゴ Pro W3" charset="0"/>
              </a:rPr>
              <a:t> leads to a </a:t>
            </a:r>
            <a:r>
              <a:rPr lang="en-US" u="sng" dirty="0">
                <a:latin typeface="Arial" charset="0"/>
                <a:ea typeface="ヒラギノ角ゴ Pro W3" charset="0"/>
                <a:cs typeface="ヒラギノ角ゴ Pro W3" charset="0"/>
              </a:rPr>
              <a:t>thirst</a:t>
            </a:r>
            <a:r>
              <a:rPr lang="en-US" dirty="0">
                <a:latin typeface="Arial" charset="0"/>
                <a:ea typeface="ヒラギノ角ゴ Pro W3" charset="0"/>
                <a:cs typeface="ヒラギノ角ゴ Pro W3" charset="0"/>
              </a:rPr>
              <a:t> for knowledge? </a:t>
            </a:r>
          </a:p>
          <a:p>
            <a:pPr eaLnBrk="1" hangingPunct="1">
              <a:spcBef>
                <a:spcPct val="0"/>
              </a:spcBef>
              <a:spcAft>
                <a:spcPct val="30000"/>
              </a:spcAft>
            </a:pPr>
            <a:r>
              <a:rPr lang="en-US" dirty="0">
                <a:latin typeface="Arial" charset="0"/>
                <a:ea typeface="ヒラギノ角ゴ Pro W3" charset="0"/>
                <a:cs typeface="ヒラギノ角ゴ Pro W3" charset="0"/>
              </a:rPr>
              <a:t>A </a:t>
            </a:r>
            <a:r>
              <a:rPr lang="en-US" u="sng" dirty="0">
                <a:latin typeface="Arial" charset="0"/>
                <a:ea typeface="ヒラギノ角ゴ Pro W3" charset="0"/>
                <a:cs typeface="ヒラギノ角ゴ Pro W3" charset="0"/>
              </a:rPr>
              <a:t>desire</a:t>
            </a:r>
            <a:r>
              <a:rPr lang="en-US" dirty="0">
                <a:latin typeface="Arial" charset="0"/>
                <a:ea typeface="ヒラギノ角ゴ Pro W3" charset="0"/>
                <a:cs typeface="ヒラギノ角ゴ Pro W3" charset="0"/>
              </a:rPr>
              <a:t> for life-long education. </a:t>
            </a:r>
          </a:p>
          <a:p>
            <a:pPr eaLnBrk="1" hangingPunct="1">
              <a:spcBef>
                <a:spcPct val="0"/>
              </a:spcBef>
              <a:spcAft>
                <a:spcPct val="30000"/>
              </a:spcAft>
            </a:pPr>
            <a:r>
              <a:rPr lang="en-US" dirty="0">
                <a:latin typeface="Arial" charset="0"/>
                <a:ea typeface="ヒラギノ角ゴ Pro W3" charset="0"/>
                <a:cs typeface="ヒラギノ角ゴ Pro W3" charset="0"/>
              </a:rPr>
              <a:t>A </a:t>
            </a:r>
            <a:r>
              <a:rPr lang="en-US" u="sng" dirty="0">
                <a:latin typeface="Arial" charset="0"/>
                <a:ea typeface="ヒラギノ角ゴ Pro W3" charset="0"/>
                <a:cs typeface="ヒラギノ角ゴ Pro W3" charset="0"/>
              </a:rPr>
              <a:t>desire</a:t>
            </a:r>
            <a:r>
              <a:rPr lang="en-US" dirty="0">
                <a:latin typeface="Arial" charset="0"/>
                <a:ea typeface="ヒラギノ角ゴ Pro W3" charset="0"/>
                <a:cs typeface="ヒラギノ角ゴ Pro W3" charset="0"/>
              </a:rPr>
              <a:t> to share that </a:t>
            </a:r>
            <a:r>
              <a:rPr lang="en-US" u="sng" dirty="0">
                <a:latin typeface="Arial" charset="0"/>
                <a:ea typeface="ヒラギノ角ゴ Pro W3" charset="0"/>
                <a:cs typeface="ヒラギノ角ゴ Pro W3" charset="0"/>
              </a:rPr>
              <a:t>passion</a:t>
            </a:r>
            <a:r>
              <a:rPr lang="en-US" dirty="0">
                <a:latin typeface="Arial" charset="0"/>
                <a:ea typeface="ヒラギノ角ゴ Pro W3" charset="0"/>
                <a:cs typeface="ヒラギノ角ゴ Pro W3" charset="0"/>
              </a:rPr>
              <a:t> with others.</a:t>
            </a:r>
          </a:p>
          <a:p>
            <a:pPr eaLnBrk="1" hangingPunct="1">
              <a:spcBef>
                <a:spcPct val="0"/>
              </a:spcBef>
              <a:spcAft>
                <a:spcPct val="30000"/>
              </a:spcAft>
            </a:pPr>
            <a:endParaRPr lang="en-US" dirty="0">
              <a:latin typeface="Arial" charset="0"/>
              <a:ea typeface="ヒラギノ角ゴ Pro W3" charset="0"/>
              <a:cs typeface="ヒラギノ角ゴ Pro W3" charset="0"/>
            </a:endParaRPr>
          </a:p>
          <a:p>
            <a:pPr eaLnBrk="1" hangingPunct="1">
              <a:spcBef>
                <a:spcPct val="0"/>
              </a:spcBef>
              <a:spcAft>
                <a:spcPct val="30000"/>
              </a:spcAft>
            </a:pPr>
            <a:r>
              <a:rPr lang="en-US" dirty="0">
                <a:latin typeface="Arial" charset="0"/>
                <a:ea typeface="ヒラギノ角ゴ Pro W3" charset="0"/>
                <a:cs typeface="ヒラギノ角ゴ Pro W3" charset="0"/>
              </a:rPr>
              <a:t>=========</a:t>
            </a:r>
          </a:p>
          <a:p>
            <a:pPr eaLnBrk="1" hangingPunct="1">
              <a:spcBef>
                <a:spcPct val="0"/>
              </a:spcBef>
              <a:spcAft>
                <a:spcPct val="30000"/>
              </a:spcAft>
            </a:pPr>
            <a:r>
              <a:rPr lang="en-US" dirty="0">
                <a:latin typeface="Arial" charset="0"/>
                <a:ea typeface="ヒラギノ角ゴ Pro W3" charset="0"/>
                <a:cs typeface="ヒラギノ角ゴ Pro W3" charset="0"/>
              </a:rPr>
              <a:t>Graphic from http://</a:t>
            </a:r>
            <a:r>
              <a:rPr lang="en-US" dirty="0" err="1">
                <a:latin typeface="Arial" charset="0"/>
                <a:ea typeface="ヒラギノ角ゴ Pro W3" charset="0"/>
                <a:cs typeface="ヒラギノ角ゴ Pro W3" charset="0"/>
              </a:rPr>
              <a:t>pbskids.org</a:t>
            </a:r>
            <a:r>
              <a:rPr lang="en-US" dirty="0">
                <a:latin typeface="Arial" charset="0"/>
                <a:ea typeface="ヒラギノ角ゴ Pro W3" charset="0"/>
                <a:cs typeface="ヒラギノ角ゴ Pro W3" charset="0"/>
              </a:rPr>
              <a:t>/rogers/</a:t>
            </a:r>
          </a:p>
          <a:p>
            <a:pPr eaLnBrk="1" hangingPunct="1">
              <a:spcBef>
                <a:spcPct val="0"/>
              </a:spcBef>
              <a:spcAft>
                <a:spcPct val="30000"/>
              </a:spcAft>
            </a:pPr>
            <a:endParaRPr lang="en-US" dirty="0">
              <a:latin typeface="Arial" charset="0"/>
              <a:ea typeface="ヒラギノ角ゴ Pro W3" charset="0"/>
              <a:cs typeface="ヒラギノ角ゴ Pro W3" charset="0"/>
            </a:endParaRPr>
          </a:p>
          <a:p>
            <a:pPr defTabSz="483306" eaLnBrk="1" fontAlgn="auto" hangingPunct="1">
              <a:spcBef>
                <a:spcPct val="0"/>
              </a:spcBef>
              <a:spcAft>
                <a:spcPct val="30000"/>
              </a:spcAft>
              <a:defRPr/>
            </a:pPr>
            <a:r>
              <a:rPr lang="en-US" dirty="0">
                <a:latin typeface="Arial" charset="0"/>
                <a:ea typeface="ヒラギノ角ゴ Pro W3" charset="0"/>
                <a:cs typeface="ヒラギノ角ゴ Pro W3" charset="0"/>
              </a:rPr>
              <a:t>Video  from http://</a:t>
            </a:r>
            <a:r>
              <a:rPr lang="en-US" dirty="0" err="1">
                <a:latin typeface="Arial" charset="0"/>
                <a:ea typeface="ヒラギノ角ゴ Pro W3" charset="0"/>
                <a:cs typeface="ヒラギノ角ゴ Pro W3" charset="0"/>
              </a:rPr>
              <a:t>www.youtube.com</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watch?v</a:t>
            </a:r>
            <a:r>
              <a:rPr lang="en-US" dirty="0">
                <a:latin typeface="Arial" charset="0"/>
                <a:ea typeface="ヒラギノ角ゴ Pro W3" charset="0"/>
                <a:cs typeface="ヒラギノ角ゴ Pro W3" charset="0"/>
              </a:rPr>
              <a:t>=</a:t>
            </a:r>
            <a:r>
              <a:rPr lang="en-US" dirty="0" err="1">
                <a:latin typeface="Arial" charset="0"/>
                <a:ea typeface="ヒラギノ角ゴ Pro W3" charset="0"/>
                <a:cs typeface="ヒラギノ角ゴ Pro W3" charset="0"/>
              </a:rPr>
              <a:t>JMFDphMXTlQ&amp;feature</a:t>
            </a:r>
            <a:r>
              <a:rPr lang="en-US" dirty="0">
                <a:latin typeface="Arial" charset="0"/>
                <a:ea typeface="ヒラギノ角ゴ Pro W3" charset="0"/>
                <a:cs typeface="ヒラギノ角ゴ Pro W3" charset="0"/>
              </a:rPr>
              <a:t>=related</a:t>
            </a:r>
          </a:p>
          <a:p>
            <a:pPr eaLnBrk="1" hangingPunct="1">
              <a:spcBef>
                <a:spcPct val="0"/>
              </a:spcBef>
              <a:spcAft>
                <a:spcPct val="30000"/>
              </a:spcAft>
            </a:pPr>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1907578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charset="0"/>
                <a:ea typeface="ヒラギノ角ゴ Pro W3" charset="0"/>
                <a:cs typeface="ヒラギノ角ゴ Pro W3" charset="0"/>
              </a:defRPr>
            </a:lvl1pPr>
            <a:lvl2pPr marL="40097626" indent="-39614320">
              <a:defRPr sz="2500">
                <a:solidFill>
                  <a:schemeClr val="tx1"/>
                </a:solidFill>
                <a:latin typeface="Arial" charset="0"/>
                <a:ea typeface="ヒラギノ角ゴ Pro W3" charset="0"/>
                <a:cs typeface="ヒラギノ角ゴ Pro W3" charset="0"/>
              </a:defRPr>
            </a:lvl2pPr>
            <a:lvl3pPr marL="1208265" indent="-241653">
              <a:defRPr sz="2500">
                <a:solidFill>
                  <a:schemeClr val="tx1"/>
                </a:solidFill>
                <a:latin typeface="Arial" charset="0"/>
                <a:ea typeface="ヒラギノ角ゴ Pro W3" charset="0"/>
                <a:cs typeface="ヒラギノ角ゴ Pro W3" charset="0"/>
              </a:defRPr>
            </a:lvl3pPr>
            <a:lvl4pPr marL="1691571" indent="-241653">
              <a:defRPr sz="2500">
                <a:solidFill>
                  <a:schemeClr val="tx1"/>
                </a:solidFill>
                <a:latin typeface="Arial" charset="0"/>
                <a:ea typeface="ヒラギノ角ゴ Pro W3" charset="0"/>
                <a:cs typeface="ヒラギノ角ゴ Pro W3" charset="0"/>
              </a:defRPr>
            </a:lvl4pPr>
            <a:lvl5pPr marL="2174878" indent="-241653">
              <a:defRPr sz="2500">
                <a:solidFill>
                  <a:schemeClr val="tx1"/>
                </a:solidFill>
                <a:latin typeface="Arial" charset="0"/>
                <a:ea typeface="ヒラギノ角ゴ Pro W3" charset="0"/>
                <a:cs typeface="ヒラギノ角ゴ Pro W3" charset="0"/>
              </a:defRPr>
            </a:lvl5pPr>
            <a:lvl6pPr marL="2658184"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6pPr>
            <a:lvl7pPr marL="3141490"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7pPr>
            <a:lvl8pPr marL="3624796"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8pPr>
            <a:lvl9pPr marL="4108102"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9pPr>
          </a:lstStyle>
          <a:p>
            <a:fld id="{B47F1FB1-FF98-364F-B735-B84688F63983}" type="slidenum">
              <a:rPr lang="en-US" sz="1300"/>
              <a:pPr/>
              <a:t>57</a:t>
            </a:fld>
            <a:endParaRPr lang="en-US" sz="1300"/>
          </a:p>
        </p:txBody>
      </p:sp>
      <p:sp>
        <p:nvSpPr>
          <p:cNvPr id="7" name="Rectangle 7"/>
          <p:cNvSpPr txBox="1">
            <a:spLocks noGrp="1" noChangeArrowheads="1"/>
          </p:cNvSpPr>
          <p:nvPr/>
        </p:nvSpPr>
        <p:spPr bwMode="auto">
          <a:xfrm>
            <a:off x="4145280" y="9121140"/>
            <a:ext cx="3169920" cy="480060"/>
          </a:xfrm>
          <a:prstGeom prst="rect">
            <a:avLst/>
          </a:prstGeom>
          <a:noFill/>
          <a:ln>
            <a:miter lim="800000"/>
            <a:headEnd/>
            <a:tailEnd/>
          </a:ln>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3FB32A2-AB0D-AE45-BDAA-D105F7C2720C}" type="slidenum">
              <a:rPr lang="en-US" sz="1300" b="1">
                <a:effectLst>
                  <a:outerShdw blurRad="38100" dist="38100" dir="2700000" algn="tl">
                    <a:srgbClr val="DDDDDD"/>
                  </a:outerShdw>
                </a:effectLst>
                <a:latin typeface="Helvetica Neue" charset="0"/>
              </a:rPr>
              <a:pPr algn="r"/>
              <a:t>57</a:t>
            </a:fld>
            <a:endParaRPr lang="en-US" sz="1300" b="1">
              <a:effectLst>
                <a:outerShdw blurRad="38100" dist="38100" dir="2700000" algn="tl">
                  <a:srgbClr val="DDDDDD"/>
                </a:outerShdw>
              </a:effectLst>
              <a:latin typeface="Helvetica Neue" charset="0"/>
            </a:endParaRPr>
          </a:p>
        </p:txBody>
      </p:sp>
      <p:sp>
        <p:nvSpPr>
          <p:cNvPr id="11268" name="Rectangle 2"/>
          <p:cNvSpPr>
            <a:spLocks noGrp="1" noRot="1" noChangeAspect="1" noChangeArrowheads="1" noTextEdit="1"/>
          </p:cNvSpPr>
          <p:nvPr>
            <p:ph type="sldImg"/>
          </p:nvPr>
        </p:nvSpPr>
        <p:spPr>
          <a:solidFill>
            <a:srgbClr val="FFFFFF"/>
          </a:solidFill>
          <a:ln/>
        </p:spPr>
      </p:sp>
      <p:sp>
        <p:nvSpPr>
          <p:cNvPr id="1126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Arial" charset="0"/>
                <a:ea typeface="ヒラギノ角ゴ Pro W3" charset="0"/>
                <a:cs typeface="Arial" charset="0"/>
                <a:sym typeface="Wingdings"/>
              </a:rPr>
              <a:t></a:t>
            </a:r>
          </a:p>
          <a:p>
            <a:pPr eaLnBrk="1" hangingPunct="1"/>
            <a:r>
              <a:rPr lang="en-US" dirty="0" smtClean="0">
                <a:latin typeface="Arial" charset="0"/>
                <a:ea typeface="ヒラギノ角ゴ Pro W3" charset="0"/>
                <a:cs typeface="Arial" charset="0"/>
              </a:rPr>
              <a:t>What makes you </a:t>
            </a:r>
            <a:r>
              <a:rPr lang="en-US" u="sng" dirty="0" smtClean="0">
                <a:latin typeface="Arial" charset="0"/>
                <a:ea typeface="ヒラギノ角ゴ Pro W3" charset="0"/>
                <a:cs typeface="Arial" charset="0"/>
              </a:rPr>
              <a:t>want</a:t>
            </a:r>
            <a:r>
              <a:rPr lang="en-US" dirty="0" smtClean="0">
                <a:latin typeface="Arial" charset="0"/>
                <a:ea typeface="ヒラギノ角ゴ Pro W3" charset="0"/>
                <a:cs typeface="Arial" charset="0"/>
              </a:rPr>
              <a:t> to get up in the morning?</a:t>
            </a:r>
          </a:p>
          <a:p>
            <a:pPr eaLnBrk="1" hangingPunct="1"/>
            <a:endParaRPr lang="en-US" dirty="0" smtClean="0">
              <a:latin typeface="Arial" charset="0"/>
              <a:ea typeface="ヒラギノ角ゴ Pro W3" charset="0"/>
              <a:cs typeface="Arial" charset="0"/>
            </a:endParaRPr>
          </a:p>
          <a:p>
            <a:pPr eaLnBrk="1" hangingPunct="1"/>
            <a:r>
              <a:rPr lang="en-US" dirty="0" smtClean="0">
                <a:latin typeface="Arial" charset="0"/>
                <a:ea typeface="ヒラギノ角ゴ Pro W3" charset="0"/>
                <a:cs typeface="Arial" charset="0"/>
                <a:sym typeface="Wingdings"/>
              </a:rPr>
              <a:t></a:t>
            </a:r>
          </a:p>
          <a:p>
            <a:pPr eaLnBrk="1" hangingPunct="1"/>
            <a:r>
              <a:rPr lang="en-US" dirty="0" smtClean="0">
                <a:latin typeface="Arial" charset="0"/>
                <a:ea typeface="ヒラギノ角ゴ Pro W3" charset="0"/>
                <a:cs typeface="Arial" charset="0"/>
              </a:rPr>
              <a:t>Are you </a:t>
            </a:r>
            <a:r>
              <a:rPr lang="en-US" u="sng" dirty="0" smtClean="0">
                <a:latin typeface="Arial" charset="0"/>
                <a:ea typeface="ヒラギノ角ゴ Pro W3" charset="0"/>
                <a:cs typeface="Arial" charset="0"/>
              </a:rPr>
              <a:t>passionate</a:t>
            </a:r>
            <a:r>
              <a:rPr lang="en-US" dirty="0" smtClean="0">
                <a:latin typeface="Arial" charset="0"/>
                <a:ea typeface="ヒラギノ角ゴ Pro W3" charset="0"/>
                <a:cs typeface="Arial" charset="0"/>
              </a:rPr>
              <a:t> about your own career?</a:t>
            </a:r>
          </a:p>
          <a:p>
            <a:pPr eaLnBrk="1" hangingPunct="1"/>
            <a:endParaRPr lang="en-US" dirty="0" smtClean="0">
              <a:latin typeface="Arial" charset="0"/>
              <a:ea typeface="ヒラギノ角ゴ Pro W3" charset="0"/>
              <a:cs typeface="Arial" charset="0"/>
            </a:endParaRPr>
          </a:p>
          <a:p>
            <a:pPr eaLnBrk="1" hangingPunct="1"/>
            <a:r>
              <a:rPr lang="en-US" dirty="0" smtClean="0">
                <a:latin typeface="Arial" charset="0"/>
                <a:ea typeface="ヒラギノ角ゴ Pro W3" charset="0"/>
                <a:cs typeface="Arial" charset="0"/>
                <a:sym typeface="Wingdings"/>
              </a:rPr>
              <a:t></a:t>
            </a:r>
          </a:p>
          <a:p>
            <a:pPr eaLnBrk="1" hangingPunct="1"/>
            <a:r>
              <a:rPr lang="en-US" dirty="0" smtClean="0">
                <a:latin typeface="Arial" charset="0"/>
                <a:ea typeface="ヒラギノ角ゴ Pro W3" charset="0"/>
                <a:cs typeface="Arial" charset="0"/>
              </a:rPr>
              <a:t>How can we help kids </a:t>
            </a:r>
            <a:r>
              <a:rPr lang="en-US" u="sng" dirty="0" smtClean="0">
                <a:latin typeface="Arial" charset="0"/>
                <a:ea typeface="ヒラギノ角ゴ Pro W3" charset="0"/>
                <a:cs typeface="Arial" charset="0"/>
              </a:rPr>
              <a:t>discover</a:t>
            </a:r>
            <a:r>
              <a:rPr lang="en-US" dirty="0" smtClean="0">
                <a:latin typeface="Arial" charset="0"/>
                <a:ea typeface="ヒラギノ角ゴ Pro W3" charset="0"/>
                <a:cs typeface="Arial" charset="0"/>
              </a:rPr>
              <a:t> their passion, </a:t>
            </a:r>
          </a:p>
          <a:p>
            <a:pPr eaLnBrk="1" hangingPunct="1"/>
            <a:r>
              <a:rPr lang="en-US" dirty="0" smtClean="0">
                <a:latin typeface="Arial" charset="0"/>
                <a:ea typeface="ヒラギノ角ゴ Pro W3" charset="0"/>
                <a:cs typeface="Arial" charset="0"/>
              </a:rPr>
              <a:t>and put them on an education pathway, </a:t>
            </a:r>
          </a:p>
          <a:p>
            <a:pPr eaLnBrk="1" hangingPunct="1"/>
            <a:r>
              <a:rPr lang="en-US" dirty="0" smtClean="0">
                <a:latin typeface="Arial" charset="0"/>
                <a:ea typeface="ヒラギノ角ゴ Pro W3" charset="0"/>
                <a:cs typeface="Arial" charset="0"/>
              </a:rPr>
              <a:t>to </a:t>
            </a:r>
            <a:r>
              <a:rPr lang="en-US" u="sng" dirty="0" smtClean="0">
                <a:latin typeface="Arial" charset="0"/>
                <a:ea typeface="ヒラギノ角ゴ Pro W3" charset="0"/>
                <a:cs typeface="Arial" charset="0"/>
              </a:rPr>
              <a:t>turning</a:t>
            </a:r>
            <a:r>
              <a:rPr lang="en-US" dirty="0" smtClean="0">
                <a:latin typeface="Arial" charset="0"/>
                <a:ea typeface="ヒラギノ角ゴ Pro W3" charset="0"/>
                <a:cs typeface="Arial" charset="0"/>
              </a:rPr>
              <a:t> their passion into a career?</a:t>
            </a:r>
          </a:p>
          <a:p>
            <a:pPr eaLnBrk="1" hangingPunct="1"/>
            <a:endParaRPr lang="en-US" dirty="0" smtClean="0">
              <a:latin typeface="Arial" charset="0"/>
              <a:ea typeface="ヒラギノ角ゴ Pro W3" charset="0"/>
              <a:cs typeface="Arial" charset="0"/>
            </a:endParaRPr>
          </a:p>
          <a:p>
            <a:pPr eaLnBrk="1" hangingPunct="1"/>
            <a:r>
              <a:rPr lang="en-US" dirty="0" smtClean="0">
                <a:latin typeface="Arial" charset="0"/>
                <a:ea typeface="ヒラギノ角ゴ Pro W3" charset="0"/>
                <a:cs typeface="Arial" charset="0"/>
              </a:rPr>
              <a:t>--</a:t>
            </a:r>
          </a:p>
          <a:p>
            <a:pPr eaLnBrk="1" hangingPunct="1"/>
            <a:endParaRPr lang="en-US" dirty="0" smtClean="0">
              <a:latin typeface="Arial" charset="0"/>
              <a:ea typeface="ヒラギノ角ゴ Pro W3" charset="0"/>
              <a:cs typeface="Arial" charset="0"/>
            </a:endParaRPr>
          </a:p>
          <a:p>
            <a:pPr eaLnBrk="1" hangingPunct="1"/>
            <a:r>
              <a:rPr lang="en-US" dirty="0" smtClean="0">
                <a:latin typeface="Arial" charset="0"/>
                <a:ea typeface="ヒラギノ角ゴ Pro W3" charset="0"/>
                <a:cs typeface="Arial" charset="0"/>
              </a:rPr>
              <a:t>======</a:t>
            </a:r>
          </a:p>
          <a:p>
            <a:pPr eaLnBrk="1" hangingPunct="1"/>
            <a:r>
              <a:rPr lang="en-US" dirty="0" smtClean="0">
                <a:latin typeface="Arial" charset="0"/>
                <a:ea typeface="ヒラギノ角ゴ Pro W3" charset="0"/>
                <a:cs typeface="Arial" charset="0"/>
              </a:rPr>
              <a:t>Chris </a:t>
            </a:r>
            <a:r>
              <a:rPr lang="en-US" dirty="0" err="1" smtClean="0">
                <a:latin typeface="Arial" charset="0"/>
                <a:ea typeface="ヒラギノ角ゴ Pro W3" charset="0"/>
                <a:cs typeface="Arial" charset="0"/>
              </a:rPr>
              <a:t>Droessler</a:t>
            </a:r>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34764463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xfrm>
            <a:off x="1257300" y="720725"/>
            <a:ext cx="2324100" cy="1743075"/>
          </a:xfrm>
          <a:ln/>
        </p:spPr>
      </p:sp>
      <p:sp>
        <p:nvSpPr>
          <p:cNvPr id="19459" name="Notes Placeholder 2"/>
          <p:cNvSpPr>
            <a:spLocks noGrp="1"/>
          </p:cNvSpPr>
          <p:nvPr>
            <p:ph type="body" idx="1"/>
          </p:nvPr>
        </p:nvSpPr>
        <p:spPr>
          <a:xfrm>
            <a:off x="974725" y="2667000"/>
            <a:ext cx="5365750" cy="6213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charset="0"/>
                <a:ea typeface="ヒラギノ角ゴ Pro W3" charset="0"/>
                <a:cs typeface="ヒラギノ角ゴ Pro W3" charset="0"/>
              </a:rPr>
              <a:t>Though the term </a:t>
            </a:r>
            <a:r>
              <a:rPr lang="ja-JP" altLang="en-US" dirty="0" smtClean="0">
                <a:latin typeface="Arial" charset="0"/>
                <a:ea typeface="ヒラギノ角ゴ Pro W3" charset="0"/>
                <a:cs typeface="ヒラギノ角ゴ Pro W3" charset="0"/>
              </a:rPr>
              <a:t>“</a:t>
            </a:r>
            <a:r>
              <a:rPr lang="en-US" u="sng" dirty="0" smtClean="0">
                <a:latin typeface="Arial" charset="0"/>
                <a:ea typeface="ヒラギノ角ゴ Pro W3" charset="0"/>
                <a:cs typeface="ヒラギノ角ゴ Pro W3" charset="0"/>
              </a:rPr>
              <a:t>vocational</a:t>
            </a:r>
            <a:r>
              <a:rPr lang="ja-JP" altLang="en-US" dirty="0" smtClean="0">
                <a:latin typeface="Arial" charset="0"/>
                <a:ea typeface="ヒラギノ角ゴ Pro W3" charset="0"/>
                <a:cs typeface="ヒラギノ角ゴ Pro W3" charset="0"/>
              </a:rPr>
              <a:t>”</a:t>
            </a:r>
            <a:r>
              <a:rPr lang="en-US" dirty="0" smtClean="0">
                <a:latin typeface="Arial" charset="0"/>
                <a:ea typeface="ヒラギノ角ゴ Pro W3" charset="0"/>
                <a:cs typeface="ヒラギノ角ゴ Pro W3" charset="0"/>
              </a:rPr>
              <a:t> has earned a bad reputation in the last few decades, the </a:t>
            </a:r>
            <a:r>
              <a:rPr lang="en-US" u="sng" dirty="0" smtClean="0">
                <a:latin typeface="Arial" charset="0"/>
                <a:ea typeface="ヒラギノ角ゴ Pro W3" charset="0"/>
                <a:cs typeface="ヒラギノ角ゴ Pro W3" charset="0"/>
              </a:rPr>
              <a:t>original</a:t>
            </a:r>
            <a:r>
              <a:rPr lang="en-US" dirty="0" smtClean="0">
                <a:latin typeface="Arial" charset="0"/>
                <a:ea typeface="ヒラギノ角ゴ Pro W3" charset="0"/>
                <a:cs typeface="ヒラギノ角ゴ Pro W3" charset="0"/>
              </a:rPr>
              <a:t> meaning of the term is clear that your </a:t>
            </a:r>
            <a:r>
              <a:rPr lang="ja-JP" altLang="en-US" dirty="0" smtClean="0">
                <a:latin typeface="Arial" charset="0"/>
                <a:ea typeface="ヒラギノ角ゴ Pro W3" charset="0"/>
                <a:cs typeface="ヒラギノ角ゴ Pro W3" charset="0"/>
              </a:rPr>
              <a:t>“</a:t>
            </a:r>
            <a:r>
              <a:rPr lang="en-US" u="sng" dirty="0" smtClean="0">
                <a:latin typeface="Arial" charset="0"/>
                <a:ea typeface="ヒラギノ角ゴ Pro W3" charset="0"/>
                <a:cs typeface="ヒラギノ角ゴ Pro W3" charset="0"/>
              </a:rPr>
              <a:t>vocation</a:t>
            </a:r>
            <a:r>
              <a:rPr lang="ja-JP" altLang="en-US" dirty="0" smtClean="0">
                <a:latin typeface="Arial" charset="0"/>
                <a:ea typeface="ヒラギノ角ゴ Pro W3" charset="0"/>
                <a:cs typeface="ヒラギノ角ゴ Pro W3" charset="0"/>
              </a:rPr>
              <a:t>”</a:t>
            </a:r>
            <a:r>
              <a:rPr lang="en-US" dirty="0" smtClean="0">
                <a:latin typeface="Arial" charset="0"/>
                <a:ea typeface="ヒラギノ角ゴ Pro W3" charset="0"/>
                <a:cs typeface="ヒラギノ角ゴ Pro W3" charset="0"/>
              </a:rPr>
              <a:t> is your life</a:t>
            </a:r>
            <a:r>
              <a:rPr lang="ja-JP" altLang="en-US" dirty="0" smtClean="0">
                <a:latin typeface="Arial" charset="0"/>
                <a:ea typeface="ヒラギノ角ゴ Pro W3" charset="0"/>
                <a:cs typeface="ヒラギノ角ゴ Pro W3" charset="0"/>
              </a:rPr>
              <a:t>’</a:t>
            </a:r>
            <a:r>
              <a:rPr lang="en-US" dirty="0" smtClean="0">
                <a:latin typeface="Arial" charset="0"/>
                <a:ea typeface="ヒラギノ角ゴ Pro W3" charset="0"/>
                <a:cs typeface="ヒラギノ角ゴ Pro W3" charset="0"/>
              </a:rPr>
              <a:t>s calling.  </a:t>
            </a:r>
          </a:p>
          <a:p>
            <a:endParaRPr lang="en-US" u="sng" dirty="0" smtClean="0">
              <a:latin typeface="Arial" charset="0"/>
              <a:ea typeface="ヒラギノ角ゴ Pro W3" charset="0"/>
              <a:cs typeface="ヒラギノ角ゴ Pro W3" charset="0"/>
            </a:endParaRPr>
          </a:p>
          <a:p>
            <a:r>
              <a:rPr lang="en-US" u="sng" dirty="0" smtClean="0">
                <a:latin typeface="Arial" charset="0"/>
                <a:ea typeface="ヒラギノ角ゴ Pro W3" charset="0"/>
                <a:cs typeface="ヒラギノ角ゴ Pro W3" charset="0"/>
              </a:rPr>
              <a:t>My</a:t>
            </a:r>
            <a:r>
              <a:rPr lang="en-US" u="none" baseline="0" dirty="0" smtClean="0">
                <a:latin typeface="Arial" charset="0"/>
                <a:ea typeface="ヒラギノ角ゴ Pro W3" charset="0"/>
                <a:cs typeface="ヒラギノ角ゴ Pro W3" charset="0"/>
              </a:rPr>
              <a:t> </a:t>
            </a:r>
            <a:r>
              <a:rPr lang="en-US" u="none" dirty="0" smtClean="0">
                <a:latin typeface="Arial" charset="0"/>
                <a:ea typeface="ヒラギノ角ゴ Pro W3" charset="0"/>
                <a:cs typeface="ヒラギノ角ゴ Pro W3" charset="0"/>
              </a:rPr>
              <a:t>vocation</a:t>
            </a:r>
            <a:r>
              <a:rPr lang="en-US" dirty="0" smtClean="0">
                <a:latin typeface="Arial" charset="0"/>
                <a:ea typeface="ヒラギノ角ゴ Pro W3" charset="0"/>
                <a:cs typeface="ヒラギノ角ゴ Pro W3" charset="0"/>
              </a:rPr>
              <a:t> as an educator is educating young minds and preparing them for the real world. </a:t>
            </a:r>
          </a:p>
          <a:p>
            <a:endParaRPr lang="en-US" dirty="0" smtClean="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What is the </a:t>
            </a:r>
            <a:r>
              <a:rPr lang="en-US" u="sng" dirty="0" smtClean="0">
                <a:latin typeface="Arial" charset="0"/>
                <a:ea typeface="ヒラギノ角ゴ Pro W3" charset="0"/>
                <a:cs typeface="ヒラギノ角ゴ Pro W3" charset="0"/>
              </a:rPr>
              <a:t>vocation </a:t>
            </a:r>
            <a:r>
              <a:rPr lang="en-US" u="none" dirty="0" smtClean="0">
                <a:latin typeface="Arial" charset="0"/>
                <a:ea typeface="ヒラギノ角ゴ Pro W3" charset="0"/>
                <a:cs typeface="ヒラギノ角ゴ Pro W3" charset="0"/>
              </a:rPr>
              <a:t>of the kids with whom you work</a:t>
            </a:r>
            <a:r>
              <a:rPr lang="en-US" dirty="0" smtClean="0">
                <a:latin typeface="Arial" charset="0"/>
                <a:ea typeface="ヒラギノ角ゴ Pro W3" charset="0"/>
                <a:cs typeface="ヒラギノ角ゴ Pro W3" charset="0"/>
              </a:rPr>
              <a:t>? What is life calling </a:t>
            </a:r>
            <a:r>
              <a:rPr lang="en-US" u="sng" dirty="0" smtClean="0">
                <a:latin typeface="Arial" charset="0"/>
                <a:ea typeface="ヒラギノ角ゴ Pro W3" charset="0"/>
                <a:cs typeface="ヒラギノ角ゴ Pro W3" charset="0"/>
              </a:rPr>
              <a:t>them</a:t>
            </a:r>
            <a:r>
              <a:rPr lang="en-US" dirty="0" smtClean="0">
                <a:latin typeface="Arial" charset="0"/>
                <a:ea typeface="ヒラギノ角ゴ Pro W3" charset="0"/>
                <a:cs typeface="ヒラギノ角ゴ Pro W3" charset="0"/>
              </a:rPr>
              <a:t> to do? </a:t>
            </a:r>
            <a:endParaRPr lang="en-US" dirty="0" smtClean="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What </a:t>
            </a:r>
            <a:r>
              <a:rPr lang="en-US" dirty="0" smtClean="0">
                <a:latin typeface="Arial" charset="0"/>
                <a:ea typeface="ヒラギノ角ゴ Pro W3" charset="0"/>
                <a:cs typeface="ヒラギノ角ゴ Pro W3" charset="0"/>
              </a:rPr>
              <a:t>is their </a:t>
            </a:r>
            <a:r>
              <a:rPr lang="en-US" u="sng" dirty="0" smtClean="0">
                <a:latin typeface="Arial" charset="0"/>
                <a:ea typeface="ヒラギノ角ゴ Pro W3" charset="0"/>
                <a:cs typeface="ヒラギノ角ゴ Pro W3" charset="0"/>
              </a:rPr>
              <a:t>purpose </a:t>
            </a:r>
            <a:r>
              <a:rPr lang="en-US" dirty="0" smtClean="0">
                <a:latin typeface="Arial" charset="0"/>
                <a:ea typeface="ヒラギノ角ゴ Pro W3" charset="0"/>
                <a:cs typeface="ヒラギノ角ゴ Pro W3" charset="0"/>
              </a:rPr>
              <a:t>in life?</a:t>
            </a:r>
          </a:p>
          <a:p>
            <a:endParaRPr lang="en-US" dirty="0" smtClean="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We need to help kids </a:t>
            </a:r>
            <a:r>
              <a:rPr lang="en-US" u="sng" dirty="0" smtClean="0">
                <a:latin typeface="Arial" charset="0"/>
                <a:ea typeface="ヒラギノ角ゴ Pro W3" charset="0"/>
                <a:cs typeface="ヒラギノ角ゴ Pro W3" charset="0"/>
              </a:rPr>
              <a:t>discover</a:t>
            </a:r>
            <a:r>
              <a:rPr lang="en-US" dirty="0" smtClean="0">
                <a:latin typeface="Arial" charset="0"/>
                <a:ea typeface="ヒラギノ角ゴ Pro W3" charset="0"/>
                <a:cs typeface="ヒラギノ角ゴ Pro W3" charset="0"/>
              </a:rPr>
              <a:t> their </a:t>
            </a:r>
            <a:r>
              <a:rPr lang="en-US" u="sng" dirty="0" smtClean="0">
                <a:latin typeface="Arial" charset="0"/>
                <a:ea typeface="ヒラギノ角ゴ Pro W3" charset="0"/>
                <a:cs typeface="ヒラギノ角ゴ Pro W3" charset="0"/>
              </a:rPr>
              <a:t>passion</a:t>
            </a:r>
            <a:r>
              <a:rPr lang="en-US" dirty="0" smtClean="0">
                <a:latin typeface="Arial" charset="0"/>
                <a:ea typeface="ヒラギノ角ゴ Pro W3" charset="0"/>
                <a:cs typeface="ヒラギノ角ゴ Pro W3" charset="0"/>
              </a:rPr>
              <a:t>.  </a:t>
            </a:r>
          </a:p>
          <a:p>
            <a:endParaRPr lang="en-US" dirty="0" smtClean="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What makes them get up in the morning and want to learn something new?  </a:t>
            </a:r>
          </a:p>
          <a:p>
            <a:endParaRPr lang="en-US" dirty="0" smtClean="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And we need to help them to </a:t>
            </a:r>
            <a:r>
              <a:rPr lang="en-US" u="sng" dirty="0" smtClean="0">
                <a:latin typeface="Arial" charset="0"/>
                <a:ea typeface="ヒラギノ角ゴ Pro W3" charset="0"/>
                <a:cs typeface="ヒラギノ角ゴ Pro W3" charset="0"/>
              </a:rPr>
              <a:t>turn</a:t>
            </a:r>
            <a:r>
              <a:rPr lang="en-US" dirty="0" smtClean="0">
                <a:latin typeface="Arial" charset="0"/>
                <a:ea typeface="ヒラギノ角ゴ Pro W3" charset="0"/>
                <a:cs typeface="ヒラギノ角ゴ Pro W3" charset="0"/>
              </a:rPr>
              <a:t> that passion into a rewarding career.</a:t>
            </a:r>
          </a:p>
          <a:p>
            <a:r>
              <a:rPr lang="en-US" dirty="0" smtClean="0">
                <a:latin typeface="Arial" charset="0"/>
                <a:ea typeface="ヒラギノ角ゴ Pro W3" charset="0"/>
                <a:cs typeface="ヒラギノ角ゴ Pro W3" charset="0"/>
              </a:rPr>
              <a:t>-- -- </a:t>
            </a:r>
          </a:p>
          <a:p>
            <a:endParaRPr lang="en-US" dirty="0" smtClean="0">
              <a:latin typeface="Arial" charset="0"/>
              <a:ea typeface="ヒラギノ角ゴ Pro W3" charset="0"/>
              <a:cs typeface="ヒラギノ角ゴ Pro W3" charset="0"/>
            </a:endParaRPr>
          </a:p>
          <a:p>
            <a:endParaRPr lang="en-US" dirty="0" smtClean="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a:t>
            </a:r>
          </a:p>
          <a:p>
            <a:r>
              <a:rPr lang="en-US" dirty="0" smtClean="0">
                <a:latin typeface="Arial" charset="0"/>
                <a:ea typeface="ヒラギノ角ゴ Pro W3" charset="0"/>
                <a:cs typeface="ヒラギノ角ゴ Pro W3" charset="0"/>
              </a:rPr>
              <a:t>Emil Barnabas</a:t>
            </a:r>
          </a:p>
          <a:p>
            <a:endParaRPr lang="en-US" dirty="0">
              <a:latin typeface="Arial" charset="0"/>
              <a:ea typeface="ヒラギノ角ゴ Pro W3" charset="0"/>
              <a:cs typeface="ヒラギノ角ゴ Pro W3" charset="0"/>
            </a:endParaRPr>
          </a:p>
        </p:txBody>
      </p:sp>
      <p:sp>
        <p:nvSpPr>
          <p:cNvPr id="19460" name="Slide Number Placeholder 3"/>
          <p:cNvSpPr txBox="1">
            <a:spLocks noGrp="1"/>
          </p:cNvSpPr>
          <p:nvPr/>
        </p:nvSpPr>
        <p:spPr bwMode="auto">
          <a:xfrm>
            <a:off x="4145280" y="9121140"/>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C635EE16-19ED-3B43-B292-540849025BEA}" type="slidenum">
              <a:rPr lang="en-US" sz="1300"/>
              <a:pPr algn="r"/>
              <a:t>58</a:t>
            </a:fld>
            <a:endParaRPr lang="en-US" sz="1300"/>
          </a:p>
        </p:txBody>
      </p:sp>
    </p:spTree>
    <p:extLst>
      <p:ext uri="{BB962C8B-B14F-4D97-AF65-F5344CB8AC3E}">
        <p14:creationId xmlns:p14="http://schemas.microsoft.com/office/powerpoint/2010/main" val="38825555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In the future – </a:t>
            </a:r>
          </a:p>
          <a:p>
            <a:endParaRPr lang="en-US" dirty="0" smtClean="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when our youth are employed and someone asks them what they do for a living, -- </a:t>
            </a:r>
          </a:p>
          <a:p>
            <a:endParaRPr lang="en-US" dirty="0" smtClean="0">
              <a:latin typeface="Arial" charset="0"/>
              <a:ea typeface="ヒラギノ角ゴ Pro W3" charset="0"/>
              <a:cs typeface="ヒラギノ角ゴ Pro W3" charset="0"/>
            </a:endParaRPr>
          </a:p>
          <a:p>
            <a:r>
              <a:rPr lang="en-US" dirty="0" err="1" smtClean="0">
                <a:latin typeface="Arial" charset="0"/>
                <a:ea typeface="ヒラギノ角ゴ Pro W3" charset="0"/>
                <a:cs typeface="ヒラギノ角ゴ Pro W3" charset="0"/>
              </a:rPr>
              <a:t>wouldn</a:t>
            </a:r>
            <a:r>
              <a:rPr lang="ja-JP" altLang="en-US" dirty="0" smtClean="0">
                <a:latin typeface="Arial" charset="0"/>
                <a:ea typeface="ヒラギノ角ゴ Pro W3" charset="0"/>
                <a:cs typeface="ヒラギノ角ゴ Pro W3" charset="0"/>
              </a:rPr>
              <a:t>’</a:t>
            </a:r>
            <a:r>
              <a:rPr lang="en-US" dirty="0" smtClean="0">
                <a:latin typeface="Arial" charset="0"/>
                <a:ea typeface="ヒラギノ角ゴ Pro W3" charset="0"/>
                <a:cs typeface="ヒラギノ角ゴ Pro W3" charset="0"/>
              </a:rPr>
              <a:t>t it be </a:t>
            </a:r>
            <a:r>
              <a:rPr lang="en-US" u="sng" dirty="0" smtClean="0">
                <a:latin typeface="Arial" charset="0"/>
                <a:ea typeface="ヒラギノ角ゴ Pro W3" charset="0"/>
                <a:cs typeface="ヒラギノ角ゴ Pro W3" charset="0"/>
              </a:rPr>
              <a:t>great</a:t>
            </a:r>
            <a:r>
              <a:rPr lang="en-US" dirty="0" smtClean="0">
                <a:latin typeface="Arial" charset="0"/>
                <a:ea typeface="ヒラギノ角ゴ Pro W3" charset="0"/>
                <a:cs typeface="ヒラギノ角ゴ Pro W3" charset="0"/>
              </a:rPr>
              <a:t> if they could say – </a:t>
            </a:r>
          </a:p>
          <a:p>
            <a:endParaRPr lang="en-US" dirty="0" smtClean="0">
              <a:latin typeface="Arial" charset="0"/>
              <a:ea typeface="ヒラギノ角ゴ Pro W3" charset="0"/>
              <a:cs typeface="ヒラギノ角ゴ Pro W3" charset="0"/>
            </a:endParaRPr>
          </a:p>
          <a:p>
            <a:r>
              <a:rPr lang="ja-JP" altLang="en-US" dirty="0" smtClean="0">
                <a:latin typeface="Arial" charset="0"/>
                <a:ea typeface="ヒラギノ角ゴ Pro W3" charset="0"/>
                <a:cs typeface="ヒラギノ角ゴ Pro W3" charset="0"/>
              </a:rPr>
              <a:t>“</a:t>
            </a:r>
            <a:r>
              <a:rPr lang="en-US" dirty="0" smtClean="0">
                <a:latin typeface="Arial" charset="0"/>
                <a:ea typeface="ヒラギノ角ゴ Pro W3" charset="0"/>
                <a:cs typeface="ヒラギノ角ゴ Pro W3" charset="0"/>
              </a:rPr>
              <a:t>I get to make a </a:t>
            </a:r>
            <a:r>
              <a:rPr lang="en-US" u="sng" dirty="0" smtClean="0">
                <a:latin typeface="Arial" charset="0"/>
                <a:ea typeface="ヒラギノ角ゴ Pro W3" charset="0"/>
                <a:cs typeface="ヒラギノ角ゴ Pro W3" charset="0"/>
              </a:rPr>
              <a:t>difference</a:t>
            </a:r>
            <a:r>
              <a:rPr lang="en-US" dirty="0" smtClean="0">
                <a:latin typeface="Arial" charset="0"/>
                <a:ea typeface="ヒラギノ角ゴ Pro W3" charset="0"/>
                <a:cs typeface="ヒラギノ角ゴ Pro W3" charset="0"/>
              </a:rPr>
              <a:t> in the world.</a:t>
            </a:r>
            <a:r>
              <a:rPr lang="ja-JP" altLang="en-US" dirty="0" smtClean="0">
                <a:latin typeface="Arial" charset="0"/>
                <a:ea typeface="ヒラギノ角ゴ Pro W3" charset="0"/>
                <a:cs typeface="ヒラギノ角ゴ Pro W3" charset="0"/>
              </a:rPr>
              <a:t>”</a:t>
            </a:r>
            <a:endParaRPr lang="en-US" altLang="ja-JP" dirty="0" smtClean="0">
              <a:latin typeface="Arial" charset="0"/>
              <a:ea typeface="ヒラギノ角ゴ Pro W3" charset="0"/>
              <a:cs typeface="ヒラギノ角ゴ Pro W3" charset="0"/>
            </a:endParaRPr>
          </a:p>
          <a:p>
            <a:endParaRPr lang="en-US" dirty="0" smtClean="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“I get -- to make -- a </a:t>
            </a:r>
            <a:r>
              <a:rPr lang="en-US" u="sng" dirty="0" smtClean="0">
                <a:latin typeface="Arial" charset="0"/>
                <a:ea typeface="ヒラギノ角ゴ Pro W3" charset="0"/>
                <a:cs typeface="ヒラギノ角ゴ Pro W3" charset="0"/>
              </a:rPr>
              <a:t>difference</a:t>
            </a:r>
            <a:r>
              <a:rPr lang="en-US" dirty="0" smtClean="0">
                <a:latin typeface="Arial" charset="0"/>
                <a:ea typeface="ヒラギノ角ゴ Pro W3" charset="0"/>
                <a:cs typeface="ヒラギノ角ゴ Pro W3" charset="0"/>
              </a:rPr>
              <a:t>!”</a:t>
            </a:r>
          </a:p>
          <a:p>
            <a:endParaRPr lang="en-US" dirty="0" smtClean="0"/>
          </a:p>
          <a:p>
            <a:endParaRPr lang="en-US" dirty="0" smtClean="0"/>
          </a:p>
          <a:p>
            <a:endParaRPr lang="en-US" dirty="0" smtClean="0"/>
          </a:p>
          <a:p>
            <a:endParaRPr lang="en-US" dirty="0" smtClean="0"/>
          </a:p>
          <a:p>
            <a:endParaRPr lang="en-US" dirty="0" smtClean="0"/>
          </a:p>
          <a:p>
            <a:r>
              <a:rPr lang="en-US" dirty="0" smtClean="0"/>
              <a:t>====</a:t>
            </a:r>
          </a:p>
          <a:p>
            <a:r>
              <a:rPr lang="en-US" dirty="0" smtClean="0"/>
              <a:t>http://</a:t>
            </a:r>
            <a:r>
              <a:rPr lang="en-US" dirty="0" err="1" smtClean="0"/>
              <a:t>www.iliketoquote.com</a:t>
            </a:r>
            <a:r>
              <a:rPr lang="en-US" dirty="0" smtClean="0"/>
              <a:t>/do-small-things-with-great-love-and-</a:t>
            </a:r>
            <a:r>
              <a:rPr lang="en-US" dirty="0" err="1" smtClean="0"/>
              <a:t>youll</a:t>
            </a:r>
            <a:r>
              <a:rPr lang="en-US" dirty="0" smtClean="0"/>
              <a:t>-make-a-big-difference/</a:t>
            </a:r>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59</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A41FBDE-BB86-F541-8E45-ECF40C92678C}" type="slidenum">
              <a:rPr lang="en-US" sz="1300"/>
              <a:pPr/>
              <a:t>6</a:t>
            </a:fld>
            <a:endParaRPr lang="en-US" sz="1300"/>
          </a:p>
        </p:txBody>
      </p:sp>
      <p:sp>
        <p:nvSpPr>
          <p:cNvPr id="78850" name="Rectangle 2"/>
          <p:cNvSpPr>
            <a:spLocks noGrp="1" noRot="1" noChangeAspect="1" noChangeArrowheads="1" noTextEdit="1"/>
          </p:cNvSpPr>
          <p:nvPr>
            <p:ph type="sldImg"/>
          </p:nvPr>
        </p:nvSpPr>
        <p:spPr>
          <a:solidFill>
            <a:srgbClr val="FFFFFF"/>
          </a:solidFill>
          <a:ln/>
        </p:spPr>
      </p:sp>
      <p:sp>
        <p:nvSpPr>
          <p:cNvPr id="78851" name="Rectangle 3"/>
          <p:cNvSpPr>
            <a:spLocks noGrp="1" noChangeArrowheads="1"/>
          </p:cNvSpPr>
          <p:nvPr>
            <p:ph type="body" idx="1"/>
          </p:nvPr>
        </p:nvSpPr>
        <p:spPr>
          <a:xfrm>
            <a:off x="893763" y="4560888"/>
            <a:ext cx="5202237"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charset="0"/>
                <a:ea typeface="ヒラギノ角ゴ Pro W3" charset="0"/>
                <a:cs typeface="ヒラギノ角ゴ Pro W3" charset="0"/>
              </a:rPr>
              <a:t>Here are a few things</a:t>
            </a:r>
            <a:r>
              <a:rPr lang="en-US" baseline="0" dirty="0" smtClean="0">
                <a:latin typeface="Arial" charset="0"/>
                <a:ea typeface="ヒラギノ角ゴ Pro W3" charset="0"/>
                <a:cs typeface="ヒラギノ角ゴ Pro W3" charset="0"/>
              </a:rPr>
              <a:t> to discover along the way.</a:t>
            </a: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 . . . . . . . </a:t>
            </a:r>
          </a:p>
          <a:p>
            <a:pPr eaLnBrk="1" hangingPunct="1"/>
            <a:endParaRPr lang="en-US" baseline="0" dirty="0" smtClean="0">
              <a:latin typeface="Arial" charset="0"/>
              <a:ea typeface="ヒラギノ角ゴ Pro W3" charset="0"/>
              <a:cs typeface="ヒラギノ角ゴ Pro W3" charset="0"/>
            </a:endParaRPr>
          </a:p>
          <a:p>
            <a:pPr eaLnBrk="1" hangingPunct="1"/>
            <a:r>
              <a:rPr lang="en-US" dirty="0" smtClean="0">
                <a:latin typeface="Arial" charset="0"/>
                <a:ea typeface="ヒラギノ角ゴ Pro W3" charset="0"/>
                <a:cs typeface="ヒラギノ角ゴ Pro W3" charset="0"/>
              </a:rPr>
              <a:t>First, </a:t>
            </a:r>
            <a:r>
              <a:rPr lang="en-US" dirty="0" smtClean="0">
                <a:latin typeface="Arial" charset="0"/>
                <a:ea typeface="ヒラギノ角ゴ Pro W3" charset="0"/>
                <a:cs typeface="ヒラギノ角ゴ Pro W3" charset="0"/>
              </a:rPr>
              <a:t>we have to discover </a:t>
            </a:r>
            <a:r>
              <a:rPr lang="en-US" u="sng" dirty="0" smtClean="0">
                <a:latin typeface="Arial" charset="0"/>
                <a:ea typeface="ヒラギノ角ゴ Pro W3" charset="0"/>
                <a:cs typeface="ヒラギノ角ゴ Pro W3" charset="0"/>
              </a:rPr>
              <a:t>who we are</a:t>
            </a:r>
            <a:r>
              <a:rPr lang="en-US" dirty="0" smtClean="0">
                <a:latin typeface="Arial" charset="0"/>
                <a:ea typeface="ヒラギノ角ゴ Pro W3" charset="0"/>
                <a:cs typeface="ヒラギノ角ゴ Pro W3" charset="0"/>
              </a:rPr>
              <a:t>.</a:t>
            </a:r>
          </a:p>
          <a:p>
            <a:pPr eaLnBrk="1" hangingPunct="1"/>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5771299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A680611-EAB2-AA45-B4A6-15E7A3A8A2EC}" type="slidenum">
              <a:rPr lang="en-US" sz="1300"/>
              <a:pPr/>
              <a:t>60</a:t>
            </a:fld>
            <a:endParaRPr lang="en-US" sz="1300"/>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a:xfrm>
            <a:off x="974725" y="4560888"/>
            <a:ext cx="487680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Thanks for inviting me to come speak today.</a:t>
            </a:r>
          </a:p>
        </p:txBody>
      </p:sp>
    </p:spTree>
    <p:extLst>
      <p:ext uri="{BB962C8B-B14F-4D97-AF65-F5344CB8AC3E}">
        <p14:creationId xmlns:p14="http://schemas.microsoft.com/office/powerpoint/2010/main" val="39857138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A680611-EAB2-AA45-B4A6-15E7A3A8A2EC}" type="slidenum">
              <a:rPr lang="en-US" sz="1300"/>
              <a:pPr/>
              <a:t>61</a:t>
            </a:fld>
            <a:endParaRPr lang="en-US" sz="1300"/>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a:xfrm>
            <a:off x="974725" y="4560888"/>
            <a:ext cx="487680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Thanks for inviting me to come speak today.</a:t>
            </a:r>
          </a:p>
        </p:txBody>
      </p:sp>
    </p:spTree>
    <p:extLst>
      <p:ext uri="{BB962C8B-B14F-4D97-AF65-F5344CB8AC3E}">
        <p14:creationId xmlns:p14="http://schemas.microsoft.com/office/powerpoint/2010/main" val="40008418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Wouldn’t it be great if people could walk into a job interview not worrying</a:t>
            </a:r>
            <a:r>
              <a:rPr lang="en-US" baseline="0" dirty="0" smtClean="0"/>
              <a:t> about getting the job, but instead thinking;</a:t>
            </a:r>
          </a:p>
          <a:p>
            <a:r>
              <a:rPr lang="en-US" baseline="0" dirty="0" smtClean="0"/>
              <a:t>“I feel like I have found my new home”  </a:t>
            </a:r>
          </a:p>
          <a:p>
            <a:r>
              <a:rPr lang="en-US" baseline="0" dirty="0" smtClean="0"/>
              <a:t>“A place where I will look forward to going everyday.” </a:t>
            </a:r>
          </a:p>
          <a:p>
            <a:r>
              <a:rPr lang="en-US" baseline="0" dirty="0" smtClean="0"/>
              <a:t>You might have to force me to go home at the end of the day, because this is where I belong.</a:t>
            </a:r>
            <a:endParaRPr lang="en-US" dirty="0" smtClean="0"/>
          </a:p>
          <a:p>
            <a:endParaRPr lang="en-US" dirty="0" smtClean="0"/>
          </a:p>
          <a:p>
            <a:endParaRPr lang="en-US" dirty="0" smtClean="0"/>
          </a:p>
          <a:p>
            <a:r>
              <a:rPr lang="en-US" dirty="0" smtClean="0"/>
              <a:t>======</a:t>
            </a:r>
          </a:p>
          <a:p>
            <a:r>
              <a:rPr lang="en-US" dirty="0" smtClean="0"/>
              <a:t>http://</a:t>
            </a:r>
            <a:r>
              <a:rPr lang="en-US" dirty="0" err="1" smtClean="0"/>
              <a:t>office.microsoft.com</a:t>
            </a:r>
            <a:r>
              <a:rPr lang="en-US" dirty="0" smtClean="0"/>
              <a:t>/en-us/images/business-CM079001906.aspx?qu=</a:t>
            </a:r>
            <a:r>
              <a:rPr lang="en-US" dirty="0" err="1" smtClean="0"/>
              <a:t>job+interview&amp;ex</a:t>
            </a:r>
            <a:r>
              <a:rPr lang="en-US" dirty="0" smtClean="0"/>
              <a:t>=1#ai:MP900448576|</a:t>
            </a:r>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62</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mn-lt"/>
                <a:ea typeface="+mn-ea"/>
                <a:cs typeface="+mn-cs"/>
              </a:rPr>
              <a:t>When students go for their first job interview, they need </a:t>
            </a:r>
            <a:r>
              <a:rPr lang="en-US" sz="1300" dirty="0" smtClean="0">
                <a:latin typeface="+mn-lt"/>
                <a:ea typeface="+mn-ea"/>
                <a:cs typeface="+mn-cs"/>
              </a:rPr>
              <a:t>to be </a:t>
            </a:r>
            <a:r>
              <a:rPr lang="en-US" sz="1300" dirty="0">
                <a:latin typeface="+mn-lt"/>
                <a:ea typeface="+mn-ea"/>
                <a:cs typeface="+mn-cs"/>
              </a:rPr>
              <a:t>ready and willing to give 100% to help the company.</a:t>
            </a:r>
          </a:p>
          <a:p>
            <a:endParaRPr lang="en-US" sz="1300" dirty="0">
              <a:latin typeface="+mn-lt"/>
              <a:ea typeface="+mn-ea"/>
              <a:cs typeface="+mn-cs"/>
            </a:endParaRPr>
          </a:p>
          <a:p>
            <a:r>
              <a:rPr lang="en-US" sz="1300" dirty="0">
                <a:latin typeface="+mn-lt"/>
                <a:ea typeface="+mn-ea"/>
                <a:cs typeface="+mn-cs"/>
              </a:rPr>
              <a:t>Just as school should not be a place to trade learning for a grade, work should not be a place to trade work for money.  Work should </a:t>
            </a:r>
            <a:r>
              <a:rPr lang="en-US" sz="1300" dirty="0" smtClean="0">
                <a:latin typeface="+mn-lt"/>
                <a:ea typeface="+mn-ea"/>
                <a:cs typeface="+mn-cs"/>
              </a:rPr>
              <a:t>be a </a:t>
            </a:r>
            <a:r>
              <a:rPr lang="en-US" sz="1300" dirty="0">
                <a:latin typeface="+mn-lt"/>
                <a:ea typeface="+mn-ea"/>
                <a:cs typeface="+mn-cs"/>
              </a:rPr>
              <a:t>place you want to go to and do what you do even if you are not being paid to do it.</a:t>
            </a:r>
          </a:p>
          <a:p>
            <a:endParaRPr lang="en-US" sz="1300" dirty="0">
              <a:latin typeface="+mn-lt"/>
              <a:ea typeface="+mn-ea"/>
              <a:cs typeface="+mn-cs"/>
            </a:endParaRPr>
          </a:p>
          <a:p>
            <a:r>
              <a:rPr lang="en-US" sz="1300" dirty="0" smtClean="0">
                <a:latin typeface="+mn-lt"/>
                <a:ea typeface="+mn-ea"/>
                <a:cs typeface="+mn-cs"/>
              </a:rPr>
              <a:t>=======</a:t>
            </a:r>
            <a:endParaRPr lang="en-US" sz="1300" dirty="0">
              <a:latin typeface="+mn-lt"/>
              <a:ea typeface="+mn-ea"/>
              <a:cs typeface="+mn-cs"/>
            </a:endParaRPr>
          </a:p>
          <a:p>
            <a:r>
              <a:rPr lang="en-US" sz="1300" dirty="0">
                <a:latin typeface="+mn-lt"/>
                <a:ea typeface="+mn-ea"/>
                <a:cs typeface="+mn-cs"/>
              </a:rPr>
              <a:t>"I choose C" video</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63</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r>
              <a:rPr lang="en-US" dirty="0" smtClean="0"/>
              <a:t>====</a:t>
            </a:r>
          </a:p>
          <a:p>
            <a:r>
              <a:rPr lang="en-US" dirty="0" smtClean="0"/>
              <a:t>http://</a:t>
            </a:r>
            <a:r>
              <a:rPr lang="en-US" dirty="0" err="1" smtClean="0"/>
              <a:t>www.goodreads.com</a:t>
            </a:r>
            <a:r>
              <a:rPr lang="en-US" dirty="0" smtClean="0"/>
              <a:t>/quotes/tag/passionate-people</a:t>
            </a:r>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64</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Tony Wagner says we need a new position in each school called the "</a:t>
            </a:r>
            <a:r>
              <a:rPr lang="en-US" u="sng" dirty="0" smtClean="0"/>
              <a:t>Dream Director</a:t>
            </a:r>
            <a:r>
              <a:rPr lang="en-US" dirty="0" smtClean="0"/>
              <a:t>", who works hand-in-hand with the principal, teachers and community to </a:t>
            </a:r>
            <a:r>
              <a:rPr lang="en-US" u="sng" dirty="0" smtClean="0"/>
              <a:t>help inspire students to believe in themselves</a:t>
            </a:r>
            <a:r>
              <a:rPr lang="en-US" dirty="0" smtClean="0"/>
              <a:t> and to </a:t>
            </a:r>
            <a:r>
              <a:rPr lang="en-US" u="sng" dirty="0" smtClean="0"/>
              <a:t>see the world through a new lens of possibility</a:t>
            </a:r>
            <a:r>
              <a:rPr lang="en-US" dirty="0" smtClean="0"/>
              <a:t>. Dream Directors are leaders, coaches and </a:t>
            </a:r>
            <a:r>
              <a:rPr lang="en-US" dirty="0" err="1" smtClean="0"/>
              <a:t>imagineers</a:t>
            </a:r>
            <a:r>
              <a:rPr lang="en-US" dirty="0" smtClean="0"/>
              <a:t> -- people completely devoted to helping others put their dreams in action.</a:t>
            </a:r>
          </a:p>
          <a:p>
            <a:endParaRPr lang="en-US" dirty="0" smtClean="0"/>
          </a:p>
          <a:p>
            <a:r>
              <a:rPr lang="en-US" sz="1800" kern="1200" dirty="0" smtClean="0">
                <a:solidFill>
                  <a:schemeClr val="tx1"/>
                </a:solidFill>
                <a:latin typeface="Times"/>
                <a:ea typeface="ヒラギノ角ゴ Pro W3" pitchFamily="-112" charset="-128"/>
                <a:cs typeface="Times"/>
              </a:rPr>
              <a:t>The Dream Directors have a number of tools they use to transform the school. Dream Directors match students with Coaches in the community who help the teenagers to explore their passions and build projects. Dream Directors run after-school workshops to teach the students the real-world skills they need to bring their ideas to life. They mobilize students to design and run school-wide campaigns that give students a chance to share who they are and what they believe in. The experience is different in each school (since no two schools are the same), but what unites all Dream Directors is their mission to unleash students and inspire them to be extraordinary.</a:t>
            </a:r>
          </a:p>
          <a:p>
            <a:endParaRPr lang="en-US" dirty="0" smtClean="0"/>
          </a:p>
          <a:p>
            <a:endParaRPr lang="en-US" dirty="0" smtClean="0"/>
          </a:p>
          <a:p>
            <a:r>
              <a:rPr lang="en-US" dirty="0" smtClean="0"/>
              <a:t>=========</a:t>
            </a:r>
          </a:p>
          <a:p>
            <a:endParaRPr lang="en-US" dirty="0" smtClean="0"/>
          </a:p>
          <a:p>
            <a:r>
              <a:rPr lang="en-US" dirty="0" smtClean="0"/>
              <a:t>https://</a:t>
            </a:r>
            <a:r>
              <a:rPr lang="en-US" dirty="0" err="1" smtClean="0"/>
              <a:t>www.escapethecity.org</a:t>
            </a:r>
            <a:r>
              <a:rPr lang="en-US" dirty="0" smtClean="0"/>
              <a:t>/</a:t>
            </a:r>
            <a:r>
              <a:rPr lang="en-US" dirty="0" err="1" smtClean="0"/>
              <a:t>organisations</a:t>
            </a:r>
            <a:r>
              <a:rPr lang="en-US" dirty="0" smtClean="0"/>
              <a:t>/the-future-project</a:t>
            </a:r>
          </a:p>
          <a:p>
            <a:endParaRPr lang="en-US" dirty="0" smtClean="0"/>
          </a:p>
          <a:p>
            <a:endParaRPr lang="en-US" dirty="0" smtClean="0"/>
          </a:p>
          <a:p>
            <a:endParaRPr lang="en-US" dirty="0" smtClean="0"/>
          </a:p>
          <a:p>
            <a:r>
              <a:rPr lang="en-US" dirty="0" smtClean="0"/>
              <a:t>Tony Wagner says we need a new position in each school called the "Dream Director", who works hand-in-hand with the principal, teachers and community to help inspire students to believe in themselves and to see the world through a new lens of possibility. Dream Directors are leaders, coaches and </a:t>
            </a:r>
            <a:r>
              <a:rPr lang="en-US" dirty="0" err="1" smtClean="0"/>
              <a:t>imagineers</a:t>
            </a:r>
            <a:r>
              <a:rPr lang="en-US" dirty="0" smtClean="0"/>
              <a:t> -- people completely devoted to helping others put their dreams in action.</a:t>
            </a:r>
          </a:p>
          <a:p>
            <a:endParaRPr lang="en-US" dirty="0" smtClean="0"/>
          </a:p>
          <a:p>
            <a:r>
              <a:rPr lang="en-US" sz="1300" dirty="0">
                <a:latin typeface="+mn-lt"/>
                <a:ea typeface="+mn-ea"/>
                <a:cs typeface="+mn-cs"/>
              </a:rPr>
              <a:t>The Dream Directors have a number of tools they use to transform the school. Dream Directors match students with Coaches in the community who help the teenagers to explore their passions and build projects. Dream Directors run after-school workshops to teach the students the real-world skills they need to bring their ideas to life. They mobilize students to design and run school-wide campaigns that give students a chance to share who they are and what they believe in. The experience is different in each school (since no two schools are the same), but what unites all Dream Directors is their mission to unleash students and inspire them to be extraordinary.</a:t>
            </a:r>
          </a:p>
          <a:p>
            <a:endParaRPr lang="en-US" sz="1300" dirty="0">
              <a:latin typeface="+mn-lt"/>
              <a:ea typeface="+mn-ea"/>
              <a:cs typeface="+mn-cs"/>
            </a:endParaRPr>
          </a:p>
          <a:p>
            <a:r>
              <a:rPr lang="en-US" sz="1300" dirty="0">
                <a:latin typeface="+mn-lt"/>
                <a:ea typeface="+mn-ea"/>
                <a:cs typeface="+mn-cs"/>
              </a:rPr>
              <a:t>Photo</a:t>
            </a:r>
            <a:endParaRPr lang="en-US" dirty="0" smtClean="0"/>
          </a:p>
          <a:p>
            <a:r>
              <a:rPr lang="en-US" dirty="0" smtClean="0"/>
              <a:t>http://</a:t>
            </a:r>
            <a:r>
              <a:rPr lang="en-US" dirty="0" err="1" smtClean="0"/>
              <a:t>amandinevanray.deviantart.com</a:t>
            </a:r>
            <a:r>
              <a:rPr lang="en-US" dirty="0" smtClean="0"/>
              <a:t>/art/Little-dreamer-290575045</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65</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a heavy-duty introvert.</a:t>
            </a:r>
          </a:p>
          <a:p>
            <a:endParaRPr lang="en-US" dirty="0" smtClean="0"/>
          </a:p>
          <a:p>
            <a:r>
              <a:rPr lang="en-US" dirty="0" smtClean="0"/>
              <a:t>I have found that some of the best public speakers, teachers, and entertainers are actually introverts.</a:t>
            </a:r>
          </a:p>
          <a:p>
            <a:endParaRPr lang="en-US" dirty="0" smtClean="0"/>
          </a:p>
          <a:p>
            <a:r>
              <a:rPr lang="en-US" dirty="0" smtClean="0"/>
              <a:t>An introvert is not always quiet and reserved.  The main thing</a:t>
            </a:r>
            <a:r>
              <a:rPr lang="en-US" baseline="0" dirty="0" smtClean="0"/>
              <a:t> is that after a long day of work Introverts would rather be by themselves to recharge their batteries.</a:t>
            </a:r>
          </a:p>
          <a:p>
            <a:endParaRPr lang="en-US" baseline="0" dirty="0" smtClean="0"/>
          </a:p>
          <a:p>
            <a:r>
              <a:rPr lang="en-US" baseline="0" dirty="0" smtClean="0"/>
              <a:t>A super power that introverts have is to understand people. We are watching them all the time deciding what we like and don’t like.  We can be friendly and outgoing, it just wears us out.</a:t>
            </a:r>
          </a:p>
          <a:p>
            <a:endParaRPr lang="en-US" baseline="0" dirty="0" smtClean="0"/>
          </a:p>
          <a:p>
            <a:r>
              <a:rPr lang="en-US" baseline="0" dirty="0" smtClean="0"/>
              <a:t>Introverts like work that they can do by themselves rather than always working in a group.</a:t>
            </a:r>
            <a:endParaRPr lang="en-US" dirty="0"/>
          </a:p>
          <a:p>
            <a:endParaRPr lang="en-US" dirty="0"/>
          </a:p>
          <a:p>
            <a:r>
              <a:rPr lang="en-US" dirty="0" smtClean="0"/>
              <a:t>===</a:t>
            </a:r>
          </a:p>
          <a:p>
            <a:r>
              <a:rPr lang="en-US" dirty="0" smtClean="0"/>
              <a:t>http://</a:t>
            </a:r>
            <a:r>
              <a:rPr lang="en-US" dirty="0" err="1" smtClean="0"/>
              <a:t>hunteremkay.com</a:t>
            </a:r>
            <a:r>
              <a:rPr lang="en-US" dirty="0" smtClean="0"/>
              <a:t>/</a:t>
            </a:r>
            <a:r>
              <a:rPr lang="en-US" dirty="0" err="1" smtClean="0"/>
              <a:t>wp</a:t>
            </a:r>
            <a:r>
              <a:rPr lang="en-US" dirty="0" smtClean="0"/>
              <a:t>-content/uploads/2011/11/</a:t>
            </a:r>
            <a:r>
              <a:rPr lang="en-US" dirty="0" err="1" smtClean="0"/>
              <a:t>introverts.jpg</a:t>
            </a:r>
            <a:endParaRPr lang="en-US" dirty="0" smtClean="0"/>
          </a:p>
          <a:p>
            <a:r>
              <a:rPr lang="en-US" dirty="0" smtClean="0"/>
              <a:t>http://</a:t>
            </a:r>
            <a:r>
              <a:rPr lang="en-US" dirty="0" err="1" smtClean="0"/>
              <a:t>hunteremkay.com</a:t>
            </a:r>
            <a:r>
              <a:rPr lang="en-US" dirty="0" smtClean="0"/>
              <a:t>/2011/11/introvert-extrovert-does-it-matter/</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66</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Extraverts like </a:t>
            </a:r>
            <a:r>
              <a:rPr lang="en-US" baseline="0" dirty="0" smtClean="0"/>
              <a:t>being around people.  Extraverts prefer to work in a group constantly bouncing ideas off of others.</a:t>
            </a:r>
          </a:p>
          <a:p>
            <a:endParaRPr lang="en-US" baseline="0" dirty="0" smtClean="0"/>
          </a:p>
          <a:p>
            <a:r>
              <a:rPr lang="en-US" baseline="0" dirty="0" smtClean="0"/>
              <a:t>After a long day of work, extraverts prefer to hang out with people to recharge their batteries.</a:t>
            </a:r>
          </a:p>
          <a:p>
            <a:endParaRPr lang="en-US" baseline="0" dirty="0" smtClean="0"/>
          </a:p>
          <a:p>
            <a:endParaRPr lang="en-US" dirty="0" smtClean="0"/>
          </a:p>
          <a:p>
            <a:r>
              <a:rPr lang="en-US" dirty="0" smtClean="0"/>
              <a:t>A super power is that they can easily carry on a social conversation with just about anyone.  Extraverts typically have lots of friends.</a:t>
            </a:r>
            <a:r>
              <a:rPr lang="en-US" baseline="0" dirty="0" smtClean="0"/>
              <a:t>  </a:t>
            </a:r>
          </a:p>
          <a:p>
            <a:endParaRPr lang="en-US" baseline="0" dirty="0" smtClean="0"/>
          </a:p>
          <a:p>
            <a:r>
              <a:rPr lang="en-US" baseline="0" dirty="0" smtClean="0"/>
              <a:t>Introverts have a smaller number of friends, but those friendships are usually very deep.</a:t>
            </a:r>
            <a:endParaRPr lang="en-US" dirty="0" smtClean="0"/>
          </a:p>
          <a:p>
            <a:endParaRPr lang="en-US" dirty="0" smtClean="0"/>
          </a:p>
          <a:p>
            <a:endParaRPr lang="en-US" dirty="0" smtClean="0"/>
          </a:p>
          <a:p>
            <a:r>
              <a:rPr lang="en-US" dirty="0" smtClean="0"/>
              <a:t>====</a:t>
            </a:r>
          </a:p>
          <a:p>
            <a:r>
              <a:rPr lang="en-US" dirty="0" smtClean="0"/>
              <a:t>http://</a:t>
            </a:r>
            <a:r>
              <a:rPr lang="en-US" dirty="0" err="1" smtClean="0"/>
              <a:t>www.fastcodesign.com</a:t>
            </a:r>
            <a:r>
              <a:rPr lang="en-US" dirty="0" smtClean="0"/>
              <a:t>/3028421/evidence/are-extroverts-really-happier-than-introverts</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67</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charset="0"/>
                <a:ea typeface="ヒラギノ角ゴ Pro W3" charset="0"/>
                <a:cs typeface="ヒラギノ角ゴ Pro W3" charset="0"/>
              </a:defRPr>
            </a:lvl1pPr>
            <a:lvl2pPr marL="40097626" indent="-39614320">
              <a:defRPr sz="2500">
                <a:solidFill>
                  <a:schemeClr val="tx1"/>
                </a:solidFill>
                <a:latin typeface="Arial" charset="0"/>
                <a:ea typeface="ヒラギノ角ゴ Pro W3" charset="0"/>
                <a:cs typeface="ヒラギノ角ゴ Pro W3" charset="0"/>
              </a:defRPr>
            </a:lvl2pPr>
            <a:lvl3pPr marL="1208265" indent="-241653">
              <a:defRPr sz="2500">
                <a:solidFill>
                  <a:schemeClr val="tx1"/>
                </a:solidFill>
                <a:latin typeface="Arial" charset="0"/>
                <a:ea typeface="ヒラギノ角ゴ Pro W3" charset="0"/>
                <a:cs typeface="ヒラギノ角ゴ Pro W3" charset="0"/>
              </a:defRPr>
            </a:lvl3pPr>
            <a:lvl4pPr marL="1691571" indent="-241653">
              <a:defRPr sz="2500">
                <a:solidFill>
                  <a:schemeClr val="tx1"/>
                </a:solidFill>
                <a:latin typeface="Arial" charset="0"/>
                <a:ea typeface="ヒラギノ角ゴ Pro W3" charset="0"/>
                <a:cs typeface="ヒラギノ角ゴ Pro W3" charset="0"/>
              </a:defRPr>
            </a:lvl4pPr>
            <a:lvl5pPr marL="2174878" indent="-241653">
              <a:defRPr sz="2500">
                <a:solidFill>
                  <a:schemeClr val="tx1"/>
                </a:solidFill>
                <a:latin typeface="Arial" charset="0"/>
                <a:ea typeface="ヒラギノ角ゴ Pro W3" charset="0"/>
                <a:cs typeface="ヒラギノ角ゴ Pro W3" charset="0"/>
              </a:defRPr>
            </a:lvl5pPr>
            <a:lvl6pPr marL="2658184"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6pPr>
            <a:lvl7pPr marL="3141490"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7pPr>
            <a:lvl8pPr marL="3624796"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8pPr>
            <a:lvl9pPr marL="4108102"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9pPr>
          </a:lstStyle>
          <a:p>
            <a:fld id="{BB92C5A6-7704-6B4F-80CA-703AA535B8A5}" type="slidenum">
              <a:rPr lang="en-US" sz="1300"/>
              <a:pPr/>
              <a:t>68</a:t>
            </a:fld>
            <a:endParaRPr lang="en-US" sz="1300"/>
          </a:p>
        </p:txBody>
      </p:sp>
      <p:sp>
        <p:nvSpPr>
          <p:cNvPr id="7" name="Rectangle 7"/>
          <p:cNvSpPr txBox="1">
            <a:spLocks noGrp="1" noChangeArrowheads="1"/>
          </p:cNvSpPr>
          <p:nvPr/>
        </p:nvSpPr>
        <p:spPr bwMode="auto">
          <a:xfrm>
            <a:off x="4145280" y="9121140"/>
            <a:ext cx="3169920" cy="480060"/>
          </a:xfrm>
          <a:prstGeom prst="rect">
            <a:avLst/>
          </a:prstGeom>
          <a:noFill/>
          <a:ln>
            <a:miter lim="800000"/>
            <a:headEnd/>
            <a:tailEnd/>
          </a:ln>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E2D4D606-0742-8542-8965-BF91A28F8DD6}" type="slidenum">
              <a:rPr lang="en-US" sz="1300" b="1">
                <a:effectLst>
                  <a:outerShdw blurRad="38100" dist="38100" dir="2700000" algn="tl">
                    <a:srgbClr val="DDDDDD"/>
                  </a:outerShdw>
                </a:effectLst>
                <a:latin typeface="Helvetica Neue" charset="0"/>
              </a:rPr>
              <a:pPr algn="r"/>
              <a:t>68</a:t>
            </a:fld>
            <a:endParaRPr lang="en-US" sz="1300" b="1">
              <a:effectLst>
                <a:outerShdw blurRad="38100" dist="38100" dir="2700000" algn="tl">
                  <a:srgbClr val="DDDDDD"/>
                </a:outerShdw>
              </a:effectLst>
              <a:latin typeface="Helvetica Neue" charset="0"/>
            </a:endParaRPr>
          </a:p>
        </p:txBody>
      </p:sp>
      <p:sp>
        <p:nvSpPr>
          <p:cNvPr id="9220" name="Rectangle 2"/>
          <p:cNvSpPr>
            <a:spLocks noGrp="1" noRot="1" noChangeAspect="1" noChangeArrowheads="1" noTextEdit="1"/>
          </p:cNvSpPr>
          <p:nvPr>
            <p:ph type="sldImg"/>
          </p:nvPr>
        </p:nvSpPr>
        <p:spPr>
          <a:xfrm>
            <a:off x="1257300" y="720725"/>
            <a:ext cx="3001963" cy="2251075"/>
          </a:xfrm>
          <a:solidFill>
            <a:srgbClr val="FFFFFF"/>
          </a:solidFill>
          <a:ln/>
        </p:spPr>
      </p:sp>
      <p:sp>
        <p:nvSpPr>
          <p:cNvPr id="9221" name="Rectangle 3"/>
          <p:cNvSpPr>
            <a:spLocks noGrp="1" noChangeArrowheads="1"/>
          </p:cNvSpPr>
          <p:nvPr>
            <p:ph type="body" idx="1"/>
          </p:nvPr>
        </p:nvSpPr>
        <p:spPr>
          <a:xfrm>
            <a:off x="974725" y="3200400"/>
            <a:ext cx="5365750" cy="5680075"/>
          </a:xfrm>
          <a:solidFill>
            <a:srgbClr val="FFFFFF"/>
          </a:solidFill>
          <a:ln>
            <a:solidFill>
              <a:srgbClr val="000000"/>
            </a:solidFill>
          </a:ln>
        </p:spPr>
        <p:txBody>
          <a:bodyPr/>
          <a:lstStyle/>
          <a:p>
            <a:pPr eaLnBrk="1" hangingPunct="1">
              <a:spcBef>
                <a:spcPct val="0"/>
              </a:spcBef>
              <a:spcAft>
                <a:spcPct val="30000"/>
              </a:spcAft>
            </a:pPr>
            <a:r>
              <a:rPr lang="en-US" dirty="0">
                <a:latin typeface="Times New Roman" charset="0"/>
                <a:ea typeface="ヒラギノ角ゴ Pro W3" charset="0"/>
                <a:cs typeface="ヒラギノ角ゴ Pro W3" charset="0"/>
              </a:rPr>
              <a:t>Our mission is to help </a:t>
            </a:r>
            <a:r>
              <a:rPr lang="en-US" dirty="0" smtClean="0">
                <a:latin typeface="Times New Roman" charset="0"/>
                <a:ea typeface="ヒラギノ角ゴ Pro W3" charset="0"/>
                <a:cs typeface="ヒラギノ角ゴ Pro W3" charset="0"/>
              </a:rPr>
              <a:t>kids find </a:t>
            </a:r>
            <a:r>
              <a:rPr lang="en-US" dirty="0">
                <a:latin typeface="Times New Roman" charset="0"/>
                <a:ea typeface="ヒラギノ角ゴ Pro W3" charset="0"/>
                <a:cs typeface="ヒラギノ角ゴ Pro W3" charset="0"/>
              </a:rPr>
              <a:t>the right career. It’s not enough to just give them 12 years of reading, writing, and arithmetic. </a:t>
            </a:r>
          </a:p>
          <a:p>
            <a:pPr eaLnBrk="1" hangingPunct="1">
              <a:spcBef>
                <a:spcPct val="0"/>
              </a:spcBef>
              <a:spcAft>
                <a:spcPct val="30000"/>
              </a:spcAft>
            </a:pPr>
            <a:endParaRPr lang="en-US" dirty="0">
              <a:latin typeface="Times New Roman" charset="0"/>
              <a:ea typeface="ヒラギノ角ゴ Pro W3" charset="0"/>
              <a:cs typeface="ヒラギノ角ゴ Pro W3" charset="0"/>
            </a:endParaRPr>
          </a:p>
          <a:p>
            <a:pPr eaLnBrk="1" hangingPunct="1">
              <a:spcBef>
                <a:spcPct val="0"/>
              </a:spcBef>
              <a:spcAft>
                <a:spcPct val="30000"/>
              </a:spcAft>
            </a:pPr>
            <a:r>
              <a:rPr lang="en-US" dirty="0">
                <a:latin typeface="Times New Roman" charset="0"/>
                <a:ea typeface="ヒラギノ角ゴ Pro W3" charset="0"/>
                <a:cs typeface="ヒラギノ角ゴ Pro W3" charset="0"/>
              </a:rPr>
              <a:t>We have to look 5 to 10 years down the road to help </a:t>
            </a:r>
            <a:r>
              <a:rPr lang="en-US" dirty="0" smtClean="0">
                <a:latin typeface="Times New Roman" charset="0"/>
                <a:ea typeface="ヒラギノ角ゴ Pro W3" charset="0"/>
                <a:cs typeface="ヒラギノ角ゴ Pro W3" charset="0"/>
              </a:rPr>
              <a:t>kids plan </a:t>
            </a:r>
            <a:r>
              <a:rPr lang="en-US" dirty="0">
                <a:latin typeface="Times New Roman" charset="0"/>
                <a:ea typeface="ヒラギノ角ゴ Pro W3" charset="0"/>
                <a:cs typeface="ヒラギノ角ゴ Pro W3" charset="0"/>
              </a:rPr>
              <a:t>their future. This means keeping up with the latest career trends, as well as teaching the students what it means to have a job.</a:t>
            </a:r>
          </a:p>
          <a:p>
            <a:pPr eaLnBrk="1" hangingPunct="1">
              <a:spcBef>
                <a:spcPct val="0"/>
              </a:spcBef>
              <a:spcAft>
                <a:spcPct val="30000"/>
              </a:spcAft>
            </a:pPr>
            <a:endParaRPr lang="en-US" dirty="0">
              <a:latin typeface="Times New Roman" charset="0"/>
              <a:ea typeface="ヒラギノ角ゴ Pro W3" charset="0"/>
              <a:cs typeface="ヒラギノ角ゴ Pro W3" charset="0"/>
            </a:endParaRPr>
          </a:p>
          <a:p>
            <a:pPr eaLnBrk="1" hangingPunct="1">
              <a:spcBef>
                <a:spcPct val="0"/>
              </a:spcBef>
              <a:spcAft>
                <a:spcPct val="30000"/>
              </a:spcAft>
            </a:pPr>
            <a:r>
              <a:rPr lang="en-US" dirty="0">
                <a:latin typeface="Times New Roman" charset="0"/>
                <a:ea typeface="ヒラギノ角ゴ Pro W3" charset="0"/>
                <a:cs typeface="ヒラギノ角ゴ Pro W3" charset="0"/>
              </a:rPr>
              <a:t>Get them to look at the growing industries, which have jobs that are in high demand.</a:t>
            </a:r>
          </a:p>
          <a:p>
            <a:pPr eaLnBrk="1" hangingPunct="1">
              <a:spcBef>
                <a:spcPct val="0"/>
              </a:spcBef>
              <a:spcAft>
                <a:spcPct val="30000"/>
              </a:spcAft>
            </a:pPr>
            <a:r>
              <a:rPr lang="en-US" dirty="0">
                <a:latin typeface="Times New Roman" charset="0"/>
                <a:ea typeface="ヒラギノ角ゴ Pro W3" charset="0"/>
                <a:cs typeface="ヒラギノ角ゴ Pro W3" charset="0"/>
              </a:rPr>
              <a:t>Look at the return on the investment of education verses wages.</a:t>
            </a:r>
          </a:p>
          <a:p>
            <a:pPr eaLnBrk="1" hangingPunct="1">
              <a:spcBef>
                <a:spcPct val="0"/>
              </a:spcBef>
              <a:spcAft>
                <a:spcPct val="30000"/>
              </a:spcAft>
            </a:pPr>
            <a:r>
              <a:rPr lang="en-US" dirty="0">
                <a:latin typeface="Times New Roman" charset="0"/>
                <a:ea typeface="ヒラギノ角ゴ Pro W3" charset="0"/>
                <a:cs typeface="ヒラギノ角ゴ Pro W3" charset="0"/>
              </a:rPr>
              <a:t>Look for jobs that have a pathway to higher jobs.</a:t>
            </a:r>
          </a:p>
          <a:p>
            <a:pPr eaLnBrk="1" hangingPunct="1">
              <a:spcBef>
                <a:spcPct val="0"/>
              </a:spcBef>
              <a:spcAft>
                <a:spcPct val="30000"/>
              </a:spcAft>
            </a:pPr>
            <a:endParaRPr lang="en-US" dirty="0">
              <a:latin typeface="Times New Roman" charset="0"/>
              <a:ea typeface="ヒラギノ角ゴ Pro W3" charset="0"/>
              <a:cs typeface="ヒラギノ角ゴ Pro W3" charset="0"/>
            </a:endParaRPr>
          </a:p>
          <a:p>
            <a:pPr eaLnBrk="1" hangingPunct="1">
              <a:spcBef>
                <a:spcPct val="0"/>
              </a:spcBef>
              <a:spcAft>
                <a:spcPct val="30000"/>
              </a:spcAft>
            </a:pPr>
            <a:r>
              <a:rPr lang="en-US" dirty="0">
                <a:latin typeface="Times New Roman" charset="0"/>
                <a:ea typeface="ヒラギノ角ゴ Pro W3" charset="0"/>
                <a:cs typeface="ヒラギノ角ゴ Pro W3" charset="0"/>
              </a:rPr>
              <a:t>We need to get past the generation of employees who do not like their jobs and only go to work to earn the money to support their hobbies and interests. Wouldn’t it be nice if people could get paid to do the thing they are most passionate about? With our guidance they can.</a:t>
            </a:r>
          </a:p>
        </p:txBody>
      </p:sp>
    </p:spTree>
    <p:extLst>
      <p:ext uri="{BB962C8B-B14F-4D97-AF65-F5344CB8AC3E}">
        <p14:creationId xmlns:p14="http://schemas.microsoft.com/office/powerpoint/2010/main" val="34569692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charset="0"/>
                <a:ea typeface="ヒラギノ角ゴ Pro W3" charset="0"/>
                <a:cs typeface="ヒラギノ角ゴ Pro W3" charset="0"/>
              </a:defRPr>
            </a:lvl1pPr>
            <a:lvl2pPr marL="40097626" indent="-39614320">
              <a:defRPr sz="2500">
                <a:solidFill>
                  <a:schemeClr val="tx1"/>
                </a:solidFill>
                <a:latin typeface="Arial" charset="0"/>
                <a:ea typeface="ヒラギノ角ゴ Pro W3" charset="0"/>
                <a:cs typeface="ヒラギノ角ゴ Pro W3" charset="0"/>
              </a:defRPr>
            </a:lvl2pPr>
            <a:lvl3pPr marL="1208265" indent="-241653">
              <a:defRPr sz="2500">
                <a:solidFill>
                  <a:schemeClr val="tx1"/>
                </a:solidFill>
                <a:latin typeface="Arial" charset="0"/>
                <a:ea typeface="ヒラギノ角ゴ Pro W3" charset="0"/>
                <a:cs typeface="ヒラギノ角ゴ Pro W3" charset="0"/>
              </a:defRPr>
            </a:lvl3pPr>
            <a:lvl4pPr marL="1691571" indent="-241653">
              <a:defRPr sz="2500">
                <a:solidFill>
                  <a:schemeClr val="tx1"/>
                </a:solidFill>
                <a:latin typeface="Arial" charset="0"/>
                <a:ea typeface="ヒラギノ角ゴ Pro W3" charset="0"/>
                <a:cs typeface="ヒラギノ角ゴ Pro W3" charset="0"/>
              </a:defRPr>
            </a:lvl4pPr>
            <a:lvl5pPr marL="2174878" indent="-241653">
              <a:defRPr sz="2500">
                <a:solidFill>
                  <a:schemeClr val="tx1"/>
                </a:solidFill>
                <a:latin typeface="Arial" charset="0"/>
                <a:ea typeface="ヒラギノ角ゴ Pro W3" charset="0"/>
                <a:cs typeface="ヒラギノ角ゴ Pro W3" charset="0"/>
              </a:defRPr>
            </a:lvl5pPr>
            <a:lvl6pPr marL="2658184"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6pPr>
            <a:lvl7pPr marL="3141490"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7pPr>
            <a:lvl8pPr marL="3624796"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8pPr>
            <a:lvl9pPr marL="4108102" indent="-241653" eaLnBrk="0" fontAlgn="base" hangingPunct="0">
              <a:spcBef>
                <a:spcPct val="0"/>
              </a:spcBef>
              <a:spcAft>
                <a:spcPct val="0"/>
              </a:spcAft>
              <a:defRPr sz="2500">
                <a:solidFill>
                  <a:schemeClr val="tx1"/>
                </a:solidFill>
                <a:latin typeface="Arial" charset="0"/>
                <a:ea typeface="ヒラギノ角ゴ Pro W3" charset="0"/>
                <a:cs typeface="ヒラギノ角ゴ Pro W3" charset="0"/>
              </a:defRPr>
            </a:lvl9pPr>
          </a:lstStyle>
          <a:p>
            <a:fld id="{41B83069-5BEB-FD4C-A091-B607AC3BFE1F}" type="slidenum">
              <a:rPr lang="en-US" sz="1300"/>
              <a:pPr/>
              <a:t>69</a:t>
            </a:fld>
            <a:endParaRPr lang="en-US" sz="1300"/>
          </a:p>
        </p:txBody>
      </p:sp>
      <p:sp>
        <p:nvSpPr>
          <p:cNvPr id="7" name="Rectangle 7"/>
          <p:cNvSpPr txBox="1">
            <a:spLocks noGrp="1" noChangeArrowheads="1"/>
          </p:cNvSpPr>
          <p:nvPr/>
        </p:nvSpPr>
        <p:spPr bwMode="auto">
          <a:xfrm>
            <a:off x="4145280" y="9121140"/>
            <a:ext cx="3169920" cy="480060"/>
          </a:xfrm>
          <a:prstGeom prst="rect">
            <a:avLst/>
          </a:prstGeom>
          <a:noFill/>
          <a:ln>
            <a:miter lim="800000"/>
            <a:headEnd/>
            <a:tailEnd/>
          </a:ln>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F31FC50C-1A8F-2B41-8C09-226CEDC211EB}" type="slidenum">
              <a:rPr lang="en-US" sz="1300" b="1">
                <a:effectLst>
                  <a:outerShdw blurRad="38100" dist="38100" dir="2700000" algn="tl">
                    <a:srgbClr val="DDDDDD"/>
                  </a:outerShdw>
                </a:effectLst>
                <a:latin typeface="Helvetica Neue" charset="0"/>
              </a:rPr>
              <a:pPr algn="r"/>
              <a:t>69</a:t>
            </a:fld>
            <a:endParaRPr lang="en-US" sz="1300" b="1">
              <a:effectLst>
                <a:outerShdw blurRad="38100" dist="38100" dir="2700000" algn="tl">
                  <a:srgbClr val="DDDDDD"/>
                </a:outerShdw>
              </a:effectLst>
              <a:latin typeface="Helvetica Neue" charset="0"/>
            </a:endParaRPr>
          </a:p>
        </p:txBody>
      </p:sp>
      <p:sp>
        <p:nvSpPr>
          <p:cNvPr id="10244" name="Rectangle 2"/>
          <p:cNvSpPr>
            <a:spLocks noGrp="1" noRot="1" noChangeAspect="1" noChangeArrowheads="1" noTextEdit="1"/>
          </p:cNvSpPr>
          <p:nvPr>
            <p:ph type="sldImg"/>
          </p:nvPr>
        </p:nvSpPr>
        <p:spPr>
          <a:solidFill>
            <a:srgbClr val="FFFFFF"/>
          </a:solidFill>
          <a:ln/>
        </p:spPr>
      </p:sp>
      <p:sp>
        <p:nvSpPr>
          <p:cNvPr id="1024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ヒラギノ角ゴ Pro W3" charset="0"/>
                <a:cs typeface="ヒラギノ角ゴ Pro W3" charset="0"/>
              </a:rPr>
              <a:t>What’s </a:t>
            </a:r>
            <a:r>
              <a:rPr lang="en-US" dirty="0" smtClean="0">
                <a:latin typeface="Arial" charset="0"/>
                <a:ea typeface="ヒラギノ角ゴ Pro W3" charset="0"/>
                <a:cs typeface="ヒラギノ角ゴ Pro W3" charset="0"/>
              </a:rPr>
              <a:t>your </a:t>
            </a:r>
            <a:r>
              <a:rPr lang="en-US" dirty="0">
                <a:latin typeface="Arial" charset="0"/>
                <a:ea typeface="ヒラギノ角ゴ Pro W3" charset="0"/>
                <a:cs typeface="ヒラギノ角ゴ Pro W3" charset="0"/>
              </a:rPr>
              <a:t>attitude towards work?</a:t>
            </a:r>
          </a:p>
          <a:p>
            <a:pPr eaLnBrk="1" hangingPunct="1"/>
            <a:r>
              <a:rPr lang="en-US" dirty="0">
                <a:latin typeface="Arial" charset="0"/>
                <a:ea typeface="ヒラギノ角ゴ Pro W3" charset="0"/>
                <a:cs typeface="ヒラギノ角ゴ Pro W3" charset="0"/>
              </a:rPr>
              <a:t>Are you working for the weekend?</a:t>
            </a:r>
          </a:p>
          <a:p>
            <a:pPr eaLnBrk="1" hangingPunct="1"/>
            <a:r>
              <a:rPr lang="en-US" dirty="0">
                <a:latin typeface="Arial" charset="0"/>
                <a:ea typeface="ヒラギノ角ゴ Pro W3" charset="0"/>
                <a:cs typeface="ヒラギノ角ゴ Pro W3" charset="0"/>
              </a:rPr>
              <a:t>How do you feel about Mondays</a:t>
            </a:r>
            <a:r>
              <a:rPr lang="en-US" dirty="0" smtClean="0">
                <a:latin typeface="Arial" charset="0"/>
                <a:ea typeface="ヒラギノ角ゴ Pro W3" charset="0"/>
                <a:cs typeface="ヒラギノ角ゴ Pro W3" charset="0"/>
              </a:rPr>
              <a:t>?</a:t>
            </a:r>
          </a:p>
          <a:p>
            <a:pPr eaLnBrk="1" hangingPunct="1"/>
            <a:r>
              <a:rPr lang="en-US" dirty="0" smtClean="0">
                <a:latin typeface="Arial" charset="0"/>
                <a:ea typeface="ヒラギノ角ゴ Pro W3" charset="0"/>
                <a:cs typeface="ヒラギノ角ゴ Pro W3" charset="0"/>
              </a:rPr>
              <a:t>Why are there no songs about loving your job?</a:t>
            </a:r>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3666260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A41FBDE-BB86-F541-8E45-ECF40C92678C}" type="slidenum">
              <a:rPr lang="en-US" sz="1300"/>
              <a:pPr/>
              <a:t>7</a:t>
            </a:fld>
            <a:endParaRPr lang="en-US" sz="1300"/>
          </a:p>
        </p:txBody>
      </p:sp>
      <p:sp>
        <p:nvSpPr>
          <p:cNvPr id="78850" name="Rectangle 2"/>
          <p:cNvSpPr>
            <a:spLocks noGrp="1" noRot="1" noChangeAspect="1" noChangeArrowheads="1" noTextEdit="1"/>
          </p:cNvSpPr>
          <p:nvPr>
            <p:ph type="sldImg"/>
          </p:nvPr>
        </p:nvSpPr>
        <p:spPr>
          <a:xfrm>
            <a:off x="1257300" y="720725"/>
            <a:ext cx="2324100" cy="1743075"/>
          </a:xfrm>
          <a:solidFill>
            <a:srgbClr val="FFFFFF"/>
          </a:solidFill>
          <a:ln/>
        </p:spPr>
      </p:sp>
      <p:sp>
        <p:nvSpPr>
          <p:cNvPr id="78851" name="Rectangle 3"/>
          <p:cNvSpPr>
            <a:spLocks noGrp="1" noChangeArrowheads="1"/>
          </p:cNvSpPr>
          <p:nvPr>
            <p:ph type="body" idx="1"/>
          </p:nvPr>
        </p:nvSpPr>
        <p:spPr>
          <a:xfrm>
            <a:off x="893763" y="2590800"/>
            <a:ext cx="5507037" cy="62896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charset="0"/>
                <a:ea typeface="ヒラギノ角ゴ Pro W3" charset="0"/>
                <a:cs typeface="ヒラギノ角ゴ Pro W3" charset="0"/>
              </a:rPr>
              <a:t>I hope you are all familiar with the Holland Codes</a:t>
            </a:r>
            <a:r>
              <a:rPr lang="en-US" baseline="0" dirty="0" smtClean="0">
                <a:latin typeface="Arial" charset="0"/>
                <a:ea typeface="ヒラギノ角ゴ Pro W3" charset="0"/>
                <a:cs typeface="ヒラギノ角ゴ Pro W3" charset="0"/>
              </a:rPr>
              <a:t> or Holland </a:t>
            </a:r>
            <a:r>
              <a:rPr lang="en-US" baseline="0" dirty="0" smtClean="0">
                <a:latin typeface="Arial" charset="0"/>
                <a:ea typeface="ヒラギノ角ゴ Pro W3" charset="0"/>
                <a:cs typeface="ヒラギノ角ゴ Pro W3" charset="0"/>
              </a:rPr>
              <a:t>career interest Types</a:t>
            </a:r>
            <a:r>
              <a:rPr lang="en-US" baseline="0" dirty="0" smtClean="0">
                <a:latin typeface="Arial" charset="0"/>
                <a:ea typeface="ヒラギノ角ゴ Pro W3" charset="0"/>
                <a:cs typeface="ヒラギノ角ゴ Pro W3" charset="0"/>
              </a:rPr>
              <a:t>.</a:t>
            </a:r>
          </a:p>
          <a:p>
            <a:pPr eaLnBrk="1" hangingPunct="1"/>
            <a:endParaRPr lang="en-US" baseline="0" dirty="0" smtClean="0">
              <a:latin typeface="Arial" charset="0"/>
              <a:ea typeface="ヒラギノ角ゴ Pro W3" charset="0"/>
              <a:cs typeface="ヒラギノ角ゴ Pro W3" charset="0"/>
            </a:endParaRPr>
          </a:p>
          <a:p>
            <a:pPr eaLnBrk="1" hangingPunct="1"/>
            <a:r>
              <a:rPr lang="en-US" dirty="0" smtClean="0">
                <a:latin typeface="Arial" charset="0"/>
                <a:ea typeface="ヒラギノ角ゴ Pro W3" charset="0"/>
                <a:cs typeface="ヒラギノ角ゴ Pro W3" charset="0"/>
              </a:rPr>
              <a:t>Most folks are high in two or three of these categories.</a:t>
            </a: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It’s not just using a computer to match you to a career, it’s finding out </a:t>
            </a:r>
            <a:r>
              <a:rPr lang="en-US" u="sng" baseline="0" dirty="0" smtClean="0">
                <a:latin typeface="Arial" charset="0"/>
                <a:ea typeface="ヒラギノ角ゴ Pro W3" charset="0"/>
                <a:cs typeface="ヒラギノ角ゴ Pro W3" charset="0"/>
              </a:rPr>
              <a:t>who</a:t>
            </a:r>
            <a:r>
              <a:rPr lang="en-US" baseline="0" dirty="0" smtClean="0">
                <a:latin typeface="Arial" charset="0"/>
                <a:ea typeface="ヒラギノ角ゴ Pro W3" charset="0"/>
                <a:cs typeface="ヒラギノ角ゴ Pro W3" charset="0"/>
              </a:rPr>
              <a:t> you are, and realizing that you are not good at everything, and that’s OK.  </a:t>
            </a:r>
          </a:p>
          <a:p>
            <a:pPr eaLnBrk="1" hangingPunct="1"/>
            <a:r>
              <a:rPr lang="en-US" dirty="0">
                <a:latin typeface="Arial" charset="0"/>
                <a:ea typeface="ヒラギノ角ゴ Pro W3" charset="0"/>
                <a:cs typeface="ヒラギノ角ゴ Pro W3" charset="0"/>
              </a:rPr>
              <a:t>(handout)</a:t>
            </a:r>
          </a:p>
          <a:p>
            <a:pPr eaLnBrk="1" hangingPunct="1"/>
            <a:r>
              <a:rPr lang="en-US" baseline="0" dirty="0" smtClean="0">
                <a:latin typeface="Arial" charset="0"/>
                <a:ea typeface="ヒラギノ角ゴ Pro W3" charset="0"/>
                <a:cs typeface="ヒラギノ角ゴ Pro W3" charset="0"/>
              </a:rPr>
              <a:t>Once you have discovered who you are through an interest assessment, then you can start looking at the careers that match your interests.</a:t>
            </a: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FYI – I am naturally Realistic and Conventional, though I have learned how to function well in the other areas.</a:t>
            </a: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a:t>
            </a:r>
          </a:p>
          <a:p>
            <a:pPr eaLnBrk="1" hangingPunct="1"/>
            <a:r>
              <a:rPr lang="en-US" dirty="0" smtClean="0">
                <a:latin typeface="Arial" charset="0"/>
                <a:ea typeface="ヒラギノ角ゴ Pro W3" charset="0"/>
                <a:cs typeface="ヒラギノ角ゴ Pro W3" charset="0"/>
              </a:rPr>
              <a:t>http://</a:t>
            </a:r>
            <a:r>
              <a:rPr lang="en-US" dirty="0" err="1" smtClean="0">
                <a:latin typeface="Arial" charset="0"/>
                <a:ea typeface="ヒラギノ角ゴ Pro W3" charset="0"/>
                <a:cs typeface="ヒラギノ角ゴ Pro W3" charset="0"/>
              </a:rPr>
              <a:t>en.wikipedia.org</a:t>
            </a:r>
            <a:r>
              <a:rPr lang="en-US" dirty="0" smtClean="0">
                <a:latin typeface="Arial" charset="0"/>
                <a:ea typeface="ヒラギノ角ゴ Pro W3" charset="0"/>
                <a:cs typeface="ヒラギノ角ゴ Pro W3" charset="0"/>
              </a:rPr>
              <a:t>/wiki/</a:t>
            </a:r>
            <a:r>
              <a:rPr lang="en-US" dirty="0" err="1" smtClean="0">
                <a:latin typeface="Arial" charset="0"/>
                <a:ea typeface="ヒラギノ角ゴ Pro W3" charset="0"/>
                <a:cs typeface="ヒラギノ角ゴ Pro W3" charset="0"/>
              </a:rPr>
              <a:t>Holland_Codes</a:t>
            </a:r>
            <a:endParaRPr lang="en-US" dirty="0" smtClean="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5466965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700" dirty="0">
                <a:latin typeface="Times New Roman" charset="0"/>
                <a:ea typeface="ヒラギノ角ゴ Pro W3" charset="0"/>
                <a:cs typeface="Times New Roman" charset="0"/>
              </a:rPr>
              <a:t>Sometimes we get too caught up in how well kids do in school -- </a:t>
            </a:r>
          </a:p>
          <a:p>
            <a:r>
              <a:rPr lang="en-US" sz="1700" dirty="0">
                <a:latin typeface="Times New Roman" charset="0"/>
                <a:ea typeface="ヒラギノ角ゴ Pro W3" charset="0"/>
                <a:cs typeface="Times New Roman" charset="0"/>
              </a:rPr>
              <a:t>and we loose sight of the goal to produce adult citizens who can function outside of school.</a:t>
            </a:r>
          </a:p>
          <a:p>
            <a:endParaRPr lang="en-US" sz="1700" dirty="0" smtClean="0">
              <a:latin typeface="Times New Roman" charset="0"/>
              <a:ea typeface="ヒラギノ角ゴ Pro W3" charset="0"/>
              <a:cs typeface="Times New Roman" charset="0"/>
            </a:endParaRPr>
          </a:p>
          <a:p>
            <a:r>
              <a:rPr lang="en-US" sz="1700" dirty="0" smtClean="0">
                <a:latin typeface="Times New Roman" charset="0"/>
                <a:ea typeface="ヒラギノ角ゴ Pro W3" charset="0"/>
                <a:cs typeface="Times New Roman" charset="0"/>
              </a:rPr>
              <a:t>Being able to perform well in school does not always translate in being able to perform well outside</a:t>
            </a:r>
            <a:r>
              <a:rPr lang="en-US" sz="1700" baseline="0" dirty="0" smtClean="0">
                <a:latin typeface="Times New Roman" charset="0"/>
                <a:ea typeface="ヒラギノ角ゴ Pro W3" charset="0"/>
                <a:cs typeface="Times New Roman" charset="0"/>
              </a:rPr>
              <a:t> of school.</a:t>
            </a:r>
          </a:p>
          <a:p>
            <a:endParaRPr lang="en-US" sz="1700" dirty="0">
              <a:latin typeface="Times New Roman" charset="0"/>
              <a:ea typeface="ヒラギノ角ゴ Pro W3" charset="0"/>
              <a:cs typeface="Times New Roman" charset="0"/>
            </a:endParaRPr>
          </a:p>
          <a:p>
            <a:r>
              <a:rPr lang="en-US" sz="1700" dirty="0">
                <a:latin typeface="Times New Roman" charset="0"/>
                <a:ea typeface="ヒラギノ角ゴ Pro W3" charset="0"/>
                <a:cs typeface="Times New Roman" charset="0"/>
              </a:rPr>
              <a:t>We have to get back to the true purpose of education.</a:t>
            </a:r>
          </a:p>
          <a:p>
            <a:endParaRPr lang="en-US" sz="1700" dirty="0">
              <a:latin typeface="Times New Roman" charset="0"/>
              <a:ea typeface="ヒラギノ角ゴ Pro W3" charset="0"/>
              <a:cs typeface="Times New Roman" charset="0"/>
            </a:endParaRPr>
          </a:p>
          <a:p>
            <a:endParaRPr lang="en-US" sz="1700" dirty="0">
              <a:solidFill>
                <a:srgbClr val="3E3F40"/>
              </a:solidFill>
              <a:latin typeface="Times New Roman" charset="0"/>
              <a:ea typeface="ヒラギノ角ゴ Pro W3" charset="0"/>
              <a:cs typeface="Times New Roman" charset="0"/>
            </a:endParaRPr>
          </a:p>
          <a:p>
            <a:r>
              <a:rPr lang="en-US" sz="1700" dirty="0">
                <a:solidFill>
                  <a:srgbClr val="3E3F40"/>
                </a:solidFill>
                <a:latin typeface="Times New Roman" charset="0"/>
                <a:ea typeface="ヒラギノ角ゴ Pro W3" charset="0"/>
                <a:cs typeface="Times New Roman" charset="0"/>
              </a:rPr>
              <a:t>==</a:t>
            </a:r>
            <a:r>
              <a:rPr lang="en-US" sz="1700" dirty="0" smtClean="0">
                <a:solidFill>
                  <a:srgbClr val="3E3F40"/>
                </a:solidFill>
                <a:latin typeface="Times New Roman" charset="0"/>
                <a:ea typeface="ヒラギノ角ゴ Pro W3" charset="0"/>
                <a:cs typeface="Times New Roman" charset="0"/>
              </a:rPr>
              <a:t>=====</a:t>
            </a:r>
            <a:endParaRPr lang="en-US" sz="1700" dirty="0">
              <a:solidFill>
                <a:srgbClr val="3E3F40"/>
              </a:solidFill>
              <a:latin typeface="Times New Roman" charset="0"/>
              <a:ea typeface="ヒラギノ角ゴ Pro W3" charset="0"/>
              <a:cs typeface="Times New Roman" charset="0"/>
            </a:endParaRPr>
          </a:p>
          <a:p>
            <a:r>
              <a:rPr lang="en-US" sz="1700" dirty="0">
                <a:solidFill>
                  <a:srgbClr val="3E3F40"/>
                </a:solidFill>
                <a:latin typeface="Times New Roman" charset="0"/>
                <a:ea typeface="ヒラギノ角ゴ Pro W3" charset="0"/>
                <a:cs typeface="Times New Roman" charset="0"/>
              </a:rPr>
              <a:t>This line is often quoted without any reference. Here are two people who claim the quote and a school district that uses it as their motto.</a:t>
            </a:r>
          </a:p>
          <a:p>
            <a:endParaRPr lang="en-US" sz="1700" dirty="0">
              <a:solidFill>
                <a:srgbClr val="3E3F40"/>
              </a:solidFill>
              <a:latin typeface="Times New Roman" charset="0"/>
              <a:ea typeface="ヒラギノ角ゴ Pro W3" charset="0"/>
              <a:cs typeface="Times New Roman" charset="0"/>
            </a:endParaRPr>
          </a:p>
          <a:p>
            <a:r>
              <a:rPr lang="en-US" sz="1700" i="1" dirty="0">
                <a:latin typeface="Times New Roman" charset="0"/>
                <a:ea typeface="ヒラギノ角ゴ Pro W3" charset="0"/>
                <a:cs typeface="Times New Roman" charset="0"/>
              </a:rPr>
              <a:t>Elliot W. Eisner</a:t>
            </a:r>
          </a:p>
          <a:p>
            <a:r>
              <a:rPr lang="en-US" sz="1700" dirty="0">
                <a:latin typeface="Times New Roman" charset="0"/>
                <a:ea typeface="ヒラギノ角ゴ Pro W3" charset="0"/>
                <a:cs typeface="Times New Roman" charset="0"/>
              </a:rPr>
              <a:t>http://</a:t>
            </a:r>
            <a:r>
              <a:rPr lang="en-US" sz="1700" dirty="0" err="1">
                <a:latin typeface="Times New Roman" charset="0"/>
                <a:ea typeface="ヒラギノ角ゴ Pro W3" charset="0"/>
                <a:cs typeface="Times New Roman" charset="0"/>
              </a:rPr>
              <a:t>www.ascd.org</a:t>
            </a:r>
            <a:r>
              <a:rPr lang="en-US" sz="1700" dirty="0">
                <a:latin typeface="Times New Roman" charset="0"/>
                <a:ea typeface="ヒラギノ角ゴ Pro W3" charset="0"/>
                <a:cs typeface="Times New Roman" charset="0"/>
              </a:rPr>
              <a:t>/publications/educational-leadership/dec03/vol61/num04/Preparing-for-Today-and-</a:t>
            </a:r>
            <a:r>
              <a:rPr lang="en-US" sz="1700" dirty="0" err="1">
                <a:latin typeface="Times New Roman" charset="0"/>
                <a:ea typeface="ヒラギノ角ゴ Pro W3" charset="0"/>
                <a:cs typeface="Times New Roman" charset="0"/>
              </a:rPr>
              <a:t>Tomorrow.aspx</a:t>
            </a:r>
            <a:endParaRPr lang="en-US" sz="1700" dirty="0">
              <a:latin typeface="Times New Roman" charset="0"/>
              <a:ea typeface="ヒラギノ角ゴ Pro W3" charset="0"/>
              <a:cs typeface="Times New Roman" charset="0"/>
            </a:endParaRPr>
          </a:p>
          <a:p>
            <a:endParaRPr lang="en-US" sz="1700" dirty="0">
              <a:latin typeface="Times New Roman" charset="0"/>
              <a:ea typeface="ヒラギノ角ゴ Pro W3" charset="0"/>
              <a:cs typeface="Times New Roman" charset="0"/>
            </a:endParaRPr>
          </a:p>
          <a:p>
            <a:r>
              <a:rPr lang="en-US" sz="1700" dirty="0">
                <a:solidFill>
                  <a:srgbClr val="3E3F40"/>
                </a:solidFill>
                <a:latin typeface="Times New Roman" charset="0"/>
                <a:ea typeface="ヒラギノ角ゴ Pro W3" charset="0"/>
                <a:cs typeface="Times New Roman" charset="0"/>
              </a:rPr>
              <a:t>Raymond McNulty</a:t>
            </a:r>
          </a:p>
          <a:p>
            <a:r>
              <a:rPr lang="en-US" sz="1700" dirty="0">
                <a:latin typeface="Times New Roman" charset="0"/>
                <a:ea typeface="ヒラギノ角ゴ Pro W3" charset="0"/>
                <a:cs typeface="Times New Roman" charset="0"/>
              </a:rPr>
              <a:t>http://</a:t>
            </a:r>
            <a:r>
              <a:rPr lang="en-US" sz="1700" dirty="0" err="1">
                <a:latin typeface="Times New Roman" charset="0"/>
                <a:ea typeface="ヒラギノ角ゴ Pro W3" charset="0"/>
                <a:cs typeface="Times New Roman" charset="0"/>
              </a:rPr>
              <a:t>unioneagle.com</a:t>
            </a:r>
            <a:r>
              <a:rPr lang="en-US" sz="1700" dirty="0">
                <a:latin typeface="Times New Roman" charset="0"/>
                <a:ea typeface="ヒラギノ角ゴ Pro W3" charset="0"/>
                <a:cs typeface="Times New Roman" charset="0"/>
              </a:rPr>
              <a:t>/2012/01/education-leader-challenges-teachers-to-be-different/</a:t>
            </a:r>
            <a:endParaRPr lang="en-US" sz="1700" i="1" dirty="0">
              <a:latin typeface="Times New Roman" charset="0"/>
              <a:ea typeface="ヒラギノ角ゴ Pro W3" charset="0"/>
              <a:cs typeface="Times New Roman" charset="0"/>
            </a:endParaRPr>
          </a:p>
          <a:p>
            <a:endParaRPr lang="en-US" sz="1700" i="1" dirty="0">
              <a:latin typeface="Times New Roman" charset="0"/>
              <a:ea typeface="ヒラギノ角ゴ Pro W3" charset="0"/>
              <a:cs typeface="Times New Roman" charset="0"/>
            </a:endParaRPr>
          </a:p>
          <a:p>
            <a:r>
              <a:rPr lang="en-US" sz="1700" b="1" dirty="0">
                <a:solidFill>
                  <a:srgbClr val="FFFFFF"/>
                </a:solidFill>
                <a:latin typeface="Times New Roman" charset="0"/>
                <a:ea typeface="ヒラギノ角ゴ Pro W3" charset="0"/>
                <a:cs typeface="Times New Roman" charset="0"/>
              </a:rPr>
              <a:t>Bellevue Community School District</a:t>
            </a:r>
          </a:p>
          <a:p>
            <a:r>
              <a:rPr lang="en-US" sz="1700" dirty="0">
                <a:latin typeface="Times New Roman" charset="0"/>
                <a:ea typeface="ヒラギノ角ゴ Pro W3" charset="0"/>
                <a:cs typeface="Times New Roman" charset="0"/>
              </a:rPr>
              <a:t>http://bellevue.k12.ia.us/</a:t>
            </a:r>
          </a:p>
        </p:txBody>
      </p:sp>
    </p:spTree>
    <p:extLst>
      <p:ext uri="{BB962C8B-B14F-4D97-AF65-F5344CB8AC3E}">
        <p14:creationId xmlns:p14="http://schemas.microsoft.com/office/powerpoint/2010/main" val="1120897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A41FBDE-BB86-F541-8E45-ECF40C92678C}" type="slidenum">
              <a:rPr lang="en-US" sz="1300"/>
              <a:pPr/>
              <a:t>8</a:t>
            </a:fld>
            <a:endParaRPr lang="en-US" sz="1300"/>
          </a:p>
        </p:txBody>
      </p:sp>
      <p:sp>
        <p:nvSpPr>
          <p:cNvPr id="78850" name="Rectangle 2"/>
          <p:cNvSpPr>
            <a:spLocks noGrp="1" noRot="1" noChangeAspect="1" noChangeArrowheads="1" noTextEdit="1"/>
          </p:cNvSpPr>
          <p:nvPr>
            <p:ph type="sldImg"/>
          </p:nvPr>
        </p:nvSpPr>
        <p:spPr>
          <a:solidFill>
            <a:srgbClr val="FFFFFF"/>
          </a:solidFill>
          <a:ln/>
        </p:spPr>
      </p:sp>
      <p:sp>
        <p:nvSpPr>
          <p:cNvPr id="78851" name="Rectangle 3"/>
          <p:cNvSpPr>
            <a:spLocks noGrp="1" noChangeArrowheads="1"/>
          </p:cNvSpPr>
          <p:nvPr>
            <p:ph type="body" idx="1"/>
          </p:nvPr>
        </p:nvSpPr>
        <p:spPr>
          <a:xfrm>
            <a:off x="893763" y="4560888"/>
            <a:ext cx="5202237"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charset="0"/>
                <a:ea typeface="ヒラギノ角ゴ Pro W3" charset="0"/>
                <a:cs typeface="ヒラギノ角ゴ Pro W3" charset="0"/>
              </a:rPr>
              <a:t>Most people do not know what skills they possess</a:t>
            </a:r>
            <a:r>
              <a:rPr lang="en-US" baseline="0" dirty="0" smtClean="0">
                <a:latin typeface="Arial" charset="0"/>
                <a:ea typeface="ヒラギノ角ゴ Pro W3" charset="0"/>
                <a:cs typeface="ヒラギノ角ゴ Pro W3" charset="0"/>
              </a:rPr>
              <a:t> until they have had work experiences.</a:t>
            </a:r>
          </a:p>
          <a:p>
            <a:pPr eaLnBrk="1" hangingPunct="1"/>
            <a:endParaRPr lang="en-US" baseline="0" dirty="0" smtClean="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Arts Education courses, and Career and Technical Education courses in middle school and high school are a great place to </a:t>
            </a:r>
            <a:r>
              <a:rPr lang="en-US" dirty="0" smtClean="0">
                <a:latin typeface="Arial" charset="0"/>
                <a:ea typeface="ヒラギノ角ゴ Pro W3" charset="0"/>
                <a:cs typeface="ヒラギノ角ゴ Pro W3" charset="0"/>
              </a:rPr>
              <a:t>try out </a:t>
            </a:r>
            <a:r>
              <a:rPr lang="en-US" dirty="0">
                <a:latin typeface="Arial" charset="0"/>
                <a:ea typeface="ヒラギノ角ゴ Pro W3" charset="0"/>
                <a:cs typeface="ヒラギノ角ゴ Pro W3" charset="0"/>
              </a:rPr>
              <a:t>these skills without making a formal work commitment.</a:t>
            </a:r>
          </a:p>
          <a:p>
            <a:pPr eaLnBrk="1" hangingPunct="1"/>
            <a:endParaRPr lang="en-US" dirty="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You will </a:t>
            </a:r>
            <a:r>
              <a:rPr lang="en-US" u="sng" dirty="0">
                <a:latin typeface="Arial" charset="0"/>
                <a:ea typeface="ヒラギノ角ゴ Pro W3" charset="0"/>
                <a:cs typeface="ヒラギノ角ゴ Pro W3" charset="0"/>
              </a:rPr>
              <a:t>not</a:t>
            </a:r>
            <a:r>
              <a:rPr lang="en-US" dirty="0">
                <a:latin typeface="Arial" charset="0"/>
                <a:ea typeface="ヒラギノ角ゴ Pro W3" charset="0"/>
                <a:cs typeface="ヒラギノ角ゴ Pro W3" charset="0"/>
              </a:rPr>
              <a:t> know you have a skill in some area until you </a:t>
            </a:r>
            <a:r>
              <a:rPr lang="en-US" u="sng" dirty="0">
                <a:latin typeface="Arial" charset="0"/>
                <a:ea typeface="ヒラギノ角ゴ Pro W3" charset="0"/>
                <a:cs typeface="ヒラギノ角ゴ Pro W3" charset="0"/>
              </a:rPr>
              <a:t>try</a:t>
            </a:r>
            <a:r>
              <a:rPr lang="en-US" dirty="0">
                <a:latin typeface="Arial" charset="0"/>
                <a:ea typeface="ヒラギノ角ゴ Pro W3" charset="0"/>
                <a:cs typeface="ヒラギノ角ゴ Pro W3" charset="0"/>
              </a:rPr>
              <a:t> it out.</a:t>
            </a:r>
          </a:p>
          <a:p>
            <a:pPr eaLnBrk="1" hangingPunct="1"/>
            <a:endParaRPr lang="en-US" dirty="0" smtClean="0">
              <a:latin typeface="Arial" charset="0"/>
              <a:ea typeface="ヒラギノ角ゴ Pro W3" charset="0"/>
              <a:cs typeface="ヒラギノ角ゴ Pro W3" charset="0"/>
            </a:endParaRPr>
          </a:p>
          <a:p>
            <a:pPr eaLnBrk="1" hangingPunct="1"/>
            <a:endParaRPr lang="en-US" dirty="0" smtClean="0">
              <a:latin typeface="Arial" charset="0"/>
              <a:ea typeface="ヒラギノ角ゴ Pro W3" charset="0"/>
              <a:cs typeface="ヒラギノ角ゴ Pro W3" charset="0"/>
            </a:endParaRPr>
          </a:p>
          <a:p>
            <a:pPr eaLnBrk="1" hangingPunct="1"/>
            <a:endParaRPr lang="en-US" dirty="0" smtClean="0">
              <a:latin typeface="Arial" charset="0"/>
              <a:ea typeface="ヒラギノ角ゴ Pro W3" charset="0"/>
              <a:cs typeface="ヒラギノ角ゴ Pro W3" charset="0"/>
            </a:endParaRPr>
          </a:p>
          <a:p>
            <a:pPr eaLnBrk="1" hangingPunct="1"/>
            <a:r>
              <a:rPr lang="en-US" dirty="0" smtClean="0">
                <a:latin typeface="Arial" charset="0"/>
                <a:ea typeface="ヒラギノ角ゴ Pro W3" charset="0"/>
                <a:cs typeface="ヒラギノ角ゴ Pro W3" charset="0"/>
              </a:rPr>
              <a:t>======</a:t>
            </a:r>
          </a:p>
          <a:p>
            <a:pPr eaLnBrk="1" hangingPunct="1"/>
            <a:endParaRPr lang="en-US" dirty="0" smtClean="0">
              <a:latin typeface="Arial" charset="0"/>
              <a:ea typeface="ヒラギノ角ゴ Pro W3" charset="0"/>
              <a:cs typeface="ヒラギノ角ゴ Pro W3" charset="0"/>
            </a:endParaRPr>
          </a:p>
          <a:p>
            <a:pPr eaLnBrk="1" hangingPunct="1"/>
            <a:r>
              <a:rPr lang="en-US" dirty="0" smtClean="0">
                <a:latin typeface="Arial" charset="0"/>
                <a:ea typeface="ヒラギノ角ゴ Pro W3" charset="0"/>
                <a:cs typeface="ヒラギノ角ゴ Pro W3" charset="0"/>
              </a:rPr>
              <a:t>http://</a:t>
            </a:r>
            <a:r>
              <a:rPr lang="en-US" dirty="0" err="1" smtClean="0">
                <a:latin typeface="Arial" charset="0"/>
                <a:ea typeface="ヒラギノ角ゴ Pro W3" charset="0"/>
                <a:cs typeface="ヒラギノ角ゴ Pro W3" charset="0"/>
              </a:rPr>
              <a:t>www.onetonline.org</a:t>
            </a:r>
            <a:r>
              <a:rPr lang="en-US" dirty="0" smtClean="0">
                <a:latin typeface="Arial" charset="0"/>
                <a:ea typeface="ヒラギノ角ゴ Pro W3" charset="0"/>
                <a:cs typeface="ヒラギノ角ゴ Pro W3" charset="0"/>
              </a:rPr>
              <a:t>/skills/</a:t>
            </a:r>
          </a:p>
          <a:p>
            <a:pPr eaLnBrk="1" hangingPunct="1"/>
            <a:endParaRPr lang="en-US" dirty="0" smtClean="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511568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973A91F3-687B-304D-ADB9-A18A4744307D}" type="slidenum">
              <a:rPr lang="en-US" sz="1300"/>
              <a:pPr algn="r"/>
              <a:t>9</a:t>
            </a:fld>
            <a:endParaRPr lang="en-US" sz="1300"/>
          </a:p>
        </p:txBody>
      </p:sp>
      <p:sp>
        <p:nvSpPr>
          <p:cNvPr id="66562" name="Rectangle 2"/>
          <p:cNvSpPr>
            <a:spLocks noGrp="1" noRot="1" noChangeAspect="1" noChangeArrowheads="1" noTextEdit="1"/>
          </p:cNvSpPr>
          <p:nvPr>
            <p:ph type="sldImg"/>
          </p:nvPr>
        </p:nvSpPr>
        <p:spPr>
          <a:solidFill>
            <a:srgbClr val="FFFFFF"/>
          </a:solidFill>
          <a:ln/>
        </p:spPr>
      </p:sp>
      <p:sp>
        <p:nvSpPr>
          <p:cNvPr id="66563" name="Rectangle 3"/>
          <p:cNvSpPr>
            <a:spLocks noGrp="1" noChangeArrowheads="1"/>
          </p:cNvSpPr>
          <p:nvPr>
            <p:ph type="body" idx="1"/>
          </p:nvPr>
        </p:nvSpPr>
        <p:spPr>
          <a:xfrm>
            <a:off x="893763" y="4560888"/>
            <a:ext cx="56896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ct val="30000"/>
              </a:spcAft>
            </a:pPr>
            <a:r>
              <a:rPr lang="en-US" sz="1700" dirty="0" smtClean="0">
                <a:latin typeface="Times"/>
                <a:ea typeface="ヒラギノ角ゴ Pro W3" charset="0"/>
                <a:cs typeface="Times"/>
              </a:rPr>
              <a:t>You have to know the job market.</a:t>
            </a:r>
          </a:p>
          <a:p>
            <a:pPr eaLnBrk="1" hangingPunct="1">
              <a:spcBef>
                <a:spcPct val="0"/>
              </a:spcBef>
              <a:spcAft>
                <a:spcPct val="30000"/>
              </a:spcAft>
            </a:pPr>
            <a:r>
              <a:rPr lang="en-US" dirty="0">
                <a:ea typeface="ヒラギノ角ゴ Pro W3" charset="0"/>
              </a:rPr>
              <a:t>(handout</a:t>
            </a:r>
            <a:r>
              <a:rPr lang="en-US" dirty="0" smtClean="0">
                <a:ea typeface="ヒラギノ角ゴ Pro W3" charset="0"/>
              </a:rPr>
              <a:t>)</a:t>
            </a:r>
            <a:endParaRPr lang="en-US" sz="1700" dirty="0" smtClean="0">
              <a:latin typeface="Times"/>
              <a:ea typeface="ヒラギノ角ゴ Pro W3" charset="0"/>
              <a:cs typeface="Times"/>
            </a:endParaRPr>
          </a:p>
          <a:p>
            <a:pPr eaLnBrk="1" hangingPunct="1">
              <a:spcBef>
                <a:spcPct val="0"/>
              </a:spcBef>
              <a:spcAft>
                <a:spcPct val="30000"/>
              </a:spcAft>
            </a:pPr>
            <a:r>
              <a:rPr lang="en-US" sz="1700" dirty="0" smtClean="0">
                <a:latin typeface="Times"/>
                <a:ea typeface="ヒラギノ角ゴ Pro W3" charset="0"/>
                <a:cs typeface="Times"/>
              </a:rPr>
              <a:t>The world of work is changing much more rapidly than</a:t>
            </a:r>
            <a:r>
              <a:rPr lang="en-US" sz="1700" baseline="0" dirty="0" smtClean="0">
                <a:latin typeface="Times"/>
                <a:ea typeface="ヒラギノ角ゴ Pro W3" charset="0"/>
                <a:cs typeface="Times"/>
              </a:rPr>
              <a:t> decades ago, so you have to keep up with the occupation demand projections and the latest trends in work.</a:t>
            </a:r>
          </a:p>
          <a:p>
            <a:pPr eaLnBrk="1" hangingPunct="1">
              <a:spcBef>
                <a:spcPct val="0"/>
              </a:spcBef>
              <a:spcAft>
                <a:spcPct val="30000"/>
              </a:spcAft>
            </a:pPr>
            <a:endParaRPr lang="en-US" sz="1700" baseline="0" dirty="0" smtClean="0">
              <a:latin typeface="Times"/>
              <a:ea typeface="ヒラギノ角ゴ Pro W3" charset="0"/>
              <a:cs typeface="Times"/>
            </a:endParaRPr>
          </a:p>
          <a:p>
            <a:pPr eaLnBrk="1" hangingPunct="1">
              <a:spcBef>
                <a:spcPct val="0"/>
              </a:spcBef>
              <a:spcAft>
                <a:spcPct val="30000"/>
              </a:spcAft>
            </a:pPr>
            <a:r>
              <a:rPr lang="en-US" sz="1700" dirty="0" smtClean="0">
                <a:latin typeface="Times"/>
                <a:ea typeface="ヒラギノ角ゴ Pro W3" charset="0"/>
                <a:cs typeface="Times"/>
              </a:rPr>
              <a:t>If</a:t>
            </a:r>
            <a:r>
              <a:rPr lang="en-US" sz="1700" baseline="0" dirty="0" smtClean="0">
                <a:latin typeface="Times"/>
                <a:ea typeface="ヒラギノ角ゴ Pro W3" charset="0"/>
                <a:cs typeface="Times"/>
              </a:rPr>
              <a:t> you want to be a nurse, there should be no problem finding a job over the next ten years.  Same for teachers, which are </a:t>
            </a:r>
            <a:r>
              <a:rPr lang="en-US" sz="1700" dirty="0" smtClean="0">
                <a:latin typeface="Times"/>
                <a:ea typeface="ヒラギノ角ゴ Pro W3" charset="0"/>
                <a:cs typeface="Times"/>
              </a:rPr>
              <a:t>split out here into several categories.</a:t>
            </a:r>
          </a:p>
          <a:p>
            <a:pPr eaLnBrk="1" hangingPunct="1">
              <a:spcBef>
                <a:spcPct val="0"/>
              </a:spcBef>
              <a:spcAft>
                <a:spcPct val="30000"/>
              </a:spcAft>
            </a:pPr>
            <a:endParaRPr lang="en-US" sz="1700" dirty="0" smtClean="0">
              <a:latin typeface="Times"/>
              <a:ea typeface="ヒラギノ角ゴ Pro W3" charset="0"/>
              <a:cs typeface="Times"/>
            </a:endParaRPr>
          </a:p>
          <a:p>
            <a:pPr eaLnBrk="1" hangingPunct="1">
              <a:spcBef>
                <a:spcPct val="0"/>
              </a:spcBef>
              <a:spcAft>
                <a:spcPct val="30000"/>
              </a:spcAft>
            </a:pPr>
            <a:r>
              <a:rPr lang="en-US" sz="1700" dirty="0" smtClean="0">
                <a:latin typeface="Times"/>
                <a:ea typeface="ヒラギノ角ゴ Pro W3" charset="0"/>
                <a:cs typeface="Times"/>
              </a:rPr>
              <a:t>If you discover your special skill is threading a textile loom, then you might want to keep looking.</a:t>
            </a:r>
          </a:p>
          <a:p>
            <a:pPr eaLnBrk="1" hangingPunct="1">
              <a:spcBef>
                <a:spcPct val="0"/>
              </a:spcBef>
              <a:spcAft>
                <a:spcPct val="30000"/>
              </a:spcAft>
            </a:pPr>
            <a:endParaRPr lang="en-US" dirty="0">
              <a:solidFill>
                <a:srgbClr val="FF0000"/>
              </a:solidFill>
              <a:ea typeface="ヒラギノ角ゴ Pro W3" charset="0"/>
            </a:endParaRPr>
          </a:p>
          <a:p>
            <a:pPr eaLnBrk="1" hangingPunct="1">
              <a:spcBef>
                <a:spcPct val="0"/>
              </a:spcBef>
              <a:spcAft>
                <a:spcPct val="30000"/>
              </a:spcAft>
            </a:pPr>
            <a:endParaRPr lang="en-US" dirty="0" smtClean="0">
              <a:solidFill>
                <a:srgbClr val="FF0000"/>
              </a:solidFill>
              <a:latin typeface="Arial" charset="0"/>
              <a:ea typeface="ヒラギノ角ゴ Pro W3" charset="0"/>
              <a:cs typeface="Arial" charset="0"/>
            </a:endParaRPr>
          </a:p>
          <a:p>
            <a:pPr eaLnBrk="1" hangingPunct="1">
              <a:spcBef>
                <a:spcPct val="0"/>
              </a:spcBef>
              <a:spcAft>
                <a:spcPct val="30000"/>
              </a:spcAft>
            </a:pPr>
            <a:r>
              <a:rPr lang="en-US" dirty="0" smtClean="0">
                <a:solidFill>
                  <a:srgbClr val="FF0000"/>
                </a:solidFill>
                <a:latin typeface="Arial" charset="0"/>
                <a:ea typeface="ヒラギノ角ゴ Pro W3" charset="0"/>
                <a:cs typeface="Arial" charset="0"/>
              </a:rPr>
              <a:t>=========</a:t>
            </a:r>
            <a:endParaRPr lang="en-US" dirty="0">
              <a:solidFill>
                <a:srgbClr val="FF0000"/>
              </a:solidFill>
              <a:latin typeface="Arial" charset="0"/>
              <a:ea typeface="ヒラギノ角ゴ Pro W3" charset="0"/>
              <a:cs typeface="Arial" charset="0"/>
            </a:endParaRPr>
          </a:p>
          <a:p>
            <a:pPr eaLnBrk="1" hangingPunct="1">
              <a:spcBef>
                <a:spcPct val="0"/>
              </a:spcBef>
              <a:spcAft>
                <a:spcPct val="30000"/>
              </a:spcAft>
            </a:pPr>
            <a:r>
              <a:rPr lang="en-US" dirty="0">
                <a:solidFill>
                  <a:srgbClr val="FF0000"/>
                </a:solidFill>
                <a:latin typeface="Arial" charset="0"/>
                <a:ea typeface="ヒラギノ角ゴ Pro W3" charset="0"/>
                <a:cs typeface="Arial" charset="0"/>
              </a:rPr>
              <a:t>These data are from </a:t>
            </a:r>
            <a:r>
              <a:rPr lang="en-US" dirty="0" err="1">
                <a:solidFill>
                  <a:srgbClr val="FF0000"/>
                </a:solidFill>
                <a:latin typeface="Arial" charset="0"/>
                <a:ea typeface="ヒラギノ角ゴ Pro W3" charset="0"/>
                <a:cs typeface="Arial" charset="0"/>
              </a:rPr>
              <a:t>www.CareerOutlook.US</a:t>
            </a:r>
            <a:endParaRPr lang="en-US" dirty="0">
              <a:solidFill>
                <a:srgbClr val="FF0000"/>
              </a:solidFill>
              <a:latin typeface="Arial" charset="0"/>
              <a:ea typeface="ヒラギノ角ゴ Pro W3" charset="0"/>
              <a:cs typeface="Arial" charset="0"/>
            </a:endParaRPr>
          </a:p>
          <a:p>
            <a:pPr eaLnBrk="1" hangingPunct="1">
              <a:spcBef>
                <a:spcPct val="0"/>
              </a:spcBef>
              <a:spcAft>
                <a:spcPct val="30000"/>
              </a:spcAft>
            </a:pPr>
            <a:endParaRPr lang="en-US" dirty="0">
              <a:solidFill>
                <a:srgbClr val="FF0000"/>
              </a:solidFill>
              <a:latin typeface="Arial" charset="0"/>
              <a:ea typeface="ヒラギノ角ゴ Pro W3" charset="0"/>
              <a:cs typeface="Arial" charset="0"/>
            </a:endParaRPr>
          </a:p>
          <a:p>
            <a:r>
              <a:rPr lang="en-US" dirty="0">
                <a:solidFill>
                  <a:srgbClr val="FF0000"/>
                </a:solidFill>
                <a:latin typeface="Arial" charset="0"/>
                <a:ea typeface="ヒラギノ角ゴ Pro W3" charset="0"/>
                <a:cs typeface="ヒラギノ角ゴ Pro W3" charset="0"/>
              </a:rPr>
              <a:t>http://</a:t>
            </a:r>
            <a:r>
              <a:rPr lang="en-US" dirty="0" err="1">
                <a:solidFill>
                  <a:srgbClr val="FF0000"/>
                </a:solidFill>
                <a:latin typeface="Arial" charset="0"/>
                <a:ea typeface="ヒラギノ角ゴ Pro W3" charset="0"/>
                <a:cs typeface="ヒラギノ角ゴ Pro W3" charset="0"/>
              </a:rPr>
              <a:t>www.bls.gov</a:t>
            </a:r>
            <a:r>
              <a:rPr lang="en-US" dirty="0">
                <a:solidFill>
                  <a:srgbClr val="FF0000"/>
                </a:solidFill>
                <a:latin typeface="Arial" charset="0"/>
                <a:ea typeface="ヒラギノ角ゴ Pro W3" charset="0"/>
                <a:cs typeface="ヒラギノ角ゴ Pro W3" charset="0"/>
              </a:rPr>
              <a:t>/</a:t>
            </a:r>
            <a:r>
              <a:rPr lang="en-US" dirty="0" err="1">
                <a:solidFill>
                  <a:srgbClr val="FF0000"/>
                </a:solidFill>
                <a:latin typeface="Arial" charset="0"/>
                <a:ea typeface="ヒラギノ角ゴ Pro W3" charset="0"/>
                <a:cs typeface="ヒラギノ角ゴ Pro W3" charset="0"/>
              </a:rPr>
              <a:t>emp</a:t>
            </a:r>
            <a:r>
              <a:rPr lang="en-US" dirty="0">
                <a:solidFill>
                  <a:srgbClr val="FF0000"/>
                </a:solidFill>
                <a:latin typeface="Arial" charset="0"/>
                <a:ea typeface="ヒラギノ角ゴ Pro W3" charset="0"/>
                <a:cs typeface="ヒラギノ角ゴ Pro W3" charset="0"/>
              </a:rPr>
              <a:t>/ep_table_112.htm</a:t>
            </a:r>
          </a:p>
          <a:p>
            <a:r>
              <a:rPr lang="en-US" dirty="0">
                <a:solidFill>
                  <a:srgbClr val="FF0000"/>
                </a:solidFill>
                <a:latin typeface="Arial" charset="0"/>
                <a:ea typeface="ヒラギノ角ゴ Pro W3" charset="0"/>
                <a:cs typeface="ヒラギノ角ゴ Pro W3" charset="0"/>
              </a:rPr>
              <a:t>Education and training assignments</a:t>
            </a:r>
          </a:p>
          <a:p>
            <a:r>
              <a:rPr lang="en-US" dirty="0">
                <a:solidFill>
                  <a:srgbClr val="FF0000"/>
                </a:solidFill>
                <a:latin typeface="Arial" charset="0"/>
                <a:ea typeface="ヒラギノ角ゴ Pro W3" charset="0"/>
                <a:cs typeface="ヒラギノ角ゴ Pro W3" charset="0"/>
              </a:rPr>
              <a:t>updated January 13, 2012</a:t>
            </a:r>
          </a:p>
        </p:txBody>
      </p:sp>
    </p:spTree>
    <p:extLst>
      <p:ext uri="{BB962C8B-B14F-4D97-AF65-F5344CB8AC3E}">
        <p14:creationId xmlns:p14="http://schemas.microsoft.com/office/powerpoint/2010/main" val="646142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WhitebackPPTCover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Rectangle 2"/>
          <p:cNvSpPr>
            <a:spLocks noGrp="1" noChangeArrowheads="1"/>
          </p:cNvSpPr>
          <p:nvPr>
            <p:ph type="ctrTitle"/>
          </p:nvPr>
        </p:nvSpPr>
        <p:spPr>
          <a:xfrm>
            <a:off x="685800" y="2286000"/>
            <a:ext cx="7772400" cy="1143000"/>
          </a:xfrm>
        </p:spPr>
        <p:txBody>
          <a:bodyPr/>
          <a:lstStyle>
            <a:lvl1pPr>
              <a:defRPr sz="4000"/>
            </a:lvl1pPr>
          </a:lstStyle>
          <a:p>
            <a:r>
              <a:rPr lang="en-US"/>
              <a:t>Click to edit Master title style</a:t>
            </a:r>
          </a:p>
        </p:txBody>
      </p:sp>
      <p:sp>
        <p:nvSpPr>
          <p:cNvPr id="9219" name="Rectangle 3"/>
          <p:cNvSpPr>
            <a:spLocks noGrp="1" noChangeArrowheads="1"/>
          </p:cNvSpPr>
          <p:nvPr>
            <p:ph type="subTitle" idx="1"/>
          </p:nvPr>
        </p:nvSpPr>
        <p:spPr>
          <a:xfrm>
            <a:off x="1371600" y="3886200"/>
            <a:ext cx="6400800" cy="1752600"/>
          </a:xfrm>
        </p:spPr>
        <p:txBody>
          <a:bodyPr/>
          <a:lstStyle>
            <a:lvl1pPr marL="0" indent="0" algn="ctr">
              <a:buFontTx/>
              <a:buNone/>
              <a:defRPr sz="2800"/>
            </a:lvl1pPr>
          </a:lstStyle>
          <a:p>
            <a:r>
              <a:rPr lang="en-US"/>
              <a:t>Click to edit Master subtitle style</a:t>
            </a:r>
          </a:p>
        </p:txBody>
      </p:sp>
      <p:sp>
        <p:nvSpPr>
          <p:cNvPr id="5" name="Rectangle 4"/>
          <p:cNvSpPr>
            <a:spLocks noGrp="1" noChangeArrowheads="1"/>
          </p:cNvSpPr>
          <p:nvPr>
            <p:ph type="sldNum" sz="quarter" idx="10"/>
          </p:nvPr>
        </p:nvSpPr>
        <p:spPr/>
        <p:txBody>
          <a:bodyPr/>
          <a:lstStyle>
            <a:lvl1pPr>
              <a:defRPr>
                <a:solidFill>
                  <a:schemeClr val="folHlink"/>
                </a:solidFill>
              </a:defRPr>
            </a:lvl1pPr>
          </a:lstStyle>
          <a:p>
            <a:pPr>
              <a:defRPr/>
            </a:pPr>
            <a:fld id="{A83D0CBA-B152-324F-B779-CEAB3EFD427D}" type="slidenum">
              <a:rPr lang="en-US"/>
              <a:pPr>
                <a:defRPr/>
              </a:pPr>
              <a:t>‹#›</a:t>
            </a:fld>
            <a:endParaRPr lang="en-US"/>
          </a:p>
        </p:txBody>
      </p:sp>
    </p:spTree>
    <p:extLst>
      <p:ext uri="{BB962C8B-B14F-4D97-AF65-F5344CB8AC3E}">
        <p14:creationId xmlns:p14="http://schemas.microsoft.com/office/powerpoint/2010/main" val="2166011420"/>
      </p:ext>
    </p:extLst>
  </p:cSld>
  <p:clrMapOvr>
    <a:masterClrMapping/>
  </p:clrMapOvr>
  <p:transition xmlns:p14="http://schemas.microsoft.com/office/powerpoint/2010/mai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EB09E4CE-AA4E-1D4A-9B1C-016CE17BE367}" type="slidenum">
              <a:rPr lang="en-US"/>
              <a:pPr>
                <a:defRPr/>
              </a:pPr>
              <a:t>‹#›</a:t>
            </a:fld>
            <a:endParaRPr lang="en-US"/>
          </a:p>
        </p:txBody>
      </p:sp>
    </p:spTree>
    <p:extLst>
      <p:ext uri="{BB962C8B-B14F-4D97-AF65-F5344CB8AC3E}">
        <p14:creationId xmlns:p14="http://schemas.microsoft.com/office/powerpoint/2010/main" val="3810298260"/>
      </p:ext>
    </p:extLst>
  </p:cSld>
  <p:clrMapOvr>
    <a:masterClrMapping/>
  </p:clrMapOvr>
  <p:transition xmlns:p14="http://schemas.microsoft.com/office/powerpoint/2010/mai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97EBDBA7-F676-6C41-B007-0C8F23786C24}" type="slidenum">
              <a:rPr lang="en-US"/>
              <a:pPr>
                <a:defRPr/>
              </a:pPr>
              <a:t>‹#›</a:t>
            </a:fld>
            <a:endParaRPr lang="en-US"/>
          </a:p>
        </p:txBody>
      </p:sp>
    </p:spTree>
    <p:extLst>
      <p:ext uri="{BB962C8B-B14F-4D97-AF65-F5344CB8AC3E}">
        <p14:creationId xmlns:p14="http://schemas.microsoft.com/office/powerpoint/2010/main" val="1815996374"/>
      </p:ext>
    </p:extLst>
  </p:cSld>
  <p:clrMapOvr>
    <a:masterClrMapping/>
  </p:clrMapOvr>
  <p:transition xmlns:p14="http://schemas.microsoft.com/office/powerpoint/2010/mai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1B3CAFC3-B8BB-8D4A-8CC8-7AB21D6C5A8F}" type="slidenum">
              <a:rPr lang="en-US"/>
              <a:pPr>
                <a:defRPr/>
              </a:pPr>
              <a:t>‹#›</a:t>
            </a:fld>
            <a:endParaRPr lang="en-US"/>
          </a:p>
        </p:txBody>
      </p:sp>
    </p:spTree>
    <p:extLst>
      <p:ext uri="{BB962C8B-B14F-4D97-AF65-F5344CB8AC3E}">
        <p14:creationId xmlns:p14="http://schemas.microsoft.com/office/powerpoint/2010/main" val="9955474"/>
      </p:ext>
    </p:extLst>
  </p:cSld>
  <p:clrMapOvr>
    <a:masterClrMapping/>
  </p:clrMapOvr>
  <p:transition xmlns:p14="http://schemas.microsoft.com/office/powerpoint/2010/mai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CC3B7819-D22A-3046-A679-427E59DA1912}" type="slidenum">
              <a:rPr lang="en-US"/>
              <a:pPr>
                <a:defRPr/>
              </a:pPr>
              <a:t>‹#›</a:t>
            </a:fld>
            <a:endParaRPr lang="en-US"/>
          </a:p>
        </p:txBody>
      </p:sp>
    </p:spTree>
    <p:extLst>
      <p:ext uri="{BB962C8B-B14F-4D97-AF65-F5344CB8AC3E}">
        <p14:creationId xmlns:p14="http://schemas.microsoft.com/office/powerpoint/2010/main" val="2828267176"/>
      </p:ext>
    </p:extLst>
  </p:cSld>
  <p:clrMapOvr>
    <a:masterClrMapping/>
  </p:clrMapOvr>
  <p:transition xmlns:p14="http://schemas.microsoft.com/office/powerpoint/2010/mai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54D89CA3-E5A1-CB4A-B5A0-E6F07601E825}" type="slidenum">
              <a:rPr lang="en-US"/>
              <a:pPr>
                <a:defRPr/>
              </a:pPr>
              <a:t>‹#›</a:t>
            </a:fld>
            <a:endParaRPr lang="en-US"/>
          </a:p>
        </p:txBody>
      </p:sp>
    </p:spTree>
    <p:extLst>
      <p:ext uri="{BB962C8B-B14F-4D97-AF65-F5344CB8AC3E}">
        <p14:creationId xmlns:p14="http://schemas.microsoft.com/office/powerpoint/2010/main" val="880895226"/>
      </p:ext>
    </p:extLst>
  </p:cSld>
  <p:clrMapOvr>
    <a:masterClrMapping/>
  </p:clrMapOvr>
  <p:transition xmlns:p14="http://schemas.microsoft.com/office/powerpoint/2010/mai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BFD93C67-05F7-2048-80AF-853DB6205C78}" type="slidenum">
              <a:rPr lang="en-US"/>
              <a:pPr>
                <a:defRPr/>
              </a:pPr>
              <a:t>‹#›</a:t>
            </a:fld>
            <a:endParaRPr lang="en-US"/>
          </a:p>
        </p:txBody>
      </p:sp>
    </p:spTree>
    <p:extLst>
      <p:ext uri="{BB962C8B-B14F-4D97-AF65-F5344CB8AC3E}">
        <p14:creationId xmlns:p14="http://schemas.microsoft.com/office/powerpoint/2010/main" val="1771115257"/>
      </p:ext>
    </p:extLst>
  </p:cSld>
  <p:clrMapOvr>
    <a:masterClrMapping/>
  </p:clrMapOvr>
  <p:transition xmlns:p14="http://schemas.microsoft.com/office/powerpoint/2010/mai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625C3AF5-7682-8543-9159-46877F58F740}" type="slidenum">
              <a:rPr lang="en-US"/>
              <a:pPr>
                <a:defRPr/>
              </a:pPr>
              <a:t>‹#›</a:t>
            </a:fld>
            <a:endParaRPr lang="en-US"/>
          </a:p>
        </p:txBody>
      </p:sp>
    </p:spTree>
    <p:extLst>
      <p:ext uri="{BB962C8B-B14F-4D97-AF65-F5344CB8AC3E}">
        <p14:creationId xmlns:p14="http://schemas.microsoft.com/office/powerpoint/2010/main" val="2660140486"/>
      </p:ext>
    </p:extLst>
  </p:cSld>
  <p:clrMapOvr>
    <a:masterClrMapping/>
  </p:clrMapOvr>
  <p:transition xmlns:p14="http://schemas.microsoft.com/office/powerpoint/2010/mai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F2BEB252-922A-204A-93D5-9F522DFED9AC}" type="slidenum">
              <a:rPr lang="en-US"/>
              <a:pPr>
                <a:defRPr/>
              </a:pPr>
              <a:t>‹#›</a:t>
            </a:fld>
            <a:endParaRPr lang="en-US"/>
          </a:p>
        </p:txBody>
      </p:sp>
    </p:spTree>
    <p:extLst>
      <p:ext uri="{BB962C8B-B14F-4D97-AF65-F5344CB8AC3E}">
        <p14:creationId xmlns:p14="http://schemas.microsoft.com/office/powerpoint/2010/main" val="1300702354"/>
      </p:ext>
    </p:extLst>
  </p:cSld>
  <p:clrMapOvr>
    <a:masterClrMapping/>
  </p:clrMapOvr>
  <p:transition xmlns:p14="http://schemas.microsoft.com/office/powerpoint/2010/mai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C776718E-C21A-FA42-86A7-FE4D0A258165}" type="slidenum">
              <a:rPr lang="en-US"/>
              <a:pPr>
                <a:defRPr/>
              </a:pPr>
              <a:t>‹#›</a:t>
            </a:fld>
            <a:endParaRPr lang="en-US"/>
          </a:p>
        </p:txBody>
      </p:sp>
    </p:spTree>
    <p:extLst>
      <p:ext uri="{BB962C8B-B14F-4D97-AF65-F5344CB8AC3E}">
        <p14:creationId xmlns:p14="http://schemas.microsoft.com/office/powerpoint/2010/main" val="3444498877"/>
      </p:ext>
    </p:extLst>
  </p:cSld>
  <p:clrMapOvr>
    <a:masterClrMapping/>
  </p:clrMapOvr>
  <p:transition xmlns:p14="http://schemas.microsoft.com/office/powerpoint/2010/mai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7C9CEE65-3B6D-9443-93E6-AA2D7FED554B}" type="slidenum">
              <a:rPr lang="en-US"/>
              <a:pPr>
                <a:defRPr/>
              </a:pPr>
              <a:t>‹#›</a:t>
            </a:fld>
            <a:endParaRPr lang="en-US"/>
          </a:p>
        </p:txBody>
      </p:sp>
    </p:spTree>
    <p:extLst>
      <p:ext uri="{BB962C8B-B14F-4D97-AF65-F5344CB8AC3E}">
        <p14:creationId xmlns:p14="http://schemas.microsoft.com/office/powerpoint/2010/main" val="1502842920"/>
      </p:ext>
    </p:extLst>
  </p:cSld>
  <p:clrMapOvr>
    <a:masterClrMapping/>
  </p:clrMapOvr>
  <p:transition xmlns:p14="http://schemas.microsoft.com/office/powerpoint/2010/main" spd="med">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WhitebackPPTCover2_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35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685800" y="3048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245292"/>
                </a:solidFill>
              </a:defRPr>
            </a:lvl1pPr>
          </a:lstStyle>
          <a:p>
            <a:pPr>
              <a:defRPr/>
            </a:pPr>
            <a:fld id="{E4F7AC8F-0F2F-0D4D-8789-0D00088B2E0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63"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ransition xmlns:p14="http://schemas.microsoft.com/office/powerpoint/2010/main" spd="med">
    <p:fade/>
  </p:transition>
  <p:txStyles>
    <p:titleStyle>
      <a:lvl1pPr algn="ctr" rtl="0" eaLnBrk="0" fontAlgn="base" hangingPunct="0">
        <a:spcBef>
          <a:spcPct val="0"/>
        </a:spcBef>
        <a:spcAft>
          <a:spcPct val="0"/>
        </a:spcAft>
        <a:defRPr sz="3800" b="1">
          <a:solidFill>
            <a:srgbClr val="71852C"/>
          </a:solidFill>
          <a:latin typeface="+mj-lt"/>
          <a:ea typeface="+mj-ea"/>
          <a:cs typeface="+mj-cs"/>
        </a:defRPr>
      </a:lvl1pPr>
      <a:lvl2pPr algn="ctr" rtl="0" eaLnBrk="0" fontAlgn="base" hangingPunct="0">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2pPr>
      <a:lvl3pPr algn="ctr" rtl="0" eaLnBrk="0" fontAlgn="base" hangingPunct="0">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3pPr>
      <a:lvl4pPr algn="ctr" rtl="0" eaLnBrk="0" fontAlgn="base" hangingPunct="0">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4pPr>
      <a:lvl5pPr algn="ctr" rtl="0" eaLnBrk="0" fontAlgn="base" hangingPunct="0">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5pPr>
      <a:lvl6pPr marL="457200" algn="ctr" rtl="0" fontAlgn="base">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6pPr>
      <a:lvl7pPr marL="914400" algn="ctr" rtl="0" fontAlgn="base">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7pPr>
      <a:lvl8pPr marL="1371600" algn="ctr" rtl="0" fontAlgn="base">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8pPr>
      <a:lvl9pPr marL="1828800" algn="ctr" rtl="0" fontAlgn="base">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9pPr>
    </p:titleStyle>
    <p:bodyStyle>
      <a:lvl1pPr marL="342900" indent="-342900" algn="l" rtl="0" eaLnBrk="0" fontAlgn="base" hangingPunct="0">
        <a:spcBef>
          <a:spcPct val="20000"/>
        </a:spcBef>
        <a:spcAft>
          <a:spcPct val="0"/>
        </a:spcAft>
        <a:buChar char="•"/>
        <a:defRPr sz="3000">
          <a:solidFill>
            <a:srgbClr val="7F1353"/>
          </a:solidFill>
          <a:latin typeface="+mn-lt"/>
          <a:ea typeface="+mn-ea"/>
          <a:cs typeface="+mn-cs"/>
        </a:defRPr>
      </a:lvl1pPr>
      <a:lvl2pPr marL="742950" indent="-285750" algn="l" rtl="0" eaLnBrk="0" fontAlgn="base" hangingPunct="0">
        <a:spcBef>
          <a:spcPct val="20000"/>
        </a:spcBef>
        <a:spcAft>
          <a:spcPct val="0"/>
        </a:spcAft>
        <a:buChar char="–"/>
        <a:defRPr sz="2800">
          <a:solidFill>
            <a:srgbClr val="7F1353"/>
          </a:solidFill>
          <a:latin typeface="+mn-lt"/>
          <a:ea typeface="+mn-ea"/>
          <a:cs typeface="+mn-cs"/>
        </a:defRPr>
      </a:lvl2pPr>
      <a:lvl3pPr marL="1143000" indent="-228600" algn="l" rtl="0" eaLnBrk="0" fontAlgn="base" hangingPunct="0">
        <a:spcBef>
          <a:spcPct val="20000"/>
        </a:spcBef>
        <a:spcAft>
          <a:spcPct val="0"/>
        </a:spcAft>
        <a:buChar char="•"/>
        <a:defRPr sz="2400">
          <a:solidFill>
            <a:srgbClr val="7F1353"/>
          </a:solidFill>
          <a:latin typeface="+mn-lt"/>
          <a:ea typeface="+mn-ea"/>
          <a:cs typeface="+mn-cs"/>
        </a:defRPr>
      </a:lvl3pPr>
      <a:lvl4pPr marL="1600200" indent="-228600" algn="l" rtl="0" eaLnBrk="0" fontAlgn="base" hangingPunct="0">
        <a:spcBef>
          <a:spcPct val="20000"/>
        </a:spcBef>
        <a:spcAft>
          <a:spcPct val="0"/>
        </a:spcAft>
        <a:buChar char="–"/>
        <a:defRPr sz="2000">
          <a:solidFill>
            <a:srgbClr val="7F1353"/>
          </a:solidFill>
          <a:latin typeface="+mn-lt"/>
          <a:ea typeface="+mn-ea"/>
          <a:cs typeface="+mn-cs"/>
        </a:defRPr>
      </a:lvl4pPr>
      <a:lvl5pPr marL="2057400" indent="-228600" algn="l" rtl="0" eaLnBrk="0" fontAlgn="base" hangingPunct="0">
        <a:spcBef>
          <a:spcPct val="20000"/>
        </a:spcBef>
        <a:spcAft>
          <a:spcPct val="0"/>
        </a:spcAft>
        <a:buChar char="»"/>
        <a:defRPr sz="2000">
          <a:solidFill>
            <a:srgbClr val="7F1353"/>
          </a:solidFill>
          <a:latin typeface="+mn-lt"/>
          <a:ea typeface="+mn-ea"/>
          <a:cs typeface="+mn-cs"/>
        </a:defRPr>
      </a:lvl5pPr>
      <a:lvl6pPr marL="2514600" indent="-228600" algn="l" rtl="0" fontAlgn="base">
        <a:spcBef>
          <a:spcPct val="20000"/>
        </a:spcBef>
        <a:spcAft>
          <a:spcPct val="0"/>
        </a:spcAft>
        <a:buChar char="»"/>
        <a:defRPr sz="2000">
          <a:solidFill>
            <a:srgbClr val="7F1353"/>
          </a:solidFill>
          <a:latin typeface="+mn-lt"/>
          <a:ea typeface="+mn-ea"/>
          <a:cs typeface="+mn-cs"/>
        </a:defRPr>
      </a:lvl6pPr>
      <a:lvl7pPr marL="2971800" indent="-228600" algn="l" rtl="0" fontAlgn="base">
        <a:spcBef>
          <a:spcPct val="20000"/>
        </a:spcBef>
        <a:spcAft>
          <a:spcPct val="0"/>
        </a:spcAft>
        <a:buChar char="»"/>
        <a:defRPr sz="2000">
          <a:solidFill>
            <a:srgbClr val="7F1353"/>
          </a:solidFill>
          <a:latin typeface="+mn-lt"/>
          <a:ea typeface="+mn-ea"/>
          <a:cs typeface="+mn-cs"/>
        </a:defRPr>
      </a:lvl7pPr>
      <a:lvl8pPr marL="3429000" indent="-228600" algn="l" rtl="0" fontAlgn="base">
        <a:spcBef>
          <a:spcPct val="20000"/>
        </a:spcBef>
        <a:spcAft>
          <a:spcPct val="0"/>
        </a:spcAft>
        <a:buChar char="»"/>
        <a:defRPr sz="2000">
          <a:solidFill>
            <a:srgbClr val="7F1353"/>
          </a:solidFill>
          <a:latin typeface="+mn-lt"/>
          <a:ea typeface="+mn-ea"/>
          <a:cs typeface="+mn-cs"/>
        </a:defRPr>
      </a:lvl8pPr>
      <a:lvl9pPr marL="3886200" indent="-228600" algn="l" rtl="0" fontAlgn="base">
        <a:spcBef>
          <a:spcPct val="20000"/>
        </a:spcBef>
        <a:spcAft>
          <a:spcPct val="0"/>
        </a:spcAft>
        <a:buChar char="»"/>
        <a:defRPr sz="2000">
          <a:solidFill>
            <a:srgbClr val="7F1353"/>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9.jpg"/></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image" Target="../media/image22.jpg"/><Relationship Id="rId6" Type="http://schemas.openxmlformats.org/officeDocument/2006/relationships/image" Target="../media/image23.jpg"/><Relationship Id="rId7" Type="http://schemas.openxmlformats.org/officeDocument/2006/relationships/image" Target="../media/image24.jp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3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3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4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4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4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4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4.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9.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0.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1.png"/></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jpeg"/><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5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5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57.JP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3.xml"/><Relationship Id="rId5" Type="http://schemas.openxmlformats.org/officeDocument/2006/relationships/image" Target="../media/image58.png"/><Relationship Id="rId1" Type="http://schemas.microsoft.com/office/2007/relationships/media" Target="../media/media1.mov"/><Relationship Id="rId2" Type="http://schemas.openxmlformats.org/officeDocument/2006/relationships/video" Target="../media/media1.mov"/></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5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60.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6.xml"/><Relationship Id="rId3" Type="http://schemas.openxmlformats.org/officeDocument/2006/relationships/image" Target="../media/image6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7.xml"/><Relationship Id="rId3" Type="http://schemas.openxmlformats.org/officeDocument/2006/relationships/image" Target="../media/image6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447800"/>
            <a:ext cx="5410200" cy="3962400"/>
          </a:xfrm>
        </p:spPr>
        <p:txBody>
          <a:bodyPr/>
          <a:lstStyle/>
          <a:p>
            <a:pPr>
              <a:lnSpc>
                <a:spcPct val="110000"/>
              </a:lnSpc>
              <a:defRPr/>
            </a:pPr>
            <a:r>
              <a:rPr lang="en-US" sz="4200" i="1" dirty="0" smtClean="0">
                <a:effectLst>
                  <a:outerShdw blurRad="38100" dist="38100" dir="2700000" algn="tl">
                    <a:srgbClr val="C0C0C0"/>
                  </a:outerShdw>
                </a:effectLst>
              </a:rPr>
              <a:t>Help Kids Discover Their Passion and Turn it into a Career</a:t>
            </a:r>
            <a:endParaRPr lang="en-US" sz="4200" dirty="0" smtClean="0"/>
          </a:p>
        </p:txBody>
      </p:sp>
      <p:sp>
        <p:nvSpPr>
          <p:cNvPr id="3" name="Subtitle 2"/>
          <p:cNvSpPr>
            <a:spLocks noGrp="1"/>
          </p:cNvSpPr>
          <p:nvPr>
            <p:ph type="subTitle" idx="1"/>
          </p:nvPr>
        </p:nvSpPr>
        <p:spPr>
          <a:xfrm>
            <a:off x="0" y="5562600"/>
            <a:ext cx="9144000" cy="1295400"/>
          </a:xfrm>
        </p:spPr>
        <p:txBody>
          <a:bodyPr/>
          <a:lstStyle/>
          <a:p>
            <a:pPr eaLnBrk="1" hangingPunct="1">
              <a:defRPr/>
            </a:pPr>
            <a:r>
              <a:rPr lang="en-US" sz="3600" dirty="0" smtClean="0">
                <a:effectLst>
                  <a:outerShdw blurRad="38100" dist="38100" dir="2700000" algn="tl">
                    <a:srgbClr val="C0C0C0"/>
                  </a:outerShdw>
                </a:effectLst>
              </a:rPr>
              <a:t>Chris </a:t>
            </a:r>
            <a:r>
              <a:rPr lang="en-US" sz="3600" dirty="0" err="1" smtClean="0">
                <a:effectLst>
                  <a:outerShdw blurRad="38100" dist="38100" dir="2700000" algn="tl">
                    <a:srgbClr val="C0C0C0"/>
                  </a:outerShdw>
                </a:effectLst>
              </a:rPr>
              <a:t>Droessler</a:t>
            </a:r>
            <a:r>
              <a:rPr lang="en-US" sz="3600" dirty="0" smtClean="0">
                <a:effectLst>
                  <a:outerShdw blurRad="38100" dist="38100" dir="2700000" algn="tl">
                    <a:srgbClr val="C0C0C0"/>
                  </a:outerShdw>
                </a:effectLst>
              </a:rPr>
              <a:t>, </a:t>
            </a:r>
            <a:r>
              <a:rPr lang="en-US" dirty="0" smtClean="0">
                <a:effectLst>
                  <a:outerShdw blurRad="38100" dist="38100" dir="2700000" algn="tl">
                    <a:srgbClr val="C0C0C0"/>
                  </a:outerShdw>
                </a:effectLst>
              </a:rPr>
              <a:t>Consultant, NCDPI</a:t>
            </a:r>
          </a:p>
          <a:p>
            <a:pPr eaLnBrk="1" hangingPunct="1">
              <a:defRPr/>
            </a:pPr>
            <a:r>
              <a:rPr lang="en-US" dirty="0" err="1" smtClean="0"/>
              <a:t>www.ctpnc.org</a:t>
            </a:r>
            <a:r>
              <a:rPr lang="en-US" dirty="0" smtClean="0"/>
              <a:t>/presentations</a:t>
            </a:r>
          </a:p>
        </p:txBody>
      </p:sp>
      <p:pic>
        <p:nvPicPr>
          <p:cNvPr id="14339" name="Picture 4" descr="ctp-presentations.jpg                                          00ABE35CStarGate                       C165B6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828800"/>
            <a:ext cx="3352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175512" y="2931664"/>
            <a:ext cx="184666" cy="461665"/>
          </a:xfrm>
          <a:prstGeom prst="rect">
            <a:avLst/>
          </a:prstGeom>
          <a:noFill/>
        </p:spPr>
        <p:txBody>
          <a:bodyPr wrap="none" rtlCol="0">
            <a:spAutoFit/>
          </a:bodyPr>
          <a:lstStyle/>
          <a:p>
            <a:endParaRPr lang="en-US" dirty="0"/>
          </a:p>
        </p:txBody>
      </p:sp>
      <p:sp>
        <p:nvSpPr>
          <p:cNvPr id="3" name="TextBox 2"/>
          <p:cNvSpPr txBox="1"/>
          <p:nvPr/>
        </p:nvSpPr>
        <p:spPr>
          <a:xfrm>
            <a:off x="1256582" y="1999476"/>
            <a:ext cx="184666" cy="461665"/>
          </a:xfrm>
          <a:prstGeom prst="rect">
            <a:avLst/>
          </a:prstGeom>
          <a:noFill/>
        </p:spPr>
        <p:txBody>
          <a:bodyPr wrap="none" rtlCol="0">
            <a:spAutoFit/>
          </a:bodyPr>
          <a:lstStyle/>
          <a:p>
            <a:endParaRPr lang="en-US" dirty="0"/>
          </a:p>
        </p:txBody>
      </p:sp>
      <p:pic>
        <p:nvPicPr>
          <p:cNvPr id="4" name="Picture 3"/>
          <p:cNvPicPr>
            <a:picLocks noChangeAspect="1"/>
          </p:cNvPicPr>
          <p:nvPr/>
        </p:nvPicPr>
        <p:blipFill rotWithShape="1">
          <a:blip r:embed="rId3"/>
          <a:srcRect l="13296" t="12036" r="12540" b="13911"/>
          <a:stretch/>
        </p:blipFill>
        <p:spPr>
          <a:xfrm>
            <a:off x="0" y="10172"/>
            <a:ext cx="9144000" cy="6847828"/>
          </a:xfrm>
          <a:prstGeom prst="rect">
            <a:avLst/>
          </a:prstGeom>
        </p:spPr>
      </p:pic>
    </p:spTree>
    <p:extLst>
      <p:ext uri="{BB962C8B-B14F-4D97-AF65-F5344CB8AC3E}">
        <p14:creationId xmlns:p14="http://schemas.microsoft.com/office/powerpoint/2010/main" val="75674007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Passion</a:t>
            </a:r>
            <a:r>
              <a:rPr lang="en-US" dirty="0" smtClean="0"/>
              <a:t> – </a:t>
            </a:r>
            <a:br>
              <a:rPr lang="en-US" dirty="0" smtClean="0"/>
            </a:br>
            <a:r>
              <a:rPr lang="en-US" dirty="0" smtClean="0"/>
              <a:t>dictionary definition</a:t>
            </a:r>
            <a:endParaRPr lang="en-US" dirty="0"/>
          </a:p>
        </p:txBody>
      </p:sp>
      <p:sp>
        <p:nvSpPr>
          <p:cNvPr id="3" name="Content Placeholder 2"/>
          <p:cNvSpPr>
            <a:spLocks noGrp="1"/>
          </p:cNvSpPr>
          <p:nvPr>
            <p:ph idx="1"/>
          </p:nvPr>
        </p:nvSpPr>
        <p:spPr/>
        <p:txBody>
          <a:bodyPr/>
          <a:lstStyle/>
          <a:p>
            <a:pPr marL="458788" indent="-458788">
              <a:buAutoNum type="arabicPeriod"/>
            </a:pPr>
            <a:r>
              <a:rPr lang="en-US" dirty="0" smtClean="0"/>
              <a:t>any </a:t>
            </a:r>
            <a:r>
              <a:rPr lang="en-US" dirty="0"/>
              <a:t>powerful or compelling emotion or feeling, as love or hate. </a:t>
            </a:r>
          </a:p>
          <a:p>
            <a:pPr marL="458788" indent="-458788">
              <a:buNone/>
            </a:pPr>
            <a:r>
              <a:rPr lang="en-US" dirty="0" smtClean="0"/>
              <a:t>6.	a </a:t>
            </a:r>
            <a:r>
              <a:rPr lang="en-US" dirty="0"/>
              <a:t>strong or extravagant fondness, enthusiasm, or desire for anything: a passion for music.</a:t>
            </a:r>
          </a:p>
          <a:p>
            <a:pPr marL="458788" indent="-458788">
              <a:buNone/>
            </a:pPr>
            <a:r>
              <a:rPr lang="en-US" dirty="0"/>
              <a:t>7</a:t>
            </a:r>
            <a:r>
              <a:rPr lang="en-US" dirty="0" smtClean="0"/>
              <a:t>.	the </a:t>
            </a:r>
            <a:r>
              <a:rPr lang="en-US" dirty="0"/>
              <a:t>object of such a fondness or </a:t>
            </a:r>
            <a:r>
              <a:rPr lang="en-US" dirty="0" smtClean="0"/>
              <a:t>desire.</a:t>
            </a:r>
            <a:endParaRPr lang="en-US" dirty="0"/>
          </a:p>
        </p:txBody>
      </p:sp>
    </p:spTree>
    <p:extLst>
      <p:ext uri="{BB962C8B-B14F-4D97-AF65-F5344CB8AC3E}">
        <p14:creationId xmlns:p14="http://schemas.microsoft.com/office/powerpoint/2010/main" val="67827702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College is the Next Step ?</a:t>
            </a:r>
            <a:endParaRPr lang="en-US" dirty="0"/>
          </a:p>
        </p:txBody>
      </p:sp>
      <p:pic>
        <p:nvPicPr>
          <p:cNvPr id="6" name="Picture 5"/>
          <p:cNvPicPr>
            <a:picLocks noChangeAspect="1"/>
          </p:cNvPicPr>
          <p:nvPr/>
        </p:nvPicPr>
        <p:blipFill>
          <a:blip r:embed="rId3"/>
          <a:stretch>
            <a:fillRect/>
          </a:stretch>
        </p:blipFill>
        <p:spPr>
          <a:xfrm>
            <a:off x="838200" y="1143000"/>
            <a:ext cx="7620000" cy="5715000"/>
          </a:xfrm>
          <a:prstGeom prst="rect">
            <a:avLst/>
          </a:prstGeom>
        </p:spPr>
      </p:pic>
    </p:spTree>
    <p:extLst>
      <p:ext uri="{BB962C8B-B14F-4D97-AF65-F5344CB8AC3E}">
        <p14:creationId xmlns:p14="http://schemas.microsoft.com/office/powerpoint/2010/main" val="266431872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30200"/>
            <a:ext cx="9144000" cy="6178773"/>
          </a:xfrm>
          <a:prstGeom prst="rect">
            <a:avLst/>
          </a:prstGeom>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416891711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49505" name="Picture 2" descr="C:\Documents and Settings\cdroessler\My Documents\Downloads\LibertyTwpPorterCoIndiana-LibertyCenterHighSchool-IndustrialArtsRoom-1931-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250825"/>
            <a:ext cx="9134475"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t="10054" b="17119"/>
          <a:stretch/>
        </p:blipFill>
        <p:spPr>
          <a:xfrm>
            <a:off x="-368085" y="579071"/>
            <a:ext cx="9740685" cy="5135929"/>
          </a:xfrm>
        </p:spPr>
      </p:pic>
    </p:spTree>
    <p:extLst>
      <p:ext uri="{BB962C8B-B14F-4D97-AF65-F5344CB8AC3E}">
        <p14:creationId xmlns:p14="http://schemas.microsoft.com/office/powerpoint/2010/main" val="75017302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84673" name="Picture 2" descr="C:\Documents and Settings\cdroessler\My Documents\Presentations\NEW\mosquitoes\page.jpg"/>
          <p:cNvPicPr>
            <a:picLocks noChangeAspect="1" noChangeArrowheads="1"/>
          </p:cNvPicPr>
          <p:nvPr/>
        </p:nvPicPr>
        <p:blipFill>
          <a:blip r:embed="rId3">
            <a:extLst>
              <a:ext uri="{28A0092B-C50C-407E-A947-70E740481C1C}">
                <a14:useLocalDpi xmlns:a14="http://schemas.microsoft.com/office/drawing/2010/main" val="0"/>
              </a:ext>
            </a:extLst>
          </a:blip>
          <a:srcRect r="35611"/>
          <a:stretch>
            <a:fillRect/>
          </a:stretch>
        </p:blipFill>
        <p:spPr bwMode="auto">
          <a:xfrm>
            <a:off x="1752600" y="-685800"/>
            <a:ext cx="5641975" cy="128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86721" name="Picture 2" descr="C:\Documents and Settings\cdroessler\My Documents\Presentations\NEW\bow ties\bowti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2700"/>
            <a:ext cx="5257800" cy="936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2" descr="C:\Documents and Settings\cdroessler\My Documents\Presentations\NEW\Arduino kid\Arduino-webp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4000" cy="1071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94913" name="Picture 2" descr="C:\Documents and Settings\cdroessler\My Documents\Presentations\NEW\Arduino kid\PSC0913_DY_0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876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Mark-Twain-on-Lif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593" y="0"/>
            <a:ext cx="5731760" cy="6858000"/>
          </a:xfrm>
          <a:prstGeom prst="rect">
            <a:avLst/>
          </a:prstGeom>
        </p:spPr>
      </p:pic>
    </p:spTree>
    <p:extLst>
      <p:ext uri="{BB962C8B-B14F-4D97-AF65-F5344CB8AC3E}">
        <p14:creationId xmlns:p14="http://schemas.microsoft.com/office/powerpoint/2010/main" val="222230045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98120"/>
            <a:ext cx="9208698" cy="650748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81566253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EED3A9"/>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2999" y="25797"/>
            <a:ext cx="6896861" cy="6832203"/>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88542595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2" descr="C:\Documents and Settings\cdroessler\My Documents\Presentations\NEW\prosthetic hand\Screen-Shot-2014-01-02-at-2.30.24-P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97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67" y="-1"/>
            <a:ext cx="8630510" cy="8701641"/>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64525142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3027325-slide-linderpix-35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8128" y="0"/>
            <a:ext cx="3435872" cy="2286000"/>
          </a:xfrm>
          <a:prstGeom prst="rect">
            <a:avLst/>
          </a:prstGeom>
        </p:spPr>
      </p:pic>
      <p:pic>
        <p:nvPicPr>
          <p:cNvPr id="3" name="Picture 2" descr="3027325-slide-linderpix-355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7" y="4572000"/>
            <a:ext cx="3435872" cy="2286000"/>
          </a:xfrm>
          <a:prstGeom prst="rect">
            <a:avLst/>
          </a:prstGeom>
        </p:spPr>
      </p:pic>
      <p:pic>
        <p:nvPicPr>
          <p:cNvPr id="6" name="Picture 5" descr="3027325-slide-linderpix-366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8128" y="4572000"/>
            <a:ext cx="3435872" cy="2286000"/>
          </a:xfrm>
          <a:prstGeom prst="rect">
            <a:avLst/>
          </a:prstGeom>
        </p:spPr>
      </p:pic>
      <p:pic>
        <p:nvPicPr>
          <p:cNvPr id="10" name="Picture 9" descr="3027325-slide-s-linderpix-368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761"/>
            <a:ext cx="3435872" cy="2286000"/>
          </a:xfrm>
          <a:prstGeom prst="rect">
            <a:avLst/>
          </a:prstGeom>
        </p:spPr>
      </p:pic>
      <p:pic>
        <p:nvPicPr>
          <p:cNvPr id="9" name="Picture 8" descr="3027325-slide-linderpix-3993.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25993" y="1506272"/>
            <a:ext cx="5497395" cy="3657600"/>
          </a:xfrm>
          <a:prstGeom prst="rect">
            <a:avLst/>
          </a:prstGeom>
        </p:spPr>
      </p:pic>
    </p:spTree>
    <p:extLst>
      <p:ext uri="{BB962C8B-B14F-4D97-AF65-F5344CB8AC3E}">
        <p14:creationId xmlns:p14="http://schemas.microsoft.com/office/powerpoint/2010/main" val="52222837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2" descr="C:\Documents and Settings\cdroessler\My Documents\Presentations\NEW\Interest Drives Learning\Pictur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05913" cy="881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Lego-1024x59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67" y="756866"/>
            <a:ext cx="9127333" cy="5339133"/>
          </a:xfrm>
          <a:prstGeom prst="rect">
            <a:avLst/>
          </a:prstGeom>
        </p:spPr>
      </p:pic>
    </p:spTree>
    <p:extLst>
      <p:ext uri="{BB962C8B-B14F-4D97-AF65-F5344CB8AC3E}">
        <p14:creationId xmlns:p14="http://schemas.microsoft.com/office/powerpoint/2010/main" val="421198016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aniel-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4172" y="0"/>
            <a:ext cx="6610628" cy="6858000"/>
          </a:xfrm>
          <a:prstGeom prst="rect">
            <a:avLst/>
          </a:prstGeom>
        </p:spPr>
      </p:pic>
    </p:spTree>
    <p:extLst>
      <p:ext uri="{BB962C8B-B14F-4D97-AF65-F5344CB8AC3E}">
        <p14:creationId xmlns:p14="http://schemas.microsoft.com/office/powerpoint/2010/main" val="141712378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aniel-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0"/>
            <a:ext cx="7381018" cy="6858000"/>
          </a:xfrm>
          <a:prstGeom prst="rect">
            <a:avLst/>
          </a:prstGeom>
        </p:spPr>
      </p:pic>
      <p:sp>
        <p:nvSpPr>
          <p:cNvPr id="4" name="Rounded Rectangle 3"/>
          <p:cNvSpPr>
            <a:spLocks noChangeArrowheads="1"/>
          </p:cNvSpPr>
          <p:nvPr/>
        </p:nvSpPr>
        <p:spPr bwMode="auto">
          <a:xfrm>
            <a:off x="1371600" y="3048000"/>
            <a:ext cx="34290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54652789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aniel-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782" y="0"/>
            <a:ext cx="7381018" cy="6858000"/>
          </a:xfrm>
          <a:prstGeom prst="rect">
            <a:avLst/>
          </a:prstGeom>
        </p:spPr>
      </p:pic>
    </p:spTree>
    <p:extLst>
      <p:ext uri="{BB962C8B-B14F-4D97-AF65-F5344CB8AC3E}">
        <p14:creationId xmlns:p14="http://schemas.microsoft.com/office/powerpoint/2010/main" val="239451804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2"/>
          <p:cNvSpPr>
            <a:spLocks noGrp="1" noChangeArrowheads="1"/>
          </p:cNvSpPr>
          <p:nvPr>
            <p:ph type="title" idx="4294967295"/>
          </p:nvPr>
        </p:nvSpPr>
        <p:spPr>
          <a:xfrm>
            <a:off x="0" y="304800"/>
            <a:ext cx="9144000" cy="1143000"/>
          </a:xfrm>
        </p:spPr>
        <p:txBody>
          <a:bodyPr/>
          <a:lstStyle/>
          <a:p>
            <a:r>
              <a:rPr lang="en-US" sz="2800">
                <a:latin typeface="Arial" charset="0"/>
                <a:ea typeface="ヒラギノ角ゴ Pro W3" charset="0"/>
                <a:cs typeface="ヒラギノ角ゴ Pro W3" charset="0"/>
              </a:rPr>
              <a:t>What is the Purpose of School?</a:t>
            </a:r>
          </a:p>
        </p:txBody>
      </p:sp>
      <p:sp>
        <p:nvSpPr>
          <p:cNvPr id="315394" name="Rectangle 3"/>
          <p:cNvSpPr>
            <a:spLocks noGrp="1" noChangeArrowheads="1"/>
          </p:cNvSpPr>
          <p:nvPr>
            <p:ph type="body" idx="4294967295"/>
          </p:nvPr>
        </p:nvSpPr>
        <p:spPr>
          <a:xfrm>
            <a:off x="228600" y="1600200"/>
            <a:ext cx="8915400" cy="4114800"/>
          </a:xfrm>
        </p:spPr>
        <p:txBody>
          <a:bodyPr/>
          <a:lstStyle/>
          <a:p>
            <a:r>
              <a:rPr lang="en-US" sz="2400">
                <a:latin typeface="Arial" charset="0"/>
                <a:ea typeface="ヒラギノ角ゴ Pro W3" charset="0"/>
                <a:cs typeface="ヒラギノ角ゴ Pro W3" charset="0"/>
              </a:rPr>
              <a:t>Learning how to sit in rows.</a:t>
            </a:r>
          </a:p>
          <a:p>
            <a:r>
              <a:rPr lang="en-US" sz="2400">
                <a:latin typeface="Arial" charset="0"/>
                <a:ea typeface="ヒラギノ角ゴ Pro W3" charset="0"/>
                <a:cs typeface="ヒラギノ角ゴ Pro W3" charset="0"/>
              </a:rPr>
              <a:t>Learning how to get up and move en masse at the sound of a bell.</a:t>
            </a:r>
          </a:p>
          <a:p>
            <a:r>
              <a:rPr lang="en-US" sz="2400">
                <a:latin typeface="Arial" charset="0"/>
                <a:ea typeface="ヒラギノ角ゴ Pro W3" charset="0"/>
                <a:cs typeface="ヒラギノ角ゴ Pro W3" charset="0"/>
              </a:rPr>
              <a:t>Learning how to stay in place for 45-minute increments.</a:t>
            </a:r>
          </a:p>
          <a:p>
            <a:r>
              <a:rPr lang="en-US" sz="2400">
                <a:latin typeface="Arial" charset="0"/>
                <a:ea typeface="ヒラギノ角ゴ Pro W3" charset="0"/>
                <a:cs typeface="ヒラギノ角ゴ Pro W3" charset="0"/>
              </a:rPr>
              <a:t>Learning how to override your bodily functions.</a:t>
            </a:r>
          </a:p>
          <a:p>
            <a:r>
              <a:rPr lang="en-US" sz="2400">
                <a:latin typeface="Arial" charset="0"/>
                <a:ea typeface="ヒラギノ角ゴ Pro W3" charset="0"/>
                <a:cs typeface="ヒラギノ角ゴ Pro W3" charset="0"/>
              </a:rPr>
              <a:t>Learning how to answer the questions that the person standing in front of the room already knows the answer to.</a:t>
            </a:r>
          </a:p>
          <a:p>
            <a:r>
              <a:rPr lang="en-US" sz="2400">
                <a:latin typeface="Arial" charset="0"/>
                <a:ea typeface="ヒラギノ角ゴ Pro W3" charset="0"/>
                <a:cs typeface="ヒラギノ角ゴ Pro W3" charset="0"/>
              </a:rPr>
              <a:t>It</a:t>
            </a:r>
            <a:r>
              <a:rPr lang="ja-JP" altLang="en-US" sz="2400">
                <a:latin typeface="Arial" charset="0"/>
                <a:ea typeface="ヒラギノ角ゴ Pro W3" charset="0"/>
                <a:cs typeface="ヒラギノ角ゴ Pro W3" charset="0"/>
              </a:rPr>
              <a:t>’</a:t>
            </a:r>
            <a:r>
              <a:rPr lang="en-US" altLang="ja-JP" sz="2400">
                <a:latin typeface="Arial" charset="0"/>
                <a:ea typeface="ヒラギノ角ゴ Pro W3" charset="0"/>
                <a:cs typeface="ヒラギノ角ゴ Pro W3" charset="0"/>
              </a:rPr>
              <a:t>s a training ground for behavioral management.</a:t>
            </a:r>
          </a:p>
          <a:p>
            <a:r>
              <a:rPr lang="en-US" sz="2400">
                <a:latin typeface="Arial" charset="0"/>
                <a:ea typeface="ヒラギノ角ゴ Pro W3" charset="0"/>
                <a:cs typeface="ヒラギノ角ゴ Pro W3" charset="0"/>
              </a:rPr>
              <a:t>It</a:t>
            </a:r>
            <a:r>
              <a:rPr lang="ja-JP" altLang="en-US" sz="2400">
                <a:latin typeface="Arial" charset="0"/>
                <a:ea typeface="ヒラギノ角ゴ Pro W3" charset="0"/>
                <a:cs typeface="ヒラギノ角ゴ Pro W3" charset="0"/>
              </a:rPr>
              <a:t>’</a:t>
            </a:r>
            <a:r>
              <a:rPr lang="en-US" altLang="ja-JP" sz="2400">
                <a:latin typeface="Arial" charset="0"/>
                <a:ea typeface="ヒラギノ角ゴ Pro W3" charset="0"/>
                <a:cs typeface="ヒラギノ角ゴ Pro W3" charset="0"/>
              </a:rPr>
              <a:t>s the place where kids go to watch adults work really hard!</a:t>
            </a:r>
            <a:endParaRPr lang="en-US" sz="2400">
              <a:latin typeface="Arial" charset="0"/>
              <a:ea typeface="ヒラギノ角ゴ Pro W3" charset="0"/>
              <a:cs typeface="ヒラギノ角ゴ Pro W3" charset="0"/>
            </a:endParaRPr>
          </a:p>
        </p:txBody>
      </p:sp>
      <p:pic>
        <p:nvPicPr>
          <p:cNvPr id="315395" name="Picture 4" descr="F:\mind-shif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5150"/>
            <a:ext cx="335280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539944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aniel-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782" y="0"/>
            <a:ext cx="7381018" cy="6858000"/>
          </a:xfrm>
          <a:prstGeom prst="rect">
            <a:avLst/>
          </a:prstGeom>
        </p:spPr>
      </p:pic>
    </p:spTree>
    <p:extLst>
      <p:ext uri="{BB962C8B-B14F-4D97-AF65-F5344CB8AC3E}">
        <p14:creationId xmlns:p14="http://schemas.microsoft.com/office/powerpoint/2010/main" val="428969636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Passion </a:t>
            </a:r>
            <a:r>
              <a:rPr lang="en-US" dirty="0" err="1" smtClean="0"/>
              <a:t>vs</a:t>
            </a:r>
            <a:r>
              <a:rPr lang="en-US" dirty="0" smtClean="0"/>
              <a:t> Paycheck</a:t>
            </a:r>
            <a:endParaRPr lang="en-US" dirty="0"/>
          </a:p>
        </p:txBody>
      </p:sp>
      <p:pic>
        <p:nvPicPr>
          <p:cNvPr id="3" name="Picture 2"/>
          <p:cNvPicPr>
            <a:picLocks noChangeAspect="1"/>
          </p:cNvPicPr>
          <p:nvPr/>
        </p:nvPicPr>
        <p:blipFill>
          <a:blip r:embed="rId3"/>
          <a:stretch>
            <a:fillRect/>
          </a:stretch>
        </p:blipFill>
        <p:spPr>
          <a:xfrm>
            <a:off x="533400" y="1295400"/>
            <a:ext cx="8117751" cy="4627118"/>
          </a:xfrm>
          <a:prstGeom prst="rect">
            <a:avLst/>
          </a:prstGeom>
        </p:spPr>
      </p:pic>
    </p:spTree>
    <p:extLst>
      <p:ext uri="{BB962C8B-B14F-4D97-AF65-F5344CB8AC3E}">
        <p14:creationId xmlns:p14="http://schemas.microsoft.com/office/powerpoint/2010/main" val="246303021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3000" y="0"/>
            <a:ext cx="6858000" cy="68580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75467885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Like Animals?</a:t>
            </a:r>
            <a:endParaRPr lang="en-US" dirty="0"/>
          </a:p>
        </p:txBody>
      </p:sp>
      <p:pic>
        <p:nvPicPr>
          <p:cNvPr id="3" name="Picture 2"/>
          <p:cNvPicPr>
            <a:picLocks noChangeAspect="1"/>
          </p:cNvPicPr>
          <p:nvPr/>
        </p:nvPicPr>
        <p:blipFill>
          <a:blip r:embed="rId3"/>
          <a:stretch>
            <a:fillRect/>
          </a:stretch>
        </p:blipFill>
        <p:spPr>
          <a:xfrm>
            <a:off x="304800" y="1143000"/>
            <a:ext cx="8534400" cy="5732891"/>
          </a:xfrm>
          <a:prstGeom prst="rect">
            <a:avLst/>
          </a:prstGeom>
        </p:spPr>
      </p:pic>
    </p:spTree>
    <p:extLst>
      <p:ext uri="{BB962C8B-B14F-4D97-AF65-F5344CB8AC3E}">
        <p14:creationId xmlns:p14="http://schemas.microsoft.com/office/powerpoint/2010/main" val="17520105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Screen-Shot-2015-03-06-at-9.13.27-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0"/>
            <a:ext cx="6820110" cy="6858000"/>
          </a:xfrm>
          <a:prstGeom prst="rect">
            <a:avLst/>
          </a:prstGeom>
        </p:spPr>
      </p:pic>
    </p:spTree>
    <p:extLst>
      <p:ext uri="{BB962C8B-B14F-4D97-AF65-F5344CB8AC3E}">
        <p14:creationId xmlns:p14="http://schemas.microsoft.com/office/powerpoint/2010/main" val="409782217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Jobs </a:t>
            </a:r>
            <a:r>
              <a:rPr lang="en-US" u="sng" dirty="0" smtClean="0"/>
              <a:t>For </a:t>
            </a:r>
            <a:r>
              <a:rPr lang="en-US" dirty="0" smtClean="0"/>
              <a:t>Animals</a:t>
            </a:r>
            <a:endParaRPr lang="en-US" dirty="0"/>
          </a:p>
        </p:txBody>
      </p:sp>
      <p:pic>
        <p:nvPicPr>
          <p:cNvPr id="3" name="Picture 2"/>
          <p:cNvPicPr>
            <a:picLocks noChangeAspect="1"/>
          </p:cNvPicPr>
          <p:nvPr/>
        </p:nvPicPr>
        <p:blipFill rotWithShape="1">
          <a:blip r:embed="rId3"/>
          <a:srcRect t="14101" b="14584"/>
          <a:stretch/>
        </p:blipFill>
        <p:spPr>
          <a:xfrm>
            <a:off x="-19927" y="1436145"/>
            <a:ext cx="9163927" cy="4736055"/>
          </a:xfrm>
          <a:prstGeom prst="rect">
            <a:avLst/>
          </a:prstGeom>
        </p:spPr>
      </p:pic>
    </p:spTree>
    <p:extLst>
      <p:ext uri="{BB962C8B-B14F-4D97-AF65-F5344CB8AC3E}">
        <p14:creationId xmlns:p14="http://schemas.microsoft.com/office/powerpoint/2010/main" val="176379087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Try it Out</a:t>
            </a:r>
            <a:endParaRPr lang="en-US" dirty="0"/>
          </a:p>
        </p:txBody>
      </p:sp>
      <p:sp>
        <p:nvSpPr>
          <p:cNvPr id="4" name="Content Placeholder 3"/>
          <p:cNvSpPr>
            <a:spLocks noGrp="1"/>
          </p:cNvSpPr>
          <p:nvPr>
            <p:ph idx="1"/>
          </p:nvPr>
        </p:nvSpPr>
        <p:spPr/>
        <p:txBody>
          <a:bodyPr/>
          <a:lstStyle/>
          <a:p>
            <a:r>
              <a:rPr lang="en-US" dirty="0" smtClean="0"/>
              <a:t>Take elective courses</a:t>
            </a:r>
          </a:p>
          <a:p>
            <a:pPr lvl="1"/>
            <a:r>
              <a:rPr lang="en-US" dirty="0" smtClean="0"/>
              <a:t>Fine and Performing Arts</a:t>
            </a:r>
          </a:p>
          <a:p>
            <a:pPr lvl="1"/>
            <a:r>
              <a:rPr lang="en-US" dirty="0" smtClean="0"/>
              <a:t>Career and Technical</a:t>
            </a:r>
          </a:p>
          <a:p>
            <a:r>
              <a:rPr lang="en-US" dirty="0" smtClean="0"/>
              <a:t>School Clubs</a:t>
            </a:r>
          </a:p>
        </p:txBody>
      </p:sp>
    </p:spTree>
    <p:extLst>
      <p:ext uri="{BB962C8B-B14F-4D97-AF65-F5344CB8AC3E}">
        <p14:creationId xmlns:p14="http://schemas.microsoft.com/office/powerpoint/2010/main" val="164464744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Try it Out</a:t>
            </a:r>
            <a:endParaRPr lang="en-US" dirty="0"/>
          </a:p>
        </p:txBody>
      </p:sp>
      <p:sp>
        <p:nvSpPr>
          <p:cNvPr id="4" name="Content Placeholder 3"/>
          <p:cNvSpPr>
            <a:spLocks noGrp="1"/>
          </p:cNvSpPr>
          <p:nvPr>
            <p:ph idx="1"/>
          </p:nvPr>
        </p:nvSpPr>
        <p:spPr/>
        <p:txBody>
          <a:bodyPr/>
          <a:lstStyle/>
          <a:p>
            <a:r>
              <a:rPr lang="en-US" dirty="0" smtClean="0"/>
              <a:t>Work-based learning</a:t>
            </a:r>
          </a:p>
          <a:p>
            <a:r>
              <a:rPr lang="en-US" dirty="0" smtClean="0"/>
              <a:t>Scouting  </a:t>
            </a:r>
          </a:p>
          <a:p>
            <a:pPr lvl="1"/>
            <a:r>
              <a:rPr lang="en-US" dirty="0" smtClean="0"/>
              <a:t>Merit Badges</a:t>
            </a:r>
          </a:p>
          <a:p>
            <a:pPr lvl="1"/>
            <a:r>
              <a:rPr lang="en-US" dirty="0" smtClean="0"/>
              <a:t>Exploring</a:t>
            </a:r>
          </a:p>
          <a:p>
            <a:pPr lvl="1"/>
            <a:r>
              <a:rPr lang="en-US" dirty="0" smtClean="0"/>
              <a:t>Learning for Life</a:t>
            </a:r>
            <a:endParaRPr lang="en-US" dirty="0"/>
          </a:p>
        </p:txBody>
      </p:sp>
    </p:spTree>
    <p:extLst>
      <p:ext uri="{BB962C8B-B14F-4D97-AF65-F5344CB8AC3E}">
        <p14:creationId xmlns:p14="http://schemas.microsoft.com/office/powerpoint/2010/main" val="2999963335"/>
      </p:ext>
    </p:extLst>
  </p:cSld>
  <p:clrMapOvr>
    <a:masterClrMapping/>
  </p:clrMapOvr>
  <p:transition xmlns:p14="http://schemas.microsoft.com/office/powerpoint/2010/main" spd="med">
    <p:fade/>
  </p:transition>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52600" y="8709"/>
            <a:ext cx="5846956" cy="6849291"/>
          </a:xfrm>
          <a:prstGeom prst="rect">
            <a:avLst/>
          </a:prstGeom>
        </p:spPr>
      </p:pic>
    </p:spTree>
    <p:extLst>
      <p:ext uri="{BB962C8B-B14F-4D97-AF65-F5344CB8AC3E}">
        <p14:creationId xmlns:p14="http://schemas.microsoft.com/office/powerpoint/2010/main" val="41800135"/>
      </p:ext>
    </p:extLst>
  </p:cSld>
  <p:clrMapOvr>
    <a:masterClrMapping/>
  </p:clrMapOvr>
  <p:transition xmlns:p14="http://schemas.microsoft.com/office/powerpoint/2010/main" spd="med">
    <p:fade/>
  </p:transition>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33600" y="0"/>
            <a:ext cx="4866691" cy="68580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66220624"/>
      </p:ext>
    </p:extLst>
  </p:cSld>
  <p:clrMapOvr>
    <a:masterClrMapping/>
  </p:clrMapOvr>
  <p:transition xmlns:p14="http://schemas.microsoft.com/office/powerpoint/2010/mai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914400" y="990600"/>
            <a:ext cx="73152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40000"/>
              </a:lnSpc>
            </a:pPr>
            <a:r>
              <a:rPr lang="en-US" sz="4000" b="1">
                <a:solidFill>
                  <a:srgbClr val="B00B00"/>
                </a:solidFill>
              </a:rPr>
              <a:t>The primary aim of education is not to enable students to do well </a:t>
            </a:r>
            <a:r>
              <a:rPr lang="en-US" sz="4000" b="1" i="1" u="sng">
                <a:solidFill>
                  <a:srgbClr val="B00B00"/>
                </a:solidFill>
              </a:rPr>
              <a:t>in</a:t>
            </a:r>
            <a:r>
              <a:rPr lang="en-US" sz="4000" b="1">
                <a:solidFill>
                  <a:srgbClr val="B00B00"/>
                </a:solidFill>
              </a:rPr>
              <a:t> school, but to help them do well in the lives they lead </a:t>
            </a:r>
            <a:r>
              <a:rPr lang="en-US" sz="4000" b="1" i="1" u="sng">
                <a:solidFill>
                  <a:srgbClr val="B00B00"/>
                </a:solidFill>
              </a:rPr>
              <a:t>outside</a:t>
            </a:r>
            <a:r>
              <a:rPr lang="en-US" sz="4000" b="1">
                <a:solidFill>
                  <a:srgbClr val="B00B00"/>
                </a:solidFill>
              </a:rPr>
              <a:t> of school.</a:t>
            </a:r>
            <a:endParaRPr lang="en-US" sz="4000"/>
          </a:p>
        </p:txBody>
      </p:sp>
      <p:sp>
        <p:nvSpPr>
          <p:cNvPr id="20482" name="Rectangle 4"/>
          <p:cNvSpPr>
            <a:spLocks noChangeArrowheads="1"/>
          </p:cNvSpPr>
          <p:nvPr/>
        </p:nvSpPr>
        <p:spPr bwMode="auto">
          <a:xfrm>
            <a:off x="6934200" y="5611813"/>
            <a:ext cx="1906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t>Elliot W. Eisner</a:t>
            </a:r>
          </a:p>
        </p:txBody>
      </p:sp>
    </p:spTree>
    <p:extLst>
      <p:ext uri="{BB962C8B-B14F-4D97-AF65-F5344CB8AC3E}">
        <p14:creationId xmlns:p14="http://schemas.microsoft.com/office/powerpoint/2010/main" val="306713459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466" y="838200"/>
            <a:ext cx="9212580" cy="5943600"/>
          </a:xfrm>
          <a:prstGeom prst="rect">
            <a:avLst/>
          </a:prstGeom>
        </p:spPr>
      </p:pic>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672661894"/>
      </p:ext>
    </p:extLst>
  </p:cSld>
  <p:clrMapOvr>
    <a:masterClrMapping/>
  </p:clrMapOvr>
  <p:transition xmlns:p14="http://schemas.microsoft.com/office/powerpoint/2010/main" spd="med">
    <p:fade/>
  </p:transition>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Big_Bang_Theory,_Sheldon_Cooper,_5x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0100"/>
            <a:ext cx="9144000" cy="51435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61341837"/>
      </p:ext>
    </p:extLst>
  </p:cSld>
  <p:clrMapOvr>
    <a:masterClrMapping/>
  </p:clrMapOvr>
  <p:transition xmlns:p14="http://schemas.microsoft.com/office/powerpoint/2010/main" spd="med">
    <p:fade/>
  </p:transition>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Dr_Sheldon_Cooper_Mind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713" y="0"/>
            <a:ext cx="7536838" cy="68580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986736271"/>
      </p:ext>
    </p:extLst>
  </p:cSld>
  <p:clrMapOvr>
    <a:masterClrMapping/>
  </p:clrMapOvr>
  <p:transition xmlns:p14="http://schemas.microsoft.com/office/powerpoint/2010/mai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stretch>
            <a:fillRect/>
          </a:stretch>
        </p:blipFill>
        <p:spPr>
          <a:xfrm>
            <a:off x="-21336" y="1752600"/>
            <a:ext cx="9186672" cy="3352800"/>
          </a:xfrm>
          <a:prstGeom prst="rect">
            <a:avLst/>
          </a:prstGeom>
        </p:spPr>
      </p:pic>
    </p:spTree>
    <p:extLst>
      <p:ext uri="{BB962C8B-B14F-4D97-AF65-F5344CB8AC3E}">
        <p14:creationId xmlns:p14="http://schemas.microsoft.com/office/powerpoint/2010/main" val="1691803984"/>
      </p:ext>
    </p:extLst>
  </p:cSld>
  <p:clrMapOvr>
    <a:masterClrMapping/>
  </p:clrMapOvr>
  <p:transition xmlns:p14="http://schemas.microsoft.com/office/powerpoint/2010/main" spd="med">
    <p:fade/>
  </p:transition>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Picture 3" descr="4c171b553dd23_53443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0"/>
            <a:ext cx="6858000" cy="6858000"/>
          </a:xfrm>
          <a:prstGeom prst="rect">
            <a:avLst/>
          </a:prstGeom>
        </p:spPr>
      </p:pic>
    </p:spTree>
    <p:extLst>
      <p:ext uri="{BB962C8B-B14F-4D97-AF65-F5344CB8AC3E}">
        <p14:creationId xmlns:p14="http://schemas.microsoft.com/office/powerpoint/2010/main" val="838640179"/>
      </p:ext>
    </p:extLst>
  </p:cSld>
  <p:clrMapOvr>
    <a:masterClrMapping/>
  </p:clrMapOvr>
  <p:transition xmlns:p14="http://schemas.microsoft.com/office/powerpoint/2010/main" spd="med">
    <p:fade/>
  </p:transition>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Big-bang-theory-penny-sheldon-photo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3" y="357124"/>
            <a:ext cx="9189003" cy="6119876"/>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923496774"/>
      </p:ext>
    </p:extLst>
  </p:cSld>
  <p:clrMapOvr>
    <a:masterClrMapping/>
  </p:clrMapOvr>
  <p:transition xmlns:p14="http://schemas.microsoft.com/office/powerpoint/2010/main" spd="med">
    <p:fade/>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oy filing woo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762000"/>
            <a:ext cx="5338789" cy="6858000"/>
          </a:xfrm>
          <a:prstGeom prst="rect">
            <a:avLst/>
          </a:prstGeom>
        </p:spPr>
      </p:pic>
      <p:sp>
        <p:nvSpPr>
          <p:cNvPr id="5" name="Rectangle 2"/>
          <p:cNvSpPr>
            <a:spLocks noChangeArrowheads="1"/>
          </p:cNvSpPr>
          <p:nvPr/>
        </p:nvSpPr>
        <p:spPr bwMode="auto">
          <a:xfrm>
            <a:off x="228600" y="-228600"/>
            <a:ext cx="86868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Interests vs. Passion</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 y="838200"/>
            <a:ext cx="9029700" cy="6019800"/>
          </a:xfrm>
          <a:prstGeom prst="rect">
            <a:avLst/>
          </a:prstGeom>
        </p:spPr>
      </p:pic>
      <p:sp>
        <p:nvSpPr>
          <p:cNvPr id="3" name="TextBox 2"/>
          <p:cNvSpPr txBox="1"/>
          <p:nvPr/>
        </p:nvSpPr>
        <p:spPr>
          <a:xfrm>
            <a:off x="9601200" y="2057400"/>
            <a:ext cx="1707318" cy="461665"/>
          </a:xfrm>
          <a:prstGeom prst="rect">
            <a:avLst/>
          </a:prstGeom>
          <a:noFill/>
        </p:spPr>
        <p:txBody>
          <a:bodyPr wrap="none" rtlCol="0">
            <a:spAutoFit/>
          </a:bodyPr>
          <a:lstStyle/>
          <a:p>
            <a:r>
              <a:rPr lang="en-US" dirty="0" smtClean="0"/>
              <a:t>Steve Jobs</a:t>
            </a:r>
            <a:endParaRPr lang="en-US" dirty="0"/>
          </a:p>
        </p:txBody>
      </p:sp>
      <p:sp>
        <p:nvSpPr>
          <p:cNvPr id="4" name="Rectangle 3"/>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Think Different</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
        <p:nvSpPr>
          <p:cNvPr id="5" name="Rectangle 4"/>
          <p:cNvSpPr/>
          <p:nvPr/>
        </p:nvSpPr>
        <p:spPr>
          <a:xfrm>
            <a:off x="9372600" y="7187"/>
            <a:ext cx="3369572" cy="461665"/>
          </a:xfrm>
          <a:prstGeom prst="rect">
            <a:avLst/>
          </a:prstGeom>
        </p:spPr>
        <p:txBody>
          <a:bodyPr wrap="none">
            <a:spAutoFit/>
          </a:bodyPr>
          <a:lstStyle/>
          <a:p>
            <a:pPr algn="ctr" eaLnBrk="1" hangingPunct="1">
              <a:defRPr/>
            </a:pPr>
            <a:r>
              <a:rPr lang="en-US" altLang="en-US" b="1" i="1" dirty="0">
                <a:solidFill>
                  <a:srgbClr val="800080"/>
                </a:solidFill>
                <a:effectLst>
                  <a:outerShdw blurRad="38100" dist="38100" dir="2700000" algn="tl">
                    <a:srgbClr val="C0C0C0"/>
                  </a:outerShdw>
                </a:effectLst>
                <a:latin typeface="Helvetica Neue" pitchFamily="-112" charset="0"/>
              </a:rPr>
              <a:t>Making Better Things</a:t>
            </a:r>
            <a:endParaRPr lang="en-US" altLang="en-US" b="1" dirty="0">
              <a:solidFill>
                <a:srgbClr val="800080"/>
              </a:solidFill>
              <a:effectLst>
                <a:outerShdw blurRad="38100" dist="38100" dir="2700000" algn="tl">
                  <a:srgbClr val="C0C0C0"/>
                </a:outerShdw>
              </a:effectLst>
              <a:latin typeface="Helvetica Neue" pitchFamily="-112" charset="0"/>
            </a:endParaRPr>
          </a:p>
        </p:txBody>
      </p:sp>
    </p:spTree>
    <p:extLst>
      <p:ext uri="{BB962C8B-B14F-4D97-AF65-F5344CB8AC3E}">
        <p14:creationId xmlns:p14="http://schemas.microsoft.com/office/powerpoint/2010/main" val="412458230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Teamwork</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pic>
        <p:nvPicPr>
          <p:cNvPr id="6" name="Picture 5"/>
          <p:cNvPicPr>
            <a:picLocks noChangeAspect="1"/>
          </p:cNvPicPr>
          <p:nvPr/>
        </p:nvPicPr>
        <p:blipFill>
          <a:blip r:embed="rId3"/>
          <a:stretch>
            <a:fillRect/>
          </a:stretch>
        </p:blipFill>
        <p:spPr>
          <a:xfrm>
            <a:off x="1676400" y="914400"/>
            <a:ext cx="5943600" cy="7732059"/>
          </a:xfrm>
          <a:prstGeom prst="rect">
            <a:avLst/>
          </a:prstGeom>
        </p:spPr>
      </p:pic>
    </p:spTree>
    <p:extLst>
      <p:ext uri="{BB962C8B-B14F-4D97-AF65-F5344CB8AC3E}">
        <p14:creationId xmlns:p14="http://schemas.microsoft.com/office/powerpoint/2010/main" val="115335519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130625153424-01-mandela-quote-horizontal-galle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43000"/>
            <a:ext cx="9154265" cy="5149274"/>
          </a:xfrm>
          <a:prstGeom prst="rect">
            <a:avLst/>
          </a:prstGeom>
        </p:spPr>
      </p:pic>
      <p:sp>
        <p:nvSpPr>
          <p:cNvPr id="3" name="Rectangle 2"/>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Racism, Human Rights</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Tree>
    <p:extLst>
      <p:ext uri="{BB962C8B-B14F-4D97-AF65-F5344CB8AC3E}">
        <p14:creationId xmlns:p14="http://schemas.microsoft.com/office/powerpoint/2010/main" val="384149918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5746" name="Rectangle 2"/>
          <p:cNvSpPr>
            <a:spLocks noGrp="1" noChangeArrowheads="1"/>
          </p:cNvSpPr>
          <p:nvPr>
            <p:ph type="title" idx="4294967295"/>
          </p:nvPr>
        </p:nvSpPr>
        <p:spPr/>
        <p:txBody>
          <a:bodyPr/>
          <a:lstStyle/>
          <a:p>
            <a:pPr eaLnBrk="1" hangingPunct="1">
              <a:defRPr/>
            </a:pPr>
            <a:endParaRPr lang="en-US">
              <a:effectLst>
                <a:outerShdw blurRad="38100" dist="38100" dir="2700000" algn="tl">
                  <a:srgbClr val="DDDDDD"/>
                </a:outerShdw>
              </a:effectLst>
            </a:endParaRPr>
          </a:p>
        </p:txBody>
      </p:sp>
      <p:sp>
        <p:nvSpPr>
          <p:cNvPr id="1695747" name="Rectangle 3"/>
          <p:cNvSpPr>
            <a:spLocks noGrp="1" noChangeArrowheads="1"/>
          </p:cNvSpPr>
          <p:nvPr>
            <p:ph type="body" idx="4294967295"/>
          </p:nvPr>
        </p:nvSpPr>
        <p:spPr>
          <a:xfrm>
            <a:off x="4724400" y="2438400"/>
            <a:ext cx="3962400" cy="1665288"/>
          </a:xfrm>
        </p:spPr>
        <p:txBody>
          <a:bodyPr/>
          <a:lstStyle/>
          <a:p>
            <a:pPr eaLnBrk="1" hangingPunct="1">
              <a:buFontTx/>
              <a:buNone/>
              <a:defRPr/>
            </a:pPr>
            <a:r>
              <a:rPr lang="en-US" sz="3900" dirty="0">
                <a:effectLst>
                  <a:outerShdw blurRad="38100" dist="38100" dir="2700000" algn="tl">
                    <a:srgbClr val="DDDDDD"/>
                  </a:outerShdw>
                </a:effectLst>
                <a:latin typeface="Arial" charset="0"/>
                <a:ea typeface="ヒラギノ角ゴ Pro W3" charset="0"/>
                <a:cs typeface="ヒラギノ角ゴ Pro W3" charset="0"/>
              </a:rPr>
              <a:t>Begin with the</a:t>
            </a:r>
          </a:p>
          <a:p>
            <a:pPr eaLnBrk="1" hangingPunct="1">
              <a:buFontTx/>
              <a:buNone/>
              <a:defRPr/>
            </a:pPr>
            <a:r>
              <a:rPr lang="en-US" sz="3900" dirty="0">
                <a:effectLst>
                  <a:outerShdw blurRad="38100" dist="38100" dir="2700000" algn="tl">
                    <a:srgbClr val="DDDDDD"/>
                  </a:outerShdw>
                </a:effectLst>
                <a:latin typeface="Arial" charset="0"/>
                <a:ea typeface="ヒラギノ角ゴ Pro W3" charset="0"/>
                <a:cs typeface="ヒラギノ角ゴ Pro W3" charset="0"/>
              </a:rPr>
              <a:t>end in mind. </a:t>
            </a:r>
          </a:p>
        </p:txBody>
      </p:sp>
      <p:pic>
        <p:nvPicPr>
          <p:cNvPr id="77827" name="Picture 4" descr="7-habits-covey.jpg                                             000634F2StarGate                       C165B6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762000"/>
            <a:ext cx="3162771"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5749" name="Rectangle 5"/>
          <p:cNvSpPr>
            <a:spLocks noChangeArrowheads="1"/>
          </p:cNvSpPr>
          <p:nvPr/>
        </p:nvSpPr>
        <p:spPr bwMode="auto">
          <a:xfrm>
            <a:off x="10439400" y="3810000"/>
            <a:ext cx="7543800" cy="1676400"/>
          </a:xfrm>
          <a:prstGeom prst="rect">
            <a:avLst/>
          </a:prstGeom>
          <a:noFill/>
          <a:ln w="9525">
            <a:noFill/>
            <a:miter lim="800000"/>
            <a:headEnd/>
            <a:tailEnd/>
          </a:ln>
          <a:effectLst/>
        </p:spPr>
        <p:txBody>
          <a:bodyPr/>
          <a:lstStyle/>
          <a:p>
            <a:pPr eaLnBrk="1" hangingPunct="1">
              <a:spcBef>
                <a:spcPct val="20000"/>
              </a:spcBef>
              <a:defRPr/>
            </a:pPr>
            <a:r>
              <a:rPr lang="en-US" sz="3200" b="1" dirty="0">
                <a:effectLst>
                  <a:outerShdw blurRad="38100" dist="38100" dir="2700000" algn="tl">
                    <a:srgbClr val="DDDDDD"/>
                  </a:outerShdw>
                </a:effectLst>
                <a:latin typeface="Helvetica Neue" charset="0"/>
              </a:rPr>
              <a:t>Does education prepare for a career, or the next level of education?</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9574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5749"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Making New Music</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pic>
        <p:nvPicPr>
          <p:cNvPr id="4" name="Picture 3"/>
          <p:cNvPicPr>
            <a:picLocks noChangeAspect="1"/>
          </p:cNvPicPr>
          <p:nvPr/>
        </p:nvPicPr>
        <p:blipFill>
          <a:blip r:embed="rId3"/>
          <a:stretch>
            <a:fillRect/>
          </a:stretch>
        </p:blipFill>
        <p:spPr>
          <a:xfrm>
            <a:off x="685800" y="838200"/>
            <a:ext cx="8026400" cy="6019800"/>
          </a:xfrm>
          <a:prstGeom prst="rect">
            <a:avLst/>
          </a:prstGeom>
        </p:spPr>
      </p:pic>
    </p:spTree>
    <p:extLst>
      <p:ext uri="{BB962C8B-B14F-4D97-AF65-F5344CB8AC3E}">
        <p14:creationId xmlns:p14="http://schemas.microsoft.com/office/powerpoint/2010/main" val="70161388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nikola-tesla_3189_04718320959e316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8150"/>
            <a:ext cx="9144000" cy="6248400"/>
          </a:xfrm>
          <a:prstGeom prst="rect">
            <a:avLst/>
          </a:prstGeom>
        </p:spPr>
      </p:pic>
      <p:sp>
        <p:nvSpPr>
          <p:cNvPr id="3" name="Rectangle 2"/>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Transmission of Electricity</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Tree>
    <p:extLst>
      <p:ext uri="{BB962C8B-B14F-4D97-AF65-F5344CB8AC3E}">
        <p14:creationId xmlns:p14="http://schemas.microsoft.com/office/powerpoint/2010/main" val="175462860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held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0214"/>
            <a:ext cx="9144000" cy="5715000"/>
          </a:xfrm>
          <a:prstGeom prst="rect">
            <a:avLst/>
          </a:prstGeom>
        </p:spPr>
      </p:pic>
      <p:sp>
        <p:nvSpPr>
          <p:cNvPr id="3" name="Rectangle 2"/>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Theoretical Physics</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Tree>
    <p:extLst>
      <p:ext uri="{BB962C8B-B14F-4D97-AF65-F5344CB8AC3E}">
        <p14:creationId xmlns:p14="http://schemas.microsoft.com/office/powerpoint/2010/main" val="83826941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Civil Rights</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pic>
        <p:nvPicPr>
          <p:cNvPr id="4" name="Picture 3"/>
          <p:cNvPicPr>
            <a:picLocks noChangeAspect="1"/>
          </p:cNvPicPr>
          <p:nvPr/>
        </p:nvPicPr>
        <p:blipFill>
          <a:blip r:embed="rId3"/>
          <a:stretch>
            <a:fillRect/>
          </a:stretch>
        </p:blipFill>
        <p:spPr>
          <a:xfrm>
            <a:off x="1828800" y="1066800"/>
            <a:ext cx="5791200" cy="5791200"/>
          </a:xfrm>
          <a:prstGeom prst="rect">
            <a:avLst/>
          </a:prstGeom>
        </p:spPr>
      </p:pic>
    </p:spTree>
    <p:extLst>
      <p:ext uri="{BB962C8B-B14F-4D97-AF65-F5344CB8AC3E}">
        <p14:creationId xmlns:p14="http://schemas.microsoft.com/office/powerpoint/2010/main" val="159808155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7" name="Rectangle 3"/>
          <p:cNvSpPr>
            <a:spLocks noChangeArrowheads="1"/>
          </p:cNvSpPr>
          <p:nvPr/>
        </p:nvSpPr>
        <p:spPr bwMode="auto">
          <a:xfrm>
            <a:off x="1600200" y="7162800"/>
            <a:ext cx="3582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Times" charset="0"/>
              </a:rPr>
              <a:t>a passionate conservationist</a:t>
            </a:r>
          </a:p>
        </p:txBody>
      </p:sp>
      <p:pic>
        <p:nvPicPr>
          <p:cNvPr id="1754117" name="Picture 5" descr="800px-Steve_irwin_at#447E5C.jpg                                00447E62StarGate                       BFF2B6A3:"/>
          <p:cNvPicPr>
            <a:picLocks noChangeAspect="1" noChangeArrowheads="1"/>
          </p:cNvPicPr>
          <p:nvPr/>
        </p:nvPicPr>
        <p:blipFill>
          <a:blip r:embed="rId3">
            <a:extLst>
              <a:ext uri="{28A0092B-C50C-407E-A947-70E740481C1C}">
                <a14:useLocalDpi xmlns:a14="http://schemas.microsoft.com/office/drawing/2010/main" val="0"/>
              </a:ext>
            </a:extLst>
          </a:blip>
          <a:srcRect t="18321" b="11014"/>
          <a:stretch>
            <a:fillRect/>
          </a:stretch>
        </p:blipFill>
        <p:spPr bwMode="auto">
          <a:xfrm>
            <a:off x="3989175" y="4408425"/>
            <a:ext cx="4981696" cy="2346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4118" name="Picture 6" descr="steve_macaw-600.jpg                                            00447E62StarGate                       BFF2B6A3:"/>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4119359" y="1123727"/>
            <a:ext cx="4851512" cy="323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Wildlife Conservation</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pic>
        <p:nvPicPr>
          <p:cNvPr id="1754116" name="Picture 4" descr="Croc_Files.jpg                                                 00447E62StarGate                       BFF2B6A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2" y="1123727"/>
            <a:ext cx="3983181" cy="563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885144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1000"/>
                                  </p:stCondLst>
                                  <p:childTnLst>
                                    <p:set>
                                      <p:cBhvr>
                                        <p:cTn id="6" dur="1" fill="hold">
                                          <p:stCondLst>
                                            <p:cond delay="499"/>
                                          </p:stCondLst>
                                        </p:cTn>
                                        <p:tgtEl>
                                          <p:spTgt spid="1754116"/>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nodeType="afterEffect">
                                  <p:stCondLst>
                                    <p:cond delay="1000"/>
                                  </p:stCondLst>
                                  <p:childTnLst>
                                    <p:set>
                                      <p:cBhvr>
                                        <p:cTn id="9" dur="1" fill="hold">
                                          <p:stCondLst>
                                            <p:cond delay="499"/>
                                          </p:stCondLst>
                                        </p:cTn>
                                        <p:tgtEl>
                                          <p:spTgt spid="1754118"/>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nodeType="afterEffect">
                                  <p:stCondLst>
                                    <p:cond delay="1000"/>
                                  </p:stCondLst>
                                  <p:childTnLst>
                                    <p:set>
                                      <p:cBhvr>
                                        <p:cTn id="12" dur="1" fill="hold">
                                          <p:stCondLst>
                                            <p:cond delay="499"/>
                                          </p:stCondLst>
                                        </p:cTn>
                                        <p:tgtEl>
                                          <p:spTgt spid="1754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2"/>
          <p:cNvSpPr>
            <a:spLocks noGrp="1" noChangeArrowheads="1"/>
          </p:cNvSpPr>
          <p:nvPr>
            <p:ph type="ctrTitle"/>
          </p:nvPr>
        </p:nvSpPr>
        <p:spPr>
          <a:xfrm>
            <a:off x="0" y="2057400"/>
            <a:ext cx="9144000" cy="1143000"/>
          </a:xfrm>
        </p:spPr>
        <p:txBody>
          <a:bodyPr/>
          <a:lstStyle/>
          <a:p>
            <a:r>
              <a:rPr lang="en-US" sz="4800">
                <a:latin typeface="Arial" charset="0"/>
                <a:ea typeface="ヒラギノ角ゴ Pro W3" charset="0"/>
                <a:cs typeface="ヒラギノ角ゴ Pro W3" charset="0"/>
              </a:rPr>
              <a:t>Questions</a:t>
            </a:r>
            <a:br>
              <a:rPr lang="en-US" sz="4800">
                <a:latin typeface="Arial" charset="0"/>
                <a:ea typeface="ヒラギノ角ゴ Pro W3" charset="0"/>
                <a:cs typeface="ヒラギノ角ゴ Pro W3" charset="0"/>
              </a:rPr>
            </a:br>
            <a:r>
              <a:rPr lang="en-US" sz="4800">
                <a:latin typeface="Arial" charset="0"/>
                <a:ea typeface="ヒラギノ角ゴ Pro W3" charset="0"/>
                <a:cs typeface="ヒラギノ角ゴ Pro W3" charset="0"/>
              </a:rPr>
              <a:t>before I conclude?</a:t>
            </a:r>
            <a:endParaRPr lang="en-US">
              <a:latin typeface="Arial" charset="0"/>
              <a:ea typeface="ヒラギノ角ゴ Pro W3" charset="0"/>
              <a:cs typeface="ヒラギノ角ゴ Pro W3" charset="0"/>
            </a:endParaRPr>
          </a:p>
        </p:txBody>
      </p:sp>
      <p:sp>
        <p:nvSpPr>
          <p:cNvPr id="348162" name="AutoShape 4"/>
          <p:cNvSpPr>
            <a:spLocks noChangeArrowheads="1"/>
          </p:cNvSpPr>
          <p:nvPr/>
        </p:nvSpPr>
        <p:spPr bwMode="auto">
          <a:xfrm>
            <a:off x="838200" y="1752600"/>
            <a:ext cx="7162800" cy="1752600"/>
          </a:xfrm>
          <a:prstGeom prst="wedgeRoundRectCallout">
            <a:avLst>
              <a:gd name="adj1" fmla="val 39958"/>
              <a:gd name="adj2" fmla="val 133426"/>
              <a:gd name="adj3" fmla="val 16667"/>
            </a:avLst>
          </a:prstGeom>
          <a:noFill/>
          <a:ln w="762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
        <p:nvSpPr>
          <p:cNvPr id="6" name="Subtitle 2"/>
          <p:cNvSpPr>
            <a:spLocks noGrp="1"/>
          </p:cNvSpPr>
          <p:nvPr>
            <p:ph type="subTitle" idx="1"/>
          </p:nvPr>
        </p:nvSpPr>
        <p:spPr>
          <a:xfrm>
            <a:off x="0" y="5562600"/>
            <a:ext cx="9144000" cy="1295400"/>
          </a:xfrm>
        </p:spPr>
        <p:txBody>
          <a:bodyPr/>
          <a:lstStyle/>
          <a:p>
            <a:pPr eaLnBrk="1" hangingPunct="1">
              <a:defRPr/>
            </a:pPr>
            <a:r>
              <a:rPr lang="en-US" sz="3600" dirty="0" smtClean="0">
                <a:effectLst>
                  <a:outerShdw blurRad="38100" dist="38100" dir="2700000" algn="tl">
                    <a:srgbClr val="C0C0C0"/>
                  </a:outerShdw>
                </a:effectLst>
              </a:rPr>
              <a:t>Chris </a:t>
            </a:r>
            <a:r>
              <a:rPr lang="en-US" sz="3600" dirty="0" err="1" smtClean="0">
                <a:effectLst>
                  <a:outerShdw blurRad="38100" dist="38100" dir="2700000" algn="tl">
                    <a:srgbClr val="C0C0C0"/>
                  </a:outerShdw>
                </a:effectLst>
              </a:rPr>
              <a:t>Droessler</a:t>
            </a:r>
            <a:r>
              <a:rPr lang="en-US" sz="3600" dirty="0" smtClean="0">
                <a:effectLst>
                  <a:outerShdw blurRad="38100" dist="38100" dir="2700000" algn="tl">
                    <a:srgbClr val="C0C0C0"/>
                  </a:outerShdw>
                </a:effectLst>
              </a:rPr>
              <a:t>, </a:t>
            </a:r>
            <a:r>
              <a:rPr lang="en-US" dirty="0" smtClean="0">
                <a:effectLst>
                  <a:outerShdw blurRad="38100" dist="38100" dir="2700000" algn="tl">
                    <a:srgbClr val="C0C0C0"/>
                  </a:outerShdw>
                </a:effectLst>
              </a:rPr>
              <a:t>Consultant, NCDPI</a:t>
            </a:r>
          </a:p>
          <a:p>
            <a:pPr eaLnBrk="1" hangingPunct="1">
              <a:defRPr/>
            </a:pPr>
            <a:r>
              <a:rPr lang="en-US" dirty="0" err="1" smtClean="0"/>
              <a:t>www.ctpnc.org</a:t>
            </a:r>
            <a:r>
              <a:rPr lang="en-US" dirty="0" smtClean="0"/>
              <a:t>/presentations</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7" name="Picture 7" descr="PBS Kids.png                                                   00AC03F9StarGate                       C165B6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7600"/>
            <a:ext cx="9063789"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Education</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Tree>
    <p:extLst>
      <p:ext uri="{BB962C8B-B14F-4D97-AF65-F5344CB8AC3E}">
        <p14:creationId xmlns:p14="http://schemas.microsoft.com/office/powerpoint/2010/main" val="129175631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2066" name="Rectangle 2"/>
          <p:cNvSpPr>
            <a:spLocks noChangeArrowheads="1"/>
          </p:cNvSpPr>
          <p:nvPr/>
        </p:nvSpPr>
        <p:spPr bwMode="auto">
          <a:xfrm>
            <a:off x="228600" y="152400"/>
            <a:ext cx="86868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Passion and Purpose</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
        <p:nvSpPr>
          <p:cNvPr id="1752067" name="Rectangle 3"/>
          <p:cNvSpPr>
            <a:spLocks noChangeArrowheads="1"/>
          </p:cNvSpPr>
          <p:nvPr/>
        </p:nvSpPr>
        <p:spPr bwMode="auto">
          <a:xfrm>
            <a:off x="533400" y="1371600"/>
            <a:ext cx="8305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36550" indent="-336550">
              <a:buFont typeface="Arial" charset="0"/>
              <a:buChar char="•"/>
            </a:pPr>
            <a:r>
              <a:rPr lang="en-US" sz="3200" b="1" dirty="0">
                <a:latin typeface="Times" charset="0"/>
              </a:rPr>
              <a:t>Thriving in your work, not just surviving.</a:t>
            </a:r>
          </a:p>
          <a:p>
            <a:pPr marL="336550" indent="-336550">
              <a:buFont typeface="Arial" charset="0"/>
              <a:buChar char="•"/>
            </a:pPr>
            <a:endParaRPr lang="en-US" sz="3200" b="1" dirty="0">
              <a:latin typeface="Times" charset="0"/>
            </a:endParaRPr>
          </a:p>
          <a:p>
            <a:pPr marL="336550" indent="-336550">
              <a:buFont typeface="Arial" charset="0"/>
              <a:buChar char="•"/>
            </a:pPr>
            <a:r>
              <a:rPr lang="en-US" sz="3200" b="1" dirty="0">
                <a:latin typeface="Times" charset="0"/>
              </a:rPr>
              <a:t>Leaving the world a little better off because you cared to make a difference in your work.</a:t>
            </a:r>
          </a:p>
          <a:p>
            <a:pPr marL="336550" indent="-336550">
              <a:buFont typeface="Arial" charset="0"/>
              <a:buChar char="•"/>
            </a:pPr>
            <a:endParaRPr lang="en-US" sz="3200" b="1" dirty="0">
              <a:latin typeface="Times" charset="0"/>
            </a:endParaRPr>
          </a:p>
          <a:p>
            <a:pPr marL="336550" indent="-336550">
              <a:buFont typeface="Arial" charset="0"/>
              <a:buChar char="•"/>
            </a:pPr>
            <a:r>
              <a:rPr lang="en-US" sz="3200" b="1" dirty="0">
                <a:latin typeface="Times" charset="0"/>
              </a:rPr>
              <a:t>Helping </a:t>
            </a:r>
            <a:r>
              <a:rPr lang="en-US" sz="3200" b="1" dirty="0" smtClean="0">
                <a:latin typeface="Times" charset="0"/>
              </a:rPr>
              <a:t>kids discover </a:t>
            </a:r>
            <a:r>
              <a:rPr lang="en-US" sz="3200" b="1" dirty="0">
                <a:latin typeface="Times" charset="0"/>
              </a:rPr>
              <a:t>their passion and then helping them turn that passion into an educational pathway that will lead to a rewarding career.</a:t>
            </a:r>
          </a:p>
        </p:txBody>
      </p:sp>
    </p:spTree>
    <p:extLst>
      <p:ext uri="{BB962C8B-B14F-4D97-AF65-F5344CB8AC3E}">
        <p14:creationId xmlns:p14="http://schemas.microsoft.com/office/powerpoint/2010/main" val="373271464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grpId="0" nodeType="clickEffect">
                                  <p:stCondLst>
                                    <p:cond delay="0"/>
                                  </p:stCondLst>
                                  <p:childTnLst>
                                    <p:set>
                                      <p:cBhvr>
                                        <p:cTn id="6" dur="1" fill="hold">
                                          <p:stCondLst>
                                            <p:cond delay="499"/>
                                          </p:stCondLst>
                                        </p:cTn>
                                        <p:tgtEl>
                                          <p:spTgt spid="17520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entr" presetSubtype="0" fill="hold" grpId="0" nodeType="clickEffect">
                                  <p:stCondLst>
                                    <p:cond delay="0"/>
                                  </p:stCondLst>
                                  <p:childTnLst>
                                    <p:set>
                                      <p:cBhvr>
                                        <p:cTn id="10" dur="1" fill="hold">
                                          <p:stCondLst>
                                            <p:cond delay="499"/>
                                          </p:stCondLst>
                                        </p:cTn>
                                        <p:tgtEl>
                                          <p:spTgt spid="175206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entr" presetSubtype="0" fill="hold" grpId="0" nodeType="clickEffect">
                                  <p:stCondLst>
                                    <p:cond delay="0"/>
                                  </p:stCondLst>
                                  <p:childTnLst>
                                    <p:set>
                                      <p:cBhvr>
                                        <p:cTn id="14" dur="1" fill="hold">
                                          <p:stCondLst>
                                            <p:cond delay="499"/>
                                          </p:stCondLst>
                                        </p:cTn>
                                        <p:tgtEl>
                                          <p:spTgt spid="17520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7"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Grp="1" noChangeArrowheads="1"/>
          </p:cNvSpPr>
          <p:nvPr>
            <p:ph type="title" idx="4294967295"/>
          </p:nvPr>
        </p:nvSpPr>
        <p:spPr>
          <a:xfrm>
            <a:off x="584200" y="318655"/>
            <a:ext cx="7620000" cy="5105400"/>
          </a:xfrm>
        </p:spPr>
        <p:txBody>
          <a:bodyPr>
            <a:normAutofit/>
          </a:bodyPr>
          <a:lstStyle/>
          <a:p>
            <a:pPr algn="l" eaLnBrk="1" hangingPunct="1">
              <a:lnSpc>
                <a:spcPct val="140000"/>
              </a:lnSpc>
            </a:pPr>
            <a:r>
              <a:rPr lang="en-US" dirty="0">
                <a:solidFill>
                  <a:srgbClr val="7F1353"/>
                </a:solidFill>
                <a:latin typeface="Arial" charset="0"/>
                <a:ea typeface="ヒラギノ角ゴ Pro W3" charset="0"/>
                <a:cs typeface="ヒラギノ角ゴ Pro W3" charset="0"/>
              </a:rPr>
              <a:t>Help </a:t>
            </a:r>
            <a:r>
              <a:rPr lang="en-US" dirty="0" smtClean="0">
                <a:solidFill>
                  <a:srgbClr val="7F1353"/>
                </a:solidFill>
                <a:latin typeface="Arial" charset="0"/>
                <a:ea typeface="ヒラギノ角ゴ Pro W3" charset="0"/>
                <a:cs typeface="ヒラギノ角ゴ Pro W3" charset="0"/>
              </a:rPr>
              <a:t>kids discover </a:t>
            </a:r>
            <a:r>
              <a:rPr lang="en-US" dirty="0">
                <a:solidFill>
                  <a:srgbClr val="7F1353"/>
                </a:solidFill>
                <a:latin typeface="Arial" charset="0"/>
                <a:ea typeface="ヒラギノ角ゴ Pro W3" charset="0"/>
                <a:cs typeface="ヒラギノ角ゴ Pro W3" charset="0"/>
              </a:rPr>
              <a:t>their passion, then help them get on a pathway where they can turn that passion into a career.</a:t>
            </a:r>
            <a:br>
              <a:rPr lang="en-US" dirty="0">
                <a:solidFill>
                  <a:srgbClr val="7F1353"/>
                </a:solidFill>
                <a:latin typeface="Arial" charset="0"/>
                <a:ea typeface="ヒラギノ角ゴ Pro W3" charset="0"/>
                <a:cs typeface="ヒラギノ角ゴ Pro W3" charset="0"/>
              </a:rPr>
            </a:br>
            <a:endParaRPr lang="en-US" dirty="0">
              <a:solidFill>
                <a:srgbClr val="7F1353"/>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302001723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4538"/>
          <a:stretch/>
        </p:blipFill>
        <p:spPr>
          <a:xfrm>
            <a:off x="1143000" y="0"/>
            <a:ext cx="6894430" cy="6858000"/>
          </a:xfrm>
          <a:prstGeom prst="rect">
            <a:avLst/>
          </a:prstGeom>
        </p:spPr>
      </p:pic>
    </p:spTree>
    <p:extLst>
      <p:ext uri="{BB962C8B-B14F-4D97-AF65-F5344CB8AC3E}">
        <p14:creationId xmlns:p14="http://schemas.microsoft.com/office/powerpoint/2010/main" val="1946269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5746" name="Rectangle 2"/>
          <p:cNvSpPr>
            <a:spLocks noGrp="1" noChangeArrowheads="1"/>
          </p:cNvSpPr>
          <p:nvPr>
            <p:ph type="title" idx="4294967295"/>
          </p:nvPr>
        </p:nvSpPr>
        <p:spPr/>
        <p:txBody>
          <a:bodyPr/>
          <a:lstStyle/>
          <a:p>
            <a:pPr eaLnBrk="1" hangingPunct="1">
              <a:defRPr/>
            </a:pPr>
            <a:r>
              <a:rPr lang="en-US" dirty="0" smtClean="0">
                <a:effectLst>
                  <a:outerShdw blurRad="38100" dist="38100" dir="2700000" algn="tl">
                    <a:srgbClr val="DDDDDD"/>
                  </a:outerShdw>
                </a:effectLst>
              </a:rPr>
              <a:t>Discover These</a:t>
            </a:r>
            <a:endParaRPr lang="en-US" dirty="0">
              <a:effectLst>
                <a:outerShdw blurRad="38100" dist="38100" dir="2700000" algn="tl">
                  <a:srgbClr val="DDDDDD"/>
                </a:outerShdw>
              </a:effectLst>
            </a:endParaRPr>
          </a:p>
        </p:txBody>
      </p:sp>
      <p:sp>
        <p:nvSpPr>
          <p:cNvPr id="1695749" name="Rectangle 5"/>
          <p:cNvSpPr>
            <a:spLocks noChangeArrowheads="1"/>
          </p:cNvSpPr>
          <p:nvPr/>
        </p:nvSpPr>
        <p:spPr bwMode="auto">
          <a:xfrm>
            <a:off x="990600" y="1905000"/>
            <a:ext cx="7543800" cy="4419600"/>
          </a:xfrm>
          <a:prstGeom prst="rect">
            <a:avLst/>
          </a:prstGeom>
          <a:noFill/>
          <a:ln w="9525">
            <a:noFill/>
            <a:miter lim="800000"/>
            <a:headEnd/>
            <a:tailEnd/>
          </a:ln>
          <a:effectLst/>
        </p:spPr>
        <p:txBody>
          <a:bodyPr/>
          <a:lstStyle/>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I</a:t>
            </a:r>
            <a:r>
              <a:rPr lang="en-US" sz="3200" b="1" dirty="0" smtClean="0">
                <a:effectLst>
                  <a:outerShdw blurRad="38100" dist="38100" dir="2700000" algn="tl">
                    <a:srgbClr val="DDDDDD"/>
                  </a:outerShdw>
                </a:effectLst>
                <a:latin typeface="Helvetica Neue" charset="0"/>
              </a:rPr>
              <a:t>nterests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Skills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Passion</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Job market</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Lifestyle choice ($$)</a:t>
            </a:r>
          </a:p>
          <a:p>
            <a:pPr eaLnBrk="1" hangingPunct="1">
              <a:spcBef>
                <a:spcPct val="20000"/>
              </a:spcBef>
              <a:defRPr/>
            </a:pPr>
            <a:endParaRPr lang="en-US" sz="3200" b="1" dirty="0">
              <a:effectLst>
                <a:outerShdw blurRad="38100" dist="38100" dir="2700000" algn="tl">
                  <a:srgbClr val="DDDDDD"/>
                </a:outerShdw>
              </a:effectLst>
              <a:latin typeface="Helvetica Neue" charset="0"/>
            </a:endParaRPr>
          </a:p>
        </p:txBody>
      </p:sp>
    </p:spTree>
    <p:extLst>
      <p:ext uri="{BB962C8B-B14F-4D97-AF65-F5344CB8AC3E}">
        <p14:creationId xmlns:p14="http://schemas.microsoft.com/office/powerpoint/2010/main" val="313458348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95749">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95749">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695749">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695749">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69574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5749" grpId="0" uiExpand="1"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2"/>
          <p:cNvSpPr>
            <a:spLocks noGrp="1" noChangeArrowheads="1"/>
          </p:cNvSpPr>
          <p:nvPr>
            <p:ph type="ctrTitle"/>
          </p:nvPr>
        </p:nvSpPr>
        <p:spPr>
          <a:xfrm>
            <a:off x="0" y="2057400"/>
            <a:ext cx="9144000" cy="1143000"/>
          </a:xfrm>
        </p:spPr>
        <p:txBody>
          <a:bodyPr/>
          <a:lstStyle/>
          <a:p>
            <a:r>
              <a:rPr lang="en-US" sz="4800">
                <a:latin typeface="Arial" charset="0"/>
                <a:ea typeface="ヒラギノ角ゴ Pro W3" charset="0"/>
                <a:cs typeface="ヒラギノ角ゴ Pro W3" charset="0"/>
              </a:rPr>
              <a:t>Thanks for listening!</a:t>
            </a:r>
            <a:endParaRPr lang="en-US">
              <a:latin typeface="Arial" charset="0"/>
              <a:ea typeface="ヒラギノ角ゴ Pro W3" charset="0"/>
              <a:cs typeface="ヒラギノ角ゴ Pro W3" charset="0"/>
            </a:endParaRPr>
          </a:p>
        </p:txBody>
      </p:sp>
      <p:sp>
        <p:nvSpPr>
          <p:cNvPr id="362498" name="AutoShape 4"/>
          <p:cNvSpPr>
            <a:spLocks noChangeArrowheads="1"/>
          </p:cNvSpPr>
          <p:nvPr/>
        </p:nvSpPr>
        <p:spPr bwMode="auto">
          <a:xfrm>
            <a:off x="838200" y="1752600"/>
            <a:ext cx="7162800" cy="1752600"/>
          </a:xfrm>
          <a:prstGeom prst="wedgeRoundRectCallout">
            <a:avLst>
              <a:gd name="adj1" fmla="val 39958"/>
              <a:gd name="adj2" fmla="val 133426"/>
              <a:gd name="adj3" fmla="val 16667"/>
            </a:avLst>
          </a:prstGeom>
          <a:noFill/>
          <a:ln w="762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
        <p:nvSpPr>
          <p:cNvPr id="6" name="Subtitle 2"/>
          <p:cNvSpPr>
            <a:spLocks noGrp="1"/>
          </p:cNvSpPr>
          <p:nvPr>
            <p:ph type="subTitle" idx="1"/>
          </p:nvPr>
        </p:nvSpPr>
        <p:spPr>
          <a:xfrm>
            <a:off x="0" y="5562600"/>
            <a:ext cx="9144000" cy="1295400"/>
          </a:xfrm>
        </p:spPr>
        <p:txBody>
          <a:bodyPr/>
          <a:lstStyle/>
          <a:p>
            <a:pPr eaLnBrk="1" hangingPunct="1">
              <a:defRPr/>
            </a:pPr>
            <a:r>
              <a:rPr lang="en-US" sz="3600" dirty="0" smtClean="0">
                <a:effectLst>
                  <a:outerShdw blurRad="38100" dist="38100" dir="2700000" algn="tl">
                    <a:srgbClr val="C0C0C0"/>
                  </a:outerShdw>
                </a:effectLst>
              </a:rPr>
              <a:t>Chris </a:t>
            </a:r>
            <a:r>
              <a:rPr lang="en-US" sz="3600" dirty="0" err="1" smtClean="0">
                <a:effectLst>
                  <a:outerShdw blurRad="38100" dist="38100" dir="2700000" algn="tl">
                    <a:srgbClr val="C0C0C0"/>
                  </a:outerShdw>
                </a:effectLst>
              </a:rPr>
              <a:t>Droessler</a:t>
            </a:r>
            <a:r>
              <a:rPr lang="en-US" sz="3600" dirty="0" smtClean="0">
                <a:effectLst>
                  <a:outerShdw blurRad="38100" dist="38100" dir="2700000" algn="tl">
                    <a:srgbClr val="C0C0C0"/>
                  </a:outerShdw>
                </a:effectLst>
              </a:rPr>
              <a:t>, </a:t>
            </a:r>
            <a:r>
              <a:rPr lang="en-US" dirty="0" smtClean="0">
                <a:effectLst>
                  <a:outerShdw blurRad="38100" dist="38100" dir="2700000" algn="tl">
                    <a:srgbClr val="C0C0C0"/>
                  </a:outerShdw>
                </a:effectLst>
              </a:rPr>
              <a:t>Consultant, NCDPI</a:t>
            </a:r>
          </a:p>
          <a:p>
            <a:pPr eaLnBrk="1" hangingPunct="1">
              <a:defRPr/>
            </a:pPr>
            <a:r>
              <a:rPr lang="en-US" dirty="0" err="1" smtClean="0"/>
              <a:t>www.ctpnc.org</a:t>
            </a:r>
            <a:r>
              <a:rPr lang="en-US" dirty="0" smtClean="0"/>
              <a:t>/presentations</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2"/>
          <p:cNvSpPr>
            <a:spLocks noGrp="1" noChangeArrowheads="1"/>
          </p:cNvSpPr>
          <p:nvPr>
            <p:ph type="ctrTitle"/>
          </p:nvPr>
        </p:nvSpPr>
        <p:spPr>
          <a:xfrm>
            <a:off x="0" y="2057400"/>
            <a:ext cx="9144000" cy="1143000"/>
          </a:xfrm>
        </p:spPr>
        <p:txBody>
          <a:bodyPr/>
          <a:lstStyle/>
          <a:p>
            <a:r>
              <a:rPr lang="en-US" sz="4800">
                <a:latin typeface="Arial" charset="0"/>
                <a:ea typeface="ヒラギノ角ゴ Pro W3" charset="0"/>
                <a:cs typeface="ヒラギノ角ゴ Pro W3" charset="0"/>
              </a:rPr>
              <a:t>Thanks for listening!</a:t>
            </a:r>
            <a:endParaRPr lang="en-US">
              <a:latin typeface="Arial" charset="0"/>
              <a:ea typeface="ヒラギノ角ゴ Pro W3" charset="0"/>
              <a:cs typeface="ヒラギノ角ゴ Pro W3" charset="0"/>
            </a:endParaRPr>
          </a:p>
        </p:txBody>
      </p:sp>
      <p:sp>
        <p:nvSpPr>
          <p:cNvPr id="362498" name="AutoShape 4"/>
          <p:cNvSpPr>
            <a:spLocks noChangeArrowheads="1"/>
          </p:cNvSpPr>
          <p:nvPr/>
        </p:nvSpPr>
        <p:spPr bwMode="auto">
          <a:xfrm>
            <a:off x="838200" y="1752600"/>
            <a:ext cx="7162800" cy="1752600"/>
          </a:xfrm>
          <a:prstGeom prst="wedgeRoundRectCallout">
            <a:avLst>
              <a:gd name="adj1" fmla="val 39958"/>
              <a:gd name="adj2" fmla="val 133426"/>
              <a:gd name="adj3" fmla="val 16667"/>
            </a:avLst>
          </a:prstGeom>
          <a:noFill/>
          <a:ln w="762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
        <p:nvSpPr>
          <p:cNvPr id="6" name="Subtitle 2"/>
          <p:cNvSpPr>
            <a:spLocks noGrp="1"/>
          </p:cNvSpPr>
          <p:nvPr>
            <p:ph type="subTitle" idx="1"/>
          </p:nvPr>
        </p:nvSpPr>
        <p:spPr>
          <a:xfrm>
            <a:off x="0" y="5562600"/>
            <a:ext cx="9144000" cy="1295400"/>
          </a:xfrm>
        </p:spPr>
        <p:txBody>
          <a:bodyPr/>
          <a:lstStyle/>
          <a:p>
            <a:pPr eaLnBrk="1" hangingPunct="1">
              <a:defRPr/>
            </a:pPr>
            <a:r>
              <a:rPr lang="en-US" sz="3600" dirty="0" smtClean="0">
                <a:effectLst>
                  <a:outerShdw blurRad="38100" dist="38100" dir="2700000" algn="tl">
                    <a:srgbClr val="C0C0C0"/>
                  </a:outerShdw>
                </a:effectLst>
              </a:rPr>
              <a:t>Chris </a:t>
            </a:r>
            <a:r>
              <a:rPr lang="en-US" sz="3600" dirty="0" err="1" smtClean="0">
                <a:effectLst>
                  <a:outerShdw blurRad="38100" dist="38100" dir="2700000" algn="tl">
                    <a:srgbClr val="C0C0C0"/>
                  </a:outerShdw>
                </a:effectLst>
              </a:rPr>
              <a:t>Droessler</a:t>
            </a:r>
            <a:r>
              <a:rPr lang="en-US" sz="3600" dirty="0" smtClean="0">
                <a:effectLst>
                  <a:outerShdw blurRad="38100" dist="38100" dir="2700000" algn="tl">
                    <a:srgbClr val="C0C0C0"/>
                  </a:outerShdw>
                </a:effectLst>
              </a:rPr>
              <a:t>, </a:t>
            </a:r>
            <a:r>
              <a:rPr lang="en-US" dirty="0" smtClean="0">
                <a:effectLst>
                  <a:outerShdw blurRad="38100" dist="38100" dir="2700000" algn="tl">
                    <a:srgbClr val="C0C0C0"/>
                  </a:outerShdw>
                </a:effectLst>
              </a:rPr>
              <a:t>Consultant, NCDPI</a:t>
            </a:r>
          </a:p>
          <a:p>
            <a:pPr eaLnBrk="1" hangingPunct="1">
              <a:defRPr/>
            </a:pPr>
            <a:r>
              <a:rPr lang="en-US" dirty="0" err="1" smtClean="0"/>
              <a:t>www.ctpnc.org</a:t>
            </a:r>
            <a:r>
              <a:rPr lang="en-US" dirty="0" smtClean="0"/>
              <a:t>/presentations</a:t>
            </a:r>
          </a:p>
        </p:txBody>
      </p:sp>
    </p:spTree>
    <p:extLst>
      <p:ext uri="{BB962C8B-B14F-4D97-AF65-F5344CB8AC3E}">
        <p14:creationId xmlns:p14="http://schemas.microsoft.com/office/powerpoint/2010/main" val="281472527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MP90044857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5360" y="0"/>
            <a:ext cx="4572000" cy="68580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38139430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295400" y="6858000"/>
            <a:ext cx="1890098" cy="369332"/>
          </a:xfrm>
          <a:prstGeom prst="rect">
            <a:avLst/>
          </a:prstGeom>
        </p:spPr>
        <p:txBody>
          <a:bodyPr wrap="none">
            <a:spAutoFit/>
          </a:bodyPr>
          <a:lstStyle/>
          <a:p>
            <a:r>
              <a:rPr lang="en-US" dirty="0" smtClean="0"/>
              <a:t>"I choose C" video </a:t>
            </a:r>
            <a:endParaRPr lang="en-US" dirty="0"/>
          </a:p>
        </p:txBody>
      </p:sp>
      <p:pic>
        <p:nvPicPr>
          <p:cNvPr id="4" name="Why We Need Common Core_ I choose C..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21" y="854364"/>
            <a:ext cx="9160452" cy="5160818"/>
          </a:xfrm>
          <a:prstGeom prst="rect">
            <a:avLst/>
          </a:prstGeom>
        </p:spPr>
      </p:pic>
    </p:spTree>
    <p:extLst>
      <p:ext uri="{BB962C8B-B14F-4D97-AF65-F5344CB8AC3E}">
        <p14:creationId xmlns:p14="http://schemas.microsoft.com/office/powerpoint/2010/main" val="287675134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410200" y="1600200"/>
            <a:ext cx="2501900" cy="3378200"/>
          </a:xfrm>
          <a:prstGeom prst="rect">
            <a:avLst/>
          </a:prstGeom>
        </p:spPr>
      </p:pic>
      <p:sp>
        <p:nvSpPr>
          <p:cNvPr id="3" name="Rectangle 2"/>
          <p:cNvSpPr/>
          <p:nvPr/>
        </p:nvSpPr>
        <p:spPr>
          <a:xfrm>
            <a:off x="609600" y="381000"/>
            <a:ext cx="2557110" cy="461665"/>
          </a:xfrm>
          <a:prstGeom prst="rect">
            <a:avLst/>
          </a:prstGeom>
        </p:spPr>
        <p:txBody>
          <a:bodyPr wrap="none">
            <a:spAutoFit/>
          </a:bodyPr>
          <a:lstStyle/>
          <a:p>
            <a:r>
              <a:rPr lang="en-US" dirty="0" err="1"/>
              <a:t>Israelmore</a:t>
            </a:r>
            <a:r>
              <a:rPr lang="en-US" dirty="0"/>
              <a:t> </a:t>
            </a:r>
            <a:r>
              <a:rPr lang="en-US" dirty="0" err="1"/>
              <a:t>Ayivor</a:t>
            </a:r>
            <a:endParaRPr lang="en-US" dirty="0"/>
          </a:p>
        </p:txBody>
      </p:sp>
      <p:sp>
        <p:nvSpPr>
          <p:cNvPr id="4" name="Rectangle 3"/>
          <p:cNvSpPr/>
          <p:nvPr/>
        </p:nvSpPr>
        <p:spPr>
          <a:xfrm>
            <a:off x="838200" y="2057400"/>
            <a:ext cx="4572000" cy="3046988"/>
          </a:xfrm>
          <a:prstGeom prst="rect">
            <a:avLst/>
          </a:prstGeom>
        </p:spPr>
        <p:txBody>
          <a:bodyPr>
            <a:spAutoFit/>
          </a:bodyPr>
          <a:lstStyle/>
          <a:p>
            <a:r>
              <a:rPr lang="en-US" dirty="0"/>
              <a:t>“Passion is different from interest. Those who are just interested in things have the “wish”, but passionate people have the “will”.</a:t>
            </a:r>
            <a:r>
              <a:rPr lang="en-US" dirty="0" smtClean="0"/>
              <a:t>”</a:t>
            </a:r>
          </a:p>
          <a:p>
            <a:endParaRPr lang="en-US" dirty="0"/>
          </a:p>
          <a:p>
            <a:r>
              <a:rPr lang="en-US" dirty="0"/>
              <a:t>― </a:t>
            </a:r>
            <a:r>
              <a:rPr lang="en-US" dirty="0" err="1"/>
              <a:t>Israelmore</a:t>
            </a:r>
            <a:r>
              <a:rPr lang="en-US" dirty="0"/>
              <a:t> </a:t>
            </a:r>
            <a:r>
              <a:rPr lang="en-US" dirty="0" err="1"/>
              <a:t>Ayivor</a:t>
            </a:r>
            <a:r>
              <a:rPr lang="en-US" dirty="0"/>
              <a:t>, Dream Big!: See Your Bigger Picture! </a:t>
            </a:r>
          </a:p>
        </p:txBody>
      </p:sp>
    </p:spTree>
    <p:extLst>
      <p:ext uri="{BB962C8B-B14F-4D97-AF65-F5344CB8AC3E}">
        <p14:creationId xmlns:p14="http://schemas.microsoft.com/office/powerpoint/2010/main" val="393538087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little_dreamer_by_miraccoon-d4t01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890" y="0"/>
            <a:ext cx="8057702" cy="6858000"/>
          </a:xfrm>
          <a:prstGeom prst="rect">
            <a:avLst/>
          </a:prstGeom>
        </p:spPr>
      </p:pic>
    </p:spTree>
    <p:extLst>
      <p:ext uri="{BB962C8B-B14F-4D97-AF65-F5344CB8AC3E}">
        <p14:creationId xmlns:p14="http://schemas.microsoft.com/office/powerpoint/2010/main" val="258115462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Reaching Introverts</a:t>
            </a:r>
            <a:endParaRPr lang="en-US" dirty="0"/>
          </a:p>
        </p:txBody>
      </p:sp>
      <p:pic>
        <p:nvPicPr>
          <p:cNvPr id="4" name="Picture 3"/>
          <p:cNvPicPr>
            <a:picLocks noChangeAspect="1"/>
          </p:cNvPicPr>
          <p:nvPr/>
        </p:nvPicPr>
        <p:blipFill>
          <a:blip r:embed="rId3"/>
          <a:stretch>
            <a:fillRect/>
          </a:stretch>
        </p:blipFill>
        <p:spPr>
          <a:xfrm>
            <a:off x="1295400" y="1524000"/>
            <a:ext cx="6350000" cy="4813300"/>
          </a:xfrm>
          <a:prstGeom prst="rect">
            <a:avLst/>
          </a:prstGeom>
        </p:spPr>
      </p:pic>
    </p:spTree>
    <p:extLst>
      <p:ext uri="{BB962C8B-B14F-4D97-AF65-F5344CB8AC3E}">
        <p14:creationId xmlns:p14="http://schemas.microsoft.com/office/powerpoint/2010/main" val="3351803647"/>
      </p:ext>
    </p:extLst>
  </p:cSld>
  <p:clrMapOvr>
    <a:masterClrMapping/>
  </p:clrMapOvr>
  <p:transition xmlns:p14="http://schemas.microsoft.com/office/powerpoint/2010/mai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Reaching Extroverts</a:t>
            </a:r>
            <a:endParaRPr lang="en-US" dirty="0"/>
          </a:p>
        </p:txBody>
      </p:sp>
      <p:pic>
        <p:nvPicPr>
          <p:cNvPr id="3" name="Picture 2"/>
          <p:cNvPicPr>
            <a:picLocks noChangeAspect="1"/>
          </p:cNvPicPr>
          <p:nvPr/>
        </p:nvPicPr>
        <p:blipFill>
          <a:blip r:embed="rId3"/>
          <a:stretch>
            <a:fillRect/>
          </a:stretch>
        </p:blipFill>
        <p:spPr>
          <a:xfrm>
            <a:off x="533400" y="1600200"/>
            <a:ext cx="8128000" cy="4953000"/>
          </a:xfrm>
          <a:prstGeom prst="rect">
            <a:avLst/>
          </a:prstGeom>
        </p:spPr>
      </p:pic>
    </p:spTree>
    <p:extLst>
      <p:ext uri="{BB962C8B-B14F-4D97-AF65-F5344CB8AC3E}">
        <p14:creationId xmlns:p14="http://schemas.microsoft.com/office/powerpoint/2010/main" val="3174516289"/>
      </p:ext>
    </p:extLst>
  </p:cSld>
  <p:clrMapOvr>
    <a:masterClrMapping/>
  </p:clrMapOvr>
  <p:transition xmlns:p14="http://schemas.microsoft.com/office/powerpoint/2010/mai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7970" name="Rectangle 2"/>
          <p:cNvSpPr>
            <a:spLocks noGrp="1" noChangeArrowheads="1"/>
          </p:cNvSpPr>
          <p:nvPr>
            <p:ph type="title" idx="4294967295"/>
          </p:nvPr>
        </p:nvSpPr>
        <p:spPr>
          <a:xfrm>
            <a:off x="228600" y="228600"/>
            <a:ext cx="8686800" cy="1143000"/>
          </a:xfrm>
        </p:spPr>
        <p:txBody>
          <a:bodyPr/>
          <a:lstStyle/>
          <a:p>
            <a:pPr eaLnBrk="1" hangingPunct="1">
              <a:defRPr/>
            </a:pPr>
            <a:r>
              <a:rPr lang="en-US" altLang="en-US" sz="5000" i="1" smtClean="0">
                <a:effectLst>
                  <a:outerShdw blurRad="38100" dist="38100" dir="2700000" algn="tl">
                    <a:srgbClr val="C0C0C0"/>
                  </a:outerShdw>
                </a:effectLst>
              </a:rPr>
              <a:t>Our Mission</a:t>
            </a:r>
            <a:endParaRPr lang="en-US" altLang="en-US" sz="5000" smtClean="0">
              <a:effectLst>
                <a:outerShdw blurRad="38100" dist="38100" dir="2700000" algn="tl">
                  <a:srgbClr val="C0C0C0"/>
                </a:outerShdw>
              </a:effectLst>
            </a:endParaRPr>
          </a:p>
        </p:txBody>
      </p:sp>
      <p:sp>
        <p:nvSpPr>
          <p:cNvPr id="1747971" name="Rectangle 3"/>
          <p:cNvSpPr>
            <a:spLocks noGrp="1" noChangeArrowheads="1"/>
          </p:cNvSpPr>
          <p:nvPr>
            <p:ph type="body" idx="4294967295"/>
          </p:nvPr>
        </p:nvSpPr>
        <p:spPr>
          <a:xfrm>
            <a:off x="0" y="1295400"/>
            <a:ext cx="9144000" cy="4419600"/>
          </a:xfrm>
        </p:spPr>
        <p:txBody>
          <a:bodyPr/>
          <a:lstStyle/>
          <a:p>
            <a:pPr eaLnBrk="1" hangingPunct="1">
              <a:lnSpc>
                <a:spcPct val="90000"/>
              </a:lnSpc>
              <a:defRPr/>
            </a:pPr>
            <a:endParaRPr lang="en-US" altLang="en-US" sz="2300" smtClean="0">
              <a:effectLst>
                <a:outerShdw blurRad="38100" dist="38100" dir="2700000" algn="tl">
                  <a:srgbClr val="C0C0C0"/>
                </a:outerShdw>
              </a:effectLst>
            </a:endParaRPr>
          </a:p>
          <a:p>
            <a:pPr eaLnBrk="1" hangingPunct="1">
              <a:lnSpc>
                <a:spcPct val="90000"/>
              </a:lnSpc>
              <a:defRPr/>
            </a:pPr>
            <a:endParaRPr lang="en-US" altLang="en-US" sz="2300" smtClean="0">
              <a:effectLst>
                <a:outerShdw blurRad="38100" dist="38100" dir="2700000" algn="tl">
                  <a:srgbClr val="C0C0C0"/>
                </a:outerShdw>
              </a:effectLst>
            </a:endParaRPr>
          </a:p>
        </p:txBody>
      </p:sp>
      <p:sp>
        <p:nvSpPr>
          <p:cNvPr id="1747972" name="Rectangle 4"/>
          <p:cNvSpPr>
            <a:spLocks noChangeArrowheads="1"/>
          </p:cNvSpPr>
          <p:nvPr/>
        </p:nvSpPr>
        <p:spPr bwMode="auto">
          <a:xfrm>
            <a:off x="533400" y="1143000"/>
            <a:ext cx="8534400" cy="5424488"/>
          </a:xfrm>
          <a:prstGeom prst="rect">
            <a:avLst/>
          </a:prstGeom>
          <a:noFill/>
          <a:ln w="9525">
            <a:noFill/>
            <a:miter lim="800000"/>
            <a:headEnd/>
            <a:tailEnd/>
          </a:ln>
          <a:effectLst/>
        </p:spPr>
        <p:txBody>
          <a:bodyPr>
            <a:spAutoFit/>
          </a:bodyPr>
          <a:lstStyle>
            <a:lvl1pPr marL="508000" indent="-508000">
              <a:defRPr sz="2400">
                <a:solidFill>
                  <a:schemeClr val="tx1"/>
                </a:solidFill>
                <a:latin typeface="Arial" pitchFamily="34" charset="0"/>
                <a:ea typeface="ヒラギノ角ゴ Pro W3" pitchFamily="-112" charset="-128"/>
              </a:defRPr>
            </a:lvl1pPr>
            <a:lvl2pPr marL="1252538" indent="-338138">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nSpc>
                <a:spcPct val="120000"/>
              </a:lnSpc>
              <a:defRPr/>
            </a:pPr>
            <a:r>
              <a:rPr lang="en-US" altLang="en-US" sz="3600" b="1" smtClean="0">
                <a:effectLst>
                  <a:outerShdw blurRad="38100" dist="38100" dir="2700000" algn="tl">
                    <a:srgbClr val="C0C0C0"/>
                  </a:outerShdw>
                </a:effectLst>
                <a:latin typeface="Times" pitchFamily="-112" charset="0"/>
                <a:cs typeface="+mn-cs"/>
              </a:rPr>
              <a:t>Help our students find the right career:</a:t>
            </a:r>
          </a:p>
          <a:p>
            <a:pPr lvl="1">
              <a:lnSpc>
                <a:spcPct val="120000"/>
              </a:lnSpc>
              <a:buFontTx/>
              <a:buChar char="•"/>
              <a:defRPr/>
            </a:pPr>
            <a:r>
              <a:rPr lang="en-US" altLang="en-US" sz="3200" b="1" smtClean="0">
                <a:effectLst>
                  <a:outerShdw blurRad="38100" dist="38100" dir="2700000" algn="tl">
                    <a:srgbClr val="C0C0C0"/>
                  </a:outerShdw>
                </a:effectLst>
                <a:latin typeface="Times" pitchFamily="-112" charset="0"/>
                <a:cs typeface="+mn-cs"/>
              </a:rPr>
              <a:t>High demand occupations in growing industries</a:t>
            </a:r>
          </a:p>
          <a:p>
            <a:pPr lvl="1">
              <a:lnSpc>
                <a:spcPct val="120000"/>
              </a:lnSpc>
              <a:buFontTx/>
              <a:buChar char="•"/>
              <a:defRPr/>
            </a:pPr>
            <a:r>
              <a:rPr lang="en-US" altLang="en-US" sz="3200" b="1" smtClean="0">
                <a:effectLst>
                  <a:outerShdw blurRad="38100" dist="38100" dir="2700000" algn="tl">
                    <a:srgbClr val="C0C0C0"/>
                  </a:outerShdw>
                </a:effectLst>
                <a:latin typeface="Times" pitchFamily="-112" charset="0"/>
                <a:cs typeface="+mn-cs"/>
              </a:rPr>
              <a:t>ROI - Education vs. Salary</a:t>
            </a:r>
          </a:p>
          <a:p>
            <a:pPr lvl="1">
              <a:lnSpc>
                <a:spcPct val="120000"/>
              </a:lnSpc>
              <a:buFontTx/>
              <a:buChar char="•"/>
              <a:defRPr/>
            </a:pPr>
            <a:r>
              <a:rPr lang="en-US" altLang="en-US" sz="3200" b="1" smtClean="0">
                <a:effectLst>
                  <a:outerShdw blurRad="38100" dist="38100" dir="2700000" algn="tl">
                    <a:srgbClr val="C0C0C0"/>
                  </a:outerShdw>
                </a:effectLst>
                <a:latin typeface="Times" pitchFamily="-112" charset="0"/>
                <a:cs typeface="+mn-cs"/>
              </a:rPr>
              <a:t>Jobs with potential for advancement</a:t>
            </a:r>
          </a:p>
          <a:p>
            <a:pPr lvl="1">
              <a:lnSpc>
                <a:spcPct val="120000"/>
              </a:lnSpc>
              <a:buFontTx/>
              <a:buChar char="•"/>
              <a:defRPr/>
            </a:pPr>
            <a:r>
              <a:rPr lang="en-US" altLang="en-US" sz="3200" b="1" smtClean="0">
                <a:effectLst>
                  <a:outerShdw blurRad="38100" dist="38100" dir="2700000" algn="tl">
                    <a:srgbClr val="C0C0C0"/>
                  </a:outerShdw>
                </a:effectLst>
                <a:latin typeface="Times" pitchFamily="-112" charset="0"/>
                <a:cs typeface="+mn-cs"/>
              </a:rPr>
              <a:t>Future-proof occupations</a:t>
            </a:r>
          </a:p>
          <a:p>
            <a:pPr lvl="1">
              <a:lnSpc>
                <a:spcPct val="120000"/>
              </a:lnSpc>
              <a:buFontTx/>
              <a:buChar char="•"/>
              <a:defRPr/>
            </a:pPr>
            <a:r>
              <a:rPr lang="en-US" altLang="en-US" sz="3200" b="1" smtClean="0">
                <a:effectLst>
                  <a:outerShdw blurRad="38100" dist="38100" dir="2700000" algn="tl">
                    <a:srgbClr val="C0C0C0"/>
                  </a:outerShdw>
                </a:effectLst>
                <a:latin typeface="Times" pitchFamily="-112" charset="0"/>
                <a:cs typeface="+mn-cs"/>
              </a:rPr>
              <a:t>Transferable skills</a:t>
            </a:r>
          </a:p>
          <a:p>
            <a:pPr lvl="1">
              <a:lnSpc>
                <a:spcPct val="120000"/>
              </a:lnSpc>
              <a:buFontTx/>
              <a:buChar char="•"/>
              <a:defRPr/>
            </a:pPr>
            <a:r>
              <a:rPr lang="en-US" altLang="en-US" sz="3200" b="1" smtClean="0">
                <a:effectLst>
                  <a:outerShdw blurRad="38100" dist="38100" dir="2700000" algn="tl">
                    <a:srgbClr val="C0C0C0"/>
                  </a:outerShdw>
                </a:effectLst>
                <a:latin typeface="Times" pitchFamily="-112" charset="0"/>
                <a:cs typeface="+mn-cs"/>
              </a:rPr>
              <a:t>Job satisfaction</a:t>
            </a:r>
          </a:p>
          <a:p>
            <a:pPr lvl="1">
              <a:lnSpc>
                <a:spcPct val="120000"/>
              </a:lnSpc>
              <a:buFontTx/>
              <a:buChar char="•"/>
              <a:defRPr/>
            </a:pPr>
            <a:endParaRPr lang="en-US" altLang="en-US" sz="3200" b="1" smtClean="0">
              <a:effectLst>
                <a:outerShdw blurRad="38100" dist="38100" dir="2700000" algn="tl">
                  <a:srgbClr val="C0C0C0"/>
                </a:outerShdw>
              </a:effectLst>
              <a:latin typeface="Times" pitchFamily="-112" charset="0"/>
              <a:cs typeface="+mn-cs"/>
            </a:endParaRPr>
          </a:p>
        </p:txBody>
      </p:sp>
      <p:sp>
        <p:nvSpPr>
          <p:cNvPr id="1747973" name="AutoShape 5"/>
          <p:cNvSpPr>
            <a:spLocks noChangeArrowheads="1"/>
          </p:cNvSpPr>
          <p:nvPr/>
        </p:nvSpPr>
        <p:spPr bwMode="auto">
          <a:xfrm>
            <a:off x="4876800" y="5486400"/>
            <a:ext cx="1676400" cy="381000"/>
          </a:xfrm>
          <a:prstGeom prst="leftArrow">
            <a:avLst>
              <a:gd name="adj1" fmla="val 50000"/>
              <a:gd name="adj2" fmla="val 110000"/>
            </a:avLst>
          </a:prstGeom>
          <a:solidFill>
            <a:schemeClr val="accent1"/>
          </a:solidFill>
          <a:ln w="9525">
            <a:solidFill>
              <a:schemeClr val="tx1"/>
            </a:solidFill>
            <a:miter lim="800000"/>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Tree>
    <p:extLst>
      <p:ext uri="{BB962C8B-B14F-4D97-AF65-F5344CB8AC3E}">
        <p14:creationId xmlns:p14="http://schemas.microsoft.com/office/powerpoint/2010/main" val="317011963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38186320" presetClass="entr" presetSubtype="2" fill="hold" grpId="0" nodeType="clickEffect">
                                  <p:stCondLst>
                                    <p:cond delay="0"/>
                                  </p:stCondLst>
                                  <p:childTnLst>
                                    <p:set>
                                      <p:cBhvr>
                                        <p:cTn id="6" dur="1" fill="hold">
                                          <p:stCondLst>
                                            <p:cond delay="499"/>
                                          </p:stCondLst>
                                        </p:cTn>
                                        <p:tgtEl>
                                          <p:spTgt spid="17479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7973" grpId="0" animBg="1"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685800" y="366713"/>
            <a:ext cx="8610600" cy="626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nSpc>
                <a:spcPct val="130000"/>
              </a:lnSpc>
            </a:pPr>
            <a:r>
              <a:rPr lang="en-US">
                <a:latin typeface="Times" charset="0"/>
              </a:rPr>
              <a:t>Everybody’s Working For The Weekend (Loverboy)</a:t>
            </a:r>
          </a:p>
          <a:p>
            <a:pPr>
              <a:lnSpc>
                <a:spcPct val="130000"/>
              </a:lnSpc>
            </a:pPr>
            <a:r>
              <a:rPr lang="en-US">
                <a:latin typeface="Times" charset="0"/>
              </a:rPr>
              <a:t>Take This Job And Shove It (Johnny Paycheck)</a:t>
            </a:r>
          </a:p>
          <a:p>
            <a:pPr>
              <a:lnSpc>
                <a:spcPct val="130000"/>
              </a:lnSpc>
            </a:pPr>
            <a:r>
              <a:rPr lang="en-US">
                <a:latin typeface="Times" charset="0"/>
              </a:rPr>
              <a:t>Rainy Days And Mondays Always Get Me Down (Carpenters)</a:t>
            </a:r>
          </a:p>
          <a:p>
            <a:pPr>
              <a:lnSpc>
                <a:spcPct val="130000"/>
              </a:lnSpc>
            </a:pPr>
            <a:r>
              <a:rPr lang="en-US">
                <a:latin typeface="Times" charset="0"/>
              </a:rPr>
              <a:t>I Don’t Like Mondays (Boomtown Rats)</a:t>
            </a:r>
          </a:p>
          <a:p>
            <a:pPr>
              <a:lnSpc>
                <a:spcPct val="130000"/>
              </a:lnSpc>
            </a:pPr>
            <a:r>
              <a:rPr lang="en-US">
                <a:latin typeface="Times" charset="0"/>
              </a:rPr>
              <a:t>Don’t Talk To Me About Work (Lou Reed )</a:t>
            </a:r>
          </a:p>
          <a:p>
            <a:pPr>
              <a:lnSpc>
                <a:spcPct val="130000"/>
              </a:lnSpc>
            </a:pPr>
            <a:r>
              <a:rPr lang="en-US">
                <a:latin typeface="Times" charset="0"/>
              </a:rPr>
              <a:t>The Work Song (Billy Squier)</a:t>
            </a:r>
          </a:p>
          <a:p>
            <a:pPr>
              <a:lnSpc>
                <a:spcPct val="130000"/>
              </a:lnSpc>
            </a:pPr>
            <a:r>
              <a:rPr lang="en-US">
                <a:latin typeface="Times" charset="0"/>
              </a:rPr>
              <a:t>Goin’ To Work (Martina McBride )</a:t>
            </a:r>
          </a:p>
          <a:p>
            <a:pPr>
              <a:lnSpc>
                <a:spcPct val="130000"/>
              </a:lnSpc>
            </a:pPr>
            <a:r>
              <a:rPr lang="en-US">
                <a:latin typeface="Times" charset="0"/>
              </a:rPr>
              <a:t>Off To Work (Chicago)</a:t>
            </a:r>
          </a:p>
          <a:p>
            <a:pPr>
              <a:lnSpc>
                <a:spcPct val="130000"/>
              </a:lnSpc>
            </a:pPr>
            <a:r>
              <a:rPr lang="en-US">
                <a:latin typeface="Times" charset="0"/>
              </a:rPr>
              <a:t>I’ve Been Working On The Railroad (John Denver)</a:t>
            </a:r>
          </a:p>
          <a:p>
            <a:pPr>
              <a:lnSpc>
                <a:spcPct val="130000"/>
              </a:lnSpc>
            </a:pPr>
            <a:r>
              <a:rPr lang="en-US">
                <a:latin typeface="Times" charset="0"/>
              </a:rPr>
              <a:t>I Don’t Wanna Work That Hard (Blaine Larsen) </a:t>
            </a:r>
          </a:p>
          <a:p>
            <a:pPr>
              <a:lnSpc>
                <a:spcPct val="130000"/>
              </a:lnSpc>
            </a:pPr>
            <a:r>
              <a:rPr lang="en-US">
                <a:latin typeface="Times" charset="0"/>
              </a:rPr>
              <a:t>Seven Day Weekend (Abc)</a:t>
            </a:r>
          </a:p>
          <a:p>
            <a:pPr>
              <a:lnSpc>
                <a:spcPct val="130000"/>
              </a:lnSpc>
            </a:pPr>
            <a:r>
              <a:rPr lang="en-US">
                <a:latin typeface="Times" charset="0"/>
              </a:rPr>
              <a:t>The Weekend Song (Alanis Morissette)</a:t>
            </a:r>
          </a:p>
          <a:p>
            <a:pPr>
              <a:lnSpc>
                <a:spcPct val="130000"/>
              </a:lnSpc>
            </a:pPr>
            <a:r>
              <a:rPr lang="en-US">
                <a:latin typeface="Times" charset="0"/>
              </a:rPr>
              <a:t>Living For The Weekend (Hard-Fi)</a:t>
            </a:r>
          </a:p>
        </p:txBody>
      </p:sp>
    </p:spTree>
    <p:extLst>
      <p:ext uri="{BB962C8B-B14F-4D97-AF65-F5344CB8AC3E}">
        <p14:creationId xmlns:p14="http://schemas.microsoft.com/office/powerpoint/2010/main" val="118166575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5746" name="Rectangle 2"/>
          <p:cNvSpPr>
            <a:spLocks noGrp="1" noChangeArrowheads="1"/>
          </p:cNvSpPr>
          <p:nvPr>
            <p:ph type="title" idx="4294967295"/>
          </p:nvPr>
        </p:nvSpPr>
        <p:spPr/>
        <p:txBody>
          <a:bodyPr/>
          <a:lstStyle/>
          <a:p>
            <a:pPr eaLnBrk="1" hangingPunct="1">
              <a:defRPr/>
            </a:pPr>
            <a:r>
              <a:rPr lang="en-US" dirty="0" smtClean="0">
                <a:effectLst>
                  <a:outerShdw blurRad="38100" dist="38100" dir="2700000" algn="tl">
                    <a:srgbClr val="DDDDDD"/>
                  </a:outerShdw>
                </a:effectLst>
              </a:rPr>
              <a:t>Discover Your Interests</a:t>
            </a:r>
            <a:endParaRPr lang="en-US" dirty="0">
              <a:effectLst>
                <a:outerShdw blurRad="38100" dist="38100" dir="2700000" algn="tl">
                  <a:srgbClr val="DDDDDD"/>
                </a:outerShdw>
              </a:effectLst>
            </a:endParaRPr>
          </a:p>
        </p:txBody>
      </p:sp>
      <p:sp>
        <p:nvSpPr>
          <p:cNvPr id="1695749" name="Rectangle 5"/>
          <p:cNvSpPr>
            <a:spLocks noChangeArrowheads="1"/>
          </p:cNvSpPr>
          <p:nvPr/>
        </p:nvSpPr>
        <p:spPr bwMode="auto">
          <a:xfrm>
            <a:off x="990600" y="1905000"/>
            <a:ext cx="7543800" cy="4419600"/>
          </a:xfrm>
          <a:prstGeom prst="rect">
            <a:avLst/>
          </a:prstGeom>
          <a:noFill/>
          <a:ln w="9525">
            <a:noFill/>
            <a:miter lim="800000"/>
            <a:headEnd/>
            <a:tailEnd/>
          </a:ln>
          <a:effectLst/>
        </p:spPr>
        <p:txBody>
          <a:bodyPr/>
          <a:lstStyle/>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Realistic (Doers)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Investigative (Thinkers)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Artistic (Creators)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Social (Helpers)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Enterprising (Persuaders)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Conventional (Organizers)</a:t>
            </a:r>
            <a:endParaRPr lang="en-US" sz="3200" b="1" dirty="0">
              <a:effectLst>
                <a:outerShdw blurRad="38100" dist="38100" dir="2700000" algn="tl">
                  <a:srgbClr val="DDDDDD"/>
                </a:outerShdw>
              </a:effectLst>
              <a:latin typeface="Helvetica Neue" charset="0"/>
            </a:endParaRPr>
          </a:p>
        </p:txBody>
      </p:sp>
    </p:spTree>
    <p:extLst>
      <p:ext uri="{BB962C8B-B14F-4D97-AF65-F5344CB8AC3E}">
        <p14:creationId xmlns:p14="http://schemas.microsoft.com/office/powerpoint/2010/main" val="316890019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95749">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95749">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695749">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695749">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695749">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169574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5749" grpId="0" uiExpand="1"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914400" y="990600"/>
            <a:ext cx="73152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40000"/>
              </a:lnSpc>
            </a:pPr>
            <a:r>
              <a:rPr lang="en-US" sz="4000" b="1">
                <a:solidFill>
                  <a:srgbClr val="B00B00"/>
                </a:solidFill>
              </a:rPr>
              <a:t>The primary aim of education is not to enable students to do well </a:t>
            </a:r>
            <a:r>
              <a:rPr lang="en-US" sz="4000" b="1" i="1" u="sng">
                <a:solidFill>
                  <a:srgbClr val="B00B00"/>
                </a:solidFill>
              </a:rPr>
              <a:t>in</a:t>
            </a:r>
            <a:r>
              <a:rPr lang="en-US" sz="4000" b="1">
                <a:solidFill>
                  <a:srgbClr val="B00B00"/>
                </a:solidFill>
              </a:rPr>
              <a:t> school, but to help them do well in the lives they lead </a:t>
            </a:r>
            <a:r>
              <a:rPr lang="en-US" sz="4000" b="1" i="1" u="sng">
                <a:solidFill>
                  <a:srgbClr val="B00B00"/>
                </a:solidFill>
              </a:rPr>
              <a:t>outside</a:t>
            </a:r>
            <a:r>
              <a:rPr lang="en-US" sz="4000" b="1">
                <a:solidFill>
                  <a:srgbClr val="B00B00"/>
                </a:solidFill>
              </a:rPr>
              <a:t> of school.</a:t>
            </a:r>
            <a:endParaRPr lang="en-US" sz="4000"/>
          </a:p>
        </p:txBody>
      </p:sp>
      <p:sp>
        <p:nvSpPr>
          <p:cNvPr id="20482" name="Rectangle 4"/>
          <p:cNvSpPr>
            <a:spLocks noChangeArrowheads="1"/>
          </p:cNvSpPr>
          <p:nvPr/>
        </p:nvSpPr>
        <p:spPr bwMode="auto">
          <a:xfrm>
            <a:off x="6934200" y="5611813"/>
            <a:ext cx="1906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t>Elliot W. Eisner</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5746" name="Rectangle 2"/>
          <p:cNvSpPr>
            <a:spLocks noGrp="1" noChangeArrowheads="1"/>
          </p:cNvSpPr>
          <p:nvPr>
            <p:ph type="title" idx="4294967295"/>
          </p:nvPr>
        </p:nvSpPr>
        <p:spPr/>
        <p:txBody>
          <a:bodyPr/>
          <a:lstStyle/>
          <a:p>
            <a:pPr eaLnBrk="1" hangingPunct="1">
              <a:defRPr/>
            </a:pPr>
            <a:r>
              <a:rPr lang="en-US" dirty="0" smtClean="0">
                <a:effectLst>
                  <a:outerShdw blurRad="38100" dist="38100" dir="2700000" algn="tl">
                    <a:srgbClr val="DDDDDD"/>
                  </a:outerShdw>
                </a:effectLst>
              </a:rPr>
              <a:t>Discover Your Skills</a:t>
            </a:r>
            <a:endParaRPr lang="en-US" dirty="0">
              <a:effectLst>
                <a:outerShdw blurRad="38100" dist="38100" dir="2700000" algn="tl">
                  <a:srgbClr val="DDDDDD"/>
                </a:outerShdw>
              </a:effectLst>
            </a:endParaRPr>
          </a:p>
        </p:txBody>
      </p:sp>
      <p:sp>
        <p:nvSpPr>
          <p:cNvPr id="1695749" name="Rectangle 5"/>
          <p:cNvSpPr>
            <a:spLocks noChangeArrowheads="1"/>
          </p:cNvSpPr>
          <p:nvPr/>
        </p:nvSpPr>
        <p:spPr bwMode="auto">
          <a:xfrm>
            <a:off x="990600" y="1905000"/>
            <a:ext cx="7543800" cy="4419600"/>
          </a:xfrm>
          <a:prstGeom prst="rect">
            <a:avLst/>
          </a:prstGeom>
          <a:noFill/>
          <a:ln w="9525">
            <a:noFill/>
            <a:miter lim="800000"/>
            <a:headEnd/>
            <a:tailEnd/>
          </a:ln>
          <a:effectLst/>
        </p:spPr>
        <p:txBody>
          <a:bodyPr/>
          <a:lstStyle/>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Basic Skills (three </a:t>
            </a:r>
            <a:r>
              <a:rPr lang="en-US" sz="3200" b="1" dirty="0" err="1" smtClean="0">
                <a:effectLst>
                  <a:outerShdw blurRad="38100" dist="38100" dir="2700000" algn="tl">
                    <a:srgbClr val="DDDDDD"/>
                  </a:outerShdw>
                </a:effectLst>
                <a:latin typeface="Helvetica Neue" charset="0"/>
              </a:rPr>
              <a:t>Rs</a:t>
            </a:r>
            <a:r>
              <a:rPr lang="en-US" sz="3200" b="1" dirty="0" smtClean="0">
                <a:effectLst>
                  <a:outerShdw blurRad="38100" dist="38100" dir="2700000" algn="tl">
                    <a:srgbClr val="DDDDDD"/>
                  </a:outerShdw>
                </a:effectLst>
                <a:latin typeface="Helvetica Neue" charset="0"/>
              </a:rPr>
              <a:t>)</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Problem Solving Skills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Resource Management Skills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Social Skills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Systems Skills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Technical Skills</a:t>
            </a:r>
            <a:endParaRPr lang="en-US" sz="3200" b="1" dirty="0">
              <a:effectLst>
                <a:outerShdw blurRad="38100" dist="38100" dir="2700000" algn="tl">
                  <a:srgbClr val="DDDDDD"/>
                </a:outerShdw>
              </a:effectLst>
              <a:latin typeface="Helvetica Neue" charset="0"/>
            </a:endParaRPr>
          </a:p>
        </p:txBody>
      </p:sp>
      <p:sp>
        <p:nvSpPr>
          <p:cNvPr id="2" name="TextBox 1"/>
          <p:cNvSpPr txBox="1"/>
          <p:nvPr/>
        </p:nvSpPr>
        <p:spPr>
          <a:xfrm>
            <a:off x="1175512" y="2931664"/>
            <a:ext cx="184666" cy="461665"/>
          </a:xfrm>
          <a:prstGeom prst="rect">
            <a:avLst/>
          </a:prstGeom>
          <a:noFill/>
        </p:spPr>
        <p:txBody>
          <a:bodyPr wrap="none" rtlCol="0">
            <a:spAutoFit/>
          </a:bodyPr>
          <a:lstStyle/>
          <a:p>
            <a:endParaRPr lang="en-US" dirty="0"/>
          </a:p>
        </p:txBody>
      </p:sp>
      <p:sp>
        <p:nvSpPr>
          <p:cNvPr id="3" name="TextBox 2"/>
          <p:cNvSpPr txBox="1"/>
          <p:nvPr/>
        </p:nvSpPr>
        <p:spPr>
          <a:xfrm>
            <a:off x="1256582" y="1999476"/>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63368220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95749">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95749">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695749">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695749">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695749">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169574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5749" grpId="0" uiExpand="1"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70786" name="Rectangle 2"/>
          <p:cNvSpPr>
            <a:spLocks noGrp="1" noChangeArrowheads="1"/>
          </p:cNvSpPr>
          <p:nvPr>
            <p:ph type="title" idx="4294967295"/>
          </p:nvPr>
        </p:nvSpPr>
        <p:spPr>
          <a:xfrm>
            <a:off x="228600" y="533400"/>
            <a:ext cx="8686800" cy="1143000"/>
          </a:xfrm>
        </p:spPr>
        <p:txBody>
          <a:bodyPr/>
          <a:lstStyle/>
          <a:p>
            <a:pPr eaLnBrk="1" hangingPunct="1">
              <a:defRPr/>
            </a:pPr>
            <a:r>
              <a:rPr lang="en-US" i="1" dirty="0">
                <a:effectLst>
                  <a:outerShdw blurRad="38100" dist="38100" dir="2700000" algn="tl">
                    <a:srgbClr val="DDDDDD"/>
                  </a:outerShdw>
                </a:effectLst>
                <a:latin typeface="Arial" charset="0"/>
                <a:ea typeface="ヒラギノ角ゴ Pro W3" charset="0"/>
                <a:cs typeface="ヒラギノ角ゴ Pro W3" charset="0"/>
              </a:rPr>
              <a:t>Fastest Growing </a:t>
            </a:r>
            <a:r>
              <a:rPr lang="en-US" i="1" dirty="0" smtClean="0">
                <a:effectLst>
                  <a:outerShdw blurRad="38100" dist="38100" dir="2700000" algn="tl">
                    <a:srgbClr val="DDDDDD"/>
                  </a:outerShdw>
                </a:effectLst>
                <a:latin typeface="Arial" charset="0"/>
                <a:ea typeface="ヒラギノ角ゴ Pro W3" charset="0"/>
                <a:cs typeface="ヒラギノ角ゴ Pro W3" charset="0"/>
              </a:rPr>
              <a:t>Occupations </a:t>
            </a:r>
            <a:r>
              <a:rPr lang="en-US" i="1" dirty="0">
                <a:effectLst>
                  <a:outerShdw blurRad="38100" dist="38100" dir="2700000" algn="tl">
                    <a:srgbClr val="DDDDDD"/>
                  </a:outerShdw>
                </a:effectLst>
                <a:latin typeface="Arial" charset="0"/>
                <a:ea typeface="ヒラギノ角ゴ Pro W3" charset="0"/>
                <a:cs typeface="ヒラギノ角ゴ Pro W3" charset="0"/>
              </a:rPr>
              <a:t>in </a:t>
            </a:r>
            <a:r>
              <a:rPr lang="en-US" i="1" dirty="0" smtClean="0">
                <a:effectLst>
                  <a:outerShdw blurRad="38100" dist="38100" dir="2700000" algn="tl">
                    <a:srgbClr val="DDDDDD"/>
                  </a:outerShdw>
                </a:effectLst>
                <a:latin typeface="Arial" charset="0"/>
                <a:ea typeface="ヒラギノ角ゴ Pro W3" charset="0"/>
                <a:cs typeface="ヒラギノ角ゴ Pro W3" charset="0"/>
              </a:rPr>
              <a:t>NC</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3200" i="1" dirty="0">
                <a:effectLst>
                  <a:outerShdw blurRad="38100" dist="38100" dir="2700000" algn="tl">
                    <a:srgbClr val="DDDDDD"/>
                  </a:outerShdw>
                </a:effectLst>
                <a:latin typeface="Arial" charset="0"/>
                <a:ea typeface="ヒラギノ角ゴ Pro W3" charset="0"/>
                <a:cs typeface="ヒラギノ角ゴ Pro W3" charset="0"/>
              </a:rPr>
              <a:t>Requiring Postsecondary Education</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2010 - 2020)</a:t>
            </a:r>
            <a:b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br>
            <a:endPar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65538" name="Rectangle 3"/>
          <p:cNvSpPr>
            <a:spLocks noGrp="1" noChangeArrowheads="1"/>
          </p:cNvSpPr>
          <p:nvPr>
            <p:ph type="body" idx="4294967295"/>
          </p:nvPr>
        </p:nvSpPr>
        <p:spPr>
          <a:xfrm>
            <a:off x="-228600" y="1676400"/>
            <a:ext cx="12039600" cy="4419600"/>
          </a:xfrm>
        </p:spPr>
        <p:txBody>
          <a:bodyPr/>
          <a:lstStyle/>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17,250</a:t>
            </a:r>
            <a:r>
              <a:rPr lang="en-US" sz="2200" dirty="0">
                <a:solidFill>
                  <a:srgbClr val="0004FF"/>
                </a:solidFill>
                <a:latin typeface="Arial" charset="0"/>
                <a:ea typeface="ヒラギノ角ゴ Pro W3" charset="0"/>
                <a:cs typeface="ヒラギノ角ゴ Pro W3" charset="0"/>
              </a:rPr>
              <a:t>	Registered Nurses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9,930</a:t>
            </a:r>
            <a:r>
              <a:rPr lang="en-US" sz="2200" dirty="0">
                <a:solidFill>
                  <a:srgbClr val="0004FF"/>
                </a:solidFill>
                <a:latin typeface="Arial" charset="0"/>
                <a:ea typeface="ヒラギノ角ゴ Pro W3" charset="0"/>
                <a:cs typeface="ヒラギノ角ゴ Pro W3" charset="0"/>
              </a:rPr>
              <a:t>	Postsecondary Teachers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8,640</a:t>
            </a:r>
            <a:r>
              <a:rPr lang="en-US" sz="2200" dirty="0">
                <a:solidFill>
                  <a:srgbClr val="0004FF"/>
                </a:solidFill>
                <a:latin typeface="Arial" charset="0"/>
                <a:ea typeface="ヒラギノ角ゴ Pro W3" charset="0"/>
                <a:cs typeface="ヒラギノ角ゴ Pro W3" charset="0"/>
              </a:rPr>
              <a:t>	Elementary School Teachers, Except Special Education</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4,400</a:t>
            </a:r>
            <a:r>
              <a:rPr lang="en-US" sz="2200" dirty="0">
                <a:solidFill>
                  <a:srgbClr val="0004FF"/>
                </a:solidFill>
                <a:latin typeface="Arial" charset="0"/>
                <a:ea typeface="ヒラギノ角ゴ Pro W3" charset="0"/>
                <a:cs typeface="ヒラギノ角ゴ Pro W3" charset="0"/>
              </a:rPr>
              <a:t>	Accountants and Auditors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4,160</a:t>
            </a:r>
            <a:r>
              <a:rPr lang="en-US" sz="2200" dirty="0">
                <a:solidFill>
                  <a:srgbClr val="0004FF"/>
                </a:solidFill>
                <a:latin typeface="Arial" charset="0"/>
                <a:ea typeface="ヒラギノ角ゴ Pro W3" charset="0"/>
                <a:cs typeface="ヒラギノ角ゴ Pro W3" charset="0"/>
              </a:rPr>
              <a:t>	Middle School Teachers, Except Special and Career/Technical Education</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3,870</a:t>
            </a:r>
            <a:r>
              <a:rPr lang="en-US" sz="2200" dirty="0">
                <a:solidFill>
                  <a:srgbClr val="0004FF"/>
                </a:solidFill>
                <a:latin typeface="Arial" charset="0"/>
                <a:ea typeface="ヒラギノ角ゴ Pro W3" charset="0"/>
                <a:cs typeface="ヒラギノ角ゴ Pro W3" charset="0"/>
              </a:rPr>
              <a:t>	Teachers and Instructors, All Other</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3,830</a:t>
            </a:r>
            <a:r>
              <a:rPr lang="en-US" sz="2200" dirty="0">
                <a:solidFill>
                  <a:srgbClr val="0004FF"/>
                </a:solidFill>
                <a:latin typeface="Arial" charset="0"/>
                <a:ea typeface="ヒラギノ角ゴ Pro W3" charset="0"/>
                <a:cs typeface="ヒラギノ角ゴ Pro W3" charset="0"/>
              </a:rPr>
              <a:t>	Market Research Analysts and Marketing Specialists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3,730</a:t>
            </a:r>
            <a:r>
              <a:rPr lang="en-US" sz="2200" dirty="0">
                <a:solidFill>
                  <a:srgbClr val="0004FF"/>
                </a:solidFill>
                <a:latin typeface="Arial" charset="0"/>
                <a:ea typeface="ヒラギノ角ゴ Pro W3" charset="0"/>
                <a:cs typeface="ヒラギノ角ゴ Pro W3" charset="0"/>
              </a:rPr>
              <a:t>	Business Operations Specialists, All Other</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3,360</a:t>
            </a:r>
            <a:r>
              <a:rPr lang="en-US" sz="2200" dirty="0">
                <a:solidFill>
                  <a:srgbClr val="0004FF"/>
                </a:solidFill>
                <a:latin typeface="Arial" charset="0"/>
                <a:ea typeface="ヒラギノ角ゴ Pro W3" charset="0"/>
                <a:cs typeface="ヒラギノ角ゴ Pro W3" charset="0"/>
              </a:rPr>
              <a:t>	</a:t>
            </a:r>
            <a:r>
              <a:rPr lang="en-US" sz="2200" dirty="0" err="1">
                <a:solidFill>
                  <a:srgbClr val="0004FF"/>
                </a:solidFill>
                <a:latin typeface="Arial" charset="0"/>
                <a:ea typeface="ヒラギノ角ゴ Pro W3" charset="0"/>
                <a:cs typeface="ヒラギノ角ゴ Pro W3" charset="0"/>
              </a:rPr>
              <a:t>Physicans</a:t>
            </a:r>
            <a:r>
              <a:rPr lang="en-US" sz="2200" dirty="0">
                <a:solidFill>
                  <a:srgbClr val="0004FF"/>
                </a:solidFill>
                <a:latin typeface="Arial" charset="0"/>
                <a:ea typeface="ヒラギノ角ゴ Pro W3" charset="0"/>
                <a:cs typeface="ヒラギノ角ゴ Pro W3" charset="0"/>
              </a:rPr>
              <a:t> and Surgeons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3,240</a:t>
            </a:r>
            <a:r>
              <a:rPr lang="en-US" sz="2200" dirty="0">
                <a:solidFill>
                  <a:srgbClr val="0004FF"/>
                </a:solidFill>
                <a:latin typeface="Arial" charset="0"/>
                <a:ea typeface="ヒラギノ角ゴ Pro W3" charset="0"/>
                <a:cs typeface="ヒラギノ角ゴ Pro W3" charset="0"/>
              </a:rPr>
              <a:t>	Secondary School Teachers, Except Special and Career/Technical Education</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3,100</a:t>
            </a:r>
            <a:r>
              <a:rPr lang="en-US" sz="2200" dirty="0">
                <a:solidFill>
                  <a:srgbClr val="0004FF"/>
                </a:solidFill>
                <a:latin typeface="Arial" charset="0"/>
                <a:ea typeface="ヒラギノ角ゴ Pro W3" charset="0"/>
                <a:cs typeface="ヒラギノ角ゴ Pro W3" charset="0"/>
              </a:rPr>
              <a:t>	Police and Sheriff's Patrol Officers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3,010</a:t>
            </a:r>
            <a:r>
              <a:rPr lang="en-US" sz="2200" dirty="0">
                <a:solidFill>
                  <a:srgbClr val="0004FF"/>
                </a:solidFill>
                <a:latin typeface="Arial" charset="0"/>
                <a:ea typeface="ヒラギノ角ゴ Pro W3" charset="0"/>
                <a:cs typeface="ヒラギノ角ゴ Pro W3" charset="0"/>
              </a:rPr>
              <a:t>	Medical Secretaries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2,860</a:t>
            </a:r>
            <a:r>
              <a:rPr lang="en-US" sz="2200" dirty="0">
                <a:solidFill>
                  <a:srgbClr val="0004FF"/>
                </a:solidFill>
                <a:latin typeface="Arial" charset="0"/>
                <a:ea typeface="ヒラギノ角ゴ Pro W3" charset="0"/>
                <a:cs typeface="ヒラギノ角ゴ Pro W3" charset="0"/>
              </a:rPr>
              <a:t>	Emergency Medical Technicians and Paramedics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2,530</a:t>
            </a:r>
            <a:r>
              <a:rPr lang="en-US" sz="2200" dirty="0">
                <a:solidFill>
                  <a:srgbClr val="0004FF"/>
                </a:solidFill>
                <a:latin typeface="Arial" charset="0"/>
                <a:ea typeface="ヒラギノ角ゴ Pro W3" charset="0"/>
                <a:cs typeface="ヒラギノ角ゴ Pro W3" charset="0"/>
              </a:rPr>
              <a:t>	Paralegals and Legal Assistants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2,430</a:t>
            </a:r>
            <a:r>
              <a:rPr lang="en-US" sz="2200" dirty="0">
                <a:solidFill>
                  <a:srgbClr val="0004FF"/>
                </a:solidFill>
                <a:latin typeface="Arial" charset="0"/>
                <a:ea typeface="ヒラギノ角ゴ Pro W3" charset="0"/>
                <a:cs typeface="ヒラギノ角ゴ Pro W3" charset="0"/>
              </a:rPr>
              <a:t>	Heating, Air Conditioning, and Refrigeration Mechanics and Installers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a:t>
            </a:r>
            <a:r>
              <a:rPr lang="en-US" sz="2200" dirty="0" smtClean="0">
                <a:solidFill>
                  <a:srgbClr val="0004FF"/>
                </a:solidFill>
                <a:latin typeface="Arial" charset="0"/>
                <a:ea typeface="ヒラギノ角ゴ Pro W3" charset="0"/>
                <a:cs typeface="ヒラギノ角ゴ Pro W3" charset="0"/>
              </a:rPr>
              <a:t>2,280</a:t>
            </a:r>
            <a:r>
              <a:rPr lang="en-US" sz="2200" dirty="0">
                <a:solidFill>
                  <a:srgbClr val="0004FF"/>
                </a:solidFill>
                <a:latin typeface="Arial" charset="0"/>
                <a:ea typeface="ヒラギノ角ゴ Pro W3" charset="0"/>
                <a:cs typeface="ヒラギノ角ゴ Pro W3" charset="0"/>
              </a:rPr>
              <a:t>	Medical Scientists, Except Epidemiologists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2220	Special Education Teachers, Preschool, Kindergarten, and Elementary School</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2210	Firefighters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2120	Computer Systems Analysts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2110	Human Resources, Training, and Labor Relations Specialists, All Other</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1980	Lawyers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1920	Construction Managers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1920	Information Security Analysts, Web Developers, and Computer Network Architects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1830	Network and Computer Systems Administrators</a:t>
            </a:r>
          </a:p>
          <a:p>
            <a:pPr marL="2060575" indent="-2060575">
              <a:lnSpc>
                <a:spcPct val="90000"/>
              </a:lnSpc>
              <a:buFontTx/>
              <a:buNone/>
              <a:tabLst>
                <a:tab pos="1320800" algn="r"/>
                <a:tab pos="1541463" algn="l"/>
              </a:tabLst>
            </a:pPr>
            <a:r>
              <a:rPr lang="en-US" sz="2200" dirty="0">
                <a:solidFill>
                  <a:srgbClr val="0004FF"/>
                </a:solidFill>
                <a:latin typeface="Arial" charset="0"/>
                <a:ea typeface="ヒラギノ角ゴ Pro W3" charset="0"/>
                <a:cs typeface="ヒラギノ角ゴ Pro W3" charset="0"/>
              </a:rPr>
              <a:t>	1770	Dental Hygienists</a:t>
            </a:r>
          </a:p>
        </p:txBody>
      </p:sp>
      <p:sp>
        <p:nvSpPr>
          <p:cNvPr id="65539"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Tree>
    <p:extLst>
      <p:ext uri="{BB962C8B-B14F-4D97-AF65-F5344CB8AC3E}">
        <p14:creationId xmlns:p14="http://schemas.microsoft.com/office/powerpoint/2010/main" val="138103284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2505</TotalTime>
  <Words>11966</Words>
  <Application>Microsoft Macintosh PowerPoint</Application>
  <PresentationFormat>On-screen Show (4:3)</PresentationFormat>
  <Paragraphs>1198</Paragraphs>
  <Slides>70</Slides>
  <Notes>70</Notes>
  <HiddenSlides>0</HiddenSlides>
  <MMClips>1</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Blank Presentation</vt:lpstr>
      <vt:lpstr>Help Kids Discover Their Passion and Turn it into a Career</vt:lpstr>
      <vt:lpstr>PowerPoint Presentation</vt:lpstr>
      <vt:lpstr>What is the Purpose of School?</vt:lpstr>
      <vt:lpstr>PowerPoint Presentation</vt:lpstr>
      <vt:lpstr>PowerPoint Presentation</vt:lpstr>
      <vt:lpstr>Discover These</vt:lpstr>
      <vt:lpstr>Discover Your Interests</vt:lpstr>
      <vt:lpstr>Discover Your Skills</vt:lpstr>
      <vt:lpstr>Fastest Growing Occupations in NC Requiring Postsecondary Education (Total Change in Positions Projected from 2010 - 2020) </vt:lpstr>
      <vt:lpstr>PowerPoint Presentation</vt:lpstr>
      <vt:lpstr>Passion –  dictionary definition</vt:lpstr>
      <vt:lpstr>College is the Next Step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Passion vs Paycheck</vt:lpstr>
      <vt:lpstr>PowerPoint Presentation</vt:lpstr>
      <vt:lpstr>Like Animals?</vt:lpstr>
      <vt:lpstr>PowerPoint Presentation</vt:lpstr>
      <vt:lpstr>NOT Jobs For Animals</vt:lpstr>
      <vt:lpstr>Try it Out</vt:lpstr>
      <vt:lpstr>Try it 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before I conclude?</vt:lpstr>
      <vt:lpstr>PowerPoint Presentation</vt:lpstr>
      <vt:lpstr>PowerPoint Presentation</vt:lpstr>
      <vt:lpstr>Help kids discover their passion, then help them get on a pathway where they can turn that passion into a career. </vt:lpstr>
      <vt:lpstr>PowerPoint Presentation</vt:lpstr>
      <vt:lpstr>Thanks for listening!</vt:lpstr>
      <vt:lpstr>Thanks for listening!</vt:lpstr>
      <vt:lpstr>PowerPoint Presentation</vt:lpstr>
      <vt:lpstr>PowerPoint Presentation</vt:lpstr>
      <vt:lpstr>PowerPoint Presentation</vt:lpstr>
      <vt:lpstr>PowerPoint Presentation</vt:lpstr>
      <vt:lpstr>Reaching Introverts</vt:lpstr>
      <vt:lpstr>Reaching Extroverts</vt:lpstr>
      <vt:lpstr>Our Mission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Work-based Learning</dc:title>
  <dc:creator/>
  <cp:lastModifiedBy>Chris Droessler</cp:lastModifiedBy>
  <cp:revision>282</cp:revision>
  <cp:lastPrinted>2015-10-29T18:34:29Z</cp:lastPrinted>
  <dcterms:created xsi:type="dcterms:W3CDTF">2010-12-09T21:02:02Z</dcterms:created>
  <dcterms:modified xsi:type="dcterms:W3CDTF">2015-10-29T18:36:35Z</dcterms:modified>
</cp:coreProperties>
</file>