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89"/>
  </p:notesMasterIdLst>
  <p:handoutMasterIdLst>
    <p:handoutMasterId r:id="rId190"/>
  </p:handoutMasterIdLst>
  <p:sldIdLst>
    <p:sldId id="256" r:id="rId2"/>
    <p:sldId id="622" r:id="rId3"/>
    <p:sldId id="623" r:id="rId4"/>
    <p:sldId id="550" r:id="rId5"/>
    <p:sldId id="568" r:id="rId6"/>
    <p:sldId id="642" r:id="rId7"/>
    <p:sldId id="257" r:id="rId8"/>
    <p:sldId id="258" r:id="rId9"/>
    <p:sldId id="259" r:id="rId10"/>
    <p:sldId id="260" r:id="rId11"/>
    <p:sldId id="644" r:id="rId12"/>
    <p:sldId id="262" r:id="rId13"/>
    <p:sldId id="263" r:id="rId14"/>
    <p:sldId id="645" r:id="rId15"/>
    <p:sldId id="646" r:id="rId16"/>
    <p:sldId id="647" r:id="rId17"/>
    <p:sldId id="648" r:id="rId18"/>
    <p:sldId id="649" r:id="rId19"/>
    <p:sldId id="269" r:id="rId20"/>
    <p:sldId id="270" r:id="rId21"/>
    <p:sldId id="271" r:id="rId22"/>
    <p:sldId id="272" r:id="rId23"/>
    <p:sldId id="273" r:id="rId24"/>
    <p:sldId id="274" r:id="rId25"/>
    <p:sldId id="275" r:id="rId26"/>
    <p:sldId id="650" r:id="rId27"/>
    <p:sldId id="277" r:id="rId28"/>
    <p:sldId id="651" r:id="rId29"/>
    <p:sldId id="279" r:id="rId30"/>
    <p:sldId id="280" r:id="rId31"/>
    <p:sldId id="652" r:id="rId32"/>
    <p:sldId id="653" r:id="rId33"/>
    <p:sldId id="283" r:id="rId34"/>
    <p:sldId id="654" r:id="rId35"/>
    <p:sldId id="655" r:id="rId36"/>
    <p:sldId id="656" r:id="rId37"/>
    <p:sldId id="287" r:id="rId38"/>
    <p:sldId id="657" r:id="rId39"/>
    <p:sldId id="289" r:id="rId40"/>
    <p:sldId id="658" r:id="rId41"/>
    <p:sldId id="291" r:id="rId42"/>
    <p:sldId id="292" r:id="rId43"/>
    <p:sldId id="659" r:id="rId44"/>
    <p:sldId id="660" r:id="rId45"/>
    <p:sldId id="661" r:id="rId46"/>
    <p:sldId id="662" r:id="rId47"/>
    <p:sldId id="663" r:id="rId48"/>
    <p:sldId id="664" r:id="rId49"/>
    <p:sldId id="665" r:id="rId50"/>
    <p:sldId id="666" r:id="rId51"/>
    <p:sldId id="554" r:id="rId52"/>
    <p:sldId id="265" r:id="rId53"/>
    <p:sldId id="483" r:id="rId54"/>
    <p:sldId id="266" r:id="rId55"/>
    <p:sldId id="486" r:id="rId56"/>
    <p:sldId id="276" r:id="rId57"/>
    <p:sldId id="495" r:id="rId58"/>
    <p:sldId id="278" r:id="rId59"/>
    <p:sldId id="295" r:id="rId60"/>
    <p:sldId id="296" r:id="rId61"/>
    <p:sldId id="298" r:id="rId62"/>
    <p:sldId id="299" r:id="rId63"/>
    <p:sldId id="300" r:id="rId64"/>
    <p:sldId id="301" r:id="rId65"/>
    <p:sldId id="672" r:id="rId66"/>
    <p:sldId id="673" r:id="rId67"/>
    <p:sldId id="675" r:id="rId68"/>
    <p:sldId id="674" r:id="rId69"/>
    <p:sldId id="676" r:id="rId70"/>
    <p:sldId id="677" r:id="rId71"/>
    <p:sldId id="678" r:id="rId72"/>
    <p:sldId id="679" r:id="rId73"/>
    <p:sldId id="680" r:id="rId74"/>
    <p:sldId id="681" r:id="rId75"/>
    <p:sldId id="682" r:id="rId76"/>
    <p:sldId id="683" r:id="rId77"/>
    <p:sldId id="684" r:id="rId78"/>
    <p:sldId id="685" r:id="rId79"/>
    <p:sldId id="686" r:id="rId80"/>
    <p:sldId id="687" r:id="rId81"/>
    <p:sldId id="688" r:id="rId82"/>
    <p:sldId id="689" r:id="rId83"/>
    <p:sldId id="428" r:id="rId84"/>
    <p:sldId id="470" r:id="rId85"/>
    <p:sldId id="334" r:id="rId86"/>
    <p:sldId id="690" r:id="rId87"/>
    <p:sldId id="335" r:id="rId88"/>
    <p:sldId id="336" r:id="rId89"/>
    <p:sldId id="337" r:id="rId90"/>
    <p:sldId id="667" r:id="rId91"/>
    <p:sldId id="668" r:id="rId92"/>
    <p:sldId id="669" r:id="rId93"/>
    <p:sldId id="670" r:id="rId94"/>
    <p:sldId id="671" r:id="rId95"/>
    <p:sldId id="572" r:id="rId96"/>
    <p:sldId id="340" r:id="rId97"/>
    <p:sldId id="341" r:id="rId98"/>
    <p:sldId id="342" r:id="rId99"/>
    <p:sldId id="377" r:id="rId100"/>
    <p:sldId id="343" r:id="rId101"/>
    <p:sldId id="344" r:id="rId102"/>
    <p:sldId id="345" r:id="rId103"/>
    <p:sldId id="349" r:id="rId104"/>
    <p:sldId id="351" r:id="rId105"/>
    <p:sldId id="551" r:id="rId106"/>
    <p:sldId id="358" r:id="rId107"/>
    <p:sldId id="474" r:id="rId108"/>
    <p:sldId id="437" r:id="rId109"/>
    <p:sldId id="438" r:id="rId110"/>
    <p:sldId id="370" r:id="rId111"/>
    <p:sldId id="371" r:id="rId112"/>
    <p:sldId id="372" r:id="rId113"/>
    <p:sldId id="385" r:id="rId114"/>
    <p:sldId id="391" r:id="rId115"/>
    <p:sldId id="392" r:id="rId116"/>
    <p:sldId id="624" r:id="rId117"/>
    <p:sldId id="571" r:id="rId118"/>
    <p:sldId id="573" r:id="rId119"/>
    <p:sldId id="574" r:id="rId120"/>
    <p:sldId id="553" r:id="rId121"/>
    <p:sldId id="304" r:id="rId122"/>
    <p:sldId id="536" r:id="rId123"/>
    <p:sldId id="537" r:id="rId124"/>
    <p:sldId id="538" r:id="rId125"/>
    <p:sldId id="539" r:id="rId126"/>
    <p:sldId id="540" r:id="rId127"/>
    <p:sldId id="541" r:id="rId128"/>
    <p:sldId id="542" r:id="rId129"/>
    <p:sldId id="543" r:id="rId130"/>
    <p:sldId id="547" r:id="rId131"/>
    <p:sldId id="628" r:id="rId132"/>
    <p:sldId id="545" r:id="rId133"/>
    <p:sldId id="548" r:id="rId134"/>
    <p:sldId id="546" r:id="rId135"/>
    <p:sldId id="629" r:id="rId136"/>
    <p:sldId id="261" r:id="rId137"/>
    <p:sldId id="630" r:id="rId138"/>
    <p:sldId id="264" r:id="rId139"/>
    <p:sldId id="634" r:id="rId140"/>
    <p:sldId id="635" r:id="rId141"/>
    <p:sldId id="267" r:id="rId142"/>
    <p:sldId id="268" r:id="rId143"/>
    <p:sldId id="285" r:id="rId144"/>
    <p:sldId id="281" r:id="rId145"/>
    <p:sldId id="282" r:id="rId146"/>
    <p:sldId id="284" r:id="rId147"/>
    <p:sldId id="286" r:id="rId148"/>
    <p:sldId id="288" r:id="rId149"/>
    <p:sldId id="290" r:id="rId150"/>
    <p:sldId id="293" r:id="rId151"/>
    <p:sldId id="294" r:id="rId152"/>
    <p:sldId id="636" r:id="rId153"/>
    <p:sldId id="297" r:id="rId154"/>
    <p:sldId id="637" r:id="rId155"/>
    <p:sldId id="638" r:id="rId156"/>
    <p:sldId id="639" r:id="rId157"/>
    <p:sldId id="640" r:id="rId158"/>
    <p:sldId id="302" r:id="rId159"/>
    <p:sldId id="303" r:id="rId160"/>
    <p:sldId id="641" r:id="rId161"/>
    <p:sldId id="306" r:id="rId162"/>
    <p:sldId id="626" r:id="rId163"/>
    <p:sldId id="569" r:id="rId164"/>
    <p:sldId id="549" r:id="rId165"/>
    <p:sldId id="578" r:id="rId166"/>
    <p:sldId id="601" r:id="rId167"/>
    <p:sldId id="602" r:id="rId168"/>
    <p:sldId id="603" r:id="rId169"/>
    <p:sldId id="604" r:id="rId170"/>
    <p:sldId id="605" r:id="rId171"/>
    <p:sldId id="606" r:id="rId172"/>
    <p:sldId id="607" r:id="rId173"/>
    <p:sldId id="608" r:id="rId174"/>
    <p:sldId id="609" r:id="rId175"/>
    <p:sldId id="610" r:id="rId176"/>
    <p:sldId id="611" r:id="rId177"/>
    <p:sldId id="613" r:id="rId178"/>
    <p:sldId id="614" r:id="rId179"/>
    <p:sldId id="615" r:id="rId180"/>
    <p:sldId id="617" r:id="rId181"/>
    <p:sldId id="619" r:id="rId182"/>
    <p:sldId id="621" r:id="rId183"/>
    <p:sldId id="402" r:id="rId184"/>
    <p:sldId id="625" r:id="rId185"/>
    <p:sldId id="567" r:id="rId186"/>
    <p:sldId id="552" r:id="rId187"/>
    <p:sldId id="555" r:id="rId1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1FF"/>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0FFC6-8126-354B-B257-23B372F43A06}" v="28" dt="2018-12-12T13:34:01.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0" autoAdjust="0"/>
    <p:restoredTop sz="67517"/>
  </p:normalViewPr>
  <p:slideViewPr>
    <p:cSldViewPr snapToGrid="0">
      <p:cViewPr varScale="1">
        <p:scale>
          <a:sx n="61" d="100"/>
          <a:sy n="61" d="100"/>
        </p:scale>
        <p:origin x="1936" y="20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5" d="100"/>
          <a:sy n="95" d="100"/>
        </p:scale>
        <p:origin x="2240"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microsoft.com/office/2016/11/relationships/changesInfo" Target="changesInfos/changesInfo1.xml"/><Relationship Id="rId190"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microsoft.com/office/2015/10/relationships/revisionInfo" Target="revisionInfo.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5FC9239A-96D2-674A-9007-986A9654290E}"/>
    <pc:docChg chg="custSel modSld">
      <pc:chgData name="Chris Droessler" userId="625c3661-9d64-47fa-b83c-4b49393bd161" providerId="ADAL" clId="{5FC9239A-96D2-674A-9007-986A9654290E}" dt="2018-11-30T01:26:31.474" v="354" actId="20577"/>
      <pc:docMkLst>
        <pc:docMk/>
      </pc:docMkLst>
      <pc:sldChg chg="modNotesTx">
        <pc:chgData name="Chris Droessler" userId="625c3661-9d64-47fa-b83c-4b49393bd161" providerId="ADAL" clId="{5FC9239A-96D2-674A-9007-986A9654290E}" dt="2018-11-30T01:26:31.474" v="354" actId="20577"/>
        <pc:sldMkLst>
          <pc:docMk/>
          <pc:sldMk cId="2626646575" sldId="392"/>
        </pc:sldMkLst>
      </pc:sldChg>
      <pc:sldChg chg="modNotesTx">
        <pc:chgData name="Chris Droessler" userId="625c3661-9d64-47fa-b83c-4b49393bd161" providerId="ADAL" clId="{5FC9239A-96D2-674A-9007-986A9654290E}" dt="2018-11-30T01:17:31.707" v="223" actId="20577"/>
        <pc:sldMkLst>
          <pc:docMk/>
          <pc:sldMk cId="3929733470" sldId="470"/>
        </pc:sldMkLst>
      </pc:sldChg>
      <pc:sldChg chg="modNotesTx">
        <pc:chgData name="Chris Droessler" userId="625c3661-9d64-47fa-b83c-4b49393bd161" providerId="ADAL" clId="{5FC9239A-96D2-674A-9007-986A9654290E}" dt="2018-11-30T01:18:41.510" v="230" actId="313"/>
        <pc:sldMkLst>
          <pc:docMk/>
          <pc:sldMk cId="3799162228" sldId="667"/>
        </pc:sldMkLst>
      </pc:sldChg>
      <pc:sldChg chg="modAnim modNotesTx">
        <pc:chgData name="Chris Droessler" userId="625c3661-9d64-47fa-b83c-4b49393bd161" providerId="ADAL" clId="{5FC9239A-96D2-674A-9007-986A9654290E}" dt="2018-11-30T01:23:22.690" v="238" actId="20577"/>
        <pc:sldMkLst>
          <pc:docMk/>
          <pc:sldMk cId="1834087207" sldId="668"/>
        </pc:sldMkLst>
      </pc:sldChg>
      <pc:sldChg chg="modAnim modNotesTx">
        <pc:chgData name="Chris Droessler" userId="625c3661-9d64-47fa-b83c-4b49393bd161" providerId="ADAL" clId="{5FC9239A-96D2-674A-9007-986A9654290E}" dt="2018-11-30T01:23:28.748" v="239" actId="20577"/>
        <pc:sldMkLst>
          <pc:docMk/>
          <pc:sldMk cId="1511038128" sldId="669"/>
        </pc:sldMkLst>
      </pc:sldChg>
      <pc:sldChg chg="modAnim modNotesTx">
        <pc:chgData name="Chris Droessler" userId="625c3661-9d64-47fa-b83c-4b49393bd161" providerId="ADAL" clId="{5FC9239A-96D2-674A-9007-986A9654290E}" dt="2018-11-30T01:24:03.712" v="333" actId="20577"/>
        <pc:sldMkLst>
          <pc:docMk/>
          <pc:sldMk cId="407000451" sldId="670"/>
        </pc:sldMkLst>
      </pc:sldChg>
      <pc:sldChg chg="modNotesTx">
        <pc:chgData name="Chris Droessler" userId="625c3661-9d64-47fa-b83c-4b49393bd161" providerId="ADAL" clId="{5FC9239A-96D2-674A-9007-986A9654290E}" dt="2018-11-30T01:24:55.159" v="340" actId="115"/>
        <pc:sldMkLst>
          <pc:docMk/>
          <pc:sldMk cId="3001434613" sldId="671"/>
        </pc:sldMkLst>
      </pc:sldChg>
      <pc:sldChg chg="modNotesTx">
        <pc:chgData name="Chris Droessler" userId="625c3661-9d64-47fa-b83c-4b49393bd161" providerId="ADAL" clId="{5FC9239A-96D2-674A-9007-986A9654290E}" dt="2018-11-30T01:14:06.439" v="30" actId="20577"/>
        <pc:sldMkLst>
          <pc:docMk/>
          <pc:sldMk cId="1675618511" sldId="673"/>
        </pc:sldMkLst>
      </pc:sldChg>
      <pc:sldChg chg="modNotesTx">
        <pc:chgData name="Chris Droessler" userId="625c3661-9d64-47fa-b83c-4b49393bd161" providerId="ADAL" clId="{5FC9239A-96D2-674A-9007-986A9654290E}" dt="2018-11-30T01:11:55.803" v="29" actId="20577"/>
        <pc:sldMkLst>
          <pc:docMk/>
          <pc:sldMk cId="2042356401" sldId="677"/>
        </pc:sldMkLst>
      </pc:sldChg>
      <pc:sldChg chg="modNotesTx">
        <pc:chgData name="Chris Droessler" userId="625c3661-9d64-47fa-b83c-4b49393bd161" providerId="ADAL" clId="{5FC9239A-96D2-674A-9007-986A9654290E}" dt="2018-11-30T01:15:02.706" v="32" actId="20577"/>
        <pc:sldMkLst>
          <pc:docMk/>
          <pc:sldMk cId="2483281332" sldId="685"/>
        </pc:sldMkLst>
      </pc:sldChg>
      <pc:sldChg chg="modNotesTx">
        <pc:chgData name="Chris Droessler" userId="625c3661-9d64-47fa-b83c-4b49393bd161" providerId="ADAL" clId="{5FC9239A-96D2-674A-9007-986A9654290E}" dt="2018-11-30T01:15:34.834" v="36" actId="20577"/>
        <pc:sldMkLst>
          <pc:docMk/>
          <pc:sldMk cId="3735082835" sldId="687"/>
        </pc:sldMkLst>
      </pc:sldChg>
      <pc:sldChg chg="modNotesTx">
        <pc:chgData name="Chris Droessler" userId="625c3661-9d64-47fa-b83c-4b49393bd161" providerId="ADAL" clId="{5FC9239A-96D2-674A-9007-986A9654290E}" dt="2018-11-30T01:16:29.953" v="169" actId="20577"/>
        <pc:sldMkLst>
          <pc:docMk/>
          <pc:sldMk cId="2507575461" sldId="689"/>
        </pc:sldMkLst>
      </pc:sldChg>
      <pc:sldChg chg="modNotesTx">
        <pc:chgData name="Chris Droessler" userId="625c3661-9d64-47fa-b83c-4b49393bd161" providerId="ADAL" clId="{5FC9239A-96D2-674A-9007-986A9654290E}" dt="2018-11-30T01:18:01.565" v="224" actId="20577"/>
        <pc:sldMkLst>
          <pc:docMk/>
          <pc:sldMk cId="1116138556" sldId="690"/>
        </pc:sldMkLst>
      </pc:sldChg>
    </pc:docChg>
  </pc:docChgLst>
  <pc:docChgLst>
    <pc:chgData name="Chris Droessler" userId="625c3661-9d64-47fa-b83c-4b49393bd161" providerId="ADAL" clId="{D57F4A5C-CB81-EF44-890B-2A089DC2CB85}"/>
    <pc:docChg chg="undo custSel modSld">
      <pc:chgData name="Chris Droessler" userId="625c3661-9d64-47fa-b83c-4b49393bd161" providerId="ADAL" clId="{D57F4A5C-CB81-EF44-890B-2A089DC2CB85}" dt="2018-12-06T17:20:07.186" v="37" actId="1076"/>
      <pc:docMkLst>
        <pc:docMk/>
      </pc:docMkLst>
      <pc:sldChg chg="addSp delSp modSp">
        <pc:chgData name="Chris Droessler" userId="625c3661-9d64-47fa-b83c-4b49393bd161" providerId="ADAL" clId="{D57F4A5C-CB81-EF44-890B-2A089DC2CB85}" dt="2018-12-06T13:05:00.259" v="19" actId="1076"/>
        <pc:sldMkLst>
          <pc:docMk/>
          <pc:sldMk cId="3830785806" sldId="256"/>
        </pc:sldMkLst>
        <pc:spChg chg="mod">
          <ac:chgData name="Chris Droessler" userId="625c3661-9d64-47fa-b83c-4b49393bd161" providerId="ADAL" clId="{D57F4A5C-CB81-EF44-890B-2A089DC2CB85}" dt="2018-12-06T13:05:00.259" v="19" actId="1076"/>
          <ac:spMkLst>
            <pc:docMk/>
            <pc:sldMk cId="3830785806" sldId="256"/>
            <ac:spMk id="5" creationId="{B8CE28EC-5B4B-9D4C-84D6-EC83C97AFB10}"/>
          </ac:spMkLst>
        </pc:spChg>
        <pc:spChg chg="add del mod">
          <ac:chgData name="Chris Droessler" userId="625c3661-9d64-47fa-b83c-4b49393bd161" providerId="ADAL" clId="{D57F4A5C-CB81-EF44-890B-2A089DC2CB85}" dt="2018-12-06T13:03:22.389" v="18"/>
          <ac:spMkLst>
            <pc:docMk/>
            <pc:sldMk cId="3830785806" sldId="256"/>
            <ac:spMk id="7" creationId="{C0CB5C17-CEFE-734C-959D-8405998226D9}"/>
          </ac:spMkLst>
        </pc:spChg>
      </pc:sldChg>
      <pc:sldChg chg="modSp">
        <pc:chgData name="Chris Droessler" userId="625c3661-9d64-47fa-b83c-4b49393bd161" providerId="ADAL" clId="{D57F4A5C-CB81-EF44-890B-2A089DC2CB85}" dt="2018-12-06T13:03:03.720" v="1" actId="27636"/>
        <pc:sldMkLst>
          <pc:docMk/>
          <pc:sldMk cId="883983074" sldId="377"/>
        </pc:sldMkLst>
        <pc:spChg chg="mod">
          <ac:chgData name="Chris Droessler" userId="625c3661-9d64-47fa-b83c-4b49393bd161" providerId="ADAL" clId="{D57F4A5C-CB81-EF44-890B-2A089DC2CB85}" dt="2018-12-06T13:03:03.720" v="1" actId="27636"/>
          <ac:spMkLst>
            <pc:docMk/>
            <pc:sldMk cId="883983074" sldId="377"/>
            <ac:spMk id="309250" creationId="{00000000-0000-0000-0000-000000000000}"/>
          </ac:spMkLst>
        </pc:spChg>
      </pc:sldChg>
      <pc:sldChg chg="addSp modSp">
        <pc:chgData name="Chris Droessler" userId="625c3661-9d64-47fa-b83c-4b49393bd161" providerId="ADAL" clId="{D57F4A5C-CB81-EF44-890B-2A089DC2CB85}" dt="2018-12-06T13:06:23.573" v="30" actId="1038"/>
        <pc:sldMkLst>
          <pc:docMk/>
          <pc:sldMk cId="3109256383" sldId="550"/>
        </pc:sldMkLst>
        <pc:spChg chg="add mod">
          <ac:chgData name="Chris Droessler" userId="625c3661-9d64-47fa-b83c-4b49393bd161" providerId="ADAL" clId="{D57F4A5C-CB81-EF44-890B-2A089DC2CB85}" dt="2018-12-06T13:06:23.573" v="30" actId="1038"/>
          <ac:spMkLst>
            <pc:docMk/>
            <pc:sldMk cId="3109256383" sldId="550"/>
            <ac:spMk id="5" creationId="{BE28C7A0-B0ED-B647-AEDB-02E19FCFF19B}"/>
          </ac:spMkLst>
        </pc:spChg>
      </pc:sldChg>
      <pc:sldChg chg="addSp modSp">
        <pc:chgData name="Chris Droessler" userId="625c3661-9d64-47fa-b83c-4b49393bd161" providerId="ADAL" clId="{D57F4A5C-CB81-EF44-890B-2A089DC2CB85}" dt="2018-12-06T13:05:56.332" v="21" actId="1076"/>
        <pc:sldMkLst>
          <pc:docMk/>
          <pc:sldMk cId="2474652881" sldId="568"/>
        </pc:sldMkLst>
        <pc:spChg chg="add mod">
          <ac:chgData name="Chris Droessler" userId="625c3661-9d64-47fa-b83c-4b49393bd161" providerId="ADAL" clId="{D57F4A5C-CB81-EF44-890B-2A089DC2CB85}" dt="2018-12-06T13:05:56.332" v="21" actId="1076"/>
          <ac:spMkLst>
            <pc:docMk/>
            <pc:sldMk cId="2474652881" sldId="568"/>
            <ac:spMk id="5" creationId="{A18A29C2-135E-8B45-A3F6-4F7A0F240032}"/>
          </ac:spMkLst>
        </pc:spChg>
      </pc:sldChg>
      <pc:sldChg chg="modSp">
        <pc:chgData name="Chris Droessler" userId="625c3661-9d64-47fa-b83c-4b49393bd161" providerId="ADAL" clId="{D57F4A5C-CB81-EF44-890B-2A089DC2CB85}" dt="2018-12-06T17:20:07.186" v="37" actId="1076"/>
        <pc:sldMkLst>
          <pc:docMk/>
          <pc:sldMk cId="2112631508" sldId="573"/>
        </pc:sldMkLst>
        <pc:spChg chg="mod">
          <ac:chgData name="Chris Droessler" userId="625c3661-9d64-47fa-b83c-4b49393bd161" providerId="ADAL" clId="{D57F4A5C-CB81-EF44-890B-2A089DC2CB85}" dt="2018-12-06T17:20:07.186" v="37" actId="1076"/>
          <ac:spMkLst>
            <pc:docMk/>
            <pc:sldMk cId="2112631508" sldId="573"/>
            <ac:spMk id="2" creationId="{00000000-0000-0000-0000-000000000000}"/>
          </ac:spMkLst>
        </pc:spChg>
        <pc:spChg chg="mod">
          <ac:chgData name="Chris Droessler" userId="625c3661-9d64-47fa-b83c-4b49393bd161" providerId="ADAL" clId="{D57F4A5C-CB81-EF44-890B-2A089DC2CB85}" dt="2018-12-06T17:20:04.135" v="35" actId="20577"/>
          <ac:spMkLst>
            <pc:docMk/>
            <pc:sldMk cId="2112631508" sldId="573"/>
            <ac:spMk id="7" creationId="{E3EFB982-7F0C-944C-B104-87FD0C5C2E45}"/>
          </ac:spMkLst>
        </pc:spChg>
      </pc:sldChg>
    </pc:docChg>
  </pc:docChgLst>
  <pc:docChgLst>
    <pc:chgData name="Chris Droessler" userId="625c3661-9d64-47fa-b83c-4b49393bd161" providerId="ADAL" clId="{CBC0FFC6-8126-354B-B257-23B372F43A06}"/>
    <pc:docChg chg="undo custSel modSld">
      <pc:chgData name="Chris Droessler" userId="625c3661-9d64-47fa-b83c-4b49393bd161" providerId="ADAL" clId="{CBC0FFC6-8126-354B-B257-23B372F43A06}" dt="2018-12-12T13:34:07.979" v="335" actId="12"/>
      <pc:docMkLst>
        <pc:docMk/>
      </pc:docMkLst>
      <pc:sldChg chg="modSp">
        <pc:chgData name="Chris Droessler" userId="625c3661-9d64-47fa-b83c-4b49393bd161" providerId="ADAL" clId="{CBC0FFC6-8126-354B-B257-23B372F43A06}" dt="2018-12-12T13:02:46.371" v="0" actId="1076"/>
        <pc:sldMkLst>
          <pc:docMk/>
          <pc:sldMk cId="3830785806" sldId="256"/>
        </pc:sldMkLst>
        <pc:spChg chg="mod">
          <ac:chgData name="Chris Droessler" userId="625c3661-9d64-47fa-b83c-4b49393bd161" providerId="ADAL" clId="{CBC0FFC6-8126-354B-B257-23B372F43A06}" dt="2018-12-12T13:02:46.371" v="0" actId="1076"/>
          <ac:spMkLst>
            <pc:docMk/>
            <pc:sldMk cId="3830785806" sldId="256"/>
            <ac:spMk id="5" creationId="{B8CE28EC-5B4B-9D4C-84D6-EC83C97AFB10}"/>
          </ac:spMkLst>
        </pc:spChg>
      </pc:sldChg>
      <pc:sldChg chg="modSp">
        <pc:chgData name="Chris Droessler" userId="625c3661-9d64-47fa-b83c-4b49393bd161" providerId="ADAL" clId="{CBC0FFC6-8126-354B-B257-23B372F43A06}" dt="2018-12-12T13:03:22.203" v="6" actId="20577"/>
        <pc:sldMkLst>
          <pc:docMk/>
          <pc:sldMk cId="1901281283" sldId="260"/>
        </pc:sldMkLst>
        <pc:spChg chg="mod">
          <ac:chgData name="Chris Droessler" userId="625c3661-9d64-47fa-b83c-4b49393bd161" providerId="ADAL" clId="{CBC0FFC6-8126-354B-B257-23B372F43A06}" dt="2018-12-12T13:03:22.203" v="6" actId="20577"/>
          <ac:spMkLst>
            <pc:docMk/>
            <pc:sldMk cId="1901281283" sldId="260"/>
            <ac:spMk id="133" creationId="{00000000-0000-0000-0000-000000000000}"/>
          </ac:spMkLst>
        </pc:spChg>
      </pc:sldChg>
      <pc:sldChg chg="addSp delSp modSp">
        <pc:chgData name="Chris Droessler" userId="625c3661-9d64-47fa-b83c-4b49393bd161" providerId="ADAL" clId="{CBC0FFC6-8126-354B-B257-23B372F43A06}" dt="2018-12-12T13:25:13.517" v="221" actId="20577"/>
        <pc:sldMkLst>
          <pc:docMk/>
          <pc:sldMk cId="1025206821" sldId="261"/>
        </pc:sldMkLst>
        <pc:spChg chg="add del">
          <ac:chgData name="Chris Droessler" userId="625c3661-9d64-47fa-b83c-4b49393bd161" providerId="ADAL" clId="{CBC0FFC6-8126-354B-B257-23B372F43A06}" dt="2018-12-12T13:25:04.014" v="219" actId="478"/>
          <ac:spMkLst>
            <pc:docMk/>
            <pc:sldMk cId="1025206821" sldId="261"/>
            <ac:spMk id="2" creationId="{F51CB8BB-ED35-D743-9428-4A950CF9D2DC}"/>
          </ac:spMkLst>
        </pc:spChg>
        <pc:spChg chg="add mod">
          <ac:chgData name="Chris Droessler" userId="625c3661-9d64-47fa-b83c-4b49393bd161" providerId="ADAL" clId="{CBC0FFC6-8126-354B-B257-23B372F43A06}" dt="2018-12-12T13:25:13.517" v="221" actId="20577"/>
          <ac:spMkLst>
            <pc:docMk/>
            <pc:sldMk cId="1025206821" sldId="261"/>
            <ac:spMk id="54" creationId="{956FAA8B-6FC7-6642-9D32-79D9B78B6C41}"/>
          </ac:spMkLst>
        </pc:spChg>
      </pc:sldChg>
      <pc:sldChg chg="modSp">
        <pc:chgData name="Chris Droessler" userId="625c3661-9d64-47fa-b83c-4b49393bd161" providerId="ADAL" clId="{CBC0FFC6-8126-354B-B257-23B372F43A06}" dt="2018-12-12T13:05:41.515" v="23" actId="14100"/>
        <pc:sldMkLst>
          <pc:docMk/>
          <pc:sldMk cId="4223724575" sldId="269"/>
        </pc:sldMkLst>
        <pc:picChg chg="mod">
          <ac:chgData name="Chris Droessler" userId="625c3661-9d64-47fa-b83c-4b49393bd161" providerId="ADAL" clId="{CBC0FFC6-8126-354B-B257-23B372F43A06}" dt="2018-12-12T13:05:41.515" v="23" actId="14100"/>
          <ac:picMkLst>
            <pc:docMk/>
            <pc:sldMk cId="4223724575" sldId="269"/>
            <ac:picMk id="162" creationId="{00000000-0000-0000-0000-000000000000}"/>
          </ac:picMkLst>
        </pc:picChg>
      </pc:sldChg>
      <pc:sldChg chg="modSp">
        <pc:chgData name="Chris Droessler" userId="625c3661-9d64-47fa-b83c-4b49393bd161" providerId="ADAL" clId="{CBC0FFC6-8126-354B-B257-23B372F43A06}" dt="2018-12-12T13:06:18.031" v="27" actId="179"/>
        <pc:sldMkLst>
          <pc:docMk/>
          <pc:sldMk cId="314575584" sldId="270"/>
        </pc:sldMkLst>
        <pc:spChg chg="mod">
          <ac:chgData name="Chris Droessler" userId="625c3661-9d64-47fa-b83c-4b49393bd161" providerId="ADAL" clId="{CBC0FFC6-8126-354B-B257-23B372F43A06}" dt="2018-12-12T13:06:18.031" v="27" actId="179"/>
          <ac:spMkLst>
            <pc:docMk/>
            <pc:sldMk cId="314575584" sldId="270"/>
            <ac:spMk id="165" creationId="{00000000-0000-0000-0000-000000000000}"/>
          </ac:spMkLst>
        </pc:spChg>
      </pc:sldChg>
      <pc:sldChg chg="modSp">
        <pc:chgData name="Chris Droessler" userId="625c3661-9d64-47fa-b83c-4b49393bd161" providerId="ADAL" clId="{CBC0FFC6-8126-354B-B257-23B372F43A06}" dt="2018-12-12T13:07:09.083" v="33" actId="14100"/>
        <pc:sldMkLst>
          <pc:docMk/>
          <pc:sldMk cId="2532663821" sldId="271"/>
        </pc:sldMkLst>
        <pc:spChg chg="mod">
          <ac:chgData name="Chris Droessler" userId="625c3661-9d64-47fa-b83c-4b49393bd161" providerId="ADAL" clId="{CBC0FFC6-8126-354B-B257-23B372F43A06}" dt="2018-12-12T13:06:51.245" v="31" actId="20577"/>
          <ac:spMkLst>
            <pc:docMk/>
            <pc:sldMk cId="2532663821" sldId="271"/>
            <ac:spMk id="168" creationId="{00000000-0000-0000-0000-000000000000}"/>
          </ac:spMkLst>
        </pc:spChg>
        <pc:picChg chg="mod">
          <ac:chgData name="Chris Droessler" userId="625c3661-9d64-47fa-b83c-4b49393bd161" providerId="ADAL" clId="{CBC0FFC6-8126-354B-B257-23B372F43A06}" dt="2018-12-12T13:07:09.083" v="33" actId="14100"/>
          <ac:picMkLst>
            <pc:docMk/>
            <pc:sldMk cId="2532663821" sldId="271"/>
            <ac:picMk id="167" creationId="{00000000-0000-0000-0000-000000000000}"/>
          </ac:picMkLst>
        </pc:picChg>
      </pc:sldChg>
      <pc:sldChg chg="modSp">
        <pc:chgData name="Chris Droessler" userId="625c3661-9d64-47fa-b83c-4b49393bd161" providerId="ADAL" clId="{CBC0FFC6-8126-354B-B257-23B372F43A06}" dt="2018-12-12T13:07:49.190" v="36" actId="20577"/>
        <pc:sldMkLst>
          <pc:docMk/>
          <pc:sldMk cId="1453403204" sldId="273"/>
        </pc:sldMkLst>
        <pc:spChg chg="mod">
          <ac:chgData name="Chris Droessler" userId="625c3661-9d64-47fa-b83c-4b49393bd161" providerId="ADAL" clId="{CBC0FFC6-8126-354B-B257-23B372F43A06}" dt="2018-12-12T13:07:49.190" v="36" actId="20577"/>
          <ac:spMkLst>
            <pc:docMk/>
            <pc:sldMk cId="1453403204" sldId="273"/>
            <ac:spMk id="173" creationId="{00000000-0000-0000-0000-000000000000}"/>
          </ac:spMkLst>
        </pc:spChg>
      </pc:sldChg>
      <pc:sldChg chg="modSp">
        <pc:chgData name="Chris Droessler" userId="625c3661-9d64-47fa-b83c-4b49393bd161" providerId="ADAL" clId="{CBC0FFC6-8126-354B-B257-23B372F43A06}" dt="2018-12-12T13:08:20.830" v="49" actId="20577"/>
        <pc:sldMkLst>
          <pc:docMk/>
          <pc:sldMk cId="1197752632" sldId="274"/>
        </pc:sldMkLst>
        <pc:spChg chg="mod">
          <ac:chgData name="Chris Droessler" userId="625c3661-9d64-47fa-b83c-4b49393bd161" providerId="ADAL" clId="{CBC0FFC6-8126-354B-B257-23B372F43A06}" dt="2018-12-12T13:08:20.830" v="49" actId="20577"/>
          <ac:spMkLst>
            <pc:docMk/>
            <pc:sldMk cId="1197752632" sldId="274"/>
            <ac:spMk id="177" creationId="{00000000-0000-0000-0000-000000000000}"/>
          </ac:spMkLst>
        </pc:spChg>
      </pc:sldChg>
      <pc:sldChg chg="modSp">
        <pc:chgData name="Chris Droessler" userId="625c3661-9d64-47fa-b83c-4b49393bd161" providerId="ADAL" clId="{CBC0FFC6-8126-354B-B257-23B372F43A06}" dt="2018-12-12T13:08:44.004" v="59" actId="1037"/>
        <pc:sldMkLst>
          <pc:docMk/>
          <pc:sldMk cId="3208847404" sldId="275"/>
        </pc:sldMkLst>
        <pc:picChg chg="mod">
          <ac:chgData name="Chris Droessler" userId="625c3661-9d64-47fa-b83c-4b49393bd161" providerId="ADAL" clId="{CBC0FFC6-8126-354B-B257-23B372F43A06}" dt="2018-12-12T13:08:44.004" v="59" actId="1037"/>
          <ac:picMkLst>
            <pc:docMk/>
            <pc:sldMk cId="3208847404" sldId="275"/>
            <ac:picMk id="179" creationId="{00000000-0000-0000-0000-000000000000}"/>
          </ac:picMkLst>
        </pc:picChg>
      </pc:sldChg>
      <pc:sldChg chg="modSp">
        <pc:chgData name="Chris Droessler" userId="625c3661-9d64-47fa-b83c-4b49393bd161" providerId="ADAL" clId="{CBC0FFC6-8126-354B-B257-23B372F43A06}" dt="2018-12-12T13:10:02.991" v="65" actId="20577"/>
        <pc:sldMkLst>
          <pc:docMk/>
          <pc:sldMk cId="1367232930" sldId="279"/>
        </pc:sldMkLst>
        <pc:spChg chg="mod">
          <ac:chgData name="Chris Droessler" userId="625c3661-9d64-47fa-b83c-4b49393bd161" providerId="ADAL" clId="{CBC0FFC6-8126-354B-B257-23B372F43A06}" dt="2018-12-12T13:10:02.991" v="65" actId="20577"/>
          <ac:spMkLst>
            <pc:docMk/>
            <pc:sldMk cId="1367232930" sldId="279"/>
            <ac:spMk id="195" creationId="{00000000-0000-0000-0000-000000000000}"/>
          </ac:spMkLst>
        </pc:spChg>
      </pc:sldChg>
      <pc:sldChg chg="modSp">
        <pc:chgData name="Chris Droessler" userId="625c3661-9d64-47fa-b83c-4b49393bd161" providerId="ADAL" clId="{CBC0FFC6-8126-354B-B257-23B372F43A06}" dt="2018-12-12T13:10:17.806" v="68" actId="20577"/>
        <pc:sldMkLst>
          <pc:docMk/>
          <pc:sldMk cId="3626049468" sldId="280"/>
        </pc:sldMkLst>
        <pc:spChg chg="mod">
          <ac:chgData name="Chris Droessler" userId="625c3661-9d64-47fa-b83c-4b49393bd161" providerId="ADAL" clId="{CBC0FFC6-8126-354B-B257-23B372F43A06}" dt="2018-12-12T13:10:17.806" v="68" actId="20577"/>
          <ac:spMkLst>
            <pc:docMk/>
            <pc:sldMk cId="3626049468" sldId="280"/>
            <ac:spMk id="197" creationId="{00000000-0000-0000-0000-000000000000}"/>
          </ac:spMkLst>
        </pc:spChg>
      </pc:sldChg>
      <pc:sldChg chg="addSp delSp modSp">
        <pc:chgData name="Chris Droessler" userId="625c3661-9d64-47fa-b83c-4b49393bd161" providerId="ADAL" clId="{CBC0FFC6-8126-354B-B257-23B372F43A06}" dt="2018-12-12T13:27:02.414" v="226" actId="12"/>
        <pc:sldMkLst>
          <pc:docMk/>
          <pc:sldMk cId="3481643855" sldId="281"/>
        </pc:sldMkLst>
        <pc:spChg chg="add del mod">
          <ac:chgData name="Chris Droessler" userId="625c3661-9d64-47fa-b83c-4b49393bd161" providerId="ADAL" clId="{CBC0FFC6-8126-354B-B257-23B372F43A06}" dt="2018-12-12T13:26:56.973" v="225"/>
          <ac:spMkLst>
            <pc:docMk/>
            <pc:sldMk cId="3481643855" sldId="281"/>
            <ac:spMk id="3" creationId="{1F10A882-56D5-4346-936B-1F9156406D34}"/>
          </ac:spMkLst>
        </pc:spChg>
        <pc:spChg chg="add del mod">
          <ac:chgData name="Chris Droessler" userId="625c3661-9d64-47fa-b83c-4b49393bd161" providerId="ADAL" clId="{CBC0FFC6-8126-354B-B257-23B372F43A06}" dt="2018-12-12T13:26:56.973" v="225"/>
          <ac:spMkLst>
            <pc:docMk/>
            <pc:sldMk cId="3481643855" sldId="281"/>
            <ac:spMk id="4" creationId="{BC024839-EF5A-EF4C-BE74-F07976A5BC6D}"/>
          </ac:spMkLst>
        </pc:spChg>
        <pc:spChg chg="del">
          <ac:chgData name="Chris Droessler" userId="625c3661-9d64-47fa-b83c-4b49393bd161" providerId="ADAL" clId="{CBC0FFC6-8126-354B-B257-23B372F43A06}" dt="2018-12-12T13:26:56.973" v="225"/>
          <ac:spMkLst>
            <pc:docMk/>
            <pc:sldMk cId="3481643855" sldId="281"/>
            <ac:spMk id="7" creationId="{81285C0E-F31A-5F40-BE78-AE96BCF72AFB}"/>
          </ac:spMkLst>
        </pc:spChg>
        <pc:spChg chg="mod">
          <ac:chgData name="Chris Droessler" userId="625c3661-9d64-47fa-b83c-4b49393bd161" providerId="ADAL" clId="{CBC0FFC6-8126-354B-B257-23B372F43A06}" dt="2018-12-12T13:27:02.414" v="226" actId="12"/>
          <ac:spMkLst>
            <pc:docMk/>
            <pc:sldMk cId="3481643855" sldId="281"/>
            <ac:spMk id="39938" creationId="{7DD93726-E994-B54B-A3DA-D7B8DB6E1B5C}"/>
          </ac:spMkLst>
        </pc:spChg>
      </pc:sldChg>
      <pc:sldChg chg="modSp">
        <pc:chgData name="Chris Droessler" userId="625c3661-9d64-47fa-b83c-4b49393bd161" providerId="ADAL" clId="{CBC0FFC6-8126-354B-B257-23B372F43A06}" dt="2018-12-12T13:12:31.429" v="99" actId="1038"/>
        <pc:sldMkLst>
          <pc:docMk/>
          <pc:sldMk cId="2926840319" sldId="283"/>
        </pc:sldMkLst>
        <pc:picChg chg="mod modCrop">
          <ac:chgData name="Chris Droessler" userId="625c3661-9d64-47fa-b83c-4b49393bd161" providerId="ADAL" clId="{CBC0FFC6-8126-354B-B257-23B372F43A06}" dt="2018-12-12T13:12:31.429" v="99" actId="1038"/>
          <ac:picMkLst>
            <pc:docMk/>
            <pc:sldMk cId="2926840319" sldId="283"/>
            <ac:picMk id="4" creationId="{D84D7C8E-7A39-3F4C-AD60-9BC6A5BD4706}"/>
          </ac:picMkLst>
        </pc:picChg>
      </pc:sldChg>
      <pc:sldChg chg="addSp modSp">
        <pc:chgData name="Chris Droessler" userId="625c3661-9d64-47fa-b83c-4b49393bd161" providerId="ADAL" clId="{CBC0FFC6-8126-354B-B257-23B372F43A06}" dt="2018-12-12T13:26:37.869" v="224" actId="20577"/>
        <pc:sldMkLst>
          <pc:docMk/>
          <pc:sldMk cId="135121475" sldId="285"/>
        </pc:sldMkLst>
        <pc:spChg chg="add mod">
          <ac:chgData name="Chris Droessler" userId="625c3661-9d64-47fa-b83c-4b49393bd161" providerId="ADAL" clId="{CBC0FFC6-8126-354B-B257-23B372F43A06}" dt="2018-12-12T13:26:37.869" v="224" actId="20577"/>
          <ac:spMkLst>
            <pc:docMk/>
            <pc:sldMk cId="135121475" sldId="285"/>
            <ac:spMk id="92" creationId="{8D845CB1-5274-D948-AA63-BD049016A849}"/>
          </ac:spMkLst>
        </pc:spChg>
      </pc:sldChg>
      <pc:sldChg chg="setBg">
        <pc:chgData name="Chris Droessler" userId="625c3661-9d64-47fa-b83c-4b49393bd161" providerId="ADAL" clId="{CBC0FFC6-8126-354B-B257-23B372F43A06}" dt="2018-12-12T13:15:06.300" v="127"/>
        <pc:sldMkLst>
          <pc:docMk/>
          <pc:sldMk cId="4022916882" sldId="287"/>
        </pc:sldMkLst>
      </pc:sldChg>
      <pc:sldChg chg="modSp">
        <pc:chgData name="Chris Droessler" userId="625c3661-9d64-47fa-b83c-4b49393bd161" providerId="ADAL" clId="{CBC0FFC6-8126-354B-B257-23B372F43A06}" dt="2018-12-12T13:15:44.174" v="130" actId="20577"/>
        <pc:sldMkLst>
          <pc:docMk/>
          <pc:sldMk cId="312099417" sldId="289"/>
        </pc:sldMkLst>
        <pc:spChg chg="mod">
          <ac:chgData name="Chris Droessler" userId="625c3661-9d64-47fa-b83c-4b49393bd161" providerId="ADAL" clId="{CBC0FFC6-8126-354B-B257-23B372F43A06}" dt="2018-12-12T13:15:44.174" v="130" actId="20577"/>
          <ac:spMkLst>
            <pc:docMk/>
            <pc:sldMk cId="312099417" sldId="289"/>
            <ac:spMk id="224" creationId="{00000000-0000-0000-0000-000000000000}"/>
          </ac:spMkLst>
        </pc:spChg>
      </pc:sldChg>
      <pc:sldChg chg="modSp">
        <pc:chgData name="Chris Droessler" userId="625c3661-9d64-47fa-b83c-4b49393bd161" providerId="ADAL" clId="{CBC0FFC6-8126-354B-B257-23B372F43A06}" dt="2018-12-12T13:27:39.779" v="229" actId="14100"/>
        <pc:sldMkLst>
          <pc:docMk/>
          <pc:sldMk cId="3328898895" sldId="290"/>
        </pc:sldMkLst>
        <pc:spChg chg="mod">
          <ac:chgData name="Chris Droessler" userId="625c3661-9d64-47fa-b83c-4b49393bd161" providerId="ADAL" clId="{CBC0FFC6-8126-354B-B257-23B372F43A06}" dt="2018-12-12T13:27:35.692" v="228" actId="14100"/>
          <ac:spMkLst>
            <pc:docMk/>
            <pc:sldMk cId="3328898895" sldId="290"/>
            <ac:spMk id="54276" creationId="{315C0493-6187-134C-B646-58E081D7E36D}"/>
          </ac:spMkLst>
        </pc:spChg>
        <pc:spChg chg="mod">
          <ac:chgData name="Chris Droessler" userId="625c3661-9d64-47fa-b83c-4b49393bd161" providerId="ADAL" clId="{CBC0FFC6-8126-354B-B257-23B372F43A06}" dt="2018-12-12T13:27:39.779" v="229" actId="14100"/>
          <ac:spMkLst>
            <pc:docMk/>
            <pc:sldMk cId="3328898895" sldId="290"/>
            <ac:spMk id="54277" creationId="{91184B02-B417-2B4C-810B-B9E4CCD58366}"/>
          </ac:spMkLst>
        </pc:spChg>
      </pc:sldChg>
      <pc:sldChg chg="modSp">
        <pc:chgData name="Chris Droessler" userId="625c3661-9d64-47fa-b83c-4b49393bd161" providerId="ADAL" clId="{CBC0FFC6-8126-354B-B257-23B372F43A06}" dt="2018-12-12T13:16:29.078" v="134" actId="20577"/>
        <pc:sldMkLst>
          <pc:docMk/>
          <pc:sldMk cId="247025346" sldId="291"/>
        </pc:sldMkLst>
        <pc:spChg chg="mod">
          <ac:chgData name="Chris Droessler" userId="625c3661-9d64-47fa-b83c-4b49393bd161" providerId="ADAL" clId="{CBC0FFC6-8126-354B-B257-23B372F43A06}" dt="2018-12-12T13:16:29.078" v="134" actId="20577"/>
          <ac:spMkLst>
            <pc:docMk/>
            <pc:sldMk cId="247025346" sldId="291"/>
            <ac:spMk id="228" creationId="{00000000-0000-0000-0000-000000000000}"/>
          </ac:spMkLst>
        </pc:spChg>
      </pc:sldChg>
      <pc:sldChg chg="modSp">
        <pc:chgData name="Chris Droessler" userId="625c3661-9d64-47fa-b83c-4b49393bd161" providerId="ADAL" clId="{CBC0FFC6-8126-354B-B257-23B372F43A06}" dt="2018-12-12T13:16:39.373" v="135" actId="20577"/>
        <pc:sldMkLst>
          <pc:docMk/>
          <pc:sldMk cId="1516797534" sldId="292"/>
        </pc:sldMkLst>
        <pc:spChg chg="mod">
          <ac:chgData name="Chris Droessler" userId="625c3661-9d64-47fa-b83c-4b49393bd161" providerId="ADAL" clId="{CBC0FFC6-8126-354B-B257-23B372F43A06}" dt="2018-12-12T13:16:39.373" v="135" actId="20577"/>
          <ac:spMkLst>
            <pc:docMk/>
            <pc:sldMk cId="1516797534" sldId="292"/>
            <ac:spMk id="231" creationId="{00000000-0000-0000-0000-000000000000}"/>
          </ac:spMkLst>
        </pc:spChg>
      </pc:sldChg>
      <pc:sldChg chg="addSp delSp modSp">
        <pc:chgData name="Chris Droessler" userId="625c3661-9d64-47fa-b83c-4b49393bd161" providerId="ADAL" clId="{CBC0FFC6-8126-354B-B257-23B372F43A06}" dt="2018-12-12T13:28:22.226" v="240" actId="20577"/>
        <pc:sldMkLst>
          <pc:docMk/>
          <pc:sldMk cId="1548753037" sldId="293"/>
        </pc:sldMkLst>
        <pc:spChg chg="add del mod">
          <ac:chgData name="Chris Droessler" userId="625c3661-9d64-47fa-b83c-4b49393bd161" providerId="ADAL" clId="{CBC0FFC6-8126-354B-B257-23B372F43A06}" dt="2018-12-12T13:27:55.046" v="230"/>
          <ac:spMkLst>
            <pc:docMk/>
            <pc:sldMk cId="1548753037" sldId="293"/>
            <ac:spMk id="2" creationId="{AA7ADD10-7E84-BA4F-95D7-3A8AAB6C265C}"/>
          </ac:spMkLst>
        </pc:spChg>
        <pc:spChg chg="add del mod">
          <ac:chgData name="Chris Droessler" userId="625c3661-9d64-47fa-b83c-4b49393bd161" providerId="ADAL" clId="{CBC0FFC6-8126-354B-B257-23B372F43A06}" dt="2018-12-12T13:27:55.046" v="230"/>
          <ac:spMkLst>
            <pc:docMk/>
            <pc:sldMk cId="1548753037" sldId="293"/>
            <ac:spMk id="3" creationId="{E48ED824-8EA0-A84F-89AA-F126C80D624D}"/>
          </ac:spMkLst>
        </pc:spChg>
        <pc:spChg chg="del">
          <ac:chgData name="Chris Droessler" userId="625c3661-9d64-47fa-b83c-4b49393bd161" providerId="ADAL" clId="{CBC0FFC6-8126-354B-B257-23B372F43A06}" dt="2018-12-12T13:27:55.046" v="230"/>
          <ac:spMkLst>
            <pc:docMk/>
            <pc:sldMk cId="1548753037" sldId="293"/>
            <ac:spMk id="7" creationId="{D51296CF-0268-6A4D-ACFA-2B8B6DEFE443}"/>
          </ac:spMkLst>
        </pc:spChg>
        <pc:spChg chg="mod">
          <ac:chgData name="Chris Droessler" userId="625c3661-9d64-47fa-b83c-4b49393bd161" providerId="ADAL" clId="{CBC0FFC6-8126-354B-B257-23B372F43A06}" dt="2018-12-12T13:28:22.226" v="240" actId="20577"/>
          <ac:spMkLst>
            <pc:docMk/>
            <pc:sldMk cId="1548753037" sldId="293"/>
            <ac:spMk id="59396" creationId="{AA166B2B-E737-D340-ADF3-59358B77E87A}"/>
          </ac:spMkLst>
        </pc:spChg>
      </pc:sldChg>
      <pc:sldChg chg="addSp delSp modSp">
        <pc:chgData name="Chris Droessler" userId="625c3661-9d64-47fa-b83c-4b49393bd161" providerId="ADAL" clId="{CBC0FFC6-8126-354B-B257-23B372F43A06}" dt="2018-12-12T13:28:43.748" v="243" actId="14100"/>
        <pc:sldMkLst>
          <pc:docMk/>
          <pc:sldMk cId="4274473716" sldId="294"/>
        </pc:sldMkLst>
        <pc:spChg chg="add del mod">
          <ac:chgData name="Chris Droessler" userId="625c3661-9d64-47fa-b83c-4b49393bd161" providerId="ADAL" clId="{CBC0FFC6-8126-354B-B257-23B372F43A06}" dt="2018-12-12T13:28:37.557" v="241"/>
          <ac:spMkLst>
            <pc:docMk/>
            <pc:sldMk cId="4274473716" sldId="294"/>
            <ac:spMk id="2" creationId="{B539D867-6133-754C-8005-7632CA954DED}"/>
          </ac:spMkLst>
        </pc:spChg>
        <pc:spChg chg="add del mod">
          <ac:chgData name="Chris Droessler" userId="625c3661-9d64-47fa-b83c-4b49393bd161" providerId="ADAL" clId="{CBC0FFC6-8126-354B-B257-23B372F43A06}" dt="2018-12-12T13:28:37.557" v="241"/>
          <ac:spMkLst>
            <pc:docMk/>
            <pc:sldMk cId="4274473716" sldId="294"/>
            <ac:spMk id="3" creationId="{7DD90690-EB08-5F47-8C33-59E29628C621}"/>
          </ac:spMkLst>
        </pc:spChg>
        <pc:spChg chg="del">
          <ac:chgData name="Chris Droessler" userId="625c3661-9d64-47fa-b83c-4b49393bd161" providerId="ADAL" clId="{CBC0FFC6-8126-354B-B257-23B372F43A06}" dt="2018-12-12T13:28:37.557" v="241"/>
          <ac:spMkLst>
            <pc:docMk/>
            <pc:sldMk cId="4274473716" sldId="294"/>
            <ac:spMk id="7" creationId="{9A28852A-0BBF-C94A-A1D4-629CB3A2ED57}"/>
          </ac:spMkLst>
        </pc:spChg>
        <pc:spChg chg="mod">
          <ac:chgData name="Chris Droessler" userId="625c3661-9d64-47fa-b83c-4b49393bd161" providerId="ADAL" clId="{CBC0FFC6-8126-354B-B257-23B372F43A06}" dt="2018-12-12T13:28:43.748" v="243" actId="14100"/>
          <ac:spMkLst>
            <pc:docMk/>
            <pc:sldMk cId="4274473716" sldId="294"/>
            <ac:spMk id="61444" creationId="{E9A2CD64-836C-9C4E-9B01-F26D3857AF70}"/>
          </ac:spMkLst>
        </pc:spChg>
      </pc:sldChg>
      <pc:sldChg chg="addSp delSp modSp">
        <pc:chgData name="Chris Droessler" userId="625c3661-9d64-47fa-b83c-4b49393bd161" providerId="ADAL" clId="{CBC0FFC6-8126-354B-B257-23B372F43A06}" dt="2018-12-12T13:29:29.176" v="254" actId="404"/>
        <pc:sldMkLst>
          <pc:docMk/>
          <pc:sldMk cId="2978591200" sldId="297"/>
        </pc:sldMkLst>
        <pc:spChg chg="add del mod">
          <ac:chgData name="Chris Droessler" userId="625c3661-9d64-47fa-b83c-4b49393bd161" providerId="ADAL" clId="{CBC0FFC6-8126-354B-B257-23B372F43A06}" dt="2018-12-12T13:29:11.360" v="248"/>
          <ac:spMkLst>
            <pc:docMk/>
            <pc:sldMk cId="2978591200" sldId="297"/>
            <ac:spMk id="2" creationId="{76E89032-AAD7-754A-ACA8-5F8C6FAE7273}"/>
          </ac:spMkLst>
        </pc:spChg>
        <pc:spChg chg="add del mod">
          <ac:chgData name="Chris Droessler" userId="625c3661-9d64-47fa-b83c-4b49393bd161" providerId="ADAL" clId="{CBC0FFC6-8126-354B-B257-23B372F43A06}" dt="2018-12-12T13:29:11.360" v="248"/>
          <ac:spMkLst>
            <pc:docMk/>
            <pc:sldMk cId="2978591200" sldId="297"/>
            <ac:spMk id="3" creationId="{3CDDEC7A-857A-BD4D-8038-4461073283BD}"/>
          </ac:spMkLst>
        </pc:spChg>
        <pc:spChg chg="del">
          <ac:chgData name="Chris Droessler" userId="625c3661-9d64-47fa-b83c-4b49393bd161" providerId="ADAL" clId="{CBC0FFC6-8126-354B-B257-23B372F43A06}" dt="2018-12-12T13:29:11.360" v="248"/>
          <ac:spMkLst>
            <pc:docMk/>
            <pc:sldMk cId="2978591200" sldId="297"/>
            <ac:spMk id="7" creationId="{E210E53C-A86B-924A-80B6-EF57F83400D7}"/>
          </ac:spMkLst>
        </pc:spChg>
        <pc:spChg chg="mod">
          <ac:chgData name="Chris Droessler" userId="625c3661-9d64-47fa-b83c-4b49393bd161" providerId="ADAL" clId="{CBC0FFC6-8126-354B-B257-23B372F43A06}" dt="2018-12-12T13:29:29.176" v="254" actId="404"/>
          <ac:spMkLst>
            <pc:docMk/>
            <pc:sldMk cId="2978591200" sldId="297"/>
            <ac:spMk id="66563" creationId="{DB3B7F1F-1AC6-1D4A-8AE6-77AC59562377}"/>
          </ac:spMkLst>
        </pc:spChg>
        <pc:spChg chg="mod">
          <ac:chgData name="Chris Droessler" userId="625c3661-9d64-47fa-b83c-4b49393bd161" providerId="ADAL" clId="{CBC0FFC6-8126-354B-B257-23B372F43A06}" dt="2018-12-12T13:29:19.327" v="252" actId="12"/>
          <ac:spMkLst>
            <pc:docMk/>
            <pc:sldMk cId="2978591200" sldId="297"/>
            <ac:spMk id="66564" creationId="{D1A6E71D-D3C2-CA4F-BFF3-736C03B9F372}"/>
          </ac:spMkLst>
        </pc:spChg>
      </pc:sldChg>
      <pc:sldChg chg="addSp delSp modSp">
        <pc:chgData name="Chris Droessler" userId="625c3661-9d64-47fa-b83c-4b49393bd161" providerId="ADAL" clId="{CBC0FFC6-8126-354B-B257-23B372F43A06}" dt="2018-12-12T13:32:07.317" v="300" actId="404"/>
        <pc:sldMkLst>
          <pc:docMk/>
          <pc:sldMk cId="1676758209" sldId="302"/>
        </pc:sldMkLst>
        <pc:spChg chg="add del mod">
          <ac:chgData name="Chris Droessler" userId="625c3661-9d64-47fa-b83c-4b49393bd161" providerId="ADAL" clId="{CBC0FFC6-8126-354B-B257-23B372F43A06}" dt="2018-12-12T13:31:31.726" v="286"/>
          <ac:spMkLst>
            <pc:docMk/>
            <pc:sldMk cId="1676758209" sldId="302"/>
            <ac:spMk id="2" creationId="{2108F343-3616-4F41-91D1-0EC09F624E40}"/>
          </ac:spMkLst>
        </pc:spChg>
        <pc:spChg chg="add mod">
          <ac:chgData name="Chris Droessler" userId="625c3661-9d64-47fa-b83c-4b49393bd161" providerId="ADAL" clId="{CBC0FFC6-8126-354B-B257-23B372F43A06}" dt="2018-12-12T13:31:45.765" v="292" actId="20577"/>
          <ac:spMkLst>
            <pc:docMk/>
            <pc:sldMk cId="1676758209" sldId="302"/>
            <ac:spMk id="3" creationId="{73F61CB4-664F-F844-9AAE-33A565D38A1D}"/>
          </ac:spMkLst>
        </pc:spChg>
        <pc:spChg chg="del">
          <ac:chgData name="Chris Droessler" userId="625c3661-9d64-47fa-b83c-4b49393bd161" providerId="ADAL" clId="{CBC0FFC6-8126-354B-B257-23B372F43A06}" dt="2018-12-12T13:31:31.726" v="286"/>
          <ac:spMkLst>
            <pc:docMk/>
            <pc:sldMk cId="1676758209" sldId="302"/>
            <ac:spMk id="7" creationId="{FF6F05CA-1D70-1647-95DD-DBC08DC037DB}"/>
          </ac:spMkLst>
        </pc:spChg>
        <pc:spChg chg="mod">
          <ac:chgData name="Chris Droessler" userId="625c3661-9d64-47fa-b83c-4b49393bd161" providerId="ADAL" clId="{CBC0FFC6-8126-354B-B257-23B372F43A06}" dt="2018-12-12T13:32:07.317" v="300" actId="404"/>
          <ac:spMkLst>
            <pc:docMk/>
            <pc:sldMk cId="1676758209" sldId="302"/>
            <ac:spMk id="76802" creationId="{A92C40AA-65EF-E343-8578-A49FD579990B}"/>
          </ac:spMkLst>
        </pc:spChg>
        <pc:spChg chg="del mod">
          <ac:chgData name="Chris Droessler" userId="625c3661-9d64-47fa-b83c-4b49393bd161" providerId="ADAL" clId="{CBC0FFC6-8126-354B-B257-23B372F43A06}" dt="2018-12-12T13:31:48.916" v="293" actId="478"/>
          <ac:spMkLst>
            <pc:docMk/>
            <pc:sldMk cId="1676758209" sldId="302"/>
            <ac:spMk id="76805" creationId="{7C4D265D-AC50-4843-A9E2-7432E3446FA4}"/>
          </ac:spMkLst>
        </pc:spChg>
      </pc:sldChg>
      <pc:sldChg chg="addSp delSp modSp">
        <pc:chgData name="Chris Droessler" userId="625c3661-9d64-47fa-b83c-4b49393bd161" providerId="ADAL" clId="{CBC0FFC6-8126-354B-B257-23B372F43A06}" dt="2018-12-12T13:32:40.135" v="313" actId="404"/>
        <pc:sldMkLst>
          <pc:docMk/>
          <pc:sldMk cId="1526427985" sldId="303"/>
        </pc:sldMkLst>
        <pc:spChg chg="add del mod">
          <ac:chgData name="Chris Droessler" userId="625c3661-9d64-47fa-b83c-4b49393bd161" providerId="ADAL" clId="{CBC0FFC6-8126-354B-B257-23B372F43A06}" dt="2018-12-12T13:32:22.206" v="304"/>
          <ac:spMkLst>
            <pc:docMk/>
            <pc:sldMk cId="1526427985" sldId="303"/>
            <ac:spMk id="2" creationId="{0A776115-E8CB-B644-A029-21702109C32E}"/>
          </ac:spMkLst>
        </pc:spChg>
        <pc:spChg chg="add mod">
          <ac:chgData name="Chris Droessler" userId="625c3661-9d64-47fa-b83c-4b49393bd161" providerId="ADAL" clId="{CBC0FFC6-8126-354B-B257-23B372F43A06}" dt="2018-12-12T13:32:32.956" v="310" actId="14100"/>
          <ac:spMkLst>
            <pc:docMk/>
            <pc:sldMk cId="1526427985" sldId="303"/>
            <ac:spMk id="3" creationId="{7F1EF139-7F01-5844-B1B9-20BF2F5A2417}"/>
          </ac:spMkLst>
        </pc:spChg>
        <pc:spChg chg="del">
          <ac:chgData name="Chris Droessler" userId="625c3661-9d64-47fa-b83c-4b49393bd161" providerId="ADAL" clId="{CBC0FFC6-8126-354B-B257-23B372F43A06}" dt="2018-12-12T13:32:22.206" v="304"/>
          <ac:spMkLst>
            <pc:docMk/>
            <pc:sldMk cId="1526427985" sldId="303"/>
            <ac:spMk id="7" creationId="{D0C330CC-43FC-F145-A2DD-58D84A639940}"/>
          </ac:spMkLst>
        </pc:spChg>
        <pc:spChg chg="mod">
          <ac:chgData name="Chris Droessler" userId="625c3661-9d64-47fa-b83c-4b49393bd161" providerId="ADAL" clId="{CBC0FFC6-8126-354B-B257-23B372F43A06}" dt="2018-12-12T13:32:40.135" v="313" actId="404"/>
          <ac:spMkLst>
            <pc:docMk/>
            <pc:sldMk cId="1526427985" sldId="303"/>
            <ac:spMk id="78850" creationId="{3ED1C176-8CCB-E44C-A27B-C564CF5B100F}"/>
          </ac:spMkLst>
        </pc:spChg>
        <pc:spChg chg="del mod">
          <ac:chgData name="Chris Droessler" userId="625c3661-9d64-47fa-b83c-4b49393bd161" providerId="ADAL" clId="{CBC0FFC6-8126-354B-B257-23B372F43A06}" dt="2018-12-12T13:32:35.220" v="311" actId="478"/>
          <ac:spMkLst>
            <pc:docMk/>
            <pc:sldMk cId="1526427985" sldId="303"/>
            <ac:spMk id="78853" creationId="{09665A77-E14F-D448-A072-48C2C4F2E4E7}"/>
          </ac:spMkLst>
        </pc:spChg>
      </pc:sldChg>
      <pc:sldChg chg="addSp delSp modSp">
        <pc:chgData name="Chris Droessler" userId="625c3661-9d64-47fa-b83c-4b49393bd161" providerId="ADAL" clId="{CBC0FFC6-8126-354B-B257-23B372F43A06}" dt="2018-12-12T13:34:07.979" v="335" actId="12"/>
        <pc:sldMkLst>
          <pc:docMk/>
          <pc:sldMk cId="3192230065" sldId="306"/>
        </pc:sldMkLst>
        <pc:spChg chg="add del mod">
          <ac:chgData name="Chris Droessler" userId="625c3661-9d64-47fa-b83c-4b49393bd161" providerId="ADAL" clId="{CBC0FFC6-8126-354B-B257-23B372F43A06}" dt="2018-12-12T13:34:01.758" v="334"/>
          <ac:spMkLst>
            <pc:docMk/>
            <pc:sldMk cId="3192230065" sldId="306"/>
            <ac:spMk id="2" creationId="{D0DBD971-3968-6A4C-998E-96593184810A}"/>
          </ac:spMkLst>
        </pc:spChg>
        <pc:spChg chg="add del mod">
          <ac:chgData name="Chris Droessler" userId="625c3661-9d64-47fa-b83c-4b49393bd161" providerId="ADAL" clId="{CBC0FFC6-8126-354B-B257-23B372F43A06}" dt="2018-12-12T13:34:01.758" v="334"/>
          <ac:spMkLst>
            <pc:docMk/>
            <pc:sldMk cId="3192230065" sldId="306"/>
            <ac:spMk id="3" creationId="{A165258F-EC0E-7C4A-AD82-AAFD6CE395AB}"/>
          </ac:spMkLst>
        </pc:spChg>
        <pc:spChg chg="del">
          <ac:chgData name="Chris Droessler" userId="625c3661-9d64-47fa-b83c-4b49393bd161" providerId="ADAL" clId="{CBC0FFC6-8126-354B-B257-23B372F43A06}" dt="2018-12-12T13:34:01.758" v="334"/>
          <ac:spMkLst>
            <pc:docMk/>
            <pc:sldMk cId="3192230065" sldId="306"/>
            <ac:spMk id="7" creationId="{261EA952-BBD2-CF4C-A60E-3B0D33D98C9C}"/>
          </ac:spMkLst>
        </pc:spChg>
        <pc:spChg chg="mod">
          <ac:chgData name="Chris Droessler" userId="625c3661-9d64-47fa-b83c-4b49393bd161" providerId="ADAL" clId="{CBC0FFC6-8126-354B-B257-23B372F43A06}" dt="2018-12-12T13:34:07.979" v="335" actId="12"/>
          <ac:spMkLst>
            <pc:docMk/>
            <pc:sldMk cId="3192230065" sldId="306"/>
            <ac:spMk id="84996" creationId="{B07285F8-B696-9D41-B1F0-03DDB38B1C5B}"/>
          </ac:spMkLst>
        </pc:spChg>
      </pc:sldChg>
      <pc:sldChg chg="modSp">
        <pc:chgData name="Chris Droessler" userId="625c3661-9d64-47fa-b83c-4b49393bd161" providerId="ADAL" clId="{CBC0FFC6-8126-354B-B257-23B372F43A06}" dt="2018-12-12T13:21:40.644" v="165" actId="1037"/>
        <pc:sldMkLst>
          <pc:docMk/>
          <pc:sldMk cId="2852495111" sldId="541"/>
        </pc:sldMkLst>
        <pc:picChg chg="mod">
          <ac:chgData name="Chris Droessler" userId="625c3661-9d64-47fa-b83c-4b49393bd161" providerId="ADAL" clId="{CBC0FFC6-8126-354B-B257-23B372F43A06}" dt="2018-12-12T13:21:40.644" v="165" actId="1037"/>
          <ac:picMkLst>
            <pc:docMk/>
            <pc:sldMk cId="2852495111" sldId="541"/>
            <ac:picMk id="2" creationId="{277D9ACF-2802-EC44-B5AB-4812F4088F72}"/>
          </ac:picMkLst>
        </pc:picChg>
      </pc:sldChg>
      <pc:sldChg chg="modSp">
        <pc:chgData name="Chris Droessler" userId="625c3661-9d64-47fa-b83c-4b49393bd161" providerId="ADAL" clId="{CBC0FFC6-8126-354B-B257-23B372F43A06}" dt="2018-12-12T13:23:27.532" v="186" actId="1037"/>
        <pc:sldMkLst>
          <pc:docMk/>
          <pc:sldMk cId="2650201429" sldId="547"/>
        </pc:sldMkLst>
        <pc:spChg chg="mod">
          <ac:chgData name="Chris Droessler" userId="625c3661-9d64-47fa-b83c-4b49393bd161" providerId="ADAL" clId="{CBC0FFC6-8126-354B-B257-23B372F43A06}" dt="2018-12-12T13:23:27.532" v="186" actId="1037"/>
          <ac:spMkLst>
            <pc:docMk/>
            <pc:sldMk cId="2650201429" sldId="547"/>
            <ac:spMk id="11" creationId="{78AB56FA-CAFA-BF4B-B7A7-F762766EE843}"/>
          </ac:spMkLst>
        </pc:spChg>
        <pc:picChg chg="mod">
          <ac:chgData name="Chris Droessler" userId="625c3661-9d64-47fa-b83c-4b49393bd161" providerId="ADAL" clId="{CBC0FFC6-8126-354B-B257-23B372F43A06}" dt="2018-12-12T13:23:18.644" v="166" actId="14100"/>
          <ac:picMkLst>
            <pc:docMk/>
            <pc:sldMk cId="2650201429" sldId="547"/>
            <ac:picMk id="6" creationId="{110CC607-B049-1845-838F-2347DEF07FEF}"/>
          </ac:picMkLst>
        </pc:picChg>
      </pc:sldChg>
      <pc:sldChg chg="modSp">
        <pc:chgData name="Chris Droessler" userId="625c3661-9d64-47fa-b83c-4b49393bd161" providerId="ADAL" clId="{CBC0FFC6-8126-354B-B257-23B372F43A06}" dt="2018-12-12T13:02:53.443" v="1" actId="1076"/>
        <pc:sldMkLst>
          <pc:docMk/>
          <pc:sldMk cId="3109256383" sldId="550"/>
        </pc:sldMkLst>
        <pc:spChg chg="mod">
          <ac:chgData name="Chris Droessler" userId="625c3661-9d64-47fa-b83c-4b49393bd161" providerId="ADAL" clId="{CBC0FFC6-8126-354B-B257-23B372F43A06}" dt="2018-12-12T13:02:53.443" v="1" actId="1076"/>
          <ac:spMkLst>
            <pc:docMk/>
            <pc:sldMk cId="3109256383" sldId="550"/>
            <ac:spMk id="5" creationId="{BE28C7A0-B0ED-B647-AEDB-02E19FCFF19B}"/>
          </ac:spMkLst>
        </pc:spChg>
      </pc:sldChg>
      <pc:sldChg chg="modSp">
        <pc:chgData name="Chris Droessler" userId="625c3661-9d64-47fa-b83c-4b49393bd161" providerId="ADAL" clId="{CBC0FFC6-8126-354B-B257-23B372F43A06}" dt="2018-12-12T13:02:59.252" v="2" actId="1076"/>
        <pc:sldMkLst>
          <pc:docMk/>
          <pc:sldMk cId="2474652881" sldId="568"/>
        </pc:sldMkLst>
        <pc:spChg chg="mod">
          <ac:chgData name="Chris Droessler" userId="625c3661-9d64-47fa-b83c-4b49393bd161" providerId="ADAL" clId="{CBC0FFC6-8126-354B-B257-23B372F43A06}" dt="2018-12-12T13:02:59.252" v="2" actId="1076"/>
          <ac:spMkLst>
            <pc:docMk/>
            <pc:sldMk cId="2474652881" sldId="568"/>
            <ac:spMk id="5" creationId="{A18A29C2-135E-8B45-A3F6-4F7A0F240032}"/>
          </ac:spMkLst>
        </pc:spChg>
      </pc:sldChg>
      <pc:sldChg chg="modSp">
        <pc:chgData name="Chris Droessler" userId="625c3661-9d64-47fa-b83c-4b49393bd161" providerId="ADAL" clId="{CBC0FFC6-8126-354B-B257-23B372F43A06}" dt="2018-12-12T13:24:42.052" v="217" actId="1035"/>
        <pc:sldMkLst>
          <pc:docMk/>
          <pc:sldMk cId="4015922710" sldId="629"/>
        </pc:sldMkLst>
        <pc:picChg chg="mod modCrop">
          <ac:chgData name="Chris Droessler" userId="625c3661-9d64-47fa-b83c-4b49393bd161" providerId="ADAL" clId="{CBC0FFC6-8126-354B-B257-23B372F43A06}" dt="2018-12-12T13:24:42.052" v="217" actId="1035"/>
          <ac:picMkLst>
            <pc:docMk/>
            <pc:sldMk cId="4015922710" sldId="629"/>
            <ac:picMk id="7" creationId="{86D6A42F-B155-2D40-9F05-AD04D9413F7D}"/>
          </ac:picMkLst>
        </pc:picChg>
      </pc:sldChg>
      <pc:sldChg chg="addSp delSp modSp">
        <pc:chgData name="Chris Droessler" userId="625c3661-9d64-47fa-b83c-4b49393bd161" providerId="ADAL" clId="{CBC0FFC6-8126-354B-B257-23B372F43A06}" dt="2018-12-12T13:26:04.382" v="222"/>
        <pc:sldMkLst>
          <pc:docMk/>
          <pc:sldMk cId="2362524811" sldId="635"/>
        </pc:sldMkLst>
        <pc:spChg chg="add del mod">
          <ac:chgData name="Chris Droessler" userId="625c3661-9d64-47fa-b83c-4b49393bd161" providerId="ADAL" clId="{CBC0FFC6-8126-354B-B257-23B372F43A06}" dt="2018-12-12T13:26:04.382" v="222"/>
          <ac:spMkLst>
            <pc:docMk/>
            <pc:sldMk cId="2362524811" sldId="635"/>
            <ac:spMk id="2" creationId="{EBF93FDC-D01D-B34B-BF2A-FBA1BD7AB865}"/>
          </ac:spMkLst>
        </pc:spChg>
        <pc:spChg chg="add del mod">
          <ac:chgData name="Chris Droessler" userId="625c3661-9d64-47fa-b83c-4b49393bd161" providerId="ADAL" clId="{CBC0FFC6-8126-354B-B257-23B372F43A06}" dt="2018-12-12T13:26:04.382" v="222"/>
          <ac:spMkLst>
            <pc:docMk/>
            <pc:sldMk cId="2362524811" sldId="635"/>
            <ac:spMk id="3" creationId="{A2EC5E7B-F591-A648-8B26-2BF1C0DF3655}"/>
          </ac:spMkLst>
        </pc:spChg>
        <pc:spChg chg="del">
          <ac:chgData name="Chris Droessler" userId="625c3661-9d64-47fa-b83c-4b49393bd161" providerId="ADAL" clId="{CBC0FFC6-8126-354B-B257-23B372F43A06}" dt="2018-12-12T13:26:04.382" v="222"/>
          <ac:spMkLst>
            <pc:docMk/>
            <pc:sldMk cId="2362524811" sldId="635"/>
            <ac:spMk id="7" creationId="{21EFEB74-0A1F-0244-86BB-AA765691F35D}"/>
          </ac:spMkLst>
        </pc:spChg>
      </pc:sldChg>
      <pc:sldChg chg="addSp delSp modSp">
        <pc:chgData name="Chris Droessler" userId="625c3661-9d64-47fa-b83c-4b49393bd161" providerId="ADAL" clId="{CBC0FFC6-8126-354B-B257-23B372F43A06}" dt="2018-12-12T13:29:04.910" v="247" actId="12"/>
        <pc:sldMkLst>
          <pc:docMk/>
          <pc:sldMk cId="608465507" sldId="636"/>
        </pc:sldMkLst>
        <pc:spChg chg="add del mod">
          <ac:chgData name="Chris Droessler" userId="625c3661-9d64-47fa-b83c-4b49393bd161" providerId="ADAL" clId="{CBC0FFC6-8126-354B-B257-23B372F43A06}" dt="2018-12-12T13:28:56.629" v="244"/>
          <ac:spMkLst>
            <pc:docMk/>
            <pc:sldMk cId="608465507" sldId="636"/>
            <ac:spMk id="2" creationId="{90068070-D42F-864A-84D0-3422D750434F}"/>
          </ac:spMkLst>
        </pc:spChg>
        <pc:spChg chg="add del mod">
          <ac:chgData name="Chris Droessler" userId="625c3661-9d64-47fa-b83c-4b49393bd161" providerId="ADAL" clId="{CBC0FFC6-8126-354B-B257-23B372F43A06}" dt="2018-12-12T13:28:56.629" v="244"/>
          <ac:spMkLst>
            <pc:docMk/>
            <pc:sldMk cId="608465507" sldId="636"/>
            <ac:spMk id="3" creationId="{A3866339-86B8-1F4A-9F7F-18C94575EB91}"/>
          </ac:spMkLst>
        </pc:spChg>
        <pc:spChg chg="del">
          <ac:chgData name="Chris Droessler" userId="625c3661-9d64-47fa-b83c-4b49393bd161" providerId="ADAL" clId="{CBC0FFC6-8126-354B-B257-23B372F43A06}" dt="2018-12-12T13:28:56.629" v="244"/>
          <ac:spMkLst>
            <pc:docMk/>
            <pc:sldMk cId="608465507" sldId="636"/>
            <ac:spMk id="7" creationId="{176A703E-169E-024C-8A57-97EF0A588F4A}"/>
          </ac:spMkLst>
        </pc:spChg>
        <pc:spChg chg="mod">
          <ac:chgData name="Chris Droessler" userId="625c3661-9d64-47fa-b83c-4b49393bd161" providerId="ADAL" clId="{CBC0FFC6-8126-354B-B257-23B372F43A06}" dt="2018-12-12T13:29:04.910" v="247" actId="12"/>
          <ac:spMkLst>
            <pc:docMk/>
            <pc:sldMk cId="608465507" sldId="636"/>
            <ac:spMk id="63492" creationId="{280043DA-BEC9-0345-8416-817542BEC9DE}"/>
          </ac:spMkLst>
        </pc:spChg>
      </pc:sldChg>
      <pc:sldChg chg="addSp delSp modSp">
        <pc:chgData name="Chris Droessler" userId="625c3661-9d64-47fa-b83c-4b49393bd161" providerId="ADAL" clId="{CBC0FFC6-8126-354B-B257-23B372F43A06}" dt="2018-12-12T13:29:52.012" v="260" actId="14100"/>
        <pc:sldMkLst>
          <pc:docMk/>
          <pc:sldMk cId="1823713636" sldId="637"/>
        </pc:sldMkLst>
        <pc:spChg chg="add del mod">
          <ac:chgData name="Chris Droessler" userId="625c3661-9d64-47fa-b83c-4b49393bd161" providerId="ADAL" clId="{CBC0FFC6-8126-354B-B257-23B372F43A06}" dt="2018-12-12T13:29:37.590" v="255"/>
          <ac:spMkLst>
            <pc:docMk/>
            <pc:sldMk cId="1823713636" sldId="637"/>
            <ac:spMk id="2" creationId="{72EC9BD8-4921-3542-8635-EDD463E20362}"/>
          </ac:spMkLst>
        </pc:spChg>
        <pc:spChg chg="add del mod">
          <ac:chgData name="Chris Droessler" userId="625c3661-9d64-47fa-b83c-4b49393bd161" providerId="ADAL" clId="{CBC0FFC6-8126-354B-B257-23B372F43A06}" dt="2018-12-12T13:29:37.590" v="255"/>
          <ac:spMkLst>
            <pc:docMk/>
            <pc:sldMk cId="1823713636" sldId="637"/>
            <ac:spMk id="3" creationId="{48D7BCF8-B245-9848-AE1B-1202FF84A53B}"/>
          </ac:spMkLst>
        </pc:spChg>
        <pc:spChg chg="del">
          <ac:chgData name="Chris Droessler" userId="625c3661-9d64-47fa-b83c-4b49393bd161" providerId="ADAL" clId="{CBC0FFC6-8126-354B-B257-23B372F43A06}" dt="2018-12-12T13:29:37.590" v="255"/>
          <ac:spMkLst>
            <pc:docMk/>
            <pc:sldMk cId="1823713636" sldId="637"/>
            <ac:spMk id="7" creationId="{1C320D9B-33D0-3942-9FB6-48992019E855}"/>
          </ac:spMkLst>
        </pc:spChg>
        <pc:spChg chg="mod">
          <ac:chgData name="Chris Droessler" userId="625c3661-9d64-47fa-b83c-4b49393bd161" providerId="ADAL" clId="{CBC0FFC6-8126-354B-B257-23B372F43A06}" dt="2018-12-12T13:29:52.012" v="260" actId="14100"/>
          <ac:spMkLst>
            <pc:docMk/>
            <pc:sldMk cId="1823713636" sldId="637"/>
            <ac:spMk id="68611" creationId="{3CB32E02-E0B7-9D48-981C-3A1C05B51A54}"/>
          </ac:spMkLst>
        </pc:spChg>
        <pc:spChg chg="mod">
          <ac:chgData name="Chris Droessler" userId="625c3661-9d64-47fa-b83c-4b49393bd161" providerId="ADAL" clId="{CBC0FFC6-8126-354B-B257-23B372F43A06}" dt="2018-12-12T13:29:43.700" v="258" actId="14100"/>
          <ac:spMkLst>
            <pc:docMk/>
            <pc:sldMk cId="1823713636" sldId="637"/>
            <ac:spMk id="68612" creationId="{E4302451-6B06-3249-BFD2-D5F836E60574}"/>
          </ac:spMkLst>
        </pc:spChg>
      </pc:sldChg>
      <pc:sldChg chg="addSp delSp modSp">
        <pc:chgData name="Chris Droessler" userId="625c3661-9d64-47fa-b83c-4b49393bd161" providerId="ADAL" clId="{CBC0FFC6-8126-354B-B257-23B372F43A06}" dt="2018-12-12T13:30:24.964" v="268" actId="14100"/>
        <pc:sldMkLst>
          <pc:docMk/>
          <pc:sldMk cId="2972850866" sldId="638"/>
        </pc:sldMkLst>
        <pc:spChg chg="add del mod">
          <ac:chgData name="Chris Droessler" userId="625c3661-9d64-47fa-b83c-4b49393bd161" providerId="ADAL" clId="{CBC0FFC6-8126-354B-B257-23B372F43A06}" dt="2018-12-12T13:30:12.685" v="263"/>
          <ac:spMkLst>
            <pc:docMk/>
            <pc:sldMk cId="2972850866" sldId="638"/>
            <ac:spMk id="2" creationId="{B46BFE26-80FC-6741-9CDA-497F678D1C43}"/>
          </ac:spMkLst>
        </pc:spChg>
        <pc:spChg chg="add del mod">
          <ac:chgData name="Chris Droessler" userId="625c3661-9d64-47fa-b83c-4b49393bd161" providerId="ADAL" clId="{CBC0FFC6-8126-354B-B257-23B372F43A06}" dt="2018-12-12T13:30:12.685" v="263"/>
          <ac:spMkLst>
            <pc:docMk/>
            <pc:sldMk cId="2972850866" sldId="638"/>
            <ac:spMk id="3" creationId="{C9DA766C-87EB-D14A-A915-4EA411731435}"/>
          </ac:spMkLst>
        </pc:spChg>
        <pc:spChg chg="del">
          <ac:chgData name="Chris Droessler" userId="625c3661-9d64-47fa-b83c-4b49393bd161" providerId="ADAL" clId="{CBC0FFC6-8126-354B-B257-23B372F43A06}" dt="2018-12-12T13:30:12.685" v="263"/>
          <ac:spMkLst>
            <pc:docMk/>
            <pc:sldMk cId="2972850866" sldId="638"/>
            <ac:spMk id="7" creationId="{691A4C63-9E25-D84E-8E3D-81C1A625F428}"/>
          </ac:spMkLst>
        </pc:spChg>
        <pc:spChg chg="mod">
          <ac:chgData name="Chris Droessler" userId="625c3661-9d64-47fa-b83c-4b49393bd161" providerId="ADAL" clId="{CBC0FFC6-8126-354B-B257-23B372F43A06}" dt="2018-12-12T13:30:24.964" v="268" actId="14100"/>
          <ac:spMkLst>
            <pc:docMk/>
            <pc:sldMk cId="2972850866" sldId="638"/>
            <ac:spMk id="70659" creationId="{4989795F-CEF2-3346-90A7-ADE15EED48BB}"/>
          </ac:spMkLst>
        </pc:spChg>
        <pc:spChg chg="mod">
          <ac:chgData name="Chris Droessler" userId="625c3661-9d64-47fa-b83c-4b49393bd161" providerId="ADAL" clId="{CBC0FFC6-8126-354B-B257-23B372F43A06}" dt="2018-12-12T13:30:17.833" v="266" actId="12"/>
          <ac:spMkLst>
            <pc:docMk/>
            <pc:sldMk cId="2972850866" sldId="638"/>
            <ac:spMk id="70660" creationId="{8A9EFB69-F8B5-9747-971E-64D28C9AC413}"/>
          </ac:spMkLst>
        </pc:spChg>
      </pc:sldChg>
      <pc:sldChg chg="addSp delSp modSp">
        <pc:chgData name="Chris Droessler" userId="625c3661-9d64-47fa-b83c-4b49393bd161" providerId="ADAL" clId="{CBC0FFC6-8126-354B-B257-23B372F43A06}" dt="2018-12-12T13:31:14.604" v="282" actId="478"/>
        <pc:sldMkLst>
          <pc:docMk/>
          <pc:sldMk cId="245592913" sldId="640"/>
        </pc:sldMkLst>
        <pc:spChg chg="add del mod">
          <ac:chgData name="Chris Droessler" userId="625c3661-9d64-47fa-b83c-4b49393bd161" providerId="ADAL" clId="{CBC0FFC6-8126-354B-B257-23B372F43A06}" dt="2018-12-12T13:30:40.565" v="269"/>
          <ac:spMkLst>
            <pc:docMk/>
            <pc:sldMk cId="245592913" sldId="640"/>
            <ac:spMk id="2" creationId="{C3239C56-219F-2A48-91B6-DE9F3928CAC8}"/>
          </ac:spMkLst>
        </pc:spChg>
        <pc:spChg chg="add del mod">
          <ac:chgData name="Chris Droessler" userId="625c3661-9d64-47fa-b83c-4b49393bd161" providerId="ADAL" clId="{CBC0FFC6-8126-354B-B257-23B372F43A06}" dt="2018-12-12T13:30:43.981" v="270"/>
          <ac:spMkLst>
            <pc:docMk/>
            <pc:sldMk cId="245592913" sldId="640"/>
            <ac:spMk id="3" creationId="{6984929D-1128-1445-A158-F2B61377199A}"/>
          </ac:spMkLst>
        </pc:spChg>
        <pc:spChg chg="add del mod">
          <ac:chgData name="Chris Droessler" userId="625c3661-9d64-47fa-b83c-4b49393bd161" providerId="ADAL" clId="{CBC0FFC6-8126-354B-B257-23B372F43A06}" dt="2018-12-12T13:30:43.981" v="270"/>
          <ac:spMkLst>
            <pc:docMk/>
            <pc:sldMk cId="245592913" sldId="640"/>
            <ac:spMk id="4" creationId="{A4D9697D-64C1-DB49-B6A9-AE3791AC60A0}"/>
          </ac:spMkLst>
        </pc:spChg>
        <pc:spChg chg="add del mod">
          <ac:chgData name="Chris Droessler" userId="625c3661-9d64-47fa-b83c-4b49393bd161" providerId="ADAL" clId="{CBC0FFC6-8126-354B-B257-23B372F43A06}" dt="2018-12-12T13:30:44.629" v="271"/>
          <ac:spMkLst>
            <pc:docMk/>
            <pc:sldMk cId="245592913" sldId="640"/>
            <ac:spMk id="5" creationId="{12965ABF-64E6-094E-8568-23757EE5A045}"/>
          </ac:spMkLst>
        </pc:spChg>
        <pc:spChg chg="add del mod">
          <ac:chgData name="Chris Droessler" userId="625c3661-9d64-47fa-b83c-4b49393bd161" providerId="ADAL" clId="{CBC0FFC6-8126-354B-B257-23B372F43A06}" dt="2018-12-12T13:30:44.629" v="271"/>
          <ac:spMkLst>
            <pc:docMk/>
            <pc:sldMk cId="245592913" sldId="640"/>
            <ac:spMk id="6" creationId="{C9777E93-3C21-DF43-85A4-4865735D8FF7}"/>
          </ac:spMkLst>
        </pc:spChg>
        <pc:spChg chg="del">
          <ac:chgData name="Chris Droessler" userId="625c3661-9d64-47fa-b83c-4b49393bd161" providerId="ADAL" clId="{CBC0FFC6-8126-354B-B257-23B372F43A06}" dt="2018-12-12T13:30:40.565" v="269"/>
          <ac:spMkLst>
            <pc:docMk/>
            <pc:sldMk cId="245592913" sldId="640"/>
            <ac:spMk id="7" creationId="{8C7A1AFE-CD15-854A-B0F0-CACDE817F630}"/>
          </ac:spMkLst>
        </pc:spChg>
        <pc:spChg chg="add del mod">
          <ac:chgData name="Chris Droessler" userId="625c3661-9d64-47fa-b83c-4b49393bd161" providerId="ADAL" clId="{CBC0FFC6-8126-354B-B257-23B372F43A06}" dt="2018-12-12T13:30:44.821" v="272"/>
          <ac:spMkLst>
            <pc:docMk/>
            <pc:sldMk cId="245592913" sldId="640"/>
            <ac:spMk id="8" creationId="{7F30A43C-DF48-3B4B-9D05-DE04004EECD3}"/>
          </ac:spMkLst>
        </pc:spChg>
        <pc:spChg chg="add del mod">
          <ac:chgData name="Chris Droessler" userId="625c3661-9d64-47fa-b83c-4b49393bd161" providerId="ADAL" clId="{CBC0FFC6-8126-354B-B257-23B372F43A06}" dt="2018-12-12T13:30:44.821" v="272"/>
          <ac:spMkLst>
            <pc:docMk/>
            <pc:sldMk cId="245592913" sldId="640"/>
            <ac:spMk id="9" creationId="{5B43F12E-F1AB-064E-B159-BA090546E7E3}"/>
          </ac:spMkLst>
        </pc:spChg>
        <pc:spChg chg="add del mod">
          <ac:chgData name="Chris Droessler" userId="625c3661-9d64-47fa-b83c-4b49393bd161" providerId="ADAL" clId="{CBC0FFC6-8126-354B-B257-23B372F43A06}" dt="2018-12-12T13:30:47.729" v="273"/>
          <ac:spMkLst>
            <pc:docMk/>
            <pc:sldMk cId="245592913" sldId="640"/>
            <ac:spMk id="10" creationId="{F26A9B15-329E-6143-8BE9-322F5D6F976D}"/>
          </ac:spMkLst>
        </pc:spChg>
        <pc:spChg chg="add del mod">
          <ac:chgData name="Chris Droessler" userId="625c3661-9d64-47fa-b83c-4b49393bd161" providerId="ADAL" clId="{CBC0FFC6-8126-354B-B257-23B372F43A06}" dt="2018-12-12T13:30:48.925" v="274"/>
          <ac:spMkLst>
            <pc:docMk/>
            <pc:sldMk cId="245592913" sldId="640"/>
            <ac:spMk id="11" creationId="{5A768B45-903F-FB41-B607-06D8A46AD346}"/>
          </ac:spMkLst>
        </pc:spChg>
        <pc:spChg chg="add del mod">
          <ac:chgData name="Chris Droessler" userId="625c3661-9d64-47fa-b83c-4b49393bd161" providerId="ADAL" clId="{CBC0FFC6-8126-354B-B257-23B372F43A06}" dt="2018-12-12T13:30:48.925" v="274"/>
          <ac:spMkLst>
            <pc:docMk/>
            <pc:sldMk cId="245592913" sldId="640"/>
            <ac:spMk id="12" creationId="{0A4E857C-240A-B142-8D5F-58ED6569DDFD}"/>
          </ac:spMkLst>
        </pc:spChg>
        <pc:spChg chg="add del mod">
          <ac:chgData name="Chris Droessler" userId="625c3661-9d64-47fa-b83c-4b49393bd161" providerId="ADAL" clId="{CBC0FFC6-8126-354B-B257-23B372F43A06}" dt="2018-12-12T13:30:49.709" v="275"/>
          <ac:spMkLst>
            <pc:docMk/>
            <pc:sldMk cId="245592913" sldId="640"/>
            <ac:spMk id="13" creationId="{F7BBFE67-696D-AB48-BE5E-5022BF6F0844}"/>
          </ac:spMkLst>
        </pc:spChg>
        <pc:spChg chg="add del mod">
          <ac:chgData name="Chris Droessler" userId="625c3661-9d64-47fa-b83c-4b49393bd161" providerId="ADAL" clId="{CBC0FFC6-8126-354B-B257-23B372F43A06}" dt="2018-12-12T13:30:49.709" v="275"/>
          <ac:spMkLst>
            <pc:docMk/>
            <pc:sldMk cId="245592913" sldId="640"/>
            <ac:spMk id="14" creationId="{4A4B85C8-F7B7-2148-BDF7-F68E144BF332}"/>
          </ac:spMkLst>
        </pc:spChg>
        <pc:spChg chg="add mod">
          <ac:chgData name="Chris Droessler" userId="625c3661-9d64-47fa-b83c-4b49393bd161" providerId="ADAL" clId="{CBC0FFC6-8126-354B-B257-23B372F43A06}" dt="2018-12-12T13:31:08.525" v="281" actId="14100"/>
          <ac:spMkLst>
            <pc:docMk/>
            <pc:sldMk cId="245592913" sldId="640"/>
            <ac:spMk id="15" creationId="{19A5CCFE-A292-5B4F-B951-2562743C81C6}"/>
          </ac:spMkLst>
        </pc:spChg>
        <pc:spChg chg="del mod">
          <ac:chgData name="Chris Droessler" userId="625c3661-9d64-47fa-b83c-4b49393bd161" providerId="ADAL" clId="{CBC0FFC6-8126-354B-B257-23B372F43A06}" dt="2018-12-12T13:31:14.604" v="282" actId="478"/>
          <ac:spMkLst>
            <pc:docMk/>
            <pc:sldMk cId="245592913" sldId="640"/>
            <ac:spMk id="74757" creationId="{91AFE8E1-8F64-654A-8367-56C2B6A3F2A6}"/>
          </ac:spMkLst>
        </pc:spChg>
      </pc:sldChg>
      <pc:sldChg chg="addSp delSp modSp">
        <pc:chgData name="Chris Droessler" userId="625c3661-9d64-47fa-b83c-4b49393bd161" providerId="ADAL" clId="{CBC0FFC6-8126-354B-B257-23B372F43A06}" dt="2018-12-12T13:33:46.741" v="332" actId="404"/>
        <pc:sldMkLst>
          <pc:docMk/>
          <pc:sldMk cId="734425855" sldId="641"/>
        </pc:sldMkLst>
        <pc:spChg chg="add del mod">
          <ac:chgData name="Chris Droessler" userId="625c3661-9d64-47fa-b83c-4b49393bd161" providerId="ADAL" clId="{CBC0FFC6-8126-354B-B257-23B372F43A06}" dt="2018-12-12T13:32:51.542" v="314"/>
          <ac:spMkLst>
            <pc:docMk/>
            <pc:sldMk cId="734425855" sldId="641"/>
            <ac:spMk id="2" creationId="{D5346550-5623-8F4E-866F-2B6702C2A046}"/>
          </ac:spMkLst>
        </pc:spChg>
        <pc:spChg chg="add del mod">
          <ac:chgData name="Chris Droessler" userId="625c3661-9d64-47fa-b83c-4b49393bd161" providerId="ADAL" clId="{CBC0FFC6-8126-354B-B257-23B372F43A06}" dt="2018-12-12T13:32:52.215" v="315"/>
          <ac:spMkLst>
            <pc:docMk/>
            <pc:sldMk cId="734425855" sldId="641"/>
            <ac:spMk id="3" creationId="{5C394492-7EBF-C04D-A997-438080D67D3D}"/>
          </ac:spMkLst>
        </pc:spChg>
        <pc:spChg chg="add del mod">
          <ac:chgData name="Chris Droessler" userId="625c3661-9d64-47fa-b83c-4b49393bd161" providerId="ADAL" clId="{CBC0FFC6-8126-354B-B257-23B372F43A06}" dt="2018-12-12T13:32:52.215" v="315"/>
          <ac:spMkLst>
            <pc:docMk/>
            <pc:sldMk cId="734425855" sldId="641"/>
            <ac:spMk id="4" creationId="{3780B876-D6C4-8F47-874D-CF8C01B3BB09}"/>
          </ac:spMkLst>
        </pc:spChg>
        <pc:spChg chg="add mod">
          <ac:chgData name="Chris Droessler" userId="625c3661-9d64-47fa-b83c-4b49393bd161" providerId="ADAL" clId="{CBC0FFC6-8126-354B-B257-23B372F43A06}" dt="2018-12-12T13:33:02.773" v="321" actId="14100"/>
          <ac:spMkLst>
            <pc:docMk/>
            <pc:sldMk cId="734425855" sldId="641"/>
            <ac:spMk id="5" creationId="{03D377F0-A3B0-6849-A8A7-F83916E79517}"/>
          </ac:spMkLst>
        </pc:spChg>
        <pc:spChg chg="del">
          <ac:chgData name="Chris Droessler" userId="625c3661-9d64-47fa-b83c-4b49393bd161" providerId="ADAL" clId="{CBC0FFC6-8126-354B-B257-23B372F43A06}" dt="2018-12-12T13:32:51.542" v="314"/>
          <ac:spMkLst>
            <pc:docMk/>
            <pc:sldMk cId="734425855" sldId="641"/>
            <ac:spMk id="7" creationId="{0F65050E-1D14-E14C-A517-76B1C4C6D959}"/>
          </ac:spMkLst>
        </pc:spChg>
        <pc:spChg chg="mod">
          <ac:chgData name="Chris Droessler" userId="625c3661-9d64-47fa-b83c-4b49393bd161" providerId="ADAL" clId="{CBC0FFC6-8126-354B-B257-23B372F43A06}" dt="2018-12-12T13:33:46.741" v="332" actId="404"/>
          <ac:spMkLst>
            <pc:docMk/>
            <pc:sldMk cId="734425855" sldId="641"/>
            <ac:spMk id="80898" creationId="{2BB63260-8C4D-4241-8ED1-D87F90CA7575}"/>
          </ac:spMkLst>
        </pc:spChg>
        <pc:spChg chg="del mod">
          <ac:chgData name="Chris Droessler" userId="625c3661-9d64-47fa-b83c-4b49393bd161" providerId="ADAL" clId="{CBC0FFC6-8126-354B-B257-23B372F43A06}" dt="2018-12-12T13:33:05.173" v="322" actId="478"/>
          <ac:spMkLst>
            <pc:docMk/>
            <pc:sldMk cId="734425855" sldId="641"/>
            <ac:spMk id="80901" creationId="{98634741-6110-D846-A4A0-0322C7DFEB9A}"/>
          </ac:spMkLst>
        </pc:spChg>
      </pc:sldChg>
      <pc:sldChg chg="modSp">
        <pc:chgData name="Chris Droessler" userId="625c3661-9d64-47fa-b83c-4b49393bd161" providerId="ADAL" clId="{CBC0FFC6-8126-354B-B257-23B372F43A06}" dt="2018-12-12T13:04:05.286" v="11" actId="20577"/>
        <pc:sldMkLst>
          <pc:docMk/>
          <pc:sldMk cId="2582107701" sldId="645"/>
        </pc:sldMkLst>
        <pc:spChg chg="mod">
          <ac:chgData name="Chris Droessler" userId="625c3661-9d64-47fa-b83c-4b49393bd161" providerId="ADAL" clId="{CBC0FFC6-8126-354B-B257-23B372F43A06}" dt="2018-12-12T13:03:47.428" v="9" actId="14100"/>
          <ac:spMkLst>
            <pc:docMk/>
            <pc:sldMk cId="2582107701" sldId="645"/>
            <ac:spMk id="147" creationId="{00000000-0000-0000-0000-000000000000}"/>
          </ac:spMkLst>
        </pc:spChg>
        <pc:spChg chg="mod">
          <ac:chgData name="Chris Droessler" userId="625c3661-9d64-47fa-b83c-4b49393bd161" providerId="ADAL" clId="{CBC0FFC6-8126-354B-B257-23B372F43A06}" dt="2018-12-12T13:04:05.286" v="11" actId="20577"/>
          <ac:spMkLst>
            <pc:docMk/>
            <pc:sldMk cId="2582107701" sldId="645"/>
            <ac:spMk id="148" creationId="{00000000-0000-0000-0000-000000000000}"/>
          </ac:spMkLst>
        </pc:spChg>
      </pc:sldChg>
      <pc:sldChg chg="modSp">
        <pc:chgData name="Chris Droessler" userId="625c3661-9d64-47fa-b83c-4b49393bd161" providerId="ADAL" clId="{CBC0FFC6-8126-354B-B257-23B372F43A06}" dt="2018-12-12T13:04:45.268" v="16" actId="1035"/>
        <pc:sldMkLst>
          <pc:docMk/>
          <pc:sldMk cId="4064697976" sldId="647"/>
        </pc:sldMkLst>
        <pc:spChg chg="mod">
          <ac:chgData name="Chris Droessler" userId="625c3661-9d64-47fa-b83c-4b49393bd161" providerId="ADAL" clId="{CBC0FFC6-8126-354B-B257-23B372F43A06}" dt="2018-12-12T13:04:34.559" v="12" actId="20577"/>
          <ac:spMkLst>
            <pc:docMk/>
            <pc:sldMk cId="4064697976" sldId="647"/>
            <ac:spMk id="154" creationId="{00000000-0000-0000-0000-000000000000}"/>
          </ac:spMkLst>
        </pc:spChg>
        <pc:picChg chg="mod">
          <ac:chgData name="Chris Droessler" userId="625c3661-9d64-47fa-b83c-4b49393bd161" providerId="ADAL" clId="{CBC0FFC6-8126-354B-B257-23B372F43A06}" dt="2018-12-12T13:04:45.268" v="16" actId="1035"/>
          <ac:picMkLst>
            <pc:docMk/>
            <pc:sldMk cId="4064697976" sldId="647"/>
            <ac:picMk id="153" creationId="{00000000-0000-0000-0000-000000000000}"/>
          </ac:picMkLst>
        </pc:picChg>
      </pc:sldChg>
      <pc:sldChg chg="modSp">
        <pc:chgData name="Chris Droessler" userId="625c3661-9d64-47fa-b83c-4b49393bd161" providerId="ADAL" clId="{CBC0FFC6-8126-354B-B257-23B372F43A06}" dt="2018-12-12T13:05:21.219" v="22" actId="20577"/>
        <pc:sldMkLst>
          <pc:docMk/>
          <pc:sldMk cId="853690919" sldId="649"/>
        </pc:sldMkLst>
        <pc:spChg chg="mod">
          <ac:chgData name="Chris Droessler" userId="625c3661-9d64-47fa-b83c-4b49393bd161" providerId="ADAL" clId="{CBC0FFC6-8126-354B-B257-23B372F43A06}" dt="2018-12-12T13:05:21.219" v="22" actId="20577"/>
          <ac:spMkLst>
            <pc:docMk/>
            <pc:sldMk cId="853690919" sldId="649"/>
            <ac:spMk id="159" creationId="{00000000-0000-0000-0000-000000000000}"/>
          </ac:spMkLst>
        </pc:spChg>
      </pc:sldChg>
      <pc:sldChg chg="modSp">
        <pc:chgData name="Chris Droessler" userId="625c3661-9d64-47fa-b83c-4b49393bd161" providerId="ADAL" clId="{CBC0FFC6-8126-354B-B257-23B372F43A06}" dt="2018-12-12T13:09:07.702" v="61" actId="114"/>
        <pc:sldMkLst>
          <pc:docMk/>
          <pc:sldMk cId="4054613236" sldId="650"/>
        </pc:sldMkLst>
        <pc:spChg chg="mod">
          <ac:chgData name="Chris Droessler" userId="625c3661-9d64-47fa-b83c-4b49393bd161" providerId="ADAL" clId="{CBC0FFC6-8126-354B-B257-23B372F43A06}" dt="2018-12-12T13:09:07.702" v="61" actId="114"/>
          <ac:spMkLst>
            <pc:docMk/>
            <pc:sldMk cId="4054613236" sldId="650"/>
            <ac:spMk id="181" creationId="{00000000-0000-0000-0000-000000000000}"/>
          </ac:spMkLst>
        </pc:spChg>
      </pc:sldChg>
      <pc:sldChg chg="modSp">
        <pc:chgData name="Chris Droessler" userId="625c3661-9d64-47fa-b83c-4b49393bd161" providerId="ADAL" clId="{CBC0FFC6-8126-354B-B257-23B372F43A06}" dt="2018-12-12T13:10:26.319" v="69" actId="20577"/>
        <pc:sldMkLst>
          <pc:docMk/>
          <pc:sldMk cId="2111383734" sldId="652"/>
        </pc:sldMkLst>
        <pc:spChg chg="mod">
          <ac:chgData name="Chris Droessler" userId="625c3661-9d64-47fa-b83c-4b49393bd161" providerId="ADAL" clId="{CBC0FFC6-8126-354B-B257-23B372F43A06}" dt="2018-12-12T13:10:26.319" v="69" actId="20577"/>
          <ac:spMkLst>
            <pc:docMk/>
            <pc:sldMk cId="2111383734" sldId="652"/>
            <ac:spMk id="199" creationId="{00000000-0000-0000-0000-000000000000}"/>
          </ac:spMkLst>
        </pc:spChg>
      </pc:sldChg>
      <pc:sldChg chg="modSp">
        <pc:chgData name="Chris Droessler" userId="625c3661-9d64-47fa-b83c-4b49393bd161" providerId="ADAL" clId="{CBC0FFC6-8126-354B-B257-23B372F43A06}" dt="2018-12-12T13:11:35.484" v="87" actId="20577"/>
        <pc:sldMkLst>
          <pc:docMk/>
          <pc:sldMk cId="4173153880" sldId="653"/>
        </pc:sldMkLst>
        <pc:spChg chg="mod">
          <ac:chgData name="Chris Droessler" userId="625c3661-9d64-47fa-b83c-4b49393bd161" providerId="ADAL" clId="{CBC0FFC6-8126-354B-B257-23B372F43A06}" dt="2018-12-12T13:11:35.484" v="87" actId="20577"/>
          <ac:spMkLst>
            <pc:docMk/>
            <pc:sldMk cId="4173153880" sldId="653"/>
            <ac:spMk id="201" creationId="{00000000-0000-0000-0000-000000000000}"/>
          </ac:spMkLst>
        </pc:spChg>
      </pc:sldChg>
      <pc:sldChg chg="modSp">
        <pc:chgData name="Chris Droessler" userId="625c3661-9d64-47fa-b83c-4b49393bd161" providerId="ADAL" clId="{CBC0FFC6-8126-354B-B257-23B372F43A06}" dt="2018-12-12T13:13:53.835" v="115" actId="1076"/>
        <pc:sldMkLst>
          <pc:docMk/>
          <pc:sldMk cId="3568246726" sldId="655"/>
        </pc:sldMkLst>
        <pc:spChg chg="mod">
          <ac:chgData name="Chris Droessler" userId="625c3661-9d64-47fa-b83c-4b49393bd161" providerId="ADAL" clId="{CBC0FFC6-8126-354B-B257-23B372F43A06}" dt="2018-12-12T13:13:53.835" v="115" actId="1076"/>
          <ac:spMkLst>
            <pc:docMk/>
            <pc:sldMk cId="3568246726" sldId="655"/>
            <ac:spMk id="207" creationId="{00000000-0000-0000-0000-000000000000}"/>
          </ac:spMkLst>
        </pc:spChg>
      </pc:sldChg>
      <pc:sldChg chg="modSp">
        <pc:chgData name="Chris Droessler" userId="625c3661-9d64-47fa-b83c-4b49393bd161" providerId="ADAL" clId="{CBC0FFC6-8126-354B-B257-23B372F43A06}" dt="2018-12-12T13:14:43.474" v="126" actId="20577"/>
        <pc:sldMkLst>
          <pc:docMk/>
          <pc:sldMk cId="1338064903" sldId="656"/>
        </pc:sldMkLst>
        <pc:spChg chg="mod">
          <ac:chgData name="Chris Droessler" userId="625c3661-9d64-47fa-b83c-4b49393bd161" providerId="ADAL" clId="{CBC0FFC6-8126-354B-B257-23B372F43A06}" dt="2018-12-12T13:14:43.474" v="126" actId="20577"/>
          <ac:spMkLst>
            <pc:docMk/>
            <pc:sldMk cId="1338064903" sldId="656"/>
            <ac:spMk id="210" creationId="{00000000-0000-0000-0000-000000000000}"/>
          </ac:spMkLst>
        </pc:spChg>
      </pc:sldChg>
      <pc:sldChg chg="modSp">
        <pc:chgData name="Chris Droessler" userId="625c3661-9d64-47fa-b83c-4b49393bd161" providerId="ADAL" clId="{CBC0FFC6-8126-354B-B257-23B372F43A06}" dt="2018-12-12T13:16:16.350" v="133" actId="20577"/>
        <pc:sldMkLst>
          <pc:docMk/>
          <pc:sldMk cId="1615840979" sldId="658"/>
        </pc:sldMkLst>
        <pc:spChg chg="mod">
          <ac:chgData name="Chris Droessler" userId="625c3661-9d64-47fa-b83c-4b49393bd161" providerId="ADAL" clId="{CBC0FFC6-8126-354B-B257-23B372F43A06}" dt="2018-12-12T13:16:16.350" v="133" actId="20577"/>
          <ac:spMkLst>
            <pc:docMk/>
            <pc:sldMk cId="1615840979" sldId="658"/>
            <ac:spMk id="226" creationId="{00000000-0000-0000-0000-000000000000}"/>
          </ac:spMkLst>
        </pc:spChg>
      </pc:sldChg>
      <pc:sldChg chg="modSp">
        <pc:chgData name="Chris Droessler" userId="625c3661-9d64-47fa-b83c-4b49393bd161" providerId="ADAL" clId="{CBC0FFC6-8126-354B-B257-23B372F43A06}" dt="2018-12-12T13:17:26.115" v="146" actId="1076"/>
        <pc:sldMkLst>
          <pc:docMk/>
          <pc:sldMk cId="3807644968" sldId="659"/>
        </pc:sldMkLst>
        <pc:spChg chg="mod">
          <ac:chgData name="Chris Droessler" userId="625c3661-9d64-47fa-b83c-4b49393bd161" providerId="ADAL" clId="{CBC0FFC6-8126-354B-B257-23B372F43A06}" dt="2018-12-12T13:17:20.231" v="145" actId="20577"/>
          <ac:spMkLst>
            <pc:docMk/>
            <pc:sldMk cId="3807644968" sldId="659"/>
            <ac:spMk id="233" creationId="{00000000-0000-0000-0000-000000000000}"/>
          </ac:spMkLst>
        </pc:spChg>
        <pc:picChg chg="mod">
          <ac:chgData name="Chris Droessler" userId="625c3661-9d64-47fa-b83c-4b49393bd161" providerId="ADAL" clId="{CBC0FFC6-8126-354B-B257-23B372F43A06}" dt="2018-12-12T13:17:26.115" v="146" actId="1076"/>
          <ac:picMkLst>
            <pc:docMk/>
            <pc:sldMk cId="3807644968" sldId="659"/>
            <ac:picMk id="235" creationId="{00000000-0000-0000-0000-000000000000}"/>
          </ac:picMkLst>
        </pc:picChg>
      </pc:sldChg>
      <pc:sldChg chg="modSp">
        <pc:chgData name="Chris Droessler" userId="625c3661-9d64-47fa-b83c-4b49393bd161" providerId="ADAL" clId="{CBC0FFC6-8126-354B-B257-23B372F43A06}" dt="2018-12-12T13:18:19.662" v="151" actId="20577"/>
        <pc:sldMkLst>
          <pc:docMk/>
          <pc:sldMk cId="2161508162" sldId="661"/>
        </pc:sldMkLst>
        <pc:spChg chg="mod">
          <ac:chgData name="Chris Droessler" userId="625c3661-9d64-47fa-b83c-4b49393bd161" providerId="ADAL" clId="{CBC0FFC6-8126-354B-B257-23B372F43A06}" dt="2018-12-12T13:18:19.662" v="151" actId="20577"/>
          <ac:spMkLst>
            <pc:docMk/>
            <pc:sldMk cId="2161508162" sldId="661"/>
            <ac:spMk id="240" creationId="{00000000-0000-0000-0000-000000000000}"/>
          </ac:spMkLst>
        </pc:spChg>
      </pc:sldChg>
      <pc:sldChg chg="modSp">
        <pc:chgData name="Chris Droessler" userId="625c3661-9d64-47fa-b83c-4b49393bd161" providerId="ADAL" clId="{CBC0FFC6-8126-354B-B257-23B372F43A06}" dt="2018-12-12T13:18:48.301" v="154" actId="14100"/>
        <pc:sldMkLst>
          <pc:docMk/>
          <pc:sldMk cId="4222824687" sldId="662"/>
        </pc:sldMkLst>
        <pc:spChg chg="mod">
          <ac:chgData name="Chris Droessler" userId="625c3661-9d64-47fa-b83c-4b49393bd161" providerId="ADAL" clId="{CBC0FFC6-8126-354B-B257-23B372F43A06}" dt="2018-12-12T13:18:48.301" v="154" actId="14100"/>
          <ac:spMkLst>
            <pc:docMk/>
            <pc:sldMk cId="4222824687" sldId="662"/>
            <ac:spMk id="242" creationId="{00000000-0000-0000-0000-000000000000}"/>
          </ac:spMkLst>
        </pc:spChg>
      </pc:sldChg>
      <pc:sldChg chg="modSp">
        <pc:chgData name="Chris Droessler" userId="625c3661-9d64-47fa-b83c-4b49393bd161" providerId="ADAL" clId="{CBC0FFC6-8126-354B-B257-23B372F43A06}" dt="2018-12-12T13:18:57.767" v="155" actId="20577"/>
        <pc:sldMkLst>
          <pc:docMk/>
          <pc:sldMk cId="2759608546" sldId="663"/>
        </pc:sldMkLst>
        <pc:spChg chg="mod">
          <ac:chgData name="Chris Droessler" userId="625c3661-9d64-47fa-b83c-4b49393bd161" providerId="ADAL" clId="{CBC0FFC6-8126-354B-B257-23B372F43A06}" dt="2018-12-12T13:18:57.767" v="155" actId="20577"/>
          <ac:spMkLst>
            <pc:docMk/>
            <pc:sldMk cId="2759608546" sldId="663"/>
            <ac:spMk id="245" creationId="{00000000-0000-0000-0000-000000000000}"/>
          </ac:spMkLst>
        </pc:spChg>
      </pc:sldChg>
      <pc:sldChg chg="modSp">
        <pc:chgData name="Chris Droessler" userId="625c3661-9d64-47fa-b83c-4b49393bd161" providerId="ADAL" clId="{CBC0FFC6-8126-354B-B257-23B372F43A06}" dt="2018-12-12T13:19:24.918" v="158" actId="20577"/>
        <pc:sldMkLst>
          <pc:docMk/>
          <pc:sldMk cId="1776722145" sldId="664"/>
        </pc:sldMkLst>
        <pc:spChg chg="mod">
          <ac:chgData name="Chris Droessler" userId="625c3661-9d64-47fa-b83c-4b49393bd161" providerId="ADAL" clId="{CBC0FFC6-8126-354B-B257-23B372F43A06}" dt="2018-12-12T13:19:24.918" v="158" actId="20577"/>
          <ac:spMkLst>
            <pc:docMk/>
            <pc:sldMk cId="1776722145" sldId="664"/>
            <ac:spMk id="248" creationId="{00000000-0000-0000-0000-000000000000}"/>
          </ac:spMkLst>
        </pc:spChg>
      </pc:sldChg>
      <pc:sldChg chg="modSp">
        <pc:chgData name="Chris Droessler" userId="625c3661-9d64-47fa-b83c-4b49393bd161" providerId="ADAL" clId="{CBC0FFC6-8126-354B-B257-23B372F43A06}" dt="2018-12-12T13:19:52.342" v="162" actId="20577"/>
        <pc:sldMkLst>
          <pc:docMk/>
          <pc:sldMk cId="1177763764" sldId="665"/>
        </pc:sldMkLst>
        <pc:spChg chg="mod">
          <ac:chgData name="Chris Droessler" userId="625c3661-9d64-47fa-b83c-4b49393bd161" providerId="ADAL" clId="{CBC0FFC6-8126-354B-B257-23B372F43A06}" dt="2018-12-12T13:19:52.342" v="162" actId="20577"/>
          <ac:spMkLst>
            <pc:docMk/>
            <pc:sldMk cId="1177763764" sldId="665"/>
            <ac:spMk id="25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April 18, 2018</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Perkins 101</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April 18, 2018</a:t>
            </a: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www.bizjournals.com/triad/news/2016/01/20/triad-mattress-maker-opens-first-retail-store-in.html" TargetMode="External"/><Relationship Id="rId2" Type="http://schemas.openxmlformats.org/officeDocument/2006/relationships/slide" Target="../slides/slide107.xml"/><Relationship Id="rId1" Type="http://schemas.openxmlformats.org/officeDocument/2006/relationships/notesMaster" Target="../notesMasters/notesMaster1.xml"/><Relationship Id="rId6" Type="http://schemas.openxmlformats.org/officeDocument/2006/relationships/hyperlink" Target="http://www.bizjournals.com/triangle/search/results?q=Frank%20Hood" TargetMode="External"/><Relationship Id="rId5" Type="http://schemas.openxmlformats.org/officeDocument/2006/relationships/hyperlink" Target="http://www.bizjournals.com/triangle/news/2017/05/09/mebane-mattress-maker-continues-rapid-expansion-in.html?ana=e_ae_set6&amp;s=article_du&amp;ed=2017-05-09&amp;u=DFsejj4U8KnV9lBFgI8D1Q03b85e1a&amp;t=1494359607&amp;j=78132781#i1" TargetMode="External"/><Relationship Id="rId4" Type="http://schemas.openxmlformats.org/officeDocument/2006/relationships/hyperlink" Target="http://companies.bizjournals.com/profile/kingsdown/156841/?mkt=triangle"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8" Type="http://schemas.openxmlformats.org/officeDocument/2006/relationships/hyperlink" Target="https://www.projectmanager.com/blog/6-tips-developing-cross-functional-teams" TargetMode="External"/><Relationship Id="rId13" Type="http://schemas.openxmlformats.org/officeDocument/2006/relationships/hyperlink" Target="https://www.mountaingoatsoftware.com/agile/scrum/roles/scrummaster/requirements" TargetMode="External"/><Relationship Id="rId3" Type="http://schemas.openxmlformats.org/officeDocument/2006/relationships/hyperlink" Target="https://www.scrum.org/resources/what-is-scrum" TargetMode="External"/><Relationship Id="rId7" Type="http://schemas.openxmlformats.org/officeDocument/2006/relationships/hyperlink" Target="https://www.projectmanager.com/software" TargetMode="External"/><Relationship Id="rId12" Type="http://schemas.openxmlformats.org/officeDocument/2006/relationships/hyperlink" Target="https://www.scrumalliance.org/get-certified/practitioners/csm-certification" TargetMode="External"/><Relationship Id="rId17" Type="http://schemas.openxmlformats.org/officeDocument/2006/relationships/hyperlink" Target="https://www.projectmanager.com/pricing" TargetMode="External"/><Relationship Id="rId2" Type="http://schemas.openxmlformats.org/officeDocument/2006/relationships/slide" Target="../slides/slide94.xml"/><Relationship Id="rId16" Type="http://schemas.openxmlformats.org/officeDocument/2006/relationships/hyperlink" Target="https://www.projectmanager.com/" TargetMode="External"/><Relationship Id="rId1" Type="http://schemas.openxmlformats.org/officeDocument/2006/relationships/notesMaster" Target="../notesMasters/notesMaster1.xml"/><Relationship Id="rId6" Type="http://schemas.openxmlformats.org/officeDocument/2006/relationships/hyperlink" Target="https://www.projectmanager.com/blog/manage-servant-leadership" TargetMode="External"/><Relationship Id="rId11" Type="http://schemas.openxmlformats.org/officeDocument/2006/relationships/hyperlink" Target="https://www.projectmanager.com/blog/understanding-critical-path-project-management" TargetMode="External"/><Relationship Id="rId5" Type="http://schemas.openxmlformats.org/officeDocument/2006/relationships/hyperlink" Target="https://www.projectmanager.com/blog/scrum-methodology" TargetMode="External"/><Relationship Id="rId15" Type="http://schemas.openxmlformats.org/officeDocument/2006/relationships/hyperlink" Target="https://www.projectmanager.com/blog/how-to-run-a-great-scrum-meeting" TargetMode="External"/><Relationship Id="rId10" Type="http://schemas.openxmlformats.org/officeDocument/2006/relationships/hyperlink" Target="https://www.projectmanager.com/software/collaboration" TargetMode="External"/><Relationship Id="rId4" Type="http://schemas.openxmlformats.org/officeDocument/2006/relationships/hyperlink" Target="https://www.scrumalliance.org/learn-about-scrum/state-of-scrum/2017-state-of-scrum" TargetMode="External"/><Relationship Id="rId9" Type="http://schemas.openxmlformats.org/officeDocument/2006/relationships/hyperlink" Target="https://www.projectmanager.com/blog/what-is-a-stakeholder" TargetMode="External"/><Relationship Id="rId14" Type="http://schemas.openxmlformats.org/officeDocument/2006/relationships/hyperlink" Target="https://www.projectmanager.com/blog/scrum-roles-the-anatomy-of-a-scrum-team"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517096" cy="4743450"/>
          </a:xfrm>
        </p:spPr>
        <p:txBody>
          <a:bodyPr/>
          <a:lstStyle/>
          <a:p>
            <a:r>
              <a:rPr lang="en-US" dirty="0"/>
              <a:t>Welcome</a:t>
            </a:r>
          </a:p>
          <a:p>
            <a:endParaRPr lang="en-US" sz="1400" dirty="0"/>
          </a:p>
          <a:p>
            <a:r>
              <a:rPr lang="en-US" sz="1400" dirty="0"/>
              <a:t>Thanks for showing an interest in career planning and coaching </a:t>
            </a:r>
          </a:p>
          <a:p>
            <a:endParaRPr lang="en-US" sz="1400" dirty="0"/>
          </a:p>
          <a:p>
            <a:r>
              <a:rPr lang="en-US" sz="1400" dirty="0"/>
              <a:t>Purpose today </a:t>
            </a:r>
          </a:p>
          <a:p>
            <a:endParaRPr lang="en-US" sz="1400" dirty="0"/>
          </a:p>
          <a:p>
            <a:r>
              <a:rPr lang="en-US" sz="1400" dirty="0"/>
              <a:t>Overview Career Development to encourage you to dig deeper</a:t>
            </a:r>
          </a:p>
          <a:p>
            <a:endParaRPr lang="en-US" sz="1400" dirty="0"/>
          </a:p>
          <a:p>
            <a:r>
              <a:rPr lang="en-US" sz="1400" dirty="0"/>
              <a:t>Share best practices </a:t>
            </a:r>
          </a:p>
          <a:p>
            <a:endParaRPr lang="en-US" sz="1400" dirty="0"/>
          </a:p>
          <a:p>
            <a:r>
              <a:rPr lang="en-US" sz="1400" dirty="0"/>
              <a:t>Highlight the book </a:t>
            </a:r>
          </a:p>
          <a:p>
            <a:endParaRPr lang="en-US" sz="1400" dirty="0"/>
          </a:p>
          <a:p>
            <a:r>
              <a:rPr lang="en-US" sz="1400" dirty="0"/>
              <a:t>Hear from you on other topics of interest around career planning </a:t>
            </a:r>
          </a:p>
          <a:p>
            <a:endParaRPr lang="en-US" sz="1400" dirty="0"/>
          </a:p>
          <a:p>
            <a:endParaRPr lang="en-US" sz="1400" dirty="0"/>
          </a:p>
          <a:p>
            <a:r>
              <a:rPr lang="en-US" sz="14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a:spcAft>
                <a:spcPts val="600"/>
              </a:spcAft>
            </a:pPr>
            <a:r>
              <a:rPr lang="en-US" sz="1400" dirty="0">
                <a:solidFill>
                  <a:srgbClr val="0531FF"/>
                </a:solidFill>
                <a:latin typeface="Times New Roman" panose="02020603050405020304" pitchFamily="18" charset="0"/>
                <a:cs typeface="Times New Roman" panose="02020603050405020304" pitchFamily="18" charset="0"/>
              </a:rPr>
              <a:t>Nov. 13, 2018: Pitt Community College in Greenville, NC</a:t>
            </a:r>
          </a:p>
          <a:p>
            <a:pPr>
              <a:spcAft>
                <a:spcPts val="600"/>
              </a:spcAft>
            </a:pPr>
            <a:r>
              <a:rPr lang="en-US" sz="1400" dirty="0">
                <a:solidFill>
                  <a:srgbClr val="0531FF"/>
                </a:solidFill>
                <a:latin typeface="Times New Roman" panose="02020603050405020304" pitchFamily="18" charset="0"/>
                <a:cs typeface="Times New Roman" panose="02020603050405020304" pitchFamily="18" charset="0"/>
              </a:rPr>
              <a:t>Nov. 30, 2018: Catawba Valley Community College in Hickory, NC</a:t>
            </a:r>
          </a:p>
          <a:p>
            <a:pPr>
              <a:spcAft>
                <a:spcPts val="600"/>
              </a:spcAft>
            </a:pPr>
            <a:r>
              <a:rPr lang="en-US" sz="1400" dirty="0">
                <a:solidFill>
                  <a:srgbClr val="0531FF"/>
                </a:solidFill>
                <a:latin typeface="Times New Roman" panose="02020603050405020304" pitchFamily="18" charset="0"/>
                <a:cs typeface="Times New Roman" panose="02020603050405020304" pitchFamily="18" charset="0"/>
              </a:rPr>
              <a:t>Dec. 6, 2018:  Alamance Community College in Graham, NC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Tree>
    <p:extLst>
      <p:ext uri="{BB962C8B-B14F-4D97-AF65-F5344CB8AC3E}">
        <p14:creationId xmlns:p14="http://schemas.microsoft.com/office/powerpoint/2010/main" val="418846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10</a:t>
            </a:fld>
            <a:endParaRPr lang="en-US"/>
          </a:p>
        </p:txBody>
      </p:sp>
    </p:spTree>
    <p:extLst>
      <p:ext uri="{BB962C8B-B14F-4D97-AF65-F5344CB8AC3E}">
        <p14:creationId xmlns:p14="http://schemas.microsoft.com/office/powerpoint/2010/main" val="1877554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203575" cy="2401888"/>
          </a:xfrm>
          <a:ln/>
        </p:spPr>
      </p:sp>
      <p:sp>
        <p:nvSpPr>
          <p:cNvPr id="185346" name="Notes Placeholder 2"/>
          <p:cNvSpPr>
            <a:spLocks noGrp="1"/>
          </p:cNvSpPr>
          <p:nvPr>
            <p:ph type="body" idx="1"/>
          </p:nvPr>
        </p:nvSpPr>
        <p:spPr>
          <a:xfrm>
            <a:off x="974725" y="3394364"/>
            <a:ext cx="5333478" cy="5749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a:t>
            </a:r>
            <a:r>
              <a:rPr lang="en-US" baseline="0" dirty="0">
                <a:ea typeface="ヒラギノ角ゴ Pro W3" charset="0"/>
              </a:rPr>
              <a:t> educators often place a great emphasis on grades, class rank, and being valedictorian.</a:t>
            </a:r>
          </a:p>
          <a:p>
            <a:endParaRPr lang="en-US" baseline="0" dirty="0">
              <a:ea typeface="ヒラギノ角ゴ Pro W3" charset="0"/>
            </a:endParaRPr>
          </a:p>
          <a:p>
            <a:r>
              <a:rPr lang="en-US" baseline="0" dirty="0">
                <a:ea typeface="ヒラギノ角ゴ Pro W3" charset="0"/>
              </a:rPr>
              <a:t>These create parental bragging rights for the parents, but what do they mean outside of high school and college?</a:t>
            </a:r>
          </a:p>
          <a:p>
            <a:endParaRPr lang="en-US" dirty="0">
              <a:ea typeface="ヒラギノ角ゴ Pro W3" charset="0"/>
            </a:endParaRPr>
          </a:p>
          <a:p>
            <a:r>
              <a:rPr lang="en-US" dirty="0">
                <a:ea typeface="ヒラギノ角ゴ Pro W3" charset="0"/>
              </a:rPr>
              <a:t>Google 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  </a:t>
            </a:r>
          </a:p>
          <a:p>
            <a:endParaRPr lang="en-US" dirty="0">
              <a:ea typeface="ヒラギノ角ゴ Pro W3" charset="0"/>
            </a:endParaRPr>
          </a:p>
          <a:p>
            <a:r>
              <a:rPr lang="en-US" dirty="0">
                <a:ea typeface="ヒラギノ角ゴ Pro W3" charset="0"/>
              </a:rPr>
              <a:t>They compared the GPA of their new recruits with how well they were performing</a:t>
            </a:r>
            <a:r>
              <a:rPr lang="en-US" baseline="0" dirty="0">
                <a:ea typeface="ヒラギノ角ゴ Pro W3" charset="0"/>
              </a:rPr>
              <a:t> years later -- and found </a:t>
            </a:r>
            <a:r>
              <a:rPr lang="en-US" u="sng" baseline="0" dirty="0">
                <a:ea typeface="ヒラギノ角ゴ Pro W3" charset="0"/>
              </a:rPr>
              <a:t>no</a:t>
            </a:r>
            <a:r>
              <a:rPr lang="en-US" baseline="0" dirty="0">
                <a:ea typeface="ヒラギノ角ゴ Pro W3" charset="0"/>
              </a:rPr>
              <a:t> correlation.  </a:t>
            </a:r>
          </a:p>
          <a:p>
            <a:r>
              <a:rPr lang="en-US" baseline="0" dirty="0">
                <a:ea typeface="ヒラギノ角ゴ Pro W3" charset="0"/>
              </a:rPr>
              <a:t>So they stopped asking their potential employees for their GPA.</a:t>
            </a:r>
            <a:endParaRPr lang="en-US" dirty="0">
              <a:ea typeface="ヒラギノ角ゴ Pro W3" charset="0"/>
            </a:endParaRPr>
          </a:p>
          <a:p>
            <a:endParaRPr lang="en-US" dirty="0">
              <a:ea typeface="ヒラギノ角ゴ Pro W3" charset="0"/>
            </a:endParaRPr>
          </a:p>
          <a:p>
            <a:r>
              <a:rPr lang="en-US" dirty="0">
                <a:ea typeface="ヒラギノ角ゴ Pro W3" charset="0"/>
              </a:rPr>
              <a:t>You can imagine how well this news goes over in</a:t>
            </a:r>
            <a:r>
              <a:rPr lang="en-US" baseline="0" dirty="0">
                <a:ea typeface="ヒラギノ角ゴ Pro W3" charset="0"/>
              </a:rPr>
              <a:t> our high schools and colleges where grades appear to be </a:t>
            </a:r>
            <a:r>
              <a:rPr lang="en-US" u="sng" baseline="0" dirty="0">
                <a:ea typeface="ヒラギノ角ゴ Pro W3" charset="0"/>
              </a:rPr>
              <a:t>everything</a:t>
            </a:r>
            <a:r>
              <a:rPr lang="en-US" baseline="0" dirty="0">
                <a:ea typeface="ヒラギノ角ゴ Pro W3" charset="0"/>
              </a:rPr>
              <a:t>.</a:t>
            </a:r>
          </a:p>
          <a:p>
            <a:endParaRPr lang="en-US" baseline="0" dirty="0">
              <a:ea typeface="ヒラギノ角ゴ Pro W3" charset="0"/>
            </a:endParaRPr>
          </a:p>
          <a:p>
            <a:r>
              <a:rPr lang="en-US" baseline="0" dirty="0">
                <a:ea typeface="ヒラギノ角ゴ Pro W3" charset="0"/>
              </a:rPr>
              <a:t>This is good news for the folks with whom you work who did </a:t>
            </a:r>
            <a:r>
              <a:rPr lang="en-US" u="sng" baseline="0" dirty="0">
                <a:ea typeface="ヒラギノ角ゴ Pro W3" charset="0"/>
              </a:rPr>
              <a:t>not</a:t>
            </a:r>
            <a:r>
              <a:rPr lang="en-US" baseline="0" dirty="0">
                <a:ea typeface="ヒラギノ角ゴ Pro W3" charset="0"/>
              </a:rPr>
              <a:t> make good grades in school.</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100</a:t>
            </a:fld>
            <a:endParaRPr lang="en-US" sz="1300"/>
          </a:p>
        </p:txBody>
      </p:sp>
    </p:spTree>
    <p:extLst>
      <p:ext uri="{BB962C8B-B14F-4D97-AF65-F5344CB8AC3E}">
        <p14:creationId xmlns:p14="http://schemas.microsoft.com/office/powerpoint/2010/main" val="30006970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Besides saying that GPAs</a:t>
            </a:r>
            <a:r>
              <a:rPr lang="en-US" baseline="0" dirty="0">
                <a:ea typeface="ヒラギノ角ゴ Pro W3" charset="0"/>
              </a:rPr>
              <a:t> are a worthless hiring criteria, </a:t>
            </a:r>
            <a:r>
              <a:rPr lang="en-US" dirty="0">
                <a:ea typeface="ヒラギノ角ゴ Pro W3" charset="0"/>
              </a:rPr>
              <a:t>Google says that</a:t>
            </a:r>
            <a:r>
              <a:rPr lang="en-US" baseline="0" dirty="0">
                <a:ea typeface="ヒラギノ角ゴ Pro W3" charset="0"/>
              </a:rPr>
              <a:t> test scores, and even college degree don’t matter much when hiring.</a:t>
            </a:r>
          </a:p>
          <a:p>
            <a:endParaRPr lang="en-US" baseline="0" dirty="0">
              <a:ea typeface="ヒラギノ角ゴ Pro W3" charset="0"/>
            </a:endParaRPr>
          </a:p>
          <a:p>
            <a:r>
              <a:rPr lang="en-US" kern="1200" dirty="0">
                <a:solidFill>
                  <a:schemeClr val="tx1"/>
                </a:solidFill>
              </a:rPr>
              <a:t>Google</a:t>
            </a:r>
            <a:r>
              <a:rPr lang="en-US" kern="1200" baseline="0" dirty="0">
                <a:solidFill>
                  <a:schemeClr val="tx1"/>
                </a:solidFill>
              </a:rPr>
              <a:t> says </a:t>
            </a:r>
            <a:r>
              <a:rPr lang="en-US" kern="1200" dirty="0">
                <a:solidFill>
                  <a:schemeClr val="tx1"/>
                </a:solidFill>
              </a:rPr>
              <a:t>the No. 1 thing they look for is general </a:t>
            </a:r>
            <a:r>
              <a:rPr lang="en-US" u="sng" kern="1200" dirty="0">
                <a:solidFill>
                  <a:schemeClr val="tx1"/>
                </a:solidFill>
              </a:rPr>
              <a:t>cognitive</a:t>
            </a:r>
            <a:r>
              <a:rPr lang="en-US" kern="1200" dirty="0">
                <a:solidFill>
                  <a:schemeClr val="tx1"/>
                </a:solidFill>
              </a:rPr>
              <a:t> ability, and it’s not I.Q.    </a:t>
            </a:r>
          </a:p>
          <a:p>
            <a:endParaRPr lang="en-US" kern="1200" dirty="0">
              <a:solidFill>
                <a:schemeClr val="tx1"/>
              </a:solidFill>
            </a:endParaRPr>
          </a:p>
          <a:p>
            <a:r>
              <a:rPr lang="en-US" kern="1200" dirty="0">
                <a:solidFill>
                  <a:schemeClr val="tx1"/>
                </a:solidFill>
              </a:rPr>
              <a:t>It’s </a:t>
            </a:r>
            <a:r>
              <a:rPr lang="en-US" u="sng" kern="1200" dirty="0">
                <a:solidFill>
                  <a:schemeClr val="tx1"/>
                </a:solidFill>
              </a:rPr>
              <a:t>learning</a:t>
            </a:r>
            <a:r>
              <a:rPr lang="en-US" kern="1200" dirty="0">
                <a:solidFill>
                  <a:schemeClr val="tx1"/>
                </a:solidFill>
              </a:rPr>
              <a:t> ability.   It’s the ability to process on the fly. </a:t>
            </a:r>
          </a:p>
          <a:p>
            <a:endParaRPr lang="en-US" kern="1200" dirty="0">
              <a:solidFill>
                <a:schemeClr val="tx1"/>
              </a:solidFill>
            </a:endParaRPr>
          </a:p>
          <a:p>
            <a:r>
              <a:rPr lang="en-US" kern="1200" dirty="0">
                <a:solidFill>
                  <a:schemeClr val="tx1"/>
                </a:solidFill>
              </a:rPr>
              <a:t>Businesses want </a:t>
            </a:r>
            <a:r>
              <a:rPr lang="en-US" kern="1200" baseline="0" dirty="0">
                <a:solidFill>
                  <a:schemeClr val="tx1"/>
                </a:solidFill>
              </a:rPr>
              <a:t>people who can grab a bunch of data, </a:t>
            </a:r>
          </a:p>
          <a:p>
            <a:r>
              <a:rPr lang="en-US" kern="1200" baseline="0" dirty="0">
                <a:solidFill>
                  <a:schemeClr val="tx1"/>
                </a:solidFill>
              </a:rPr>
              <a:t>quickly turn it into useful information, </a:t>
            </a:r>
          </a:p>
          <a:p>
            <a:r>
              <a:rPr lang="en-US" kern="1200" baseline="0" dirty="0">
                <a:solidFill>
                  <a:schemeClr val="tx1"/>
                </a:solidFill>
              </a:rPr>
              <a:t>and use that information to solve a problem. </a:t>
            </a:r>
          </a:p>
          <a:p>
            <a:endParaRPr lang="en-US" kern="1200" baseline="0" dirty="0">
              <a:solidFill>
                <a:schemeClr val="tx1"/>
              </a:solidFill>
            </a:endParaRPr>
          </a:p>
          <a:p>
            <a:r>
              <a:rPr lang="en-US" kern="1200" baseline="0" dirty="0">
                <a:solidFill>
                  <a:schemeClr val="tx1"/>
                </a:solidFill>
              </a:rPr>
              <a:t>Do the people which whom you work know this?</a:t>
            </a:r>
          </a:p>
          <a:p>
            <a:endParaRPr lang="en-US" kern="1200" baseline="0" dirty="0">
              <a:solidFill>
                <a:schemeClr val="tx1"/>
              </a:solidFill>
            </a:endParaRPr>
          </a:p>
          <a:p>
            <a:endParaRPr lang="en-US" kern="1200" dirty="0">
              <a:solidFill>
                <a:schemeClr val="tx1"/>
              </a:solidFill>
            </a:endParaRPr>
          </a:p>
          <a:p>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a:t>
            </a:r>
            <a:r>
              <a:rPr lang="en-US" dirty="0" err="1">
                <a:ea typeface="ヒラギノ角ゴ Pro W3" charset="0"/>
              </a:rPr>
              <a:t>google</a:t>
            </a:r>
            <a:r>
              <a:rPr lang="en-US" dirty="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101</a:t>
            </a:fld>
            <a:endParaRPr lang="en-US" sz="1200"/>
          </a:p>
        </p:txBody>
      </p:sp>
    </p:spTree>
    <p:extLst>
      <p:ext uri="{BB962C8B-B14F-4D97-AF65-F5344CB8AC3E}">
        <p14:creationId xmlns:p14="http://schemas.microsoft.com/office/powerpoint/2010/main" val="12454720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71932"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a:solidFill>
                  <a:schemeClr val="tx1"/>
                </a:solidFill>
              </a:rPr>
              <a:t>Google says the second thing they are looking for</a:t>
            </a:r>
            <a:r>
              <a:rPr lang="en-US" kern="1200" baseline="0" dirty="0">
                <a:solidFill>
                  <a:schemeClr val="tx1"/>
                </a:solidFill>
              </a:rPr>
              <a:t> </a:t>
            </a:r>
            <a:r>
              <a:rPr lang="en-US" kern="1200" dirty="0">
                <a:solidFill>
                  <a:schemeClr val="tx1"/>
                </a:solidFill>
              </a:rPr>
              <a:t>is </a:t>
            </a:r>
            <a:r>
              <a:rPr lang="en-US" u="sng" kern="1200" dirty="0">
                <a:solidFill>
                  <a:schemeClr val="tx1"/>
                </a:solidFill>
              </a:rPr>
              <a:t>leadership.</a:t>
            </a:r>
            <a:r>
              <a:rPr lang="en-US" kern="1200" dirty="0">
                <a:solidFill>
                  <a:schemeClr val="tx1"/>
                </a:solidFill>
              </a:rPr>
              <a:t> </a:t>
            </a:r>
            <a:br>
              <a:rPr lang="en-US" kern="1200" dirty="0">
                <a:solidFill>
                  <a:schemeClr val="tx1"/>
                </a:solidFill>
              </a:rPr>
            </a:br>
            <a:r>
              <a:rPr lang="en-US" kern="1200" dirty="0">
                <a:solidFill>
                  <a:schemeClr val="tx1"/>
                </a:solidFill>
              </a:rPr>
              <a:t>--in particular, </a:t>
            </a:r>
            <a:r>
              <a:rPr lang="en-US" u="sng" kern="1200" dirty="0">
                <a:solidFill>
                  <a:schemeClr val="tx1"/>
                </a:solidFill>
              </a:rPr>
              <a:t>emergent</a:t>
            </a:r>
            <a:r>
              <a:rPr lang="en-US" kern="1200" dirty="0">
                <a:solidFill>
                  <a:schemeClr val="tx1"/>
                </a:solidFill>
              </a:rPr>
              <a:t> leadership as opposed to </a:t>
            </a:r>
            <a:r>
              <a:rPr lang="en-US" u="sng" kern="1200" dirty="0">
                <a:solidFill>
                  <a:schemeClr val="tx1"/>
                </a:solidFill>
              </a:rPr>
              <a:t>traditional</a:t>
            </a:r>
            <a:r>
              <a:rPr lang="en-US" kern="1200" dirty="0">
                <a:solidFill>
                  <a:schemeClr val="tx1"/>
                </a:solidFill>
              </a:rPr>
              <a:t> leadership. </a:t>
            </a:r>
          </a:p>
          <a:p>
            <a:r>
              <a:rPr lang="en-US" kern="1200" dirty="0">
                <a:solidFill>
                  <a:schemeClr val="tx1"/>
                </a:solidFill>
              </a:rPr>
              <a:t>What they are looking for is:</a:t>
            </a:r>
            <a:r>
              <a:rPr lang="en-US" kern="1200" baseline="0" dirty="0">
                <a:solidFill>
                  <a:schemeClr val="tx1"/>
                </a:solidFill>
              </a:rPr>
              <a:t>  </a:t>
            </a:r>
            <a:r>
              <a:rPr lang="en-US" kern="1200" dirty="0">
                <a:solidFill>
                  <a:schemeClr val="tx1"/>
                </a:solidFill>
              </a:rPr>
              <a:t>when faced with a problem, and you’re a member of a team, do you, at the appropriate time, step in and lead. </a:t>
            </a:r>
          </a:p>
          <a:p>
            <a:r>
              <a:rPr lang="en-US" kern="1200" dirty="0">
                <a:solidFill>
                  <a:schemeClr val="tx1"/>
                </a:solidFill>
              </a:rPr>
              <a:t>And just as critically, do you step back at the right time and stop leading, and let someone else lead? </a:t>
            </a:r>
          </a:p>
          <a:p>
            <a:endParaRPr lang="en-US" kern="1200" dirty="0">
              <a:solidFill>
                <a:schemeClr val="tx1"/>
              </a:solidFill>
            </a:endParaRPr>
          </a:p>
          <a:p>
            <a:r>
              <a:rPr lang="en-US" kern="1200" dirty="0">
                <a:solidFill>
                  <a:schemeClr val="tx1"/>
                </a:solidFill>
              </a:rPr>
              <a:t>How do people learn to take the leadership reigns when necessary and to relinquish when</a:t>
            </a:r>
            <a:r>
              <a:rPr lang="en-US" kern="1200" baseline="0" dirty="0">
                <a:solidFill>
                  <a:schemeClr val="tx1"/>
                </a:solidFill>
              </a:rPr>
              <a:t> it’s time for someone else to lead? </a:t>
            </a:r>
          </a:p>
          <a:p>
            <a:endParaRPr lang="en-US" kern="1200" baseline="0" dirty="0">
              <a:solidFill>
                <a:schemeClr val="tx1"/>
              </a:solidFill>
            </a:endParaRPr>
          </a:p>
          <a:p>
            <a:r>
              <a:rPr lang="en-US" kern="1200" dirty="0">
                <a:solidFill>
                  <a:schemeClr val="tx1"/>
                </a:solidFill>
              </a:rPr>
              <a:t>Google said</a:t>
            </a:r>
            <a:r>
              <a:rPr lang="en-US" dirty="0"/>
              <a:t>  </a:t>
            </a:r>
            <a:r>
              <a:rPr lang="en-US" kern="1200" dirty="0">
                <a:solidFill>
                  <a:schemeClr val="tx1"/>
                </a:solidFill>
              </a:rPr>
              <a:t>“It’s feeling the sense of </a:t>
            </a:r>
            <a:r>
              <a:rPr lang="en-US" u="sng" kern="1200" dirty="0">
                <a:solidFill>
                  <a:schemeClr val="tx1"/>
                </a:solidFill>
              </a:rPr>
              <a:t>responsibility</a:t>
            </a:r>
            <a:r>
              <a:rPr lang="en-US" kern="1200" dirty="0">
                <a:solidFill>
                  <a:schemeClr val="tx1"/>
                </a:solidFill>
              </a:rPr>
              <a:t>, the sense of </a:t>
            </a:r>
            <a:r>
              <a:rPr lang="en-US" u="sng" kern="1200" dirty="0">
                <a:solidFill>
                  <a:schemeClr val="tx1"/>
                </a:solidFill>
              </a:rPr>
              <a:t>ownership</a:t>
            </a:r>
            <a:r>
              <a:rPr lang="en-US" kern="1200" dirty="0">
                <a:solidFill>
                  <a:schemeClr val="tx1"/>
                </a:solidFill>
              </a:rPr>
              <a:t>, to </a:t>
            </a:r>
            <a:r>
              <a:rPr lang="en-US" u="sng" kern="1200" dirty="0">
                <a:solidFill>
                  <a:schemeClr val="tx1"/>
                </a:solidFill>
              </a:rPr>
              <a:t>step</a:t>
            </a:r>
            <a:r>
              <a:rPr lang="en-US" kern="1200" dirty="0">
                <a:solidFill>
                  <a:schemeClr val="tx1"/>
                </a:solidFill>
              </a:rPr>
              <a:t> in,” to try to solve </a:t>
            </a:r>
            <a:r>
              <a:rPr lang="en-US" u="sng" kern="1200" dirty="0">
                <a:solidFill>
                  <a:schemeClr val="tx1"/>
                </a:solidFill>
              </a:rPr>
              <a:t>any</a:t>
            </a:r>
            <a:r>
              <a:rPr lang="en-US" kern="1200" dirty="0">
                <a:solidFill>
                  <a:schemeClr val="tx1"/>
                </a:solidFill>
              </a:rPr>
              <a:t> problem – and the </a:t>
            </a:r>
            <a:r>
              <a:rPr lang="en-US" u="sng" kern="1200" dirty="0">
                <a:solidFill>
                  <a:schemeClr val="tx1"/>
                </a:solidFill>
              </a:rPr>
              <a:t>humility</a:t>
            </a:r>
            <a:r>
              <a:rPr lang="en-US" kern="1200" dirty="0">
                <a:solidFill>
                  <a:schemeClr val="tx1"/>
                </a:solidFill>
              </a:rPr>
              <a:t> to step </a:t>
            </a:r>
            <a:r>
              <a:rPr lang="en-US" u="sng" kern="1200" dirty="0">
                <a:solidFill>
                  <a:schemeClr val="tx1"/>
                </a:solidFill>
              </a:rPr>
              <a:t>back</a:t>
            </a:r>
            <a:r>
              <a:rPr lang="en-US" kern="1200" dirty="0">
                <a:solidFill>
                  <a:schemeClr val="tx1"/>
                </a:solidFill>
              </a:rPr>
              <a:t> and </a:t>
            </a:r>
            <a:r>
              <a:rPr lang="en-US" u="sng" kern="1200" dirty="0">
                <a:solidFill>
                  <a:schemeClr val="tx1"/>
                </a:solidFill>
              </a:rPr>
              <a:t>embrace</a:t>
            </a:r>
            <a:r>
              <a:rPr lang="en-US" kern="1200" dirty="0">
                <a:solidFill>
                  <a:schemeClr val="tx1"/>
                </a:solidFill>
              </a:rPr>
              <a:t> the better ideas of others.</a:t>
            </a:r>
          </a:p>
          <a:p>
            <a:endParaRPr lang="en-US" kern="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rPr>
              <a:t>The end goal is group problem-solving.  How do people learn that?  </a:t>
            </a:r>
            <a:r>
              <a:rPr lang="en-US" kern="1200" baseline="0" dirty="0">
                <a:solidFill>
                  <a:schemeClr val="tx1"/>
                </a:solidFill>
              </a:rPr>
              <a:t>Can we do more leadership training in our schools?</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rPr>
              <a:t>In our colleges we have found that SkillsUSA is a great way to get our college students involved in group problem-solving activities, often competing at state and national competitions.</a:t>
            </a:r>
            <a:endParaRPr lang="en-US" kern="1200" dirty="0">
              <a:solidFill>
                <a:schemeClr val="tx1"/>
              </a:solidFill>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www.wnd.com</a:t>
            </a:r>
            <a:r>
              <a:rPr lang="en-US" dirty="0">
                <a:ea typeface="ヒラギノ角ゴ Pro W3" charset="0"/>
              </a:rPr>
              <a:t>/2014/02/google-calls-these-talents-worthless/</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https://</a:t>
            </a:r>
            <a:r>
              <a:rPr lang="en-US" dirty="0" err="1">
                <a:ea typeface="ヒラギノ角ゴ Pro W3" charset="0"/>
              </a:rPr>
              <a:t>qph.ec.quoracdn.net</a:t>
            </a:r>
            <a:r>
              <a:rPr lang="en-US" dirty="0">
                <a:ea typeface="ヒラギノ角ゴ Pro W3" charset="0"/>
              </a:rPr>
              <a:t>/main-qimg-f789f6f600c4407198ce947708761ffe-c?convert_to_webp=true</a:t>
            </a:r>
          </a:p>
          <a:p>
            <a:endParaRPr lang="en-US" dirty="0">
              <a:ea typeface="ヒラギノ角ゴ Pro W3" charset="0"/>
            </a:endParaRPr>
          </a:p>
          <a:p>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102</a:t>
            </a:fld>
            <a:endParaRPr lang="en-US" sz="1200"/>
          </a:p>
        </p:txBody>
      </p:sp>
    </p:spTree>
    <p:extLst>
      <p:ext uri="{BB962C8B-B14F-4D97-AF65-F5344CB8AC3E}">
        <p14:creationId xmlns:p14="http://schemas.microsoft.com/office/powerpoint/2010/main" val="36375878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103</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newspaper (or listen to the politicians), 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endParaRPr lang="en-US" dirty="0">
              <a:ea typeface="ヒラギノ角ゴ Pro W3" charset="0"/>
            </a:endParaRPr>
          </a:p>
          <a:p>
            <a:pPr eaLnBrk="1" hangingPunct="1"/>
            <a:r>
              <a:rPr lang="en-US" dirty="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14788370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 you will find that -- not only is manufacturing alive and well in North Carolina, but</a:t>
            </a:r>
          </a:p>
          <a:p>
            <a:endParaRPr lang="en-US" dirty="0">
              <a:ea typeface="ヒラギノ角ゴ Pro W3" charset="0"/>
            </a:endParaRPr>
          </a:p>
          <a:p>
            <a:r>
              <a:rPr lang="en-US" altLang="ja-JP" u="sng" dirty="0">
                <a:ea typeface="ヒラギノ角ゴ Pro W3" charset="0"/>
              </a:rPr>
              <a:t>Chinese</a:t>
            </a:r>
            <a:r>
              <a:rPr lang="en-US" altLang="ja-JP" dirty="0">
                <a:ea typeface="ヒラギノ角ゴ Pro W3" charset="0"/>
              </a:rPr>
              <a:t> companies have moved some of </a:t>
            </a:r>
            <a:r>
              <a:rPr lang="en-US" altLang="ja-JP" u="sng" dirty="0">
                <a:ea typeface="ヒラギノ角ゴ Pro W3" charset="0"/>
              </a:rPr>
              <a:t>their</a:t>
            </a:r>
            <a:r>
              <a:rPr lang="en-US" altLang="ja-JP" dirty="0">
                <a:ea typeface="ヒラギノ角ゴ Pro W3" charset="0"/>
              </a:rPr>
              <a:t>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104</a:t>
            </a:fld>
            <a:endParaRPr lang="en-US" sz="1300"/>
          </a:p>
        </p:txBody>
      </p:sp>
    </p:spTree>
    <p:extLst>
      <p:ext uri="{BB962C8B-B14F-4D97-AF65-F5344CB8AC3E}">
        <p14:creationId xmlns:p14="http://schemas.microsoft.com/office/powerpoint/2010/main" val="4481022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Chinese manufacturing companies that have set up facilities in North Carolina.</a:t>
            </a:r>
          </a:p>
          <a:p>
            <a:endParaRPr lang="en-US" dirty="0"/>
          </a:p>
          <a:p>
            <a:r>
              <a:rPr lang="en-US" dirty="0"/>
              <a:t>This is just what I have seen in the news over the past 6 years.  I am sure there are others.</a:t>
            </a:r>
          </a:p>
          <a:p>
            <a:endParaRPr lang="en-US" dirty="0"/>
          </a:p>
          <a:p>
            <a:r>
              <a:rPr lang="en-US" dirty="0"/>
              <a:t>We think all of the manufacturing has moved to China, when in fact, much of it has moved </a:t>
            </a:r>
            <a:r>
              <a:rPr lang="en-US" u="sng" dirty="0"/>
              <a:t>from</a:t>
            </a:r>
            <a:r>
              <a:rPr lang="en-US" dirty="0"/>
              <a:t> China </a:t>
            </a:r>
            <a:r>
              <a:rPr lang="en-US" u="sng" dirty="0"/>
              <a:t>to</a:t>
            </a:r>
            <a:r>
              <a:rPr lang="en-US" dirty="0"/>
              <a:t> North Carolina, </a:t>
            </a:r>
          </a:p>
          <a:p>
            <a:r>
              <a:rPr lang="en-US" dirty="0"/>
              <a:t>and they need local workers to make the products and to keep the production lines moving.</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p>
          <a:p>
            <a:endParaRPr lang="en-US" dirty="0"/>
          </a:p>
          <a:p>
            <a:r>
              <a:rPr lang="en-US" dirty="0"/>
              <a:t>http://</a:t>
            </a:r>
            <a:r>
              <a:rPr lang="en-US" dirty="0" err="1"/>
              <a:t>www.areadevelopment.com</a:t>
            </a:r>
            <a:r>
              <a:rPr lang="en-US" dirty="0"/>
              <a:t>/</a:t>
            </a:r>
            <a:r>
              <a:rPr lang="en-US" dirty="0" err="1"/>
              <a:t>newsItems</a:t>
            </a:r>
            <a:r>
              <a:rPr lang="en-US" dirty="0"/>
              <a:t>/8-2-2016/u-play-corporation-</a:t>
            </a:r>
            <a:r>
              <a:rPr lang="en-US" dirty="0" err="1"/>
              <a:t>wayne</a:t>
            </a:r>
            <a:r>
              <a:rPr lang="en-US" dirty="0"/>
              <a:t>-county-north-</a:t>
            </a:r>
            <a:r>
              <a:rPr lang="en-US" dirty="0" err="1"/>
              <a:t>carolina.shtml</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/triangle/blog/</a:t>
            </a:r>
            <a:r>
              <a:rPr lang="en-US" dirty="0" err="1"/>
              <a:t>techflash</a:t>
            </a:r>
            <a:r>
              <a:rPr lang="en-US" dirty="0"/>
              <a:t>/2016/08/</a:t>
            </a:r>
            <a:r>
              <a:rPr lang="en-US" dirty="0" err="1"/>
              <a:t>chinese</a:t>
            </a:r>
            <a:r>
              <a:rPr lang="en-US" dirty="0"/>
              <a:t>-firm-picks-north-</a:t>
            </a:r>
            <a:r>
              <a:rPr lang="en-US" dirty="0" err="1"/>
              <a:t>carolina</a:t>
            </a:r>
            <a:r>
              <a:rPr lang="en-US" dirty="0"/>
              <a:t>-over-</a:t>
            </a:r>
            <a:r>
              <a:rPr lang="en-US" dirty="0" err="1"/>
              <a:t>south.html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edpnc.com</a:t>
            </a:r>
            <a:r>
              <a:rPr lang="en-US" dirty="0"/>
              <a:t>/china-based-company-to-build-textile-plant-in-</a:t>
            </a:r>
            <a:r>
              <a:rPr lang="en-US" dirty="0" err="1"/>
              <a:t>cleveland</a:t>
            </a:r>
            <a:r>
              <a:rPr lang="en-US" dirty="0"/>
              <a:t>-county/</a:t>
            </a:r>
          </a:p>
          <a:p>
            <a:endParaRPr lang="en-US" dirty="0"/>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105</a:t>
            </a:fld>
            <a:endParaRPr lang="en-US"/>
          </a:p>
        </p:txBody>
      </p:sp>
    </p:spTree>
    <p:extLst>
      <p:ext uri="{BB962C8B-B14F-4D97-AF65-F5344CB8AC3E}">
        <p14:creationId xmlns:p14="http://schemas.microsoft.com/office/powerpoint/2010/main" val="8303339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And here it works the other way around.</a:t>
            </a:r>
          </a:p>
          <a:p>
            <a:endParaRPr lang="en-US" dirty="0">
              <a:ea typeface="ヒラギノ角ゴ Pro W3" charset="0"/>
            </a:endParaRPr>
          </a:p>
          <a:p>
            <a:r>
              <a:rPr lang="en-US" dirty="0">
                <a:ea typeface="ヒラギノ角ゴ Pro W3" charset="0"/>
              </a:rPr>
              <a:t>Here 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it</a:t>
            </a:r>
            <a:r>
              <a:rPr lang="ja-JP" altLang="en-US" dirty="0">
                <a:ea typeface="ヒラギノ角ゴ Pro W3" charset="0"/>
              </a:rPr>
              <a:t>’</a:t>
            </a:r>
            <a:r>
              <a:rPr lang="en-US" altLang="ja-JP" dirty="0">
                <a:ea typeface="ヒラギノ角ゴ Pro W3" charset="0"/>
              </a:rPr>
              <a:t>s high-quality mattresses 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106</a:t>
            </a:fld>
            <a:endParaRPr lang="en-US" sz="1300"/>
          </a:p>
        </p:txBody>
      </p:sp>
    </p:spTree>
    <p:extLst>
      <p:ext uri="{BB962C8B-B14F-4D97-AF65-F5344CB8AC3E}">
        <p14:creationId xmlns:p14="http://schemas.microsoft.com/office/powerpoint/2010/main" val="27758732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Mattresses made in Mebane North Carolina, just west of the Research Triangle, are going </a:t>
            </a:r>
            <a:r>
              <a:rPr lang="en-US" baseline="0" dirty="0"/>
              <a:t>to China.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rising Chinese middle class wants the same great products we have come to enjoy here in the United States, and they are willing to import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They are planning to have 500 </a:t>
            </a:r>
            <a:r>
              <a:rPr lang="en-US" baseline="0" dirty="0" err="1"/>
              <a:t>Kingsdown</a:t>
            </a:r>
            <a:r>
              <a:rPr lang="en-US" baseline="0" dirty="0"/>
              <a:t> stores in China by the year 2020.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www.bizjournals.com</a:t>
            </a:r>
            <a:r>
              <a:rPr lang="en-US" dirty="0"/>
              <a:t>/triangle/news/2017/05/09/</a:t>
            </a:r>
            <a:r>
              <a:rPr lang="en-US" dirty="0" err="1"/>
              <a:t>mebane-mattress-maker-continues-rapid-expansion-in.html?ana</a:t>
            </a:r>
            <a:r>
              <a:rPr lang="en-US" dirty="0"/>
              <a:t>=e_ae_set6&amp;s=</a:t>
            </a:r>
            <a:r>
              <a:rPr lang="en-US" dirty="0" err="1"/>
              <a:t>article_du&amp;ed</a:t>
            </a:r>
            <a:r>
              <a:rPr lang="en-US" dirty="0"/>
              <a:t>=2017-05-09&amp;u=DFsejj4U8KnV9lBFgI8D1Q03b85e1a&amp;t=1494359607&amp;j=78132781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Mebane mattress maker continues rapid expansion in China</a:t>
            </a:r>
          </a:p>
          <a:p>
            <a:r>
              <a:rPr lang="en-US" dirty="0"/>
              <a:t>May 9, 2017, 8:23am EDT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hlinkClick r:id="rId3"/>
              </a:rPr>
              <a:t>Mebane-based luxury mattress manufacturer Kingsdown Inc.</a:t>
            </a:r>
            <a:r>
              <a:rPr lang="en-US" dirty="0"/>
              <a:t> said Monday that it is moving forward with the company’s international expansion, with plans to soon have a total of 83 company branded stores in 58 Chinese cities.</a:t>
            </a:r>
          </a:p>
          <a:p>
            <a:r>
              <a:rPr lang="en-US" dirty="0"/>
              <a:t>It's part of a larger plan by the firm to have a total of 500 branded stores open throughout China by 2020. The latest openings include three additional stores in Beijing, bringing to six the total number of </a:t>
            </a:r>
            <a:r>
              <a:rPr lang="en-US" dirty="0">
                <a:hlinkClick r:id="rId4"/>
              </a:rPr>
              <a:t>Kingsdown</a:t>
            </a:r>
            <a:r>
              <a:rPr lang="en-US" dirty="0"/>
              <a:t> locations in that city alone, as well as new stores in both Changzhou and </a:t>
            </a:r>
            <a:r>
              <a:rPr lang="en-US" dirty="0" err="1"/>
              <a:t>Xianyang</a:t>
            </a:r>
            <a:r>
              <a:rPr lang="en-US" dirty="0"/>
              <a:t>.</a:t>
            </a:r>
          </a:p>
          <a:p>
            <a:r>
              <a:rPr lang="en-US" dirty="0">
                <a:hlinkClick r:id="rId5"/>
              </a:rPr>
              <a:t>Enlarge </a:t>
            </a:r>
            <a:endParaRPr lang="en-US" dirty="0"/>
          </a:p>
          <a:p>
            <a:r>
              <a:rPr lang="en-US" dirty="0"/>
              <a:t>Mebane-based </a:t>
            </a:r>
            <a:r>
              <a:rPr lang="en-US" dirty="0" err="1"/>
              <a:t>Kingsdown</a:t>
            </a:r>
            <a:r>
              <a:rPr lang="en-US" dirty="0"/>
              <a:t> Inc. plans to soon have a total of 83 company branded stores in 58… </a:t>
            </a:r>
            <a:r>
              <a:rPr lang="en-US" dirty="0">
                <a:hlinkClick r:id="rId5"/>
              </a:rPr>
              <a:t>more</a:t>
            </a:r>
            <a:r>
              <a:rPr lang="en-US" dirty="0"/>
              <a:t> </a:t>
            </a:r>
          </a:p>
          <a:p>
            <a:r>
              <a:rPr lang="en-US" dirty="0" err="1"/>
              <a:t>Kingsdown</a:t>
            </a:r>
            <a:endParaRPr lang="en-US" dirty="0"/>
          </a:p>
          <a:p>
            <a:r>
              <a:rPr lang="en-US" dirty="0"/>
              <a:t>The company said it is expanding in China through its licensing partnership with Hong Kong-based bedding producer and retailer, Roth Bedding Technology, which is also known as </a:t>
            </a:r>
            <a:r>
              <a:rPr lang="en-US" dirty="0" err="1"/>
              <a:t>Kingsdown</a:t>
            </a:r>
            <a:r>
              <a:rPr lang="en-US" dirty="0"/>
              <a:t> China.</a:t>
            </a:r>
          </a:p>
          <a:p>
            <a:r>
              <a:rPr lang="en-US" dirty="0"/>
              <a:t>“Our business in China is very strong and profitable,” said </a:t>
            </a:r>
            <a:r>
              <a:rPr lang="en-US" dirty="0">
                <a:hlinkClick r:id="rId6" invalidUrl="http://www.bizjournals.com/triangle/search/results?q=Frank Hood"/>
              </a:rPr>
              <a:t>Frank Hood</a:t>
            </a:r>
            <a:r>
              <a:rPr lang="en-US" dirty="0"/>
              <a:t>, president and CEO of </a:t>
            </a:r>
            <a:r>
              <a:rPr lang="en-US" dirty="0" err="1"/>
              <a:t>Kingsdown</a:t>
            </a:r>
            <a:r>
              <a:rPr lang="en-US" dirty="0"/>
              <a:t>, which formed its partnership with Roth in 2015. “The Chinese consumer is attracted to our more luxurious offerings and have helped position </a:t>
            </a:r>
            <a:r>
              <a:rPr lang="en-US" dirty="0" err="1"/>
              <a:t>Kingsdown</a:t>
            </a:r>
            <a:r>
              <a:rPr lang="en-US" dirty="0"/>
              <a:t> at the higher end of the market in the country. We continue to grow our market share with China’s luxury mattress consumer through our strategic plan and partnership with Roth."</a:t>
            </a:r>
          </a:p>
          <a:p>
            <a:r>
              <a:rPr lang="en-US" dirty="0"/>
              <a:t>Founded in 1904, </a:t>
            </a:r>
            <a:r>
              <a:rPr lang="en-US" dirty="0" err="1"/>
              <a:t>Kingsdown</a:t>
            </a:r>
            <a:r>
              <a:rPr lang="en-US" dirty="0"/>
              <a:t> houses its headquarters in Mebane, along with its research and development facilities, training and distribution locations and two manufacturing </a:t>
            </a:r>
            <a:r>
              <a:rPr lang="en-US" dirty="0" err="1"/>
              <a:t>plants.The</a:t>
            </a:r>
            <a:r>
              <a:rPr lang="en-US" dirty="0"/>
              <a:t> company's international offices are located in Tokyo, Japan and Melbourne, Australia.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107</a:t>
            </a:fld>
            <a:endParaRPr lang="en-US"/>
          </a:p>
        </p:txBody>
      </p:sp>
    </p:spTree>
    <p:extLst>
      <p:ext uri="{BB962C8B-B14F-4D97-AF65-F5344CB8AC3E}">
        <p14:creationId xmlns:p14="http://schemas.microsoft.com/office/powerpoint/2010/main" val="16108026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a:t>Contrary to popular belief -- Not all things are made in China. </a:t>
            </a:r>
          </a:p>
          <a:p>
            <a:endParaRPr lang="en-US" dirty="0"/>
          </a:p>
          <a:p>
            <a:r>
              <a:rPr lang="en-US" dirty="0"/>
              <a:t>North Carolina has a healthy export business, and as you see, we sold over 2 million dollars worth</a:t>
            </a:r>
            <a:r>
              <a:rPr lang="en-US" baseline="0" dirty="0"/>
              <a:t> of products last year </a:t>
            </a:r>
            <a:r>
              <a:rPr lang="en-US" dirty="0"/>
              <a:t>to China.</a:t>
            </a:r>
          </a:p>
          <a:p>
            <a:endParaRPr lang="en-US" dirty="0"/>
          </a:p>
          <a:p>
            <a:endParaRPr lang="en-US" dirty="0"/>
          </a:p>
          <a:p>
            <a:r>
              <a:rPr lang="en-US" dirty="0"/>
              <a:t>====</a:t>
            </a:r>
          </a:p>
          <a:p>
            <a:endParaRPr lang="en-US" dirty="0"/>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2016 data</a:t>
            </a:r>
          </a:p>
          <a:p>
            <a:endParaRPr lang="en-US" dirty="0"/>
          </a:p>
          <a:p>
            <a:r>
              <a:rPr lang="en-US" dirty="0"/>
              <a:t>Map</a:t>
            </a:r>
          </a:p>
          <a:p>
            <a:r>
              <a:rPr lang="en-US" dirty="0"/>
              <a:t>http://4.bp.blogspot.com/-_</a:t>
            </a:r>
            <a:r>
              <a:rPr lang="en-US" dirty="0" err="1"/>
              <a:t>aOqG-WDaic</a:t>
            </a:r>
            <a:r>
              <a:rPr lang="en-US" dirty="0"/>
              <a:t>/T91LXcUziPI/AAAAAAAAAQs/TZ9SqXv0XY8/s1600/KidsFlatGlobe2.jpg</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108</a:t>
            </a:fld>
            <a:endParaRPr lang="en-US"/>
          </a:p>
        </p:txBody>
      </p:sp>
    </p:spTree>
    <p:extLst>
      <p:ext uri="{BB962C8B-B14F-4D97-AF65-F5344CB8AC3E}">
        <p14:creationId xmlns:p14="http://schemas.microsoft.com/office/powerpoint/2010/main" val="42822933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721100" cy="2790825"/>
          </a:xfrm>
        </p:spPr>
      </p:sp>
      <p:sp>
        <p:nvSpPr>
          <p:cNvPr id="3" name="Notes Placeholder 2"/>
          <p:cNvSpPr>
            <a:spLocks noGrp="1"/>
          </p:cNvSpPr>
          <p:nvPr>
            <p:ph type="body" idx="1"/>
          </p:nvPr>
        </p:nvSpPr>
        <p:spPr>
          <a:xfrm>
            <a:off x="685800" y="4016415"/>
            <a:ext cx="5486400" cy="5127585"/>
          </a:xfrm>
        </p:spPr>
        <p:txBody>
          <a:bodyPr/>
          <a:lstStyle/>
          <a:p>
            <a:r>
              <a:rPr lang="en-US" dirty="0"/>
              <a:t>And in case you are wondering what the</a:t>
            </a:r>
            <a:r>
              <a:rPr lang="en-US" baseline="0" dirty="0"/>
              <a:t> other countries are buying from us. </a:t>
            </a:r>
          </a:p>
          <a:p>
            <a:endParaRPr lang="en-US" baseline="0" dirty="0"/>
          </a:p>
          <a:p>
            <a:r>
              <a:rPr lang="en-US" baseline="0" dirty="0"/>
              <a:t>You see here that North Carolina exports lots of airplanes and aviation parts -- and pharmaceuticals.</a:t>
            </a:r>
          </a:p>
          <a:p>
            <a:endParaRPr lang="en-US" baseline="0" dirty="0"/>
          </a:p>
          <a:p>
            <a:r>
              <a:rPr lang="en-US" baseline="0" dirty="0"/>
              <a:t>And there is still a high demand around the world for some of our older products like tobacco and cotton yarn.</a:t>
            </a:r>
          </a:p>
          <a:p>
            <a:endParaRPr lang="en-US" baseline="0" dirty="0"/>
          </a:p>
          <a:p>
            <a:r>
              <a:rPr lang="en-US" dirty="0">
                <a:ea typeface="ヒラギノ角ゴ Pro W3" charset="0"/>
              </a:rPr>
              <a:t>Who knew this?</a:t>
            </a:r>
          </a:p>
          <a:p>
            <a:endParaRPr lang="en-US" dirty="0">
              <a:ea typeface="ヒラギノ角ゴ Pro W3" charset="0"/>
            </a:endParaRPr>
          </a:p>
          <a:p>
            <a:r>
              <a:rPr lang="en-US" dirty="0">
                <a:ea typeface="ヒラギノ角ゴ Pro W3" charset="0"/>
              </a:rPr>
              <a:t>We need lots of skilled workers to keep making this stuff that the Chinese, and others are buying from us.</a:t>
            </a:r>
          </a:p>
          <a:p>
            <a:endParaRPr lang="en-US" dirty="0">
              <a:ea typeface="ヒラギノ角ゴ Pro W3" charset="0"/>
            </a:endParaRPr>
          </a:p>
          <a:p>
            <a:r>
              <a:rPr lang="en-US" dirty="0"/>
              <a:t>======</a:t>
            </a:r>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2016 data</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109</a:t>
            </a:fld>
            <a:endParaRPr lang="en-US"/>
          </a:p>
        </p:txBody>
      </p:sp>
    </p:spTree>
    <p:extLst>
      <p:ext uri="{BB962C8B-B14F-4D97-AF65-F5344CB8AC3E}">
        <p14:creationId xmlns:p14="http://schemas.microsoft.com/office/powerpoint/2010/main" val="1803256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32955216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a:t>There is a lot of high-tech going</a:t>
            </a:r>
            <a:r>
              <a:rPr lang="en-US" baseline="0" dirty="0"/>
              <a:t> on in modern kitchens.  The appliances are all talking to each other.</a:t>
            </a:r>
          </a:p>
          <a:p>
            <a:endParaRPr lang="en-US" baseline="0" dirty="0"/>
          </a:p>
          <a:p>
            <a:r>
              <a:rPr lang="en-US" baseline="0" dirty="0"/>
              <a:t>And when you are running low on milk, the refrigerator orders another gallon that could be delivered directly to your house.</a:t>
            </a:r>
          </a:p>
          <a:p>
            <a:endParaRPr lang="en-US" baseline="0" dirty="0"/>
          </a:p>
          <a:p>
            <a:r>
              <a:rPr lang="en-US" baseline="0" dirty="0"/>
              <a:t>When the milk arrives, your refrigerator could even unlock and open the front door of the house -- </a:t>
            </a:r>
          </a:p>
          <a:p>
            <a:r>
              <a:rPr lang="en-US" baseline="0" dirty="0"/>
              <a:t>and let the drone in -- and have the drone put the milk in the refrigerator.  </a:t>
            </a:r>
          </a:p>
          <a:p>
            <a:r>
              <a:rPr lang="en-US" baseline="0" dirty="0"/>
              <a:t>It’s all possible </a:t>
            </a:r>
            <a:r>
              <a:rPr lang="en-US" u="sng" baseline="0" dirty="0"/>
              <a:t>now</a:t>
            </a:r>
            <a:r>
              <a:rPr lang="en-US" baseline="0" dirty="0"/>
              <a:t> through current technology.</a:t>
            </a:r>
          </a:p>
          <a:p>
            <a:endParaRPr lang="en-US" baseline="0" dirty="0"/>
          </a:p>
          <a:p>
            <a:r>
              <a:rPr lang="en-US" baseline="0" dirty="0"/>
              <a:t>-- We still have to drink the milk ourselves.  There’s no app for that!   Not yet!</a:t>
            </a:r>
          </a:p>
          <a:p>
            <a:endParaRPr lang="en-US" dirty="0"/>
          </a:p>
          <a:p>
            <a:endParaRPr lang="en-US" dirty="0"/>
          </a:p>
          <a:p>
            <a:r>
              <a:rPr lang="en-US" dirty="0"/>
              <a:t>=====</a:t>
            </a:r>
          </a:p>
          <a:p>
            <a:r>
              <a:rPr lang="en-US" dirty="0"/>
              <a:t>http://siliconangle.com/blog/2015/01/08/best-new-apps-for-apple-homekit-at-ces2015/</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110</a:t>
            </a:fld>
            <a:endParaRPr lang="en-US"/>
          </a:p>
        </p:txBody>
      </p:sp>
    </p:spTree>
    <p:extLst>
      <p:ext uri="{BB962C8B-B14F-4D97-AF65-F5344CB8AC3E}">
        <p14:creationId xmlns:p14="http://schemas.microsoft.com/office/powerpoint/2010/main" val="8100458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great of course -- until someone hacks your fridge </a:t>
            </a:r>
            <a:r>
              <a:rPr lang="mr-IN" dirty="0"/>
              <a:t>–</a:t>
            </a:r>
            <a:endParaRPr lang="en-US" dirty="0"/>
          </a:p>
          <a:p>
            <a:endParaRPr lang="en-US" dirty="0"/>
          </a:p>
          <a:p>
            <a:r>
              <a:rPr lang="en-US" dirty="0"/>
              <a:t>and now you don’t even have access to your own </a:t>
            </a:r>
            <a:r>
              <a:rPr lang="en-US" u="sng" dirty="0"/>
              <a:t>milk</a:t>
            </a:r>
            <a:r>
              <a:rPr lang="en-US" dirty="0"/>
              <a:t>.</a:t>
            </a:r>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bizjournals</a:t>
            </a:r>
            <a:r>
              <a:rPr lang="en-US" dirty="0"/>
              <a:t>/news/2016/11/23/</a:t>
            </a:r>
            <a:r>
              <a:rPr lang="en-US" dirty="0" err="1"/>
              <a:t>tech-giants-recommend-rules-to-protect-your-fridge.html?ana</a:t>
            </a:r>
            <a:r>
              <a:rPr lang="en-US" dirty="0"/>
              <a:t>=</a:t>
            </a:r>
            <a:r>
              <a:rPr lang="en-US" dirty="0" err="1"/>
              <a:t>e_sjo_tf&amp;s</a:t>
            </a:r>
            <a:r>
              <a:rPr lang="en-US" dirty="0"/>
              <a:t>=</a:t>
            </a:r>
            <a:r>
              <a:rPr lang="en-US" dirty="0" err="1"/>
              <a:t>newsletter&amp;ed</a:t>
            </a:r>
            <a:r>
              <a:rPr lang="en-US" dirty="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111</a:t>
            </a:fld>
            <a:endParaRPr lang="en-US"/>
          </a:p>
        </p:txBody>
      </p:sp>
    </p:spTree>
    <p:extLst>
      <p:ext uri="{BB962C8B-B14F-4D97-AF65-F5344CB8AC3E}">
        <p14:creationId xmlns:p14="http://schemas.microsoft.com/office/powerpoint/2010/main" val="31198361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many are</a:t>
            </a:r>
            <a:r>
              <a:rPr lang="en-US" baseline="0" dirty="0"/>
              <a:t> hopeful about letting robots and computers take over our lives.</a:t>
            </a:r>
          </a:p>
          <a:p>
            <a:endParaRPr lang="en-US" baseline="0" dirty="0"/>
          </a:p>
          <a:p>
            <a:r>
              <a:rPr lang="en-US" baseline="0" dirty="0"/>
              <a:t>My smart phone frustrates me quite often. </a:t>
            </a:r>
          </a:p>
          <a:p>
            <a:endParaRPr lang="en-US" dirty="0"/>
          </a:p>
          <a:p>
            <a:endParaRPr lang="en-US" dirty="0"/>
          </a:p>
          <a:p>
            <a:endParaRPr lang="en-US" dirty="0"/>
          </a:p>
          <a:p>
            <a:r>
              <a:rPr lang="en-US" dirty="0"/>
              <a:t>=====</a:t>
            </a:r>
          </a:p>
          <a:p>
            <a:r>
              <a:rPr lang="en-US" dirty="0"/>
              <a:t>http://</a:t>
            </a:r>
            <a:r>
              <a:rPr lang="en-US" dirty="0" err="1"/>
              <a:t>www.bizjournals.com</a:t>
            </a:r>
            <a:r>
              <a:rPr lang="en-US" dirty="0"/>
              <a:t>/</a:t>
            </a:r>
            <a:r>
              <a:rPr lang="en-US" dirty="0" err="1"/>
              <a:t>sanjose</a:t>
            </a:r>
            <a:r>
              <a:rPr lang="en-US" dirty="0"/>
              <a:t>/news/2016/11/30/</a:t>
            </a:r>
            <a:r>
              <a:rPr lang="en-US" dirty="0" err="1"/>
              <a:t>techflash-q-a-reasons-to-be-hopeful-about-ourrobot.html?ana</a:t>
            </a:r>
            <a:r>
              <a:rPr lang="en-US" dirty="0"/>
              <a:t>=</a:t>
            </a:r>
            <a:r>
              <a:rPr lang="en-US" dirty="0" err="1"/>
              <a:t>e_sjo_tf&amp;s</a:t>
            </a:r>
            <a:r>
              <a:rPr lang="en-US" dirty="0"/>
              <a:t>=</a:t>
            </a:r>
            <a:r>
              <a:rPr lang="en-US" dirty="0" err="1"/>
              <a:t>newsletter&amp;ed</a:t>
            </a:r>
            <a:r>
              <a:rPr lang="en-US" dirty="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112</a:t>
            </a:fld>
            <a:endParaRPr lang="en-US"/>
          </a:p>
        </p:txBody>
      </p:sp>
    </p:spTree>
    <p:extLst>
      <p:ext uri="{BB962C8B-B14F-4D97-AF65-F5344CB8AC3E}">
        <p14:creationId xmlns:p14="http://schemas.microsoft.com/office/powerpoint/2010/main" val="16608033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home</a:t>
            </a:r>
            <a:r>
              <a:rPr lang="en-US" baseline="0" dirty="0"/>
              <a:t> automation system could </a:t>
            </a:r>
            <a:r>
              <a:rPr lang="en-US" u="sng" baseline="0" dirty="0"/>
              <a:t>anticipate</a:t>
            </a:r>
            <a:r>
              <a:rPr lang="en-US" baseline="0" dirty="0"/>
              <a:t> your needs and even make you a sandwich.</a:t>
            </a:r>
          </a:p>
          <a:p>
            <a:endParaRPr lang="en-US" baseline="0" dirty="0"/>
          </a:p>
          <a:p>
            <a:r>
              <a:rPr lang="en-US" baseline="0" dirty="0"/>
              <a:t>We need workers who will dream up these ideas, do the engineering, build them, install them, program them, fix them when they don’t work, and -- keep the hackers at bay.</a:t>
            </a:r>
          </a:p>
          <a:p>
            <a:endParaRPr lang="en-US" baseline="0" dirty="0"/>
          </a:p>
          <a:p>
            <a:r>
              <a:rPr lang="en-US" baseline="0" dirty="0"/>
              <a:t>And then we need some </a:t>
            </a:r>
            <a:r>
              <a:rPr lang="en-US" u="sng" baseline="0" dirty="0"/>
              <a:t>special</a:t>
            </a:r>
            <a:r>
              <a:rPr lang="en-US" baseline="0" dirty="0"/>
              <a:t> workers - to </a:t>
            </a:r>
            <a:r>
              <a:rPr lang="en-US" u="sng" baseline="0" dirty="0"/>
              <a:t>convince</a:t>
            </a:r>
            <a:r>
              <a:rPr lang="en-US" baseline="0" dirty="0"/>
              <a:t> us all - that this </a:t>
            </a:r>
            <a:r>
              <a:rPr lang="en-US" u="sng" baseline="0" dirty="0"/>
              <a:t>new</a:t>
            </a:r>
            <a:r>
              <a:rPr lang="en-US" baseline="0" dirty="0"/>
              <a:t> technology is </a:t>
            </a:r>
            <a:r>
              <a:rPr lang="en-US" u="sng" baseline="0" dirty="0"/>
              <a:t>actually</a:t>
            </a:r>
            <a:r>
              <a:rPr lang="en-US" baseline="0" dirty="0"/>
              <a:t> a </a:t>
            </a:r>
            <a:r>
              <a:rPr lang="en-US" u="sng" baseline="0" dirty="0"/>
              <a:t>good</a:t>
            </a:r>
            <a:r>
              <a:rPr lang="en-US" baseline="0" dirty="0"/>
              <a:t> thing.</a:t>
            </a:r>
            <a:endParaRPr lang="en-US" dirty="0"/>
          </a:p>
          <a:p>
            <a:endParaRPr lang="en-US" dirty="0"/>
          </a:p>
          <a:p>
            <a:endParaRPr lang="en-US" dirty="0"/>
          </a:p>
          <a:p>
            <a:endParaRPr lang="en-US" dirty="0"/>
          </a:p>
          <a:p>
            <a:r>
              <a:rPr lang="en-US" dirty="0"/>
              <a:t>=====</a:t>
            </a:r>
          </a:p>
          <a:p>
            <a:r>
              <a:rPr lang="en-US" dirty="0"/>
              <a:t>http://www.cnn.com/2012/06/18/tech/predictive-technology-future/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113</a:t>
            </a:fld>
            <a:endParaRPr lang="en-US"/>
          </a:p>
        </p:txBody>
      </p:sp>
    </p:spTree>
    <p:extLst>
      <p:ext uri="{BB962C8B-B14F-4D97-AF65-F5344CB8AC3E}">
        <p14:creationId xmlns:p14="http://schemas.microsoft.com/office/powerpoint/2010/main" val="20906792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502025" cy="2625725"/>
          </a:xfrm>
        </p:spPr>
      </p:sp>
      <p:sp>
        <p:nvSpPr>
          <p:cNvPr id="3" name="Notes Placeholder 2"/>
          <p:cNvSpPr>
            <a:spLocks noGrp="1"/>
          </p:cNvSpPr>
          <p:nvPr>
            <p:ph type="body" idx="1"/>
          </p:nvPr>
        </p:nvSpPr>
        <p:spPr>
          <a:xfrm>
            <a:off x="685800" y="3869473"/>
            <a:ext cx="5486400" cy="5274527"/>
          </a:xfrm>
        </p:spPr>
        <p:txBody>
          <a:bodyPr>
            <a:noAutofit/>
          </a:bodyPr>
          <a:lstStyle/>
          <a:p>
            <a:r>
              <a:rPr lang="en-US" dirty="0"/>
              <a:t>---</a:t>
            </a:r>
          </a:p>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here on planet Earth.</a:t>
            </a:r>
          </a:p>
          <a:p>
            <a:r>
              <a:rPr lang="en-US" dirty="0"/>
              <a:t>  </a:t>
            </a:r>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a:t>Somewhere along the way -- all of </a:t>
            </a:r>
            <a:r>
              <a:rPr lang="en-US" u="sng" dirty="0"/>
              <a:t>us</a:t>
            </a:r>
            <a:r>
              <a:rPr lang="en-US" dirty="0"/>
              <a:t> found out that we cared about helping </a:t>
            </a:r>
            <a:r>
              <a:rPr lang="en-US" u="sng" dirty="0"/>
              <a:t>others</a:t>
            </a:r>
            <a:r>
              <a:rPr lang="en-US" dirty="0"/>
              <a:t>– </a:t>
            </a:r>
          </a:p>
          <a:p>
            <a:endParaRPr lang="en-US" dirty="0"/>
          </a:p>
          <a:p>
            <a:r>
              <a:rPr lang="en-US" dirty="0"/>
              <a:t>and we were supposed to be right </a:t>
            </a:r>
            <a:r>
              <a:rPr lang="en-US" u="sng" dirty="0"/>
              <a:t>here</a:t>
            </a:r>
            <a:r>
              <a:rPr lang="en-US" dirty="0"/>
              <a:t> – this very morning– </a:t>
            </a:r>
          </a:p>
          <a:p>
            <a:endParaRPr lang="en-US" dirty="0"/>
          </a:p>
          <a:p>
            <a:r>
              <a:rPr lang="en-US" dirty="0"/>
              <a:t>listening to an old high-school shop teacher talk about the future.</a:t>
            </a:r>
          </a:p>
          <a:p>
            <a:endParaRPr lang="en-US" dirty="0"/>
          </a:p>
          <a:p>
            <a:endParaRPr lang="en-US" dirty="0"/>
          </a:p>
          <a:p>
            <a:r>
              <a:rPr lang="en-US" dirty="0"/>
              <a:t>========</a:t>
            </a:r>
          </a:p>
          <a:p>
            <a:r>
              <a:rPr lang="en-US" dirty="0"/>
              <a:t>http://</a:t>
            </a:r>
            <a:r>
              <a:rPr lang="en-US" dirty="0" err="1"/>
              <a:t>www.goodreads.com</a:t>
            </a:r>
            <a:r>
              <a:rPr lang="en-US" dirty="0"/>
              <a:t>/quotes/505050-the-two-most-important-days-in-your-life-are-the</a:t>
            </a:r>
          </a:p>
          <a:p>
            <a:endParaRPr lang="en-US" dirty="0"/>
          </a:p>
          <a:p>
            <a:endParaRPr lang="en-US" dirty="0"/>
          </a:p>
          <a:p>
            <a:r>
              <a:rPr lang="en-US" dirty="0"/>
              <a:t>“The two most important days in your life are the day you are born and the day you find out why.”</a:t>
            </a:r>
          </a:p>
          <a:p>
            <a:endParaRPr lang="en-US" dirty="0"/>
          </a:p>
          <a:p>
            <a:r>
              <a:rPr lang="en-US" dirty="0"/>
              <a:t>― Mark Twain</a:t>
            </a:r>
          </a:p>
          <a:p>
            <a:endParaRPr lang="en-US" dirty="0"/>
          </a:p>
          <a:p>
            <a:endParaRPr lang="en-US" dirty="0"/>
          </a:p>
          <a:p>
            <a:r>
              <a:rPr lang="en-US" dirty="0"/>
              <a:t>http://</a:t>
            </a:r>
            <a:r>
              <a:rPr lang="en-US" dirty="0" err="1"/>
              <a:t>www.huffingtonpost.com</a:t>
            </a:r>
            <a:r>
              <a:rPr lang="en-US" dirty="0"/>
              <a:t>/</a:t>
            </a:r>
            <a:r>
              <a:rPr lang="en-US" dirty="0" err="1"/>
              <a:t>karen-ann-kennedy</a:t>
            </a:r>
            <a:r>
              <a:rPr lang="en-US" dirty="0"/>
              <a:t>/the-two-most-important-days-of-your-life_b_5229311.html</a:t>
            </a:r>
          </a:p>
          <a:p>
            <a:endParaRPr lang="en-US" dirty="0"/>
          </a:p>
          <a:p>
            <a:endParaRPr lang="en-US" dirty="0"/>
          </a:p>
          <a:p>
            <a:r>
              <a:rPr lang="en-US" dirty="0"/>
              <a:t>Photo</a:t>
            </a:r>
          </a:p>
          <a:p>
            <a:r>
              <a:rPr lang="en-US" dirty="0"/>
              <a:t>http://</a:t>
            </a:r>
            <a:r>
              <a:rPr lang="en-US" dirty="0" err="1"/>
              <a:t>myincrediblewebsite.com</a:t>
            </a:r>
            <a:r>
              <a:rPr lang="en-US" dirty="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114</a:t>
            </a:fld>
            <a:endParaRPr lang="en-US"/>
          </a:p>
        </p:txBody>
      </p:sp>
    </p:spTree>
    <p:extLst>
      <p:ext uri="{BB962C8B-B14F-4D97-AF65-F5344CB8AC3E}">
        <p14:creationId xmlns:p14="http://schemas.microsoft.com/office/powerpoint/2010/main" val="32617051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115</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74295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Though the term </a:t>
            </a:r>
            <a:r>
              <a:rPr lang="ja-JP" altLang="en-US" dirty="0">
                <a:ea typeface="ヒラギノ角ゴ Pro W3" charset="0"/>
              </a:rPr>
              <a:t>“</a:t>
            </a:r>
            <a:r>
              <a:rPr lang="en-US" altLang="ja-JP" u="sng" dirty="0">
                <a:ea typeface="ヒラギノ角ゴ Pro W3" charset="0"/>
              </a:rPr>
              <a:t>vocational</a:t>
            </a:r>
            <a:r>
              <a:rPr lang="ja-JP" altLang="en-US" dirty="0">
                <a:ea typeface="ヒラギノ角ゴ Pro W3" charset="0"/>
              </a:rPr>
              <a:t>”</a:t>
            </a:r>
            <a:r>
              <a:rPr lang="en-US" altLang="ja-JP" dirty="0">
                <a:ea typeface="ヒラギノ角ゴ Pro W3" charset="0"/>
              </a:rPr>
              <a:t> has earned a bad reputation in the last few decades, the </a:t>
            </a:r>
            <a:r>
              <a:rPr lang="en-US" altLang="ja-JP" u="sng" dirty="0">
                <a:ea typeface="ヒラギノ角ゴ Pro W3" charset="0"/>
              </a:rPr>
              <a:t>original</a:t>
            </a:r>
            <a:r>
              <a:rPr lang="en-US" altLang="ja-JP" dirty="0">
                <a:ea typeface="ヒラギノ角ゴ Pro W3" charset="0"/>
              </a:rPr>
              <a:t> meaning of the term is clear that your </a:t>
            </a:r>
            <a:r>
              <a:rPr lang="ja-JP" altLang="en-US" dirty="0">
                <a:ea typeface="ヒラギノ角ゴ Pro W3" charset="0"/>
              </a:rPr>
              <a:t>“</a:t>
            </a:r>
            <a:r>
              <a:rPr lang="en-US" altLang="ja-JP" u="sng" dirty="0">
                <a:ea typeface="ヒラギノ角ゴ Pro W3" charset="0"/>
              </a:rPr>
              <a:t>vocation</a:t>
            </a:r>
            <a:r>
              <a:rPr lang="ja-JP" altLang="en-US" dirty="0">
                <a:ea typeface="ヒラギノ角ゴ Pro W3" charset="0"/>
              </a:rPr>
              <a:t>”</a:t>
            </a:r>
            <a:r>
              <a:rPr lang="en-US" altLang="ja-JP" dirty="0">
                <a:ea typeface="ヒラギノ角ゴ Pro W3" charset="0"/>
              </a:rPr>
              <a:t> is your life</a:t>
            </a:r>
            <a:r>
              <a:rPr lang="ja-JP" altLang="en-US" dirty="0">
                <a:ea typeface="ヒラギノ角ゴ Pro W3" charset="0"/>
              </a:rPr>
              <a:t>’</a:t>
            </a:r>
            <a:r>
              <a:rPr lang="en-US" altLang="ja-JP" dirty="0">
                <a:ea typeface="ヒラギノ角ゴ Pro W3" charset="0"/>
              </a:rPr>
              <a:t>s calling.  </a:t>
            </a:r>
          </a:p>
          <a:p>
            <a:endParaRPr lang="en-US" u="sng" dirty="0">
              <a:ea typeface="ヒラギノ角ゴ Pro W3" charset="0"/>
            </a:endParaRPr>
          </a:p>
          <a:p>
            <a:r>
              <a:rPr lang="en-US" u="sng" dirty="0">
                <a:ea typeface="ヒラギノ角ゴ Pro W3" charset="0"/>
              </a:rPr>
              <a:t>Our</a:t>
            </a:r>
            <a:r>
              <a:rPr lang="en-US" dirty="0">
                <a:ea typeface="ヒラギノ角ゴ Pro W3" charset="0"/>
              </a:rPr>
              <a:t> vocation as workforce-development professionals</a:t>
            </a:r>
            <a:r>
              <a:rPr lang="en-US" baseline="0" dirty="0">
                <a:ea typeface="ヒラギノ角ゴ Pro W3" charset="0"/>
              </a:rPr>
              <a:t> </a:t>
            </a:r>
            <a:r>
              <a:rPr lang="en-US" dirty="0">
                <a:ea typeface="ヒラギノ角ゴ Pro W3" charset="0"/>
              </a:rPr>
              <a:t>is preparing our clients for careers. </a:t>
            </a:r>
          </a:p>
          <a:p>
            <a:r>
              <a:rPr lang="en-US" dirty="0">
                <a:ea typeface="ヒラギノ角ゴ Pro W3" charset="0"/>
              </a:rPr>
              <a:t>What is the </a:t>
            </a:r>
            <a:r>
              <a:rPr lang="en-US" altLang="ja-JP" u="sng" dirty="0">
                <a:ea typeface="ヒラギノ角ゴ Pro W3" charset="0"/>
              </a:rPr>
              <a:t>vocation</a:t>
            </a:r>
            <a:r>
              <a:rPr lang="en-US" altLang="ja-JP" u="none" baseline="0" dirty="0">
                <a:ea typeface="ヒラギノ角ゴ Pro W3" charset="0"/>
              </a:rPr>
              <a:t> of the </a:t>
            </a:r>
            <a:r>
              <a:rPr lang="en-US" dirty="0">
                <a:ea typeface="ヒラギノ角ゴ Pro W3" charset="0"/>
              </a:rPr>
              <a:t>clients</a:t>
            </a:r>
            <a:r>
              <a:rPr lang="en-US" altLang="ja-JP" dirty="0">
                <a:ea typeface="ヒラギノ角ゴ Pro W3" charset="0"/>
              </a:rPr>
              <a:t> with whom you work? </a:t>
            </a:r>
          </a:p>
          <a:p>
            <a:r>
              <a:rPr lang="en-US" altLang="ja-JP" dirty="0">
                <a:ea typeface="ヒラギノ角ゴ Pro W3" charset="0"/>
              </a:rPr>
              <a:t>What is </a:t>
            </a:r>
            <a:r>
              <a:rPr lang="en-US" altLang="ja-JP" u="sng" dirty="0">
                <a:ea typeface="ヒラギノ角ゴ Pro W3" charset="0"/>
              </a:rPr>
              <a:t>life</a:t>
            </a:r>
            <a:r>
              <a:rPr lang="en-US" altLang="ja-JP" dirty="0">
                <a:ea typeface="ヒラギノ角ゴ Pro W3" charset="0"/>
              </a:rPr>
              <a:t> calling </a:t>
            </a:r>
            <a:r>
              <a:rPr lang="en-US" altLang="ja-JP" u="sng" dirty="0">
                <a:ea typeface="ヒラギノ角ゴ Pro W3" charset="0"/>
              </a:rPr>
              <a:t>them</a:t>
            </a:r>
            <a:r>
              <a:rPr lang="en-US" altLang="ja-JP" dirty="0">
                <a:ea typeface="ヒラギノ角ゴ Pro W3" charset="0"/>
              </a:rPr>
              <a:t> to do? </a:t>
            </a:r>
          </a:p>
          <a:p>
            <a:r>
              <a:rPr lang="en-US" altLang="ja-JP" dirty="0">
                <a:ea typeface="ヒラギノ角ゴ Pro W3" charset="0"/>
              </a:rPr>
              <a:t>What is their </a:t>
            </a:r>
            <a:r>
              <a:rPr lang="en-US" altLang="ja-JP" u="sng" dirty="0">
                <a:ea typeface="ヒラギノ角ゴ Pro W3" charset="0"/>
              </a:rPr>
              <a:t>purpose </a:t>
            </a:r>
            <a:r>
              <a:rPr lang="en-US" altLang="ja-JP" dirty="0">
                <a:ea typeface="ヒラギノ角ゴ Pro W3" charset="0"/>
              </a:rPr>
              <a:t>in life?</a:t>
            </a:r>
          </a:p>
          <a:p>
            <a:endParaRPr lang="en-US" dirty="0">
              <a:ea typeface="ヒラギノ角ゴ Pro W3" charset="0"/>
            </a:endParaRPr>
          </a:p>
          <a:p>
            <a:r>
              <a:rPr lang="en-US" dirty="0">
                <a:ea typeface="ヒラギノ角ゴ Pro W3" charset="0"/>
              </a:rPr>
              <a:t>We need to help people discover their </a:t>
            </a:r>
            <a:r>
              <a:rPr lang="en-US" u="sng" dirty="0">
                <a:ea typeface="ヒラギノ角ゴ Pro W3" charset="0"/>
              </a:rPr>
              <a:t>passion</a:t>
            </a:r>
            <a:r>
              <a:rPr lang="en-US" dirty="0">
                <a:ea typeface="ヒラギノ角ゴ Pro W3" charset="0"/>
              </a:rPr>
              <a:t>.  </a:t>
            </a:r>
          </a:p>
          <a:p>
            <a:r>
              <a:rPr lang="en-US" dirty="0">
                <a:ea typeface="ヒラギノ角ゴ Pro W3" charset="0"/>
              </a:rPr>
              <a:t>What makes them get up in the morning and want to learn something new? </a:t>
            </a:r>
          </a:p>
          <a:p>
            <a:r>
              <a:rPr lang="en-US" dirty="0">
                <a:ea typeface="ヒラギノ角ゴ Pro W3" charset="0"/>
              </a:rPr>
              <a:t>It’s more than just working for a paycheck.  </a:t>
            </a:r>
          </a:p>
          <a:p>
            <a:endParaRPr lang="en-US" dirty="0">
              <a:ea typeface="ヒラギノ角ゴ Pro W3" charset="0"/>
            </a:endParaRPr>
          </a:p>
          <a:p>
            <a:r>
              <a:rPr lang="en-US" dirty="0">
                <a:ea typeface="ヒラギノ角ゴ Pro W3" charset="0"/>
              </a:rPr>
              <a:t>It’s doing satisfying work, making a </a:t>
            </a:r>
            <a:r>
              <a:rPr lang="en-US" u="sng" dirty="0">
                <a:ea typeface="ヒラギノ角ゴ Pro W3" charset="0"/>
              </a:rPr>
              <a:t>difference</a:t>
            </a:r>
            <a:r>
              <a:rPr lang="en-US" dirty="0">
                <a:ea typeface="ヒラギノ角ゴ Pro W3" charset="0"/>
              </a:rPr>
              <a:t> in the world,</a:t>
            </a:r>
            <a:r>
              <a:rPr lang="en-US" baseline="0" dirty="0">
                <a:ea typeface="ヒラギノ角ゴ Pro W3" charset="0"/>
              </a:rPr>
              <a:t> feeling </a:t>
            </a:r>
            <a:r>
              <a:rPr lang="en-US" u="sng" baseline="0" dirty="0">
                <a:ea typeface="ヒラギノ角ゴ Pro W3" charset="0"/>
              </a:rPr>
              <a:t>needed</a:t>
            </a:r>
            <a:r>
              <a:rPr lang="en-US" baseline="0" dirty="0">
                <a:ea typeface="ヒラギノ角ゴ Pro W3" charset="0"/>
              </a:rPr>
              <a:t>.</a:t>
            </a:r>
            <a:endParaRPr lang="en-US" dirty="0">
              <a:ea typeface="ヒラギノ角ゴ Pro W3" charset="0"/>
            </a:endParaRPr>
          </a:p>
          <a:p>
            <a:r>
              <a:rPr lang="en-US" dirty="0">
                <a:ea typeface="ヒラギノ角ゴ Pro W3" charset="0"/>
              </a:rPr>
              <a:t>And we need to help them to </a:t>
            </a:r>
            <a:r>
              <a:rPr lang="en-US" u="sng" dirty="0">
                <a:ea typeface="ヒラギノ角ゴ Pro W3" charset="0"/>
              </a:rPr>
              <a:t>turn</a:t>
            </a:r>
            <a:r>
              <a:rPr lang="en-US" dirty="0">
                <a:ea typeface="ヒラギノ角ゴ Pro W3" charset="0"/>
              </a:rPr>
              <a:t> that passion into a rewarding career.</a:t>
            </a:r>
          </a:p>
          <a:p>
            <a:r>
              <a:rPr lang="en-US" dirty="0">
                <a:ea typeface="ヒラギノ角ゴ Pro W3" charset="0"/>
              </a:rPr>
              <a:t>--</a:t>
            </a:r>
          </a:p>
          <a:p>
            <a:r>
              <a:rPr lang="en-US" dirty="0">
                <a:ea typeface="ヒラギノ角ゴ Pro W3" charset="0"/>
              </a:rPr>
              <a:t>In the future -- when our </a:t>
            </a:r>
            <a:r>
              <a:rPr lang="en-US">
                <a:ea typeface="ヒラギノ角ゴ Pro W3" charset="0"/>
              </a:rPr>
              <a:t>students or clients  </a:t>
            </a:r>
            <a:r>
              <a:rPr lang="en-US" u="sng" dirty="0">
                <a:ea typeface="ヒラギノ角ゴ Pro W3" charset="0"/>
              </a:rPr>
              <a:t>are</a:t>
            </a:r>
            <a:r>
              <a:rPr lang="en-US" dirty="0">
                <a:ea typeface="ヒラギノ角ゴ Pro W3" charset="0"/>
              </a:rPr>
              <a:t> employed, -- and someone asks them what they </a:t>
            </a:r>
            <a:r>
              <a:rPr lang="en-US" u="sng" dirty="0">
                <a:ea typeface="ヒラギノ角ゴ Pro W3" charset="0"/>
              </a:rPr>
              <a:t>do</a:t>
            </a:r>
            <a:r>
              <a:rPr lang="en-US" dirty="0">
                <a:ea typeface="ヒラギノ角ゴ Pro W3" charset="0"/>
              </a:rPr>
              <a:t> for a living, -- </a:t>
            </a:r>
          </a:p>
          <a:p>
            <a:r>
              <a:rPr lang="en-US" dirty="0" err="1">
                <a:ea typeface="ヒラギノ角ゴ Pro W3" charset="0"/>
              </a:rPr>
              <a:t>wouldn</a:t>
            </a:r>
            <a:r>
              <a:rPr lang="ja-JP" altLang="en-US" dirty="0">
                <a:ea typeface="ヒラギノ角ゴ Pro W3" charset="0"/>
              </a:rPr>
              <a:t>’</a:t>
            </a:r>
            <a:r>
              <a:rPr lang="en-US" altLang="ja-JP" dirty="0">
                <a:ea typeface="ヒラギノ角ゴ Pro W3" charset="0"/>
              </a:rPr>
              <a:t>t it be </a:t>
            </a:r>
            <a:r>
              <a:rPr lang="en-US" altLang="ja-JP" u="sng" dirty="0">
                <a:ea typeface="ヒラギノ角ゴ Pro W3" charset="0"/>
              </a:rPr>
              <a:t>great</a:t>
            </a:r>
            <a:r>
              <a:rPr lang="en-US" altLang="ja-JP" dirty="0">
                <a:ea typeface="ヒラギノ角ゴ Pro W3" charset="0"/>
              </a:rPr>
              <a:t> if they could say – </a:t>
            </a:r>
          </a:p>
          <a:p>
            <a:endParaRPr lang="en-US" dirty="0">
              <a:ea typeface="ヒラギノ角ゴ Pro W3" charset="0"/>
            </a:endParaRPr>
          </a:p>
          <a:p>
            <a:r>
              <a:rPr lang="ja-JP" altLang="en-US" dirty="0">
                <a:ea typeface="ヒラギノ角ゴ Pro W3" charset="0"/>
              </a:rPr>
              <a:t>“</a:t>
            </a:r>
            <a:r>
              <a:rPr lang="en-US" altLang="ja-JP" dirty="0">
                <a:ea typeface="ヒラギノ角ゴ Pro W3" charset="0"/>
              </a:rPr>
              <a:t>I get to make a </a:t>
            </a:r>
            <a:r>
              <a:rPr lang="en-US" altLang="ja-JP" u="sng" dirty="0">
                <a:ea typeface="ヒラギノ角ゴ Pro W3" charset="0"/>
              </a:rPr>
              <a:t>difference</a:t>
            </a:r>
            <a:r>
              <a:rPr lang="en-US" altLang="ja-JP" dirty="0">
                <a:ea typeface="ヒラギノ角ゴ Pro W3" charset="0"/>
              </a:rPr>
              <a:t> in the world.</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That’s what I </a:t>
            </a:r>
            <a:r>
              <a:rPr lang="en-US" u="sng" dirty="0">
                <a:ea typeface="ヒラギノ角ゴ Pro W3" charset="0"/>
              </a:rPr>
              <a:t>do</a:t>
            </a:r>
            <a:r>
              <a:rPr lang="mr-IN" dirty="0">
                <a:ea typeface="ヒラギノ角ゴ Pro W3" charset="0"/>
              </a:rPr>
              <a:t>…</a:t>
            </a:r>
            <a:endParaRPr lang="en-US" dirty="0">
              <a:ea typeface="ヒラギノ角ゴ Pro W3" charset="0"/>
            </a:endParaRPr>
          </a:p>
          <a:p>
            <a:r>
              <a:rPr lang="en-US" altLang="ja-JP" dirty="0">
                <a:ea typeface="ヒラギノ角ゴ Pro W3" charset="0"/>
              </a:rPr>
              <a:t>“I get to make a </a:t>
            </a:r>
            <a:r>
              <a:rPr lang="en-US" altLang="ja-JP" u="sng" dirty="0">
                <a:ea typeface="ヒラギノ角ゴ Pro W3" charset="0"/>
              </a:rPr>
              <a:t>difference</a:t>
            </a:r>
            <a:r>
              <a:rPr lang="en-US" altLang="ja-JP" u="none" dirty="0">
                <a:ea typeface="ヒラギノ角ゴ Pro W3" charset="0"/>
              </a:rPr>
              <a: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Chris </a:t>
            </a:r>
            <a:r>
              <a:rPr lang="en-US" dirty="0" err="1">
                <a:ea typeface="ヒラギノ角ゴ Pro W3" charset="0"/>
              </a:rPr>
              <a:t>Droessler</a:t>
            </a:r>
            <a:endParaRPr lang="en-US" dirty="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31272697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sz="1400" dirty="0"/>
              <a:t>Thank You</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116</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2768085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117</a:t>
            </a:fld>
            <a:endParaRPr lang="en-US"/>
          </a:p>
        </p:txBody>
      </p:sp>
    </p:spTree>
    <p:extLst>
      <p:ext uri="{BB962C8B-B14F-4D97-AF65-F5344CB8AC3E}">
        <p14:creationId xmlns:p14="http://schemas.microsoft.com/office/powerpoint/2010/main" val="23336438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118</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6746567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119</a:t>
            </a:fld>
            <a:endParaRPr lang="en-US"/>
          </a:p>
        </p:txBody>
      </p:sp>
    </p:spTree>
    <p:extLst>
      <p:ext uri="{BB962C8B-B14F-4D97-AF65-F5344CB8AC3E}">
        <p14:creationId xmlns:p14="http://schemas.microsoft.com/office/powerpoint/2010/main" val="235896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12</a:t>
            </a:fld>
            <a:endParaRPr lang="en-US"/>
          </a:p>
        </p:txBody>
      </p:sp>
    </p:spTree>
    <p:extLst>
      <p:ext uri="{BB962C8B-B14F-4D97-AF65-F5344CB8AC3E}">
        <p14:creationId xmlns:p14="http://schemas.microsoft.com/office/powerpoint/2010/main" val="15088325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120</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5427477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Career concerns occur through one’s life</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They get deeper and broader the older one gets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After high school  individuals are concerned with transitional occupations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Continued adjustments continue to be made throughout  life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1/2 of the individuals waking hours are spend in working, dissatisfied work can lead to dissatisfaction in other parts of life</a:t>
            </a:r>
            <a:r>
              <a:rPr lang="en-US" sz="16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40729161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b="1" kern="1200" dirty="0">
                <a:solidFill>
                  <a:schemeClr val="tx1"/>
                </a:solidFill>
                <a:effectLst/>
              </a:rPr>
              <a:t>Several hours of upfront planning  can have a positive influence on career outcomes </a:t>
            </a:r>
            <a:endParaRPr lang="en-US" sz="1200" kern="1200" dirty="0">
              <a:solidFill>
                <a:schemeClr val="tx1"/>
              </a:solidFill>
              <a:effectLst/>
            </a:endParaRPr>
          </a:p>
          <a:p>
            <a:endParaRPr lang="en-US" sz="1200" kern="1200" dirty="0">
              <a:solidFill>
                <a:schemeClr val="tx1"/>
              </a:solidFill>
              <a:effectLst/>
            </a:endParaRPr>
          </a:p>
          <a:p>
            <a:r>
              <a:rPr lang="en-US" sz="1200" kern="1200" dirty="0">
                <a:solidFill>
                  <a:schemeClr val="tx1"/>
                </a:solidFill>
                <a:effectLst/>
              </a:rPr>
              <a:t>John </a:t>
            </a:r>
            <a:r>
              <a:rPr lang="en-US" sz="1200" kern="1200" dirty="0" err="1">
                <a:solidFill>
                  <a:schemeClr val="tx1"/>
                </a:solidFill>
                <a:effectLst/>
              </a:rPr>
              <a:t>Krumboltz</a:t>
            </a:r>
            <a:r>
              <a:rPr lang="en-US" sz="1200" kern="1200" dirty="0">
                <a:solidFill>
                  <a:schemeClr val="tx1"/>
                </a:solidFill>
                <a:effectLst/>
              </a:rPr>
              <a:t> believers one’s career and  personal life are intertwined </a:t>
            </a:r>
          </a:p>
          <a:p>
            <a:endParaRPr lang="en-US" sz="1200" kern="1200" dirty="0">
              <a:solidFill>
                <a:schemeClr val="tx1"/>
              </a:solidFill>
              <a:effectLst/>
            </a:endParaRPr>
          </a:p>
          <a:p>
            <a:r>
              <a:rPr lang="en-US" sz="1200" kern="1200" dirty="0">
                <a:solidFill>
                  <a:schemeClr val="tx1"/>
                </a:solidFill>
                <a:effectLst/>
              </a:rPr>
              <a:t>Career has been defined as roles individuals play over their lifetime </a:t>
            </a:r>
          </a:p>
          <a:p>
            <a:endParaRPr lang="en-US" sz="1200" kern="1200" dirty="0">
              <a:solidFill>
                <a:schemeClr val="tx1"/>
              </a:solidFill>
              <a:effectLst/>
            </a:endParaRPr>
          </a:p>
          <a:p>
            <a:r>
              <a:rPr lang="en-US" sz="1200" kern="1200" dirty="0">
                <a:solidFill>
                  <a:schemeClr val="tx1"/>
                </a:solidFill>
                <a:effectLst/>
              </a:rPr>
              <a:t>NCDA sees  Leisure and Life work as part of one’s career </a:t>
            </a:r>
            <a:br>
              <a:rPr lang="en-US" sz="1200" kern="1200" dirty="0">
                <a:solidFill>
                  <a:schemeClr val="tx1"/>
                </a:solidFill>
                <a:effectLst/>
              </a:rPr>
            </a:br>
            <a:r>
              <a:rPr lang="en-US" sz="1200" kern="1200" dirty="0">
                <a:solidFill>
                  <a:schemeClr val="tx1"/>
                </a:solidFill>
                <a:effectLst/>
              </a:rPr>
              <a:t>Career Decisions or career choice can occur at any point in a career </a:t>
            </a:r>
          </a:p>
          <a:p>
            <a:endParaRPr lang="en-US" sz="1200" kern="1200" dirty="0">
              <a:solidFill>
                <a:schemeClr val="tx1"/>
              </a:solidFill>
              <a:effectLst/>
            </a:endParaRPr>
          </a:p>
          <a:p>
            <a:r>
              <a:rPr lang="en-US" sz="1200" kern="1200" dirty="0">
                <a:solidFill>
                  <a:schemeClr val="tx1"/>
                </a:solidFill>
                <a:effectLst/>
              </a:rPr>
              <a:t>Career Development theories (CDT) can serve as a guide for counseling </a:t>
            </a:r>
          </a:p>
          <a:p>
            <a:endParaRPr lang="en-US" sz="1200" kern="1200" dirty="0">
              <a:solidFill>
                <a:schemeClr val="tx1"/>
              </a:solidFill>
              <a:effectLst/>
            </a:endParaRPr>
          </a:p>
          <a:p>
            <a:r>
              <a:rPr lang="en-US" sz="1200" kern="1200" dirty="0">
                <a:solidFill>
                  <a:schemeClr val="tx1"/>
                </a:solidFill>
                <a:effectLst/>
              </a:rPr>
              <a:t>CDT attempt to explain behavior  that occurs over many years </a:t>
            </a:r>
          </a:p>
          <a:p>
            <a:endParaRPr lang="en-US" sz="12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122</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4350828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729" y="4400550"/>
            <a:ext cx="5486400" cy="3600450"/>
          </a:xfrm>
        </p:spPr>
        <p:txBody>
          <a:bodyPr/>
          <a:lstStyle/>
          <a:p>
            <a:r>
              <a:rPr lang="en-US" sz="1600" b="1" kern="1200" dirty="0">
                <a:solidFill>
                  <a:schemeClr val="tx1"/>
                </a:solidFill>
                <a:effectLst/>
                <a:latin typeface="+mn-lt"/>
                <a:ea typeface="+mn-ea"/>
                <a:cs typeface="+mn-cs"/>
              </a:rPr>
              <a:t>As career coaches and counselors it it good to choose a manageable theory that is easy to draw on in working with individuals </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As counselors/coaches  there is a general code of ethics in working with individuals: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Show </a:t>
            </a:r>
            <a:r>
              <a:rPr lang="en-US" sz="1400" b="1" kern="1200" dirty="0">
                <a:solidFill>
                  <a:schemeClr val="tx1"/>
                </a:solidFill>
                <a:effectLst/>
                <a:latin typeface="+mn-lt"/>
                <a:ea typeface="+mn-ea"/>
                <a:cs typeface="+mn-cs"/>
              </a:rPr>
              <a:t>unconditional positive </a:t>
            </a:r>
            <a:r>
              <a:rPr lang="en-US" sz="1400" kern="1200" dirty="0">
                <a:solidFill>
                  <a:schemeClr val="tx1"/>
                </a:solidFill>
                <a:effectLst/>
                <a:latin typeface="+mn-lt"/>
                <a:ea typeface="+mn-ea"/>
                <a:cs typeface="+mn-cs"/>
              </a:rPr>
              <a:t>regard in working with individuals, that is acceptance of the individual  as worth-while, valuable, accepting of all ages, sex, races, and creeds. </a:t>
            </a:r>
            <a:br>
              <a:rPr lang="en-US" sz="1400" kern="1200" dirty="0">
                <a:solidFill>
                  <a:schemeClr val="tx1"/>
                </a:solidFill>
                <a:effectLst/>
                <a:latin typeface="+mn-lt"/>
                <a:ea typeface="+mn-ea"/>
                <a:cs typeface="+mn-cs"/>
              </a:rPr>
            </a:b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Demonstrate </a:t>
            </a:r>
            <a:r>
              <a:rPr lang="en-US" sz="1400" b="1" kern="1200" dirty="0">
                <a:solidFill>
                  <a:schemeClr val="tx1"/>
                </a:solidFill>
                <a:effectLst/>
                <a:latin typeface="+mn-lt"/>
                <a:ea typeface="+mn-ea"/>
                <a:cs typeface="+mn-cs"/>
              </a:rPr>
              <a:t>Genuine sincerity</a:t>
            </a:r>
            <a:r>
              <a:rPr lang="en-US" sz="1400" kern="1200" dirty="0">
                <a:solidFill>
                  <a:schemeClr val="tx1"/>
                </a:solidFill>
                <a:effectLst/>
                <a:latin typeface="+mn-lt"/>
                <a:ea typeface="+mn-ea"/>
                <a:cs typeface="+mn-cs"/>
              </a:rPr>
              <a:t>, act in a sincere and honest manner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It is important to </a:t>
            </a:r>
            <a:r>
              <a:rPr lang="en-US" sz="1400" b="1" kern="1200" dirty="0">
                <a:solidFill>
                  <a:schemeClr val="tx1"/>
                </a:solidFill>
                <a:effectLst/>
                <a:latin typeface="+mn-lt"/>
                <a:ea typeface="+mn-ea"/>
                <a:cs typeface="+mn-cs"/>
              </a:rPr>
              <a:t>be congruent and consistent </a:t>
            </a:r>
            <a:r>
              <a:rPr lang="en-US" sz="1400" kern="1200" dirty="0">
                <a:solidFill>
                  <a:schemeClr val="tx1"/>
                </a:solidFill>
                <a:effectLst/>
                <a:latin typeface="+mn-lt"/>
                <a:ea typeface="+mn-ea"/>
                <a:cs typeface="+mn-cs"/>
              </a:rPr>
              <a:t>in your voice, body language, verbal statements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Communicate with empathy and </a:t>
            </a:r>
            <a:r>
              <a:rPr lang="en-US" sz="1400" b="1" kern="1200" dirty="0">
                <a:solidFill>
                  <a:schemeClr val="tx1"/>
                </a:solidFill>
                <a:effectLst/>
                <a:latin typeface="+mn-lt"/>
                <a:ea typeface="+mn-ea"/>
                <a:cs typeface="+mn-cs"/>
              </a:rPr>
              <a:t>show understanding for the individuals </a:t>
            </a:r>
            <a:r>
              <a:rPr lang="en-US" sz="1400" kern="1200" dirty="0">
                <a:solidFill>
                  <a:schemeClr val="tx1"/>
                </a:solidFill>
                <a:effectLst/>
                <a:latin typeface="+mn-lt"/>
                <a:ea typeface="+mn-ea"/>
                <a:cs typeface="+mn-cs"/>
              </a:rPr>
              <a:t>point of view.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8318073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Attending Skills are critical in working with students/ </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Insure your non-verbal presence demonstrates openness, good eye contact and a relaxed manner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Ask open ended questions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Rephrase what the client said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Provide information not opinion, information that is up to date and clear </a:t>
            </a:r>
            <a:br>
              <a:rPr lang="en-US" sz="1400" kern="1200" dirty="0">
                <a:solidFill>
                  <a:schemeClr val="tx1"/>
                </a:solidFill>
                <a:effectLst/>
                <a:latin typeface="+mn-lt"/>
                <a:ea typeface="+mn-ea"/>
                <a:cs typeface="+mn-cs"/>
              </a:rPr>
            </a:b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REMEMBER: Students see coaches as experts</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9108830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Assessment Instruments can be categorized  as Tests and Inventories </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Tests typically measure ability and achievements </a:t>
            </a:r>
          </a:p>
          <a:p>
            <a:endParaRPr lang="en-US" sz="129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Inventory solicit preferences or viewpoints, there are not right or wrong answers</a:t>
            </a:r>
          </a:p>
          <a:p>
            <a:endParaRPr lang="en-US" sz="129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Rule of thumb use assessments that </a:t>
            </a:r>
          </a:p>
          <a:p>
            <a:pPr lvl="1"/>
            <a:r>
              <a:rPr lang="en-US" sz="1290" kern="1200" dirty="0">
                <a:solidFill>
                  <a:schemeClr val="tx1"/>
                </a:solidFill>
                <a:effectLst/>
                <a:latin typeface="+mn-lt"/>
                <a:ea typeface="+mn-ea"/>
                <a:cs typeface="+mn-cs"/>
              </a:rPr>
              <a:t>Have strong </a:t>
            </a:r>
            <a:r>
              <a:rPr lang="en-US" sz="1290" b="1" kern="1200" dirty="0">
                <a:solidFill>
                  <a:schemeClr val="tx1"/>
                </a:solidFill>
                <a:effectLst/>
                <a:latin typeface="+mn-lt"/>
                <a:ea typeface="+mn-ea"/>
                <a:cs typeface="+mn-cs"/>
              </a:rPr>
              <a:t>Norms</a:t>
            </a:r>
            <a:r>
              <a:rPr lang="en-US" sz="1290" kern="1200" dirty="0">
                <a:solidFill>
                  <a:schemeClr val="tx1"/>
                </a:solidFill>
                <a:effectLst/>
                <a:latin typeface="+mn-lt"/>
                <a:ea typeface="+mn-ea"/>
                <a:cs typeface="+mn-cs"/>
              </a:rPr>
              <a:t> based on populations we are working with </a:t>
            </a:r>
          </a:p>
          <a:p>
            <a:pPr lvl="1"/>
            <a:r>
              <a:rPr lang="en-US" sz="1290" b="1" kern="1200" dirty="0">
                <a:solidFill>
                  <a:schemeClr val="tx1"/>
                </a:solidFill>
                <a:effectLst/>
                <a:latin typeface="+mn-lt"/>
                <a:ea typeface="+mn-ea"/>
                <a:cs typeface="+mn-cs"/>
              </a:rPr>
              <a:t>Reliability</a:t>
            </a:r>
            <a:r>
              <a:rPr lang="en-US" sz="1290" kern="1200" dirty="0">
                <a:solidFill>
                  <a:schemeClr val="tx1"/>
                </a:solidFill>
                <a:effectLst/>
                <a:latin typeface="+mn-lt"/>
                <a:ea typeface="+mn-ea"/>
                <a:cs typeface="+mn-cs"/>
              </a:rPr>
              <a:t> - that are consistent and dependable </a:t>
            </a:r>
          </a:p>
          <a:p>
            <a:pPr lvl="1"/>
            <a:r>
              <a:rPr lang="en-US" sz="1290" b="1" kern="1200" dirty="0">
                <a:solidFill>
                  <a:schemeClr val="tx1"/>
                </a:solidFill>
                <a:effectLst/>
                <a:latin typeface="+mn-lt"/>
                <a:ea typeface="+mn-ea"/>
                <a:cs typeface="+mn-cs"/>
              </a:rPr>
              <a:t>Validity</a:t>
            </a:r>
            <a:r>
              <a:rPr lang="en-US" sz="1290" kern="1200" dirty="0">
                <a:solidFill>
                  <a:schemeClr val="tx1"/>
                </a:solidFill>
                <a:effectLst/>
                <a:latin typeface="+mn-lt"/>
                <a:ea typeface="+mn-ea"/>
                <a:cs typeface="+mn-cs"/>
              </a:rPr>
              <a:t> - it measures what it’s supposed to measure </a:t>
            </a:r>
          </a:p>
          <a:p>
            <a:endParaRPr lang="en-US" sz="129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Assessment Instruments help us develop and verify theories</a:t>
            </a:r>
            <a:br>
              <a:rPr lang="en-US" sz="1290" kern="1200" dirty="0">
                <a:solidFill>
                  <a:schemeClr val="tx1"/>
                </a:solidFill>
                <a:effectLst/>
                <a:latin typeface="+mn-lt"/>
                <a:ea typeface="+mn-ea"/>
                <a:cs typeface="+mn-cs"/>
              </a:rPr>
            </a:br>
            <a:endParaRPr lang="en-US" sz="1290" kern="1200" dirty="0">
              <a:solidFill>
                <a:schemeClr val="tx1"/>
              </a:solidFill>
              <a:effectLst/>
              <a:latin typeface="+mn-lt"/>
              <a:ea typeface="+mn-ea"/>
              <a:cs typeface="+mn-cs"/>
            </a:endParaRPr>
          </a:p>
          <a:p>
            <a:r>
              <a:rPr lang="en-US" sz="1290" kern="1200" dirty="0">
                <a:solidFill>
                  <a:schemeClr val="tx1"/>
                </a:solidFill>
                <a:effectLst/>
                <a:latin typeface="+mn-lt"/>
                <a:ea typeface="+mn-ea"/>
                <a:cs typeface="+mn-cs"/>
              </a:rPr>
              <a:t>Provide the coach with information that can be used to understanding the client from career development theory - point of view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125</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4431030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Coaches and Career Counseling </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600" i="1" kern="1200" dirty="0">
                <a:solidFill>
                  <a:schemeClr val="tx1"/>
                </a:solidFill>
                <a:effectLst/>
                <a:latin typeface="+mn-lt"/>
                <a:ea typeface="+mn-ea"/>
                <a:cs typeface="+mn-cs"/>
              </a:rPr>
              <a:t>When sharing Information on education and occupations</a:t>
            </a:r>
          </a:p>
          <a:p>
            <a:endParaRPr lang="en-US" sz="1600" kern="1200" dirty="0">
              <a:solidFill>
                <a:schemeClr val="tx1"/>
              </a:solidFill>
              <a:effectLst/>
              <a:latin typeface="+mn-lt"/>
              <a:ea typeface="+mn-ea"/>
              <a:cs typeface="+mn-cs"/>
            </a:endParaRPr>
          </a:p>
          <a:p>
            <a:pPr lvl="1"/>
            <a:r>
              <a:rPr lang="en-US" sz="1600" b="1" kern="1200" dirty="0">
                <a:solidFill>
                  <a:schemeClr val="tx1"/>
                </a:solidFill>
                <a:effectLst/>
                <a:latin typeface="+mn-lt"/>
                <a:ea typeface="+mn-ea"/>
                <a:cs typeface="+mn-cs"/>
              </a:rPr>
              <a:t>Autonomy</a:t>
            </a:r>
            <a:r>
              <a:rPr lang="en-US" sz="1600" kern="1200" dirty="0">
                <a:solidFill>
                  <a:schemeClr val="tx1"/>
                </a:solidFill>
                <a:effectLst/>
                <a:latin typeface="+mn-lt"/>
                <a:ea typeface="+mn-ea"/>
                <a:cs typeface="+mn-cs"/>
              </a:rPr>
              <a:t> - respect the client decisions </a:t>
            </a:r>
          </a:p>
          <a:p>
            <a:pPr lvl="1"/>
            <a:r>
              <a:rPr lang="en-US" sz="1600" b="1" kern="1200" dirty="0">
                <a:solidFill>
                  <a:schemeClr val="tx1"/>
                </a:solidFill>
                <a:effectLst/>
                <a:latin typeface="+mn-lt"/>
                <a:ea typeface="+mn-ea"/>
                <a:cs typeface="+mn-cs"/>
              </a:rPr>
              <a:t>Non-maleficence</a:t>
            </a:r>
            <a:r>
              <a:rPr lang="en-US" sz="1600" kern="1200" dirty="0">
                <a:solidFill>
                  <a:schemeClr val="tx1"/>
                </a:solidFill>
                <a:effectLst/>
                <a:latin typeface="+mn-lt"/>
                <a:ea typeface="+mn-ea"/>
                <a:cs typeface="+mn-cs"/>
              </a:rPr>
              <a:t> - Promote health and well being </a:t>
            </a:r>
          </a:p>
          <a:p>
            <a:pPr lvl="1"/>
            <a:r>
              <a:rPr lang="en-US" sz="1600" b="1" kern="1200" dirty="0">
                <a:solidFill>
                  <a:schemeClr val="tx1"/>
                </a:solidFill>
                <a:effectLst/>
                <a:latin typeface="+mn-lt"/>
                <a:ea typeface="+mn-ea"/>
                <a:cs typeface="+mn-cs"/>
              </a:rPr>
              <a:t>Justice-</a:t>
            </a:r>
            <a:r>
              <a:rPr lang="en-US" sz="1600" kern="1200" dirty="0">
                <a:solidFill>
                  <a:schemeClr val="tx1"/>
                </a:solidFill>
                <a:effectLst/>
                <a:latin typeface="+mn-lt"/>
                <a:ea typeface="+mn-ea"/>
                <a:cs typeface="+mn-cs"/>
              </a:rPr>
              <a:t> Fairness in dealing with clients </a:t>
            </a:r>
          </a:p>
          <a:p>
            <a:pPr lvl="1"/>
            <a:r>
              <a:rPr lang="en-US" sz="1600" b="1" kern="1200" dirty="0">
                <a:solidFill>
                  <a:schemeClr val="tx1"/>
                </a:solidFill>
                <a:effectLst/>
                <a:latin typeface="+mn-lt"/>
                <a:ea typeface="+mn-ea"/>
                <a:cs typeface="+mn-cs"/>
              </a:rPr>
              <a:t>Fidelity</a:t>
            </a:r>
            <a:r>
              <a:rPr lang="en-US" sz="1600" kern="1200" dirty="0">
                <a:solidFill>
                  <a:schemeClr val="tx1"/>
                </a:solidFill>
                <a:effectLst/>
                <a:latin typeface="+mn-lt"/>
                <a:ea typeface="+mn-ea"/>
                <a:cs typeface="+mn-cs"/>
              </a:rPr>
              <a:t> - to clients, colleagues and students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3604852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588" y="4400550"/>
            <a:ext cx="6239436" cy="3631826"/>
          </a:xfrm>
        </p:spPr>
        <p:txBody>
          <a:bodyPr/>
          <a:lstStyle/>
          <a:p>
            <a:r>
              <a:rPr lang="en-US" sz="1000" b="1" kern="1200" dirty="0">
                <a:solidFill>
                  <a:schemeClr val="tx1"/>
                </a:solidFill>
                <a:effectLst/>
                <a:latin typeface="+mn-lt"/>
                <a:ea typeface="+mn-ea"/>
                <a:cs typeface="+mn-cs"/>
              </a:rPr>
              <a:t>Trait factor are types of theories </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Trait Factor model has its start in Parsons (1909) book </a:t>
            </a:r>
            <a:r>
              <a:rPr lang="en-US" sz="1000" i="1" kern="1200" dirty="0">
                <a:solidFill>
                  <a:schemeClr val="tx1"/>
                </a:solidFill>
                <a:effectLst/>
                <a:latin typeface="+mn-lt"/>
                <a:ea typeface="+mn-ea"/>
                <a:cs typeface="+mn-cs"/>
              </a:rPr>
              <a:t>Choosing a Vocation</a:t>
            </a:r>
            <a:r>
              <a:rPr lang="en-US" sz="1000" kern="1200" dirty="0">
                <a:solidFill>
                  <a:schemeClr val="tx1"/>
                </a:solidFill>
                <a:effectLst/>
                <a:latin typeface="+mn-lt"/>
                <a:ea typeface="+mn-ea"/>
                <a:cs typeface="+mn-cs"/>
              </a:rPr>
              <a:t> in which he outlined his theory of patching personal traits to job characteristics</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Frank Parson</a:t>
            </a:r>
            <a:r>
              <a:rPr lang="en-US" sz="1000" kern="1200" dirty="0">
                <a:solidFill>
                  <a:schemeClr val="tx1"/>
                </a:solidFill>
                <a:effectLst/>
                <a:latin typeface="+mn-lt"/>
                <a:ea typeface="+mn-ea"/>
                <a:cs typeface="+mn-cs"/>
              </a:rPr>
              <a:t> the father of trait factors felt it was important that the individual understand yourself  and the requirements  and conditions of work </a:t>
            </a:r>
          </a:p>
          <a:p>
            <a:r>
              <a:rPr lang="en-US" sz="1000" dirty="0"/>
              <a:t>     </a:t>
            </a:r>
            <a:r>
              <a:rPr lang="en-US" sz="1000" kern="1200" dirty="0">
                <a:solidFill>
                  <a:schemeClr val="tx1"/>
                </a:solidFill>
                <a:effectLst/>
                <a:latin typeface="+mn-lt"/>
                <a:ea typeface="+mn-ea"/>
                <a:cs typeface="+mn-cs"/>
              </a:rPr>
              <a:t>The key was using true reasoning on the </a:t>
            </a:r>
            <a:r>
              <a:rPr lang="en-US" sz="1000" b="1" kern="1200" dirty="0">
                <a:solidFill>
                  <a:schemeClr val="tx1"/>
                </a:solidFill>
                <a:effectLst/>
                <a:latin typeface="+mn-lt"/>
                <a:ea typeface="+mn-ea"/>
                <a:cs typeface="+mn-cs"/>
              </a:rPr>
              <a:t>relationship of the two </a:t>
            </a:r>
            <a:endParaRPr lang="en-US" sz="1000" kern="1200" dirty="0">
              <a:solidFill>
                <a:schemeClr val="tx1"/>
              </a:solidFill>
              <a:effectLst/>
              <a:latin typeface="+mn-lt"/>
              <a:ea typeface="+mn-ea"/>
              <a:cs typeface="+mn-cs"/>
            </a:endParaRPr>
          </a:p>
          <a:p>
            <a:r>
              <a:rPr lang="en-US" sz="1000" dirty="0"/>
              <a:t>     </a:t>
            </a:r>
            <a:r>
              <a:rPr lang="en-US" sz="1000" b="1" kern="1200" dirty="0">
                <a:solidFill>
                  <a:schemeClr val="tx1"/>
                </a:solidFill>
                <a:effectLst/>
                <a:latin typeface="+mn-lt"/>
                <a:ea typeface="+mn-ea"/>
                <a:cs typeface="+mn-cs"/>
              </a:rPr>
              <a:t>Each person has:</a:t>
            </a:r>
            <a:r>
              <a:rPr lang="en-US" sz="1000" kern="1200" dirty="0">
                <a:solidFill>
                  <a:schemeClr val="tx1"/>
                </a:solidFill>
                <a:effectLst/>
                <a:latin typeface="+mn-lt"/>
                <a:ea typeface="+mn-ea"/>
                <a:cs typeface="+mn-cs"/>
              </a:rPr>
              <a:t>  Attitudes, abilities, interested ambitions, resources (limitations)</a:t>
            </a:r>
          </a:p>
          <a:p>
            <a:r>
              <a:rPr lang="en-US" sz="1000" dirty="0"/>
              <a:t>     </a:t>
            </a:r>
            <a:r>
              <a:rPr lang="en-US" sz="1000" b="1" kern="1200" dirty="0">
                <a:solidFill>
                  <a:schemeClr val="tx1"/>
                </a:solidFill>
                <a:effectLst/>
                <a:latin typeface="+mn-lt"/>
                <a:ea typeface="+mn-ea"/>
                <a:cs typeface="+mn-cs"/>
              </a:rPr>
              <a:t>Work has requirements</a:t>
            </a:r>
            <a:r>
              <a:rPr lang="en-US" sz="1000" kern="1200" dirty="0">
                <a:solidFill>
                  <a:schemeClr val="tx1"/>
                </a:solidFill>
                <a:effectLst/>
                <a:latin typeface="+mn-lt"/>
                <a:ea typeface="+mn-ea"/>
                <a:cs typeface="+mn-cs"/>
              </a:rPr>
              <a:t> and conditions for success, advantages and disadvantages, $ Opportunities </a:t>
            </a:r>
          </a:p>
          <a:p>
            <a:r>
              <a:rPr lang="en-US" sz="1000" dirty="0"/>
              <a:t>     </a:t>
            </a:r>
            <a:r>
              <a:rPr lang="en-US" sz="1000" kern="1200" dirty="0">
                <a:solidFill>
                  <a:schemeClr val="tx1"/>
                </a:solidFill>
                <a:effectLst/>
                <a:latin typeface="+mn-lt"/>
                <a:ea typeface="+mn-ea"/>
                <a:cs typeface="+mn-cs"/>
              </a:rPr>
              <a:t>Career choice </a:t>
            </a:r>
            <a:r>
              <a:rPr lang="en-US" sz="1000" dirty="0"/>
              <a:t>can be </a:t>
            </a:r>
            <a:r>
              <a:rPr lang="en-US" sz="1000" kern="1200" dirty="0">
                <a:solidFill>
                  <a:schemeClr val="tx1"/>
                </a:solidFill>
                <a:effectLst/>
                <a:latin typeface="+mn-lt"/>
                <a:ea typeface="+mn-ea"/>
                <a:cs typeface="+mn-cs"/>
              </a:rPr>
              <a:t> balancing one general values with one’s work values</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Number of subsequent researchers continued to develop the model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It is to the trait factor school that we owe the Dictionary of Occupational Titles (1972) a compendium of more that 40,000 job  each one described and classified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General Aptitude Test Battery (GATB) and Differential Aptitude Test (DAT) have </a:t>
            </a:r>
            <a:r>
              <a:rPr lang="en-US" sz="1000" u="sng" kern="1200" dirty="0">
                <a:solidFill>
                  <a:schemeClr val="tx1"/>
                </a:solidFill>
                <a:effectLst/>
                <a:latin typeface="+mn-lt"/>
                <a:ea typeface="+mn-ea"/>
                <a:cs typeface="+mn-cs"/>
              </a:rPr>
              <a:t>implications that there exists on ideal job for each person,</a:t>
            </a:r>
            <a:r>
              <a:rPr lang="en-US" sz="1000" kern="1200" dirty="0">
                <a:solidFill>
                  <a:schemeClr val="tx1"/>
                </a:solidFill>
                <a:effectLst/>
                <a:latin typeface="+mn-lt"/>
                <a:ea typeface="+mn-ea"/>
                <a:cs typeface="+mn-cs"/>
              </a:rPr>
              <a:t> and that peoples interests and abilities do not change over time and that these two factors are most responsible for career choice and satisfactions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trait factor models of career counseling assume that clients have one of four possible problems </a:t>
            </a:r>
          </a:p>
          <a:p>
            <a:pPr lvl="1"/>
            <a:r>
              <a:rPr lang="en-US" sz="1000" kern="1200" dirty="0">
                <a:solidFill>
                  <a:schemeClr val="tx1"/>
                </a:solidFill>
                <a:effectLst/>
                <a:latin typeface="+mn-lt"/>
                <a:ea typeface="+mn-ea"/>
                <a:cs typeface="+mn-cs"/>
              </a:rPr>
              <a:t>LACK OF INFORMATION ABOUT THE SELF, </a:t>
            </a:r>
          </a:p>
          <a:p>
            <a:pPr lvl="1"/>
            <a:r>
              <a:rPr lang="en-US" sz="1000" kern="1200" dirty="0">
                <a:solidFill>
                  <a:schemeClr val="tx1"/>
                </a:solidFill>
                <a:effectLst/>
                <a:latin typeface="+mn-lt"/>
                <a:ea typeface="+mn-ea"/>
                <a:cs typeface="+mn-cs"/>
              </a:rPr>
              <a:t>WORK OR PERSONAL BARRIERS  lack of career choice </a:t>
            </a:r>
          </a:p>
          <a:p>
            <a:pPr lvl="1"/>
            <a:r>
              <a:rPr lang="en-US" sz="1000" kern="1200" dirty="0">
                <a:solidFill>
                  <a:schemeClr val="tx1"/>
                </a:solidFill>
                <a:effectLst/>
                <a:latin typeface="+mn-lt"/>
                <a:ea typeface="+mn-ea"/>
                <a:cs typeface="+mn-cs"/>
              </a:rPr>
              <a:t>uncertainty about career choice </a:t>
            </a:r>
          </a:p>
          <a:p>
            <a:pPr lvl="1"/>
            <a:r>
              <a:rPr lang="en-US" sz="1000" kern="1200" dirty="0">
                <a:solidFill>
                  <a:schemeClr val="tx1"/>
                </a:solidFill>
                <a:effectLst/>
                <a:latin typeface="+mn-lt"/>
                <a:ea typeface="+mn-ea"/>
                <a:cs typeface="+mn-cs"/>
              </a:rPr>
              <a:t>unwise career choice — PERSON AND JOB A MISMATCH </a:t>
            </a:r>
          </a:p>
          <a:p>
            <a:pPr lvl="1"/>
            <a:r>
              <a:rPr lang="en-US" sz="1000" kern="1200" dirty="0">
                <a:solidFill>
                  <a:schemeClr val="tx1"/>
                </a:solidFill>
                <a:effectLst/>
                <a:latin typeface="+mn-lt"/>
                <a:ea typeface="+mn-ea"/>
                <a:cs typeface="+mn-cs"/>
              </a:rPr>
              <a:t>discrepancy between interest and aptitude  - PERSON WITH POOR VERBAL SKILLS BECOME A LAWYER??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127</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0820210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If </a:t>
            </a:r>
            <a:r>
              <a:rPr lang="en-US" dirty="0"/>
              <a:t>you want to go deeper, </a:t>
            </a:r>
            <a:r>
              <a:rPr lang="en-US" sz="1600" kern="1200" dirty="0">
                <a:solidFill>
                  <a:schemeClr val="tx1"/>
                </a:solidFill>
                <a:effectLst/>
                <a:latin typeface="+mn-lt"/>
                <a:ea typeface="+mn-ea"/>
                <a:cs typeface="+mn-cs"/>
              </a:rPr>
              <a:t>To better understand Work and Job Requirements  -  </a:t>
            </a:r>
            <a:r>
              <a:rPr lang="en-US" sz="1600" b="1" kern="1200" dirty="0">
                <a:solidFill>
                  <a:schemeClr val="tx1"/>
                </a:solidFill>
                <a:effectLst/>
                <a:latin typeface="+mn-lt"/>
                <a:ea typeface="+mn-ea"/>
                <a:cs typeface="+mn-cs"/>
              </a:rPr>
              <a:t>O-Net provides 14 elements of </a:t>
            </a:r>
            <a:r>
              <a:rPr lang="en-US" sz="1600" kern="1200" dirty="0">
                <a:solidFill>
                  <a:schemeClr val="tx1"/>
                </a:solidFill>
                <a:effectLst/>
                <a:latin typeface="+mn-lt"/>
                <a:ea typeface="+mn-ea"/>
                <a:cs typeface="+mn-cs"/>
              </a:rPr>
              <a:t> information on careers</a:t>
            </a:r>
          </a:p>
          <a:p>
            <a:pPr marL="228600" indent="-228600">
              <a:buFont typeface="+mj-lt"/>
              <a:buAutoNum type="arabicPeriod"/>
            </a:pPr>
            <a:r>
              <a:rPr lang="en-US" sz="1200" kern="1200" dirty="0">
                <a:solidFill>
                  <a:schemeClr val="tx1"/>
                </a:solidFill>
                <a:effectLst/>
                <a:latin typeface="+mn-lt"/>
                <a:ea typeface="+mn-ea"/>
                <a:cs typeface="+mn-cs"/>
              </a:rPr>
              <a:t>the o-net number  </a:t>
            </a:r>
          </a:p>
          <a:p>
            <a:pPr marL="228600" indent="-228600">
              <a:buFont typeface="+mj-lt"/>
              <a:buAutoNum type="arabicPeriod"/>
            </a:pPr>
            <a:r>
              <a:rPr lang="en-US" sz="1200" kern="1200" dirty="0">
                <a:solidFill>
                  <a:schemeClr val="tx1"/>
                </a:solidFill>
                <a:effectLst/>
                <a:latin typeface="+mn-lt"/>
                <a:ea typeface="+mn-ea"/>
                <a:cs typeface="+mn-cs"/>
              </a:rPr>
              <a:t>Occupational Title </a:t>
            </a:r>
          </a:p>
          <a:p>
            <a:pPr marL="228600" indent="-228600">
              <a:buFont typeface="+mj-lt"/>
              <a:buAutoNum type="arabicPeriod"/>
            </a:pPr>
            <a:r>
              <a:rPr lang="en-US" sz="1200" kern="1200" dirty="0">
                <a:solidFill>
                  <a:schemeClr val="tx1"/>
                </a:solidFill>
                <a:effectLst/>
                <a:latin typeface="+mn-lt"/>
                <a:ea typeface="+mn-ea"/>
                <a:cs typeface="+mn-cs"/>
              </a:rPr>
              <a:t>Occupational Handbook Title </a:t>
            </a:r>
          </a:p>
          <a:p>
            <a:pPr marL="228600" indent="-228600">
              <a:buFont typeface="+mj-lt"/>
              <a:buAutoNum type="arabicPeriod"/>
            </a:pPr>
            <a:r>
              <a:rPr lang="en-US" sz="1200" kern="1200" dirty="0">
                <a:solidFill>
                  <a:schemeClr val="tx1"/>
                </a:solidFill>
                <a:effectLst/>
                <a:latin typeface="+mn-lt"/>
                <a:ea typeface="+mn-ea"/>
                <a:cs typeface="+mn-cs"/>
              </a:rPr>
              <a:t>O-nets Descriptions or tasks </a:t>
            </a:r>
          </a:p>
          <a:p>
            <a:pPr marL="228600" indent="-228600">
              <a:buFont typeface="+mj-lt"/>
              <a:buAutoNum type="arabicPeriod"/>
            </a:pPr>
            <a:r>
              <a:rPr lang="en-US" sz="1200" kern="1200" dirty="0">
                <a:solidFill>
                  <a:schemeClr val="tx1"/>
                </a:solidFill>
                <a:effectLst/>
                <a:latin typeface="+mn-lt"/>
                <a:ea typeface="+mn-ea"/>
                <a:cs typeface="+mn-cs"/>
              </a:rPr>
              <a:t>Years Earnings </a:t>
            </a:r>
          </a:p>
          <a:p>
            <a:pPr marL="228600" indent="-228600">
              <a:buFont typeface="+mj-lt"/>
              <a:buAutoNum type="arabicPeriod"/>
            </a:pPr>
            <a:r>
              <a:rPr lang="en-US" sz="1200" kern="1200" dirty="0">
                <a:solidFill>
                  <a:schemeClr val="tx1"/>
                </a:solidFill>
                <a:effectLst/>
                <a:latin typeface="+mn-lt"/>
                <a:ea typeface="+mn-ea"/>
                <a:cs typeface="+mn-cs"/>
              </a:rPr>
              <a:t>Educational requirements </a:t>
            </a:r>
          </a:p>
          <a:p>
            <a:pPr marL="228600" indent="-228600">
              <a:buFont typeface="+mj-lt"/>
              <a:buAutoNum type="arabicPeriod"/>
            </a:pPr>
            <a:r>
              <a:rPr lang="en-US" sz="1200" kern="1200" dirty="0">
                <a:solidFill>
                  <a:schemeClr val="tx1"/>
                </a:solidFill>
                <a:effectLst/>
                <a:latin typeface="+mn-lt"/>
                <a:ea typeface="+mn-ea"/>
                <a:cs typeface="+mn-cs"/>
              </a:rPr>
              <a:t>Knowledge required </a:t>
            </a:r>
          </a:p>
          <a:p>
            <a:pPr marL="228600" indent="-228600">
              <a:buFont typeface="+mj-lt"/>
              <a:buAutoNum type="arabicPeriod"/>
            </a:pPr>
            <a:r>
              <a:rPr lang="en-US" sz="1200" kern="1200" dirty="0">
                <a:solidFill>
                  <a:schemeClr val="tx1"/>
                </a:solidFill>
                <a:effectLst/>
                <a:latin typeface="+mn-lt"/>
                <a:ea typeface="+mn-ea"/>
                <a:cs typeface="+mn-cs"/>
              </a:rPr>
              <a:t>Abilities </a:t>
            </a:r>
          </a:p>
          <a:p>
            <a:pPr marL="228600" indent="-228600">
              <a:buFont typeface="+mj-lt"/>
              <a:buAutoNum type="arabicPeriod"/>
            </a:pPr>
            <a:r>
              <a:rPr lang="en-US" sz="1200" kern="1200" dirty="0">
                <a:solidFill>
                  <a:schemeClr val="tx1"/>
                </a:solidFill>
                <a:effectLst/>
                <a:latin typeface="+mn-lt"/>
                <a:ea typeface="+mn-ea"/>
                <a:cs typeface="+mn-cs"/>
              </a:rPr>
              <a:t>Skills Needed </a:t>
            </a:r>
          </a:p>
          <a:p>
            <a:pPr marL="228600" indent="-228600">
              <a:buFont typeface="+mj-lt"/>
              <a:buAutoNum type="arabicPeriod"/>
            </a:pPr>
            <a:r>
              <a:rPr lang="en-US" sz="1200" kern="1200" dirty="0">
                <a:solidFill>
                  <a:schemeClr val="tx1"/>
                </a:solidFill>
                <a:effectLst/>
                <a:latin typeface="+mn-lt"/>
                <a:ea typeface="+mn-ea"/>
                <a:cs typeface="+mn-cs"/>
              </a:rPr>
              <a:t>General Work Activities </a:t>
            </a:r>
          </a:p>
          <a:p>
            <a:pPr marL="228600" indent="-228600">
              <a:buFont typeface="+mj-lt"/>
              <a:buAutoNum type="arabicPeriod"/>
            </a:pPr>
            <a:r>
              <a:rPr lang="en-US" sz="1200" kern="1200" dirty="0">
                <a:solidFill>
                  <a:schemeClr val="tx1"/>
                </a:solidFill>
                <a:effectLst/>
                <a:latin typeface="+mn-lt"/>
                <a:ea typeface="+mn-ea"/>
                <a:cs typeface="+mn-cs"/>
              </a:rPr>
              <a:t>Job Characteristics </a:t>
            </a:r>
          </a:p>
          <a:p>
            <a:pPr marL="228600" indent="-228600">
              <a:buFont typeface="+mj-lt"/>
              <a:buAutoNum type="arabicPeriod"/>
            </a:pPr>
            <a:r>
              <a:rPr lang="en-US" sz="1200" kern="1200" dirty="0">
                <a:solidFill>
                  <a:schemeClr val="tx1"/>
                </a:solidFill>
                <a:effectLst/>
                <a:latin typeface="+mn-lt"/>
                <a:ea typeface="+mn-ea"/>
                <a:cs typeface="+mn-cs"/>
              </a:rPr>
              <a:t>Guide for Occupational Exploring Grouping </a:t>
            </a:r>
          </a:p>
          <a:p>
            <a:pPr marL="228600" indent="-228600">
              <a:buFont typeface="+mj-lt"/>
              <a:buAutoNum type="arabicPeriod"/>
            </a:pPr>
            <a:r>
              <a:rPr lang="en-US" sz="1200" kern="1200" dirty="0">
                <a:solidFill>
                  <a:schemeClr val="tx1"/>
                </a:solidFill>
                <a:effectLst/>
                <a:latin typeface="+mn-lt"/>
                <a:ea typeface="+mn-ea"/>
                <a:cs typeface="+mn-cs"/>
              </a:rPr>
              <a:t>Classification of instructional programs </a:t>
            </a:r>
          </a:p>
          <a:p>
            <a:pPr marL="228600" indent="-228600">
              <a:buFont typeface="+mj-lt"/>
              <a:buAutoNum type="arabicPeriod"/>
            </a:pPr>
            <a:r>
              <a:rPr lang="en-US" sz="1200" kern="1200" dirty="0">
                <a:solidFill>
                  <a:schemeClr val="tx1"/>
                </a:solidFill>
                <a:effectLst/>
                <a:latin typeface="+mn-lt"/>
                <a:ea typeface="+mn-ea"/>
                <a:cs typeface="+mn-cs"/>
              </a:rPr>
              <a:t>Related Dictionary of Occupation Job Title 6. The Hay-day for trait factor over in the 1950’s, influence is still apparent today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128</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2251122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8235" y="4400549"/>
            <a:ext cx="5827059" cy="3972485"/>
          </a:xfrm>
        </p:spPr>
        <p:txBody>
          <a:bodyPr/>
          <a:lstStyle/>
          <a:p>
            <a:r>
              <a:rPr lang="en-US" sz="1200" b="1" kern="1200" dirty="0">
                <a:solidFill>
                  <a:schemeClr val="tx1"/>
                </a:solidFill>
                <a:effectLst/>
                <a:latin typeface="+mn-lt"/>
                <a:ea typeface="+mn-ea"/>
                <a:cs typeface="+mn-cs"/>
              </a:rPr>
              <a:t>7. Holland  has delineated environmental traits in six categories and individuals personalities in Six (6)  types — This is for another time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John Holland - theory of vocational personalities and work environments- revised 5 times since 1959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simple trait factor premise </a:t>
            </a:r>
            <a:r>
              <a:rPr lang="en-US" sz="1200" b="1" kern="1200" dirty="0">
                <a:solidFill>
                  <a:schemeClr val="tx1"/>
                </a:solidFill>
                <a:effectLst/>
                <a:latin typeface="+mn-lt"/>
                <a:ea typeface="+mn-ea"/>
                <a:cs typeface="+mn-cs"/>
              </a:rPr>
              <a:t>Holland developed a typology of personalities and work environments </a:t>
            </a:r>
            <a:r>
              <a:rPr lang="en-US" sz="1200" kern="1200" dirty="0">
                <a:solidFill>
                  <a:schemeClr val="tx1"/>
                </a:solidFill>
                <a:effectLst/>
                <a:latin typeface="+mn-lt"/>
                <a:ea typeface="+mn-ea"/>
                <a:cs typeface="+mn-cs"/>
              </a:rPr>
              <a:t>that can be used to categorize a particular persons or jobs 	</a:t>
            </a:r>
          </a:p>
          <a:p>
            <a:r>
              <a:rPr lang="en-US" sz="1200" kern="1200" dirty="0">
                <a:solidFill>
                  <a:schemeClr val="tx1"/>
                </a:solidFill>
                <a:effectLst/>
                <a:latin typeface="+mn-lt"/>
                <a:ea typeface="+mn-ea"/>
                <a:cs typeface="+mn-cs"/>
              </a:rPr>
              <a:t>Not to simplistic - </a:t>
            </a:r>
            <a:r>
              <a:rPr lang="en-US" sz="1200" b="1" kern="1200" dirty="0">
                <a:solidFill>
                  <a:schemeClr val="tx1"/>
                </a:solidFill>
                <a:effectLst/>
                <a:latin typeface="+mn-lt"/>
                <a:ea typeface="+mn-ea"/>
                <a:cs typeface="+mn-cs"/>
              </a:rPr>
              <a:t>dominate type and one or two other types</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Some types are more compatible </a:t>
            </a:r>
            <a:r>
              <a:rPr lang="en-US" sz="1200" kern="1200" dirty="0">
                <a:solidFill>
                  <a:schemeClr val="tx1"/>
                </a:solidFill>
                <a:effectLst/>
                <a:latin typeface="+mn-lt"/>
                <a:ea typeface="+mn-ea"/>
                <a:cs typeface="+mn-cs"/>
              </a:rPr>
              <a:t>than than others </a:t>
            </a:r>
          </a:p>
          <a:p>
            <a:r>
              <a:rPr lang="en-US" sz="1200" kern="1200" dirty="0">
                <a:solidFill>
                  <a:schemeClr val="tx1"/>
                </a:solidFill>
                <a:effectLst/>
                <a:latin typeface="+mn-lt"/>
                <a:ea typeface="+mn-ea"/>
                <a:cs typeface="+mn-cs"/>
              </a:rPr>
              <a:t>His </a:t>
            </a:r>
            <a:r>
              <a:rPr lang="en-US" sz="1200" b="1" kern="1200" dirty="0">
                <a:solidFill>
                  <a:schemeClr val="tx1"/>
                </a:solidFill>
                <a:effectLst/>
                <a:latin typeface="+mn-lt"/>
                <a:ea typeface="+mn-ea"/>
                <a:cs typeface="+mn-cs"/>
              </a:rPr>
              <a:t>hexagon was developed to reflect this compatibility </a:t>
            </a:r>
            <a:br>
              <a:rPr lang="en-US" sz="1200" b="1"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 latest version he theorized how personality types develop and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Holland indicates a person’s basic </a:t>
            </a:r>
            <a:r>
              <a:rPr lang="en-US" sz="1200" b="1" kern="1200" dirty="0">
                <a:solidFill>
                  <a:schemeClr val="tx1"/>
                </a:solidFill>
                <a:effectLst/>
                <a:latin typeface="+mn-lt"/>
                <a:ea typeface="+mn-ea"/>
                <a:cs typeface="+mn-cs"/>
              </a:rPr>
              <a:t>personality type stabilized between the ages of 18 and 30 </a:t>
            </a:r>
          </a:p>
          <a:p>
            <a:r>
              <a:rPr lang="en-US" sz="1200" kern="1200" dirty="0">
                <a:solidFill>
                  <a:schemeClr val="tx1"/>
                </a:solidFill>
                <a:effectLst/>
                <a:latin typeface="+mn-lt"/>
                <a:ea typeface="+mn-ea"/>
                <a:cs typeface="+mn-cs"/>
              </a:rPr>
              <a:t>Individuals who personalities are inconsistent or undifferentiated, not clearly distinguished dominant or secondary type </a:t>
            </a:r>
            <a:r>
              <a:rPr lang="en-US" sz="1200" b="1" kern="1200" dirty="0">
                <a:solidFill>
                  <a:schemeClr val="tx1"/>
                </a:solidFill>
                <a:effectLst/>
                <a:latin typeface="+mn-lt"/>
                <a:ea typeface="+mn-ea"/>
                <a:cs typeface="+mn-cs"/>
              </a:rPr>
              <a:t>tend to change themselves  -- to find the job--  rather than alter the environment to suit them </a:t>
            </a:r>
          </a:p>
        </p:txBody>
      </p:sp>
      <p:sp>
        <p:nvSpPr>
          <p:cNvPr id="4" name="Slide Number Placeholder 3"/>
          <p:cNvSpPr>
            <a:spLocks noGrp="1"/>
          </p:cNvSpPr>
          <p:nvPr>
            <p:ph type="sldNum" sz="quarter" idx="10"/>
          </p:nvPr>
        </p:nvSpPr>
        <p:spPr>
          <a:xfrm>
            <a:off x="3920471" y="8685213"/>
            <a:ext cx="2971800" cy="458787"/>
          </a:xfrm>
        </p:spPr>
        <p:txBody>
          <a:bodyPr/>
          <a:lstStyle/>
          <a:p>
            <a:fld id="{FB46C6A2-84B9-4F4B-9D29-2CFB53138DBA}" type="slidenum">
              <a:rPr lang="en-US" smtClean="0"/>
              <a:pPr/>
              <a:t>129</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43536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13</a:t>
            </a:fld>
            <a:endParaRPr lang="en-US"/>
          </a:p>
        </p:txBody>
      </p:sp>
    </p:spTree>
    <p:extLst>
      <p:ext uri="{BB962C8B-B14F-4D97-AF65-F5344CB8AC3E}">
        <p14:creationId xmlns:p14="http://schemas.microsoft.com/office/powerpoint/2010/main" val="15594554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8235" y="4715435"/>
            <a:ext cx="5827059" cy="3969778"/>
          </a:xfrm>
        </p:spPr>
        <p:txBody>
          <a:bodyPr/>
          <a:lstStyle/>
          <a:p>
            <a:r>
              <a:rPr lang="en-US" sz="1200" b="1" kern="1200" dirty="0">
                <a:solidFill>
                  <a:schemeClr val="tx1"/>
                </a:solidFill>
                <a:effectLst/>
                <a:latin typeface="+mn-lt"/>
                <a:ea typeface="+mn-ea"/>
                <a:cs typeface="+mn-cs"/>
              </a:rPr>
              <a:t>Holland theory of “Type” </a:t>
            </a:r>
            <a:endParaRPr lang="en-US" sz="12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Realistic -</a:t>
            </a:r>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Work - Physical Demands, Tools, Machines, Animals, Manipulative  </a:t>
            </a:r>
          </a:p>
          <a:p>
            <a:r>
              <a:rPr lang="en-US" sz="1100" kern="1200" dirty="0">
                <a:solidFill>
                  <a:schemeClr val="tx1"/>
                </a:solidFill>
                <a:effectLst/>
                <a:latin typeface="+mn-lt"/>
                <a:ea typeface="+mn-ea"/>
                <a:cs typeface="+mn-cs"/>
              </a:rPr>
              <a:t>People - Enjoy working with Tools, Hobbies, do not like abstract </a:t>
            </a:r>
          </a:p>
          <a:p>
            <a:r>
              <a:rPr lang="en-US" sz="1100" b="1" kern="1200" dirty="0">
                <a:solidFill>
                  <a:schemeClr val="tx1"/>
                </a:solidFill>
                <a:effectLst/>
                <a:latin typeface="+mn-lt"/>
                <a:ea typeface="+mn-ea"/>
                <a:cs typeface="+mn-cs"/>
              </a:rPr>
              <a:t>Investigative -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Work - Searching fro Problems and Solutions, math, science, analytical thinking </a:t>
            </a:r>
          </a:p>
          <a:p>
            <a:r>
              <a:rPr lang="en-US" sz="1100" kern="1200" dirty="0">
                <a:solidFill>
                  <a:schemeClr val="tx1"/>
                </a:solidFill>
                <a:effectLst/>
                <a:latin typeface="+mn-lt"/>
                <a:ea typeface="+mn-ea"/>
                <a:cs typeface="+mn-cs"/>
              </a:rPr>
              <a:t>People - Like puzzles, intellect, math, science, challenges </a:t>
            </a:r>
          </a:p>
          <a:p>
            <a:r>
              <a:rPr lang="en-US" sz="1100" b="1" kern="1200" dirty="0">
                <a:solidFill>
                  <a:schemeClr val="tx1"/>
                </a:solidFill>
                <a:effectLst/>
                <a:latin typeface="+mn-lt"/>
                <a:ea typeface="+mn-ea"/>
                <a:cs typeface="+mn-cs"/>
              </a:rPr>
              <a:t>Artistic -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Work - open free environment, creative, personal expression, unconventional </a:t>
            </a:r>
          </a:p>
          <a:p>
            <a:r>
              <a:rPr lang="en-US" sz="1100" kern="1200" dirty="0">
                <a:solidFill>
                  <a:schemeClr val="tx1"/>
                </a:solidFill>
                <a:effectLst/>
                <a:latin typeface="+mn-lt"/>
                <a:ea typeface="+mn-ea"/>
                <a:cs typeface="+mn-cs"/>
              </a:rPr>
              <a:t>People - Like expressing self in unconventional ways, art, music, </a:t>
            </a:r>
          </a:p>
          <a:p>
            <a:r>
              <a:rPr lang="en-US" sz="1100" b="1" kern="1200" dirty="0">
                <a:solidFill>
                  <a:schemeClr val="tx1"/>
                </a:solidFill>
                <a:effectLst/>
                <a:latin typeface="+mn-lt"/>
                <a:ea typeface="+mn-ea"/>
                <a:cs typeface="+mn-cs"/>
              </a:rPr>
              <a:t>Social </a:t>
            </a:r>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Flexible, understanding of other helping, teaching listening </a:t>
            </a:r>
          </a:p>
          <a:p>
            <a:r>
              <a:rPr lang="en-US" sz="1100" kern="1200" dirty="0">
                <a:solidFill>
                  <a:schemeClr val="tx1"/>
                </a:solidFill>
                <a:effectLst/>
                <a:latin typeface="+mn-lt"/>
                <a:ea typeface="+mn-ea"/>
                <a:cs typeface="+mn-cs"/>
              </a:rPr>
              <a:t>Solve Problems with discussions team work, verbal and social skills idealism </a:t>
            </a:r>
          </a:p>
          <a:p>
            <a:r>
              <a:rPr lang="en-US" sz="1100" b="1" kern="1200" dirty="0">
                <a:solidFill>
                  <a:schemeClr val="tx1"/>
                </a:solidFill>
                <a:effectLst/>
                <a:latin typeface="+mn-lt"/>
                <a:ea typeface="+mn-ea"/>
                <a:cs typeface="+mn-cs"/>
              </a:rPr>
              <a:t>Enterprising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Managing, persuading other, organizing goals, risks for rewards </a:t>
            </a:r>
          </a:p>
          <a:p>
            <a:r>
              <a:rPr lang="en-US" sz="1100" kern="1200" dirty="0">
                <a:solidFill>
                  <a:schemeClr val="tx1"/>
                </a:solidFill>
                <a:effectLst/>
                <a:latin typeface="+mn-lt"/>
                <a:ea typeface="+mn-ea"/>
                <a:cs typeface="+mn-cs"/>
              </a:rPr>
              <a:t>Self Confident, to accomplish, wealth, convincing, persuading </a:t>
            </a:r>
          </a:p>
          <a:p>
            <a:r>
              <a:rPr lang="en-US" sz="1100" b="1" kern="1200" dirty="0">
                <a:solidFill>
                  <a:schemeClr val="tx1"/>
                </a:solidFill>
                <a:effectLst/>
                <a:latin typeface="+mn-lt"/>
                <a:ea typeface="+mn-ea"/>
                <a:cs typeface="+mn-cs"/>
              </a:rPr>
              <a:t>Conventional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Record Keeping, File Papers, copy materials, organizing reports </a:t>
            </a:r>
          </a:p>
          <a:p>
            <a:r>
              <a:rPr lang="en-US" sz="1100" kern="1200" dirty="0">
                <a:solidFill>
                  <a:schemeClr val="tx1"/>
                </a:solidFill>
                <a:effectLst/>
                <a:latin typeface="+mn-lt"/>
                <a:ea typeface="+mn-ea"/>
                <a:cs typeface="+mn-cs"/>
              </a:rPr>
              <a:t>Control situations, follow rules and regulations and guidelines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Congruence - Relationship between personality and environment </a:t>
            </a:r>
          </a:p>
          <a:p>
            <a:r>
              <a:rPr lang="en-US" sz="1100" kern="1200" dirty="0">
                <a:solidFill>
                  <a:schemeClr val="tx1"/>
                </a:solidFill>
                <a:effectLst/>
                <a:latin typeface="+mn-lt"/>
                <a:ea typeface="+mn-ea"/>
                <a:cs typeface="+mn-cs"/>
              </a:rPr>
              <a:t>Differentiation -Dominant types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130</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dirty="0"/>
              <a:t>Perkins 101</a:t>
            </a:r>
          </a:p>
        </p:txBody>
      </p:sp>
    </p:spTree>
    <p:extLst>
      <p:ext uri="{BB962C8B-B14F-4D97-AF65-F5344CB8AC3E}">
        <p14:creationId xmlns:p14="http://schemas.microsoft.com/office/powerpoint/2010/main" val="30712314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131</a:t>
            </a:fld>
            <a:endParaRPr lang="en-US"/>
          </a:p>
        </p:txBody>
      </p:sp>
    </p:spTree>
    <p:extLst>
      <p:ext uri="{BB962C8B-B14F-4D97-AF65-F5344CB8AC3E}">
        <p14:creationId xmlns:p14="http://schemas.microsoft.com/office/powerpoint/2010/main" val="39839740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655638"/>
            <a:ext cx="3289300" cy="2468562"/>
          </a:xfrm>
        </p:spPr>
      </p:sp>
      <p:sp>
        <p:nvSpPr>
          <p:cNvPr id="3" name="Notes Placeholder 2"/>
          <p:cNvSpPr>
            <a:spLocks noGrp="1"/>
          </p:cNvSpPr>
          <p:nvPr>
            <p:ph type="body" idx="1"/>
          </p:nvPr>
        </p:nvSpPr>
        <p:spPr>
          <a:xfrm>
            <a:off x="376518" y="3514166"/>
            <a:ext cx="5952564" cy="5171048"/>
          </a:xfrm>
        </p:spPr>
        <p:txBody>
          <a:bodyPr/>
          <a:lstStyle/>
          <a:p>
            <a:r>
              <a:rPr lang="en-US" sz="1000" b="1" kern="1200" dirty="0">
                <a:solidFill>
                  <a:schemeClr val="tx1"/>
                </a:solidFill>
                <a:effectLst/>
                <a:latin typeface="+mn-lt"/>
                <a:ea typeface="+mn-ea"/>
                <a:cs typeface="+mn-cs"/>
              </a:rPr>
              <a:t>Bandura </a:t>
            </a:r>
            <a:r>
              <a:rPr lang="en-US" sz="1000" dirty="0"/>
              <a:t> </a:t>
            </a:r>
            <a:r>
              <a:rPr lang="en-US" sz="1000" kern="1200" dirty="0">
                <a:solidFill>
                  <a:schemeClr val="tx1"/>
                </a:solidFill>
                <a:effectLst/>
                <a:latin typeface="+mn-lt"/>
                <a:ea typeface="+mn-ea"/>
                <a:cs typeface="+mn-cs"/>
              </a:rPr>
              <a:t>Personalities grow from learning experiences more than genetic or inter-psychic experiences </a:t>
            </a:r>
          </a:p>
          <a:p>
            <a:endParaRPr lang="en-US" sz="1000" kern="1200" dirty="0">
              <a:solidFill>
                <a:schemeClr val="tx1"/>
              </a:solidFill>
              <a:effectLst/>
              <a:latin typeface="+mn-lt"/>
              <a:ea typeface="+mn-ea"/>
              <a:cs typeface="+mn-cs"/>
            </a:endParaRPr>
          </a:p>
          <a:p>
            <a:r>
              <a:rPr lang="en-US" sz="1000" b="1" kern="1200" dirty="0" err="1">
                <a:solidFill>
                  <a:schemeClr val="tx1"/>
                </a:solidFill>
                <a:effectLst/>
                <a:latin typeface="+mn-lt"/>
                <a:ea typeface="+mn-ea"/>
                <a:cs typeface="+mn-cs"/>
              </a:rPr>
              <a:t>Krumboltz</a:t>
            </a:r>
            <a:r>
              <a:rPr lang="en-US" sz="1000" b="1" kern="1200" dirty="0">
                <a:solidFill>
                  <a:schemeClr val="tx1"/>
                </a:solidFill>
                <a:effectLst/>
                <a:latin typeface="+mn-lt"/>
                <a:ea typeface="+mn-ea"/>
                <a:cs typeface="+mn-cs"/>
              </a:rPr>
              <a:t> - Theory is grounded in social learning theory and classical behaviorism </a:t>
            </a:r>
            <a:br>
              <a:rPr lang="en-US" sz="1000" kern="1200" dirty="0">
                <a:solidFill>
                  <a:schemeClr val="tx1"/>
                </a:solidFill>
                <a:effectLst/>
                <a:latin typeface="+mn-lt"/>
                <a:ea typeface="+mn-ea"/>
                <a:cs typeface="+mn-cs"/>
              </a:rPr>
            </a:br>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Personality develops </a:t>
            </a:r>
            <a:r>
              <a:rPr lang="en-US" sz="1000" kern="1200" dirty="0">
                <a:solidFill>
                  <a:schemeClr val="tx1"/>
                </a:solidFill>
                <a:effectLst/>
                <a:latin typeface="+mn-lt"/>
                <a:ea typeface="+mn-ea"/>
                <a:cs typeface="+mn-cs"/>
              </a:rPr>
              <a:t>not out of innate psychic drives of developmental stages but as a result of idiosyncratic </a:t>
            </a:r>
            <a:r>
              <a:rPr lang="en-US" sz="1000" b="1" kern="1200" dirty="0">
                <a:solidFill>
                  <a:schemeClr val="tx1"/>
                </a:solidFill>
                <a:effectLst/>
                <a:latin typeface="+mn-lt"/>
                <a:ea typeface="+mn-ea"/>
                <a:cs typeface="+mn-cs"/>
              </a:rPr>
              <a:t>interactions with the environment </a:t>
            </a:r>
          </a:p>
          <a:p>
            <a:r>
              <a:rPr lang="en-US" sz="1000" kern="1200" dirty="0">
                <a:solidFill>
                  <a:schemeClr val="tx1"/>
                </a:solidFill>
                <a:effectLst/>
                <a:latin typeface="+mn-lt"/>
                <a:ea typeface="+mn-ea"/>
                <a:cs typeface="+mn-cs"/>
              </a:rPr>
              <a:t> </a:t>
            </a:r>
          </a:p>
          <a:p>
            <a:r>
              <a:rPr lang="en-US" sz="1000" b="1" kern="1200" dirty="0">
                <a:solidFill>
                  <a:schemeClr val="tx1"/>
                </a:solidFill>
                <a:effectLst/>
                <a:latin typeface="+mn-lt"/>
                <a:ea typeface="+mn-ea"/>
                <a:cs typeface="+mn-cs"/>
              </a:rPr>
              <a:t>Personalities grow from learning experiences </a:t>
            </a:r>
            <a:r>
              <a:rPr lang="en-US" sz="1000" kern="1200" dirty="0">
                <a:solidFill>
                  <a:schemeClr val="tx1"/>
                </a:solidFill>
                <a:effectLst/>
                <a:latin typeface="+mn-lt"/>
                <a:ea typeface="+mn-ea"/>
                <a:cs typeface="+mn-cs"/>
              </a:rPr>
              <a:t>more than genetic or inter-psychic experiences Theses interactions are a two was street </a:t>
            </a:r>
          </a:p>
          <a:p>
            <a:endParaRPr lang="en-US" sz="1000" kern="1200" dirty="0">
              <a:solidFill>
                <a:schemeClr val="tx1"/>
              </a:solidFill>
              <a:effectLst/>
              <a:latin typeface="+mn-lt"/>
              <a:ea typeface="+mn-ea"/>
              <a:cs typeface="+mn-cs"/>
            </a:endParaRPr>
          </a:p>
          <a:p>
            <a:r>
              <a:rPr lang="en-US" sz="1000" b="1" i="1" kern="1200" dirty="0">
                <a:solidFill>
                  <a:schemeClr val="tx1"/>
                </a:solidFill>
                <a:effectLst/>
                <a:latin typeface="+mn-lt"/>
                <a:ea typeface="+mn-ea"/>
                <a:cs typeface="+mn-cs"/>
              </a:rPr>
              <a:t>People learn from both the  responding to and by acting on the environment. </a:t>
            </a:r>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Behavior (action) and Cognition (knowing and thinking) </a:t>
            </a:r>
            <a:r>
              <a:rPr lang="en-US" sz="1000" kern="1200" dirty="0">
                <a:solidFill>
                  <a:schemeClr val="tx1"/>
                </a:solidFill>
                <a:effectLst/>
                <a:latin typeface="+mn-lt"/>
                <a:ea typeface="+mn-ea"/>
                <a:cs typeface="+mn-cs"/>
              </a:rPr>
              <a:t>in making career decisions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ACTION, KNOWING, THINKING </a:t>
            </a:r>
          </a:p>
          <a:p>
            <a:r>
              <a:rPr lang="en-US" sz="1000" b="1" kern="1200" dirty="0">
                <a:solidFill>
                  <a:schemeClr val="tx1"/>
                </a:solidFill>
                <a:effectLst/>
                <a:latin typeface="+mn-lt"/>
                <a:ea typeface="+mn-ea"/>
                <a:cs typeface="+mn-cs"/>
              </a:rPr>
              <a:t>Learning Experiences and Task approach (gaining)  skills</a:t>
            </a:r>
            <a:r>
              <a:rPr lang="en-US" sz="1000" kern="1200" dirty="0">
                <a:solidFill>
                  <a:schemeClr val="tx1"/>
                </a:solidFill>
                <a:effectLst/>
                <a:latin typeface="+mn-lt"/>
                <a:ea typeface="+mn-ea"/>
                <a:cs typeface="+mn-cs"/>
              </a:rPr>
              <a:t> important in career decision making </a:t>
            </a:r>
            <a:br>
              <a:rPr lang="en-US" sz="1000" kern="1200" dirty="0">
                <a:solidFill>
                  <a:schemeClr val="tx1"/>
                </a:solidFill>
                <a:effectLst/>
                <a:latin typeface="+mn-lt"/>
                <a:ea typeface="+mn-ea"/>
                <a:cs typeface="+mn-cs"/>
              </a:rPr>
            </a:br>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Career  preferences are a result of prior learning experiences</a:t>
            </a:r>
            <a:r>
              <a:rPr lang="en-US" sz="1000" kern="1200" dirty="0">
                <a:solidFill>
                  <a:schemeClr val="tx1"/>
                </a:solidFill>
                <a:effectLst/>
                <a:latin typeface="+mn-lt"/>
                <a:ea typeface="+mn-ea"/>
                <a:cs typeface="+mn-cs"/>
              </a:rPr>
              <a:t>  both </a:t>
            </a:r>
          </a:p>
          <a:p>
            <a:r>
              <a:rPr lang="en-US" sz="1000" kern="1200" dirty="0">
                <a:solidFill>
                  <a:schemeClr val="tx1"/>
                </a:solidFill>
                <a:effectLst/>
                <a:latin typeface="+mn-lt"/>
                <a:ea typeface="+mn-ea"/>
                <a:cs typeface="+mn-cs"/>
              </a:rPr>
              <a:t>Instrumental Behaviors and Associative observations </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Task Approach Skills - </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Genetic Endowment, Environmental Conditions , Learning Experiences , Skills in doing a variety of tasks </a:t>
            </a:r>
            <a:br>
              <a:rPr lang="en-US" sz="1000" kern="1200" dirty="0">
                <a:solidFill>
                  <a:schemeClr val="tx1"/>
                </a:solidFill>
                <a:effectLst/>
                <a:latin typeface="+mn-lt"/>
                <a:ea typeface="+mn-ea"/>
                <a:cs typeface="+mn-cs"/>
              </a:rPr>
            </a:b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For purposes of career theory  laws of Instrumental learning is familiar to most as reward and punishment </a:t>
            </a:r>
          </a:p>
          <a:p>
            <a:r>
              <a:rPr lang="en-US" sz="1000" kern="1200" dirty="0">
                <a:solidFill>
                  <a:schemeClr val="tx1"/>
                </a:solidFill>
                <a:effectLst/>
                <a:latin typeface="+mn-lt"/>
                <a:ea typeface="+mn-ea"/>
                <a:cs typeface="+mn-cs"/>
              </a:rPr>
              <a:t>- </a:t>
            </a:r>
            <a:r>
              <a:rPr lang="en-US" sz="1000" i="1" u="sng" kern="1200" dirty="0">
                <a:solidFill>
                  <a:schemeClr val="tx1"/>
                </a:solidFill>
                <a:effectLst/>
                <a:latin typeface="+mn-lt"/>
                <a:ea typeface="+mn-ea"/>
                <a:cs typeface="+mn-cs"/>
              </a:rPr>
              <a:t>people tend to reposed and enjoy behavior that is pleasing for them</a:t>
            </a:r>
            <a:r>
              <a:rPr lang="en-US" sz="1000" kern="1200" dirty="0">
                <a:solidFill>
                  <a:schemeClr val="tx1"/>
                </a:solidFill>
                <a:effectLst/>
                <a:latin typeface="+mn-lt"/>
                <a:ea typeface="+mn-ea"/>
                <a:cs typeface="+mn-cs"/>
              </a:rPr>
              <a:t> and </a:t>
            </a:r>
          </a:p>
          <a:p>
            <a:r>
              <a:rPr lang="en-US" sz="1000" kern="1200" dirty="0">
                <a:solidFill>
                  <a:schemeClr val="tx1"/>
                </a:solidFill>
                <a:effectLst/>
                <a:latin typeface="+mn-lt"/>
                <a:ea typeface="+mn-ea"/>
                <a:cs typeface="+mn-cs"/>
              </a:rPr>
              <a:t>— avoid or dislike behavior that unpleasant results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Associative learning occurs when people  transfer the emotional importance  of one event to another the up until then there is no emotional significance — </a:t>
            </a:r>
          </a:p>
          <a:p>
            <a:endParaRPr lang="en-US" sz="1000" kern="1200" dirty="0">
              <a:solidFill>
                <a:schemeClr val="tx1"/>
              </a:solidFill>
              <a:effectLst/>
              <a:latin typeface="+mn-lt"/>
              <a:ea typeface="+mn-ea"/>
              <a:cs typeface="+mn-cs"/>
            </a:endParaRPr>
          </a:p>
          <a:p>
            <a:r>
              <a:rPr lang="en-US" sz="1000" b="1" i="1" u="sng" kern="1200" dirty="0">
                <a:solidFill>
                  <a:schemeClr val="tx1"/>
                </a:solidFill>
                <a:effectLst/>
                <a:latin typeface="+mn-lt"/>
                <a:ea typeface="+mn-ea"/>
                <a:cs typeface="+mn-cs"/>
              </a:rPr>
              <a:t>Dynamic interaction between person and the environment -  Learning Theory </a:t>
            </a: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56303672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089275" cy="2317750"/>
          </a:xfrm>
        </p:spPr>
      </p:sp>
      <p:sp>
        <p:nvSpPr>
          <p:cNvPr id="3" name="Notes Placeholder 2"/>
          <p:cNvSpPr>
            <a:spLocks noGrp="1"/>
          </p:cNvSpPr>
          <p:nvPr>
            <p:ph type="body" idx="1"/>
          </p:nvPr>
        </p:nvSpPr>
        <p:spPr>
          <a:xfrm>
            <a:off x="484094" y="3765176"/>
            <a:ext cx="5970494" cy="4625789"/>
          </a:xfrm>
        </p:spPr>
        <p:txBody>
          <a:bodyPr/>
          <a:lstStyle/>
          <a:p>
            <a:r>
              <a:rPr lang="en-US" sz="1200" b="1" kern="1200" dirty="0" err="1">
                <a:solidFill>
                  <a:schemeClr val="tx1"/>
                </a:solidFill>
                <a:effectLst/>
                <a:latin typeface="+mn-lt"/>
                <a:ea typeface="+mn-ea"/>
                <a:cs typeface="+mn-cs"/>
              </a:rPr>
              <a:t>Krumboltz</a:t>
            </a:r>
            <a:r>
              <a:rPr lang="en-US" sz="1200" b="1" kern="1200" dirty="0">
                <a:solidFill>
                  <a:schemeClr val="tx1"/>
                </a:solidFill>
                <a:effectLst/>
                <a:latin typeface="+mn-lt"/>
                <a:ea typeface="+mn-ea"/>
                <a:cs typeface="+mn-cs"/>
              </a:rPr>
              <a:t> places emphasis on learning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Goal of career counseling it to facilitate the learning of skills, interests beliefs, values, and work habits.  Personal qualities that enable the client to create a satisfying life within a constantly changing environment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People need to expand her capabilities and interests </a:t>
            </a:r>
            <a:r>
              <a:rPr lang="en-US" sz="1200" kern="1200" dirty="0">
                <a:solidFill>
                  <a:schemeClr val="tx1"/>
                </a:solidFill>
                <a:effectLst/>
                <a:latin typeface="+mn-lt"/>
                <a:ea typeface="+mn-ea"/>
                <a:cs typeface="+mn-cs"/>
              </a:rPr>
              <a:t>not base their decisions on existing characteristics only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People need to  prepare for changing work tasks and not assume the occupations will remain stable </a:t>
            </a:r>
          </a:p>
          <a:p>
            <a:endParaRPr lang="en-US" sz="1200" kern="1200" dirty="0">
              <a:solidFill>
                <a:schemeClr val="tx1"/>
              </a:solidFill>
              <a:effectLst/>
              <a:latin typeface="+mn-lt"/>
              <a:ea typeface="+mn-ea"/>
              <a:cs typeface="+mn-cs"/>
            </a:endParaRPr>
          </a:p>
          <a:p>
            <a:r>
              <a:rPr lang="en-US" sz="1200" b="1" i="1" u="sng" kern="1200" dirty="0">
                <a:solidFill>
                  <a:schemeClr val="tx1"/>
                </a:solidFill>
                <a:effectLst/>
                <a:latin typeface="+mn-lt"/>
                <a:ea typeface="+mn-ea"/>
                <a:cs typeface="+mn-cs"/>
              </a:rPr>
              <a:t>Social Educational and Occupational conditions are changing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need to be </a:t>
            </a:r>
            <a:r>
              <a:rPr lang="en-US" sz="1200" b="1" kern="1200" dirty="0">
                <a:solidFill>
                  <a:schemeClr val="tx1"/>
                </a:solidFill>
                <a:effectLst/>
                <a:latin typeface="+mn-lt"/>
                <a:ea typeface="+mn-ea"/>
                <a:cs typeface="+mn-cs"/>
              </a:rPr>
              <a:t>empowered to take action </a:t>
            </a:r>
            <a:r>
              <a:rPr lang="en-US" sz="1200" kern="1200" dirty="0">
                <a:solidFill>
                  <a:schemeClr val="tx1"/>
                </a:solidFill>
                <a:effectLst/>
                <a:latin typeface="+mn-lt"/>
                <a:ea typeface="+mn-ea"/>
                <a:cs typeface="+mn-cs"/>
              </a:rPr>
              <a:t>not merely be given a diagnosis —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Coaches need to follow up with clients </a:t>
            </a:r>
            <a:endParaRPr lang="en-US" sz="1200" kern="120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Individuals need to be able to respond to new and unexpected events that occur in their lives </a:t>
            </a:r>
          </a:p>
          <a:p>
            <a:pPr lvl="1"/>
            <a:r>
              <a:rPr lang="en-US" sz="1200" kern="1200" dirty="0">
                <a:solidFill>
                  <a:schemeClr val="tx1"/>
                </a:solidFill>
                <a:effectLst/>
                <a:latin typeface="+mn-lt"/>
                <a:ea typeface="+mn-ea"/>
                <a:cs typeface="+mn-cs"/>
              </a:rPr>
              <a:t>Counselors help individuals understand the importance of chance in their lives - Planned Happenstance </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133</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5555884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1012" y="4374776"/>
            <a:ext cx="6311153" cy="3626223"/>
          </a:xfrm>
        </p:spPr>
        <p:txBody>
          <a:bodyPr/>
          <a:lstStyle/>
          <a:p>
            <a:pPr lvl="1"/>
            <a:r>
              <a:rPr lang="en-US" sz="1200" b="1" kern="1200" dirty="0">
                <a:solidFill>
                  <a:schemeClr val="tx1"/>
                </a:solidFill>
                <a:effectLst/>
              </a:rPr>
              <a:t>Help clients anticipate and recognized unplanned events </a:t>
            </a:r>
            <a:endParaRPr lang="en-US" sz="1200" kern="1200" dirty="0">
              <a:solidFill>
                <a:schemeClr val="tx1"/>
              </a:solidFill>
              <a:effectLst/>
            </a:endParaRPr>
          </a:p>
          <a:p>
            <a:pPr lvl="1"/>
            <a:r>
              <a:rPr lang="en-US" sz="1200" kern="1200" dirty="0">
                <a:solidFill>
                  <a:schemeClr val="tx1"/>
                </a:solidFill>
                <a:effectLst/>
              </a:rPr>
              <a:t>see them as positive and encourage “</a:t>
            </a:r>
            <a:r>
              <a:rPr lang="en-US" sz="1200" kern="1200" dirty="0" err="1">
                <a:solidFill>
                  <a:schemeClr val="tx1"/>
                </a:solidFill>
                <a:effectLst/>
              </a:rPr>
              <a:t>OpenMindedness</a:t>
            </a:r>
            <a:r>
              <a:rPr lang="en-US" sz="1200" kern="1200" dirty="0">
                <a:solidFill>
                  <a:schemeClr val="tx1"/>
                </a:solidFill>
                <a:effectLst/>
              </a:rPr>
              <a:t>”  </a:t>
            </a:r>
          </a:p>
          <a:p>
            <a:pPr lvl="1"/>
            <a:r>
              <a:rPr lang="en-US" sz="1200" kern="1200" dirty="0">
                <a:solidFill>
                  <a:schemeClr val="tx1"/>
                </a:solidFill>
                <a:effectLst/>
              </a:rPr>
              <a:t>Look at a number of different paths </a:t>
            </a:r>
          </a:p>
          <a:p>
            <a:endParaRPr lang="en-US" sz="1200" kern="1200" dirty="0">
              <a:solidFill>
                <a:schemeClr val="tx1"/>
              </a:solidFill>
              <a:effectLst/>
            </a:endParaRPr>
          </a:p>
          <a:p>
            <a:r>
              <a:rPr lang="en-US" sz="1200" b="1" kern="1200" dirty="0">
                <a:solidFill>
                  <a:schemeClr val="tx1"/>
                </a:solidFill>
                <a:effectLst/>
              </a:rPr>
              <a:t>Curiosity</a:t>
            </a:r>
            <a:r>
              <a:rPr lang="en-US" sz="1200" kern="1200" dirty="0">
                <a:solidFill>
                  <a:schemeClr val="tx1"/>
                </a:solidFill>
                <a:effectLst/>
              </a:rPr>
              <a:t> - e</a:t>
            </a:r>
            <a:r>
              <a:rPr lang="en-US" sz="1200" i="1" u="sng" kern="1200" dirty="0">
                <a:solidFill>
                  <a:schemeClr val="tx1"/>
                </a:solidFill>
                <a:effectLst/>
              </a:rPr>
              <a:t>xplore new learning</a:t>
            </a:r>
            <a:r>
              <a:rPr lang="en-US" sz="1200" kern="1200" dirty="0">
                <a:solidFill>
                  <a:schemeClr val="tx1"/>
                </a:solidFill>
                <a:effectLst/>
              </a:rPr>
              <a:t> - follow upon options that result from chance events </a:t>
            </a:r>
          </a:p>
          <a:p>
            <a:r>
              <a:rPr lang="en-US" sz="1200" b="1" kern="1200" dirty="0">
                <a:solidFill>
                  <a:schemeClr val="tx1"/>
                </a:solidFill>
                <a:effectLst/>
              </a:rPr>
              <a:t>Persistence</a:t>
            </a:r>
            <a:r>
              <a:rPr lang="en-US" sz="1200" kern="1200" dirty="0">
                <a:solidFill>
                  <a:schemeClr val="tx1"/>
                </a:solidFill>
                <a:effectLst/>
              </a:rPr>
              <a:t> -</a:t>
            </a:r>
            <a:r>
              <a:rPr lang="en-US" sz="1200" u="sng" kern="1200" dirty="0">
                <a:solidFill>
                  <a:schemeClr val="tx1"/>
                </a:solidFill>
                <a:effectLst/>
              </a:rPr>
              <a:t> learn from setbacks</a:t>
            </a:r>
            <a:r>
              <a:rPr lang="en-US" sz="1200" kern="1200" dirty="0">
                <a:solidFill>
                  <a:schemeClr val="tx1"/>
                </a:solidFill>
                <a:effectLst/>
              </a:rPr>
              <a:t> keep trying </a:t>
            </a:r>
          </a:p>
          <a:p>
            <a:r>
              <a:rPr lang="en-US" sz="1200" b="1" kern="1200" dirty="0">
                <a:solidFill>
                  <a:schemeClr val="tx1"/>
                </a:solidFill>
                <a:effectLst/>
              </a:rPr>
              <a:t>Flexibility</a:t>
            </a:r>
            <a:r>
              <a:rPr lang="en-US" sz="1200" kern="1200" dirty="0">
                <a:solidFill>
                  <a:schemeClr val="tx1"/>
                </a:solidFill>
                <a:effectLst/>
              </a:rPr>
              <a:t> - Learn to </a:t>
            </a:r>
            <a:r>
              <a:rPr lang="en-US" sz="1200" i="1" u="sng" kern="1200" dirty="0">
                <a:solidFill>
                  <a:schemeClr val="tx1"/>
                </a:solidFill>
                <a:effectLst/>
              </a:rPr>
              <a:t>deal with chance,</a:t>
            </a:r>
            <a:r>
              <a:rPr lang="en-US" sz="1200" kern="1200" dirty="0">
                <a:solidFill>
                  <a:schemeClr val="tx1"/>
                </a:solidFill>
                <a:effectLst/>
              </a:rPr>
              <a:t> flexible changing attitudes, dealing with differences </a:t>
            </a:r>
          </a:p>
          <a:p>
            <a:r>
              <a:rPr lang="en-US" sz="1200" b="1" kern="1200" dirty="0">
                <a:solidFill>
                  <a:schemeClr val="tx1"/>
                </a:solidFill>
                <a:effectLst/>
              </a:rPr>
              <a:t>Optimism</a:t>
            </a:r>
            <a:r>
              <a:rPr lang="en-US" sz="1200" kern="1200" dirty="0">
                <a:solidFill>
                  <a:schemeClr val="tx1"/>
                </a:solidFill>
                <a:effectLst/>
              </a:rPr>
              <a:t> </a:t>
            </a:r>
            <a:r>
              <a:rPr lang="en-US" sz="1200" i="1" u="sng" kern="1200" dirty="0">
                <a:solidFill>
                  <a:schemeClr val="tx1"/>
                </a:solidFill>
                <a:effectLst/>
              </a:rPr>
              <a:t>pursue new opportunities</a:t>
            </a:r>
            <a:r>
              <a:rPr lang="en-US" sz="1200" kern="1200" dirty="0">
                <a:solidFill>
                  <a:schemeClr val="tx1"/>
                </a:solidFill>
                <a:effectLst/>
              </a:rPr>
              <a:t> and finding activities that pay off </a:t>
            </a:r>
          </a:p>
          <a:p>
            <a:r>
              <a:rPr lang="en-US" sz="1200" b="1" kern="1200" dirty="0">
                <a:solidFill>
                  <a:schemeClr val="tx1"/>
                </a:solidFill>
                <a:effectLst/>
              </a:rPr>
              <a:t>Risk Taking</a:t>
            </a:r>
            <a:r>
              <a:rPr lang="en-US" sz="1200" kern="1200" dirty="0">
                <a:solidFill>
                  <a:schemeClr val="tx1"/>
                </a:solidFill>
                <a:effectLst/>
              </a:rPr>
              <a:t> - when </a:t>
            </a:r>
            <a:r>
              <a:rPr lang="en-US" sz="1200" i="1" u="sng" kern="1200" dirty="0">
                <a:solidFill>
                  <a:schemeClr val="tx1"/>
                </a:solidFill>
                <a:effectLst/>
              </a:rPr>
              <a:t>unplanned events occur people learn</a:t>
            </a:r>
            <a:r>
              <a:rPr lang="en-US" sz="1200" kern="1200" dirty="0">
                <a:solidFill>
                  <a:schemeClr val="tx1"/>
                </a:solidFill>
                <a:effectLst/>
              </a:rPr>
              <a:t> from taking risks </a:t>
            </a:r>
            <a:br>
              <a:rPr lang="en-US" sz="1200" kern="1200" dirty="0">
                <a:solidFill>
                  <a:schemeClr val="tx1"/>
                </a:solidFill>
                <a:effectLst/>
              </a:rPr>
            </a:br>
            <a:endParaRPr lang="en-US" sz="1200" kern="1200" dirty="0">
              <a:solidFill>
                <a:schemeClr val="tx1"/>
              </a:solidFill>
              <a:effectLst/>
            </a:endParaRPr>
          </a:p>
          <a:p>
            <a:r>
              <a:rPr lang="en-US" sz="1200" kern="1200" dirty="0">
                <a:solidFill>
                  <a:schemeClr val="tx1"/>
                </a:solidFill>
                <a:effectLst/>
              </a:rPr>
              <a:t>Integrated into career counseling/Coaching  - dealing with anxiety about future problems </a:t>
            </a:r>
          </a:p>
          <a:p>
            <a:endParaRPr lang="en-US" sz="1200" kern="1200" dirty="0">
              <a:solidFill>
                <a:schemeClr val="tx1"/>
              </a:solidFill>
              <a:effectLst/>
            </a:endParaRPr>
          </a:p>
          <a:p>
            <a:r>
              <a:rPr lang="en-US" sz="1200" b="1" kern="1200" dirty="0">
                <a:solidFill>
                  <a:schemeClr val="tx1"/>
                </a:solidFill>
                <a:effectLst/>
              </a:rPr>
              <a:t>Integrate learning process encourages curiosity and helps clients take advantage of unplanned events</a:t>
            </a:r>
            <a:r>
              <a:rPr lang="en-US" sz="1200" kern="1200" dirty="0">
                <a:solidFill>
                  <a:schemeClr val="tx1"/>
                </a:solidFill>
                <a:effectLst/>
              </a:rPr>
              <a:t> </a:t>
            </a:r>
          </a:p>
          <a:p>
            <a:r>
              <a:rPr lang="en-US" sz="1200" b="1" kern="1200" dirty="0">
                <a:solidFill>
                  <a:schemeClr val="tx1"/>
                </a:solidFill>
                <a:effectLst/>
              </a:rPr>
              <a:t>Normalize</a:t>
            </a:r>
            <a:r>
              <a:rPr lang="en-US" sz="1200" kern="1200" dirty="0">
                <a:solidFill>
                  <a:schemeClr val="tx1"/>
                </a:solidFill>
                <a:effectLst/>
              </a:rPr>
              <a:t> planned happenstance </a:t>
            </a:r>
          </a:p>
          <a:p>
            <a:r>
              <a:rPr lang="en-US" sz="1200" kern="1200" dirty="0">
                <a:solidFill>
                  <a:schemeClr val="tx1"/>
                </a:solidFill>
                <a:effectLst/>
              </a:rPr>
              <a:t>Transform curiosity into learning opportunities </a:t>
            </a:r>
          </a:p>
          <a:p>
            <a:r>
              <a:rPr lang="en-US" sz="1200" kern="1200" dirty="0">
                <a:solidFill>
                  <a:schemeClr val="tx1"/>
                </a:solidFill>
                <a:effectLst/>
              </a:rPr>
              <a:t>Teach clients to provide desirable chance events </a:t>
            </a:r>
          </a:p>
          <a:p>
            <a:r>
              <a:rPr lang="en-US" sz="1200" kern="1200" dirty="0">
                <a:solidFill>
                  <a:schemeClr val="tx1"/>
                </a:solidFill>
                <a:effectLst/>
              </a:rPr>
              <a:t>Teach clients to overcome blocks to action </a:t>
            </a:r>
          </a:p>
          <a:p>
            <a:r>
              <a:rPr lang="en-US" sz="1200" kern="1200" dirty="0">
                <a:solidFill>
                  <a:schemeClr val="tx1"/>
                </a:solidFill>
                <a:effectLst/>
              </a:rPr>
              <a:t>Examples of College students - </a:t>
            </a:r>
          </a:p>
          <a:p>
            <a:endParaRPr lang="en-US" sz="1200" kern="1200" dirty="0">
              <a:solidFill>
                <a:schemeClr val="tx1"/>
              </a:solidFill>
              <a:effectLst/>
            </a:endParaRPr>
          </a:p>
          <a:p>
            <a:r>
              <a:rPr lang="en-US" sz="1200" kern="1200" dirty="0">
                <a:solidFill>
                  <a:schemeClr val="tx1"/>
                </a:solidFill>
                <a:effectLst/>
              </a:rPr>
              <a:t>Stories that exemplify </a:t>
            </a:r>
          </a:p>
          <a:p>
            <a:r>
              <a:rPr lang="en-US" sz="1200" dirty="0"/>
              <a:t>re we are.</a:t>
            </a:r>
            <a:r>
              <a:rPr lang="en-US" sz="1200" baseline="0" dirty="0"/>
              <a:t> </a:t>
            </a:r>
            <a:endParaRPr lang="en-US" sz="12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134</a:t>
            </a:fld>
            <a:endParaRPr lang="en-US" dirty="0"/>
          </a:p>
        </p:txBody>
      </p:sp>
      <p:sp>
        <p:nvSpPr>
          <p:cNvPr id="5" name="Date Placeholder 4">
            <a:extLst>
              <a:ext uri="{FF2B5EF4-FFF2-40B4-BE49-F238E27FC236}">
                <a16:creationId xmlns:a16="http://schemas.microsoft.com/office/drawing/2014/main" id="{BF88E9E6-C0B9-3E49-BBEA-87D51F0D0CE7}"/>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BE3EFD37-0E7F-A74F-9B71-BBB4E0C81B5E}"/>
              </a:ext>
            </a:extLst>
          </p:cNvPr>
          <p:cNvSpPr>
            <a:spLocks noGrp="1"/>
          </p:cNvSpPr>
          <p:nvPr>
            <p:ph type="ftr" sz="quarter" idx="12"/>
          </p:nvPr>
        </p:nvSpPr>
        <p:spPr>
          <a:xfrm>
            <a:off x="35858" y="8685213"/>
            <a:ext cx="2971800" cy="458787"/>
          </a:xfrm>
        </p:spPr>
        <p:txBody>
          <a:bodyPr/>
          <a:lstStyle/>
          <a:p>
            <a:r>
              <a:rPr lang="en-US" dirty="0"/>
              <a:t>Career Cluster Guide 2018 Intro </a:t>
            </a:r>
          </a:p>
          <a:p>
            <a:endParaRPr lang="en-US" dirty="0"/>
          </a:p>
        </p:txBody>
      </p:sp>
    </p:spTree>
    <p:extLst>
      <p:ext uri="{BB962C8B-B14F-4D97-AF65-F5344CB8AC3E}">
        <p14:creationId xmlns:p14="http://schemas.microsoft.com/office/powerpoint/2010/main" val="27852881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135</a:t>
            </a:fld>
            <a:endParaRPr lang="en-US"/>
          </a:p>
        </p:txBody>
      </p:sp>
    </p:spTree>
    <p:extLst>
      <p:ext uri="{BB962C8B-B14F-4D97-AF65-F5344CB8AC3E}">
        <p14:creationId xmlns:p14="http://schemas.microsoft.com/office/powerpoint/2010/main" val="157698376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21E5588D-12D8-834C-82CE-012AE68778B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2" name="Rectangle 2">
            <a:extLst>
              <a:ext uri="{FF2B5EF4-FFF2-40B4-BE49-F238E27FC236}">
                <a16:creationId xmlns:a16="http://schemas.microsoft.com/office/drawing/2014/main" id="{A4EC990E-415A-494D-9AA1-261E3E806E60}"/>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spcBef>
                <a:spcPts val="900"/>
              </a:spcBef>
            </a:pPr>
            <a:endParaRPr lang="en-US" altLang="en-US" dirty="0">
              <a:solidFill>
                <a:srgbClr val="000000"/>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Tree>
    <p:extLst>
      <p:ext uri="{BB962C8B-B14F-4D97-AF65-F5344CB8AC3E}">
        <p14:creationId xmlns:p14="http://schemas.microsoft.com/office/powerpoint/2010/main" val="40164973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137</a:t>
            </a:fld>
            <a:endParaRPr lang="en-US"/>
          </a:p>
        </p:txBody>
      </p:sp>
    </p:spTree>
    <p:extLst>
      <p:ext uri="{BB962C8B-B14F-4D97-AF65-F5344CB8AC3E}">
        <p14:creationId xmlns:p14="http://schemas.microsoft.com/office/powerpoint/2010/main" val="24806329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437ED426-C33A-4143-B9B7-43BFF59CF6DB}"/>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6" name="Rectangle 2">
            <a:extLst>
              <a:ext uri="{FF2B5EF4-FFF2-40B4-BE49-F238E27FC236}">
                <a16:creationId xmlns:a16="http://schemas.microsoft.com/office/drawing/2014/main" id="{E01832E5-CC9F-6A42-9A78-BD5A9CECC2F4}"/>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Turn to your neighbor and answer these two questions?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Pause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Would a few of you like to share your discussion ?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Put on Sticky Notes.....  or  bring up other information </a:t>
            </a:r>
          </a:p>
        </p:txBody>
      </p:sp>
    </p:spTree>
    <p:extLst>
      <p:ext uri="{BB962C8B-B14F-4D97-AF65-F5344CB8AC3E}">
        <p14:creationId xmlns:p14="http://schemas.microsoft.com/office/powerpoint/2010/main" val="29890070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AE033503-6168-694C-AE2B-7A229706647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4" name="Rectangle 2">
            <a:extLst>
              <a:ext uri="{FF2B5EF4-FFF2-40B4-BE49-F238E27FC236}">
                <a16:creationId xmlns:a16="http://schemas.microsoft.com/office/drawing/2014/main" id="{0F8F1260-5E9A-6846-A26B-57B365EED45D}"/>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A history of career development theories from – Parsons to  Krumboltz,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Trait Factor Learning Theories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Trait: Characteristics of the Individuals to those of work environment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Stage:  1Growth,2 Explore,3 Establishment, 4Maintain, 5Retire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Roe: Personality Characteristic – Levels and Fields –Congruence between Personal Characteristics and Work Environment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Gottfredson; Circumscription. People with Practical Choices, Compromise job before  sex or type and prestige.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Eliminate alternatives they feel are not available to them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Social Learning Theory:  Genetic Endowment , Environmental  Learning Experiences , Task Approach skills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Happenstance:   Open minded , Planful  Develop Skills , Curiosity, Optimism, Flexibility . Persistence , Risk Taking</a:t>
            </a:r>
          </a:p>
        </p:txBody>
      </p:sp>
    </p:spTree>
    <p:extLst>
      <p:ext uri="{BB962C8B-B14F-4D97-AF65-F5344CB8AC3E}">
        <p14:creationId xmlns:p14="http://schemas.microsoft.com/office/powerpoint/2010/main" val="4017928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28581496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823500C-24CD-E14D-8094-1B6C3F8EAE02}"/>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2" name="Rectangle 2">
            <a:extLst>
              <a:ext uri="{FF2B5EF4-FFF2-40B4-BE49-F238E27FC236}">
                <a16:creationId xmlns:a16="http://schemas.microsoft.com/office/drawing/2014/main" id="{D99F99CA-D19A-384D-BEF5-3CE82675BA9C}"/>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I used two theories to frame this study</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Social Learning Theory   (Krumboltz, 1979)</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Countless learning experiences combine to shape a persons career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Individuals are problem solvers</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Happenstance Theory  (Mitchell et al.,1999)</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Happen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Individuals need  to be Planful and Open Minded when it comes to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They  Hypothesized the individual needs to develop Skills – Curiosity, Optimism, Flexibility, Persistence, &amp;  Risk Taking are more likely to learn from  and benefit from unplanned event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p:txBody>
      </p:sp>
    </p:spTree>
    <p:extLst>
      <p:ext uri="{BB962C8B-B14F-4D97-AF65-F5344CB8AC3E}">
        <p14:creationId xmlns:p14="http://schemas.microsoft.com/office/powerpoint/2010/main" val="305306856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7E86F6DD-694C-A640-989F-86B5D8241D3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30" name="Rectangle 2">
            <a:extLst>
              <a:ext uri="{FF2B5EF4-FFF2-40B4-BE49-F238E27FC236}">
                <a16:creationId xmlns:a16="http://schemas.microsoft.com/office/drawing/2014/main" id="{890913ED-F9B2-5D48-9E2C-636230538306}"/>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As Part of the Lit Review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We have seen changes in the workforce: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Layoffs – Textiles, Apparel, Furniture, electronic products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Prepare the Workforce for Specific Jobs to  Attract new Companies for Specific Region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 workers will have to be prepared to constantly renew their skills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Portable Skills, Cross Functional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No Longer Patriarchal Workers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 Workers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Flexible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Specialized Skills Certifications, Stackable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Lifelong learners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Core Technical – Bridges (1994)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Employability – Bolles (1978, 2003)</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Career Development that Empowers the worker – McDaniels and Gysbers, (1992)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p:txBody>
      </p:sp>
    </p:spTree>
    <p:extLst>
      <p:ext uri="{BB962C8B-B14F-4D97-AF65-F5344CB8AC3E}">
        <p14:creationId xmlns:p14="http://schemas.microsoft.com/office/powerpoint/2010/main" val="22023403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5BB8A744-9674-EC4A-95A7-2A916177A4A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8" name="Rectangle 2">
            <a:extLst>
              <a:ext uri="{FF2B5EF4-FFF2-40B4-BE49-F238E27FC236}">
                <a16:creationId xmlns:a16="http://schemas.microsoft.com/office/drawing/2014/main" id="{BB6D44C6-2249-8540-A146-401C7C255001}"/>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Career goals are influenced by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Individuals experienced change in career direction or reaffirm current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Some individuals upon Reflection and reassessment ultimately decided to pursue a different career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Roe and Baruch  1967 – explored factors influence and noted accidental discoveries and attractive alternatives prompted occupational change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2. Miller 1983-  Happenstance measurably  altering one career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3. Betsworth and Hansen 1996  - degrees of change in  career direction – around serendipitous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4. William 1998 – change in careers academic women from serendipitous event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5. Henderson and Oliver  2000  - unemployed upper class women -  perceived chance as opportunities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 found change in career direction as a result of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Other individuals when experiencing Chance, happenstance, serendipitous events  reassess, reflect, and remain in the same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did not occur, affirmed or initiated process of reflection, continue on the same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also happened some time in the distant , The UPE offered an opportunity to gain knowledge and make meaning from the experience. </a:t>
            </a:r>
          </a:p>
        </p:txBody>
      </p:sp>
    </p:spTree>
    <p:extLst>
      <p:ext uri="{BB962C8B-B14F-4D97-AF65-F5344CB8AC3E}">
        <p14:creationId xmlns:p14="http://schemas.microsoft.com/office/powerpoint/2010/main" val="4893084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39952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CD535C90-6BA3-F248-BD3E-270D18DB9B9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2" name="Rectangle 2">
            <a:extLst>
              <a:ext uri="{FF2B5EF4-FFF2-40B4-BE49-F238E27FC236}">
                <a16:creationId xmlns:a16="http://schemas.microsoft.com/office/drawing/2014/main" id="{C307082C-3C88-BB4A-8464-2A413B814CF4}"/>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Purposeful – Students Volunteered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you Read in the dissertation there were: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12 Females, 3  Males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14 Caucasian and  1 African American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6%   Since June 2010 -  10% African American have graduated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8  with baccalaureate degrees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1 Some College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1 Associates Degree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5 High School graduates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40.7   Average Age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Allied Health Students – Nursing and Radiology Programs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Lower – Mid Socioeconomic Groups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Many held Part Time jobs &amp; Family Responsibilities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were  categorized into 5 areas </a:t>
            </a:r>
          </a:p>
        </p:txBody>
      </p:sp>
    </p:spTree>
    <p:extLst>
      <p:ext uri="{BB962C8B-B14F-4D97-AF65-F5344CB8AC3E}">
        <p14:creationId xmlns:p14="http://schemas.microsoft.com/office/powerpoint/2010/main" val="301956236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EB60A090-003F-5148-A9D9-B11702A6ECE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a:extLst>
              <a:ext uri="{FF2B5EF4-FFF2-40B4-BE49-F238E27FC236}">
                <a16:creationId xmlns:a16="http://schemas.microsoft.com/office/drawing/2014/main" id="{DD12FD4E-A5FA-144C-9380-4184713FA11C}"/>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A few examples here: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the family related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Clients identified such things as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Oppressive relationships</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Sudden transfer of spouse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Family – 11 experienced UPE in this Category  10 Pivotal,  12 Non Pivotal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Enrolled CC Transfer Univ, English Teacher, Broke UP,  Crippling Experience being from a small town,… joined Military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Graduated HS with Unplanned Pregnancy, Adoption, moved away, from Goal as Marketing to Nursing.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Graduated HS Low Esteem, Secretary, Divorce, Break up, moved home continued as Secretary, </a:t>
            </a:r>
            <a:br>
              <a:rPr lang="en-US" altLang="en-US">
                <a:solidFill>
                  <a:srgbClr val="000000"/>
                </a:solidFill>
                <a:latin typeface="Helvetica" pitchFamily="2" charset="0"/>
                <a:ea typeface="Helvetica" pitchFamily="2" charset="0"/>
                <a:cs typeface="Helvetica" pitchFamily="2" charset="0"/>
                <a:sym typeface="Helvetica" pitchFamily="2" charset="0"/>
              </a:rPr>
            </a:br>
            <a:r>
              <a:rPr lang="en-US" altLang="en-US">
                <a:solidFill>
                  <a:srgbClr val="000000"/>
                </a:solidFill>
                <a:latin typeface="Helvetica" pitchFamily="2" charset="0"/>
                <a:ea typeface="Helvetica" pitchFamily="2" charset="0"/>
                <a:cs typeface="Helvetica" pitchFamily="2" charset="0"/>
                <a:sym typeface="Helvetica" pitchFamily="2" charset="0"/>
              </a:rPr>
              <a:t>Health </a:t>
            </a:r>
          </a:p>
        </p:txBody>
      </p:sp>
    </p:spTree>
    <p:extLst>
      <p:ext uri="{BB962C8B-B14F-4D97-AF65-F5344CB8AC3E}">
        <p14:creationId xmlns:p14="http://schemas.microsoft.com/office/powerpoint/2010/main" val="32753053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AFFF6D2A-BAD9-3A4A-BD97-99075F86047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2" name="Rectangle 2">
            <a:extLst>
              <a:ext uri="{FF2B5EF4-FFF2-40B4-BE49-F238E27FC236}">
                <a16:creationId xmlns:a16="http://schemas.microsoft.com/office/drawing/2014/main" id="{E7F816AE-24E7-784E-BEE1-FA40128478C7}"/>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Likewise: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the Health related category,</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participants identified  such events as….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having an effect on  their career pathway.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effects might have been…..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Health – 11 experienced  six pivotal events and ten non-pivotal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–BA English Grad,  Teacher PT Life Coach, dropped second story [methamphetamines] – Enrolled Nursing School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 Textile manager 2 kids, sudden Buillian-Barre, full time Mom Book Keeper Husbands Trucking Co.</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HS Health Occupations, HS Scoliosis – Surgery – RN care  Influence to Continue.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Graphics College – Soph Year – Suddenly Chronically Ill, thought nursing, finished graphics worked 15 yrs.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6, P and 10 NP </a:t>
            </a:r>
          </a:p>
        </p:txBody>
      </p:sp>
    </p:spTree>
    <p:extLst>
      <p:ext uri="{BB962C8B-B14F-4D97-AF65-F5344CB8AC3E}">
        <p14:creationId xmlns:p14="http://schemas.microsoft.com/office/powerpoint/2010/main" val="38581845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2D0FB209-8660-FB4E-A601-7554624E335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154" name="Rectangle 2">
            <a:extLst>
              <a:ext uri="{FF2B5EF4-FFF2-40B4-BE49-F238E27FC236}">
                <a16:creationId xmlns:a16="http://schemas.microsoft.com/office/drawing/2014/main" id="{8DE62A84-EE8D-D04F-8D9C-839420BCE63A}"/>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Likewise: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unplanned events of an interpersonal nature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identified  such events as……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having an effect on  their career pathway.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effects might have been…..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Nine Individuals – experienced UPE   6 pivotal, 12 non-pivotal  - same direction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Unexpected job openings or offers</a:t>
            </a:r>
          </a:p>
          <a:p>
            <a:pPr marL="39688"/>
            <a:endParaRPr lang="en-US" altLang="en-US" sz="2200">
              <a:latin typeface="Lucida Grande" panose="020B0600040502020204" pitchFamily="34" charset="0"/>
              <a:cs typeface="Lucida Grande" panose="020B0600040502020204" pitchFamily="34" charset="0"/>
              <a:sym typeface="Lucida Grande" panose="020B0600040502020204" pitchFamily="34"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Paperwork desk clerk Drug Rehab, aunt calls, offers social work in small nursing home job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Procurement Clerk, vacation visit brother, new husband,  wife sustainable farm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Fail RN School  to  Evening Manger VIDEO and Call CNTR, friend lead on surgical technician – security – stayed with manager call company.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Mom Raise Children, Farm, Volunteers School, to paid TA doing the same, sustainable farm mom </a:t>
            </a:r>
          </a:p>
          <a:p>
            <a:pPr marL="39688"/>
            <a:endParaRPr lang="en-US" altLang="en-US" sz="2200">
              <a:latin typeface="Lucida Grande" panose="020B0600040502020204" pitchFamily="34" charset="0"/>
              <a:cs typeface="Lucida Grande" panose="020B0600040502020204" pitchFamily="34" charset="0"/>
              <a:sym typeface="Lucida Grande" panose="020B0600040502020204" pitchFamily="34"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Impact: 12 New Jobs – Pivotal and  6  Non Pivotal </a:t>
            </a:r>
          </a:p>
        </p:txBody>
      </p:sp>
    </p:spTree>
    <p:extLst>
      <p:ext uri="{BB962C8B-B14F-4D97-AF65-F5344CB8AC3E}">
        <p14:creationId xmlns:p14="http://schemas.microsoft.com/office/powerpoint/2010/main" val="22579548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4E089E9A-4458-D24B-A936-3AF8B58DC2A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a:extLst>
              <a:ext uri="{FF2B5EF4-FFF2-40B4-BE49-F238E27FC236}">
                <a16:creationId xmlns:a16="http://schemas.microsoft.com/office/drawing/2014/main" id="{BB25FB4E-75AD-1144-86CD-E3ACDB592A87}"/>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Likewise: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the Work related category,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identified  such events as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having an effect on  their career pathway.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effects might have been…..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11 Pivotal Events, 11 Non Pivotal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BA Degree – Followed BoyFriend New Town – Marketing MGR.,  shift in market, layoff,  school for Nursing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Manufacturing Supervisor – 8 yrs Slowdown business, started back to college prerequisite, layoff – School Health Care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BA Engineering – Environmental Engineering, Cutback layoff, head hunter, continued in same field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Entrepreneur - Greenhouse MGR , Debt,  opened Small business,  closed, retired, soon after started another small business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11 Pivotal and 11 Non-Pivotal </a:t>
            </a:r>
          </a:p>
        </p:txBody>
      </p:sp>
    </p:spTree>
    <p:extLst>
      <p:ext uri="{BB962C8B-B14F-4D97-AF65-F5344CB8AC3E}">
        <p14:creationId xmlns:p14="http://schemas.microsoft.com/office/powerpoint/2010/main" val="413917367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90E5DFFD-4FE4-124C-82B7-994B414B8E2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5298" name="Rectangle 2">
            <a:extLst>
              <a:ext uri="{FF2B5EF4-FFF2-40B4-BE49-F238E27FC236}">
                <a16:creationId xmlns:a16="http://schemas.microsoft.com/office/drawing/2014/main" id="{BC8B85F9-7303-594E-96EC-66742025CF54}"/>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Likewise: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the Education related category</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identified  such events as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having an effect on  their career pathway.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effects might have been…..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7 people, identified  eleven events - 8 pivotal, 3 non pivotal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Pre-Med – 4 year RN, could not get in classes, revised plan -- Business Economics,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 RN A student,  studied as in HS,  suddenly – grade point average dropped, lost position in class -  retail sales,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High School Year Book – Marketing Graphics-  Lead on Scholarship and PT job in college – Marketing, Graphics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NP  - IT – Small College – Grades Dropped – moves 800 miles with Brother – continues in IT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11 Pivotal, 3 Non-Pivotal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Transition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events did not happen in a vacuum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Why do some benefit from unplanned events and for others the events pass them by. </a:t>
            </a:r>
          </a:p>
        </p:txBody>
      </p:sp>
    </p:spTree>
    <p:extLst>
      <p:ext uri="{BB962C8B-B14F-4D97-AF65-F5344CB8AC3E}">
        <p14:creationId xmlns:p14="http://schemas.microsoft.com/office/powerpoint/2010/main" val="1796748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15</a:t>
            </a:fld>
            <a:endParaRPr lang="en-US"/>
          </a:p>
        </p:txBody>
      </p:sp>
    </p:spTree>
    <p:extLst>
      <p:ext uri="{BB962C8B-B14F-4D97-AF65-F5344CB8AC3E}">
        <p14:creationId xmlns:p14="http://schemas.microsoft.com/office/powerpoint/2010/main" val="31099515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55E22D3C-31A4-A143-8A4A-F9752F45992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8" name="Rectangle 2">
            <a:extLst>
              <a:ext uri="{FF2B5EF4-FFF2-40B4-BE49-F238E27FC236}">
                <a16:creationId xmlns:a16="http://schemas.microsoft.com/office/drawing/2014/main" id="{57AF565E-4779-8046-9CB2-F161AC5492C1}"/>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These events did not happen in a vacuum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Why do some benefit from unplanned events and for other the events pass them by.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answer may be in the contextual factors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Contextual factors are the factors that were in place within the individual and surrounding the individual when an unplanned event occurreed.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this research theses were parsed into two domains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 Traits  influenced Career pathways</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 Internal Factors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Traits within the individual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Personal Characteristics, Behaviors, Attitudes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Can be learned through recognition, encouragement and teaching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to not happen in a vacuum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 Experience, Personality Traits,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Learned Behaviors, Belief Systems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II External Factors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Support Systems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External  independent of the person,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Circumstances,  </a:t>
            </a:r>
          </a:p>
        </p:txBody>
      </p:sp>
    </p:spTree>
    <p:extLst>
      <p:ext uri="{BB962C8B-B14F-4D97-AF65-F5344CB8AC3E}">
        <p14:creationId xmlns:p14="http://schemas.microsoft.com/office/powerpoint/2010/main" val="39497384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D9E1B26C-538D-4241-BDC5-06A5B372471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6" name="Rectangle 2">
            <a:extLst>
              <a:ext uri="{FF2B5EF4-FFF2-40B4-BE49-F238E27FC236}">
                <a16:creationId xmlns:a16="http://schemas.microsoft.com/office/drawing/2014/main" id="{0C1ECCD3-AABF-5C4B-9C11-20DC27F2B94E}"/>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In previous studies, Williams and other have identified five internal factors that may influence the way people interact with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For those in workforce training you may call them soft skills, employability skills, or readiness factors, for this study I call them traits or internal contextual factors.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presence of these traits were self identified by participants  or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by their exact words of by clear inference in the interviews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Examples: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Once I get a goal in my mind, I just never never quit – Persistence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 just really want to know everything, I like finding out new stuff – Curiosity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Flexibility :  14 Adapting to new, different, and changing circumstances and conditions with tolerance, accommodation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Willingness to compromise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Curiosity: 13 Strong desire for discovery, an eagerness to know, enthusiasm to learn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Spirit of discovery , I love learning new things , It’s natural to what to know how it works and why it works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Persistence: 15 Determination and hard work in spite of difficulties and opposition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Continuing the course in spite of obstacles , Moving with firmness of purpose ,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Optimism: 9 Maintain a positive attitude  Ability to express hopefulness and positive outlook, View new opportunities as possible and attainable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Possibility Thinking</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Risk Taking 8 First time on the job, Opening  a new business – Leaving accounts giving up security Exploring the possibility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Exposing to harm or danger, in a situation where there could be a negative outcome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p:txBody>
      </p:sp>
    </p:spTree>
    <p:extLst>
      <p:ext uri="{BB962C8B-B14F-4D97-AF65-F5344CB8AC3E}">
        <p14:creationId xmlns:p14="http://schemas.microsoft.com/office/powerpoint/2010/main" val="29044662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1CF4498F-2F12-9D41-BC08-576B1064FEC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4" name="Rectangle 2">
            <a:extLst>
              <a:ext uri="{FF2B5EF4-FFF2-40B4-BE49-F238E27FC236}">
                <a16:creationId xmlns:a16="http://schemas.microsoft.com/office/drawing/2014/main" id="{D0DAFA49-0B99-9A44-BEB2-C627636B6869}"/>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External factors clustered around three different areas of everyday living.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 you see from the slide: </a:t>
            </a:r>
          </a:p>
          <a:p>
            <a:pPr marL="39688"/>
            <a:endParaRPr lang="en-US" altLang="en-US" sz="2200">
              <a:latin typeface="Lucida Grande" panose="020B0600040502020204" pitchFamily="34" charset="0"/>
              <a:cs typeface="Lucida Grande" panose="020B0600040502020204" pitchFamily="34" charset="0"/>
              <a:sym typeface="Lucida Grande" panose="020B0600040502020204" pitchFamily="34"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Financial Support : Positive and Negative Results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Enabled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Blocked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Emotional Support  Need for Approval -  Sabotage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Logistical  Support : Coordination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Make Decision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Meeting own needs or needs of family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Educational facilities played heavily in this external factor.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Assist or infringe upon ability to take action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Five participants influenced by Logistical Support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Note Unplanned event was the sudden loss of child care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External Factors is the logistics of initially setting it up</a:t>
            </a:r>
          </a:p>
        </p:txBody>
      </p:sp>
    </p:spTree>
    <p:extLst>
      <p:ext uri="{BB962C8B-B14F-4D97-AF65-F5344CB8AC3E}">
        <p14:creationId xmlns:p14="http://schemas.microsoft.com/office/powerpoint/2010/main" val="424257284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667946D9-24C0-7841-A1CD-CB7ADDC4B60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7586" name="Rectangle 2">
            <a:extLst>
              <a:ext uri="{FF2B5EF4-FFF2-40B4-BE49-F238E27FC236}">
                <a16:creationId xmlns:a16="http://schemas.microsoft.com/office/drawing/2014/main" id="{6CDEA43E-2284-F84A-A28D-E469362BB62D}"/>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Some unplanned events were positive and others negative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Appeared to coalesce 5 areas: education, work, interpersonal, family and health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Researchers that found Unplanned events as common: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Bandura 1982 – Suggests life encounters affect life paths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Miller 1983  - Happenstance is common place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Mitchell 1999 - chance plays a major role in everyone's career</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can  influence career decisions therefore: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 Cabal and Salome 1990 – UPE influence the CDM Process  Prepare Counselors</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 Betsworth and Hansen 1996 – Retired Midwestern U.   Career P. influenced – Categorized serendipitous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 Magnuson 2003 – Prof. Career Counselors serendipitous were turning points in careers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Williams 1998:  Academic Professors affected by chance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Chen 2003 – Integration of the notion of chance into career development – most individuals experience change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do occur in life and were found  in this Study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40.7 years old, Held 6.8 jobs,  Rural,  Half Married with Children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Longer Period of Time ,  Traced pathway for 20.9 years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ATTRIBUITION THEORY – I BELIEVE I CAN DO  IT = CONFIDENCE,  IF CHANCE I HAVE NOT CONFIDENCE, LEARNING DOES NOT TAKE PLACE </a:t>
            </a:r>
          </a:p>
        </p:txBody>
      </p:sp>
    </p:spTree>
    <p:extLst>
      <p:ext uri="{BB962C8B-B14F-4D97-AF65-F5344CB8AC3E}">
        <p14:creationId xmlns:p14="http://schemas.microsoft.com/office/powerpoint/2010/main" val="32389763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a:extLst>
              <a:ext uri="{FF2B5EF4-FFF2-40B4-BE49-F238E27FC236}">
                <a16:creationId xmlns:a16="http://schemas.microsoft.com/office/drawing/2014/main" id="{C512FB7F-373D-6941-90C1-81EE0C61918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4" name="Rectangle 2">
            <a:extLst>
              <a:ext uri="{FF2B5EF4-FFF2-40B4-BE49-F238E27FC236}">
                <a16:creationId xmlns:a16="http://schemas.microsoft.com/office/drawing/2014/main" id="{B7908033-7027-714B-A791-198EE9CD9F60}"/>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Past studies on happenstance have primarily viewed unplanned events through the lens of change </a:t>
            </a:r>
          </a:p>
          <a:p>
            <a:pPr marL="39688"/>
            <a:endParaRPr lang="en-US" altLang="en-US" sz="2200">
              <a:latin typeface="Lucida Grande" panose="020B0600040502020204" pitchFamily="34" charset="0"/>
              <a:cs typeface="Lucida Grande" panose="020B0600040502020204" pitchFamily="34" charset="0"/>
              <a:sym typeface="Lucida Grande" panose="020B0600040502020204" pitchFamily="34"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 contrast to that this study found…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that events were not only measured by change but also by the meaning making that occurred for the participant</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2. And sometimes contextual factors prevented or delayed change even when change was desired.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3. Sometimes the career decision was not to change.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Career goal are influenced by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in career direction or reaffirm current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Reflection and reassessment and ultimately decided to pursue a different career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Roe and Baruch  1967 – explored factors influence and noted accidental discoveries and attractive alternatives prompted occupational change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Miller 1983-  Happenstance measurably  altering one career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Betsworth and Hansen 1996  degrees of change in  career direction – around serendipitous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William 1998 – change in careers academic women from serendipitous event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Henderson and Oliver  2000  unemployed upper class women -  perceived chance as opportunities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All found change in career direction as a result of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Chance, happenstance, serendipitous events also reassess, reflect, and remain in the same path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did not occur, affirmed or initiated process of reflection , continue on the same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Change some time in the distant , upe opportunity to gain knowledge and make meaning from the experience. </a:t>
            </a:r>
          </a:p>
        </p:txBody>
      </p:sp>
    </p:spTree>
    <p:extLst>
      <p:ext uri="{BB962C8B-B14F-4D97-AF65-F5344CB8AC3E}">
        <p14:creationId xmlns:p14="http://schemas.microsoft.com/office/powerpoint/2010/main" val="36261072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a:extLst>
              <a:ext uri="{FF2B5EF4-FFF2-40B4-BE49-F238E27FC236}">
                <a16:creationId xmlns:a16="http://schemas.microsoft.com/office/drawing/2014/main" id="{9FCFDF10-8437-AD4A-9202-7EA2FD56A6B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682" name="Rectangle 2">
            <a:extLst>
              <a:ext uri="{FF2B5EF4-FFF2-40B4-BE49-F238E27FC236}">
                <a16:creationId xmlns:a16="http://schemas.microsoft.com/office/drawing/2014/main" id="{FC3BB0C8-9FED-EE44-8406-510DEED7AB98}"/>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third finding:…….  A Closer Lookg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Williams (1999) – Flexibility, curiosity seeking change, optimism – positive readiness, playfulness, persistence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.2 Neualt (2000) -  flexibility with satisfaction, Persistence with career success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3. Hackett and Betz (1981) - Optimism essential factor in career development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This Study found  what emerged from the data were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Flexibility  - willingness to step off career path , influenced how participants interacted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Curiosity – explore, Learn and go deeper prepare for and make informed decision on career directions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Optimism – described their positive outlook on life, promoted open-minded-ness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Persistence- continue forward with a decision, sticking to it – exerting efforts in a career goal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Risk-taking  - penchant for approach new situations with forethought and spirit of exploration  </a:t>
            </a:r>
          </a:p>
        </p:txBody>
      </p:sp>
    </p:spTree>
    <p:extLst>
      <p:ext uri="{BB962C8B-B14F-4D97-AF65-F5344CB8AC3E}">
        <p14:creationId xmlns:p14="http://schemas.microsoft.com/office/powerpoint/2010/main" val="28690192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09D0A510-EF75-CC49-86BB-5B8DEFEA370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0" name="Rectangle 2">
            <a:extLst>
              <a:ext uri="{FF2B5EF4-FFF2-40B4-BE49-F238E27FC236}">
                <a16:creationId xmlns:a16="http://schemas.microsoft.com/office/drawing/2014/main" id="{58D62F08-2E3B-2D4B-BC3A-3F1785AAD868}"/>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The Study also found: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Spirituality – Profound Sense of Guidance of a higher power</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A mission or a calling to an area of work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Spiritual feeling of it was meant to be at this time in their lives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Calling that brought deeper meaning in their lives  Vocation</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Weiss et al 2004 – calling is a part of realizing their own identity </a:t>
            </a:r>
          </a:p>
          <a:p>
            <a:pPr marL="39688"/>
            <a:r>
              <a:rPr lang="en-US" altLang="en-US" dirty="0" err="1">
                <a:solidFill>
                  <a:srgbClr val="000000"/>
                </a:solidFill>
                <a:latin typeface="Helvetica" pitchFamily="2" charset="0"/>
                <a:ea typeface="Helvetica" pitchFamily="2" charset="0"/>
                <a:cs typeface="Helvetica" pitchFamily="2" charset="0"/>
                <a:sym typeface="Helvetica" pitchFamily="2" charset="0"/>
              </a:rPr>
              <a:t>Guidon</a:t>
            </a:r>
            <a:r>
              <a:rPr lang="en-US" altLang="en-US" dirty="0">
                <a:solidFill>
                  <a:srgbClr val="000000"/>
                </a:solidFill>
                <a:latin typeface="Helvetica" pitchFamily="2" charset="0"/>
                <a:ea typeface="Helvetica" pitchFamily="2" charset="0"/>
                <a:cs typeface="Helvetica" pitchFamily="2" charset="0"/>
                <a:sym typeface="Helvetica" pitchFamily="2" charset="0"/>
              </a:rPr>
              <a:t> and Hanna (2002) – spiritual dimension – holistic framework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Hamilton and Jackson (1998) spirituality as further development of self awareness, a sense of interconnectedness and relationship to a higher power</a:t>
            </a:r>
          </a:p>
          <a:p>
            <a:pPr marL="39688"/>
            <a:r>
              <a:rPr lang="en-US" altLang="en-US" dirty="0" err="1">
                <a:solidFill>
                  <a:srgbClr val="000000"/>
                </a:solidFill>
                <a:latin typeface="Helvetica" pitchFamily="2" charset="0"/>
                <a:ea typeface="Helvetica" pitchFamily="2" charset="0"/>
                <a:cs typeface="Helvetica" pitchFamily="2" charset="0"/>
                <a:sym typeface="Helvetica" pitchFamily="2" charset="0"/>
              </a:rPr>
              <a:t>Tisdell</a:t>
            </a:r>
            <a:r>
              <a:rPr lang="en-US" altLang="en-US" dirty="0">
                <a:solidFill>
                  <a:srgbClr val="000000"/>
                </a:solidFill>
                <a:latin typeface="Helvetica" pitchFamily="2" charset="0"/>
                <a:ea typeface="Helvetica" pitchFamily="2" charset="0"/>
                <a:cs typeface="Helvetica" pitchFamily="2" charset="0"/>
                <a:sym typeface="Helvetica" pitchFamily="2" charset="0"/>
              </a:rPr>
              <a:t> (2001)  spirituality as one’s personal belief in and experience of a high power and purpose in career choice.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Influence in participants interaction with unplanned events  9 for 15 sought guidance from a higher power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Desire for spiritual satisfaction from their careers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Providing meaning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69% Pew Forum I interviewed 69% indicated religion  was very important in their life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Location may have affected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Allied Health Careers -  service and caring occupations -  selection of course may have impacted the study </a:t>
            </a:r>
          </a:p>
        </p:txBody>
      </p:sp>
    </p:spTree>
    <p:extLst>
      <p:ext uri="{BB962C8B-B14F-4D97-AF65-F5344CB8AC3E}">
        <p14:creationId xmlns:p14="http://schemas.microsoft.com/office/powerpoint/2010/main" val="29257059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D03916B5-72F2-0249-B258-9D3D64B2A98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5778" name="Rectangle 2">
            <a:extLst>
              <a:ext uri="{FF2B5EF4-FFF2-40B4-BE49-F238E27FC236}">
                <a16:creationId xmlns:a16="http://schemas.microsoft.com/office/drawing/2014/main" id="{8DD1E597-92DA-0C43-9F5C-F44DD1B5D45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Nothing on unplanned events an job security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need within the person – rather than  external labor market projections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People layoffs -  pressing need for job security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Career Change -  Need for  Job  security  as a factor influencing their career decision making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Important factor -  in interaction with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Participants with four year degrees cited less often -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Study in time of undertaking he economy and US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10 individuals stated Job Security was important in making career decisions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There were also external factors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Job Security</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Internal belief job security was critically important,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Continual gainful employment, job viable for the individual,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Internal emotional and psychological need for job security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Influenced how that interacted with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Layoff more likely to express need for job security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Internal need for job security  job that would py and be assured of continuing work </a:t>
            </a:r>
          </a:p>
        </p:txBody>
      </p:sp>
    </p:spTree>
    <p:extLst>
      <p:ext uri="{BB962C8B-B14F-4D97-AF65-F5344CB8AC3E}">
        <p14:creationId xmlns:p14="http://schemas.microsoft.com/office/powerpoint/2010/main" val="227151118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a:extLst>
              <a:ext uri="{FF2B5EF4-FFF2-40B4-BE49-F238E27FC236}">
                <a16:creationId xmlns:a16="http://schemas.microsoft.com/office/drawing/2014/main" id="{9DE1677B-ECB4-2F46-90F9-76BEAB1F3EE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6" name="Rectangle 2">
            <a:extLst>
              <a:ext uri="{FF2B5EF4-FFF2-40B4-BE49-F238E27FC236}">
                <a16:creationId xmlns:a16="http://schemas.microsoft.com/office/drawing/2014/main" id="{DFF8D730-4BE8-6B4D-A610-B2CEBD6A787D}"/>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Financial support in in the literature: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Ford and Orel (2005) Financial support is frequently a barrier for women unemployed women returning to college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Barr (2005) the availability of Financial support increases participation of adult learners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Financial -  by almost all – lack of funds, prospect of losing income  some stayed on the same career path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Some reported that financial support gained either by  own means, contribution from others,  enabling factor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Remember: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Most were lower and mid range socio economic bracket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Financial responsibilities supporting families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Lack of funds for tuition, retraining, deciding factor whether career change could be made,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Factor acted as a barrier or a constraint in how the individual responded to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gift of a benefactor or ability to procure funds though other means deciding factor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Few studies about adult career changers and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Lack of information, guidance and financial resources may serve as significant barriers </a:t>
            </a:r>
          </a:p>
        </p:txBody>
      </p:sp>
    </p:spTree>
    <p:extLst>
      <p:ext uri="{BB962C8B-B14F-4D97-AF65-F5344CB8AC3E}">
        <p14:creationId xmlns:p14="http://schemas.microsoft.com/office/powerpoint/2010/main" val="421185678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extLst>
              <a:ext uri="{FF2B5EF4-FFF2-40B4-BE49-F238E27FC236}">
                <a16:creationId xmlns:a16="http://schemas.microsoft.com/office/drawing/2014/main" id="{20AA3877-337D-7144-84D0-7442F00E16CF}"/>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874" name="Rectangle 2">
            <a:extLst>
              <a:ext uri="{FF2B5EF4-FFF2-40B4-BE49-F238E27FC236}">
                <a16:creationId xmlns:a16="http://schemas.microsoft.com/office/drawing/2014/main" id="{C6B38CD4-AB5E-4C49-B9BF-7A9AB6769D8A}"/>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The second External Factor Emotional Support: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err="1">
                <a:solidFill>
                  <a:srgbClr val="000000"/>
                </a:solidFill>
                <a:latin typeface="Helvetica" pitchFamily="2" charset="0"/>
                <a:ea typeface="Helvetica" pitchFamily="2" charset="0"/>
                <a:cs typeface="Helvetica" pitchFamily="2" charset="0"/>
                <a:sym typeface="Helvetica" pitchFamily="2" charset="0"/>
              </a:rPr>
              <a:t>Schultheiss</a:t>
            </a:r>
            <a:r>
              <a:rPr lang="en-US" altLang="en-US" dirty="0">
                <a:solidFill>
                  <a:srgbClr val="000000"/>
                </a:solidFill>
                <a:latin typeface="Helvetica" pitchFamily="2" charset="0"/>
                <a:ea typeface="Helvetica" pitchFamily="2" charset="0"/>
                <a:cs typeface="Helvetica" pitchFamily="2" charset="0"/>
                <a:sym typeface="Helvetica" pitchFamily="2" charset="0"/>
              </a:rPr>
              <a:t> et al. (2001) relationship as a multidimensional source of support -  Emotional and social support key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Clustered around Financial,  Emotional and Logistical Support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Emotional support -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Defined as encouraging words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Built Confidence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Lack of Support or disapproval of others was deterrent to change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Participants described a need for support from</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Individuals to whom they were close </a:t>
            </a: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Whose  judgment they valued  - family, teachers, advisors, friends, colleagues </a:t>
            </a:r>
          </a:p>
          <a:p>
            <a:pPr marL="39688"/>
            <a:endParaRPr lang="en-US" altLang="en-US" dirty="0">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dirty="0">
                <a:solidFill>
                  <a:srgbClr val="000000"/>
                </a:solidFill>
                <a:latin typeface="Helvetica" pitchFamily="2" charset="0"/>
                <a:ea typeface="Helvetica" pitchFamily="2" charset="0"/>
                <a:cs typeface="Helvetica" pitchFamily="2" charset="0"/>
                <a:sym typeface="Helvetica" pitchFamily="2" charset="0"/>
              </a:rPr>
              <a:t>Not much on emotional support and unplanned events </a:t>
            </a:r>
          </a:p>
        </p:txBody>
      </p:sp>
    </p:spTree>
    <p:extLst>
      <p:ext uri="{BB962C8B-B14F-4D97-AF65-F5344CB8AC3E}">
        <p14:creationId xmlns:p14="http://schemas.microsoft.com/office/powerpoint/2010/main" val="282269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16</a:t>
            </a:fld>
            <a:endParaRPr lang="en-US"/>
          </a:p>
        </p:txBody>
      </p:sp>
    </p:spTree>
    <p:extLst>
      <p:ext uri="{BB962C8B-B14F-4D97-AF65-F5344CB8AC3E}">
        <p14:creationId xmlns:p14="http://schemas.microsoft.com/office/powerpoint/2010/main" val="14678925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DCC8A001-C487-8E44-80E1-ADBE92EDDA9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a:extLst>
              <a:ext uri="{FF2B5EF4-FFF2-40B4-BE49-F238E27FC236}">
                <a16:creationId xmlns:a16="http://schemas.microsoft.com/office/drawing/2014/main" id="{6B0451DF-18DD-BA4E-AC7F-750E9957F527}"/>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Factors influencing career decision revolved around everyday activities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Drummond – 2001 – Flexibility -  accessible education and training 	- Off Campus Centers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Mingle and Birkes  2004 Lack of childcare as part of the financial aide package-  barrier in participation</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Few studies around  the factor of logistical support and unplanned events.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Each external factor influenced how, when, where and who participant interacted with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Internal Flexibility and Persistence were used to circumvent barrier of lack of child care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The internal and external factors formed a unique framework around unplanned events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Individuals need to be empowered to recognize and evaluate their particular matrix of factors at and vive time to allow them to make informed choices about their career.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Of course there was a lot of interplay in the factors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open minded and persistence for financial means to return,</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and child care through extended family </a:t>
            </a:r>
          </a:p>
        </p:txBody>
      </p:sp>
    </p:spTree>
    <p:extLst>
      <p:ext uri="{BB962C8B-B14F-4D97-AF65-F5344CB8AC3E}">
        <p14:creationId xmlns:p14="http://schemas.microsoft.com/office/powerpoint/2010/main" val="150257168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1A0FFEB5-652A-DC40-BC25-40E2D97AA8D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8" name="Rectangle 2">
            <a:extLst>
              <a:ext uri="{FF2B5EF4-FFF2-40B4-BE49-F238E27FC236}">
                <a16:creationId xmlns:a16="http://schemas.microsoft.com/office/drawing/2014/main" id="{33E5FEF8-3297-4B4D-9938-F0AE50415608}"/>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39688"/>
            <a:r>
              <a:rPr lang="en-US" altLang="en-US">
                <a:solidFill>
                  <a:srgbClr val="000000"/>
                </a:solidFill>
                <a:latin typeface="Helvetica" pitchFamily="2" charset="0"/>
                <a:ea typeface="Helvetica" pitchFamily="2" charset="0"/>
                <a:cs typeface="Helvetica" pitchFamily="2" charset="0"/>
                <a:sym typeface="Helvetica" pitchFamily="2" charset="0"/>
              </a:rPr>
              <a:t>Complex matrix of how, when, where and why adult career changers interact with and learn from unplanned events in their career pathway.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So what does all of this mean for career development professional in adult education .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1. We need to develop instruments that will help clients recognize abd reflect the influence of UPE in their career pathways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2. More full integrate work, personal and education life in the career development process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3. We need to take a more holistic look at the career development process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4. Encourage clients to be more empowered develop methods  to develop the readiness skills to meet unplanned events and benefit from therm.</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_______</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Unplanned Events influence career pathways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Change when interacting with UPE</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Event has effect if not immediate change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Reaffirm the current direction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Resolve to continue same path due to external factors outside of their control </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Instrument of Visual Representations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Visual rep -  more aware of and adapt in identifying UPE  encountered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Time for reflection and interchange with interviewer.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Valuable tool of reference in reporting their experiences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Did not see until visual representation</a:t>
            </a:r>
          </a:p>
          <a:p>
            <a:pPr marL="39688"/>
            <a:endParaRPr lang="en-US" altLang="en-US">
              <a:solidFill>
                <a:srgbClr val="000000"/>
              </a:solidFill>
              <a:latin typeface="Helvetica" pitchFamily="2" charset="0"/>
              <a:ea typeface="Helvetica" pitchFamily="2" charset="0"/>
              <a:cs typeface="Helvetica" pitchFamily="2" charset="0"/>
              <a:sym typeface="Helvetica" pitchFamily="2" charset="0"/>
            </a:endParaRP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Counselors, Mentors, Career ….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Develop or adopt an instrument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Identify UPE and reflect on how these affected their decision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Learning and Making meaning from UPE can also be a significant outcome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 Strive to eliminated difference in personal exp. and work experience,   </a:t>
            </a:r>
          </a:p>
          <a:p>
            <a:pPr marL="39688"/>
            <a:r>
              <a:rPr lang="en-US" altLang="en-US">
                <a:solidFill>
                  <a:srgbClr val="000000"/>
                </a:solidFill>
                <a:latin typeface="Helvetica" pitchFamily="2" charset="0"/>
                <a:ea typeface="Helvetica" pitchFamily="2" charset="0"/>
                <a:cs typeface="Helvetica" pitchFamily="2" charset="0"/>
                <a:sym typeface="Helvetica" pitchFamily="2" charset="0"/>
              </a:rPr>
              <a:t>Stress inoculation Donald Meichenbaum</a:t>
            </a:r>
          </a:p>
        </p:txBody>
      </p:sp>
    </p:spTree>
    <p:extLst>
      <p:ext uri="{BB962C8B-B14F-4D97-AF65-F5344CB8AC3E}">
        <p14:creationId xmlns:p14="http://schemas.microsoft.com/office/powerpoint/2010/main" val="26283025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dirty="0"/>
              <a:t>At this time we will take a 15-minute break</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162</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76792004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163</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284211734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06656" cy="4743450"/>
          </a:xfrm>
        </p:spPr>
        <p:txBody>
          <a:bodyPr/>
          <a:lstStyle/>
          <a:p>
            <a:r>
              <a:rPr lang="en-US" dirty="0"/>
              <a:t>This is the latest update in a series of Career Cluster Guides.</a:t>
            </a:r>
          </a:p>
          <a:p>
            <a:endParaRPr lang="en-US" dirty="0"/>
          </a:p>
          <a:p>
            <a:r>
              <a:rPr lang="en-US" dirty="0"/>
              <a:t>Just inside the front cover is the web address   </a:t>
            </a:r>
            <a:r>
              <a:rPr lang="en-US" dirty="0" err="1"/>
              <a:t>NCcareers.org</a:t>
            </a:r>
            <a:endParaRPr lang="en-US" dirty="0"/>
          </a:p>
          <a:p>
            <a:endParaRPr lang="en-US" dirty="0"/>
          </a:p>
          <a:p>
            <a:r>
              <a:rPr lang="en-US" dirty="0"/>
              <a:t>That is the place where we, along with several other state agencies are building a career information portal.</a:t>
            </a:r>
          </a:p>
          <a:p>
            <a:endParaRPr lang="en-US" dirty="0"/>
          </a:p>
          <a:p>
            <a:r>
              <a:rPr lang="en-US" dirty="0"/>
              <a:t>Right now you can access an interactive version of this Cluster Guide, as well as many other useful tools that relate to career development.</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164</a:t>
            </a:fld>
            <a:endParaRPr lang="en-US"/>
          </a:p>
        </p:txBody>
      </p:sp>
    </p:spTree>
    <p:extLst>
      <p:ext uri="{BB962C8B-B14F-4D97-AF65-F5344CB8AC3E}">
        <p14:creationId xmlns:p14="http://schemas.microsoft.com/office/powerpoint/2010/main" val="3845930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48782" cy="4743450"/>
          </a:xfrm>
        </p:spPr>
        <p:txBody>
          <a:bodyPr/>
          <a:lstStyle/>
          <a:p>
            <a:r>
              <a:rPr lang="en-US" dirty="0"/>
              <a:t>Lets jump to Page 6.</a:t>
            </a:r>
          </a:p>
          <a:p>
            <a:endParaRPr lang="en-US" dirty="0"/>
          </a:p>
          <a:p>
            <a:r>
              <a:rPr lang="en-US" dirty="0"/>
              <a:t>Here is the four-step process to go from zero to career.</a:t>
            </a:r>
          </a:p>
          <a:p>
            <a:endParaRPr lang="en-US" dirty="0"/>
          </a:p>
          <a:p>
            <a:r>
              <a:rPr lang="en-US" u="sng" dirty="0"/>
              <a:t>First</a:t>
            </a:r>
            <a:r>
              <a:rPr lang="en-US" dirty="0"/>
              <a:t> step is to know yourself. </a:t>
            </a:r>
          </a:p>
          <a:p>
            <a:r>
              <a:rPr lang="en-US" dirty="0"/>
              <a:t>Most people have no idea of who they are!</a:t>
            </a:r>
          </a:p>
          <a:p>
            <a:endParaRPr lang="en-US" dirty="0"/>
          </a:p>
          <a:p>
            <a:r>
              <a:rPr lang="en-US" dirty="0"/>
              <a:t>Then the </a:t>
            </a:r>
            <a:r>
              <a:rPr lang="en-US" u="sng" dirty="0"/>
              <a:t>second</a:t>
            </a:r>
            <a:r>
              <a:rPr lang="en-US" dirty="0"/>
              <a:t>  is to explore the career clusters.  Nobody knows about all of the many careers that are out there.</a:t>
            </a:r>
          </a:p>
          <a:p>
            <a:endParaRPr lang="en-US" dirty="0"/>
          </a:p>
          <a:p>
            <a:r>
              <a:rPr lang="en-US" u="sng" dirty="0"/>
              <a:t>Third</a:t>
            </a:r>
            <a:r>
              <a:rPr lang="en-US" dirty="0"/>
              <a:t> is to know your options.</a:t>
            </a:r>
          </a:p>
          <a:p>
            <a:endParaRPr lang="en-US" dirty="0"/>
          </a:p>
          <a:p>
            <a:r>
              <a:rPr lang="en-US" dirty="0"/>
              <a:t>Then </a:t>
            </a:r>
            <a:r>
              <a:rPr lang="en-US" u="sng" dirty="0"/>
              <a:t>fourth</a:t>
            </a:r>
            <a:r>
              <a:rPr lang="en-US" dirty="0"/>
              <a:t> is to actually get </a:t>
            </a:r>
            <a:r>
              <a:rPr lang="en-US" u="sng" dirty="0"/>
              <a:t>on</a:t>
            </a:r>
            <a:r>
              <a:rPr lang="en-US" dirty="0"/>
              <a:t> that Career Pathway and prepare for work.</a:t>
            </a:r>
          </a:p>
          <a:p>
            <a:endParaRPr lang="en-US" dirty="0"/>
          </a:p>
          <a:p>
            <a:r>
              <a:rPr lang="en-US" dirty="0"/>
              <a:t>This is the basic design for the Career Cluster Guide</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165</a:t>
            </a:fld>
            <a:endParaRPr lang="en-US"/>
          </a:p>
        </p:txBody>
      </p:sp>
    </p:spTree>
    <p:extLst>
      <p:ext uri="{BB962C8B-B14F-4D97-AF65-F5344CB8AC3E}">
        <p14:creationId xmlns:p14="http://schemas.microsoft.com/office/powerpoint/2010/main" val="309527008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7</a:t>
            </a:r>
          </a:p>
          <a:p>
            <a:endParaRPr lang="en-US" dirty="0"/>
          </a:p>
          <a:p>
            <a:r>
              <a:rPr lang="en-US" dirty="0"/>
              <a:t>Step one begins with Knowing Yourself.</a:t>
            </a:r>
          </a:p>
          <a:p>
            <a:r>
              <a:rPr lang="en-US" dirty="0"/>
              <a:t>Most folks haven’t a clue as to who they are or what they really like.</a:t>
            </a:r>
          </a:p>
          <a:p>
            <a:r>
              <a:rPr lang="en-US" dirty="0"/>
              <a:t>They have never had to compare themselves with others, so don't even know what the options are.</a:t>
            </a:r>
          </a:p>
          <a:p>
            <a:endParaRPr lang="en-US" dirty="0"/>
          </a:p>
          <a:p>
            <a:r>
              <a:rPr lang="en-US" dirty="0"/>
              <a:t>One way to figure out who you are is to discover your interests and then match </a:t>
            </a:r>
            <a:r>
              <a:rPr lang="en-US" u="sng" dirty="0"/>
              <a:t>your</a:t>
            </a:r>
            <a:r>
              <a:rPr lang="en-US" dirty="0"/>
              <a:t> interests with careers.</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166</a:t>
            </a:fld>
            <a:endParaRPr lang="en-US"/>
          </a:p>
        </p:txBody>
      </p:sp>
    </p:spTree>
    <p:extLst>
      <p:ext uri="{BB962C8B-B14F-4D97-AF65-F5344CB8AC3E}">
        <p14:creationId xmlns:p14="http://schemas.microsoft.com/office/powerpoint/2010/main" val="174425516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on Page 8 we have included a quick interest assessment. </a:t>
            </a:r>
          </a:p>
          <a:p>
            <a:endParaRPr lang="en-US" dirty="0"/>
          </a:p>
          <a:p>
            <a:r>
              <a:rPr lang="en-US" dirty="0"/>
              <a:t>Here we call it an Interest Profiler.</a:t>
            </a:r>
          </a:p>
          <a:p>
            <a:r>
              <a:rPr lang="en-US" dirty="0"/>
              <a:t>Easy questions like; Would you like to build kitchen cabinets?</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167</a:t>
            </a:fld>
            <a:endParaRPr lang="en-US"/>
          </a:p>
        </p:txBody>
      </p:sp>
    </p:spTree>
    <p:extLst>
      <p:ext uri="{BB962C8B-B14F-4D97-AF65-F5344CB8AC3E}">
        <p14:creationId xmlns:p14="http://schemas.microsoft.com/office/powerpoint/2010/main" val="207152955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directions for scoring this assessment is on Page 10.</a:t>
            </a:r>
          </a:p>
          <a:p>
            <a:endParaRPr lang="en-US" dirty="0"/>
          </a:p>
          <a:p>
            <a:r>
              <a:rPr lang="en-US" dirty="0"/>
              <a:t>Simply add up the "likes" in each of the six colors and you end up with a specific number in six categories.</a:t>
            </a:r>
          </a:p>
          <a:p>
            <a:endParaRPr lang="en-US" dirty="0"/>
          </a:p>
          <a:p>
            <a:r>
              <a:rPr lang="en-US" dirty="0"/>
              <a:t>The largest number is your primary interest area. The second largest number is your secondary interest area.</a:t>
            </a:r>
          </a:p>
          <a:p>
            <a:endParaRPr lang="en-US" dirty="0"/>
          </a:p>
          <a:p>
            <a:r>
              <a:rPr lang="en-US" dirty="0"/>
              <a:t>I rank high in Realistic and Conventional, so I am an R-C.</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168</a:t>
            </a:fld>
            <a:endParaRPr lang="en-US"/>
          </a:p>
        </p:txBody>
      </p:sp>
    </p:spTree>
    <p:extLst>
      <p:ext uri="{BB962C8B-B14F-4D97-AF65-F5344CB8AC3E}">
        <p14:creationId xmlns:p14="http://schemas.microsoft.com/office/powerpoint/2010/main" val="189158915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25633" cy="4430934"/>
          </a:xfrm>
        </p:spPr>
        <p:txBody>
          <a:bodyPr/>
          <a:lstStyle/>
          <a:p>
            <a:r>
              <a:rPr lang="en-US" dirty="0"/>
              <a:t>If someone does not have time to answer these sixty simple questions, they might be able to read the six paragraphs on  Page 11 to see which best describes themselves.  </a:t>
            </a:r>
          </a:p>
          <a:p>
            <a:endParaRPr lang="en-US" dirty="0"/>
          </a:p>
          <a:p>
            <a:r>
              <a:rPr lang="en-US" dirty="0"/>
              <a:t>Reading these paragraphs </a:t>
            </a:r>
            <a:r>
              <a:rPr lang="en-US" u="sng" dirty="0"/>
              <a:t>after</a:t>
            </a:r>
            <a:r>
              <a:rPr lang="en-US" dirty="0"/>
              <a:t> taking the assessment can confirm the results.</a:t>
            </a:r>
          </a:p>
          <a:p>
            <a:endParaRPr lang="en-US" dirty="0"/>
          </a:p>
          <a:p>
            <a:r>
              <a:rPr lang="en-US" dirty="0"/>
              <a:t>And at the bottom of the page,  there is a little information about John Holland who first suggested this system of career interests. </a:t>
            </a:r>
          </a:p>
          <a:p>
            <a:endParaRPr lang="en-US" dirty="0"/>
          </a:p>
          <a:p>
            <a:r>
              <a:rPr lang="en-US" dirty="0"/>
              <a:t>Bob will talk about that later today.</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169</a:t>
            </a:fld>
            <a:endParaRPr lang="en-US"/>
          </a:p>
        </p:txBody>
      </p:sp>
    </p:spTree>
    <p:extLst>
      <p:ext uri="{BB962C8B-B14F-4D97-AF65-F5344CB8AC3E}">
        <p14:creationId xmlns:p14="http://schemas.microsoft.com/office/powerpoint/2010/main" val="283532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30272526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668338"/>
            <a:ext cx="2949575" cy="2212975"/>
          </a:xfrm>
        </p:spPr>
      </p:sp>
      <p:sp>
        <p:nvSpPr>
          <p:cNvPr id="3" name="Notes Placeholder 2"/>
          <p:cNvSpPr>
            <a:spLocks noGrp="1"/>
          </p:cNvSpPr>
          <p:nvPr>
            <p:ph type="body" idx="1"/>
          </p:nvPr>
        </p:nvSpPr>
        <p:spPr>
          <a:xfrm>
            <a:off x="685800" y="2882096"/>
            <a:ext cx="5483506" cy="6261904"/>
          </a:xfrm>
        </p:spPr>
        <p:txBody>
          <a:bodyPr/>
          <a:lstStyle/>
          <a:p>
            <a:r>
              <a:rPr lang="en-US" dirty="0"/>
              <a:t>Pages 12 and 13</a:t>
            </a:r>
          </a:p>
          <a:p>
            <a:endParaRPr lang="en-US" dirty="0"/>
          </a:p>
          <a:p>
            <a:r>
              <a:rPr lang="en-US" dirty="0"/>
              <a:t>We are moving on to step </a:t>
            </a:r>
            <a:r>
              <a:rPr lang="en-US" u="sng" dirty="0"/>
              <a:t>two</a:t>
            </a:r>
            <a:r>
              <a:rPr lang="en-US" dirty="0"/>
              <a:t>.</a:t>
            </a:r>
          </a:p>
          <a:p>
            <a:r>
              <a:rPr lang="en-US" dirty="0"/>
              <a:t>In step </a:t>
            </a:r>
            <a:r>
              <a:rPr lang="en-US" u="sng" dirty="0"/>
              <a:t>one</a:t>
            </a:r>
            <a:r>
              <a:rPr lang="en-US" dirty="0"/>
              <a:t>, we learned about ourselves -- and measured our career interests.</a:t>
            </a:r>
          </a:p>
          <a:p>
            <a:endParaRPr lang="en-US" dirty="0"/>
          </a:p>
          <a:p>
            <a:r>
              <a:rPr lang="en-US" dirty="0"/>
              <a:t>Now in step </a:t>
            </a:r>
            <a:r>
              <a:rPr lang="en-US" u="sng" dirty="0"/>
              <a:t>two</a:t>
            </a:r>
            <a:r>
              <a:rPr lang="en-US" dirty="0"/>
              <a:t> we shift gears and start looking at a career classification system where we sort </a:t>
            </a:r>
            <a:r>
              <a:rPr lang="en-US" u="sng" dirty="0"/>
              <a:t>all careers </a:t>
            </a:r>
            <a:r>
              <a:rPr lang="en-US" dirty="0"/>
              <a:t>into 16 Career Clusters.</a:t>
            </a:r>
          </a:p>
          <a:p>
            <a:r>
              <a:rPr lang="en-US" dirty="0"/>
              <a:t>This is a national standard that is used in education across the country.  </a:t>
            </a:r>
          </a:p>
          <a:p>
            <a:r>
              <a:rPr lang="en-US" dirty="0"/>
              <a:t>This makes it much easier to do career planning for our mobile society.</a:t>
            </a:r>
          </a:p>
          <a:p>
            <a:endParaRPr lang="en-US" dirty="0"/>
          </a:p>
          <a:p>
            <a:r>
              <a:rPr lang="en-US" dirty="0"/>
              <a:t>On these two pages there is a two- or three-sentence description of each Career Cluster.  </a:t>
            </a:r>
          </a:p>
          <a:p>
            <a:r>
              <a:rPr lang="en-US" dirty="0"/>
              <a:t>Reading these might stimulate a desire to dig deeper into that Cluster for career opportunities.</a:t>
            </a:r>
          </a:p>
          <a:p>
            <a:endParaRPr lang="en-US" dirty="0"/>
          </a:p>
          <a:p>
            <a:r>
              <a:rPr lang="en-US" dirty="0"/>
              <a:t>Each Career Cluster is divided into multiple Pathways.  </a:t>
            </a:r>
          </a:p>
          <a:p>
            <a:r>
              <a:rPr lang="en-US" dirty="0"/>
              <a:t>This helps many to narrow their career choice by selecting a Pathway or two for further research.</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170</a:t>
            </a:fld>
            <a:endParaRPr lang="en-US"/>
          </a:p>
        </p:txBody>
      </p:sp>
    </p:spTree>
    <p:extLst>
      <p:ext uri="{BB962C8B-B14F-4D97-AF65-F5344CB8AC3E}">
        <p14:creationId xmlns:p14="http://schemas.microsoft.com/office/powerpoint/2010/main" val="241588985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71932" cy="4129992"/>
          </a:xfrm>
        </p:spPr>
        <p:txBody>
          <a:bodyPr/>
          <a:lstStyle/>
          <a:p>
            <a:r>
              <a:rPr lang="en-US" dirty="0"/>
              <a:t>On Pages 14 and 15 we have what we call the </a:t>
            </a:r>
            <a:r>
              <a:rPr lang="en-US" i="1" u="sng" dirty="0"/>
              <a:t>Matrix</a:t>
            </a:r>
            <a:r>
              <a:rPr lang="en-US" dirty="0"/>
              <a:t>.  Here you see Career Pathways going across horizontally intersecting with Career Interests going vertical.</a:t>
            </a:r>
          </a:p>
          <a:p>
            <a:br>
              <a:rPr lang="en-US" dirty="0"/>
            </a:br>
            <a:r>
              <a:rPr lang="en-US" dirty="0"/>
              <a:t>This is where we join what we learned about ourselves in step </a:t>
            </a:r>
            <a:r>
              <a:rPr lang="en-US" u="sng" dirty="0"/>
              <a:t>one</a:t>
            </a:r>
            <a:r>
              <a:rPr lang="en-US" dirty="0"/>
              <a:t> with what we learned about Career Clusters at the beginning of  step </a:t>
            </a:r>
            <a:r>
              <a:rPr lang="en-US" u="sng" dirty="0"/>
              <a:t>two</a:t>
            </a:r>
            <a:r>
              <a:rPr lang="en-US" dirty="0"/>
              <a:t>.</a:t>
            </a:r>
          </a:p>
          <a:p>
            <a:endParaRPr lang="en-US" dirty="0"/>
          </a:p>
          <a:p>
            <a:r>
              <a:rPr lang="en-US" dirty="0"/>
              <a:t>Two or three occupations are listed in each of the quadrants where the horizontal and vertical intersect.</a:t>
            </a:r>
          </a:p>
          <a:p>
            <a:endParaRPr lang="en-US" dirty="0"/>
          </a:p>
          <a:p>
            <a:r>
              <a:rPr lang="en-US" dirty="0"/>
              <a:t>This is where many will narrow down their list of possible careers.</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171</a:t>
            </a:fld>
            <a:endParaRPr lang="en-US"/>
          </a:p>
        </p:txBody>
      </p:sp>
    </p:spTree>
    <p:extLst>
      <p:ext uri="{BB962C8B-B14F-4D97-AF65-F5344CB8AC3E}">
        <p14:creationId xmlns:p14="http://schemas.microsoft.com/office/powerpoint/2010/main" val="232095378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Page 16 you find the introduction to the Main part of the book where we look at each of the sixteen Career Clusters.</a:t>
            </a:r>
          </a:p>
          <a:p>
            <a:endParaRPr lang="en-US" dirty="0"/>
          </a:p>
          <a:p>
            <a:r>
              <a:rPr lang="en-US" dirty="0"/>
              <a:t>There are Six pages for each of the sixteen clusters.</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172</a:t>
            </a:fld>
            <a:endParaRPr lang="en-US"/>
          </a:p>
        </p:txBody>
      </p:sp>
    </p:spTree>
    <p:extLst>
      <p:ext uri="{BB962C8B-B14F-4D97-AF65-F5344CB8AC3E}">
        <p14:creationId xmlns:p14="http://schemas.microsoft.com/office/powerpoint/2010/main" val="421298077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25633" cy="4118417"/>
          </a:xfrm>
        </p:spPr>
        <p:txBody>
          <a:bodyPr/>
          <a:lstStyle/>
          <a:p>
            <a:r>
              <a:rPr lang="en-US" dirty="0"/>
              <a:t>Page 17 starts the first cluster. </a:t>
            </a:r>
          </a:p>
          <a:p>
            <a:r>
              <a:rPr lang="en-US" dirty="0"/>
              <a:t>This one is called  Agriculture, Food and Natural Resources.</a:t>
            </a:r>
          </a:p>
          <a:p>
            <a:endParaRPr lang="en-US" dirty="0"/>
          </a:p>
          <a:p>
            <a:r>
              <a:rPr lang="en-US" dirty="0"/>
              <a:t>The other clusters will have a similar starting page.</a:t>
            </a:r>
          </a:p>
          <a:p>
            <a:endParaRPr lang="en-US" dirty="0"/>
          </a:p>
          <a:p>
            <a:r>
              <a:rPr lang="en-US" dirty="0"/>
              <a:t>On the left is a few paragraphs describing the cluster.</a:t>
            </a:r>
          </a:p>
          <a:p>
            <a:endParaRPr lang="en-US" dirty="0"/>
          </a:p>
          <a:p>
            <a:r>
              <a:rPr lang="en-US" dirty="0"/>
              <a:t>On the right is a Career Research section where we have listed websites for more information. </a:t>
            </a:r>
          </a:p>
          <a:p>
            <a:endParaRPr lang="en-US" dirty="0"/>
          </a:p>
          <a:p>
            <a:r>
              <a:rPr lang="en-US" dirty="0"/>
              <a:t>Some of these might be professional associations, student clubs, job boards, and government websites.</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173</a:t>
            </a:fld>
            <a:endParaRPr lang="en-US"/>
          </a:p>
        </p:txBody>
      </p:sp>
    </p:spTree>
    <p:extLst>
      <p:ext uri="{BB962C8B-B14F-4D97-AF65-F5344CB8AC3E}">
        <p14:creationId xmlns:p14="http://schemas.microsoft.com/office/powerpoint/2010/main" val="310732415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3506" cy="4095268"/>
          </a:xfrm>
        </p:spPr>
        <p:txBody>
          <a:bodyPr/>
          <a:lstStyle/>
          <a:p>
            <a:r>
              <a:rPr lang="en-US" dirty="0"/>
              <a:t>Flip over to Page 18</a:t>
            </a:r>
          </a:p>
          <a:p>
            <a:endParaRPr lang="en-US" dirty="0"/>
          </a:p>
          <a:p>
            <a:r>
              <a:rPr lang="en-US" dirty="0"/>
              <a:t>Core skills for this Career Cluster are listed at the top of the page.</a:t>
            </a:r>
          </a:p>
          <a:p>
            <a:endParaRPr lang="en-US" dirty="0"/>
          </a:p>
          <a:p>
            <a:r>
              <a:rPr lang="en-US" dirty="0"/>
              <a:t>If you don't see anything of interest here, then it might be time to look at another cluster.</a:t>
            </a:r>
          </a:p>
          <a:p>
            <a:endParaRPr lang="en-US" dirty="0"/>
          </a:p>
          <a:p>
            <a:r>
              <a:rPr lang="en-US" dirty="0"/>
              <a:t>The big pie chart in the middle shows the Pathways that comprise that Career Cluster.</a:t>
            </a:r>
          </a:p>
          <a:p>
            <a:endParaRPr lang="en-US" dirty="0"/>
          </a:p>
          <a:p>
            <a:r>
              <a:rPr lang="en-US" dirty="0"/>
              <a:t>Those Pathways are detailed starting at the bottom of the page and on to the next page.</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174</a:t>
            </a:fld>
            <a:endParaRPr lang="en-US"/>
          </a:p>
        </p:txBody>
      </p:sp>
    </p:spTree>
    <p:extLst>
      <p:ext uri="{BB962C8B-B14F-4D97-AF65-F5344CB8AC3E}">
        <p14:creationId xmlns:p14="http://schemas.microsoft.com/office/powerpoint/2010/main" val="107307912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 Page 19 you see each Pathways in that Career Cluster with a listing of the many occupations in each one.</a:t>
            </a:r>
          </a:p>
          <a:p>
            <a:endParaRPr lang="en-US" dirty="0"/>
          </a:p>
          <a:p>
            <a:r>
              <a:rPr lang="en-US" dirty="0"/>
              <a:t>For some, seeing familiar occupation titles here might help to solidify that this might be a Career Cluster worth further investigation.</a:t>
            </a:r>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175</a:t>
            </a:fld>
            <a:endParaRPr lang="en-US"/>
          </a:p>
        </p:txBody>
      </p:sp>
    </p:spTree>
    <p:extLst>
      <p:ext uri="{BB962C8B-B14F-4D97-AF65-F5344CB8AC3E}">
        <p14:creationId xmlns:p14="http://schemas.microsoft.com/office/powerpoint/2010/main" val="360332706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371475"/>
            <a:ext cx="1557338" cy="1168400"/>
          </a:xfrm>
        </p:spPr>
      </p:sp>
      <p:sp>
        <p:nvSpPr>
          <p:cNvPr id="3" name="Notes Placeholder 2"/>
          <p:cNvSpPr>
            <a:spLocks noGrp="1"/>
          </p:cNvSpPr>
          <p:nvPr>
            <p:ph type="body" idx="1"/>
          </p:nvPr>
        </p:nvSpPr>
        <p:spPr>
          <a:xfrm>
            <a:off x="685006" y="1448790"/>
            <a:ext cx="5611621" cy="7695209"/>
          </a:xfrm>
        </p:spPr>
        <p:txBody>
          <a:bodyPr/>
          <a:lstStyle/>
          <a:p>
            <a:r>
              <a:rPr lang="en-US" dirty="0"/>
              <a:t>The next two pages, pages 20 and 21, you see a table that shows labor market information for a selection of occupations in that Career Cluster.</a:t>
            </a:r>
          </a:p>
          <a:p>
            <a:r>
              <a:rPr lang="en-US" dirty="0"/>
              <a:t>For each occupation, there is a job description.</a:t>
            </a:r>
          </a:p>
          <a:p>
            <a:r>
              <a:rPr lang="en-US" dirty="0"/>
              <a:t>On the facing page is the Career Pathway, and stars representing the projected job openings in the next 10 years.</a:t>
            </a:r>
          </a:p>
          <a:p>
            <a:r>
              <a:rPr lang="en-US" dirty="0"/>
              <a:t>More stars here means a better chance of finding a job opening.</a:t>
            </a:r>
          </a:p>
          <a:p>
            <a:r>
              <a:rPr lang="en-US" dirty="0"/>
              <a:t>The footnotes for these tables can be found at the back of the book on page 118.</a:t>
            </a:r>
          </a:p>
          <a:p>
            <a:r>
              <a:rPr lang="en-US" dirty="0"/>
              <a:t>- The next column, the Annualized Growth Rate, shows  more stars representing the percentage change for that occupation. </a:t>
            </a:r>
          </a:p>
          <a:p>
            <a:r>
              <a:rPr lang="en-US" dirty="0"/>
              <a:t>The stars in the previous column indicates the number of positions that will need to be filled.  </a:t>
            </a:r>
          </a:p>
          <a:p>
            <a:r>
              <a:rPr lang="en-US" dirty="0"/>
              <a:t>This second set of stars shows how that occupation is growing as a percentage of the current workers.  Lots of stars here shows that occupation is growing fast as a percentage, not necessary a high number.</a:t>
            </a:r>
          </a:p>
          <a:p>
            <a:r>
              <a:rPr lang="en-US" dirty="0"/>
              <a:t>- The next column shows the entry and median wage, which for many is crucial to finding an occupation that will finance their desired lifestyle.</a:t>
            </a:r>
          </a:p>
          <a:p>
            <a:r>
              <a:rPr lang="en-US" dirty="0"/>
              <a:t>- Minimum education is next.  Some people don't like school!</a:t>
            </a:r>
          </a:p>
          <a:p>
            <a:r>
              <a:rPr lang="en-US" dirty="0"/>
              <a:t>- And the last column is the Interest Area codes we learned about in step one.</a:t>
            </a:r>
          </a:p>
          <a:p>
            <a:r>
              <a:rPr lang="en-US" dirty="0"/>
              <a:t>I am high in R and C, so I can quickly skim down the column looking for R or C --  or even better, a combination of the two.</a:t>
            </a:r>
          </a:p>
          <a:p>
            <a:r>
              <a:rPr lang="en-US" dirty="0"/>
              <a:t>- Most of the occupations in the Agriculture and Natural Resources Career Cluster list an R, because they are hands-on jobs, and many list a C, which means there are procedures to be followed.</a:t>
            </a:r>
          </a:p>
          <a:p>
            <a:r>
              <a:rPr lang="en-US" dirty="0"/>
              <a:t>I should have been a farmer.</a:t>
            </a:r>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176</a:t>
            </a:fld>
            <a:endParaRPr lang="en-US"/>
          </a:p>
        </p:txBody>
      </p:sp>
    </p:spTree>
    <p:extLst>
      <p:ext uri="{BB962C8B-B14F-4D97-AF65-F5344CB8AC3E}">
        <p14:creationId xmlns:p14="http://schemas.microsoft.com/office/powerpoint/2010/main" val="34029842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71932" cy="4743450"/>
          </a:xfrm>
        </p:spPr>
        <p:txBody>
          <a:bodyPr/>
          <a:lstStyle/>
          <a:p>
            <a:r>
              <a:rPr lang="en-US" dirty="0"/>
              <a:t>Flip over to Page 22 and find a success story. This is a graduate of one of our Community Colleges who explains her journey on her Career Pathway.</a:t>
            </a:r>
          </a:p>
          <a:p>
            <a:r>
              <a:rPr lang="en-US" dirty="0"/>
              <a:t>Reading these stories might help someone to see a familiar face facing similar challenges who seems to have made it.</a:t>
            </a:r>
          </a:p>
          <a:p>
            <a:endParaRPr lang="en-US" dirty="0"/>
          </a:p>
          <a:p>
            <a:r>
              <a:rPr lang="en-US" dirty="0"/>
              <a:t>These same six pages are duplicated through the rest of the book for each of the sixteen Career Clusters.</a:t>
            </a:r>
          </a:p>
          <a:p>
            <a:endParaRPr lang="en-US" dirty="0"/>
          </a:p>
          <a:p>
            <a:r>
              <a:rPr lang="en-US" dirty="0"/>
              <a:t>Take time to read through them yourself and with the people with whom you work to see if they can narrow their job search to one or two Career Clusters. </a:t>
            </a:r>
          </a:p>
          <a:p>
            <a:r>
              <a:rPr lang="en-US" dirty="0"/>
              <a:t>And then cross match that with the career interests, and they should quickly narrow their job search to a short list of occupations, -- </a:t>
            </a:r>
          </a:p>
          <a:p>
            <a:r>
              <a:rPr lang="en-US" dirty="0"/>
              <a:t>many of which they may not be familiar.</a:t>
            </a:r>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177</a:t>
            </a:fld>
            <a:endParaRPr lang="en-US"/>
          </a:p>
        </p:txBody>
      </p:sp>
    </p:spTree>
    <p:extLst>
      <p:ext uri="{BB962C8B-B14F-4D97-AF65-F5344CB8AC3E}">
        <p14:creationId xmlns:p14="http://schemas.microsoft.com/office/powerpoint/2010/main" val="195632521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79334" cy="4477232"/>
          </a:xfrm>
        </p:spPr>
        <p:txBody>
          <a:bodyPr/>
          <a:lstStyle/>
          <a:p>
            <a:r>
              <a:rPr lang="en-US" dirty="0"/>
              <a:t>Here we jump to the back of the book to Page 113.</a:t>
            </a:r>
          </a:p>
          <a:p>
            <a:endParaRPr lang="en-US" dirty="0"/>
          </a:p>
          <a:p>
            <a:r>
              <a:rPr lang="en-US" dirty="0"/>
              <a:t>This page is about work-based learning.</a:t>
            </a:r>
          </a:p>
          <a:p>
            <a:r>
              <a:rPr lang="en-US" dirty="0"/>
              <a:t>Everything from job shadowing -- where you just watch someone work -- all the way to a Registered Apprenticeship - where you get paid to learn on the job.</a:t>
            </a:r>
          </a:p>
          <a:p>
            <a:endParaRPr lang="en-US" dirty="0"/>
          </a:p>
          <a:p>
            <a:r>
              <a:rPr lang="en-US" dirty="0"/>
              <a:t>Work-based learning is an essential part of a personal Career Pathway. </a:t>
            </a:r>
          </a:p>
          <a:p>
            <a:r>
              <a:rPr lang="en-US" dirty="0"/>
              <a:t>This is where the student can apply what is learned in the classroom and truly learn about the world of work, which is so different from the world of Education.</a:t>
            </a:r>
          </a:p>
          <a:p>
            <a:endParaRPr lang="en-US" dirty="0"/>
          </a:p>
          <a:p>
            <a:endParaRPr lang="en-US" dirty="0"/>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178</a:t>
            </a:fld>
            <a:endParaRPr lang="en-US"/>
          </a:p>
        </p:txBody>
      </p:sp>
    </p:spTree>
    <p:extLst>
      <p:ext uri="{BB962C8B-B14F-4D97-AF65-F5344CB8AC3E}">
        <p14:creationId xmlns:p14="http://schemas.microsoft.com/office/powerpoint/2010/main" val="376050828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114 and 115 have work-based learning stories about our community college students who found their work-based learning experience to be truly valuable.</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179</a:t>
            </a:fld>
            <a:endParaRPr lang="en-US"/>
          </a:p>
        </p:txBody>
      </p:sp>
    </p:spTree>
    <p:extLst>
      <p:ext uri="{BB962C8B-B14F-4D97-AF65-F5344CB8AC3E}">
        <p14:creationId xmlns:p14="http://schemas.microsoft.com/office/powerpoint/2010/main" val="2981126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18</a:t>
            </a:fld>
            <a:endParaRPr lang="en-US"/>
          </a:p>
        </p:txBody>
      </p:sp>
    </p:spTree>
    <p:extLst>
      <p:ext uri="{BB962C8B-B14F-4D97-AF65-F5344CB8AC3E}">
        <p14:creationId xmlns:p14="http://schemas.microsoft.com/office/powerpoint/2010/main" val="77266492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Pages 116 and 117 is a map of the state showing the location of </a:t>
            </a:r>
            <a:r>
              <a:rPr lang="en-US" u="sng" dirty="0"/>
              <a:t>all</a:t>
            </a:r>
            <a:r>
              <a:rPr lang="en-US" dirty="0"/>
              <a:t> colleges and universities.</a:t>
            </a:r>
          </a:p>
          <a:p>
            <a:endParaRPr lang="en-US" dirty="0"/>
          </a:p>
          <a:p>
            <a:r>
              <a:rPr lang="en-US" dirty="0"/>
              <a:t>Everyone in the state is close to one of these campuses.</a:t>
            </a:r>
          </a:p>
          <a:p>
            <a:endParaRPr lang="en-US" dirty="0"/>
          </a:p>
          <a:p>
            <a:r>
              <a:rPr lang="en-US" dirty="0"/>
              <a:t>This would be a place to start looking for the right education program that aligns with their Career Pathway.</a:t>
            </a:r>
          </a:p>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180</a:t>
            </a:fld>
            <a:endParaRPr lang="en-US"/>
          </a:p>
        </p:txBody>
      </p:sp>
    </p:spTree>
    <p:extLst>
      <p:ext uri="{BB962C8B-B14F-4D97-AF65-F5344CB8AC3E}">
        <p14:creationId xmlns:p14="http://schemas.microsoft.com/office/powerpoint/2010/main" val="223496462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Page 118, the last page in the guide, there is information about exploring the job market.</a:t>
            </a:r>
          </a:p>
          <a:p>
            <a:endParaRPr lang="en-US" dirty="0"/>
          </a:p>
          <a:p>
            <a:r>
              <a:rPr lang="en-US" dirty="0"/>
              <a:t>After figuring out who you are in step one, </a:t>
            </a:r>
          </a:p>
          <a:p>
            <a:r>
              <a:rPr lang="en-US" dirty="0"/>
              <a:t>and choosing a Career Cluster in step two, </a:t>
            </a:r>
          </a:p>
          <a:p>
            <a:r>
              <a:rPr lang="en-US" dirty="0"/>
              <a:t>and looking at almost 100 pages of information I step three, </a:t>
            </a:r>
          </a:p>
          <a:p>
            <a:r>
              <a:rPr lang="en-US" dirty="0"/>
              <a:t>we come to the point of doing further research</a:t>
            </a:r>
          </a:p>
          <a:p>
            <a:r>
              <a:rPr lang="en-US" dirty="0"/>
              <a:t>on the pathway to that perfect career.</a:t>
            </a:r>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181</a:t>
            </a:fld>
            <a:endParaRPr lang="en-US"/>
          </a:p>
        </p:txBody>
      </p:sp>
    </p:spTree>
    <p:extLst>
      <p:ext uri="{BB962C8B-B14F-4D97-AF65-F5344CB8AC3E}">
        <p14:creationId xmlns:p14="http://schemas.microsoft.com/office/powerpoint/2010/main" val="30679816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681038"/>
            <a:ext cx="3211512" cy="2409825"/>
          </a:xfrm>
        </p:spPr>
      </p:sp>
      <p:sp>
        <p:nvSpPr>
          <p:cNvPr id="3" name="Notes Placeholder 2"/>
          <p:cNvSpPr>
            <a:spLocks noGrp="1"/>
          </p:cNvSpPr>
          <p:nvPr>
            <p:ph type="body" idx="1"/>
          </p:nvPr>
        </p:nvSpPr>
        <p:spPr>
          <a:xfrm>
            <a:off x="685799" y="3240911"/>
            <a:ext cx="5529805" cy="5903089"/>
          </a:xfrm>
        </p:spPr>
        <p:txBody>
          <a:bodyPr/>
          <a:lstStyle/>
          <a:p>
            <a:r>
              <a:rPr lang="en-US" dirty="0"/>
              <a:t>We've given you a few copies of this guide today.</a:t>
            </a:r>
          </a:p>
          <a:p>
            <a:r>
              <a:rPr lang="en-US" dirty="0"/>
              <a:t>Copies were sent to each of the 58 community colleges as well as the </a:t>
            </a:r>
            <a:r>
              <a:rPr lang="en-US" dirty="0" err="1"/>
              <a:t>NCWorks</a:t>
            </a:r>
            <a:r>
              <a:rPr lang="en-US" dirty="0"/>
              <a:t> Career Centers, and many high schools.</a:t>
            </a:r>
          </a:p>
          <a:p>
            <a:endParaRPr lang="en-US" dirty="0"/>
          </a:p>
          <a:p>
            <a:r>
              <a:rPr lang="en-US" dirty="0"/>
              <a:t>An interactive version of this guide can be found at </a:t>
            </a:r>
            <a:br>
              <a:rPr lang="en-US" dirty="0"/>
            </a:br>
            <a:r>
              <a:rPr lang="en-US" dirty="0"/>
              <a:t>NC careers dot org.</a:t>
            </a:r>
          </a:p>
          <a:p>
            <a:r>
              <a:rPr lang="en-US" dirty="0"/>
              <a:t>That address is just inside the front cover.</a:t>
            </a:r>
          </a:p>
          <a:p>
            <a:endParaRPr lang="en-US" dirty="0"/>
          </a:p>
          <a:p>
            <a:r>
              <a:rPr lang="en-US" dirty="0"/>
              <a:t>Also at that address are many other career tools that we don’t have time to go into today.</a:t>
            </a:r>
          </a:p>
          <a:p>
            <a:r>
              <a:rPr lang="en-US" dirty="0"/>
              <a:t>We'll address them in future meetings and webinars. </a:t>
            </a:r>
          </a:p>
          <a:p>
            <a:r>
              <a:rPr lang="en-US" dirty="0"/>
              <a:t>We have your contact information. You </a:t>
            </a:r>
            <a:r>
              <a:rPr lang="en-US" u="sng" dirty="0"/>
              <a:t>will</a:t>
            </a:r>
            <a:r>
              <a:rPr lang="en-US" dirty="0"/>
              <a:t> be contacted.</a:t>
            </a:r>
          </a:p>
          <a:p>
            <a:endParaRPr lang="en-US" dirty="0"/>
          </a:p>
          <a:p>
            <a:r>
              <a:rPr lang="en-US" dirty="0"/>
              <a:t>There are a lot of careers out there that most folks have never encountered. </a:t>
            </a:r>
          </a:p>
          <a:p>
            <a:r>
              <a:rPr lang="en-US" dirty="0"/>
              <a:t>And until they do through a guide like </a:t>
            </a:r>
            <a:r>
              <a:rPr lang="en-US" u="sng" dirty="0"/>
              <a:t>this</a:t>
            </a:r>
            <a:r>
              <a:rPr lang="en-US" dirty="0"/>
              <a:t>, they might settle for a job that is just good enough, </a:t>
            </a:r>
          </a:p>
          <a:p>
            <a:r>
              <a:rPr lang="en-US" dirty="0"/>
              <a:t>rather than what this guide can bring them -- is a </a:t>
            </a:r>
            <a:r>
              <a:rPr lang="en-US" u="sng" dirty="0"/>
              <a:t>Career Pathway</a:t>
            </a:r>
            <a:r>
              <a:rPr lang="en-US" dirty="0"/>
              <a:t> leading to a career that ignites their passion</a:t>
            </a:r>
          </a:p>
          <a:p>
            <a:r>
              <a:rPr lang="en-US" dirty="0"/>
              <a:t> and makes them want to go to work on Monday morning.</a:t>
            </a:r>
          </a:p>
          <a:p>
            <a:endParaRPr lang="en-US" dirty="0"/>
          </a:p>
          <a:p>
            <a:r>
              <a:rPr lang="en-US" dirty="0"/>
              <a:t>=====</a:t>
            </a:r>
          </a:p>
          <a:p>
            <a:r>
              <a:rPr lang="en-US" dirty="0" err="1"/>
              <a:t>Nccareers.org</a:t>
            </a:r>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r>
              <a:rPr lang="en-US"/>
              <a:t>Perkins 101</a:t>
            </a:r>
          </a:p>
        </p:txBody>
      </p:sp>
      <p:sp>
        <p:nvSpPr>
          <p:cNvPr id="6" name="Slide Number Placeholder 5"/>
          <p:cNvSpPr>
            <a:spLocks noGrp="1"/>
          </p:cNvSpPr>
          <p:nvPr>
            <p:ph type="sldNum" sz="quarter" idx="5"/>
          </p:nvPr>
        </p:nvSpPr>
        <p:spPr/>
        <p:txBody>
          <a:bodyPr/>
          <a:lstStyle/>
          <a:p>
            <a:fld id="{3D52D8DC-3CCA-4826-966D-69131461ECBB}" type="slidenum">
              <a:rPr lang="en-US" smtClean="0"/>
              <a:t>182</a:t>
            </a:fld>
            <a:endParaRPr lang="en-US"/>
          </a:p>
        </p:txBody>
      </p:sp>
    </p:spTree>
    <p:extLst>
      <p:ext uri="{BB962C8B-B14F-4D97-AF65-F5344CB8AC3E}">
        <p14:creationId xmlns:p14="http://schemas.microsoft.com/office/powerpoint/2010/main" val="33629091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April 18, 2018</a:t>
            </a:r>
          </a:p>
        </p:txBody>
      </p:sp>
      <p:sp>
        <p:nvSpPr>
          <p:cNvPr id="5" name="Footer Placeholder 4"/>
          <p:cNvSpPr>
            <a:spLocks noGrp="1"/>
          </p:cNvSpPr>
          <p:nvPr>
            <p:ph type="ftr" sz="quarter" idx="11"/>
          </p:nvPr>
        </p:nvSpPr>
        <p:spPr/>
        <p:txBody>
          <a:bodyPr/>
          <a:lstStyle/>
          <a:p>
            <a:r>
              <a:rPr lang="en-US"/>
              <a:t>Perkins 101</a:t>
            </a:r>
          </a:p>
        </p:txBody>
      </p:sp>
      <p:sp>
        <p:nvSpPr>
          <p:cNvPr id="6" name="Slide Number Placeholder 5"/>
          <p:cNvSpPr>
            <a:spLocks noGrp="1"/>
          </p:cNvSpPr>
          <p:nvPr>
            <p:ph type="sldNum" sz="quarter" idx="12"/>
          </p:nvPr>
        </p:nvSpPr>
        <p:spPr/>
        <p:txBody>
          <a:bodyPr/>
          <a:lstStyle/>
          <a:p>
            <a:fld id="{3D52D8DC-3CCA-4826-966D-69131461ECBB}" type="slidenum">
              <a:rPr lang="en-US" smtClean="0"/>
              <a:t>183</a:t>
            </a:fld>
            <a:endParaRPr lang="en-US"/>
          </a:p>
        </p:txBody>
      </p:sp>
    </p:spTree>
    <p:extLst>
      <p:ext uri="{BB962C8B-B14F-4D97-AF65-F5344CB8AC3E}">
        <p14:creationId xmlns:p14="http://schemas.microsoft.com/office/powerpoint/2010/main" val="29833667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a:p>
            <a:r>
              <a:rPr lang="en-US" sz="14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a:spcAft>
                <a:spcPts val="600"/>
              </a:spcAft>
            </a:pPr>
            <a:r>
              <a:rPr lang="en-US" sz="1400" dirty="0">
                <a:solidFill>
                  <a:srgbClr val="0531FF"/>
                </a:solidFill>
                <a:latin typeface="Times New Roman" panose="02020603050405020304" pitchFamily="18" charset="0"/>
                <a:cs typeface="Times New Roman" panose="02020603050405020304" pitchFamily="18" charset="0"/>
              </a:rPr>
              <a:t>Nov. 13, 2018: Pitt Community College in Greenville, NC</a:t>
            </a:r>
          </a:p>
          <a:p>
            <a:pPr>
              <a:spcAft>
                <a:spcPts val="600"/>
              </a:spcAft>
            </a:pPr>
            <a:r>
              <a:rPr lang="en-US" sz="1400" dirty="0">
                <a:solidFill>
                  <a:srgbClr val="0531FF"/>
                </a:solidFill>
                <a:latin typeface="Times New Roman" panose="02020603050405020304" pitchFamily="18" charset="0"/>
                <a:cs typeface="Times New Roman" panose="02020603050405020304" pitchFamily="18" charset="0"/>
              </a:rPr>
              <a:t>Nov. 15, 2018: Catawba Valley Community College in Hickory, NC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184</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133664878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www.ncperkins.org</a:t>
            </a:r>
            <a:r>
              <a:rPr lang="en-US" dirty="0"/>
              <a:t>/course/</a:t>
            </a:r>
            <a:r>
              <a:rPr lang="en-US" dirty="0" err="1"/>
              <a:t>view.php?id</a:t>
            </a:r>
            <a:r>
              <a:rPr lang="en-US" dirty="0"/>
              <a:t>=6</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185</a:t>
            </a:fld>
            <a:endParaRPr lang="en-US"/>
          </a:p>
        </p:txBody>
      </p:sp>
    </p:spTree>
    <p:extLst>
      <p:ext uri="{BB962C8B-B14F-4D97-AF65-F5344CB8AC3E}">
        <p14:creationId xmlns:p14="http://schemas.microsoft.com/office/powerpoint/2010/main" val="186033788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186</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07259461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187</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232235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19</a:t>
            </a:fld>
            <a:endParaRPr lang="en-US"/>
          </a:p>
        </p:txBody>
      </p:sp>
    </p:spTree>
    <p:extLst>
      <p:ext uri="{BB962C8B-B14F-4D97-AF65-F5344CB8AC3E}">
        <p14:creationId xmlns:p14="http://schemas.microsoft.com/office/powerpoint/2010/main" val="58084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72237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112954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21</a:t>
            </a:fld>
            <a:endParaRPr lang="en-US"/>
          </a:p>
        </p:txBody>
      </p:sp>
    </p:spTree>
    <p:extLst>
      <p:ext uri="{BB962C8B-B14F-4D97-AF65-F5344CB8AC3E}">
        <p14:creationId xmlns:p14="http://schemas.microsoft.com/office/powerpoint/2010/main" val="4289923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190372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404899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24</a:t>
            </a:fld>
            <a:endParaRPr lang="en-US"/>
          </a:p>
        </p:txBody>
      </p:sp>
    </p:spTree>
    <p:extLst>
      <p:ext uri="{BB962C8B-B14F-4D97-AF65-F5344CB8AC3E}">
        <p14:creationId xmlns:p14="http://schemas.microsoft.com/office/powerpoint/2010/main" val="61499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25</a:t>
            </a:fld>
            <a:endParaRPr lang="en-US"/>
          </a:p>
        </p:txBody>
      </p:sp>
    </p:spTree>
    <p:extLst>
      <p:ext uri="{BB962C8B-B14F-4D97-AF65-F5344CB8AC3E}">
        <p14:creationId xmlns:p14="http://schemas.microsoft.com/office/powerpoint/2010/main" val="2333447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26</a:t>
            </a:fld>
            <a:endParaRPr lang="en-US"/>
          </a:p>
        </p:txBody>
      </p:sp>
    </p:spTree>
    <p:extLst>
      <p:ext uri="{BB962C8B-B14F-4D97-AF65-F5344CB8AC3E}">
        <p14:creationId xmlns:p14="http://schemas.microsoft.com/office/powerpoint/2010/main" val="3892365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27</a:t>
            </a:fld>
            <a:endParaRPr lang="en-US"/>
          </a:p>
        </p:txBody>
      </p:sp>
    </p:spTree>
    <p:extLst>
      <p:ext uri="{BB962C8B-B14F-4D97-AF65-F5344CB8AC3E}">
        <p14:creationId xmlns:p14="http://schemas.microsoft.com/office/powerpoint/2010/main" val="2745896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28</a:t>
            </a:fld>
            <a:endParaRPr lang="en-US"/>
          </a:p>
        </p:txBody>
      </p:sp>
    </p:spTree>
    <p:extLst>
      <p:ext uri="{BB962C8B-B14F-4D97-AF65-F5344CB8AC3E}">
        <p14:creationId xmlns:p14="http://schemas.microsoft.com/office/powerpoint/2010/main" val="638618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29</a:t>
            </a:fld>
            <a:endParaRPr lang="en-US"/>
          </a:p>
        </p:txBody>
      </p:sp>
    </p:spTree>
    <p:extLst>
      <p:ext uri="{BB962C8B-B14F-4D97-AF65-F5344CB8AC3E}">
        <p14:creationId xmlns:p14="http://schemas.microsoft.com/office/powerpoint/2010/main" val="357660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seta.org</a:t>
            </a:r>
            <a:endParaRPr lang="en-US" dirty="0"/>
          </a:p>
          <a:p>
            <a:r>
              <a:rPr lang="en-US" dirty="0" err="1"/>
              <a:t>nceta.org</a:t>
            </a:r>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1990515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30</a:t>
            </a:fld>
            <a:endParaRPr lang="en-US"/>
          </a:p>
        </p:txBody>
      </p:sp>
    </p:spTree>
    <p:extLst>
      <p:ext uri="{BB962C8B-B14F-4D97-AF65-F5344CB8AC3E}">
        <p14:creationId xmlns:p14="http://schemas.microsoft.com/office/powerpoint/2010/main" val="1207865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31</a:t>
            </a:fld>
            <a:endParaRPr lang="en-US"/>
          </a:p>
        </p:txBody>
      </p:sp>
    </p:spTree>
    <p:extLst>
      <p:ext uri="{BB962C8B-B14F-4D97-AF65-F5344CB8AC3E}">
        <p14:creationId xmlns:p14="http://schemas.microsoft.com/office/powerpoint/2010/main" val="2057272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32</a:t>
            </a:fld>
            <a:endParaRPr lang="en-US"/>
          </a:p>
        </p:txBody>
      </p:sp>
    </p:spTree>
    <p:extLst>
      <p:ext uri="{BB962C8B-B14F-4D97-AF65-F5344CB8AC3E}">
        <p14:creationId xmlns:p14="http://schemas.microsoft.com/office/powerpoint/2010/main" val="3285488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33</a:t>
            </a:fld>
            <a:endParaRPr lang="en-US"/>
          </a:p>
        </p:txBody>
      </p:sp>
    </p:spTree>
    <p:extLst>
      <p:ext uri="{BB962C8B-B14F-4D97-AF65-F5344CB8AC3E}">
        <p14:creationId xmlns:p14="http://schemas.microsoft.com/office/powerpoint/2010/main" val="116651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34</a:t>
            </a:fld>
            <a:endParaRPr lang="en-US"/>
          </a:p>
        </p:txBody>
      </p:sp>
    </p:spTree>
    <p:extLst>
      <p:ext uri="{BB962C8B-B14F-4D97-AF65-F5344CB8AC3E}">
        <p14:creationId xmlns:p14="http://schemas.microsoft.com/office/powerpoint/2010/main" val="931689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35</a:t>
            </a:fld>
            <a:endParaRPr lang="en-US"/>
          </a:p>
        </p:txBody>
      </p:sp>
    </p:spTree>
    <p:extLst>
      <p:ext uri="{BB962C8B-B14F-4D97-AF65-F5344CB8AC3E}">
        <p14:creationId xmlns:p14="http://schemas.microsoft.com/office/powerpoint/2010/main" val="3873348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36</a:t>
            </a:fld>
            <a:endParaRPr lang="en-US"/>
          </a:p>
        </p:txBody>
      </p:sp>
    </p:spTree>
    <p:extLst>
      <p:ext uri="{BB962C8B-B14F-4D97-AF65-F5344CB8AC3E}">
        <p14:creationId xmlns:p14="http://schemas.microsoft.com/office/powerpoint/2010/main" val="36488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37</a:t>
            </a:fld>
            <a:endParaRPr lang="en-US"/>
          </a:p>
        </p:txBody>
      </p:sp>
    </p:spTree>
    <p:extLst>
      <p:ext uri="{BB962C8B-B14F-4D97-AF65-F5344CB8AC3E}">
        <p14:creationId xmlns:p14="http://schemas.microsoft.com/office/powerpoint/2010/main" val="1657064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38</a:t>
            </a:fld>
            <a:endParaRPr lang="en-US"/>
          </a:p>
        </p:txBody>
      </p:sp>
    </p:spTree>
    <p:extLst>
      <p:ext uri="{BB962C8B-B14F-4D97-AF65-F5344CB8AC3E}">
        <p14:creationId xmlns:p14="http://schemas.microsoft.com/office/powerpoint/2010/main" val="1855178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39</a:t>
            </a:fld>
            <a:endParaRPr lang="en-US"/>
          </a:p>
        </p:txBody>
      </p:sp>
    </p:spTree>
    <p:extLst>
      <p:ext uri="{BB962C8B-B14F-4D97-AF65-F5344CB8AC3E}">
        <p14:creationId xmlns:p14="http://schemas.microsoft.com/office/powerpoint/2010/main" val="163351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3459196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40</a:t>
            </a:fld>
            <a:endParaRPr lang="en-US"/>
          </a:p>
        </p:txBody>
      </p:sp>
    </p:spTree>
    <p:extLst>
      <p:ext uri="{BB962C8B-B14F-4D97-AF65-F5344CB8AC3E}">
        <p14:creationId xmlns:p14="http://schemas.microsoft.com/office/powerpoint/2010/main" val="3163148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41</a:t>
            </a:fld>
            <a:endParaRPr lang="en-US"/>
          </a:p>
        </p:txBody>
      </p:sp>
    </p:spTree>
    <p:extLst>
      <p:ext uri="{BB962C8B-B14F-4D97-AF65-F5344CB8AC3E}">
        <p14:creationId xmlns:p14="http://schemas.microsoft.com/office/powerpoint/2010/main" val="3661780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254485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43</a:t>
            </a:fld>
            <a:endParaRPr lang="en-US"/>
          </a:p>
        </p:txBody>
      </p:sp>
    </p:spTree>
    <p:extLst>
      <p:ext uri="{BB962C8B-B14F-4D97-AF65-F5344CB8AC3E}">
        <p14:creationId xmlns:p14="http://schemas.microsoft.com/office/powerpoint/2010/main" val="2519019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970873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45</a:t>
            </a:fld>
            <a:endParaRPr lang="en-US"/>
          </a:p>
        </p:txBody>
      </p:sp>
    </p:spTree>
    <p:extLst>
      <p:ext uri="{BB962C8B-B14F-4D97-AF65-F5344CB8AC3E}">
        <p14:creationId xmlns:p14="http://schemas.microsoft.com/office/powerpoint/2010/main" val="3485729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105083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47</a:t>
            </a:fld>
            <a:endParaRPr lang="en-US"/>
          </a:p>
        </p:txBody>
      </p:sp>
    </p:spTree>
    <p:extLst>
      <p:ext uri="{BB962C8B-B14F-4D97-AF65-F5344CB8AC3E}">
        <p14:creationId xmlns:p14="http://schemas.microsoft.com/office/powerpoint/2010/main" val="1755401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48</a:t>
            </a:fld>
            <a:endParaRPr lang="en-US"/>
          </a:p>
        </p:txBody>
      </p:sp>
    </p:spTree>
    <p:extLst>
      <p:ext uri="{BB962C8B-B14F-4D97-AF65-F5344CB8AC3E}">
        <p14:creationId xmlns:p14="http://schemas.microsoft.com/office/powerpoint/2010/main" val="500891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49</a:t>
            </a:fld>
            <a:endParaRPr lang="en-US"/>
          </a:p>
        </p:txBody>
      </p:sp>
    </p:spTree>
    <p:extLst>
      <p:ext uri="{BB962C8B-B14F-4D97-AF65-F5344CB8AC3E}">
        <p14:creationId xmlns:p14="http://schemas.microsoft.com/office/powerpoint/2010/main" val="219056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5</a:t>
            </a:fld>
            <a:endParaRPr lang="en-US"/>
          </a:p>
        </p:txBody>
      </p:sp>
    </p:spTree>
    <p:extLst>
      <p:ext uri="{BB962C8B-B14F-4D97-AF65-F5344CB8AC3E}">
        <p14:creationId xmlns:p14="http://schemas.microsoft.com/office/powerpoint/2010/main" val="28181361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50</a:t>
            </a:fld>
            <a:endParaRPr lang="en-US"/>
          </a:p>
        </p:txBody>
      </p:sp>
    </p:spTree>
    <p:extLst>
      <p:ext uri="{BB962C8B-B14F-4D97-AF65-F5344CB8AC3E}">
        <p14:creationId xmlns:p14="http://schemas.microsoft.com/office/powerpoint/2010/main" val="888492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dirty="0"/>
              <a:t>Don't forget you can download this presentation at </a:t>
            </a:r>
            <a:r>
              <a:rPr lang="en-US" dirty="0" err="1"/>
              <a:t>nc</a:t>
            </a:r>
            <a:r>
              <a:rPr lang="en-US" dirty="0"/>
              <a:t> </a:t>
            </a:r>
            <a:r>
              <a:rPr lang="en-US" dirty="0" err="1"/>
              <a:t>perkins</a:t>
            </a:r>
            <a:r>
              <a:rPr lang="en-US" dirty="0"/>
              <a:t> dot org slash presentations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046894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256573"/>
            <a:ext cx="3751480" cy="2813610"/>
          </a:xfrm>
        </p:spPr>
      </p:sp>
      <p:sp>
        <p:nvSpPr>
          <p:cNvPr id="3" name="Notes Placeholder 2"/>
          <p:cNvSpPr>
            <a:spLocks noGrp="1"/>
          </p:cNvSpPr>
          <p:nvPr>
            <p:ph type="body" idx="1"/>
          </p:nvPr>
        </p:nvSpPr>
        <p:spPr>
          <a:xfrm>
            <a:off x="685800" y="3298784"/>
            <a:ext cx="5486400" cy="5845216"/>
          </a:xfrm>
        </p:spPr>
        <p:txBody>
          <a:bodyPr>
            <a:noAutofit/>
          </a:bodyPr>
          <a:lstStyle/>
          <a:p>
            <a:r>
              <a:rPr lang="en-US" dirty="0"/>
              <a:t>An Ancient</a:t>
            </a:r>
            <a:r>
              <a:rPr lang="en-US" baseline="0" dirty="0"/>
              <a:t> Japanese proverb says “</a:t>
            </a:r>
            <a:r>
              <a:rPr lang="en-US" dirty="0"/>
              <a:t>You can’t see the whole sky through a bamboo tube.”</a:t>
            </a:r>
          </a:p>
          <a:p>
            <a:endParaRPr lang="en-US" dirty="0"/>
          </a:p>
          <a:p>
            <a:r>
              <a:rPr lang="en-US" dirty="0"/>
              <a:t>We are trained from an early age to look at things through</a:t>
            </a:r>
            <a:r>
              <a:rPr lang="en-US" baseline="0" dirty="0"/>
              <a:t> a </a:t>
            </a:r>
            <a:r>
              <a:rPr lang="en-US" u="sng" baseline="0" dirty="0"/>
              <a:t>tube</a:t>
            </a:r>
            <a:r>
              <a:rPr lang="en-US" baseline="0" dirty="0"/>
              <a:t>. </a:t>
            </a:r>
          </a:p>
          <a:p>
            <a:r>
              <a:rPr lang="en-US" baseline="0" dirty="0"/>
              <a:t>Our education system is set up to train students to look at math, English, and other subjects in </a:t>
            </a:r>
            <a:r>
              <a:rPr lang="en-US" u="sng" baseline="0" dirty="0"/>
              <a:t>isolation</a:t>
            </a:r>
            <a:r>
              <a:rPr lang="en-US" baseline="0" dirty="0"/>
              <a:t> from each other. </a:t>
            </a:r>
          </a:p>
          <a:p>
            <a:endParaRPr lang="en-US" baseline="0" dirty="0"/>
          </a:p>
          <a:p>
            <a:r>
              <a:rPr lang="en-US" baseline="0" dirty="0"/>
              <a:t>The </a:t>
            </a:r>
            <a:r>
              <a:rPr lang="en-US" u="sng" baseline="0" dirty="0"/>
              <a:t>focus</a:t>
            </a:r>
            <a:r>
              <a:rPr lang="en-US" baseline="0" dirty="0"/>
              <a:t> is on doing </a:t>
            </a:r>
            <a:r>
              <a:rPr lang="en-US" u="sng" baseline="0" dirty="0"/>
              <a:t>just</a:t>
            </a:r>
            <a:r>
              <a:rPr lang="en-US" baseline="0" dirty="0"/>
              <a:t> enough in those independent classes to make the grade you wish and move on. </a:t>
            </a:r>
          </a:p>
          <a:p>
            <a:r>
              <a:rPr lang="en-US" baseline="0" dirty="0"/>
              <a:t>If you are caught looking at the world outside your bamboo tube, -- you might be accused of -- </a:t>
            </a:r>
            <a:r>
              <a:rPr lang="en-US" u="sng" baseline="0" dirty="0"/>
              <a:t>cheating</a:t>
            </a:r>
            <a:r>
              <a:rPr lang="en-US" baseline="0" dirty="0"/>
              <a:t>.</a:t>
            </a:r>
          </a:p>
          <a:p>
            <a:endParaRPr lang="en-US" baseline="0" dirty="0"/>
          </a:p>
          <a:p>
            <a:r>
              <a:rPr lang="en-US" baseline="0" dirty="0"/>
              <a:t>Just as you can not see the whole sky by looking through a bamboo tube, you can not learn everything from </a:t>
            </a:r>
            <a:r>
              <a:rPr lang="en-US" u="sng" baseline="0" dirty="0"/>
              <a:t>me</a:t>
            </a:r>
            <a:r>
              <a:rPr lang="en-US" baseline="0" dirty="0"/>
              <a:t>.  </a:t>
            </a:r>
          </a:p>
          <a:p>
            <a:endParaRPr lang="en-US" baseline="0" dirty="0"/>
          </a:p>
          <a:p>
            <a:r>
              <a:rPr lang="en-US" baseline="0" dirty="0"/>
              <a:t>So I’ll show you what </a:t>
            </a:r>
            <a:r>
              <a:rPr lang="en-US" u="sng" baseline="0" dirty="0"/>
              <a:t>I</a:t>
            </a:r>
            <a:r>
              <a:rPr lang="en-US" baseline="0" dirty="0"/>
              <a:t> have been looking at through my </a:t>
            </a:r>
            <a:r>
              <a:rPr lang="en-US" u="sng" baseline="0" dirty="0"/>
              <a:t>own</a:t>
            </a:r>
            <a:r>
              <a:rPr lang="en-US" baseline="0" dirty="0"/>
              <a:t> bamboo tube.</a:t>
            </a:r>
          </a:p>
          <a:p>
            <a:r>
              <a:rPr lang="en-US" baseline="0" dirty="0"/>
              <a:t>And I’ll show you some of the things that I get to see when I put the bamboo tube </a:t>
            </a:r>
            <a:r>
              <a:rPr lang="en-US" u="sng" baseline="0" dirty="0"/>
              <a:t>aside</a:t>
            </a:r>
            <a:r>
              <a:rPr lang="en-US" baseline="0" dirty="0"/>
              <a:t> -- and just look up at the </a:t>
            </a:r>
            <a:r>
              <a:rPr lang="en-US" u="sng" baseline="0" dirty="0"/>
              <a:t>whole sky</a:t>
            </a:r>
            <a:r>
              <a:rPr lang="en-US" baseline="0" dirty="0"/>
              <a:t>.</a:t>
            </a:r>
            <a:endParaRPr lang="en-US" dirty="0"/>
          </a:p>
          <a:p>
            <a:endParaRPr lang="en-US" dirty="0"/>
          </a:p>
          <a:p>
            <a:endParaRPr lang="en-US" dirty="0"/>
          </a:p>
          <a:p>
            <a:r>
              <a:rPr lang="en-US" dirty="0"/>
              <a:t>====</a:t>
            </a:r>
          </a:p>
          <a:p>
            <a:r>
              <a:rPr lang="en-US" dirty="0"/>
              <a:t>Quote</a:t>
            </a:r>
          </a:p>
          <a:p>
            <a:r>
              <a:rPr lang="en-US" dirty="0"/>
              <a:t>http://</a:t>
            </a:r>
            <a:r>
              <a:rPr lang="en-US" dirty="0" err="1"/>
              <a:t>www.rodneyohebsion.com</a:t>
            </a:r>
            <a:r>
              <a:rPr lang="en-US" dirty="0"/>
              <a:t>/</a:t>
            </a:r>
            <a:r>
              <a:rPr lang="en-US" dirty="0" err="1"/>
              <a:t>japan.htm</a:t>
            </a:r>
            <a:endParaRPr lang="en-US" dirty="0"/>
          </a:p>
          <a:p>
            <a:r>
              <a:rPr lang="en-US" dirty="0"/>
              <a:t>http://</a:t>
            </a:r>
            <a:r>
              <a:rPr lang="en-US" dirty="0" err="1"/>
              <a:t>www.worldofproverbs.com</a:t>
            </a:r>
            <a:r>
              <a:rPr lang="en-US" dirty="0"/>
              <a:t>/2012/04/you-cant-see-whole-sky-through-</a:t>
            </a:r>
            <a:r>
              <a:rPr lang="en-US" dirty="0" err="1"/>
              <a:t>bamboo.html</a:t>
            </a:r>
            <a:endParaRPr lang="en-US" dirty="0"/>
          </a:p>
          <a:p>
            <a:endParaRPr lang="en-US" dirty="0"/>
          </a:p>
          <a:p>
            <a:endParaRPr lang="en-US" dirty="0"/>
          </a:p>
          <a:p>
            <a:r>
              <a:rPr lang="en-US" dirty="0"/>
              <a:t>Panda photo</a:t>
            </a:r>
          </a:p>
          <a:p>
            <a:r>
              <a:rPr lang="en-US" dirty="0"/>
              <a:t>https://</a:t>
            </a:r>
            <a:r>
              <a:rPr lang="en-US" dirty="0" err="1"/>
              <a:t>www.flickr.com</a:t>
            </a:r>
            <a:r>
              <a:rPr lang="en-US" dirty="0"/>
              <a:t>/photos/</a:t>
            </a:r>
            <a:r>
              <a:rPr lang="en-US" dirty="0" err="1"/>
              <a:t>kjdrill</a:t>
            </a:r>
            <a:r>
              <a:rPr lang="en-US" dirty="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858424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 you were young, how many of you dreamed</a:t>
            </a:r>
            <a:r>
              <a:rPr lang="en-US" baseline="0" dirty="0"/>
              <a:t> that you would have the job you have now?</a:t>
            </a:r>
          </a:p>
          <a:p>
            <a:endParaRPr lang="en-US" baseline="0" dirty="0"/>
          </a:p>
          <a:p>
            <a:r>
              <a:rPr lang="en-US" baseline="0" dirty="0"/>
              <a:t>How many of you even knew that this job existed?</a:t>
            </a:r>
            <a:endParaRPr lang="en-US" dirty="0"/>
          </a:p>
          <a:p>
            <a:endParaRPr lang="en-US" dirty="0"/>
          </a:p>
          <a:p>
            <a:endParaRPr lang="en-US" dirty="0"/>
          </a:p>
          <a:p>
            <a:endParaRPr lang="en-US" dirty="0"/>
          </a:p>
          <a:p>
            <a:endParaRPr lang="en-US" dirty="0"/>
          </a:p>
          <a:p>
            <a:r>
              <a:rPr lang="en-US" dirty="0"/>
              <a:t>====</a:t>
            </a:r>
          </a:p>
          <a:p>
            <a:r>
              <a:rPr lang="en-US" dirty="0"/>
              <a:t>https://nickysmom3.files.wordpress.com/2017/02/</a:t>
            </a:r>
            <a:r>
              <a:rPr lang="en-US" dirty="0" err="1"/>
              <a:t>when_i_grow_up_small.jpg?w</a:t>
            </a:r>
            <a:r>
              <a:rPr lang="en-US" dirty="0"/>
              <a:t>=500</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53</a:t>
            </a:fld>
            <a:endParaRPr lang="en-US"/>
          </a:p>
        </p:txBody>
      </p:sp>
    </p:spTree>
    <p:extLst>
      <p:ext uri="{BB962C8B-B14F-4D97-AF65-F5344CB8AC3E}">
        <p14:creationId xmlns:p14="http://schemas.microsoft.com/office/powerpoint/2010/main" val="37244638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2166938" cy="1625600"/>
          </a:xfrm>
          <a:ln/>
        </p:spPr>
      </p:sp>
      <p:sp>
        <p:nvSpPr>
          <p:cNvPr id="15362" name="Notes Placeholder 2"/>
          <p:cNvSpPr>
            <a:spLocks noGrp="1"/>
          </p:cNvSpPr>
          <p:nvPr>
            <p:ph type="body" idx="1"/>
          </p:nvPr>
        </p:nvSpPr>
        <p:spPr>
          <a:xfrm>
            <a:off x="838200" y="2252547"/>
            <a:ext cx="5486400" cy="68914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Stephen Covey’s second habit of highly effective people says “Begin with the end in mind.”</a:t>
            </a:r>
          </a:p>
          <a:p>
            <a:endParaRPr lang="en-US" dirty="0"/>
          </a:p>
          <a:p>
            <a:r>
              <a:rPr lang="en-US" dirty="0"/>
              <a:t>For high school students, the "end" is usually graduating from high school.</a:t>
            </a:r>
          </a:p>
          <a:p>
            <a:r>
              <a:rPr lang="en-US" dirty="0"/>
              <a:t>For many, it's getting a bachelor degree in anything, because it's the next thing to do.</a:t>
            </a:r>
          </a:p>
          <a:p>
            <a:endParaRPr lang="en-US" dirty="0"/>
          </a:p>
          <a:p>
            <a:r>
              <a:rPr lang="en-US" dirty="0"/>
              <a:t>For many,</a:t>
            </a:r>
            <a:r>
              <a:rPr lang="en-US" baseline="0" dirty="0"/>
              <a:t> this </a:t>
            </a:r>
            <a:r>
              <a:rPr lang="en-US" dirty="0"/>
              <a:t>habit is summed up with the phrase “What do you want to be when you grow up?”</a:t>
            </a:r>
          </a:p>
          <a:p>
            <a:endParaRPr lang="en-US" dirty="0"/>
          </a:p>
          <a:p>
            <a:r>
              <a:rPr lang="en-US" dirty="0"/>
              <a:t>You need to know where you are going -- before you can plan a route, or a pathway, to get there.</a:t>
            </a:r>
          </a:p>
          <a:p>
            <a:endParaRPr lang="en-US" dirty="0"/>
          </a:p>
          <a:p>
            <a:r>
              <a:rPr lang="en-US" dirty="0"/>
              <a:t>This habit, beginning with the end in mind,  relies</a:t>
            </a:r>
            <a:r>
              <a:rPr lang="en-US" baseline="0" dirty="0"/>
              <a:t> on using your </a:t>
            </a:r>
            <a:r>
              <a:rPr lang="en-US" u="sng" baseline="0" dirty="0"/>
              <a:t>imagination</a:t>
            </a:r>
            <a:r>
              <a:rPr lang="en-US" baseline="0" dirty="0"/>
              <a:t>, -- which is something that is not often </a:t>
            </a:r>
            <a:r>
              <a:rPr lang="en-US" u="sng" baseline="0" dirty="0"/>
              <a:t>valued</a:t>
            </a:r>
            <a:r>
              <a:rPr lang="en-US" baseline="0" dirty="0"/>
              <a:t> in our society, especially in education and training.  </a:t>
            </a:r>
          </a:p>
          <a:p>
            <a:r>
              <a:rPr lang="en-US" baseline="0" dirty="0"/>
              <a:t>We have become accustomed to allowing </a:t>
            </a:r>
            <a:r>
              <a:rPr lang="en-US" u="sng" baseline="0" dirty="0"/>
              <a:t>others</a:t>
            </a:r>
            <a:r>
              <a:rPr lang="en-US" baseline="0" dirty="0"/>
              <a:t> tell us how to act -- and where to go.</a:t>
            </a:r>
          </a:p>
          <a:p>
            <a:endParaRPr lang="en-US" baseline="0" dirty="0"/>
          </a:p>
          <a:p>
            <a:r>
              <a:rPr lang="en-US" u="sng" baseline="0" dirty="0"/>
              <a:t>You</a:t>
            </a:r>
            <a:r>
              <a:rPr lang="en-US" baseline="0" dirty="0"/>
              <a:t> should be in </a:t>
            </a:r>
            <a:r>
              <a:rPr lang="en-US" u="sng" baseline="0" dirty="0"/>
              <a:t>charge</a:t>
            </a:r>
            <a:r>
              <a:rPr lang="en-US" baseline="0" dirty="0"/>
              <a:t> of your own life. </a:t>
            </a:r>
          </a:p>
          <a:p>
            <a:endParaRPr lang="en-US" baseline="0" dirty="0"/>
          </a:p>
          <a:p>
            <a:endParaRPr lang="en-US" u="sng" baseline="0" dirty="0"/>
          </a:p>
          <a:p>
            <a:endParaRPr lang="en-US" baseline="0" dirty="0"/>
          </a:p>
          <a:p>
            <a:r>
              <a:rPr lang="en-US" baseline="0" dirty="0"/>
              <a:t>=====</a:t>
            </a:r>
          </a:p>
          <a:p>
            <a:r>
              <a:rPr lang="en-US" baseline="0" dirty="0"/>
              <a:t>Steven Covey</a:t>
            </a:r>
          </a:p>
          <a:p>
            <a:r>
              <a:rPr lang="en-US" baseline="0" dirty="0"/>
              <a:t>https://</a:t>
            </a:r>
            <a:r>
              <a:rPr lang="en-US" baseline="0" dirty="0" err="1"/>
              <a:t>www.stephencovey.com</a:t>
            </a:r>
            <a:r>
              <a:rPr lang="en-US" baseline="0" dirty="0"/>
              <a:t>/7habits/7habits-habit2.php</a:t>
            </a:r>
          </a:p>
          <a:p>
            <a:endParaRPr lang="en-US" baseline="0" dirty="0"/>
          </a:p>
          <a:p>
            <a:r>
              <a:rPr lang="en-US" baseline="0" dirty="0"/>
              <a:t>Tortoise race</a:t>
            </a:r>
          </a:p>
          <a:p>
            <a:r>
              <a:rPr lang="en-US" baseline="0" dirty="0"/>
              <a:t>https://</a:t>
            </a:r>
            <a:r>
              <a:rPr lang="en-US" baseline="0" dirty="0" err="1"/>
              <a:t>theleadershipwiki.wikispaces.com</a:t>
            </a:r>
            <a:r>
              <a:rPr lang="en-US" baseline="0" dirty="0"/>
              <a:t>/</a:t>
            </a:r>
            <a:r>
              <a:rPr lang="en-US" baseline="0" dirty="0" err="1"/>
              <a:t>Begin+with+the+End+in+Mind</a:t>
            </a:r>
            <a:endParaRPr lang="en-US" baseline="0" dirty="0"/>
          </a:p>
          <a:p>
            <a:endParaRPr lang="en-US" baseline="0" dirty="0"/>
          </a:p>
          <a:p>
            <a:endParaRPr lang="en-US" baseline="0" dirty="0"/>
          </a:p>
          <a:p>
            <a:endParaRPr lang="en-US" baseline="0" dirty="0"/>
          </a:p>
          <a:p>
            <a:endParaRPr lang="en-US" dirty="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54</a:t>
            </a:fld>
            <a:endParaRPr lang="en-US" sz="1200"/>
          </a:p>
        </p:txBody>
      </p:sp>
    </p:spTree>
    <p:extLst>
      <p:ext uri="{BB962C8B-B14F-4D97-AF65-F5344CB8AC3E}">
        <p14:creationId xmlns:p14="http://schemas.microsoft.com/office/powerpoint/2010/main" val="12373043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we have to help others, </a:t>
            </a:r>
          </a:p>
          <a:p>
            <a:r>
              <a:rPr lang="en-US" baseline="0" dirty="0"/>
              <a:t>like the students, clients, customers with whom we work, </a:t>
            </a:r>
          </a:p>
          <a:p>
            <a:r>
              <a:rPr lang="en-US" baseline="0" dirty="0"/>
              <a:t>do the same, </a:t>
            </a:r>
          </a:p>
          <a:p>
            <a:endParaRPr lang="en-US" baseline="0" dirty="0"/>
          </a:p>
          <a:p>
            <a:r>
              <a:rPr lang="en-US" baseline="0" dirty="0"/>
              <a:t>or we all end up like riding in bumper cars </a:t>
            </a:r>
            <a:r>
              <a:rPr lang="en-US" u="sng" baseline="0" dirty="0"/>
              <a:t>without</a:t>
            </a:r>
            <a:r>
              <a:rPr lang="en-US" baseline="0" dirty="0"/>
              <a:t> a steering wheel.  </a:t>
            </a:r>
          </a:p>
          <a:p>
            <a:endParaRPr lang="en-US" baseline="0" dirty="0"/>
          </a:p>
          <a:p>
            <a:r>
              <a:rPr lang="en-US" baseline="0" dirty="0"/>
              <a:t>Always reacting to outside forces -- </a:t>
            </a:r>
          </a:p>
          <a:p>
            <a:r>
              <a:rPr lang="en-US" baseline="0" dirty="0"/>
              <a:t>rather than creating our </a:t>
            </a:r>
            <a:r>
              <a:rPr lang="en-US" u="sng" baseline="0" dirty="0"/>
              <a:t>own</a:t>
            </a:r>
            <a:r>
              <a:rPr lang="en-US" baseline="0" dirty="0"/>
              <a:t> career pathway.</a:t>
            </a:r>
          </a:p>
          <a:p>
            <a:endParaRPr lang="en-US" baseline="0" dirty="0"/>
          </a:p>
          <a:p>
            <a:endParaRPr lang="en-US" dirty="0"/>
          </a:p>
          <a:p>
            <a:endParaRPr lang="en-US" dirty="0"/>
          </a:p>
          <a:p>
            <a:endParaRPr lang="en-US" dirty="0"/>
          </a:p>
          <a:p>
            <a:r>
              <a:rPr lang="en-US" dirty="0"/>
              <a:t>====</a:t>
            </a:r>
          </a:p>
          <a:p>
            <a:endParaRPr lang="en-US" dirty="0"/>
          </a:p>
          <a:p>
            <a:r>
              <a:rPr lang="en-US" dirty="0"/>
              <a:t>http://</a:t>
            </a:r>
            <a:r>
              <a:rPr lang="en-US" dirty="0" err="1"/>
              <a:t>www.gattitownlexington.com</a:t>
            </a:r>
            <a:r>
              <a:rPr lang="en-US" dirty="0"/>
              <a:t>/</a:t>
            </a:r>
            <a:r>
              <a:rPr lang="en-US" dirty="0" err="1"/>
              <a:t>wp</a:t>
            </a:r>
            <a:r>
              <a:rPr lang="en-US" dirty="0"/>
              <a:t>-content/uploads/2011/05/bumper_cars_2.gif</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55</a:t>
            </a:fld>
            <a:endParaRPr lang="en-US"/>
          </a:p>
        </p:txBody>
      </p:sp>
    </p:spTree>
    <p:extLst>
      <p:ext uri="{BB962C8B-B14F-4D97-AF65-F5344CB8AC3E}">
        <p14:creationId xmlns:p14="http://schemas.microsoft.com/office/powerpoint/2010/main" val="271623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56</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I'm a data guy, but I always try to present data in a way -- that it makes sense to folks who don't get their kicks reading spreadsheets.</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jobs</a:t>
            </a:r>
            <a:r>
              <a:rPr lang="en-US" baseline="0" dirty="0">
                <a:ea typeface="ヒラギノ角ゴ Pro W3" charset="0"/>
                <a:cs typeface="Times"/>
              </a:rPr>
              <a:t> </a:t>
            </a:r>
            <a:r>
              <a:rPr lang="en-US" dirty="0">
                <a:ea typeface="ヒラギノ角ゴ Pro W3" charset="0"/>
                <a:cs typeface="Times"/>
              </a:rPr>
              <a:t>projected in North Carolina in the year 2024.</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a:ea typeface="ヒラギノ角ゴ Pro W3" charset="0"/>
                <a:cs typeface="Times"/>
              </a:rPr>
              <a:t>one</a:t>
            </a:r>
            <a:r>
              <a:rPr lang="en-US" dirty="0">
                <a:ea typeface="ヒラギノ角ゴ Pro W3" charset="0"/>
                <a:cs typeface="Times"/>
              </a:rPr>
              <a:t> 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a:t>
            </a:r>
            <a:r>
              <a:rPr lang="en-US" u="sng" dirty="0">
                <a:ea typeface="ヒラギノ角ゴ Pro W3" charset="0"/>
                <a:cs typeface="Times"/>
              </a:rPr>
              <a:t>not</a:t>
            </a:r>
            <a:r>
              <a:rPr lang="en-US" dirty="0">
                <a:ea typeface="ヒラギノ角ゴ Pro W3" charset="0"/>
                <a:cs typeface="Times"/>
              </a:rPr>
              <a:t> require </a:t>
            </a:r>
            <a:r>
              <a:rPr lang="en-US" u="sng" dirty="0">
                <a:ea typeface="ヒラギノ角ゴ Pro W3" charset="0"/>
                <a:cs typeface="Times"/>
              </a:rPr>
              <a:t>any  </a:t>
            </a:r>
            <a:r>
              <a:rPr lang="en-US" dirty="0">
                <a:ea typeface="ヒラギノ角ゴ Pro W3" charset="0"/>
                <a:cs typeface="Times"/>
              </a:rPr>
              <a:t>formal education past high school in order to get the job.  They </a:t>
            </a:r>
            <a:r>
              <a:rPr lang="en-US" u="sng" dirty="0">
                <a:ea typeface="ヒラギノ角ゴ Pro W3" charset="0"/>
                <a:cs typeface="Times"/>
              </a:rPr>
              <a:t>require</a:t>
            </a:r>
            <a:r>
              <a:rPr lang="en-US" dirty="0">
                <a:ea typeface="ヒラギノ角ゴ Pro W3" charset="0"/>
                <a:cs typeface="Times"/>
              </a:rPr>
              <a:t> various amounts of On-The-Job Training.</a:t>
            </a:r>
          </a:p>
          <a:p>
            <a:pPr eaLnBrk="1" hangingPunct="1">
              <a:spcBef>
                <a:spcPct val="0"/>
              </a:spcBef>
            </a:pPr>
            <a:r>
              <a:rPr lang="en-US" dirty="0">
                <a:ea typeface="ヒラギノ角ゴ Pro W3" charset="0"/>
                <a:cs typeface="Times"/>
              </a:rPr>
              <a:t> </a:t>
            </a:r>
          </a:p>
          <a:p>
            <a:pPr eaLnBrk="1" hangingPunct="1">
              <a:spcBef>
                <a:spcPct val="0"/>
              </a:spcBef>
            </a:pPr>
            <a:r>
              <a:rPr lang="en-US" dirty="0">
                <a:ea typeface="ヒラギノ角ゴ Pro W3" charset="0"/>
                <a:cs typeface="Times"/>
              </a:rPr>
              <a:t>Who thought the red area was going to be larger?</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2024</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2.61%</a:t>
            </a:r>
            <a:r>
              <a:rPr lang="en-US" dirty="0"/>
              <a:t> </a:t>
            </a:r>
            <a:r>
              <a:rPr lang="en-US" sz="1200" b="0" i="0" u="none" strike="noStrike" kern="1200" dirty="0">
                <a:solidFill>
                  <a:schemeClr val="tx1"/>
                </a:solidFill>
                <a:effectLst/>
                <a:latin typeface="+mn-lt"/>
                <a:ea typeface="+mn-ea"/>
                <a:cs typeface="+mn-cs"/>
              </a:rPr>
              <a:t>Doctoral or professional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2.13%</a:t>
            </a:r>
            <a:r>
              <a:rPr lang="en-US" dirty="0"/>
              <a:t> </a:t>
            </a:r>
            <a:r>
              <a:rPr lang="en-US" sz="1200" b="0" i="0" u="none" strike="noStrike" kern="1200" dirty="0">
                <a:solidFill>
                  <a:schemeClr val="tx1"/>
                </a:solidFill>
                <a:effectLst/>
                <a:latin typeface="+mn-lt"/>
                <a:ea typeface="+mn-ea"/>
                <a:cs typeface="+mn-cs"/>
              </a:rPr>
              <a:t>Master's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4.77%</a:t>
            </a:r>
            <a:r>
              <a:rPr lang="en-US" dirty="0"/>
              <a:t> </a:t>
            </a:r>
            <a:r>
              <a:rPr lang="en-US" sz="1200" b="0" i="0" u="none" strike="noStrike" kern="1200" dirty="0">
                <a:solidFill>
                  <a:schemeClr val="tx1"/>
                </a:solidFill>
                <a:effectLst/>
                <a:latin typeface="+mn-lt"/>
                <a:ea typeface="+mn-ea"/>
                <a:cs typeface="+mn-cs"/>
              </a:rPr>
              <a:t>Bachelor's Degree plus work experience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11.60%</a:t>
            </a:r>
            <a:r>
              <a:rPr lang="en-US" dirty="0"/>
              <a:t> </a:t>
            </a:r>
            <a:r>
              <a:rPr lang="en-US" sz="1200" b="0" i="0" u="none" strike="noStrike" kern="1200" dirty="0">
                <a:solidFill>
                  <a:schemeClr val="tx1"/>
                </a:solidFill>
                <a:effectLst/>
                <a:latin typeface="+mn-lt"/>
                <a:ea typeface="+mn-ea"/>
                <a:cs typeface="+mn-cs"/>
              </a:rPr>
              <a:t>Bachelor's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4.75%</a:t>
            </a:r>
            <a:r>
              <a:rPr lang="en-US" dirty="0"/>
              <a:t> </a:t>
            </a:r>
            <a:r>
              <a:rPr lang="en-US" sz="1200" b="0" i="0" u="none" strike="noStrike" kern="1200" dirty="0">
                <a:solidFill>
                  <a:schemeClr val="tx1"/>
                </a:solidFill>
                <a:effectLst/>
                <a:latin typeface="+mn-lt"/>
                <a:ea typeface="+mn-ea"/>
                <a:cs typeface="+mn-cs"/>
              </a:rPr>
              <a:t>Associate Degree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3.92%</a:t>
            </a:r>
            <a:r>
              <a:rPr lang="en-US" dirty="0"/>
              <a:t> </a:t>
            </a:r>
            <a:r>
              <a:rPr lang="en-US" sz="1200" b="0" i="0" u="none" strike="noStrike" kern="1200" dirty="0">
                <a:solidFill>
                  <a:schemeClr val="tx1"/>
                </a:solidFill>
                <a:effectLst/>
                <a:latin typeface="+mn-lt"/>
                <a:ea typeface="+mn-ea"/>
                <a:cs typeface="+mn-cs"/>
              </a:rPr>
              <a:t>One/two years of college</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6.20%</a:t>
            </a:r>
            <a:r>
              <a:rPr lang="en-US" dirty="0"/>
              <a:t> </a:t>
            </a:r>
            <a:r>
              <a:rPr lang="en-US" sz="1200" b="0" i="0" u="none" strike="noStrike" kern="1200" dirty="0">
                <a:solidFill>
                  <a:schemeClr val="tx1"/>
                </a:solidFill>
                <a:effectLst/>
                <a:latin typeface="+mn-lt"/>
                <a:ea typeface="+mn-ea"/>
                <a:cs typeface="+mn-cs"/>
              </a:rPr>
              <a:t>Long-term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19.04%</a:t>
            </a:r>
            <a:r>
              <a:rPr lang="en-US" dirty="0"/>
              <a:t> </a:t>
            </a:r>
            <a:r>
              <a:rPr lang="en-US" sz="1200" b="0" i="0" u="none" strike="noStrike" kern="1200" dirty="0">
                <a:solidFill>
                  <a:schemeClr val="tx1"/>
                </a:solidFill>
                <a:effectLst/>
                <a:latin typeface="+mn-lt"/>
                <a:ea typeface="+mn-ea"/>
                <a:cs typeface="+mn-cs"/>
              </a:rPr>
              <a:t>Moderate-term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36.96%</a:t>
            </a:r>
            <a:r>
              <a:rPr lang="en-US" dirty="0"/>
              <a:t> </a:t>
            </a:r>
            <a:r>
              <a:rPr lang="en-US" sz="1200" b="0" i="0" u="none" strike="noStrike" kern="1200" dirty="0">
                <a:solidFill>
                  <a:schemeClr val="tx1"/>
                </a:solidFill>
                <a:effectLst/>
                <a:latin typeface="+mn-lt"/>
                <a:ea typeface="+mn-ea"/>
                <a:cs typeface="+mn-cs"/>
              </a:rPr>
              <a:t>Short-term on-the-job (OJT) training</a:t>
            </a:r>
            <a:r>
              <a:rPr lang="en-US" dirty="0"/>
              <a:t> </a:t>
            </a:r>
          </a:p>
          <a:p>
            <a:pPr eaLnBrk="1" hangingPunct="1">
              <a:spcBef>
                <a:spcPct val="0"/>
              </a:spcBef>
              <a:spcAft>
                <a:spcPct val="30000"/>
              </a:spcAft>
            </a:pPr>
            <a:r>
              <a:rPr lang="en-US" sz="1200" b="0" i="0" u="none" strike="noStrike" kern="1200" dirty="0">
                <a:solidFill>
                  <a:schemeClr val="tx1"/>
                </a:solidFill>
                <a:effectLst/>
                <a:latin typeface="+mn-lt"/>
                <a:ea typeface="+mn-ea"/>
                <a:cs typeface="+mn-cs"/>
              </a:rPr>
              <a:t>8.01%</a:t>
            </a:r>
            <a:r>
              <a:rPr lang="en-US" dirty="0"/>
              <a:t> </a:t>
            </a:r>
            <a:r>
              <a:rPr lang="en-US" sz="1200" b="0" i="0" u="none" strike="noStrike" kern="1200" dirty="0">
                <a:solidFill>
                  <a:schemeClr val="tx1"/>
                </a:solidFill>
                <a:effectLst/>
                <a:latin typeface="+mn-lt"/>
                <a:ea typeface="+mn-ea"/>
                <a:cs typeface="+mn-cs"/>
              </a:rPr>
              <a:t>Work experience in a related occupation</a:t>
            </a:r>
            <a:r>
              <a:rPr lang="en-US" dirty="0"/>
              <a:t> </a:t>
            </a: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0416935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57</a:t>
            </a:fld>
            <a:endParaRPr lang="en-US" sz="1300"/>
          </a:p>
        </p:txBody>
      </p:sp>
      <p:sp>
        <p:nvSpPr>
          <p:cNvPr id="37890" name="Rectangle 2"/>
          <p:cNvSpPr>
            <a:spLocks noGrp="1" noRot="1" noChangeAspect="1" noChangeArrowheads="1" noTextEdit="1"/>
          </p:cNvSpPr>
          <p:nvPr>
            <p:ph type="sldImg"/>
          </p:nvPr>
        </p:nvSpPr>
        <p:spPr>
          <a:xfrm>
            <a:off x="1314450" y="822325"/>
            <a:ext cx="3732213" cy="2800350"/>
          </a:xfrm>
          <a:solidFill>
            <a:srgbClr val="FFFFFF"/>
          </a:solidFill>
          <a:ln/>
        </p:spPr>
      </p:sp>
      <p:sp>
        <p:nvSpPr>
          <p:cNvPr id="37891" name="Rectangle 3"/>
          <p:cNvSpPr>
            <a:spLocks noGrp="1" noChangeArrowheads="1"/>
          </p:cNvSpPr>
          <p:nvPr>
            <p:ph type="body" idx="1"/>
          </p:nvPr>
        </p:nvSpPr>
        <p:spPr>
          <a:xfrm>
            <a:off x="650875" y="3980726"/>
            <a:ext cx="5521325" cy="538076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Carolina high school 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our high school graduates say 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 is the two percent of our recent high school graduates 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a:t>
            </a:r>
          </a:p>
          <a:p>
            <a:pPr eaLnBrk="1" hangingPunct="1">
              <a:spcBef>
                <a:spcPct val="0"/>
              </a:spcBef>
            </a:pPr>
            <a:r>
              <a:rPr lang="en-US" altLang="ja-JP" sz="1600" dirty="0">
                <a:solidFill>
                  <a:srgbClr val="181512"/>
                </a:solidFill>
                <a:ea typeface="ヒラギノ角ゴ Pro W3" charset="0"/>
                <a:cs typeface="Times"/>
              </a:rPr>
              <a:t>texting their friends.</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p>
          <a:p>
            <a:pPr marL="0" marR="0" indent="0" algn="l" defTabSz="914400" rtl="0" eaLnBrk="1" fontAlgn="auto" latinLnBrk="0" hangingPunct="1">
              <a:lnSpc>
                <a:spcPct val="100000"/>
              </a:lnSpc>
              <a:spcBef>
                <a:spcPct val="0"/>
              </a:spcBef>
              <a:spcAft>
                <a:spcPts val="0"/>
              </a:spcAft>
              <a:buClrTx/>
              <a:buSzTx/>
              <a:buFontTx/>
              <a:buNone/>
              <a:tabLst/>
              <a:defRPr/>
            </a:pPr>
            <a:r>
              <a:rPr lang="en-US" sz="1600" dirty="0">
                <a:solidFill>
                  <a:srgbClr val="181512"/>
                </a:solidFill>
                <a:ea typeface="ヒラギノ角ゴ Pro W3" charset="0"/>
                <a:cs typeface="ヒラギノ角ゴ Pro W3" charset="0"/>
              </a:rPr>
              <a:t>NC Public Schools Statistical Profile 2016-2017</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Pupil Information</a:t>
            </a:r>
          </a:p>
          <a:p>
            <a:pPr eaLnBrk="1" hangingPunct="1">
              <a:spcBef>
                <a:spcPct val="0"/>
              </a:spcBef>
            </a:pPr>
            <a:r>
              <a:rPr lang="en-US" sz="1600" dirty="0">
                <a:solidFill>
                  <a:srgbClr val="181512"/>
                </a:solidFill>
                <a:ea typeface="ヒラギノ角ゴ Pro W3" charset="0"/>
                <a:cs typeface="ヒラギノ角ゴ Pro W3" charset="0"/>
              </a:rPr>
              <a:t>Table 12.1 High School Graduates by Intentions</a:t>
            </a:r>
          </a:p>
          <a:p>
            <a:pPr eaLnBrk="1" hangingPunct="1"/>
            <a:endParaRPr lang="en-US" sz="1600" dirty="0">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102,945 graduates in the class of 2017, 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ea typeface="ヒラギノ角ゴ Pro W3" charset="0"/>
                <a:cs typeface="ヒラギノ角ゴ Pro W3" charset="0"/>
              </a:rPr>
              <a:t>36.0% Public Senior Institutions</a:t>
            </a:r>
          </a:p>
          <a:p>
            <a:pPr eaLnBrk="1" hangingPunct="1"/>
            <a:r>
              <a:rPr lang="en-US" sz="1600" dirty="0">
                <a:ea typeface="ヒラギノ角ゴ Pro W3" charset="0"/>
                <a:cs typeface="ヒラギノ角ゴ Pro W3" charset="0"/>
              </a:rPr>
              <a:t>9.7% Private Senior Institutions</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35.5% Community/Technical College</a:t>
            </a:r>
          </a:p>
          <a:p>
            <a:pPr eaLnBrk="1" hangingPunct="1"/>
            <a:r>
              <a:rPr lang="en-US" sz="1600" dirty="0">
                <a:ea typeface="ヒラギノ角ゴ Pro W3" charset="0"/>
                <a:cs typeface="ヒラギノ角ゴ Pro W3" charset="0"/>
              </a:rPr>
              <a:t>0.4% Private Junior College</a:t>
            </a:r>
          </a:p>
          <a:p>
            <a:pPr eaLnBrk="1" hangingPunct="1"/>
            <a:r>
              <a:rPr lang="en-US" sz="1600" dirty="0">
                <a:ea typeface="ヒラギノ角ゴ Pro W3" charset="0"/>
                <a:cs typeface="ヒラギノ角ゴ Pro W3" charset="0"/>
              </a:rPr>
              <a:t>0.8% Trade/Business School</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4.4% Military</a:t>
            </a:r>
          </a:p>
          <a:p>
            <a:pPr eaLnBrk="1" hangingPunct="1"/>
            <a:r>
              <a:rPr lang="en-US" sz="1600" dirty="0">
                <a:ea typeface="ヒラギノ角ゴ Pro W3" charset="0"/>
                <a:cs typeface="ヒラギノ角ゴ Pro W3" charset="0"/>
              </a:rPr>
              <a:t>11.0% Employment</a:t>
            </a:r>
          </a:p>
          <a:p>
            <a:pPr eaLnBrk="1" hangingPunct="1"/>
            <a:endParaRPr lang="en-US" sz="1600" dirty="0">
              <a:ea typeface="ヒラギノ角ゴ Pro W3" charset="0"/>
              <a:cs typeface="ヒラギノ角ゴ Pro W3" charset="0"/>
            </a:endParaRPr>
          </a:p>
          <a:p>
            <a:pPr eaLnBrk="1" hangingPunct="1"/>
            <a:r>
              <a:rPr lang="en-US" sz="1600" dirty="0">
                <a:ea typeface="ヒラギノ角ゴ Pro W3" charset="0"/>
                <a:cs typeface="ヒラギノ角ゴ Pro W3" charset="0"/>
              </a:rPr>
              <a:t>2.1% 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087124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58</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522514" y="1300164"/>
            <a:ext cx="6167211" cy="78438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jobs </a:t>
            </a:r>
            <a:r>
              <a:rPr lang="en-US" u="sng" dirty="0">
                <a:ea typeface="ヒラギノ角ゴ Pro W3" charset="0"/>
                <a:cs typeface="Times"/>
              </a:rPr>
              <a:t>require</a:t>
            </a:r>
            <a:r>
              <a:rPr lang="en-US" dirty="0">
                <a:ea typeface="ヒラギノ角ゴ Pro W3" charset="0"/>
                <a:cs typeface="Times"/>
              </a:rPr>
              <a:t>.</a:t>
            </a:r>
          </a:p>
          <a:p>
            <a:pPr eaLnBrk="1" hangingPunct="1"/>
            <a:r>
              <a:rPr lang="en-US" dirty="0">
                <a:ea typeface="ヒラギノ角ゴ Pro W3" charset="0"/>
                <a:cs typeface="Times"/>
                <a:sym typeface="Wingdings" charset="0"/>
              </a:rPr>
              <a:t>almost</a:t>
            </a:r>
            <a:r>
              <a:rPr lang="en-US" baseline="0" dirty="0">
                <a:ea typeface="ヒラギノ角ゴ Pro W3" charset="0"/>
                <a:cs typeface="Times"/>
                <a:sym typeface="Wingdings" charset="0"/>
              </a:rPr>
              <a:t> </a:t>
            </a:r>
            <a:r>
              <a:rPr lang="en-US" u="sng" dirty="0">
                <a:ea typeface="ヒラギノ角ゴ Pro W3" charset="0"/>
                <a:cs typeface="Times"/>
              </a:rPr>
              <a:t>46</a:t>
            </a:r>
            <a:r>
              <a:rPr lang="en-US" dirty="0">
                <a:ea typeface="ヒラギノ角ゴ Pro W3" charset="0"/>
                <a:cs typeface="Times"/>
              </a:rPr>
              <a:t> percent of our 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u="sng" dirty="0">
                <a:ea typeface="ヒラギノ角ゴ Pro W3" charset="0"/>
                <a:cs typeface="Times"/>
              </a:rPr>
              <a:t>21</a:t>
            </a:r>
            <a:r>
              <a:rPr lang="en-US" dirty="0">
                <a:ea typeface="ヒラギノ角ゴ Pro W3" charset="0"/>
                <a:cs typeface="Times"/>
              </a:rPr>
              <a:t> percent of the job</a:t>
            </a:r>
            <a:r>
              <a:rPr lang="en-US" baseline="0" dirty="0">
                <a:ea typeface="ヒラギノ角ゴ Pro W3" charset="0"/>
                <a:cs typeface="Times"/>
              </a:rPr>
              <a:t> openings</a:t>
            </a:r>
            <a:r>
              <a:rPr lang="en-US" dirty="0">
                <a:ea typeface="ヒラギノ角ゴ Pro W3" charset="0"/>
                <a:cs typeface="Times"/>
              </a:rPr>
              <a:t>. 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be left holding a sheepskin with no job to show for it. We’ll discus that in a few minutes.</a:t>
            </a: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a:ea typeface="ヒラギノ角ゴ Pro W3" charset="0"/>
                <a:cs typeface="Times"/>
              </a:rPr>
              <a:t>almost 37</a:t>
            </a:r>
            <a:r>
              <a:rPr lang="en-US" dirty="0">
                <a:ea typeface="ヒラギノ角ゴ Pro W3" charset="0"/>
                <a:cs typeface="Times"/>
              </a:rPr>
              <a:t> 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9</a:t>
            </a:r>
            <a:r>
              <a:rPr lang="en-US" dirty="0">
                <a:ea typeface="ヒラギノ角ゴ Pro W3" charset="0"/>
                <a:cs typeface="Times"/>
              </a:rPr>
              <a:t> percent of the jobs. </a:t>
            </a: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62 percent of the jobs do </a:t>
            </a:r>
            <a:r>
              <a:rPr lang="en-US" u="sng" dirty="0">
                <a:ea typeface="ヒラギノ角ゴ Pro W3" charset="0"/>
                <a:cs typeface="Times"/>
              </a:rPr>
              <a:t>not require </a:t>
            </a:r>
            <a:r>
              <a:rPr lang="en-US" dirty="0">
                <a:ea typeface="ヒラギノ角ゴ Pro W3" charset="0"/>
                <a:cs typeface="Times"/>
              </a:rPr>
              <a:t>postsecondary education (that means that you can get any of those blue jobs 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blue jobs, which means that the education </a:t>
            </a:r>
            <a:r>
              <a:rPr lang="en-US" u="sng" dirty="0">
                <a:ea typeface="ヒラギノ角ゴ Pro W3" charset="0"/>
                <a:cs typeface="Times"/>
              </a:rPr>
              <a:t>is not required</a:t>
            </a:r>
            <a:r>
              <a:rPr lang="en-US" dirty="0">
                <a:ea typeface="ヒラギノ角ゴ Pro W3" charset="0"/>
                <a:cs typeface="Times"/>
              </a:rPr>
              <a:t>, but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a:ea typeface="ヒラギノ角ゴ Pro W3" charset="0"/>
                <a:cs typeface="Times"/>
              </a:rPr>
              <a:t>hired</a:t>
            </a:r>
            <a:r>
              <a:rPr lang="en-US" dirty="0">
                <a:ea typeface="ヒラギノ角ゴ Pro W3" charset="0"/>
                <a:cs typeface="Times"/>
              </a:rPr>
              <a:t>, and </a:t>
            </a:r>
            <a:r>
              <a:rPr lang="en-US" u="sng" dirty="0">
                <a:ea typeface="ヒラギノ角ゴ Pro W3" charset="0"/>
                <a:cs typeface="Times"/>
              </a:rPr>
              <a:t>might</a:t>
            </a:r>
            <a:r>
              <a:rPr lang="en-US" dirty="0">
                <a:ea typeface="ヒラギノ角ゴ Pro W3" charset="0"/>
                <a:cs typeface="Times"/>
              </a:rPr>
              <a:t> start at a higher </a:t>
            </a:r>
            <a:r>
              <a:rPr lang="en-US" u="sng" dirty="0">
                <a:ea typeface="ヒラギノ角ゴ Pro W3" charset="0"/>
                <a:cs typeface="Times"/>
              </a:rPr>
              <a:t>salary</a:t>
            </a:r>
            <a:r>
              <a:rPr lang="en-US" dirty="0">
                <a:ea typeface="ヒラギノ角ゴ Pro W3" charset="0"/>
                <a:cs typeface="Times"/>
              </a:rPr>
              <a:t>.</a:t>
            </a:r>
          </a:p>
          <a:p>
            <a:pPr eaLnBrk="1" hangingPunct="1"/>
            <a:r>
              <a:rPr lang="en-US" dirty="0">
                <a:ea typeface="ヒラギノ角ゴ Pro W3" charset="0"/>
                <a:cs typeface="Times"/>
                <a:sym typeface="Wingdings" pitchFamily="2" charset="2"/>
              </a:rPr>
              <a:t> But if you take into account the occupations that not only </a:t>
            </a:r>
            <a:r>
              <a:rPr lang="en-US" u="sng" dirty="0">
                <a:ea typeface="ヒラギノ角ゴ Pro W3" charset="0"/>
                <a:cs typeface="Times"/>
                <a:sym typeface="Wingdings" pitchFamily="2" charset="2"/>
              </a:rPr>
              <a:t>require</a:t>
            </a:r>
            <a:r>
              <a:rPr lang="en-US" dirty="0">
                <a:ea typeface="ヒラギノ角ゴ Pro W3" charset="0"/>
                <a:cs typeface="Times"/>
                <a:sym typeface="Wingdings" pitchFamily="2" charset="2"/>
              </a:rPr>
              <a:t> community college training, but also </a:t>
            </a:r>
            <a:r>
              <a:rPr lang="en-US" u="sng" dirty="0">
                <a:ea typeface="ヒラギノ角ゴ Pro W3" charset="0"/>
                <a:cs typeface="Times"/>
                <a:sym typeface="Wingdings" pitchFamily="2" charset="2"/>
              </a:rPr>
              <a:t>heavily recommend </a:t>
            </a:r>
            <a:r>
              <a:rPr lang="en-US" dirty="0">
                <a:ea typeface="ヒラギノ角ゴ Pro W3" charset="0"/>
                <a:cs typeface="Times"/>
                <a:sym typeface="Wingdings" pitchFamily="2" charset="2"/>
              </a:rPr>
              <a:t>community college training, you see that the green is actually one third of the overall pie.</a:t>
            </a:r>
            <a:r>
              <a:rPr lang="en-US" dirty="0">
                <a:ea typeface="ヒラギノ角ゴ Pro W3" charset="0"/>
                <a:cs typeface="Times"/>
              </a:rPr>
              <a:t> For these jobs, you can get the job first or get the training first. If you get the job first, then your employer will have to send you to school to get the education.</a:t>
            </a: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r>
              <a:rPr lang="en-US" b="0" i="0" u="none" strike="noStrike" kern="1200" dirty="0">
                <a:solidFill>
                  <a:schemeClr val="tx1"/>
                </a:solidFill>
                <a:effectLst/>
                <a:latin typeface="+mn-lt"/>
                <a:ea typeface="+mn-ea"/>
                <a:cs typeface="+mn-cs"/>
              </a:rPr>
              <a:t>21.11%</a:t>
            </a:r>
            <a:r>
              <a:rPr lang="en-US" dirty="0"/>
              <a:t> </a:t>
            </a:r>
            <a:r>
              <a:rPr lang="en-US" b="0" i="0" u="none" strike="noStrike" kern="1200" dirty="0">
                <a:solidFill>
                  <a:schemeClr val="tx1"/>
                </a:solidFill>
                <a:effectLst/>
                <a:latin typeface="+mn-lt"/>
                <a:ea typeface="+mn-ea"/>
                <a:cs typeface="+mn-cs"/>
              </a:rPr>
              <a:t>four or more years of college</a:t>
            </a:r>
            <a:r>
              <a:rPr lang="en-US" dirty="0"/>
              <a:t> </a:t>
            </a:r>
          </a:p>
          <a:p>
            <a:pPr eaLnBrk="1" hangingPunct="1"/>
            <a:r>
              <a:rPr lang="en-US" b="0" i="0" u="none" strike="noStrike" kern="1200" dirty="0">
                <a:solidFill>
                  <a:schemeClr val="tx1"/>
                </a:solidFill>
                <a:effectLst/>
                <a:latin typeface="+mn-lt"/>
                <a:ea typeface="+mn-ea"/>
                <a:cs typeface="+mn-cs"/>
              </a:rPr>
              <a:t>8.67%</a:t>
            </a:r>
            <a:r>
              <a:rPr lang="en-US" dirty="0"/>
              <a:t> </a:t>
            </a:r>
            <a:r>
              <a:rPr lang="en-US" b="0" i="0" u="none" strike="noStrike" kern="1200" dirty="0">
                <a:solidFill>
                  <a:schemeClr val="tx1"/>
                </a:solidFill>
                <a:effectLst/>
                <a:latin typeface="+mn-lt"/>
                <a:ea typeface="+mn-ea"/>
                <a:cs typeface="+mn-cs"/>
              </a:rPr>
              <a:t>1-2 years of college</a:t>
            </a:r>
            <a:r>
              <a:rPr lang="en-US" dirty="0"/>
              <a:t> </a:t>
            </a:r>
          </a:p>
          <a:p>
            <a:pPr eaLnBrk="1" hangingPunct="1"/>
            <a:r>
              <a:rPr lang="en-US" b="0" i="0" u="none" strike="noStrike" kern="1200" dirty="0">
                <a:solidFill>
                  <a:schemeClr val="tx1"/>
                </a:solidFill>
                <a:effectLst/>
                <a:latin typeface="+mn-lt"/>
                <a:ea typeface="+mn-ea"/>
                <a:cs typeface="+mn-cs"/>
              </a:rPr>
              <a:t>62.21%</a:t>
            </a:r>
            <a:r>
              <a:rPr lang="en-US" dirty="0"/>
              <a:t> </a:t>
            </a:r>
            <a:r>
              <a:rPr lang="en-US" b="0" i="0" u="none" strike="noStrike" kern="1200" dirty="0">
                <a:solidFill>
                  <a:schemeClr val="tx1"/>
                </a:solidFill>
                <a:effectLst/>
                <a:latin typeface="+mn-lt"/>
                <a:ea typeface="+mn-ea"/>
                <a:cs typeface="+mn-cs"/>
              </a:rPr>
              <a:t>OJT - On the job training</a:t>
            </a:r>
            <a:r>
              <a:rPr lang="en-US" dirty="0"/>
              <a:t> </a:t>
            </a:r>
          </a:p>
          <a:p>
            <a:pPr eaLnBrk="1" hangingPunct="1"/>
            <a:r>
              <a:rPr lang="en-US" b="0" i="0" u="none" strike="noStrike" kern="1200" dirty="0">
                <a:solidFill>
                  <a:schemeClr val="tx1"/>
                </a:solidFill>
                <a:effectLst/>
                <a:latin typeface="+mn-lt"/>
                <a:ea typeface="+mn-ea"/>
                <a:cs typeface="+mn-cs"/>
              </a:rPr>
              <a:t>8.01%</a:t>
            </a:r>
            <a:r>
              <a:rPr lang="en-US" dirty="0"/>
              <a:t> </a:t>
            </a:r>
            <a:r>
              <a:rPr lang="en-US" b="0" i="0" u="none" strike="noStrike" kern="1200" dirty="0">
                <a:solidFill>
                  <a:schemeClr val="tx1"/>
                </a:solidFill>
                <a:effectLst/>
                <a:latin typeface="+mn-lt"/>
                <a:ea typeface="+mn-ea"/>
                <a:cs typeface="+mn-cs"/>
              </a:rPr>
              <a:t>Work experience in a related occupation</a:t>
            </a:r>
            <a:r>
              <a:rPr lang="en-US" dirty="0"/>
              <a:t> </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8118706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59</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59</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789253" cy="1341940"/>
          </a:xfrm>
          <a:solidFill>
            <a:srgbClr val="FFFFFF"/>
          </a:solidFill>
          <a:ln/>
        </p:spPr>
      </p:sp>
      <p:sp>
        <p:nvSpPr>
          <p:cNvPr id="92165" name="Rectangle 3"/>
          <p:cNvSpPr>
            <a:spLocks noGrp="1" noChangeArrowheads="1"/>
          </p:cNvSpPr>
          <p:nvPr>
            <p:ph type="body" idx="1"/>
          </p:nvPr>
        </p:nvSpPr>
        <p:spPr>
          <a:xfrm>
            <a:off x="762000" y="1736203"/>
            <a:ext cx="5562600" cy="733159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a:ea typeface="ヒラギノ角ゴ Pro W3" pitchFamily="-108" charset="-128"/>
              </a:rPr>
              <a:t>Here’s a chart that shows the graduation rate for all of the four-year</a:t>
            </a:r>
            <a:r>
              <a:rPr lang="en-US" altLang="en-US" baseline="0" dirty="0">
                <a:ea typeface="ヒラギノ角ゴ Pro W3" pitchFamily="-108" charset="-128"/>
              </a:rPr>
              <a:t> </a:t>
            </a:r>
            <a:r>
              <a:rPr lang="en-US" altLang="en-US" dirty="0">
                <a:ea typeface="ヒラギノ角ゴ Pro W3" pitchFamily="-108" charset="-128"/>
              </a:rPr>
              <a:t>colleges in North Carolina.</a:t>
            </a:r>
          </a:p>
          <a:p>
            <a:pPr eaLnBrk="1" hangingPunct="1">
              <a:spcBef>
                <a:spcPct val="0"/>
              </a:spcBef>
            </a:pPr>
            <a:r>
              <a:rPr lang="en-US" altLang="en-US" dirty="0">
                <a:ea typeface="ヒラギノ角ゴ Pro W3" pitchFamily="-108" charset="-128"/>
              </a:rPr>
              <a:t>This is the percentage of students who complete their four-year program in </a:t>
            </a:r>
            <a:r>
              <a:rPr lang="en-US" altLang="en-US" u="sng" dirty="0">
                <a:ea typeface="ヒラギノ角ゴ Pro W3" pitchFamily="-108" charset="-128"/>
              </a:rPr>
              <a:t>six</a:t>
            </a:r>
            <a:r>
              <a:rPr lang="en-US" altLang="en-US" baseline="0" dirty="0">
                <a:ea typeface="ヒラギノ角ゴ Pro W3" pitchFamily="-108" charset="-128"/>
              </a:rPr>
              <a:t> years.</a:t>
            </a: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This shows that almost</a:t>
            </a:r>
            <a:r>
              <a:rPr lang="en-US" altLang="en-US" u="sng" dirty="0">
                <a:ea typeface="ヒラギノ角ゴ Pro W3" pitchFamily="-108" charset="-128"/>
              </a:rPr>
              <a:t> half</a:t>
            </a:r>
            <a:r>
              <a:rPr lang="en-US" altLang="en-US" dirty="0">
                <a:ea typeface="ヒラギノ角ゴ Pro W3" pitchFamily="-108" charset="-128"/>
              </a:rPr>
              <a:t> of the students that we send to a four-year college program in North Carolina will drop out or take longer than 6 years to complete. </a:t>
            </a:r>
          </a:p>
          <a:p>
            <a:pPr eaLnBrk="1" hangingPunct="1">
              <a:spcBef>
                <a:spcPct val="0"/>
              </a:spcBef>
            </a:pPr>
            <a:r>
              <a:rPr lang="en-US" altLang="en-US" dirty="0">
                <a:ea typeface="ヒラギノ角ゴ Pro W3" pitchFamily="-108" charset="-128"/>
              </a:rPr>
              <a:t>It took me </a:t>
            </a:r>
            <a:r>
              <a:rPr lang="en-US" altLang="en-US" u="sng" dirty="0">
                <a:ea typeface="ヒラギノ角ゴ Pro W3" pitchFamily="-108" charset="-128"/>
              </a:rPr>
              <a:t>11</a:t>
            </a:r>
            <a:r>
              <a:rPr lang="en-US" altLang="en-US" dirty="0">
                <a:ea typeface="ヒラギノ角ゴ Pro W3" pitchFamily="-108" charset="-128"/>
              </a:rPr>
              <a:t> years to complete </a:t>
            </a:r>
            <a:r>
              <a:rPr lang="en-US" altLang="en-US" u="sng" dirty="0">
                <a:ea typeface="ヒラギノ角ゴ Pro W3" pitchFamily="-108" charset="-128"/>
              </a:rPr>
              <a:t>my</a:t>
            </a:r>
            <a:r>
              <a:rPr lang="en-US" altLang="en-US" dirty="0">
                <a:ea typeface="ヒラギノ角ゴ Pro W3" pitchFamily="-108" charset="-128"/>
              </a:rPr>
              <a:t> four-year degree.</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Duke’s graduation rate,</a:t>
            </a:r>
            <a:r>
              <a:rPr lang="en-US" altLang="en-US" baseline="0" dirty="0">
                <a:ea typeface="ヒラギノ角ゴ Pro W3" pitchFamily="-108" charset="-128"/>
              </a:rPr>
              <a:t> second bar from the left, </a:t>
            </a:r>
            <a:r>
              <a:rPr lang="en-US" altLang="en-US" dirty="0">
                <a:ea typeface="ヒラギノ角ゴ Pro W3" pitchFamily="-108" charset="-128"/>
              </a:rPr>
              <a:t>is very high, but they are also very picky about who they let in.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One </a:t>
            </a:r>
            <a:r>
              <a:rPr lang="en-US" altLang="en-US" u="sng" dirty="0">
                <a:ea typeface="ヒラギノ角ゴ Pro W3" pitchFamily="-108" charset="-128"/>
              </a:rPr>
              <a:t>drawback</a:t>
            </a:r>
            <a:r>
              <a:rPr lang="en-US" altLang="en-US" dirty="0">
                <a:ea typeface="ヒラギノ角ゴ Pro W3" pitchFamily="-108" charset="-128"/>
              </a:rPr>
              <a:t> to this data is that it is showing how many </a:t>
            </a:r>
            <a:r>
              <a:rPr lang="en-US" altLang="en-US" u="sng" dirty="0">
                <a:ea typeface="ヒラギノ角ゴ Pro W3" pitchFamily="-108" charset="-128"/>
              </a:rPr>
              <a:t>start</a:t>
            </a:r>
            <a:r>
              <a:rPr lang="en-US" altLang="en-US" dirty="0">
                <a:ea typeface="ヒラギノ角ゴ Pro W3" pitchFamily="-108" charset="-128"/>
              </a:rPr>
              <a:t> a four-year program and </a:t>
            </a:r>
            <a:r>
              <a:rPr lang="en-US" altLang="en-US" u="sng" dirty="0">
                <a:ea typeface="ヒラギノ角ゴ Pro W3" pitchFamily="-108" charset="-128"/>
              </a:rPr>
              <a:t>complete</a:t>
            </a:r>
            <a:r>
              <a:rPr lang="en-US" altLang="en-US" dirty="0">
                <a:ea typeface="ヒラギノ角ゴ Pro W3" pitchFamily="-108" charset="-128"/>
              </a:rPr>
              <a:t> it within six years at the </a:t>
            </a:r>
            <a:r>
              <a:rPr lang="en-US" altLang="en-US" b="1" u="sng" dirty="0">
                <a:ea typeface="ヒラギノ角ゴ Pro W3" pitchFamily="-108" charset="-128"/>
              </a:rPr>
              <a:t>same</a:t>
            </a:r>
            <a:r>
              <a:rPr lang="en-US" altLang="en-US" dirty="0">
                <a:ea typeface="ヒラギノ角ゴ Pro W3" pitchFamily="-108" charset="-128"/>
              </a:rPr>
              <a:t> institution. </a:t>
            </a:r>
          </a:p>
          <a:p>
            <a:pPr eaLnBrk="1" hangingPunct="1">
              <a:spcBef>
                <a:spcPct val="0"/>
              </a:spcBef>
            </a:pPr>
            <a:r>
              <a:rPr lang="en-US" altLang="en-US" dirty="0">
                <a:ea typeface="ヒラギノ角ゴ Pro W3" pitchFamily="-108" charset="-128"/>
              </a:rPr>
              <a:t>Some of the smaller, private colleges have low graduation rates because students might </a:t>
            </a:r>
            <a:r>
              <a:rPr lang="en-US" altLang="en-US" u="sng" dirty="0">
                <a:ea typeface="ヒラギノ角ゴ Pro W3" pitchFamily="-108" charset="-128"/>
              </a:rPr>
              <a:t>start</a:t>
            </a:r>
            <a:r>
              <a:rPr lang="en-US" altLang="en-US" dirty="0">
                <a:ea typeface="ヒラギノ角ゴ Pro W3" pitchFamily="-108" charset="-128"/>
              </a:rPr>
              <a:t> there, and then </a:t>
            </a:r>
            <a:r>
              <a:rPr lang="en-US" altLang="en-US" u="sng" dirty="0">
                <a:ea typeface="ヒラギノ角ゴ Pro W3" pitchFamily="-108" charset="-128"/>
              </a:rPr>
              <a:t>transfer</a:t>
            </a:r>
            <a:r>
              <a:rPr lang="en-US" altLang="en-US" dirty="0">
                <a:ea typeface="ヒラギノ角ゴ Pro W3" pitchFamily="-108" charset="-128"/>
              </a:rPr>
              <a:t> to a larger state university. </a:t>
            </a:r>
          </a:p>
          <a:p>
            <a:pPr eaLnBrk="1" hangingPunct="1">
              <a:spcBef>
                <a:spcPct val="0"/>
              </a:spcBef>
            </a:pPr>
            <a:r>
              <a:rPr lang="en-US" altLang="en-US" dirty="0">
                <a:ea typeface="ヒラギノ角ゴ Pro W3" pitchFamily="-108" charset="-128"/>
              </a:rPr>
              <a:t>This counts as a </a:t>
            </a:r>
            <a:r>
              <a:rPr lang="en-US" altLang="en-US" u="sng" dirty="0">
                <a:ea typeface="ヒラギノ角ゴ Pro W3" pitchFamily="-108" charset="-128"/>
              </a:rPr>
              <a:t>negative</a:t>
            </a:r>
            <a:r>
              <a:rPr lang="en-US" altLang="en-US" dirty="0">
                <a:ea typeface="ヒラギノ角ゴ Pro W3" pitchFamily="-108" charset="-128"/>
              </a:rPr>
              <a:t> where the student started, and does </a:t>
            </a:r>
            <a:r>
              <a:rPr lang="en-US" altLang="en-US" u="sng" dirty="0">
                <a:ea typeface="ヒラギノ角ゴ Pro W3" pitchFamily="-108" charset="-128"/>
              </a:rPr>
              <a:t>not count </a:t>
            </a:r>
            <a:r>
              <a:rPr lang="en-US" altLang="en-US" dirty="0">
                <a:ea typeface="ヒラギノ角ゴ Pro W3" pitchFamily="-108" charset="-128"/>
              </a:rPr>
              <a:t>at all where the student </a:t>
            </a:r>
            <a:r>
              <a:rPr lang="en-US" altLang="en-US" u="sng" dirty="0">
                <a:ea typeface="ヒラギノ角ゴ Pro W3" pitchFamily="-108" charset="-128"/>
              </a:rPr>
              <a:t>completed</a:t>
            </a:r>
            <a:r>
              <a:rPr lang="en-US" altLang="en-US" dirty="0">
                <a:ea typeface="ヒラギノ角ゴ Pro W3" pitchFamily="-108" charset="-128"/>
              </a:rPr>
              <a:t> their degree.  </a:t>
            </a:r>
          </a:p>
          <a:p>
            <a:pPr eaLnBrk="1" hangingPunct="1">
              <a:spcBef>
                <a:spcPct val="0"/>
              </a:spcBef>
            </a:pPr>
            <a:r>
              <a:rPr lang="en-US" altLang="en-US" dirty="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The main point I want to make here is that when we send someone to a four-year college, we need to make sure that they are </a:t>
            </a:r>
            <a:r>
              <a:rPr lang="en-US" altLang="en-US" u="sng" dirty="0">
                <a:ea typeface="ヒラギノ角ゴ Pro W3" pitchFamily="-108" charset="-128"/>
              </a:rPr>
              <a:t>truly</a:t>
            </a:r>
            <a:r>
              <a:rPr lang="en-US" altLang="en-US" dirty="0">
                <a:ea typeface="ヒラギノ角ゴ Pro W3" pitchFamily="-108" charset="-128"/>
              </a:rPr>
              <a:t> </a:t>
            </a:r>
            <a:r>
              <a:rPr lang="en-US" altLang="en-US" u="sng" dirty="0">
                <a:ea typeface="ヒラギノ角ゴ Pro W3" pitchFamily="-108" charset="-128"/>
              </a:rPr>
              <a:t>ready</a:t>
            </a:r>
            <a:r>
              <a:rPr lang="en-US" altLang="en-US" dirty="0">
                <a:ea typeface="ヒラギノ角ゴ Pro W3" pitchFamily="-108" charset="-128"/>
              </a:rPr>
              <a:t> for the work -- and are in the </a:t>
            </a:r>
            <a:r>
              <a:rPr lang="en-US" altLang="en-US" u="sng" dirty="0">
                <a:ea typeface="ヒラギノ角ゴ Pro W3" pitchFamily="-108" charset="-128"/>
              </a:rPr>
              <a:t>right</a:t>
            </a:r>
            <a:r>
              <a:rPr lang="en-US" altLang="en-US" dirty="0">
                <a:ea typeface="ヒラギノ角ゴ Pro W3" pitchFamily="-108" charset="-128"/>
              </a:rPr>
              <a:t> education program for </a:t>
            </a:r>
            <a:r>
              <a:rPr lang="en-US" altLang="en-US" u="sng" dirty="0">
                <a:ea typeface="ヒラギノ角ゴ Pro W3" pitchFamily="-108" charset="-128"/>
              </a:rPr>
              <a:t>their</a:t>
            </a:r>
            <a:r>
              <a:rPr lang="en-US" altLang="en-US" dirty="0">
                <a:ea typeface="ヒラギノ角ゴ Pro W3" pitchFamily="-108" charset="-128"/>
              </a:rPr>
              <a:t> chosen career pathway.</a:t>
            </a: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www.collegeresults.org</a:t>
            </a:r>
          </a:p>
          <a:p>
            <a:pPr eaLnBrk="1" hangingPunct="1">
              <a:spcBef>
                <a:spcPct val="0"/>
              </a:spcBef>
            </a:pP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2014</a:t>
            </a:r>
            <a:r>
              <a:rPr lang="en-US" altLang="en-US" baseline="0" dirty="0">
                <a:ea typeface="ヒラギノ角ゴ Pro W3" pitchFamily="-108" charset="-128"/>
              </a:rPr>
              <a:t> data</a:t>
            </a:r>
            <a:endParaRPr lang="en-US" altLang="en-US" dirty="0">
              <a:ea typeface="ヒラギノ角ゴ Pro W3" pitchFamily="-108" charset="-128"/>
            </a:endParaRPr>
          </a:p>
          <a:p>
            <a:pPr eaLnBrk="1" hangingPunct="1">
              <a:spcBef>
                <a:spcPct val="0"/>
              </a:spcBef>
            </a:pPr>
            <a:r>
              <a:rPr lang="en-US" altLang="en-US" dirty="0">
                <a:ea typeface="ヒラギノ角ゴ Pro W3" pitchFamily="-108" charset="-128"/>
              </a:rPr>
              <a:t>Total number of students 229,307</a:t>
            </a:r>
          </a:p>
          <a:p>
            <a:pPr eaLnBrk="1" hangingPunct="1">
              <a:spcBef>
                <a:spcPct val="0"/>
              </a:spcBef>
            </a:pPr>
            <a:r>
              <a:rPr lang="en-US" altLang="en-US" dirty="0">
                <a:ea typeface="ヒラギノ角ゴ Pro W3" pitchFamily="-108" charset="-128"/>
              </a:rPr>
              <a:t>Number of graduates  140,211</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ea typeface="ヒラギノ角ゴ Pro W3" pitchFamily="-108" charset="-128"/>
              </a:rPr>
              <a:t>140,211 / 229,307  = 61 percent graduation rate in 6 years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a:ea typeface="ヒラギノ角ゴ Pro W3" pitchFamily="-108" charset="-128"/>
            </a:endParaRPr>
          </a:p>
          <a:p>
            <a:pPr eaLnBrk="1" hangingPunct="1">
              <a:spcBef>
                <a:spcPct val="0"/>
              </a:spcBef>
            </a:pPr>
            <a:endParaRPr lang="en-US" altLang="en-US" dirty="0">
              <a:ea typeface="ヒラギノ角ゴ Pro W3" pitchFamily="-108" charset="-128"/>
            </a:endParaRPr>
          </a:p>
        </p:txBody>
      </p:sp>
    </p:spTree>
    <p:extLst>
      <p:ext uri="{BB962C8B-B14F-4D97-AF65-F5344CB8AC3E}">
        <p14:creationId xmlns:p14="http://schemas.microsoft.com/office/powerpoint/2010/main" val="367720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6903544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60</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60</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1576388" cy="1182688"/>
          </a:xfrm>
          <a:solidFill>
            <a:srgbClr val="FFFFFF"/>
          </a:solidFill>
          <a:ln/>
        </p:spPr>
      </p:sp>
      <p:sp>
        <p:nvSpPr>
          <p:cNvPr id="94213" name="Rectangle 3"/>
          <p:cNvSpPr>
            <a:spLocks noGrp="1" noChangeArrowheads="1"/>
          </p:cNvSpPr>
          <p:nvPr>
            <p:ph type="body" idx="1"/>
          </p:nvPr>
        </p:nvSpPr>
        <p:spPr>
          <a:xfrm>
            <a:off x="685800" y="1250066"/>
            <a:ext cx="5486400" cy="7893934"/>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a:ea typeface="ヒラギノ角ゴ Pro W3" pitchFamily="-108" charset="-128"/>
              </a:rPr>
              <a:t>So, what happens to our college dropouts? </a:t>
            </a:r>
          </a:p>
          <a:p>
            <a:pPr eaLnBrk="1" hangingPunct="1">
              <a:spcBef>
                <a:spcPct val="0"/>
              </a:spcBef>
              <a:spcAft>
                <a:spcPct val="30000"/>
              </a:spcAft>
            </a:pPr>
            <a:r>
              <a:rPr lang="en-US" altLang="en-US" dirty="0">
                <a:ea typeface="ヒラギノ角ゴ Pro W3" pitchFamily="-108" charset="-128"/>
              </a:rPr>
              <a:t>Remember that almost 40 percent do</a:t>
            </a:r>
            <a:r>
              <a:rPr lang="en-US" altLang="en-US" baseline="0" dirty="0">
                <a:ea typeface="ヒラギノ角ゴ Pro W3" pitchFamily="-108" charset="-128"/>
              </a:rPr>
              <a:t> not complete their 4-year degree in 6 years.</a:t>
            </a:r>
          </a:p>
          <a:p>
            <a:pPr eaLnBrk="1" hangingPunct="1">
              <a:spcBef>
                <a:spcPct val="0"/>
              </a:spcBef>
              <a:spcAft>
                <a:spcPct val="30000"/>
              </a:spcAft>
            </a:pPr>
            <a:r>
              <a:rPr lang="en-US" altLang="en-US" dirty="0">
                <a:ea typeface="ヒラギノ角ゴ Pro W3" pitchFamily="-108" charset="-128"/>
              </a:rPr>
              <a:t>Do they come </a:t>
            </a:r>
            <a:r>
              <a:rPr lang="en-US" altLang="en-US" u="sng" dirty="0">
                <a:ea typeface="ヒラギノ角ゴ Pro W3" pitchFamily="-108" charset="-128"/>
              </a:rPr>
              <a:t>back</a:t>
            </a:r>
            <a:r>
              <a:rPr lang="en-US" altLang="en-US" dirty="0">
                <a:ea typeface="ヒラギノ角ゴ Pro W3" pitchFamily="-108" charset="-128"/>
              </a:rPr>
              <a:t> to high school – and say “That didn’t work </a:t>
            </a:r>
            <a:r>
              <a:rPr lang="en-US" altLang="en-US" u="sng" dirty="0">
                <a:ea typeface="ヒラギノ角ゴ Pro W3" pitchFamily="-108" charset="-128"/>
              </a:rPr>
              <a:t>out</a:t>
            </a:r>
            <a:r>
              <a:rPr lang="en-US" altLang="en-US" dirty="0">
                <a:ea typeface="ヒラギノ角ゴ Pro W3" pitchFamily="-108" charset="-128"/>
              </a:rPr>
              <a:t>. What should I try </a:t>
            </a:r>
            <a:r>
              <a:rPr lang="en-US" altLang="en-US" u="sng" dirty="0">
                <a:ea typeface="ヒラギノ角ゴ Pro W3" pitchFamily="-108" charset="-128"/>
              </a:rPr>
              <a:t>next</a:t>
            </a:r>
            <a:r>
              <a:rPr lang="en-US" altLang="en-US" dirty="0">
                <a:ea typeface="ヒラギノ角ゴ Pro W3" pitchFamily="-108" charset="-128"/>
              </a:rPr>
              <a:t>?”</a:t>
            </a:r>
          </a:p>
          <a:p>
            <a:pPr eaLnBrk="1" hangingPunct="1">
              <a:spcBef>
                <a:spcPct val="0"/>
              </a:spcBef>
              <a:spcAft>
                <a:spcPct val="30000"/>
              </a:spcAft>
            </a:pPr>
            <a:r>
              <a:rPr lang="en-US" altLang="en-US" dirty="0">
                <a:ea typeface="ヒラギノ角ゴ Pro W3" pitchFamily="-108" charset="-128"/>
              </a:rPr>
              <a:t>Probably not, so we have to prepare them for the possibility that the four-year program does not work out.</a:t>
            </a:r>
          </a:p>
          <a:p>
            <a:pPr eaLnBrk="1" hangingPunct="1">
              <a:spcBef>
                <a:spcPct val="0"/>
              </a:spcBef>
              <a:spcAft>
                <a:spcPct val="30000"/>
              </a:spcAft>
            </a:pPr>
            <a:endParaRPr lang="en-US" altLang="en-US" dirty="0">
              <a:ea typeface="ヒラギノ角ゴ Pro W3" pitchFamily="-108" charset="-128"/>
            </a:endParaRPr>
          </a:p>
          <a:p>
            <a:pPr eaLnBrk="1" hangingPunct="1">
              <a:spcBef>
                <a:spcPct val="0"/>
              </a:spcBef>
              <a:spcAft>
                <a:spcPct val="30000"/>
              </a:spcAft>
            </a:pPr>
            <a:r>
              <a:rPr lang="en-US" altLang="en-US" dirty="0">
                <a:ea typeface="ヒラギノ角ゴ Pro W3" pitchFamily="-108" charset="-128"/>
                <a:sym typeface="Wingdings" panose="05000000000000000000" pitchFamily="2" charset="2"/>
              </a:rPr>
              <a:t></a:t>
            </a:r>
            <a:r>
              <a:rPr lang="en-US" altLang="en-US" dirty="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a:ea typeface="ヒラギノ角ゴ Pro W3" pitchFamily="-108" charset="-128"/>
              </a:rPr>
              <a:t>I have heard president</a:t>
            </a:r>
            <a:r>
              <a:rPr lang="en-US" altLang="en-US" baseline="0" dirty="0">
                <a:ea typeface="ヒラギノ角ゴ Pro W3" pitchFamily="-108" charset="-128"/>
              </a:rPr>
              <a:t> Scott on several occasions claim that </a:t>
            </a:r>
            <a:r>
              <a:rPr lang="en-US" altLang="en-US" dirty="0">
                <a:ea typeface="ヒラギノ角ゴ Pro W3" pitchFamily="-108" charset="-128"/>
              </a:rPr>
              <a:t>Wake Tech</a:t>
            </a:r>
            <a:r>
              <a:rPr lang="en-US" altLang="en-US" baseline="0" dirty="0">
                <a:ea typeface="ヒラギノ角ゴ Pro W3" pitchFamily="-108" charset="-128"/>
              </a:rPr>
              <a:t> </a:t>
            </a:r>
            <a:r>
              <a:rPr lang="en-US" altLang="en-US" dirty="0">
                <a:ea typeface="ヒラギノ角ゴ Pro W3" pitchFamily="-108" charset="-128"/>
              </a:rPr>
              <a:t>Community College is the largest graduate school in North Carolina based on the number of students they have -- who already have a four-year degree.</a:t>
            </a:r>
          </a:p>
          <a:p>
            <a:pPr eaLnBrk="1" hangingPunct="1">
              <a:spcBef>
                <a:spcPct val="0"/>
              </a:spcBef>
              <a:spcAft>
                <a:spcPct val="30000"/>
              </a:spcAft>
            </a:pPr>
            <a:endParaRPr lang="en-US" altLang="en-US" dirty="0">
              <a:ea typeface="ヒラギノ角ゴ Pro W3" pitchFamily="-108" charset="-128"/>
            </a:endParaRPr>
          </a:p>
          <a:p>
            <a:pPr eaLnBrk="1" hangingPunct="1"/>
            <a:r>
              <a:rPr lang="en-US" dirty="0">
                <a:ea typeface="ヒラギノ角ゴ Pro W3" charset="0"/>
                <a:cs typeface="Times"/>
              </a:rPr>
              <a:t>I started putting this data together about 15 years ago to show that community</a:t>
            </a:r>
            <a:r>
              <a:rPr lang="en-US" baseline="0" dirty="0">
                <a:ea typeface="ヒラギノ角ゴ Pro W3" charset="0"/>
                <a:cs typeface="Times"/>
              </a:rPr>
              <a:t> colleges should not be treated as second class colleges.  </a:t>
            </a:r>
          </a:p>
          <a:p>
            <a:pPr eaLnBrk="1" hangingPunct="1"/>
            <a:r>
              <a:rPr lang="en-US" baseline="0" dirty="0">
                <a:ea typeface="ヒラギノ角ゴ Pro W3" charset="0"/>
                <a:cs typeface="Times"/>
              </a:rPr>
              <a:t>That seems to be the perception of the high school counselors who were thinking "Lets get all the kids into a good university, -- and those that can't can go to community college or the military."  </a:t>
            </a:r>
          </a:p>
          <a:p>
            <a:pPr eaLnBrk="1" hangingPunct="1"/>
            <a:r>
              <a:rPr lang="en-US" baseline="0" dirty="0">
                <a:ea typeface="ヒラギノ角ゴ Pro W3" charset="0"/>
                <a:cs typeface="Times"/>
              </a:rPr>
              <a:t>I knew then that we had to change the perception. </a:t>
            </a:r>
          </a:p>
          <a:p>
            <a:pPr eaLnBrk="1" hangingPunct="1"/>
            <a:r>
              <a:rPr lang="en-US" baseline="0" dirty="0">
                <a:ea typeface="ヒラギノ角ゴ Pro W3" charset="0"/>
                <a:cs typeface="Times"/>
              </a:rPr>
              <a:t>If we get people on the right career pathway, then that pathway might lead to community college on </a:t>
            </a:r>
            <a:r>
              <a:rPr lang="en-US" u="sng" baseline="0" dirty="0">
                <a:ea typeface="ヒラギノ角ゴ Pro W3" charset="0"/>
                <a:cs typeface="Times"/>
              </a:rPr>
              <a:t>purpose</a:t>
            </a:r>
            <a:r>
              <a:rPr lang="en-US" baseline="0" dirty="0">
                <a:ea typeface="ヒラギノ角ゴ Pro W3" charset="0"/>
                <a:cs typeface="Times"/>
              </a:rPr>
              <a:t>, rather then serving as a second choice if you can't get into a university.</a:t>
            </a:r>
            <a:endParaRPr lang="en-US" dirty="0">
              <a:ea typeface="ヒラギノ角ゴ Pro W3" charset="0"/>
              <a:cs typeface="Times"/>
            </a:endParaRPr>
          </a:p>
          <a:p>
            <a:pPr eaLnBrk="1" hangingPunct="1"/>
            <a:r>
              <a:rPr lang="en-US" dirty="0">
                <a:ea typeface="ヒラギノ角ゴ Pro W3" charset="0"/>
                <a:cs typeface="Times"/>
              </a:rPr>
              <a:t>And our students need to feel good about choosing a community college as part of their career pathway.</a:t>
            </a:r>
          </a:p>
          <a:p>
            <a:pPr eaLnBrk="1" hangingPunct="1"/>
            <a:endParaRPr lang="en-US" dirty="0">
              <a:ea typeface="ヒラギノ角ゴ Pro W3" pitchFamily="-108" charset="-128"/>
            </a:endParaRPr>
          </a:p>
        </p:txBody>
      </p:sp>
    </p:spTree>
    <p:extLst>
      <p:ext uri="{BB962C8B-B14F-4D97-AF65-F5344CB8AC3E}">
        <p14:creationId xmlns:p14="http://schemas.microsoft.com/office/powerpoint/2010/main" val="22998055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61</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panose="02020603050405020304" pitchFamily="18" charset="0"/>
              </a:rPr>
              <a:t>In </a:t>
            </a:r>
            <a:r>
              <a:rPr lang="en-US" i="1" dirty="0">
                <a:ea typeface="ヒラギノ角ゴ Pro W3" charset="0"/>
                <a:cs typeface="Times" panose="02020603050405020304" pitchFamily="18" charset="0"/>
              </a:rPr>
              <a:t>Back to the Future part two</a:t>
            </a:r>
            <a:r>
              <a:rPr lang="en-US" i="0" dirty="0">
                <a:ea typeface="ヒラギノ角ゴ Pro W3" charset="0"/>
                <a:cs typeface="Times" panose="02020603050405020304" pitchFamily="18" charset="0"/>
              </a:rPr>
              <a:t>,</a:t>
            </a:r>
            <a:r>
              <a:rPr lang="en-US" dirty="0">
                <a:ea typeface="ヒラギノ角ゴ Pro W3" charset="0"/>
                <a:cs typeface="Times" panose="02020603050405020304" pitchFamily="18" charset="0"/>
              </a:rPr>
              <a:t>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traveled into the </a:t>
            </a:r>
            <a:r>
              <a:rPr lang="en-US" u="sng" dirty="0">
                <a:ea typeface="ヒラギノ角ゴ Pro W3" charset="0"/>
                <a:cs typeface="Times" panose="02020603050405020304" pitchFamily="18" charset="0"/>
              </a:rPr>
              <a:t>future</a:t>
            </a:r>
            <a:r>
              <a:rPr lang="en-US" dirty="0">
                <a:ea typeface="ヒラギノ角ゴ Pro W3" charset="0"/>
                <a:cs typeface="Times" panose="02020603050405020304" pitchFamily="18" charset="0"/>
              </a:rPr>
              <a:t> to the year 2015,</a:t>
            </a:r>
            <a:r>
              <a:rPr lang="en-US" baseline="0" dirty="0">
                <a:ea typeface="ヒラギノ角ゴ Pro W3" charset="0"/>
                <a:cs typeface="Times" panose="02020603050405020304" pitchFamily="18" charset="0"/>
              </a:rPr>
              <a:t> -- w</a:t>
            </a:r>
            <a:r>
              <a:rPr lang="en-US" dirty="0">
                <a:ea typeface="ヒラギノ角ゴ Pro W3" charset="0"/>
                <a:cs typeface="Times" panose="02020603050405020304" pitchFamily="18" charset="0"/>
              </a:rPr>
              <a:t>hich is now in the </a:t>
            </a:r>
            <a:r>
              <a:rPr lang="en-US" u="sng" dirty="0">
                <a:ea typeface="ヒラギノ角ゴ Pro W3" charset="0"/>
                <a:cs typeface="Times" panose="02020603050405020304" pitchFamily="18" charset="0"/>
              </a:rPr>
              <a:t>past</a:t>
            </a:r>
            <a:r>
              <a:rPr lang="en-US" dirty="0">
                <a:ea typeface="ヒラギノ角ゴ Pro W3" charset="0"/>
                <a:cs typeface="Times" panose="02020603050405020304" pitchFamily="18" charset="0"/>
              </a:rPr>
              <a:t>.</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Today’s Hover Boards don’t really hover,</a:t>
            </a:r>
            <a:r>
              <a:rPr lang="en-US" baseline="0" dirty="0">
                <a:ea typeface="ヒラギノ角ゴ Pro W3" charset="0"/>
                <a:cs typeface="Times" panose="02020603050405020304" pitchFamily="18" charset="0"/>
              </a:rPr>
              <a:t> they have wheels.</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a:ea typeface="ヒラギノ角ゴ Pro W3" charset="0"/>
                <a:cs typeface="Times" panose="02020603050405020304" pitchFamily="18" charset="0"/>
              </a:rPr>
              <a:t>And Marty </a:t>
            </a:r>
            <a:r>
              <a:rPr lang="en-US" dirty="0" err="1">
                <a:ea typeface="ヒラギノ角ゴ Pro W3" charset="0"/>
                <a:cs typeface="Times" panose="02020603050405020304" pitchFamily="18" charset="0"/>
              </a:rPr>
              <a:t>McFly</a:t>
            </a:r>
            <a:r>
              <a:rPr lang="en-US" dirty="0">
                <a:ea typeface="ヒラギノ角ゴ Pro W3" charset="0"/>
                <a:cs typeface="Times" panose="02020603050405020304" pitchFamily="18" charset="0"/>
              </a:rPr>
              <a:t> never worried that his Hover Board</a:t>
            </a:r>
            <a:r>
              <a:rPr lang="en-US" baseline="0" dirty="0">
                <a:ea typeface="ヒラギノ角ゴ Pro W3" charset="0"/>
                <a:cs typeface="Times" panose="02020603050405020304" pitchFamily="18" charset="0"/>
              </a:rPr>
              <a:t> </a:t>
            </a:r>
            <a:r>
              <a:rPr lang="en-US" dirty="0">
                <a:ea typeface="ヒラギノ角ゴ Pro W3" charset="0"/>
                <a:cs typeface="Times" panose="02020603050405020304" pitchFamily="18" charset="0"/>
              </a:rPr>
              <a:t>would spontaneously catch fire.</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admintell.napco.com/</a:t>
            </a:r>
            <a:r>
              <a:rPr lang="en-US" dirty="0" err="1">
                <a:ea typeface="ヒラギノ角ゴ Pro W3" charset="0"/>
                <a:cs typeface="ヒラギノ角ゴ Pro W3" charset="0"/>
              </a:rPr>
              <a:t>ee</a:t>
            </a:r>
            <a:r>
              <a:rPr lang="en-US" dirty="0">
                <a:ea typeface="ヒラギノ角ゴ Pro W3" charset="0"/>
                <a:cs typeface="ヒラギノ角ゴ Pro W3" charset="0"/>
              </a:rPr>
              <a:t>/images/uploads/</a:t>
            </a:r>
            <a:r>
              <a:rPr lang="en-US" dirty="0" err="1">
                <a:ea typeface="ヒラギノ角ゴ Pro W3" charset="0"/>
                <a:cs typeface="ヒラギノ角ゴ Pro W3" charset="0"/>
              </a:rPr>
              <a:t>gadgetell</a:t>
            </a:r>
            <a:r>
              <a:rPr lang="en-US" dirty="0">
                <a:ea typeface="ヒラギノ角ゴ Pro W3" charset="0"/>
                <a:cs typeface="ヒラギノ角ゴ Pro W3" charset="0"/>
              </a:rPr>
              <a:t>/delorean-external-harddrive-02-640.jpg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845782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62</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People get most of their career guidance from their </a:t>
            </a:r>
            <a:r>
              <a:rPr lang="en-US" u="sng" dirty="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But, -- do our parents keep up with the rapidly changing job market?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rPr>
              <a:t>What do the parents of our students or customers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a:ea typeface="ヒラギノ角ゴ Pro W3" charset="0"/>
                <a:cs typeface="ヒラギノ角ゴ Pro W3" charset="0"/>
              </a:rPr>
              <a:t>Emil Barnabas</a:t>
            </a:r>
          </a:p>
        </p:txBody>
      </p:sp>
    </p:spTree>
    <p:extLst>
      <p:ext uri="{BB962C8B-B14F-4D97-AF65-F5344CB8AC3E}">
        <p14:creationId xmlns:p14="http://schemas.microsoft.com/office/powerpoint/2010/main" val="34332491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63</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North Carolina that require, or at least prefer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a:ea typeface="ヒラギノ角ゴ Pro W3" charset="0"/>
              </a:rPr>
              <a:t>North Carolina </a:t>
            </a:r>
            <a:r>
              <a:rPr lang="en-US" dirty="0">
                <a:ea typeface="ヒラギノ角ゴ Pro W3" charset="0"/>
                <a:cs typeface="Times"/>
              </a:rPr>
              <a:t>over 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Does that top number stand out a little?</a:t>
            </a:r>
            <a:r>
              <a:rPr lang="en-US" baseline="0" dirty="0">
                <a:ea typeface="ヒラギノ角ゴ Pro W3" charset="0"/>
                <a:cs typeface="Times"/>
              </a:rPr>
              <a:t> </a:t>
            </a:r>
          </a:p>
          <a:p>
            <a:pPr eaLnBrk="1" hangingPunct="1">
              <a:spcBef>
                <a:spcPct val="0"/>
              </a:spcBef>
              <a:spcAft>
                <a:spcPct val="30000"/>
              </a:spcAft>
            </a:pPr>
            <a:r>
              <a:rPr lang="en-US" baseline="0" dirty="0">
                <a:ea typeface="ヒラギノ角ゴ Pro W3" charset="0"/>
                <a:cs typeface="Times"/>
              </a:rPr>
              <a:t>More about that later</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p:txBody>
      </p:sp>
    </p:spTree>
    <p:extLst>
      <p:ext uri="{BB962C8B-B14F-4D97-AF65-F5344CB8AC3E}">
        <p14:creationId xmlns:p14="http://schemas.microsoft.com/office/powerpoint/2010/main" val="42460032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64</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I</a:t>
            </a:r>
            <a:r>
              <a:rPr lang="en-US" altLang="ja-JP" dirty="0">
                <a:ea typeface="ヒラギノ角ゴ Pro W3" charset="0"/>
                <a:cs typeface="Times"/>
              </a:rPr>
              <a:t> have </a:t>
            </a:r>
            <a:r>
              <a:rPr lang="en-US" altLang="ja-JP" u="sng" dirty="0">
                <a:ea typeface="ヒラギノ角ゴ Pro W3" charset="0"/>
                <a:cs typeface="Times"/>
              </a:rPr>
              <a:t>added</a:t>
            </a:r>
            <a:r>
              <a:rPr lang="en-US" altLang="ja-JP" dirty="0">
                <a:ea typeface="ヒラギノ角ゴ Pro W3" charset="0"/>
                <a:cs typeface="Times"/>
              </a:rPr>
              <a:t>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blue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p>
          <a:p>
            <a:pPr eaLnBrk="1" hangingPunct="1">
              <a:spcBef>
                <a:spcPct val="0"/>
              </a:spcBef>
              <a:spcAft>
                <a:spcPct val="30000"/>
              </a:spcAft>
            </a:pPr>
            <a:r>
              <a:rPr lang="en-US" altLang="ja-JP" dirty="0">
                <a:ea typeface="ヒラギノ角ゴ Pro W3" charset="0"/>
                <a:cs typeface="Times"/>
              </a:rPr>
              <a:t>Thus the </a:t>
            </a:r>
            <a:r>
              <a:rPr lang="en-US" altLang="ja-JP" u="sng" dirty="0">
                <a:ea typeface="ヒラギノ角ゴ Pro W3" charset="0"/>
                <a:cs typeface="Times"/>
              </a:rPr>
              <a:t>blue</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green and red</a:t>
            </a:r>
            <a:r>
              <a:rPr lang="en-US" altLang="ja-JP" dirty="0">
                <a:ea typeface="ヒラギノ角ゴ Pro W3" charset="0"/>
                <a:cs typeface="Times"/>
              </a:rPr>
              <a:t> ones require some </a:t>
            </a:r>
            <a:r>
              <a:rPr lang="en-US" altLang="ja-JP" u="sng" dirty="0">
                <a:ea typeface="ヒラギノ角ゴ Pro W3" charset="0"/>
                <a:cs typeface="Times"/>
              </a:rPr>
              <a:t>college or postsecondary</a:t>
            </a:r>
            <a:r>
              <a:rPr lang="en-US" altLang="ja-JP" dirty="0">
                <a:ea typeface="ヒラギノ角ゴ Pro W3" charset="0"/>
                <a:cs typeface="Times"/>
              </a:rPr>
              <a:t> work. </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North Carolina that 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2026</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That’s the burger flippers at the top of the list.  Lots of restaurants, lots of hungry customers, and </a:t>
            </a:r>
            <a:r>
              <a:rPr lang="en-US" u="sng" dirty="0">
                <a:ea typeface="ヒラギノ角ゴ Pro W3" charset="0"/>
                <a:cs typeface="Times"/>
              </a:rPr>
              <a:t>lots</a:t>
            </a:r>
            <a:r>
              <a:rPr lang="en-US" dirty="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Not many occupations on this list requires a </a:t>
            </a:r>
            <a:r>
              <a:rPr lang="en-US" u="sng" dirty="0">
                <a:ea typeface="ヒラギノ角ゴ Pro W3" charset="0"/>
                <a:cs typeface="Times"/>
              </a:rPr>
              <a:t>4-year degree</a:t>
            </a:r>
            <a:r>
              <a:rPr lang="en-US" dirty="0">
                <a:ea typeface="ヒラギノ角ゴ Pro W3" charset="0"/>
                <a:cs typeface="Times"/>
              </a:rPr>
              <a:t>!  There are some more if you scroll past the bottom of the screen, which you can do when you download the PowerPoint file.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2026, North Carolina will need 15,8200  more registered nurses than we had in 2016. </a:t>
            </a:r>
          </a:p>
          <a:p>
            <a:pPr eaLnBrk="1" hangingPunct="1">
              <a:spcBef>
                <a:spcPct val="0"/>
              </a:spcBef>
              <a:spcAft>
                <a:spcPct val="30000"/>
              </a:spcAft>
            </a:pPr>
            <a:r>
              <a:rPr lang="en-US" u="none" dirty="0">
                <a:ea typeface="ヒラギノ角ゴ Pro W3" charset="0"/>
                <a:cs typeface="Times"/>
              </a:rPr>
              <a:t>From</a:t>
            </a:r>
            <a:r>
              <a:rPr lang="en-US" u="none" baseline="0" dirty="0">
                <a:ea typeface="ヒラギノ角ゴ Pro W3" charset="0"/>
                <a:cs typeface="Times"/>
              </a:rPr>
              <a:t> </a:t>
            </a:r>
            <a:r>
              <a:rPr lang="en-US" u="sng" dirty="0">
                <a:ea typeface="ヒラギノ角ゴ Pro W3" charset="0"/>
                <a:cs typeface="Times"/>
              </a:rPr>
              <a:t>Where</a:t>
            </a:r>
            <a:r>
              <a:rPr lang="en-US" dirty="0">
                <a:ea typeface="ヒラギノ角ゴ Pro W3" charset="0"/>
                <a:cs typeface="Times"/>
              </a:rPr>
              <a:t> will they all come?  </a:t>
            </a:r>
          </a:p>
          <a:p>
            <a:pPr eaLnBrk="1" hangingPunct="1">
              <a:spcBef>
                <a:spcPct val="0"/>
              </a:spcBef>
              <a:spcAft>
                <a:spcPct val="30000"/>
              </a:spcAft>
            </a:pPr>
            <a:r>
              <a:rPr lang="en-US" dirty="0">
                <a:ea typeface="ヒラギノ角ゴ Pro W3" charset="0"/>
                <a:cs typeface="Times"/>
              </a:rPr>
              <a:t>Tell your students:  “If you don’t know what you want to be when</a:t>
            </a:r>
            <a:r>
              <a:rPr lang="en-US" baseline="0" dirty="0">
                <a:ea typeface="ヒラギノ角ゴ Pro W3" charset="0"/>
                <a:cs typeface="Times"/>
              </a:rPr>
              <a:t> you grow up, -- consider nursing.”</a:t>
            </a:r>
          </a:p>
          <a:p>
            <a:pPr eaLnBrk="1" hangingPunct="1">
              <a:spcBef>
                <a:spcPct val="0"/>
              </a:spcBef>
              <a:spcAft>
                <a:spcPct val="30000"/>
              </a:spcAft>
            </a:pPr>
            <a:r>
              <a:rPr lang="en-US" baseline="0" dirty="0">
                <a:ea typeface="ヒラギノ角ゴ Pro W3" charset="0"/>
                <a:cs typeface="Times"/>
              </a:rPr>
              <a:t>OR fast food.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23636840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687763"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65</a:t>
            </a:fld>
            <a:endParaRPr lang="en-US" sz="1300" dirty="0"/>
          </a:p>
        </p:txBody>
      </p:sp>
      <p:sp>
        <p:nvSpPr>
          <p:cNvPr id="72706" name="Rectangle 2"/>
          <p:cNvSpPr>
            <a:spLocks noGrp="1" noRot="1" noChangeAspect="1" noChangeArrowheads="1" noTextEdit="1"/>
          </p:cNvSpPr>
          <p:nvPr>
            <p:ph type="sldImg"/>
          </p:nvPr>
        </p:nvSpPr>
        <p:spPr>
          <a:xfrm>
            <a:off x="1143000" y="685800"/>
            <a:ext cx="3573463" cy="267970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a:ea typeface="ヒラギノ角ゴ Pro W3" charset="0"/>
                <a:cs typeface="Times"/>
              </a:rPr>
              <a:t>We need this many </a:t>
            </a:r>
            <a:r>
              <a:rPr lang="en-US" u="sng" dirty="0">
                <a:ea typeface="ヒラギノ角ゴ Pro W3" charset="0"/>
                <a:cs typeface="Times"/>
              </a:rPr>
              <a:t>less</a:t>
            </a:r>
            <a:r>
              <a:rPr lang="en-US" dirty="0">
                <a:ea typeface="ヒラギノ角ゴ Pro W3" charset="0"/>
                <a:cs typeface="Times"/>
              </a:rPr>
              <a:t> of each of these jobs over this 10-year projection period. </a:t>
            </a:r>
          </a:p>
          <a:p>
            <a:pPr eaLnBrk="1" hangingPunct="1">
              <a:spcBef>
                <a:spcPct val="0"/>
              </a:spcBef>
              <a:spcAft>
                <a:spcPct val="30000"/>
              </a:spcAft>
            </a:pPr>
            <a:r>
              <a:rPr lang="en-US" dirty="0">
                <a:ea typeface="ヒラギノ角ゴ Pro W3" charset="0"/>
                <a:cs typeface="Times"/>
              </a:rPr>
              <a:t>For </a:t>
            </a:r>
            <a:r>
              <a:rPr lang="en-US" u="sng" dirty="0">
                <a:ea typeface="ヒラギノ角ゴ Pro W3" charset="0"/>
                <a:cs typeface="Times"/>
              </a:rPr>
              <a:t>most</a:t>
            </a:r>
            <a:r>
              <a:rPr lang="en-US" dirty="0">
                <a:ea typeface="ヒラギノ角ゴ Pro W3" charset="0"/>
                <a:cs typeface="Times"/>
              </a:rPr>
              <a:t> of these positions, machines are replacing humans.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It used to be that these were the jobs you could get easily </a:t>
            </a:r>
            <a:r>
              <a:rPr lang="en-US" baseline="0" dirty="0">
                <a:ea typeface="ヒラギノ角ゴ Pro W3" charset="0"/>
                <a:cs typeface="Times"/>
              </a:rPr>
              <a:t>if </a:t>
            </a:r>
            <a:r>
              <a:rPr lang="en-US" dirty="0">
                <a:ea typeface="ヒラギノ角ゴ Pro W3" charset="0"/>
                <a:cs typeface="Times"/>
              </a:rPr>
              <a:t>you dropped out of high school.</a:t>
            </a:r>
          </a:p>
          <a:p>
            <a:pPr eaLnBrk="1" hangingPunct="1">
              <a:spcBef>
                <a:spcPct val="0"/>
              </a:spcBef>
              <a:spcAft>
                <a:spcPct val="30000"/>
              </a:spcAft>
            </a:pPr>
            <a:r>
              <a:rPr lang="en-US" baseline="0" dirty="0">
                <a:ea typeface="ヒラギノ角ゴ Pro W3" charset="0"/>
                <a:cs typeface="Times"/>
              </a:rPr>
              <a:t>But the jobs you </a:t>
            </a:r>
            <a:r>
              <a:rPr lang="en-US" u="sng" baseline="0" dirty="0">
                <a:ea typeface="ヒラギノ角ゴ Pro W3" charset="0"/>
                <a:cs typeface="Times"/>
              </a:rPr>
              <a:t>used</a:t>
            </a:r>
            <a:r>
              <a:rPr lang="en-US" baseline="0" dirty="0">
                <a:ea typeface="ヒラギノ角ゴ Pro W3" charset="0"/>
                <a:cs typeface="Times"/>
              </a:rPr>
              <a:t> to get </a:t>
            </a:r>
            <a:r>
              <a:rPr lang="en-US" u="sng" baseline="0" dirty="0">
                <a:ea typeface="ヒラギノ角ゴ Pro W3" charset="0"/>
                <a:cs typeface="Times"/>
              </a:rPr>
              <a:t>without</a:t>
            </a:r>
            <a:r>
              <a:rPr lang="en-US" baseline="0" dirty="0">
                <a:ea typeface="ヒラギノ角ゴ Pro W3" charset="0"/>
                <a:cs typeface="Times"/>
              </a:rPr>
              <a:t> a high school education are going away.</a:t>
            </a:r>
          </a:p>
          <a:p>
            <a:pPr eaLnBrk="1" hangingPunct="1">
              <a:spcBef>
                <a:spcPct val="0"/>
              </a:spcBef>
              <a:spcAft>
                <a:spcPct val="30000"/>
              </a:spcAft>
            </a:pPr>
            <a:endParaRPr lang="en-US" baseline="0" dirty="0">
              <a:ea typeface="ヒラギノ角ゴ Pro W3" charset="0"/>
              <a:cs typeface="Times"/>
            </a:endParaRPr>
          </a:p>
          <a:p>
            <a:pPr eaLnBrk="1" hangingPunct="1">
              <a:spcBef>
                <a:spcPct val="0"/>
              </a:spcBef>
              <a:spcAft>
                <a:spcPct val="30000"/>
              </a:spcAft>
            </a:pPr>
            <a:r>
              <a:rPr lang="en-US" baseline="0" dirty="0">
                <a:ea typeface="ヒラギノ角ゴ Pro W3" charset="0"/>
                <a:cs typeface="Times"/>
              </a:rPr>
              <a:t>A high school education </a:t>
            </a:r>
            <a:r>
              <a:rPr lang="en-US" u="sng" baseline="0" dirty="0">
                <a:ea typeface="ヒラギノ角ゴ Pro W3" charset="0"/>
                <a:cs typeface="Times"/>
              </a:rPr>
              <a:t>plus</a:t>
            </a:r>
            <a:r>
              <a:rPr lang="en-US" baseline="0" dirty="0">
                <a:ea typeface="ヒラギノ角ゴ Pro W3" charset="0"/>
                <a:cs typeface="Times"/>
              </a:rPr>
              <a:t> additional training is now the </a:t>
            </a:r>
            <a:r>
              <a:rPr lang="en-US" u="sng" baseline="0" dirty="0">
                <a:ea typeface="ヒラギノ角ゴ Pro W3" charset="0"/>
                <a:cs typeface="Times"/>
              </a:rPr>
              <a:t>new</a:t>
            </a:r>
            <a:r>
              <a:rPr lang="en-US" baseline="0" dirty="0">
                <a:ea typeface="ヒラギノ角ゴ Pro W3" charset="0"/>
                <a:cs typeface="Times"/>
              </a:rPr>
              <a:t> </a:t>
            </a:r>
            <a:r>
              <a:rPr lang="en-US" u="sng" baseline="0" dirty="0">
                <a:ea typeface="ヒラギノ角ゴ Pro W3" charset="0"/>
                <a:cs typeface="Times"/>
              </a:rPr>
              <a:t>minimum</a:t>
            </a:r>
            <a:r>
              <a:rPr lang="en-US" baseline="0" dirty="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a:ea typeface="ヒラギノ角ゴ Pro W3" charset="0"/>
                <a:cs typeface="Times"/>
              </a:rPr>
              <a:t>Simply put - These are the jobs from which to stay away.</a:t>
            </a: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9613481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65618" cy="4521777"/>
          </a:xfrm>
        </p:spPr>
        <p:txBody>
          <a:bodyPr/>
          <a:lstStyle/>
          <a:p>
            <a:r>
              <a:rPr lang="en-US" dirty="0"/>
              <a:t>North Carolina is divided up into 15 Employment Regions.  These are actually subzones of the 8 prosperity zones.</a:t>
            </a:r>
          </a:p>
          <a:p>
            <a:endParaRPr lang="en-US" dirty="0"/>
          </a:p>
          <a:p>
            <a:r>
              <a:rPr lang="en-US" dirty="0"/>
              <a:t>What this is is a way to look at the occupational projections in your part of the state. </a:t>
            </a:r>
          </a:p>
          <a:p>
            <a:r>
              <a:rPr lang="en-US" dirty="0"/>
              <a:t>That is – What’s hot in your area?</a:t>
            </a:r>
          </a:p>
          <a:p>
            <a:endParaRPr lang="en-US" dirty="0"/>
          </a:p>
          <a:p>
            <a:r>
              <a:rPr lang="en-US" dirty="0"/>
              <a:t>Each region comprises 3 to 12 counties.</a:t>
            </a:r>
          </a:p>
          <a:p>
            <a:endParaRPr lang="en-US" dirty="0"/>
          </a:p>
          <a:p>
            <a:r>
              <a:rPr lang="en-US" dirty="0"/>
              <a:t>See if you can figure out from the map in which region you work.</a:t>
            </a:r>
          </a:p>
          <a:p>
            <a:endParaRPr lang="en-US" dirty="0"/>
          </a:p>
          <a:p>
            <a:r>
              <a:rPr lang="en-US" dirty="0"/>
              <a:t>I am going to flash up a screen for each of these regions showing the high-demand occupations.</a:t>
            </a:r>
          </a:p>
          <a:p>
            <a:endParaRPr lang="en-US" dirty="0"/>
          </a:p>
          <a:p>
            <a:r>
              <a:rPr lang="en-US" dirty="0"/>
              <a:t>Download the PowerPoint so you can spend some time with your region.</a:t>
            </a:r>
          </a:p>
          <a:p>
            <a:endParaRPr lang="en-US" dirty="0"/>
          </a:p>
          <a:p>
            <a:endParaRPr lang="en-US" dirty="0"/>
          </a:p>
          <a:p>
            <a:endParaRPr lang="en-US" dirty="0"/>
          </a:p>
          <a:p>
            <a:endParaRPr lang="en-US" dirty="0"/>
          </a:p>
          <a:p>
            <a:r>
              <a:rPr lang="en-US" dirty="0"/>
              <a:t>=====</a:t>
            </a:r>
          </a:p>
          <a:p>
            <a:r>
              <a:rPr lang="en-US" dirty="0"/>
              <a:t>https://</a:t>
            </a:r>
            <a:r>
              <a:rPr lang="en-US" dirty="0" err="1"/>
              <a:t>nccareers.org</a:t>
            </a:r>
            <a:r>
              <a:rPr lang="en-US" dirty="0"/>
              <a:t>/</a:t>
            </a:r>
            <a:r>
              <a:rPr lang="en-US" dirty="0" err="1"/>
              <a:t>employmentprojections</a:t>
            </a:r>
            <a:r>
              <a:rPr lang="en-US" dirty="0"/>
              <a:t>/images/</a:t>
            </a:r>
            <a:r>
              <a:rPr lang="en-US" dirty="0" err="1"/>
              <a:t>subPZ.png</a:t>
            </a:r>
            <a:endParaRPr lang="en-US" dirty="0"/>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66</a:t>
            </a:fld>
            <a:endParaRPr lang="en-US"/>
          </a:p>
        </p:txBody>
      </p:sp>
    </p:spTree>
    <p:extLst>
      <p:ext uri="{BB962C8B-B14F-4D97-AF65-F5344CB8AC3E}">
        <p14:creationId xmlns:p14="http://schemas.microsoft.com/office/powerpoint/2010/main" val="13132124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67</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 - starting in the far western part of the state and working our way to the east.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Here is the difference in job openings over this ten-year period for the seven counties in this Waynesville-Franklin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will notice as we go through this that most regions need fast food workers and kitchen help.  </a:t>
            </a:r>
          </a:p>
          <a:p>
            <a:pPr eaLnBrk="1" hangingPunct="1">
              <a:spcBef>
                <a:spcPct val="0"/>
              </a:spcBef>
              <a:spcAft>
                <a:spcPct val="30000"/>
              </a:spcAft>
            </a:pPr>
            <a:r>
              <a:rPr lang="en-US" dirty="0">
                <a:ea typeface="ヒラギノ角ゴ Pro W3" charset="0"/>
                <a:cs typeface="Times"/>
              </a:rPr>
              <a:t>We do like to eat, and so do the tourists.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most parts of the state, Nurses are near the top of the list, but here in the far west, Nurses clock in at number 9.</a:t>
            </a:r>
          </a:p>
          <a:p>
            <a:pPr eaLnBrk="1" hangingPunct="1">
              <a:spcBef>
                <a:spcPct val="0"/>
              </a:spcBef>
              <a:spcAft>
                <a:spcPct val="30000"/>
              </a:spcAft>
            </a:pPr>
            <a:r>
              <a:rPr lang="en-US" dirty="0">
                <a:ea typeface="ヒラギノ角ゴ Pro W3" charset="0"/>
                <a:cs typeface="Times"/>
              </a:rPr>
              <a:t>Must be a healthy place to live.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1708927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68</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Once again you see the fast food workers at the top of the list in the Asheville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Notice the Home Health Aides in second place.</a:t>
            </a:r>
          </a:p>
          <a:p>
            <a:pPr eaLnBrk="1" hangingPunct="1">
              <a:spcBef>
                <a:spcPct val="0"/>
              </a:spcBef>
              <a:spcAft>
                <a:spcPct val="30000"/>
              </a:spcAft>
            </a:pPr>
            <a:r>
              <a:rPr lang="en-US" dirty="0">
                <a:ea typeface="ヒラギノ角ゴ Pro W3" charset="0"/>
                <a:cs typeface="Times"/>
              </a:rPr>
              <a:t>As the baby-boomers get older they need someone to come by the house to take care of them.</a:t>
            </a:r>
          </a:p>
          <a:p>
            <a:pPr eaLnBrk="1" hangingPunct="1">
              <a:spcBef>
                <a:spcPct val="0"/>
              </a:spcBef>
              <a:spcAft>
                <a:spcPct val="30000"/>
              </a:spcAft>
            </a:pPr>
            <a:r>
              <a:rPr lang="en-US" dirty="0">
                <a:ea typeface="ヒラギノ角ゴ Pro W3" charset="0"/>
                <a:cs typeface="Times"/>
              </a:rPr>
              <a:t>You will notice a high number of Home Health Aides in areas with lots of retirees.</a:t>
            </a:r>
          </a:p>
          <a:p>
            <a:pPr eaLnBrk="1" hangingPunct="1">
              <a:spcBef>
                <a:spcPct val="0"/>
              </a:spcBef>
              <a:spcAft>
                <a:spcPct val="30000"/>
              </a:spcAft>
            </a:pPr>
            <a:r>
              <a:rPr lang="en-US" dirty="0">
                <a:ea typeface="ヒラギノ角ゴ Pro W3" charset="0"/>
                <a:cs typeface="Times"/>
              </a:rPr>
              <a:t>Those retirees need nurses as well.</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8255913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69</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Retail sales can be high in areas that attract a lot of tourists.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5120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7</a:t>
            </a:fld>
            <a:endParaRPr lang="en-US"/>
          </a:p>
        </p:txBody>
      </p:sp>
    </p:spTree>
    <p:extLst>
      <p:ext uri="{BB962C8B-B14F-4D97-AF65-F5344CB8AC3E}">
        <p14:creationId xmlns:p14="http://schemas.microsoft.com/office/powerpoint/2010/main" val="39946104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70</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After the usual high-demand occupations, you see here in the Hickory Region a high demand for truckers as well as warehouse workers.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048284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71</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2970912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72</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5983263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73</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that in this region, the Fast Food workers drop to </a:t>
            </a:r>
            <a:r>
              <a:rPr lang="en-US" u="sng" dirty="0">
                <a:ea typeface="ヒラギノ角ゴ Pro W3" charset="0"/>
                <a:cs typeface="Times"/>
              </a:rPr>
              <a:t>third</a:t>
            </a:r>
            <a:r>
              <a:rPr lang="en-US" dirty="0">
                <a:ea typeface="ヒラギノ角ゴ Pro W3" charset="0"/>
                <a:cs typeface="Times"/>
              </a:rPr>
              <a:t> place.</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There are lots of retirees in the Pinehurst area, and they have the funds to hire Home Health Aides and Nurses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0208788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74</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They need lots of Home Health Aides in the Greensboro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40394790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75</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may have noticed that Charlotte region and the Raleigh-Durham Region both have very high numbers.</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Besides the fast food workers we need lots of Nurses in the Raleigh-Durham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038816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76</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They need Home Health Aides and Nurses in Fayetteville Region as well.</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24849473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77</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You will notice on the next few slides that the East Coast of this state has a high demand for Cooks.  </a:t>
            </a:r>
          </a:p>
          <a:p>
            <a:pPr eaLnBrk="1" hangingPunct="1">
              <a:spcBef>
                <a:spcPct val="0"/>
              </a:spcBef>
              <a:spcAft>
                <a:spcPct val="30000"/>
              </a:spcAft>
            </a:pPr>
            <a:r>
              <a:rPr lang="en-US" dirty="0">
                <a:ea typeface="ヒラギノ角ゴ Pro W3" charset="0"/>
                <a:cs typeface="Times"/>
              </a:rPr>
              <a:t>There are lots of restaurants on the East Coast, where lots of tourists from the north come south to relax and eat.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1872621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78</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There is a big hospital in Greenville, so the demand for Nursing is great.</a:t>
            </a:r>
          </a:p>
          <a:p>
            <a:pPr eaLnBrk="1" hangingPunct="1">
              <a:spcBef>
                <a:spcPct val="0"/>
              </a:spcBef>
              <a:spcAft>
                <a:spcPct val="30000"/>
              </a:spcAft>
            </a:pPr>
            <a:r>
              <a:rPr lang="en-US" dirty="0">
                <a:ea typeface="ヒラギノ角ゴ Pro W3" charset="0"/>
                <a:cs typeface="Times"/>
              </a:rPr>
              <a:t>They also apparently like to eat.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964752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79</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742306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10899488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80</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the Goldsboro area, you see the fourth one, Slaughterers and Meat Packers. We do like bacon, and this is where it is grown.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cooks are way down the list.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In this region they do more growing than cooking.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31884492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81</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Lots of retail sales on the coast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8569442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82</a:t>
            </a:fld>
            <a:endParaRPr lang="en-US" sz="1300"/>
          </a:p>
        </p:txBody>
      </p:sp>
      <p:sp>
        <p:nvSpPr>
          <p:cNvPr id="68610" name="Rectangle 2"/>
          <p:cNvSpPr>
            <a:spLocks noGrp="1" noRot="1" noChangeAspect="1" noChangeArrowheads="1" noTextEdit="1"/>
          </p:cNvSpPr>
          <p:nvPr>
            <p:ph type="sldImg"/>
          </p:nvPr>
        </p:nvSpPr>
        <p:spPr>
          <a:xfrm>
            <a:off x="914400" y="457200"/>
            <a:ext cx="2419350" cy="1814513"/>
          </a:xfrm>
          <a:solidFill>
            <a:srgbClr val="FFFFFF"/>
          </a:solidFill>
          <a:ln/>
        </p:spPr>
      </p:sp>
      <p:sp>
        <p:nvSpPr>
          <p:cNvPr id="68611" name="Rectangle 3"/>
          <p:cNvSpPr>
            <a:spLocks noGrp="1" noChangeArrowheads="1"/>
          </p:cNvSpPr>
          <p:nvPr>
            <p:ph type="body" idx="1"/>
          </p:nvPr>
        </p:nvSpPr>
        <p:spPr>
          <a:xfrm>
            <a:off x="568325" y="2372810"/>
            <a:ext cx="5527675" cy="674896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And Wilmington Region.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website to get all this data is in the notes section under the slide.  </a:t>
            </a:r>
          </a:p>
          <a:p>
            <a:pPr eaLnBrk="1" hangingPunct="1">
              <a:spcBef>
                <a:spcPct val="0"/>
              </a:spcBef>
              <a:spcAft>
                <a:spcPct val="30000"/>
              </a:spcAft>
            </a:pPr>
            <a:r>
              <a:rPr lang="en-US" dirty="0">
                <a:ea typeface="ヒラギノ角ゴ Pro W3" charset="0"/>
                <a:cs typeface="Times"/>
              </a:rPr>
              <a:t>Download the PowerPoint.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solidFill>
                  <a:srgbClr val="FF0000"/>
                </a:solidFill>
                <a:ea typeface="ヒラギノ角ゴ Pro W3" charset="0"/>
                <a:cs typeface="Arial" charset="0"/>
              </a:rPr>
              <a:t>--------</a:t>
            </a:r>
          </a:p>
          <a:p>
            <a:pPr eaLnBrk="1" hangingPunct="1">
              <a:spcBef>
                <a:spcPct val="0"/>
              </a:spcBef>
              <a:spcAft>
                <a:spcPct val="30000"/>
              </a:spcAft>
            </a:pPr>
            <a:r>
              <a:rPr lang="en-US" dirty="0">
                <a:solidFill>
                  <a:srgbClr val="FF0000"/>
                </a:solidFill>
                <a:ea typeface="ヒラギノ角ゴ Pro W3" charset="0"/>
                <a:cs typeface="Arial" charset="0"/>
              </a:rPr>
              <a:t>https://</a:t>
            </a:r>
            <a:r>
              <a:rPr lang="en-US" dirty="0" err="1">
                <a:solidFill>
                  <a:srgbClr val="FF0000"/>
                </a:solidFill>
                <a:ea typeface="ヒラギノ角ゴ Pro W3" charset="0"/>
                <a:cs typeface="Arial" charset="0"/>
              </a:rPr>
              <a:t>nccareers.org</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employmentprojections</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occupation_employment_projections.html</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0207898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37909" cy="4743450"/>
          </a:xfrm>
        </p:spPr>
        <p:txBody>
          <a:bodyPr/>
          <a:lstStyle/>
          <a:p>
            <a:r>
              <a:rPr lang="en-US" dirty="0"/>
              <a:t>Lots of folks left the construction industry during the recession. </a:t>
            </a:r>
          </a:p>
          <a:p>
            <a:endParaRPr lang="en-US" dirty="0"/>
          </a:p>
          <a:p>
            <a:r>
              <a:rPr lang="en-US" dirty="0"/>
              <a:t>Now the construction industry is working to rebuild their labor pool.  </a:t>
            </a:r>
          </a:p>
          <a:p>
            <a:endParaRPr lang="en-US" dirty="0"/>
          </a:p>
          <a:p>
            <a:r>
              <a:rPr lang="en-US" dirty="0"/>
              <a:t>The problem is that there are not enough folks in the pipeline</a:t>
            </a:r>
            <a:r>
              <a:rPr lang="en-US" baseline="0" dirty="0"/>
              <a:t> training for jobs in the construction industry.</a:t>
            </a:r>
          </a:p>
          <a:p>
            <a:endParaRPr lang="en-US" baseline="0" dirty="0"/>
          </a:p>
          <a:p>
            <a:r>
              <a:rPr lang="en-US" baseline="0" dirty="0"/>
              <a:t>Lots of high schools have dropped their construction programs, and most community colleges have moved construction to Continuing Education.</a:t>
            </a:r>
          </a:p>
          <a:p>
            <a:endParaRPr lang="en-US" baseline="0" dirty="0"/>
          </a:p>
          <a:p>
            <a:r>
              <a:rPr lang="en-US" baseline="0" dirty="0"/>
              <a:t>How do we get more folks to consider careers in construction?  They need the skilled workers </a:t>
            </a:r>
            <a:r>
              <a:rPr lang="en-US" u="sng" baseline="0" dirty="0"/>
              <a:t>now</a:t>
            </a:r>
            <a:r>
              <a:rPr lang="en-US" baseline="0" dirty="0"/>
              <a:t>.</a:t>
            </a:r>
          </a:p>
          <a:p>
            <a:endParaRPr lang="en-US" dirty="0"/>
          </a:p>
          <a:p>
            <a:r>
              <a:rPr lang="en-US" dirty="0"/>
              <a:t>===</a:t>
            </a:r>
          </a:p>
          <a:p>
            <a:r>
              <a:rPr lang="en-US" dirty="0"/>
              <a:t>http://</a:t>
            </a:r>
            <a:r>
              <a:rPr lang="en-US" dirty="0" err="1"/>
              <a:t>constructionlabor.com</a:t>
            </a:r>
            <a:r>
              <a:rPr lang="en-US" dirty="0"/>
              <a:t>/construction-demand-is-outpacing-skilled-labor/</a:t>
            </a:r>
          </a:p>
        </p:txBody>
      </p:sp>
      <p:sp>
        <p:nvSpPr>
          <p:cNvPr id="4" name="Slide Number Placeholder 3"/>
          <p:cNvSpPr>
            <a:spLocks noGrp="1"/>
          </p:cNvSpPr>
          <p:nvPr>
            <p:ph type="sldNum" sz="quarter" idx="10"/>
          </p:nvPr>
        </p:nvSpPr>
        <p:spPr/>
        <p:txBody>
          <a:bodyPr/>
          <a:lstStyle/>
          <a:p>
            <a:fld id="{3D52D8DC-3CCA-4826-966D-69131461ECBB}" type="slidenum">
              <a:rPr lang="en-US" smtClean="0"/>
              <a:t>83</a:t>
            </a:fld>
            <a:endParaRPr lang="en-US"/>
          </a:p>
        </p:txBody>
      </p:sp>
    </p:spTree>
    <p:extLst>
      <p:ext uri="{BB962C8B-B14F-4D97-AF65-F5344CB8AC3E}">
        <p14:creationId xmlns:p14="http://schemas.microsoft.com/office/powerpoint/2010/main" val="2781117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799" y="4400550"/>
            <a:ext cx="5493327"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We are focusing on raising the awareness of construction careers in North Carolina.</a:t>
            </a:r>
          </a:p>
          <a:p>
            <a:endParaRPr lang="en-US" dirty="0">
              <a:ea typeface="ヒラギノ角ゴ Pro W3" charset="0"/>
            </a:endParaRPr>
          </a:p>
          <a:p>
            <a:r>
              <a:rPr lang="en-US" dirty="0">
                <a:ea typeface="ヒラギノ角ゴ Pro W3" charset="0"/>
              </a:rPr>
              <a:t>Whether construction courses are on the curriculum side of the college or the continuing education side, we need to</a:t>
            </a:r>
            <a:r>
              <a:rPr lang="en-US" baseline="0" dirty="0">
                <a:ea typeface="ヒラギノ角ゴ Pro W3" charset="0"/>
              </a:rPr>
              <a:t> attract folks to consider these careers.</a:t>
            </a:r>
          </a:p>
          <a:p>
            <a:endParaRPr lang="en-US" baseline="0" dirty="0">
              <a:ea typeface="ヒラギノ角ゴ Pro W3" charset="0"/>
            </a:endParaRPr>
          </a:p>
          <a:p>
            <a:r>
              <a:rPr lang="en-US" baseline="0" dirty="0">
                <a:ea typeface="ヒラギノ角ゴ Pro W3" charset="0"/>
              </a:rPr>
              <a:t>Open houses are a good way to get folks in the door to see what construction is all about.</a:t>
            </a:r>
          </a:p>
          <a:p>
            <a:endParaRPr lang="en-US" baseline="0" dirty="0">
              <a:ea typeface="ヒラギノ角ゴ Pro W3" charset="0"/>
            </a:endParaRPr>
          </a:p>
          <a:p>
            <a:r>
              <a:rPr lang="en-US" baseline="0" dirty="0">
                <a:ea typeface="ヒラギノ角ゴ Pro W3" charset="0"/>
              </a:rPr>
              <a:t>Many of our colleges will host open houses of some kind that week.</a:t>
            </a:r>
          </a:p>
          <a:p>
            <a:endParaRPr lang="en-US" baseline="0"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ncperkins.org</a:t>
            </a:r>
            <a:r>
              <a:rPr lang="en-US" dirty="0">
                <a:ea typeface="ヒラギノ角ゴ Pro W3" charset="0"/>
              </a:rPr>
              <a:t>/construction</a:t>
            </a:r>
          </a:p>
          <a:p>
            <a:r>
              <a:rPr lang="en-US" dirty="0">
                <a:ea typeface="ヒラギノ角ゴ Pro W3" charset="0"/>
              </a:rPr>
              <a:t>April 9-13, 2018</a:t>
            </a:r>
          </a:p>
          <a:p>
            <a:r>
              <a:rPr lang="en-US" dirty="0">
                <a:ea typeface="ヒラギノ角ゴ Pro W3" charset="0"/>
              </a:rPr>
              <a:t>April 8-12, 2019</a:t>
            </a:r>
          </a:p>
          <a:p>
            <a:endParaRPr lang="en-US" dirty="0">
              <a:ea typeface="ヒラギノ角ゴ Pro W3" charset="0"/>
            </a:endParaRPr>
          </a:p>
          <a:p>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84</a:t>
            </a:fld>
            <a:endParaRPr lang="en-US" sz="1300"/>
          </a:p>
        </p:txBody>
      </p:sp>
    </p:spTree>
    <p:extLst>
      <p:ext uri="{BB962C8B-B14F-4D97-AF65-F5344CB8AC3E}">
        <p14:creationId xmlns:p14="http://schemas.microsoft.com/office/powerpoint/2010/main" val="18316333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xfrm>
            <a:off x="1371600" y="1143000"/>
            <a:ext cx="3671888" cy="2754313"/>
          </a:xfrm>
          <a:ln/>
        </p:spPr>
      </p:sp>
      <p:sp>
        <p:nvSpPr>
          <p:cNvPr id="158722" name="Notes Placeholder 2"/>
          <p:cNvSpPr>
            <a:spLocks noGrp="1"/>
          </p:cNvSpPr>
          <p:nvPr>
            <p:ph type="body" idx="1"/>
          </p:nvPr>
        </p:nvSpPr>
        <p:spPr>
          <a:xfrm>
            <a:off x="685800" y="4031673"/>
            <a:ext cx="5486400" cy="51123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baseline="0" dirty="0">
                <a:ea typeface="ヒラギノ角ゴ Pro W3" charset="0"/>
              </a:rPr>
              <a:t>We are doing the same for Manufacturing.   Manufacturing has changed a lot over the last few decades.  The jobs in manufacturing require using sophisticated automation equipment.</a:t>
            </a:r>
          </a:p>
          <a:p>
            <a:r>
              <a:rPr lang="en-US" baseline="0" dirty="0">
                <a:ea typeface="ヒラギノ角ゴ Pro W3" charset="0"/>
              </a:rPr>
              <a:t>Last month was our seventh annual North Carolina Advanced Manufacturing Careers Awareness Week</a:t>
            </a:r>
          </a:p>
          <a:p>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There were 66 open houses all across the state, mostly at manufacturing companies and community colleges, helping people learn about the </a:t>
            </a:r>
            <a:r>
              <a:rPr lang="en-US" u="sng" baseline="0" dirty="0">
                <a:ea typeface="ヒラギノ角ゴ Pro W3" charset="0"/>
              </a:rPr>
              <a:t>modern</a:t>
            </a:r>
            <a:r>
              <a:rPr lang="en-US" baseline="0" dirty="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ea typeface="ヒラギノ角ゴ Pro W3" charset="0"/>
              </a:rPr>
              <a:t>Look for it again next year. Always the week of the first Friday in October.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www.ncperkins.org</a:t>
            </a:r>
            <a:r>
              <a:rPr lang="en-US" dirty="0">
                <a:ea typeface="ヒラギノ角ゴ Pro W3" charset="0"/>
              </a:rPr>
              <a:t>/manufacturing</a:t>
            </a:r>
          </a:p>
          <a:p>
            <a:endParaRPr lang="en-US" dirty="0">
              <a:ea typeface="ヒラギノ角ゴ Pro W3" charset="0"/>
            </a:endParaRPr>
          </a:p>
          <a:p>
            <a:r>
              <a:rPr lang="en-US" dirty="0"/>
              <a:t>April 8-12, 2013 </a:t>
            </a:r>
          </a:p>
          <a:p>
            <a:r>
              <a:rPr lang="en-US" dirty="0"/>
              <a:t>April 7-11, 2014 </a:t>
            </a:r>
          </a:p>
          <a:p>
            <a:r>
              <a:rPr lang="en-US" dirty="0"/>
              <a:t>April 13-17, 2015 </a:t>
            </a:r>
          </a:p>
          <a:p>
            <a:r>
              <a:rPr lang="en-US" dirty="0"/>
              <a:t>April 4-8, 2016 </a:t>
            </a:r>
          </a:p>
          <a:p>
            <a:r>
              <a:rPr lang="en-US" dirty="0"/>
              <a:t>October 3-7, 2016 </a:t>
            </a:r>
          </a:p>
          <a:p>
            <a:r>
              <a:rPr lang="en-US" dirty="0"/>
              <a:t>October 2-6, 2017 </a:t>
            </a:r>
          </a:p>
          <a:p>
            <a:r>
              <a:rPr lang="en-US" dirty="0">
                <a:ea typeface="ヒラギノ角ゴ Pro W3" charset="0"/>
              </a:rPr>
              <a:t>October 1-5, 2018</a:t>
            </a:r>
          </a:p>
          <a:p>
            <a:r>
              <a:rPr lang="en-US" dirty="0">
                <a:ea typeface="ヒラギノ角ゴ Pro W3" charset="0"/>
              </a:rPr>
              <a:t>Nov 30 – Oct 4, 2019</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85</a:t>
            </a:fld>
            <a:endParaRPr lang="en-US" sz="1300"/>
          </a:p>
        </p:txBody>
      </p:sp>
    </p:spTree>
    <p:extLst>
      <p:ext uri="{BB962C8B-B14F-4D97-AF65-F5344CB8AC3E}">
        <p14:creationId xmlns:p14="http://schemas.microsoft.com/office/powerpoint/2010/main" val="22679940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We plan those two events during our monthly Raising the Awareness of Career Pathways webinars.</a:t>
            </a:r>
          </a:p>
          <a:p>
            <a:r>
              <a:rPr lang="en-US" dirty="0">
                <a:ea typeface="ヒラギノ角ゴ Pro W3" charset="0"/>
              </a:rPr>
              <a:t>The next one is December 13 at 9 am.  You can find the registration link on our Presentations web page.</a:t>
            </a:r>
          </a:p>
          <a:p>
            <a:endParaRPr lang="en-US" dirty="0">
              <a:ea typeface="ヒラギノ角ゴ Pro W3" charset="0"/>
            </a:endParaRPr>
          </a:p>
          <a:p>
            <a:r>
              <a:rPr lang="en-US" dirty="0">
                <a:ea typeface="ヒラギノ角ゴ Pro W3" charset="0"/>
              </a:rPr>
              <a:t>If you registered for today’s workshop, then you should be on the mailing list for these planning meetings.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Registration link for the December 13 meeting:</a:t>
            </a:r>
          </a:p>
          <a:p>
            <a:r>
              <a:rPr lang="en-US" dirty="0">
                <a:ea typeface="ヒラギノ角ゴ Pro W3" charset="0"/>
              </a:rPr>
              <a:t>https://</a:t>
            </a:r>
            <a:r>
              <a:rPr lang="en-US" dirty="0" err="1">
                <a:ea typeface="ヒラギノ角ゴ Pro W3" charset="0"/>
              </a:rPr>
              <a:t>register.gotowebinar.com</a:t>
            </a:r>
            <a:r>
              <a:rPr lang="en-US" dirty="0">
                <a:ea typeface="ヒラギノ角ゴ Pro W3" charset="0"/>
              </a:rPr>
              <a:t>/register/3384580858927997698</a:t>
            </a:r>
          </a:p>
          <a:p>
            <a:endParaRPr lang="en-US" dirty="0">
              <a:ea typeface="ヒラギノ角ゴ Pro W3" charset="0"/>
            </a:endParaRPr>
          </a:p>
          <a:p>
            <a:endParaRPr lang="en-US" dirty="0">
              <a:ea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NCperkins.org</a:t>
            </a:r>
            <a:r>
              <a:rPr lang="en-US" sz="1600" dirty="0"/>
              <a:t>/presentations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86</a:t>
            </a:fld>
            <a:endParaRPr lang="en-US" sz="1300"/>
          </a:p>
        </p:txBody>
      </p:sp>
    </p:spTree>
    <p:extLst>
      <p:ext uri="{BB962C8B-B14F-4D97-AF65-F5344CB8AC3E}">
        <p14:creationId xmlns:p14="http://schemas.microsoft.com/office/powerpoint/2010/main" val="8971629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87</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It profoundly reminds us that we are preparing people</a:t>
            </a:r>
            <a:r>
              <a:rPr lang="en-US" baseline="0" dirty="0">
                <a:ea typeface="ヒラギノ角ゴ Pro W3" charset="0"/>
              </a:rPr>
              <a:t> </a:t>
            </a:r>
            <a:r>
              <a:rPr lang="en-US" dirty="0">
                <a:ea typeface="ヒラギノ角ゴ Pro W3" charset="0"/>
              </a:rPr>
              <a:t>for 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9584559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88</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and they will be Using technologies that have not yet been invented …</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000519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89</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to solve problems that we do not yet know are problems.</a:t>
            </a:r>
          </a:p>
          <a:p>
            <a:pPr eaLnBrk="1" hangingPunct="1"/>
            <a:endParaRPr lang="en-US" dirty="0">
              <a:ea typeface="ヒラギノ角ゴ Pro W3" charset="0"/>
            </a:endParaRPr>
          </a:p>
          <a:p>
            <a:pPr eaLnBrk="1" hangingPunct="1"/>
            <a:r>
              <a:rPr lang="en-US" dirty="0">
                <a:ea typeface="ヒラギノ角ゴ Pro W3" charset="0"/>
              </a:rPr>
              <a:t>Are we </a:t>
            </a:r>
            <a:r>
              <a:rPr lang="en-US" u="sng" dirty="0">
                <a:ea typeface="ヒラギノ角ゴ Pro W3" charset="0"/>
              </a:rPr>
              <a:t>equipping </a:t>
            </a:r>
            <a:r>
              <a:rPr lang="en-US" dirty="0">
                <a:ea typeface="ヒラギノ角ゴ Pro W3" charset="0"/>
              </a:rPr>
              <a:t>the next generation with the knowledge and tools they will need to do this?</a:t>
            </a:r>
          </a:p>
          <a:p>
            <a:pPr eaLnBrk="1" hangingPunct="1"/>
            <a:endParaRPr lang="en-US" dirty="0">
              <a:ea typeface="ヒラギノ角ゴ Pro W3" charset="0"/>
            </a:endParaRPr>
          </a:p>
          <a:p>
            <a:pPr eaLnBrk="1" hangingPunct="1"/>
            <a:r>
              <a:rPr lang="en-US" dirty="0">
                <a:ea typeface="ヒラギノ角ゴ Pro W3" charset="0"/>
              </a:rPr>
              <a:t>Is this what we are doing in our WIOA training programs and community colleges? </a:t>
            </a:r>
          </a:p>
          <a:p>
            <a:pPr eaLnBrk="1" hangingPunct="1"/>
            <a:r>
              <a:rPr lang="en-US" dirty="0">
                <a:ea typeface="ヒラギノ角ゴ Pro W3" charset="0"/>
              </a:rPr>
              <a:t>Truly equipping folks with the skills they need for the future?</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Shift Happens</a:t>
            </a:r>
          </a:p>
          <a:p>
            <a:pPr eaLnBrk="1" hangingPunct="1"/>
            <a:r>
              <a:rPr lang="en-US" dirty="0"/>
              <a:t>Karl </a:t>
            </a:r>
            <a:r>
              <a:rPr lang="en-US" dirty="0" err="1"/>
              <a:t>Fisch</a:t>
            </a:r>
            <a:r>
              <a:rPr lang="en-US" dirty="0"/>
              <a:t> and Scott McLeod</a:t>
            </a:r>
          </a:p>
          <a:p>
            <a:pPr eaLnBrk="1" hangingPunct="1"/>
            <a:r>
              <a:rPr lang="en-US" dirty="0">
                <a:ea typeface="ヒラギノ角ゴ Pro W3" charset="0"/>
              </a:rPr>
              <a:t>http://</a:t>
            </a:r>
            <a:r>
              <a:rPr lang="en-US" dirty="0" err="1">
                <a:ea typeface="ヒラギノ角ゴ Pro W3" charset="0"/>
              </a:rPr>
              <a:t>shifthappens.wikispaces.com</a:t>
            </a:r>
            <a:r>
              <a:rPr lang="en-US" dirty="0">
                <a:ea typeface="ヒラギノ角ゴ Pro W3" charset="0"/>
              </a:rPr>
              <a:t>/</a:t>
            </a: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3927761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April 18, 2018</a:t>
            </a:r>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3D52D8DC-3CCA-4826-966D-69131461ECBB}" type="slidenum">
              <a:rPr lang="en-US" smtClean="0"/>
              <a:t>9</a:t>
            </a:fld>
            <a:endParaRPr lang="en-US"/>
          </a:p>
        </p:txBody>
      </p:sp>
    </p:spTree>
    <p:extLst>
      <p:ext uri="{BB962C8B-B14F-4D97-AF65-F5344CB8AC3E}">
        <p14:creationId xmlns:p14="http://schemas.microsoft.com/office/powerpoint/2010/main" val="15313195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24055" cy="4743450"/>
          </a:xfrm>
        </p:spPr>
        <p:txBody>
          <a:bodyPr/>
          <a:lstStyle/>
          <a:p>
            <a:r>
              <a:rPr lang="en-US" dirty="0"/>
              <a:t>You can take a course, pass a test and become a certified </a:t>
            </a:r>
            <a:r>
              <a:rPr lang="en-US" u="sng" dirty="0"/>
              <a:t>ScrumMaster</a:t>
            </a:r>
            <a:r>
              <a:rPr lang="en-US" dirty="0"/>
              <a:t>.</a:t>
            </a:r>
          </a:p>
          <a:p>
            <a:endParaRPr lang="en-US" dirty="0"/>
          </a:p>
          <a:p>
            <a:r>
              <a:rPr lang="en-US" dirty="0"/>
              <a:t>Who knows what a ScrumMaster does?</a:t>
            </a:r>
          </a:p>
          <a:p>
            <a:endParaRPr lang="en-US" dirty="0"/>
          </a:p>
          <a:p>
            <a:r>
              <a:rPr lang="en-US" dirty="0"/>
              <a:t>Does anyone know the term “Scrum” from Rugby?</a:t>
            </a:r>
          </a:p>
          <a:p>
            <a:endParaRPr lang="en-US" dirty="0"/>
          </a:p>
          <a:p>
            <a:endParaRPr lang="en-US" dirty="0"/>
          </a:p>
          <a:p>
            <a:endParaRPr lang="en-US" dirty="0"/>
          </a:p>
          <a:p>
            <a:r>
              <a:rPr lang="en-US" dirty="0"/>
              <a:t>====</a:t>
            </a:r>
          </a:p>
          <a:p>
            <a:r>
              <a:rPr lang="en-US" dirty="0"/>
              <a:t>https://</a:t>
            </a:r>
            <a:r>
              <a:rPr lang="en-US" dirty="0" err="1"/>
              <a:t>www.scrumalliance.org</a:t>
            </a:r>
            <a:r>
              <a:rPr lang="en-US" dirty="0"/>
              <a:t>/get-certified/practitioners/</a:t>
            </a:r>
            <a:r>
              <a:rPr lang="en-US" dirty="0" err="1"/>
              <a:t>csm</a:t>
            </a:r>
            <a:r>
              <a:rPr lang="en-US" dirty="0"/>
              <a:t>-certification</a:t>
            </a:r>
          </a:p>
          <a:p>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90</a:t>
            </a:fld>
            <a:endParaRPr lang="en-US"/>
          </a:p>
        </p:txBody>
      </p:sp>
    </p:spTree>
    <p:extLst>
      <p:ext uri="{BB962C8B-B14F-4D97-AF65-F5344CB8AC3E}">
        <p14:creationId xmlns:p14="http://schemas.microsoft.com/office/powerpoint/2010/main" val="35971410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Monster dot com for ScrumMaster - and you find 6,698 job openings.</a:t>
            </a:r>
          </a:p>
          <a:p>
            <a:endParaRPr lang="en-US" dirty="0"/>
          </a:p>
          <a:p>
            <a:endParaRPr lang="en-US" dirty="0"/>
          </a:p>
          <a:p>
            <a:r>
              <a:rPr lang="en-US" dirty="0"/>
              <a:t>====</a:t>
            </a:r>
          </a:p>
          <a:p>
            <a:r>
              <a:rPr lang="en-US" dirty="0"/>
              <a:t>https://</a:t>
            </a:r>
            <a:r>
              <a:rPr lang="en-US" dirty="0" err="1"/>
              <a:t>www.monster.com</a:t>
            </a:r>
            <a:r>
              <a:rPr lang="en-US" dirty="0"/>
              <a:t>/jobs/search/?q=</a:t>
            </a:r>
            <a:r>
              <a:rPr lang="en-US" dirty="0" err="1"/>
              <a:t>scrummaster&amp;intcid</a:t>
            </a:r>
            <a:r>
              <a:rPr lang="en-US" dirty="0"/>
              <a:t>=</a:t>
            </a:r>
            <a:r>
              <a:rPr lang="en-US" dirty="0" err="1"/>
              <a:t>skr_navigation_nhpso_searchMain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91</a:t>
            </a:fld>
            <a:endParaRPr lang="en-US"/>
          </a:p>
        </p:txBody>
      </p:sp>
    </p:spTree>
    <p:extLst>
      <p:ext uri="{BB962C8B-B14F-4D97-AF65-F5344CB8AC3E}">
        <p14:creationId xmlns:p14="http://schemas.microsoft.com/office/powerpoint/2010/main" val="30767716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Indeed found 7,667 ScrumMaster jobs.</a:t>
            </a:r>
          </a:p>
          <a:p>
            <a:endParaRPr lang="en-US" dirty="0"/>
          </a:p>
          <a:p>
            <a:endParaRPr lang="en-US" dirty="0"/>
          </a:p>
          <a:p>
            <a:endParaRPr lang="en-US" dirty="0"/>
          </a:p>
          <a:p>
            <a:r>
              <a:rPr lang="en-US" dirty="0"/>
              <a:t>=====</a:t>
            </a:r>
          </a:p>
          <a:p>
            <a:r>
              <a:rPr lang="en-US" dirty="0"/>
              <a:t>https://</a:t>
            </a:r>
            <a:r>
              <a:rPr lang="en-US" dirty="0" err="1"/>
              <a:t>www.indeed.com</a:t>
            </a:r>
            <a:r>
              <a:rPr lang="en-US" dirty="0"/>
              <a:t>/</a:t>
            </a:r>
            <a:r>
              <a:rPr lang="en-US" dirty="0" err="1"/>
              <a:t>jobs?q</a:t>
            </a:r>
            <a:r>
              <a:rPr lang="en-US" dirty="0"/>
              <a:t>=</a:t>
            </a:r>
            <a:r>
              <a:rPr lang="en-US" dirty="0" err="1"/>
              <a:t>Scrum+Master&amp;l</a:t>
            </a:r>
            <a:r>
              <a:rPr lang="en-US" dirty="0"/>
              <a:t>=</a:t>
            </a:r>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92</a:t>
            </a:fld>
            <a:endParaRPr lang="en-US"/>
          </a:p>
        </p:txBody>
      </p:sp>
    </p:spTree>
    <p:extLst>
      <p:ext uri="{BB962C8B-B14F-4D97-AF65-F5344CB8AC3E}">
        <p14:creationId xmlns:p14="http://schemas.microsoft.com/office/powerpoint/2010/main" val="11336877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Zip Recruiter found 13,345 ScrumMaster job openings.</a:t>
            </a:r>
          </a:p>
          <a:p>
            <a:endParaRPr lang="en-US" dirty="0"/>
          </a:p>
          <a:p>
            <a:r>
              <a:rPr lang="en-US" dirty="0"/>
              <a:t>That’s a lot of job openings for a job most folks have never heard of.</a:t>
            </a:r>
          </a:p>
          <a:p>
            <a:endParaRPr lang="en-US" dirty="0"/>
          </a:p>
          <a:p>
            <a:endParaRPr lang="en-US" dirty="0"/>
          </a:p>
          <a:p>
            <a:endParaRPr lang="en-US" dirty="0"/>
          </a:p>
          <a:p>
            <a:endParaRPr lang="en-US" dirty="0"/>
          </a:p>
          <a:p>
            <a:r>
              <a:rPr lang="en-US" dirty="0"/>
              <a:t>===</a:t>
            </a:r>
          </a:p>
          <a:p>
            <a:endParaRPr lang="en-US" dirty="0"/>
          </a:p>
          <a:p>
            <a:r>
              <a:rPr lang="en-US" dirty="0"/>
              <a:t>https://</a:t>
            </a:r>
            <a:r>
              <a:rPr lang="en-US" dirty="0" err="1"/>
              <a:t>www.ziprecruiter.com</a:t>
            </a:r>
            <a:r>
              <a:rPr lang="en-US" dirty="0"/>
              <a:t>/candidate/</a:t>
            </a:r>
            <a:r>
              <a:rPr lang="en-US" dirty="0" err="1"/>
              <a:t>search?search</a:t>
            </a:r>
            <a:r>
              <a:rPr lang="en-US" dirty="0"/>
              <a:t>=</a:t>
            </a:r>
            <a:r>
              <a:rPr lang="en-US" dirty="0" err="1"/>
              <a:t>Scrum+Master&amp;location</a:t>
            </a:r>
            <a:r>
              <a:rPr lang="en-US" dirty="0"/>
              <a:t>=</a:t>
            </a:r>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93</a:t>
            </a:fld>
            <a:endParaRPr lang="en-US"/>
          </a:p>
        </p:txBody>
      </p:sp>
    </p:spTree>
    <p:extLst>
      <p:ext uri="{BB962C8B-B14F-4D97-AF65-F5344CB8AC3E}">
        <p14:creationId xmlns:p14="http://schemas.microsoft.com/office/powerpoint/2010/main" val="27921321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506413"/>
            <a:ext cx="2743200" cy="2057400"/>
          </a:xfrm>
        </p:spPr>
      </p:sp>
      <p:sp>
        <p:nvSpPr>
          <p:cNvPr id="3" name="Notes Placeholder 2"/>
          <p:cNvSpPr>
            <a:spLocks noGrp="1"/>
          </p:cNvSpPr>
          <p:nvPr>
            <p:ph type="body" idx="1"/>
          </p:nvPr>
        </p:nvSpPr>
        <p:spPr>
          <a:xfrm>
            <a:off x="685799" y="2784763"/>
            <a:ext cx="5493327" cy="6220691"/>
          </a:xfrm>
        </p:spPr>
        <p:txBody>
          <a:bodyPr/>
          <a:lstStyle/>
          <a:p>
            <a:r>
              <a:rPr lang="en-US" dirty="0"/>
              <a:t>Here is a few descriptors of the ScrumMaster.</a:t>
            </a:r>
          </a:p>
          <a:p>
            <a:endParaRPr lang="en-US" dirty="0"/>
          </a:p>
          <a:p>
            <a:r>
              <a:rPr lang="en-US" dirty="0"/>
              <a:t>I think the best word we have used up to now to describe this position is a facilitator.</a:t>
            </a:r>
          </a:p>
          <a:p>
            <a:endParaRPr lang="en-US" dirty="0"/>
          </a:p>
          <a:p>
            <a:r>
              <a:rPr lang="en-US" dirty="0"/>
              <a:t>The Scrum Master guides the team, but does not actively do the work of a team member.</a:t>
            </a:r>
          </a:p>
          <a:p>
            <a:endParaRPr lang="en-US" dirty="0"/>
          </a:p>
          <a:p>
            <a:r>
              <a:rPr lang="en-US" dirty="0"/>
              <a:t>They get each team member to vocalize what they are doing and to identify any road blocks they see.</a:t>
            </a:r>
          </a:p>
          <a:p>
            <a:endParaRPr lang="en-US" dirty="0"/>
          </a:p>
          <a:p>
            <a:r>
              <a:rPr lang="en-US" dirty="0"/>
              <a:t>They are not managing the team as a traditional manager, they are instead managing the </a:t>
            </a:r>
            <a:r>
              <a:rPr lang="en-US" u="sng" dirty="0"/>
              <a:t>process</a:t>
            </a:r>
            <a:r>
              <a:rPr lang="en-US" dirty="0"/>
              <a:t>.  </a:t>
            </a:r>
          </a:p>
          <a:p>
            <a:r>
              <a:rPr lang="en-US" dirty="0"/>
              <a:t>Ensuring a smooth process, regardless of the product being made.</a:t>
            </a:r>
          </a:p>
          <a:p>
            <a:endParaRPr lang="en-US" dirty="0"/>
          </a:p>
          <a:p>
            <a:r>
              <a:rPr lang="en-US" dirty="0"/>
              <a:t>How do people find out about these jobs that are in high demand?</a:t>
            </a:r>
          </a:p>
          <a:p>
            <a:r>
              <a:rPr lang="en-US" dirty="0"/>
              <a:t>How do we help our clients find out about these jobs -- and figure out if they are the right candidate to become a ScrumMaster?</a:t>
            </a:r>
          </a:p>
          <a:p>
            <a:endParaRPr lang="en-US" dirty="0"/>
          </a:p>
          <a:p>
            <a:r>
              <a:rPr lang="en-US" dirty="0"/>
              <a:t>-- I’ll let you ponder </a:t>
            </a:r>
            <a:r>
              <a:rPr lang="en-US" u="sng" dirty="0"/>
              <a:t>that</a:t>
            </a:r>
            <a:r>
              <a:rPr lang="en-US" dirty="0"/>
              <a:t> -- while we take a 15-minute break.</a:t>
            </a:r>
          </a:p>
          <a:p>
            <a:endParaRPr lang="en-US" dirty="0"/>
          </a:p>
          <a:p>
            <a:endParaRPr lang="en-US" dirty="0"/>
          </a:p>
          <a:p>
            <a:r>
              <a:rPr lang="en-US" dirty="0"/>
              <a:t>=====</a:t>
            </a:r>
          </a:p>
          <a:p>
            <a:endParaRPr lang="en-US" dirty="0"/>
          </a:p>
          <a:p>
            <a:r>
              <a:rPr lang="en-US" dirty="0"/>
              <a:t>https://</a:t>
            </a:r>
            <a:r>
              <a:rPr lang="en-US" dirty="0" err="1"/>
              <a:t>www.projectmanager.com</a:t>
            </a:r>
            <a:r>
              <a:rPr lang="en-US" dirty="0"/>
              <a:t>/blog/what-is-a-scrum-master-everything-you-need</a:t>
            </a:r>
          </a:p>
          <a:p>
            <a:endParaRPr lang="en-US" dirty="0"/>
          </a:p>
          <a:p>
            <a:r>
              <a:rPr lang="en-US" dirty="0"/>
              <a:t>A Scrum Master might sound like a character in a role-playing game, but it’s a serious job that’s rooted in leadership. </a:t>
            </a:r>
            <a:r>
              <a:rPr lang="en-US" b="1" dirty="0"/>
              <a:t>The Scrum Master is responsible for ensuring a true Scrum process over the course of a project. They hold together the Scrum framework, facilitating the process for the organization, product owner and Scrum team.</a:t>
            </a:r>
            <a:endParaRPr lang="en-US" dirty="0"/>
          </a:p>
          <a:p>
            <a:r>
              <a:rPr lang="en-US" dirty="0"/>
              <a:t>Scrum, according to </a:t>
            </a:r>
            <a:r>
              <a:rPr lang="en-US" dirty="0">
                <a:hlinkClick r:id="rId3"/>
              </a:rPr>
              <a:t>Scrum.org</a:t>
            </a:r>
            <a:r>
              <a:rPr lang="en-US" dirty="0"/>
              <a:t>, is a framework that allows teams to work on complex projects and deliver high-value products by approaching problems adaptively. It’s a simple, straightforward and easy-to-implement way to handle projects. It can pivot and encourages continuous feedback, which allows a project to more accurately fulfill a customer’s needs.</a:t>
            </a:r>
          </a:p>
          <a:p>
            <a:r>
              <a:rPr lang="en-US" dirty="0"/>
              <a:t>Thanks to its many benefits, Scrum continues to grow in popularity. According to the Scrum Alliance report last year on “</a:t>
            </a:r>
            <a:r>
              <a:rPr lang="en-US" dirty="0">
                <a:hlinkClick r:id="rId4"/>
              </a:rPr>
              <a:t>The State of Scrum</a:t>
            </a:r>
            <a:r>
              <a:rPr lang="en-US" dirty="0"/>
              <a:t>,” 89 percent of Agile users use the Scrum approach, where 62 percent of those polled have an in-house Scrum coach and 86 percent hold a daily Scrum meeting.</a:t>
            </a:r>
          </a:p>
          <a:p>
            <a:r>
              <a:rPr lang="en-US" dirty="0"/>
              <a:t>These statistics show the importance of the Scrum Master, for no Scrum team should be without one. So let’s take a closer look at the role of the Scrum Master.</a:t>
            </a:r>
          </a:p>
          <a:p>
            <a:r>
              <a:rPr lang="en-US" b="1" dirty="0"/>
              <a:t>What Is a Scrum Master?</a:t>
            </a:r>
          </a:p>
          <a:p>
            <a:r>
              <a:rPr lang="en-US" dirty="0"/>
              <a:t>The Scrum Master is the person on the team who is responsible for managing the process, and only the process. They are not involved in the decision-making, but act as a lodestar to guide the team through the Scrum process with their experience and expertise.</a:t>
            </a:r>
          </a:p>
          <a:p>
            <a:r>
              <a:rPr lang="en-US" dirty="0"/>
              <a:t>Not everyone on the team will have the same understanding of Scrum, and that’s especially true for teams new to the framework. Without a Scrum Master promoting and supporting the process, who can help team members understand the </a:t>
            </a:r>
            <a:r>
              <a:rPr lang="en-US" dirty="0">
                <a:hlinkClick r:id="rId5"/>
              </a:rPr>
              <a:t>theory, practice, rules and values of Scrum</a:t>
            </a:r>
            <a:r>
              <a:rPr lang="en-US" dirty="0"/>
              <a:t>, the project can flounder and fail.</a:t>
            </a:r>
          </a:p>
          <a:p>
            <a:r>
              <a:rPr lang="en-US" b="1" dirty="0"/>
              <a:t>Holistic Leadership</a:t>
            </a:r>
          </a:p>
          <a:p>
            <a:r>
              <a:rPr lang="en-US" dirty="0"/>
              <a:t>One way to look at the Scrum Master is as a </a:t>
            </a:r>
            <a:r>
              <a:rPr lang="en-US" dirty="0">
                <a:hlinkClick r:id="rId6"/>
              </a:rPr>
              <a:t>servant leader.</a:t>
            </a:r>
            <a:r>
              <a:rPr lang="en-US" dirty="0"/>
              <a:t> They’re not part of a hierarchy, barking orders or demanding ROI. Instead, they’re taking a more holistic approach to work, offering service to others while promoting a sense of community and supporting a shared decision-making power.</a:t>
            </a:r>
          </a:p>
          <a:p>
            <a:r>
              <a:rPr lang="en-US" dirty="0"/>
              <a:t>One thing the scrum master should be careful to stay away from is </a:t>
            </a:r>
            <a:r>
              <a:rPr lang="en-US" i="1" dirty="0"/>
              <a:t>over-</a:t>
            </a:r>
            <a:r>
              <a:rPr lang="en-US" dirty="0"/>
              <a:t>evangelizing, namely constantly pointing out to their team members when they are “doing scrum wrong”. This is counterproductive and does not fit into the description of what the scrum master should be doing. Rather, the scrum master should catch people doing things right; and then, in the spirit of a the best teachers, show them how things can be done better.</a:t>
            </a:r>
          </a:p>
          <a:p>
            <a:r>
              <a:rPr lang="en-US" b="1" dirty="0"/>
              <a:t>Scrum Master Role</a:t>
            </a:r>
          </a:p>
          <a:p>
            <a:r>
              <a:rPr lang="en-US" dirty="0"/>
              <a:t>The Scrum Master has several roles in the project. The Scrum Master serves the product owner by making sure that the goals, scope and product domain are clear to everyone on the Scrum team. They offer techniques and </a:t>
            </a:r>
            <a:r>
              <a:rPr lang="en-US" dirty="0">
                <a:hlinkClick r:id="rId7"/>
              </a:rPr>
              <a:t>tools to manage the product backlog</a:t>
            </a:r>
            <a:r>
              <a:rPr lang="en-US" dirty="0"/>
              <a:t> effectively and help the Scrum team know that there is a need to keep the product backlog items clear and concise.</a:t>
            </a:r>
          </a:p>
          <a:p>
            <a:r>
              <a:rPr lang="en-US" dirty="0"/>
              <a:t>They also know product planning in an empirical environment. Naturally, a Scrum Master is adept at being agile and can practice agility. They know Agile as a way of approaching a project and can set up meetings as needed to direct or pass on information about the process.</a:t>
            </a:r>
          </a:p>
          <a:p>
            <a:r>
              <a:rPr lang="en-US" b="1" dirty="0"/>
              <a:t>The Scrum Team</a:t>
            </a:r>
          </a:p>
          <a:p>
            <a:r>
              <a:rPr lang="en-US" dirty="0"/>
              <a:t>When it comes to the Scrum team, a Scrum Master acts as a coach, helping them to self-organize and </a:t>
            </a:r>
            <a:r>
              <a:rPr lang="en-US" dirty="0">
                <a:hlinkClick r:id="rId8"/>
              </a:rPr>
              <a:t>work cross-functionally</a:t>
            </a:r>
            <a:r>
              <a:rPr lang="en-US" dirty="0"/>
              <a:t>. They also assist with getting the team to create a high-value product by removing obstacles in their process and coaching them through meetings or other venues when help is needed.</a:t>
            </a:r>
          </a:p>
          <a:p>
            <a:r>
              <a:rPr lang="en-US" dirty="0"/>
              <a:t>An obstacle or impediment may be anything that slows the team down from getting their work done. This could include unnecessary approval processes, slow responsiveness from other departments, or maybe even updating outdated hardware or systems.</a:t>
            </a:r>
          </a:p>
          <a:p>
            <a:r>
              <a:rPr lang="en-US" dirty="0"/>
              <a:t>The Scrum team should be able to count on the scrum master to clear the path ahead of them. This will allow them to focus on the work that is currently on their plate to accomplish and get it done as efficiently and effectively as possible.</a:t>
            </a:r>
          </a:p>
          <a:p>
            <a:r>
              <a:rPr lang="en-US" b="1" dirty="0"/>
              <a:t>The Organization at Large</a:t>
            </a:r>
          </a:p>
          <a:p>
            <a:r>
              <a:rPr lang="en-US" dirty="0"/>
              <a:t>Finally, the Scrum Master also helps the organization by leading and coaching the transition into a Scrum framework. This includes helping the employees and </a:t>
            </a:r>
            <a:r>
              <a:rPr lang="en-US" dirty="0">
                <a:hlinkClick r:id="rId9"/>
              </a:rPr>
              <a:t>stakeholders</a:t>
            </a:r>
            <a:r>
              <a:rPr lang="en-US" dirty="0"/>
              <a:t> work in an empirical product development mode. In this capacity, the Scrum Master will lead change that increases the productivity of the team while working with other Scrum Masters to help foster Scrum throughout the organization.</a:t>
            </a:r>
          </a:p>
          <a:p>
            <a:r>
              <a:rPr lang="en-US" dirty="0"/>
              <a:t>Another big role that the scrum master plays is to constantly dispense information to project stakeholders about where the current sprint and development effort stand. This can be done via the various artifacts of scrum (i.e. backlogs to burn down charts) and just common-sense communication efforts.</a:t>
            </a:r>
          </a:p>
          <a:p>
            <a:r>
              <a:rPr lang="en-US" b="1" dirty="0"/>
              <a:t>What Does a Scrum Master Do?</a:t>
            </a:r>
          </a:p>
          <a:p>
            <a:r>
              <a:rPr lang="en-US" dirty="0"/>
              <a:t>While a Scrum Master is a crucial member of the Scrum team, they are not involved in planning the release. That’s done by the product owner and the team. A Scrum Master doesn’t manage; a Scrum team is self-organizing. In fact, a Scrum Master isn’t responsible for the success of the project’s result.</a:t>
            </a:r>
          </a:p>
          <a:p>
            <a:r>
              <a:rPr lang="en-US" dirty="0"/>
              <a:t>Yet, without a Scrum Master the whole thing would fall apart. The Scrum Master is the glue that holds the project together by facilitating, though not participating, in the daily standup meeting. They help the team maintain their burndown chart and set up retrospectives, sprint reviews and sprint planning sessions.</a:t>
            </a:r>
          </a:p>
          <a:p>
            <a:r>
              <a:rPr lang="en-US" dirty="0"/>
              <a:t>They also help the product owner by walking them through the more technical user stories and encourage </a:t>
            </a:r>
            <a:r>
              <a:rPr lang="en-US" dirty="0">
                <a:hlinkClick r:id="rId10"/>
              </a:rPr>
              <a:t>collaboration</a:t>
            </a:r>
            <a:r>
              <a:rPr lang="en-US" dirty="0"/>
              <a:t> between the product owner and Scrum manager. So, every part of the Scrum process is being helped by the guidance of the Scrum Master. A Scrum Master is like a mechanic, not driving the car but making sure that it’s in proper working order.</a:t>
            </a:r>
          </a:p>
          <a:p>
            <a:r>
              <a:rPr lang="en-US" b="1" dirty="0"/>
              <a:t>Is the Scrum Master a Dedicated Role?</a:t>
            </a:r>
          </a:p>
          <a:p>
            <a:r>
              <a:rPr lang="en-US" dirty="0"/>
              <a:t>There is some discussion about how involved the Scrum Master should be when it comes to the actual development work that is underway. One school of thought is that the Scrum Master should be exclusively dedicated to their role described above and not get buried in the day to day pressures, deadlines, and constraints that come from actually having to do the work themselves. Others feel as if the role described above may not consume 100% of the time that is available and any leftover time can be devoted to toward development work.</a:t>
            </a:r>
          </a:p>
          <a:p>
            <a:r>
              <a:rPr lang="en-US" dirty="0"/>
              <a:t>There are pros and cons to each approach.  If a Scrum Master is involved in development activities, they could find themselves in the </a:t>
            </a:r>
            <a:r>
              <a:rPr lang="en-US" dirty="0">
                <a:hlinkClick r:id="rId11"/>
              </a:rPr>
              <a:t>critical path</a:t>
            </a:r>
            <a:r>
              <a:rPr lang="en-US" dirty="0"/>
              <a:t> of a project that is underway. This means that when the going gets tough or deadlines are looming, they will most likely default to getting their own work done. This is understandable based upon the pressure that is put upon their particular deliverable. But, it could also let the team suffer during a time that they especially need someone filling the role of Scrum Master.</a:t>
            </a:r>
          </a:p>
          <a:p>
            <a:r>
              <a:rPr lang="en-US" dirty="0"/>
              <a:t>The upside of a Scrum Master filling both roles is that the company may feel as if they are getting more for their money by not having to invest in two people to fill the roles.</a:t>
            </a:r>
          </a:p>
          <a:p>
            <a:r>
              <a:rPr lang="en-US" dirty="0"/>
              <a:t>On the other hand, a person that is a 100% dedicated Scrum Master focuses exclusively on the activities mentioned above. They are the person that constantly has the big picture in mind and is always looking ahead for what could be in the way of the project moving forward, or what opportunities could be taken advantage of to bring the sprint to a more expeditious completion.</a:t>
            </a:r>
          </a:p>
          <a:p>
            <a:r>
              <a:rPr lang="en-US" dirty="0"/>
              <a:t>The downside of this approach is that there may need to be more resources applied to the project from a technical perspective and may cost the company additional money.</a:t>
            </a:r>
          </a:p>
          <a:p>
            <a:r>
              <a:rPr lang="en-US" b="1" dirty="0"/>
              <a:t>How to Become a Scrum Master</a:t>
            </a:r>
          </a:p>
          <a:p>
            <a:r>
              <a:rPr lang="en-US" dirty="0"/>
              <a:t>What’s the pathway to becoming a Scrum Master? The most linear course to becoming a Scrum Master is through certification. The Scrum Alliance offers a </a:t>
            </a:r>
            <a:r>
              <a:rPr lang="en-US" dirty="0">
                <a:hlinkClick r:id="rId12"/>
              </a:rPr>
              <a:t>Certified ScrumMaster</a:t>
            </a:r>
            <a:r>
              <a:rPr lang="en-US" dirty="0"/>
              <a:t> (CSM) distinction that teaches the candidate how to get Scrum teams to work at their highest levels.</a:t>
            </a:r>
          </a:p>
          <a:p>
            <a:r>
              <a:rPr lang="en-US" dirty="0"/>
              <a:t>The certification process teaches the fundamentals of the Scrum framework and helps one become intimate with what the team roles are, what events are, what artifacts and rules are, and other terms and procedures of Scrum.</a:t>
            </a:r>
          </a:p>
          <a:p>
            <a:r>
              <a:rPr lang="en-US" dirty="0"/>
              <a:t>Having such certification on top of real-world work experience will place the certified ScrumMaster in a position to expand their career across many industries. A certification demonstrates a core knowledge of Scrum process and how to engage with other Scrum practitioners to further continuous improvement.</a:t>
            </a:r>
          </a:p>
          <a:p>
            <a:r>
              <a:rPr lang="en-US" b="1" dirty="0"/>
              <a:t>ScrumMaster Requirements</a:t>
            </a:r>
          </a:p>
          <a:p>
            <a:r>
              <a:rPr lang="en-US" dirty="0"/>
              <a:t>The requirements for CSM are fairly minimal. First, have some familiarity with the Scrum framework. Then there’s a two-day, 16-hour course, which is taught by a Certified Scrum Trainer, who provides an overview of how to organize and support a Scrum team.</a:t>
            </a:r>
          </a:p>
          <a:p>
            <a:r>
              <a:rPr lang="en-US" dirty="0"/>
              <a:t>After the course there is a CSM exam. If you pass and accept the license agreement, you will graduate with a two-year membership into the Scrum Alliance. There are other certifying bodies besides the Scrum Alliance which also offer a CSM exam, such as </a:t>
            </a:r>
            <a:r>
              <a:rPr lang="en-US" dirty="0">
                <a:hlinkClick r:id="rId13"/>
              </a:rPr>
              <a:t>Mountain Goat Software</a:t>
            </a:r>
            <a:r>
              <a:rPr lang="en-US" dirty="0"/>
              <a:t>.</a:t>
            </a:r>
          </a:p>
          <a:p>
            <a:r>
              <a:rPr lang="en-US" b="1" dirty="0"/>
              <a:t>ScrumMaster Certification Exam</a:t>
            </a:r>
          </a:p>
          <a:p>
            <a:r>
              <a:rPr lang="en-US" dirty="0"/>
              <a:t>The exam contains 35 multiple-choice questions, where 24 must be answered correctly for a passing grade. The test covers the history of Scrum and the basics of the process. Specific topics include product backlogs, planning releases, problems that can occur, scalability, </a:t>
            </a:r>
            <a:r>
              <a:rPr lang="en-US" dirty="0">
                <a:hlinkClick r:id="rId14"/>
              </a:rPr>
              <a:t>Scrum roles</a:t>
            </a:r>
            <a:r>
              <a:rPr lang="en-US" dirty="0"/>
              <a:t>, sprints, how to conduct daily </a:t>
            </a:r>
            <a:r>
              <a:rPr lang="en-US" dirty="0">
                <a:hlinkClick r:id="rId15"/>
              </a:rPr>
              <a:t>Scrum meetings</a:t>
            </a:r>
            <a:r>
              <a:rPr lang="en-US" dirty="0"/>
              <a:t>, tasks, reports and team organization.</a:t>
            </a:r>
          </a:p>
          <a:p>
            <a:r>
              <a:rPr lang="en-US" dirty="0"/>
              <a:t>While taking the test, test-takers can look at handouts and their notes. There is a time limit to the test, and you can pause it if you’re called away. But the test must be completed within 90 days of starting.</a:t>
            </a:r>
          </a:p>
          <a:p>
            <a:r>
              <a:rPr lang="en-US" dirty="0"/>
              <a:t>Results are posted immediately upon completing the test. If you pass, you’ll be able to see any wrong answers and the correct answers. However, if you do not pass, while you’ll see those questions that you missed, the answers will not be provided. If you fail, you can take the test one more time without further charge.</a:t>
            </a:r>
          </a:p>
          <a:p>
            <a:r>
              <a:rPr lang="en-US" b="1" dirty="0"/>
              <a:t>Certified ScrumMaster Salary</a:t>
            </a:r>
          </a:p>
          <a:p>
            <a:r>
              <a:rPr lang="en-US" dirty="0"/>
              <a:t>A Certified ScrumMaster makes on average, depending on industry and region, between $70,000 and $100,000 annually. Certification makes a Scrum Master a more viable candidate for the job, as it provides a unbiased third-party verification of skills.</a:t>
            </a:r>
          </a:p>
          <a:p>
            <a:r>
              <a:rPr lang="en-US" i="1" dirty="0"/>
              <a:t>Do you want to be a Scrum Master? It’s a cool title, but it’s more than a name. There’s a lot of responsibility and having the right tools to facilitate the Scrum process is key to any Scrum Master’s success. </a:t>
            </a:r>
            <a:r>
              <a:rPr lang="en-US" i="1" dirty="0">
                <a:hlinkClick r:id="rId16"/>
              </a:rPr>
              <a:t>ProjectManager.com</a:t>
            </a:r>
            <a:r>
              <a:rPr lang="en-US" i="1" dirty="0"/>
              <a:t> is a cloud-based project management software that works with the self-organizing teams and short tasks of a Scrum framework. Be a Scrum Master with </a:t>
            </a:r>
            <a:r>
              <a:rPr lang="en-US" i="1" dirty="0" err="1"/>
              <a:t>ProjectManager.com</a:t>
            </a:r>
            <a:r>
              <a:rPr lang="en-US" i="1" dirty="0"/>
              <a:t> by taking </a:t>
            </a:r>
            <a:r>
              <a:rPr lang="en-US" i="1" dirty="0">
                <a:hlinkClick r:id="rId17"/>
              </a:rPr>
              <a:t>this free 30-day trial.</a:t>
            </a:r>
            <a:endParaRPr lang="en-US" dirty="0"/>
          </a:p>
          <a:p>
            <a:endParaRPr lang="en-US" dirty="0"/>
          </a:p>
        </p:txBody>
      </p:sp>
      <p:sp>
        <p:nvSpPr>
          <p:cNvPr id="4" name="Slide Number Placeholder 3"/>
          <p:cNvSpPr>
            <a:spLocks noGrp="1"/>
          </p:cNvSpPr>
          <p:nvPr>
            <p:ph type="sldNum" sz="quarter" idx="5"/>
          </p:nvPr>
        </p:nvSpPr>
        <p:spPr/>
        <p:txBody>
          <a:bodyPr/>
          <a:lstStyle/>
          <a:p>
            <a:fld id="{0F6BA5B6-2955-2249-96AC-43CB136E9EEA}" type="slidenum">
              <a:rPr lang="en-US" smtClean="0"/>
              <a:t>94</a:t>
            </a:fld>
            <a:endParaRPr lang="en-US"/>
          </a:p>
        </p:txBody>
      </p:sp>
    </p:spTree>
    <p:extLst>
      <p:ext uri="{BB962C8B-B14F-4D97-AF65-F5344CB8AC3E}">
        <p14:creationId xmlns:p14="http://schemas.microsoft.com/office/powerpoint/2010/main" val="16747079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1658" y="4400550"/>
            <a:ext cx="5486400" cy="3600450"/>
          </a:xfrm>
        </p:spPr>
        <p:txBody>
          <a:bodyPr/>
          <a:lstStyle/>
          <a:p>
            <a:r>
              <a:rPr lang="en-US" dirty="0"/>
              <a:t>At this time we will take a 15-minute break</a:t>
            </a:r>
          </a:p>
        </p:txBody>
      </p:sp>
      <p:sp>
        <p:nvSpPr>
          <p:cNvPr id="4" name="Slide Number Placeholder 3"/>
          <p:cNvSpPr>
            <a:spLocks noGrp="1"/>
          </p:cNvSpPr>
          <p:nvPr>
            <p:ph type="sldNum" sz="quarter" idx="10"/>
          </p:nvPr>
        </p:nvSpPr>
        <p:spPr/>
        <p:txBody>
          <a:bodyPr/>
          <a:lstStyle/>
          <a:p>
            <a:fld id="{FB46C6A2-84B9-4F4B-9D29-2CFB53138DBA}" type="slidenum">
              <a:rPr lang="en-US" smtClean="0"/>
              <a:pPr/>
              <a:t>95</a:t>
            </a:fld>
            <a:endParaRPr lang="en-US" dirty="0"/>
          </a:p>
        </p:txBody>
      </p:sp>
      <p:sp>
        <p:nvSpPr>
          <p:cNvPr id="5" name="Date Placeholder 4">
            <a:extLst>
              <a:ext uri="{FF2B5EF4-FFF2-40B4-BE49-F238E27FC236}">
                <a16:creationId xmlns:a16="http://schemas.microsoft.com/office/drawing/2014/main" id="{A31D8B0B-C9D7-2949-8293-D3724C0D45FF}"/>
              </a:ext>
            </a:extLst>
          </p:cNvPr>
          <p:cNvSpPr>
            <a:spLocks noGrp="1"/>
          </p:cNvSpPr>
          <p:nvPr>
            <p:ph type="dt" idx="11"/>
          </p:nvPr>
        </p:nvSpPr>
        <p:spPr/>
        <p:txBody>
          <a:bodyPr/>
          <a:lstStyle/>
          <a:p>
            <a:r>
              <a:rPr lang="en-US"/>
              <a:t>April 18, 2018</a:t>
            </a:r>
          </a:p>
        </p:txBody>
      </p:sp>
      <p:sp>
        <p:nvSpPr>
          <p:cNvPr id="6" name="Footer Placeholder 5">
            <a:extLst>
              <a:ext uri="{FF2B5EF4-FFF2-40B4-BE49-F238E27FC236}">
                <a16:creationId xmlns:a16="http://schemas.microsoft.com/office/drawing/2014/main" id="{3E86EFCB-2417-6E49-9F4D-DD07AE9147D1}"/>
              </a:ext>
            </a:extLst>
          </p:cNvPr>
          <p:cNvSpPr>
            <a:spLocks noGrp="1"/>
          </p:cNvSpPr>
          <p:nvPr>
            <p:ph type="ftr" sz="quarter" idx="12"/>
          </p:nvPr>
        </p:nvSpPr>
        <p:spPr/>
        <p:txBody>
          <a:bodyPr/>
          <a:lstStyle/>
          <a:p>
            <a:r>
              <a:rPr lang="en-US"/>
              <a:t>Perkins 101</a:t>
            </a:r>
          </a:p>
        </p:txBody>
      </p:sp>
    </p:spTree>
    <p:extLst>
      <p:ext uri="{BB962C8B-B14F-4D97-AF65-F5344CB8AC3E}">
        <p14:creationId xmlns:p14="http://schemas.microsoft.com/office/powerpoint/2010/main" val="37908151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300413" cy="2474913"/>
          </a:xfrm>
        </p:spPr>
      </p:sp>
      <p:sp>
        <p:nvSpPr>
          <p:cNvPr id="3" name="Notes Placeholder 2"/>
          <p:cNvSpPr>
            <a:spLocks noGrp="1"/>
          </p:cNvSpPr>
          <p:nvPr>
            <p:ph type="body" idx="1"/>
          </p:nvPr>
        </p:nvSpPr>
        <p:spPr>
          <a:xfrm>
            <a:off x="685800" y="3746810"/>
            <a:ext cx="5486400" cy="5397190"/>
          </a:xfrm>
        </p:spPr>
        <p:txBody>
          <a:bodyPr/>
          <a:lstStyle/>
          <a:p>
            <a:r>
              <a:rPr lang="en-US" dirty="0"/>
              <a:t>The employers know what they want in their new recruits.  </a:t>
            </a:r>
          </a:p>
          <a:p>
            <a:r>
              <a:rPr lang="en-US" dirty="0"/>
              <a:t>And it is not always what the education establishment is</a:t>
            </a:r>
            <a:r>
              <a:rPr lang="en-US" baseline="0" dirty="0"/>
              <a:t> giving them.</a:t>
            </a:r>
          </a:p>
          <a:p>
            <a:endParaRPr lang="en-US" dirty="0"/>
          </a:p>
          <a:p>
            <a:r>
              <a:rPr lang="en-US" baseline="0" dirty="0"/>
              <a:t>High Schools seem to be more concerned with GPAs and getting students into the best universities.</a:t>
            </a:r>
          </a:p>
          <a:p>
            <a:endParaRPr lang="en-US" baseline="0" dirty="0"/>
          </a:p>
          <a:p>
            <a:r>
              <a:rPr lang="en-US" baseline="0" dirty="0"/>
              <a:t>The focus </a:t>
            </a:r>
            <a:r>
              <a:rPr lang="en-US" u="sng" baseline="0" dirty="0"/>
              <a:t>should</a:t>
            </a:r>
            <a:r>
              <a:rPr lang="en-US" baseline="0" dirty="0"/>
              <a:t> be on getting on the education pathway that will actually be beneficial to securing employment.</a:t>
            </a:r>
          </a:p>
          <a:p>
            <a:endParaRPr lang="en-US" baseline="0" dirty="0"/>
          </a:p>
          <a:p>
            <a:r>
              <a:rPr lang="en-US" baseline="0" dirty="0"/>
              <a:t>Do we even know who the employers are -- where our students or clients will be working in the near future.</a:t>
            </a:r>
          </a:p>
          <a:p>
            <a:endParaRPr lang="en-US" baseline="0" dirty="0"/>
          </a:p>
          <a:p>
            <a:r>
              <a:rPr lang="en-US" baseline="0" dirty="0"/>
              <a:t>Do we know what the </a:t>
            </a:r>
            <a:r>
              <a:rPr lang="en-US" u="sng" baseline="0" dirty="0"/>
              <a:t>employers</a:t>
            </a:r>
            <a:r>
              <a:rPr lang="en-US" baseline="0" dirty="0"/>
              <a:t> are looking for in their new recruits?</a:t>
            </a:r>
          </a:p>
          <a:p>
            <a:endParaRPr lang="en-US" baseline="0" dirty="0"/>
          </a:p>
          <a:p>
            <a:endParaRPr lang="en-US" baseline="0" dirty="0"/>
          </a:p>
          <a:p>
            <a:r>
              <a:rPr lang="en-US" baseline="0" dirty="0"/>
              <a:t>=======</a:t>
            </a:r>
          </a:p>
          <a:p>
            <a:r>
              <a:rPr lang="en-US" dirty="0"/>
              <a:t>https://</a:t>
            </a:r>
            <a:r>
              <a:rPr lang="en-US" dirty="0" err="1"/>
              <a:t>www.aacu.org</a:t>
            </a:r>
            <a:r>
              <a:rPr lang="en-US" dirty="0"/>
              <a:t>/press/press-releases/employers-more-interested-critical-thinking-and-problem-solving-college-major</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96</a:t>
            </a:fld>
            <a:endParaRPr lang="en-US"/>
          </a:p>
        </p:txBody>
      </p:sp>
    </p:spTree>
    <p:extLst>
      <p:ext uri="{BB962C8B-B14F-4D97-AF65-F5344CB8AC3E}">
        <p14:creationId xmlns:p14="http://schemas.microsoft.com/office/powerpoint/2010/main" val="2316574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8006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The North Carolina Department</a:t>
            </a:r>
            <a:r>
              <a:rPr lang="en-US" sz="1900" baseline="0" dirty="0"/>
              <a:t> of Commerce </a:t>
            </a:r>
            <a:r>
              <a:rPr lang="en-US" sz="1900" dirty="0"/>
              <a:t>surveys</a:t>
            </a:r>
            <a:r>
              <a:rPr lang="en-US" sz="1900" baseline="0" dirty="0"/>
              <a:t> businesses all across the state every two years.</a:t>
            </a:r>
          </a:p>
          <a:p>
            <a:endParaRPr lang="en-US" sz="1900" baseline="0" dirty="0"/>
          </a:p>
          <a:p>
            <a:r>
              <a:rPr lang="en-US" sz="1900" baseline="0" dirty="0"/>
              <a:t>For 2016, they collected </a:t>
            </a:r>
            <a:r>
              <a:rPr lang="en-US" sz="1900" dirty="0"/>
              <a:t>19 hundred</a:t>
            </a:r>
            <a:r>
              <a:rPr lang="en-US" sz="1900" baseline="0" dirty="0"/>
              <a:t> surveys.</a:t>
            </a:r>
          </a:p>
          <a:p>
            <a:endParaRPr lang="en-US" sz="1900" baseline="0" dirty="0"/>
          </a:p>
          <a:p>
            <a:r>
              <a:rPr lang="en-US" sz="1900" baseline="0" dirty="0"/>
              <a:t>This included companies of </a:t>
            </a:r>
            <a:r>
              <a:rPr lang="en-US" sz="1900" u="sng" baseline="0" dirty="0"/>
              <a:t>all</a:t>
            </a:r>
            <a:r>
              <a:rPr lang="en-US" sz="1900" baseline="0" dirty="0"/>
              <a:t> sizes from </a:t>
            </a:r>
            <a:r>
              <a:rPr lang="en-US" sz="1900" u="sng" baseline="0" dirty="0"/>
              <a:t>all</a:t>
            </a:r>
            <a:r>
              <a:rPr lang="en-US" sz="1900" baseline="0" dirty="0"/>
              <a:t> 100 counties.</a:t>
            </a:r>
          </a:p>
          <a:p>
            <a:endParaRPr lang="en-US" sz="1900" baseline="0" dirty="0"/>
          </a:p>
          <a:p>
            <a:endParaRPr lang="en-US" sz="1900" baseline="0" dirty="0"/>
          </a:p>
          <a:p>
            <a:endParaRPr lang="en-US" sz="1900" dirty="0"/>
          </a:p>
          <a:p>
            <a:endParaRPr lang="en-US" sz="1900" dirty="0"/>
          </a:p>
          <a:p>
            <a:endParaRPr lang="en-US" sz="1900" dirty="0"/>
          </a:p>
          <a:p>
            <a:endParaRPr lang="en-US" dirty="0"/>
          </a:p>
          <a:p>
            <a:r>
              <a:rPr lang="en-US" dirty="0"/>
              <a:t>=====</a:t>
            </a:r>
          </a:p>
          <a:p>
            <a:r>
              <a:rPr lang="en-US" dirty="0"/>
              <a:t>2016 NC Employer Needs Survey</a:t>
            </a:r>
          </a:p>
          <a:p>
            <a:r>
              <a:rPr lang="en-US" dirty="0"/>
              <a:t>http://</a:t>
            </a:r>
            <a:r>
              <a:rPr lang="en-US" dirty="0" err="1"/>
              <a:t>www.nccommerce.com</a:t>
            </a:r>
            <a:r>
              <a:rPr lang="en-US" dirty="0"/>
              <a:t>/Portals/47/Publications/Industry%20Reports/2016-Employer-Needs-Survey.pdf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NC Employer Needs Survey</a:t>
            </a:r>
            <a:r>
              <a:rPr lang="en-US" baseline="0" dirty="0"/>
              <a:t>  - PowerPoint</a:t>
            </a:r>
            <a:endParaRPr lang="en-US" dirty="0"/>
          </a:p>
          <a:p>
            <a:r>
              <a:rPr lang="en-US" dirty="0"/>
              <a:t>http://</a:t>
            </a:r>
            <a:r>
              <a:rPr lang="en-US" dirty="0" err="1"/>
              <a:t>www.ncga.state.nc.us</a:t>
            </a:r>
            <a:r>
              <a:rPr lang="en-US" dirty="0"/>
              <a:t>/</a:t>
            </a:r>
            <a:r>
              <a:rPr lang="en-US" dirty="0" err="1"/>
              <a:t>documentsites</a:t>
            </a:r>
            <a:r>
              <a:rPr lang="en-US" dirty="0"/>
              <a:t>/committees/BCCI-6578/2015-16%20Session/Meeting%20Documents/March%201,%202016/Employer%20Needs%20Survey%202016%20-%20Leg%20Workforce%20Development%20Committee.pdf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97</a:t>
            </a:fld>
            <a:endParaRPr lang="en-US"/>
          </a:p>
        </p:txBody>
      </p:sp>
    </p:spTree>
    <p:extLst>
      <p:ext uri="{BB962C8B-B14F-4D97-AF65-F5344CB8AC3E}">
        <p14:creationId xmlns:p14="http://schemas.microsoft.com/office/powerpoint/2010/main" val="23652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76600" cy="2457450"/>
          </a:xfrm>
        </p:spPr>
      </p:sp>
      <p:sp>
        <p:nvSpPr>
          <p:cNvPr id="3" name="Notes Placeholder 2"/>
          <p:cNvSpPr>
            <a:spLocks noGrp="1"/>
          </p:cNvSpPr>
          <p:nvPr>
            <p:ph type="body" idx="1"/>
          </p:nvPr>
        </p:nvSpPr>
        <p:spPr>
          <a:xfrm>
            <a:off x="685800" y="3505200"/>
            <a:ext cx="5486400" cy="5715000"/>
          </a:xfrm>
        </p:spPr>
        <p:txBody>
          <a:bodyPr>
            <a:noAutofit/>
          </a:bodyPr>
          <a:lstStyle/>
          <a:p>
            <a:r>
              <a:rPr lang="en-US" dirty="0"/>
              <a:t>This survey found that Four out of</a:t>
            </a:r>
            <a:r>
              <a:rPr lang="en-US" baseline="0" dirty="0"/>
              <a:t> Ten employers who tried to hire in the past year had difficulty filling at least one position.</a:t>
            </a:r>
            <a:endParaRPr lang="en-US" dirty="0"/>
          </a:p>
          <a:p>
            <a:endParaRPr lang="en-US" dirty="0"/>
          </a:p>
          <a:p>
            <a:r>
              <a:rPr lang="en-US" dirty="0"/>
              <a:t>First</a:t>
            </a:r>
            <a:r>
              <a:rPr lang="en-US" baseline="0" dirty="0"/>
              <a:t> on the list  - </a:t>
            </a:r>
            <a:r>
              <a:rPr lang="en-US" dirty="0"/>
              <a:t>The</a:t>
            </a:r>
            <a:r>
              <a:rPr lang="en-US" baseline="0" dirty="0"/>
              <a:t> employers said their new recruits lacked work experience.</a:t>
            </a:r>
          </a:p>
          <a:p>
            <a:endParaRPr lang="en-US" baseline="0" dirty="0"/>
          </a:p>
          <a:p>
            <a:r>
              <a:rPr lang="en-US" baseline="0" dirty="0"/>
              <a:t>Well if that is true, you can show them how a good work-based learning program, like an internship, can help their future employees get the work experience they need.</a:t>
            </a:r>
          </a:p>
          <a:p>
            <a:endParaRPr lang="en-US" baseline="0" dirty="0"/>
          </a:p>
          <a:p>
            <a:r>
              <a:rPr lang="en-US" baseline="0" dirty="0"/>
              <a:t>And second -- is education and training. We have great training  programs at the community colleges. to educate their future recruits.</a:t>
            </a:r>
          </a:p>
          <a:p>
            <a:endParaRPr lang="en-US" baseline="0" dirty="0"/>
          </a:p>
          <a:p>
            <a:r>
              <a:rPr lang="en-US" baseline="0" dirty="0"/>
              <a:t>What else can we do to help prepare their new recruits?</a:t>
            </a:r>
          </a:p>
          <a:p>
            <a:endParaRPr lang="en-US" baseline="0" dirty="0"/>
          </a:p>
          <a:p>
            <a:r>
              <a:rPr lang="en-US" baseline="0" dirty="0"/>
              <a:t>Ask your local employers if this chart is true for their company.</a:t>
            </a:r>
          </a:p>
          <a:p>
            <a:endParaRPr lang="en-US" baseline="0" dirty="0"/>
          </a:p>
          <a:p>
            <a:r>
              <a:rPr lang="en-US" baseline="0" dirty="0"/>
              <a:t>Are there other items they think should be added to his list?</a:t>
            </a:r>
          </a:p>
          <a:p>
            <a:endParaRPr lang="en-US" dirty="0"/>
          </a:p>
          <a:p>
            <a:r>
              <a:rPr lang="en-US" dirty="0"/>
              <a:t>Ask them.  They know what they want.</a:t>
            </a:r>
          </a:p>
          <a:p>
            <a:endParaRPr lang="en-US" dirty="0"/>
          </a:p>
          <a:p>
            <a:endParaRPr lang="en-US" dirty="0"/>
          </a:p>
          <a:p>
            <a:endParaRPr lang="en-US" dirty="0"/>
          </a:p>
          <a:p>
            <a:r>
              <a:rPr lang="en-US" dirty="0"/>
              <a:t>=====</a:t>
            </a:r>
          </a:p>
          <a:p>
            <a:r>
              <a:rPr lang="en-US" dirty="0"/>
              <a:t>2016 NC Employer Needs Survey</a:t>
            </a:r>
          </a:p>
          <a:p>
            <a:r>
              <a:rPr lang="en-US" dirty="0"/>
              <a:t>http://</a:t>
            </a:r>
            <a:r>
              <a:rPr lang="en-US" dirty="0" err="1"/>
              <a:t>www.nccommerce.com</a:t>
            </a:r>
            <a:r>
              <a:rPr lang="en-US" dirty="0"/>
              <a:t>/Portals/47/Publications/Industry%20Reports/2016-Employer-Needs-Survey.pdf</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2016 NC Employer Needs Survey</a:t>
            </a:r>
            <a:r>
              <a:rPr lang="en-US" baseline="0" dirty="0"/>
              <a:t>  - PowerPoint</a:t>
            </a:r>
            <a:endParaRPr lang="en-US" dirty="0"/>
          </a:p>
          <a:p>
            <a:r>
              <a:rPr lang="en-US" dirty="0"/>
              <a:t>http://</a:t>
            </a:r>
            <a:r>
              <a:rPr lang="en-US" dirty="0" err="1"/>
              <a:t>www.ncga.state.nc.us</a:t>
            </a:r>
            <a:r>
              <a:rPr lang="en-US" dirty="0"/>
              <a:t>/</a:t>
            </a:r>
            <a:r>
              <a:rPr lang="en-US" dirty="0" err="1"/>
              <a:t>documentsites</a:t>
            </a:r>
            <a:r>
              <a:rPr lang="en-US" dirty="0"/>
              <a:t>/committees/BCCI-6578/2015-16%20Session/Meeting%20Documents/March%201,%202016/Employer%20Needs%20Survey%202016%20-%20Leg%20Workforce%20Development%20Committee.pdf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98</a:t>
            </a:fld>
            <a:endParaRPr lang="en-US"/>
          </a:p>
        </p:txBody>
      </p:sp>
    </p:spTree>
    <p:extLst>
      <p:ext uri="{BB962C8B-B14F-4D97-AF65-F5344CB8AC3E}">
        <p14:creationId xmlns:p14="http://schemas.microsoft.com/office/powerpoint/2010/main" val="36073889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99</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  This is what the modern employers are looking for.</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settings</a:t>
            </a:r>
          </a:p>
          <a:p>
            <a:endParaRPr lang="en-US" dirty="0">
              <a:ea typeface="ヒラギノ角ゴ Pro W3" charset="0"/>
            </a:endParaRPr>
          </a:p>
          <a:p>
            <a:r>
              <a:rPr lang="en-US" dirty="0">
                <a:ea typeface="ヒラギノ角ゴ Pro W3" charset="0"/>
              </a:rPr>
              <a:t>Download my PowerPoint and read the descriptions for the rest of these.</a:t>
            </a:r>
          </a:p>
          <a:p>
            <a:endParaRPr lang="en-US" dirty="0">
              <a:ea typeface="ヒラギノ角ゴ Pro W3" charset="0"/>
            </a:endParaRPr>
          </a:p>
          <a:p>
            <a:r>
              <a:rPr lang="en-US" dirty="0">
                <a:ea typeface="ヒラギノ角ゴ Pro W3" charset="0"/>
              </a:rPr>
              <a:t>Where are we teaching these skills that the workforce needs?</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76047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9B02289C-BB2E-3948-B5BD-30EC1CE4BA19}" type="datetime1">
              <a:rPr lang="en-US" smtClean="0"/>
              <a:t>12/12/18</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F940ECDE-E609-7A40-BF2F-B3BA9C047D52}" type="datetime1">
              <a:rPr lang="en-US" smtClean="0"/>
              <a:t>12/12/18</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4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24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FFD696B8-46E6-E84A-81E2-EF27E60C13B7}" type="datetime1">
              <a:rPr lang="en-US" smtClean="0"/>
              <a:t>12/12/18</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A1F10CB0-4973-6046-80FA-E98A60733EA4}" type="datetime1">
              <a:rPr lang="en-US" smtClean="0"/>
              <a:t>12/12/18</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Times New Roman" charset="0"/>
          <a:ea typeface="Times New Roman" charset="0"/>
          <a:cs typeface="Times New Roman" charset="0"/>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Times New Roman" charset="0"/>
          <a:ea typeface="Times New Roman" charset="0"/>
          <a:cs typeface="Times New Roman" charset="0"/>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Times New Roman" charset="0"/>
          <a:ea typeface="Times New Roman" charset="0"/>
          <a:cs typeface="Times New Roman" charset="0"/>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Times New Roman" charset="0"/>
          <a:ea typeface="Times New Roman" charset="0"/>
          <a:cs typeface="Times New Roman"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6.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1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79.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0.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1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IyLf2nNDeAhXrYN8KHc-SCqYQjRx6BAgBEAU&amp;url=http://store.ncda.org/choosing-a-vocation.html&amp;psig=AOvVaw3mGTvu95i3ayIcf3Kt4Mwu&amp;ust=1542159215471862"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65.jpg"/></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59181"/>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2983383"/>
            <a:ext cx="7336465" cy="1655762"/>
          </a:xfrm>
        </p:spPr>
        <p:txBody>
          <a:bodyPr>
            <a:noAutofit/>
          </a:bodyPr>
          <a:lstStyle/>
          <a:p>
            <a:pPr lvl="0"/>
            <a:r>
              <a:rPr lang="en-US" sz="2400" b="1" dirty="0"/>
              <a:t>Robert J. </a:t>
            </a:r>
            <a:r>
              <a:rPr lang="en-US" sz="2400" b="1" dirty="0" err="1"/>
              <a:t>Witchger</a:t>
            </a:r>
            <a:r>
              <a:rPr lang="en-US" sz="2400" b="1" dirty="0"/>
              <a:t>, </a:t>
            </a:r>
            <a:r>
              <a:rPr lang="en-US" sz="2400" b="1" dirty="0" err="1"/>
              <a:t>Ed.D</a:t>
            </a:r>
            <a:r>
              <a:rPr lang="en-US" sz="2400" b="1" dirty="0"/>
              <a:t>.</a:t>
            </a:r>
          </a:p>
          <a:p>
            <a:pPr lvl="0"/>
            <a:r>
              <a:rPr lang="en-US" sz="2400" dirty="0"/>
              <a:t>Director, Career and Technical Education</a:t>
            </a:r>
          </a:p>
          <a:p>
            <a:pPr lvl="0"/>
            <a:r>
              <a:rPr lang="en-US" sz="2400" b="1" dirty="0"/>
              <a:t>Tony R. </a:t>
            </a:r>
            <a:r>
              <a:rPr lang="en-US" sz="2400" b="1" dirty="0" err="1"/>
              <a:t>Reggi</a:t>
            </a:r>
            <a:r>
              <a:rPr lang="en-US" sz="2400" b="1" dirty="0"/>
              <a:t>, </a:t>
            </a:r>
            <a:r>
              <a:rPr lang="en-US" sz="2400" b="1" dirty="0" err="1"/>
              <a:t>D.Min</a:t>
            </a:r>
            <a:r>
              <a:rPr lang="en-US" sz="2400" b="1" dirty="0"/>
              <a:t>.</a:t>
            </a:r>
            <a:r>
              <a:rPr lang="en-US" sz="2400" dirty="0"/>
              <a:t>, </a:t>
            </a:r>
            <a:r>
              <a:rPr lang="en-US" sz="2400" b="1" dirty="0"/>
              <a:t>Patti </a:t>
            </a:r>
            <a:r>
              <a:rPr lang="en-US" sz="2400" b="1" dirty="0" err="1"/>
              <a:t>Coultas</a:t>
            </a:r>
            <a:r>
              <a:rPr lang="en-US" sz="2400" b="1" dirty="0"/>
              <a:t> , Chris Droessler</a:t>
            </a:r>
          </a:p>
          <a:p>
            <a:pPr lvl="0"/>
            <a:r>
              <a:rPr lang="en-US" sz="2400" dirty="0"/>
              <a:t>Coordinator, Career and Technical Education </a:t>
            </a:r>
          </a:p>
          <a:p>
            <a:pPr lvl="0"/>
            <a:r>
              <a:rPr lang="en-US" sz="2400" dirty="0"/>
              <a:t>North Carolina Community College System </a:t>
            </a:r>
          </a:p>
          <a:p>
            <a:pPr lvl="0"/>
            <a:r>
              <a:rPr lang="en-US" sz="2400" b="1" dirty="0"/>
              <a:t>Malinda Marsh </a:t>
            </a:r>
            <a:r>
              <a:rPr lang="en-US" sz="2400" dirty="0"/>
              <a:t>- President, North Carolina Employment and Training Association (NCETA)</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205604"/>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6" name="Picture 5">
            <a:extLst>
              <a:ext uri="{FF2B5EF4-FFF2-40B4-BE49-F238E27FC236}">
                <a16:creationId xmlns:a16="http://schemas.microsoft.com/office/drawing/2014/main" id="{63DEABA0-5B53-9D4D-9924-4F4C4A4A7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5" name="TextBox 4">
            <a:extLst>
              <a:ext uri="{FF2B5EF4-FFF2-40B4-BE49-F238E27FC236}">
                <a16:creationId xmlns:a16="http://schemas.microsoft.com/office/drawing/2014/main" id="{B8CE28EC-5B4B-9D4C-84D6-EC83C97AFB10}"/>
              </a:ext>
            </a:extLst>
          </p:cNvPr>
          <p:cNvSpPr txBox="1"/>
          <p:nvPr/>
        </p:nvSpPr>
        <p:spPr>
          <a:xfrm>
            <a:off x="9388509" y="5620084"/>
            <a:ext cx="5762924" cy="769441"/>
          </a:xfrm>
          <a:prstGeom prst="rect">
            <a:avLst/>
          </a:prstGeom>
          <a:noFill/>
        </p:spPr>
        <p:txBody>
          <a:bodyPr wrap="none" rtlCol="0">
            <a:spAutoFit/>
          </a:bodyPr>
          <a:lstStyle/>
          <a:p>
            <a:r>
              <a:rPr lang="en-US" sz="4400" dirty="0"/>
              <a:t>WIFI = ACC-</a:t>
            </a:r>
            <a:r>
              <a:rPr lang="en-US" sz="4400" dirty="0" err="1"/>
              <a:t>OpenACCess</a:t>
            </a:r>
            <a:endParaRPr lang="en-US" sz="4400" dirty="0"/>
          </a:p>
        </p:txBody>
      </p:sp>
    </p:spTree>
    <p:extLst>
      <p:ext uri="{BB962C8B-B14F-4D97-AF65-F5344CB8AC3E}">
        <p14:creationId xmlns:p14="http://schemas.microsoft.com/office/powerpoint/2010/main" val="383078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Unknown.jpeg" descr="Unknown.jpeg"/>
          <p:cNvPicPr>
            <a:picLocks noChangeAspect="1"/>
          </p:cNvPicPr>
          <p:nvPr/>
        </p:nvPicPr>
        <p:blipFill>
          <a:blip r:embed="rId3">
            <a:extLst/>
          </a:blip>
          <a:stretch>
            <a:fillRect/>
          </a:stretch>
        </p:blipFill>
        <p:spPr>
          <a:xfrm>
            <a:off x="0" y="4062596"/>
            <a:ext cx="7446222" cy="2978489"/>
          </a:xfrm>
          <a:prstGeom prst="rect">
            <a:avLst/>
          </a:prstGeom>
          <a:ln w="12700">
            <a:miter lim="400000"/>
          </a:ln>
        </p:spPr>
      </p:pic>
      <p:sp>
        <p:nvSpPr>
          <p:cNvPr id="133" name="People tend to seek out occupations  that enhance  a sense of self"/>
          <p:cNvSpPr txBox="1">
            <a:spLocks noGrp="1"/>
          </p:cNvSpPr>
          <p:nvPr>
            <p:ph type="title"/>
          </p:nvPr>
        </p:nvSpPr>
        <p:spPr>
          <a:xfrm>
            <a:off x="529034" y="1281289"/>
            <a:ext cx="8085931" cy="2346331"/>
          </a:xfrm>
        </p:spPr>
        <p:txBody>
          <a:bodyPr>
            <a:normAutofit fontScale="90000"/>
          </a:bodyPr>
          <a:lstStyle>
            <a:lvl1pPr algn="r" defTabSz="457200">
              <a:defRPr sz="6000">
                <a:latin typeface="Helvetica"/>
                <a:ea typeface="Helvetica"/>
                <a:cs typeface="Helvetica"/>
                <a:sym typeface="Helvetica"/>
              </a:defRPr>
            </a:lvl1pPr>
          </a:lstStyle>
          <a:p>
            <a:pPr algn="ctr"/>
            <a:r>
              <a:rPr lang="en-US" dirty="0">
                <a:solidFill>
                  <a:srgbClr val="002060"/>
                </a:solidFill>
              </a:rPr>
              <a:t>People tend to seek out occupations that enhance a sense of self</a:t>
            </a:r>
          </a:p>
        </p:txBody>
      </p:sp>
    </p:spTree>
    <p:extLst>
      <p:ext uri="{BB962C8B-B14F-4D97-AF65-F5344CB8AC3E}">
        <p14:creationId xmlns:p14="http://schemas.microsoft.com/office/powerpoint/2010/main" val="190128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2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200607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38100"/>
            <a:ext cx="9144000" cy="6726120"/>
          </a:xfrm>
          <a:prstGeom prst="rect">
            <a:avLst/>
          </a:prstGeom>
        </p:spPr>
      </p:pic>
    </p:spTree>
    <p:extLst>
      <p:ext uri="{BB962C8B-B14F-4D97-AF65-F5344CB8AC3E}">
        <p14:creationId xmlns:p14="http://schemas.microsoft.com/office/powerpoint/2010/main" val="14908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8953" y="2413000"/>
            <a:ext cx="6892047" cy="4152900"/>
          </a:xfrm>
          <a:prstGeom prst="rect">
            <a:avLst/>
          </a:prstGeom>
        </p:spPr>
      </p:pic>
      <p:sp>
        <p:nvSpPr>
          <p:cNvPr id="1620995" name="Rectangle 3"/>
          <p:cNvSpPr>
            <a:spLocks noGrp="1" noChangeArrowheads="1"/>
          </p:cNvSpPr>
          <p:nvPr>
            <p:ph idx="1"/>
          </p:nvPr>
        </p:nvSpPr>
        <p:spPr/>
        <p:txBody>
          <a:bodyPr/>
          <a:lstStyle/>
          <a:p>
            <a:r>
              <a:rPr lang="en-US" dirty="0"/>
              <a:t>All of the manufacturing is moving to China.</a:t>
            </a:r>
          </a:p>
        </p:txBody>
      </p:sp>
      <p:sp>
        <p:nvSpPr>
          <p:cNvPr id="1620994" name="Rectangle 2"/>
          <p:cNvSpPr>
            <a:spLocks noGrp="1" noChangeArrowheads="1"/>
          </p:cNvSpPr>
          <p:nvPr>
            <p:ph type="title"/>
          </p:nvPr>
        </p:nvSpPr>
        <p:spPr/>
        <p:txBody>
          <a:bodyPr/>
          <a:lstStyle/>
          <a:p>
            <a:r>
              <a:rPr lang="en-US"/>
              <a:t>Myth # 1</a:t>
            </a:r>
            <a:endParaRPr lang="en-US" dirty="0"/>
          </a:p>
        </p:txBody>
      </p:sp>
    </p:spTree>
    <p:extLst>
      <p:ext uri="{BB962C8B-B14F-4D97-AF65-F5344CB8AC3E}">
        <p14:creationId xmlns:p14="http://schemas.microsoft.com/office/powerpoint/2010/main" val="20871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5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DE4E63-6F29-664C-BD5C-63052714972B}"/>
              </a:ext>
            </a:extLst>
          </p:cNvPr>
          <p:cNvSpPr>
            <a:spLocks noGrp="1"/>
          </p:cNvSpPr>
          <p:nvPr>
            <p:ph idx="1"/>
          </p:nvPr>
        </p:nvSpPr>
        <p:spPr/>
        <p:txBody>
          <a:bodyPr/>
          <a:lstStyle/>
          <a:p>
            <a:r>
              <a:rPr lang="en-US" dirty="0"/>
              <a:t>RATO – engines, all-terrain vehicles – Lincoln Co.</a:t>
            </a:r>
          </a:p>
          <a:p>
            <a:r>
              <a:rPr lang="en-US" dirty="0" err="1"/>
              <a:t>Jetion</a:t>
            </a:r>
            <a:r>
              <a:rPr lang="en-US" dirty="0"/>
              <a:t> Solar Corp – solar panels – Charlotte</a:t>
            </a:r>
          </a:p>
          <a:p>
            <a:r>
              <a:rPr lang="en-US" dirty="0"/>
              <a:t>Lenovo – </a:t>
            </a:r>
            <a:r>
              <a:rPr lang="en-US" dirty="0" err="1"/>
              <a:t>ThinkPads</a:t>
            </a:r>
            <a:r>
              <a:rPr lang="en-US" dirty="0"/>
              <a:t> – Greensboro</a:t>
            </a:r>
          </a:p>
          <a:p>
            <a:r>
              <a:rPr lang="en-US" dirty="0"/>
              <a:t>U-Play – sanitary products – Wayne Co.</a:t>
            </a:r>
          </a:p>
          <a:p>
            <a:r>
              <a:rPr lang="en-US" dirty="0" err="1"/>
              <a:t>Uniquetex</a:t>
            </a:r>
            <a:r>
              <a:rPr lang="en-US" dirty="0"/>
              <a:t> – Textiles – Grover</a:t>
            </a:r>
          </a:p>
          <a:p>
            <a:r>
              <a:rPr lang="en-US" dirty="0"/>
              <a:t>Ming Yang Wind Power - Raleigh</a:t>
            </a:r>
          </a:p>
          <a:p>
            <a:endParaRPr lang="en-US" dirty="0"/>
          </a:p>
          <a:p>
            <a:endParaRPr lang="en-US" dirty="0"/>
          </a:p>
        </p:txBody>
      </p:sp>
      <p:sp>
        <p:nvSpPr>
          <p:cNvPr id="3" name="Title 2">
            <a:extLst>
              <a:ext uri="{FF2B5EF4-FFF2-40B4-BE49-F238E27FC236}">
                <a16:creationId xmlns:a16="http://schemas.microsoft.com/office/drawing/2014/main" id="{9C6B5053-EE82-CE49-B1A5-4D67B172B160}"/>
              </a:ext>
            </a:extLst>
          </p:cNvPr>
          <p:cNvSpPr>
            <a:spLocks noGrp="1"/>
          </p:cNvSpPr>
          <p:nvPr>
            <p:ph type="title"/>
          </p:nvPr>
        </p:nvSpPr>
        <p:spPr/>
        <p:txBody>
          <a:bodyPr/>
          <a:lstStyle/>
          <a:p>
            <a:r>
              <a:rPr lang="en-US" dirty="0"/>
              <a:t>Chinese Manufacturing in NC</a:t>
            </a:r>
          </a:p>
        </p:txBody>
      </p:sp>
    </p:spTree>
    <p:extLst>
      <p:ext uri="{BB962C8B-B14F-4D97-AF65-F5344CB8AC3E}">
        <p14:creationId xmlns:p14="http://schemas.microsoft.com/office/powerpoint/2010/main" val="62339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70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66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31" y="15766"/>
            <a:ext cx="8334703" cy="7693572"/>
          </a:xfrm>
          <a:prstGeom prst="rect">
            <a:avLst/>
          </a:prstGeom>
        </p:spPr>
      </p:pic>
    </p:spTree>
    <p:extLst>
      <p:ext uri="{BB962C8B-B14F-4D97-AF65-F5344CB8AC3E}">
        <p14:creationId xmlns:p14="http://schemas.microsoft.com/office/powerpoint/2010/main" val="3192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tabLst>
                <a:tab pos="1876425" algn="l"/>
              </a:tabLst>
            </a:pPr>
            <a:r>
              <a:rPr lang="en-US" dirty="0"/>
              <a:t>$6,407,000	Canada</a:t>
            </a:r>
          </a:p>
          <a:p>
            <a:pPr marL="0" indent="0">
              <a:buNone/>
              <a:tabLst>
                <a:tab pos="1876425" algn="l"/>
              </a:tabLst>
            </a:pPr>
            <a:r>
              <a:rPr lang="en-US" dirty="0"/>
              <a:t>$3,012,000	Mexico</a:t>
            </a:r>
          </a:p>
          <a:p>
            <a:pPr marL="0" indent="0">
              <a:buNone/>
              <a:tabLst>
                <a:tab pos="1876425" algn="l"/>
              </a:tabLst>
            </a:pPr>
            <a:r>
              <a:rPr lang="en-US" dirty="0"/>
              <a:t>$2,186,000	China</a:t>
            </a:r>
          </a:p>
          <a:p>
            <a:pPr marL="0" indent="0">
              <a:buNone/>
              <a:tabLst>
                <a:tab pos="1876425" algn="l"/>
              </a:tabLst>
            </a:pPr>
            <a:r>
              <a:rPr lang="en-US" dirty="0"/>
              <a:t>$1,611,000	Saudi Arabia</a:t>
            </a:r>
          </a:p>
          <a:p>
            <a:pPr marL="0" indent="0">
              <a:buNone/>
              <a:tabLst>
                <a:tab pos="1876425" algn="l"/>
              </a:tabLst>
            </a:pPr>
            <a:r>
              <a:rPr lang="en-US" dirty="0"/>
              <a:t>$1,547,000	Japan</a:t>
            </a:r>
          </a:p>
          <a:p>
            <a:pPr marL="0" indent="0">
              <a:buNone/>
              <a:tabLst>
                <a:tab pos="1876425" algn="l"/>
              </a:tabLst>
            </a:pPr>
            <a:r>
              <a:rPr lang="en-US" dirty="0"/>
              <a:t>$1,455,000	United Kingdom</a:t>
            </a:r>
          </a:p>
          <a:p>
            <a:pPr marL="0" indent="0">
              <a:buNone/>
              <a:tabLst>
                <a:tab pos="1876425" algn="l"/>
              </a:tabLst>
            </a:pPr>
            <a:r>
              <a:rPr lang="en-US" dirty="0"/>
              <a:t>$1,184,000	France</a:t>
            </a:r>
          </a:p>
          <a:p>
            <a:pPr marL="0" indent="0">
              <a:buNone/>
              <a:tabLst>
                <a:tab pos="1876425" algn="l"/>
              </a:tabLst>
            </a:pPr>
            <a:r>
              <a:rPr lang="en-US" dirty="0"/>
              <a:t>   $999,000	Germany</a:t>
            </a:r>
          </a:p>
          <a:p>
            <a:pPr marL="0" indent="0">
              <a:buNone/>
              <a:tabLst>
                <a:tab pos="1876425" algn="l"/>
              </a:tabLst>
            </a:pPr>
            <a:r>
              <a:rPr lang="en-US" dirty="0"/>
              <a:t>   $841,000	Honduras</a:t>
            </a:r>
          </a:p>
          <a:p>
            <a:pPr marL="0" indent="0">
              <a:buNone/>
              <a:tabLst>
                <a:tab pos="1876425" algn="l"/>
              </a:tabLst>
            </a:pPr>
            <a:r>
              <a:rPr lang="en-US" dirty="0"/>
              <a:t>   $758,000	Netherlands</a:t>
            </a:r>
          </a:p>
          <a:p>
            <a:pPr marL="0" indent="0">
              <a:buNone/>
              <a:tabLst>
                <a:tab pos="1876425" algn="l"/>
              </a:tabLst>
            </a:pPr>
            <a:endParaRPr lang="en-US" dirty="0"/>
          </a:p>
        </p:txBody>
      </p:sp>
      <p:sp>
        <p:nvSpPr>
          <p:cNvPr id="3" name="Title 2"/>
          <p:cNvSpPr>
            <a:spLocks noGrp="1"/>
          </p:cNvSpPr>
          <p:nvPr>
            <p:ph type="title"/>
          </p:nvPr>
        </p:nvSpPr>
        <p:spPr/>
        <p:txBody>
          <a:bodyPr/>
          <a:lstStyle/>
          <a:p>
            <a:r>
              <a:rPr lang="en-US" dirty="0"/>
              <a:t>NC Exports to Countries in 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491" y="1761203"/>
            <a:ext cx="4482509" cy="2339309"/>
          </a:xfrm>
          <a:prstGeom prst="rect">
            <a:avLst/>
          </a:prstGeom>
        </p:spPr>
      </p:pic>
      <p:sp>
        <p:nvSpPr>
          <p:cNvPr id="5" name="TextBox 4">
            <a:extLst>
              <a:ext uri="{FF2B5EF4-FFF2-40B4-BE49-F238E27FC236}">
                <a16:creationId xmlns:a16="http://schemas.microsoft.com/office/drawing/2014/main" id="{980B9A3C-A8F3-2F41-B74D-B197935653EF}"/>
              </a:ext>
            </a:extLst>
          </p:cNvPr>
          <p:cNvSpPr txBox="1"/>
          <p:nvPr/>
        </p:nvSpPr>
        <p:spPr>
          <a:xfrm>
            <a:off x="9549672" y="5246939"/>
            <a:ext cx="1797050" cy="369332"/>
          </a:xfrm>
          <a:prstGeom prst="rect">
            <a:avLst/>
          </a:prstGeom>
          <a:noFill/>
        </p:spPr>
        <p:txBody>
          <a:bodyPr wrap="square" rtlCol="0">
            <a:spAutoFit/>
          </a:bodyPr>
          <a:lstStyle/>
          <a:p>
            <a:r>
              <a:rPr lang="en-US" dirty="0"/>
              <a:t>Get new data</a:t>
            </a:r>
          </a:p>
        </p:txBody>
      </p:sp>
    </p:spTree>
    <p:extLst>
      <p:ext uri="{BB962C8B-B14F-4D97-AF65-F5344CB8AC3E}">
        <p14:creationId xmlns:p14="http://schemas.microsoft.com/office/powerpoint/2010/main" val="33365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143" y="1761204"/>
            <a:ext cx="9984661" cy="5744496"/>
          </a:xfrm>
        </p:spPr>
        <p:txBody>
          <a:bodyPr>
            <a:noAutofit/>
          </a:bodyPr>
          <a:lstStyle/>
          <a:p>
            <a:pPr marL="0" indent="0">
              <a:buNone/>
              <a:tabLst>
                <a:tab pos="2101850" algn="l"/>
              </a:tabLst>
            </a:pPr>
            <a:r>
              <a:rPr lang="en-US" sz="2400" dirty="0"/>
              <a:t>$1,418,490,000	Civilian Aircraft, Engines, and Parts</a:t>
            </a:r>
          </a:p>
          <a:p>
            <a:pPr marL="0" indent="0">
              <a:buNone/>
              <a:tabLst>
                <a:tab pos="2101850" algn="l"/>
              </a:tabLst>
            </a:pPr>
            <a:r>
              <a:rPr lang="en-US" sz="2400" dirty="0"/>
              <a:t>$1,409,000,000	Antisera, Blood Fractions &amp; Immunological Pro</a:t>
            </a:r>
          </a:p>
          <a:p>
            <a:pPr marL="0" indent="0">
              <a:buNone/>
              <a:tabLst>
                <a:tab pos="2101850" algn="l"/>
              </a:tabLst>
            </a:pPr>
            <a:r>
              <a:rPr lang="en-US" sz="2400" dirty="0"/>
              <a:t>$1,214,530,000	Medicaments </a:t>
            </a:r>
            <a:r>
              <a:rPr lang="en-US" sz="2400" dirty="0" err="1"/>
              <a:t>Nesoi</a:t>
            </a:r>
            <a:r>
              <a:rPr lang="en-US" sz="2400" dirty="0"/>
              <a:t>, Measured Doses, Retail </a:t>
            </a:r>
            <a:r>
              <a:rPr lang="en-US" sz="2400" dirty="0" err="1"/>
              <a:t>Pk</a:t>
            </a:r>
            <a:endParaRPr lang="en-US" sz="2400" dirty="0"/>
          </a:p>
          <a:p>
            <a:pPr marL="0" indent="0">
              <a:buNone/>
              <a:tabLst>
                <a:tab pos="2101850" algn="l"/>
              </a:tabLst>
            </a:pPr>
            <a:r>
              <a:rPr lang="en-US" sz="2400" dirty="0"/>
              <a:t>   $993,730,000	Parts of Airplanes or Helicopters, </a:t>
            </a:r>
            <a:r>
              <a:rPr lang="en-US" sz="2400" dirty="0" err="1"/>
              <a:t>Nesoi</a:t>
            </a:r>
            <a:endParaRPr lang="en-US" sz="2400" dirty="0"/>
          </a:p>
          <a:p>
            <a:pPr marL="0" indent="0">
              <a:buNone/>
              <a:tabLst>
                <a:tab pos="2101850" algn="l"/>
              </a:tabLst>
            </a:pPr>
            <a:r>
              <a:rPr lang="en-US" sz="2400" dirty="0"/>
              <a:t>   $689,070,000	Tobacco, Partly or Wholly Stemmed/Stripped</a:t>
            </a:r>
          </a:p>
          <a:p>
            <a:pPr marL="0" indent="0">
              <a:buNone/>
              <a:tabLst>
                <a:tab pos="2101850" algn="l"/>
              </a:tabLst>
            </a:pPr>
            <a:r>
              <a:rPr lang="en-US" sz="2400" dirty="0"/>
              <a:t>   $659,410,000	Chemical </a:t>
            </a:r>
            <a:r>
              <a:rPr lang="en-US" sz="2400" dirty="0" err="1"/>
              <a:t>Woodpulp</a:t>
            </a:r>
            <a:r>
              <a:rPr lang="en-US" sz="2400" dirty="0"/>
              <a:t>, Soda </a:t>
            </a:r>
            <a:r>
              <a:rPr lang="en-US" sz="2400" dirty="0" err="1"/>
              <a:t>rtc</a:t>
            </a:r>
            <a:r>
              <a:rPr lang="en-US" sz="2400" dirty="0"/>
              <a:t>. N Dis S </a:t>
            </a:r>
            <a:r>
              <a:rPr lang="en-US" sz="2400" dirty="0" err="1"/>
              <a:t>Bl</a:t>
            </a:r>
            <a:r>
              <a:rPr lang="en-US" sz="2400" dirty="0"/>
              <a:t> &amp; </a:t>
            </a:r>
            <a:r>
              <a:rPr lang="en-US" sz="2400" dirty="0" err="1"/>
              <a:t>Bl</a:t>
            </a:r>
            <a:endParaRPr lang="en-US" sz="2400" dirty="0"/>
          </a:p>
          <a:p>
            <a:pPr marL="0" indent="0">
              <a:buNone/>
              <a:tabLst>
                <a:tab pos="2101850" algn="l"/>
              </a:tabLst>
            </a:pPr>
            <a:r>
              <a:rPr lang="en-US" sz="2400" dirty="0"/>
              <a:t>   $400,480,000	Road Tractors for Semi-trailers</a:t>
            </a:r>
          </a:p>
          <a:p>
            <a:pPr marL="0" indent="0">
              <a:buNone/>
              <a:tabLst>
                <a:tab pos="2101850" algn="l"/>
              </a:tabLst>
            </a:pPr>
            <a:r>
              <a:rPr lang="en-US" sz="2400" dirty="0"/>
              <a:t>   $329,930,000	Cot Yarn, 85% Cot, No Retail, </a:t>
            </a:r>
            <a:r>
              <a:rPr lang="en-US" sz="2400" dirty="0" err="1"/>
              <a:t>Ov</a:t>
            </a:r>
            <a:r>
              <a:rPr lang="en-US" sz="2400" dirty="0"/>
              <a:t> 14nm Not </a:t>
            </a:r>
            <a:r>
              <a:rPr lang="en-US" sz="2400" dirty="0" err="1"/>
              <a:t>Ov</a:t>
            </a:r>
            <a:endParaRPr lang="en-US" sz="2400" dirty="0"/>
          </a:p>
          <a:p>
            <a:pPr marL="0" indent="0">
              <a:buNone/>
              <a:tabLst>
                <a:tab pos="2101850" algn="l"/>
              </a:tabLst>
            </a:pPr>
            <a:r>
              <a:rPr lang="en-US" sz="2400" dirty="0"/>
              <a:t>   $328,030,000	</a:t>
            </a:r>
            <a:r>
              <a:rPr lang="en-US" sz="2400" dirty="0" err="1"/>
              <a:t>Photosnsitve</a:t>
            </a:r>
            <a:r>
              <a:rPr lang="en-US" sz="2400" dirty="0"/>
              <a:t> </a:t>
            </a:r>
            <a:r>
              <a:rPr lang="en-US" sz="2400" dirty="0" err="1"/>
              <a:t>Semicndctr</a:t>
            </a:r>
            <a:r>
              <a:rPr lang="en-US" sz="2400" dirty="0"/>
              <a:t> </a:t>
            </a:r>
            <a:r>
              <a:rPr lang="en-US" sz="2400" dirty="0" err="1"/>
              <a:t>Dvice</a:t>
            </a:r>
            <a:r>
              <a:rPr lang="en-US" sz="2400" dirty="0"/>
              <a:t> </a:t>
            </a:r>
            <a:r>
              <a:rPr lang="en-US" sz="2400" dirty="0" err="1"/>
              <a:t>Inc</a:t>
            </a:r>
            <a:r>
              <a:rPr lang="en-US" sz="2400" dirty="0"/>
              <a:t> </a:t>
            </a:r>
            <a:r>
              <a:rPr lang="en-US" sz="2400" dirty="0" err="1"/>
              <a:t>Phtvltc</a:t>
            </a:r>
            <a:r>
              <a:rPr lang="en-US" sz="2400" dirty="0"/>
              <a:t> </a:t>
            </a:r>
            <a:r>
              <a:rPr lang="en-US" sz="2400" dirty="0" err="1"/>
              <a:t>Cel</a:t>
            </a:r>
            <a:endParaRPr lang="en-US" sz="2400" dirty="0"/>
          </a:p>
          <a:p>
            <a:pPr marL="0" indent="0">
              <a:buNone/>
              <a:tabLst>
                <a:tab pos="2101850" algn="l"/>
              </a:tabLst>
            </a:pPr>
            <a:r>
              <a:rPr lang="en-US" sz="2400" dirty="0"/>
              <a:t>   $276,920,000	Parts of Mach for </a:t>
            </a:r>
            <a:r>
              <a:rPr lang="en-US" sz="2400" dirty="0" err="1"/>
              <a:t>Assmbl</a:t>
            </a:r>
            <a:r>
              <a:rPr lang="en-US" sz="2400" dirty="0"/>
              <a:t> Elec Lamp </a:t>
            </a:r>
            <a:r>
              <a:rPr lang="en-US" sz="2400" dirty="0" err="1"/>
              <a:t>etc</a:t>
            </a:r>
            <a:r>
              <a:rPr lang="en-US" sz="2400" dirty="0"/>
              <a:t> </a:t>
            </a:r>
            <a:r>
              <a:rPr lang="en-US" sz="2400" dirty="0" err="1"/>
              <a:t>Mfg</a:t>
            </a:r>
            <a:r>
              <a:rPr lang="en-US" sz="2400" dirty="0"/>
              <a:t> </a:t>
            </a:r>
            <a:r>
              <a:rPr lang="en-US" sz="2400" dirty="0" err="1"/>
              <a:t>Gl</a:t>
            </a:r>
            <a:endParaRPr lang="en-US" sz="2400" dirty="0"/>
          </a:p>
          <a:p>
            <a:pPr marL="0" indent="0">
              <a:buNone/>
              <a:tabLst>
                <a:tab pos="2101850" algn="l"/>
              </a:tabLst>
            </a:pPr>
            <a:r>
              <a:rPr lang="en-US" sz="2400" dirty="0"/>
              <a:t>   $268,480,000	Auto Regulating Ins &amp; </a:t>
            </a:r>
            <a:r>
              <a:rPr lang="en-US" sz="2400" dirty="0" err="1"/>
              <a:t>Appr</a:t>
            </a:r>
            <a:r>
              <a:rPr lang="en-US" sz="2400" dirty="0"/>
              <a:t> Ex </a:t>
            </a:r>
            <a:r>
              <a:rPr lang="en-US" sz="2400" dirty="0" err="1"/>
              <a:t>Throstat,mnstat</a:t>
            </a:r>
            <a:endParaRPr lang="en-US" sz="2400" dirty="0"/>
          </a:p>
        </p:txBody>
      </p:sp>
      <p:sp>
        <p:nvSpPr>
          <p:cNvPr id="3" name="Title 2"/>
          <p:cNvSpPr>
            <a:spLocks noGrp="1"/>
          </p:cNvSpPr>
          <p:nvPr>
            <p:ph type="title"/>
          </p:nvPr>
        </p:nvSpPr>
        <p:spPr/>
        <p:txBody>
          <a:bodyPr/>
          <a:lstStyle/>
          <a:p>
            <a:r>
              <a:rPr lang="en-US" dirty="0"/>
              <a:t>NC Exports - Products 2016</a:t>
            </a:r>
          </a:p>
        </p:txBody>
      </p:sp>
    </p:spTree>
    <p:extLst>
      <p:ext uri="{BB962C8B-B14F-4D97-AF65-F5344CB8AC3E}">
        <p14:creationId xmlns:p14="http://schemas.microsoft.com/office/powerpoint/2010/main" val="422961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Arrow"/>
          <p:cNvSpPr/>
          <p:nvPr/>
        </p:nvSpPr>
        <p:spPr>
          <a:xfrm>
            <a:off x="431136" y="2982516"/>
            <a:ext cx="4697226" cy="3745143"/>
          </a:xfrm>
          <a:prstGeom prst="rightArrow">
            <a:avLst>
              <a:gd name="adj1" fmla="val 32000"/>
              <a:gd name="adj2" fmla="val 60334"/>
            </a:avLst>
          </a:prstGeom>
          <a:solidFill>
            <a:schemeClr val="accent5">
              <a:hueOff val="-82419"/>
              <a:satOff val="-9513"/>
              <a:lumOff val="-16343"/>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37" name="The idea of meaning and work is also revealed in how employees determine their career goals"/>
          <p:cNvSpPr txBox="1">
            <a:spLocks noGrp="1"/>
          </p:cNvSpPr>
          <p:nvPr>
            <p:ph type="title"/>
          </p:nvPr>
        </p:nvSpPr>
        <p:spPr>
          <a:xfrm>
            <a:off x="816769" y="858441"/>
            <a:ext cx="7358063" cy="2321719"/>
          </a:xfrm>
        </p:spPr>
        <p:txBody>
          <a:bodyPr>
            <a:normAutofit fontScale="90000"/>
          </a:bodyPr>
          <a:lstStyle>
            <a:lvl1pPr algn="l" defTabSz="397763">
              <a:defRPr sz="5220">
                <a:latin typeface="Helvetica"/>
                <a:ea typeface="Helvetica"/>
                <a:cs typeface="Helvetica"/>
                <a:sym typeface="Helvetica"/>
              </a:defRPr>
            </a:lvl1pPr>
          </a:lstStyle>
          <a:p>
            <a:r>
              <a:rPr lang="en-US" dirty="0"/>
              <a:t>The idea of meaning and work is also revealed in how employees determine their career goals </a:t>
            </a:r>
          </a:p>
        </p:txBody>
      </p:sp>
      <p:pic>
        <p:nvPicPr>
          <p:cNvPr id="138" name="Unknown.png" descr="Unknown.png"/>
          <p:cNvPicPr>
            <a:picLocks noChangeAspect="1"/>
          </p:cNvPicPr>
          <p:nvPr/>
        </p:nvPicPr>
        <p:blipFill>
          <a:blip r:embed="rId3">
            <a:extLst/>
          </a:blip>
          <a:stretch>
            <a:fillRect/>
          </a:stretch>
        </p:blipFill>
        <p:spPr>
          <a:xfrm>
            <a:off x="1073145" y="3805353"/>
            <a:ext cx="2496940" cy="2099469"/>
          </a:xfrm>
          <a:prstGeom prst="rect">
            <a:avLst/>
          </a:prstGeom>
          <a:ln w="12700">
            <a:miter lim="400000"/>
          </a:ln>
        </p:spPr>
      </p:pic>
      <p:pic>
        <p:nvPicPr>
          <p:cNvPr id="139" name="Unknown.jpeg" descr="Unknown.jpeg"/>
          <p:cNvPicPr>
            <a:picLocks noChangeAspect="1"/>
          </p:cNvPicPr>
          <p:nvPr/>
        </p:nvPicPr>
        <p:blipFill>
          <a:blip r:embed="rId4">
            <a:extLst/>
          </a:blip>
          <a:stretch>
            <a:fillRect/>
          </a:stretch>
        </p:blipFill>
        <p:spPr>
          <a:xfrm rot="21600000">
            <a:off x="5206265" y="3664026"/>
            <a:ext cx="3860510" cy="2459186"/>
          </a:xfrm>
          <a:prstGeom prst="rect">
            <a:avLst/>
          </a:prstGeom>
          <a:ln w="76200">
            <a:solidFill>
              <a:schemeClr val="accent5">
                <a:hueOff val="-82419"/>
                <a:satOff val="-9513"/>
                <a:lumOff val="-16343"/>
              </a:schemeClr>
            </a:solidFill>
            <a:miter lim="400000"/>
          </a:ln>
        </p:spPr>
      </p:pic>
    </p:spTree>
    <p:extLst>
      <p:ext uri="{BB962C8B-B14F-4D97-AF65-F5344CB8AC3E}">
        <p14:creationId xmlns:p14="http://schemas.microsoft.com/office/powerpoint/2010/main" val="87056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245035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19193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151892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236466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401970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Passion and Purpose</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a:t>Thriving in your work, not just surviving.</a:t>
            </a:r>
          </a:p>
          <a:p>
            <a:pPr>
              <a:spcAft>
                <a:spcPts val="1200"/>
              </a:spcAft>
            </a:pPr>
            <a:r>
              <a:rPr lang="en-US" dirty="0"/>
              <a:t>Leaving the world a little better off because you cared to make a difference in your work.</a:t>
            </a:r>
          </a:p>
          <a:p>
            <a:pPr>
              <a:spcAft>
                <a:spcPts val="1200"/>
              </a:spcAft>
            </a:pPr>
            <a:r>
              <a:rPr lang="en-US" dirty="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262664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The Future of Careers</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Chris Droessler</a:t>
            </a:r>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30610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05094A-D6FB-4F4A-839B-BABBF52B8F6C}"/>
              </a:ext>
            </a:extLst>
          </p:cNvPr>
          <p:cNvSpPr>
            <a:spLocks noGrp="1"/>
          </p:cNvSpPr>
          <p:nvPr>
            <p:ph idx="1"/>
          </p:nvPr>
        </p:nvSpPr>
        <p:spPr/>
        <p:txBody>
          <a:bodyPr/>
          <a:lstStyle/>
          <a:p>
            <a:r>
              <a:rPr lang="en-US" dirty="0"/>
              <a:t>How will you use the information presented so far?</a:t>
            </a:r>
          </a:p>
        </p:txBody>
      </p:sp>
      <p:sp>
        <p:nvSpPr>
          <p:cNvPr id="3" name="Title 2">
            <a:extLst>
              <a:ext uri="{FF2B5EF4-FFF2-40B4-BE49-F238E27FC236}">
                <a16:creationId xmlns:a16="http://schemas.microsoft.com/office/drawing/2014/main" id="{990D6DA1-4C5F-ED48-8C4D-F6ECE7B1A782}"/>
              </a:ext>
            </a:extLst>
          </p:cNvPr>
          <p:cNvSpPr>
            <a:spLocks noGrp="1"/>
          </p:cNvSpPr>
          <p:nvPr>
            <p:ph type="title"/>
          </p:nvPr>
        </p:nvSpPr>
        <p:spPr/>
        <p:txBody>
          <a:bodyPr/>
          <a:lstStyle/>
          <a:p>
            <a:r>
              <a:rPr lang="en-US" dirty="0"/>
              <a:t>Small-Group Discussions</a:t>
            </a:r>
          </a:p>
        </p:txBody>
      </p:sp>
    </p:spTree>
    <p:extLst>
      <p:ext uri="{BB962C8B-B14F-4D97-AF65-F5344CB8AC3E}">
        <p14:creationId xmlns:p14="http://schemas.microsoft.com/office/powerpoint/2010/main" val="303900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Lunch Break</a:t>
            </a:r>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7" name="Subtitle 6">
            <a:extLst>
              <a:ext uri="{FF2B5EF4-FFF2-40B4-BE49-F238E27FC236}">
                <a16:creationId xmlns:a16="http://schemas.microsoft.com/office/drawing/2014/main" id="{E3EFB982-7F0C-944C-B104-87FD0C5C2E45}"/>
              </a:ext>
            </a:extLst>
          </p:cNvPr>
          <p:cNvSpPr>
            <a:spLocks noGrp="1"/>
          </p:cNvSpPr>
          <p:nvPr>
            <p:ph type="subTitle" idx="1"/>
          </p:nvPr>
        </p:nvSpPr>
        <p:spPr/>
        <p:txBody>
          <a:bodyPr/>
          <a:lstStyle/>
          <a:p>
            <a:r>
              <a:rPr lang="en-US" dirty="0"/>
              <a:t>Be back by 1:00</a:t>
            </a:r>
          </a:p>
        </p:txBody>
      </p:sp>
    </p:spTree>
    <p:extLst>
      <p:ext uri="{BB962C8B-B14F-4D97-AF65-F5344CB8AC3E}">
        <p14:creationId xmlns:p14="http://schemas.microsoft.com/office/powerpoint/2010/main" val="211263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05094A-D6FB-4F4A-839B-BABBF52B8F6C}"/>
              </a:ext>
            </a:extLst>
          </p:cNvPr>
          <p:cNvSpPr>
            <a:spLocks noGrp="1"/>
          </p:cNvSpPr>
          <p:nvPr>
            <p:ph idx="1"/>
          </p:nvPr>
        </p:nvSpPr>
        <p:spPr/>
        <p:txBody>
          <a:bodyPr/>
          <a:lstStyle/>
          <a:p>
            <a:r>
              <a:rPr lang="en-US" dirty="0"/>
              <a:t>How will you use the information presented so far?</a:t>
            </a:r>
          </a:p>
          <a:p>
            <a:r>
              <a:rPr lang="en-US" dirty="0"/>
              <a:t>Reports from the groups</a:t>
            </a:r>
          </a:p>
        </p:txBody>
      </p:sp>
      <p:sp>
        <p:nvSpPr>
          <p:cNvPr id="3" name="Title 2">
            <a:extLst>
              <a:ext uri="{FF2B5EF4-FFF2-40B4-BE49-F238E27FC236}">
                <a16:creationId xmlns:a16="http://schemas.microsoft.com/office/drawing/2014/main" id="{990D6DA1-4C5F-ED48-8C4D-F6ECE7B1A782}"/>
              </a:ext>
            </a:extLst>
          </p:cNvPr>
          <p:cNvSpPr>
            <a:spLocks noGrp="1"/>
          </p:cNvSpPr>
          <p:nvPr>
            <p:ph type="title"/>
          </p:nvPr>
        </p:nvSpPr>
        <p:spPr/>
        <p:txBody>
          <a:bodyPr/>
          <a:lstStyle/>
          <a:p>
            <a:r>
              <a:rPr lang="en-US" dirty="0"/>
              <a:t>Small-Group Discussions</a:t>
            </a:r>
          </a:p>
        </p:txBody>
      </p:sp>
    </p:spTree>
    <p:extLst>
      <p:ext uri="{BB962C8B-B14F-4D97-AF65-F5344CB8AC3E}">
        <p14:creationId xmlns:p14="http://schemas.microsoft.com/office/powerpoint/2010/main" val="297831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Unknown.jpeg" descr="Unknown.jpeg"/>
          <p:cNvPicPr>
            <a:picLocks noChangeAspect="1"/>
          </p:cNvPicPr>
          <p:nvPr/>
        </p:nvPicPr>
        <p:blipFill>
          <a:blip r:embed="rId3">
            <a:extLst/>
          </a:blip>
          <a:stretch>
            <a:fillRect/>
          </a:stretch>
        </p:blipFill>
        <p:spPr>
          <a:xfrm>
            <a:off x="707806" y="916479"/>
            <a:ext cx="8976327" cy="6723582"/>
          </a:xfrm>
          <a:prstGeom prst="rect">
            <a:avLst/>
          </a:prstGeom>
          <a:ln w="12700">
            <a:miter lim="400000"/>
          </a:ln>
        </p:spPr>
      </p:pic>
      <p:sp>
        <p:nvSpPr>
          <p:cNvPr id="142" name="“The evolving sequence of a person’s work experiences…"/>
          <p:cNvSpPr txBox="1">
            <a:spLocks noGrp="1"/>
          </p:cNvSpPr>
          <p:nvPr>
            <p:ph type="title"/>
          </p:nvPr>
        </p:nvSpPr>
        <p:spPr>
          <a:xfrm>
            <a:off x="409719" y="133855"/>
            <a:ext cx="7359109" cy="2962564"/>
          </a:xfrm>
          <a:prstGeom prst="rect">
            <a:avLst/>
          </a:prstGeom>
        </p:spPr>
        <p:txBody>
          <a:bodyPr>
            <a:normAutofit fontScale="90000"/>
          </a:bodyPr>
          <a:lstStyle/>
          <a:p>
            <a:pPr defTabSz="321457">
              <a:defRPr sz="6000">
                <a:latin typeface="Helvetica"/>
                <a:ea typeface="Helvetica"/>
                <a:cs typeface="Helvetica"/>
                <a:sym typeface="Helvetica"/>
              </a:defRPr>
            </a:pPr>
            <a:endParaRPr dirty="0"/>
          </a:p>
          <a:p>
            <a:pPr defTabSz="321457">
              <a:defRPr sz="5100">
                <a:latin typeface="Helvetica"/>
                <a:ea typeface="Helvetica"/>
                <a:cs typeface="Helvetica"/>
                <a:sym typeface="Helvetica"/>
              </a:defRPr>
            </a:pPr>
            <a:r>
              <a:rPr dirty="0"/>
              <a:t> “The evolving sequence of a person’s work experiences </a:t>
            </a:r>
          </a:p>
          <a:p>
            <a:pPr defTabSz="321457">
              <a:defRPr sz="5100">
                <a:latin typeface="Helvetica"/>
                <a:ea typeface="Helvetica"/>
                <a:cs typeface="Helvetica"/>
                <a:sym typeface="Helvetica"/>
              </a:defRPr>
            </a:pPr>
            <a:r>
              <a:rPr dirty="0"/>
              <a:t>over time” </a:t>
            </a:r>
          </a:p>
        </p:txBody>
      </p:sp>
    </p:spTree>
    <p:extLst>
      <p:ext uri="{BB962C8B-B14F-4D97-AF65-F5344CB8AC3E}">
        <p14:creationId xmlns:p14="http://schemas.microsoft.com/office/powerpoint/2010/main" val="34919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Themes &amp;Theories in Career Development</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Bob </a:t>
            </a:r>
            <a:r>
              <a:rPr lang="en-US" sz="3200" b="1" dirty="0" err="1"/>
              <a:t>Witchger</a:t>
            </a:r>
            <a:endParaRPr lang="en-US" sz="3200" b="1" dirty="0"/>
          </a:p>
          <a:p>
            <a:pPr lvl="0"/>
            <a:r>
              <a:rPr lang="en-US" sz="2400" dirty="0"/>
              <a:t>Career and Technical Education Director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A622ADB8-9051-DE4B-917D-00AE33064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293089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a:xfrm>
            <a:off x="367391" y="1761204"/>
            <a:ext cx="3898745" cy="4731671"/>
          </a:xfrm>
        </p:spPr>
        <p:txBody>
          <a:bodyPr>
            <a:normAutofit/>
          </a:bodyPr>
          <a:lstStyle/>
          <a:p>
            <a:pPr marL="0" lvl="0" indent="0" algn="ctr">
              <a:buNone/>
            </a:pPr>
            <a:r>
              <a:rPr lang="en-US" sz="4800" dirty="0"/>
              <a:t>Career Concerns occur throughout one’s Life  </a:t>
            </a:r>
          </a:p>
        </p:txBody>
      </p:sp>
      <p:sp>
        <p:nvSpPr>
          <p:cNvPr id="78" name="Shape 78"/>
          <p:cNvSpPr>
            <a:spLocks noGrp="1"/>
          </p:cNvSpPr>
          <p:nvPr>
            <p:ph type="title"/>
          </p:nvPr>
        </p:nvSpPr>
        <p:spPr/>
        <p:txBody>
          <a:bodyPr/>
          <a:lstStyle/>
          <a:p>
            <a:pPr lvl="0"/>
            <a:r>
              <a:rPr lang="en-US" dirty="0"/>
              <a:t>NC Career Clusters Guide 2018 </a:t>
            </a:r>
          </a:p>
        </p:txBody>
      </p:sp>
      <p:pic>
        <p:nvPicPr>
          <p:cNvPr id="2" name="Picture 1">
            <a:extLst>
              <a:ext uri="{FF2B5EF4-FFF2-40B4-BE49-F238E27FC236}">
                <a16:creationId xmlns:a16="http://schemas.microsoft.com/office/drawing/2014/main" id="{09052AFF-1EA9-494A-B83B-967AD9A00AD5}"/>
              </a:ext>
            </a:extLst>
          </p:cNvPr>
          <p:cNvPicPr>
            <a:picLocks noChangeAspect="1"/>
          </p:cNvPicPr>
          <p:nvPr/>
        </p:nvPicPr>
        <p:blipFill>
          <a:blip r:embed="rId3"/>
          <a:stretch>
            <a:fillRect/>
          </a:stretch>
        </p:blipFill>
        <p:spPr>
          <a:xfrm>
            <a:off x="4283199" y="1867881"/>
            <a:ext cx="4507519" cy="4507519"/>
          </a:xfrm>
          <a:prstGeom prst="rect">
            <a:avLst/>
          </a:prstGeom>
        </p:spPr>
      </p:pic>
    </p:spTree>
    <p:extLst>
      <p:ext uri="{BB962C8B-B14F-4D97-AF65-F5344CB8AC3E}">
        <p14:creationId xmlns:p14="http://schemas.microsoft.com/office/powerpoint/2010/main" val="306281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a:xfrm>
            <a:off x="628649" y="1761892"/>
            <a:ext cx="8033570" cy="4730983"/>
          </a:xfrm>
        </p:spPr>
        <p:txBody>
          <a:bodyPr>
            <a:normAutofit/>
          </a:bodyPr>
          <a:lstStyle/>
          <a:p>
            <a:pPr marL="0" lvl="0" indent="0" algn="ctr">
              <a:buNone/>
            </a:pPr>
            <a:r>
              <a:rPr lang="en-US" sz="4200" dirty="0"/>
              <a:t>Several hours of upfront planning can have a positive influence of career outcomes</a:t>
            </a:r>
          </a:p>
        </p:txBody>
      </p:sp>
      <p:sp>
        <p:nvSpPr>
          <p:cNvPr id="78" name="Shape 78"/>
          <p:cNvSpPr>
            <a:spLocks noGrp="1"/>
          </p:cNvSpPr>
          <p:nvPr>
            <p:ph type="title"/>
          </p:nvPr>
        </p:nvSpPr>
        <p:spPr/>
        <p:txBody>
          <a:bodyPr/>
          <a:lstStyle/>
          <a:p>
            <a:pPr lvl="0"/>
            <a:r>
              <a:rPr lang="en-US" dirty="0"/>
              <a:t>NC Career Clusters Guide 2018 </a:t>
            </a:r>
          </a:p>
        </p:txBody>
      </p:sp>
      <p:pic>
        <p:nvPicPr>
          <p:cNvPr id="2" name="Picture 1">
            <a:extLst>
              <a:ext uri="{FF2B5EF4-FFF2-40B4-BE49-F238E27FC236}">
                <a16:creationId xmlns:a16="http://schemas.microsoft.com/office/drawing/2014/main" id="{0725F1B7-5C45-504A-8B08-0DE2FB31792A}"/>
              </a:ext>
            </a:extLst>
          </p:cNvPr>
          <p:cNvPicPr>
            <a:picLocks noChangeAspect="1"/>
          </p:cNvPicPr>
          <p:nvPr/>
        </p:nvPicPr>
        <p:blipFill>
          <a:blip r:embed="rId3"/>
          <a:stretch>
            <a:fillRect/>
          </a:stretch>
        </p:blipFill>
        <p:spPr>
          <a:xfrm>
            <a:off x="1826985" y="3804994"/>
            <a:ext cx="5242888" cy="2955722"/>
          </a:xfrm>
          <a:prstGeom prst="rect">
            <a:avLst/>
          </a:prstGeom>
        </p:spPr>
      </p:pic>
    </p:spTree>
    <p:extLst>
      <p:ext uri="{BB962C8B-B14F-4D97-AF65-F5344CB8AC3E}">
        <p14:creationId xmlns:p14="http://schemas.microsoft.com/office/powerpoint/2010/main" val="47883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a:xfrm>
            <a:off x="628649" y="1761205"/>
            <a:ext cx="8033569" cy="2353596"/>
          </a:xfrm>
        </p:spPr>
        <p:txBody>
          <a:bodyPr>
            <a:normAutofit/>
          </a:bodyPr>
          <a:lstStyle/>
          <a:p>
            <a:pPr marL="0" lvl="0" indent="0" algn="ctr">
              <a:buNone/>
            </a:pPr>
            <a:r>
              <a:rPr lang="en-US" sz="3800" dirty="0"/>
              <a:t>As career guides, it is good to choose a manageable theory that is easy to draw on when working with individuals </a:t>
            </a:r>
          </a:p>
        </p:txBody>
      </p:sp>
      <p:sp>
        <p:nvSpPr>
          <p:cNvPr id="78" name="Shape 78"/>
          <p:cNvSpPr>
            <a:spLocks noGrp="1"/>
          </p:cNvSpPr>
          <p:nvPr>
            <p:ph type="title"/>
          </p:nvPr>
        </p:nvSpPr>
        <p:spPr/>
        <p:txBody>
          <a:bodyPr/>
          <a:lstStyle/>
          <a:p>
            <a:pPr lvl="0"/>
            <a:r>
              <a:rPr lang="en-US" dirty="0"/>
              <a:t>NC Career Clusters Guide 2018 </a:t>
            </a:r>
          </a:p>
        </p:txBody>
      </p:sp>
      <p:pic>
        <p:nvPicPr>
          <p:cNvPr id="6" name="Picture 5" descr="A close up of a sign&#13;&#10;&#13;&#10;Description automatically generated">
            <a:extLst>
              <a:ext uri="{FF2B5EF4-FFF2-40B4-BE49-F238E27FC236}">
                <a16:creationId xmlns:a16="http://schemas.microsoft.com/office/drawing/2014/main" id="{5F8DD8B9-48DD-FC45-95F9-A862872C7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042" y="3602411"/>
            <a:ext cx="4640944" cy="3255588"/>
          </a:xfrm>
          <a:prstGeom prst="rect">
            <a:avLst/>
          </a:prstGeom>
        </p:spPr>
      </p:pic>
    </p:spTree>
    <p:extLst>
      <p:ext uri="{BB962C8B-B14F-4D97-AF65-F5344CB8AC3E}">
        <p14:creationId xmlns:p14="http://schemas.microsoft.com/office/powerpoint/2010/main" val="251201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Attending Skills are critical in working with students </a:t>
            </a:r>
          </a:p>
        </p:txBody>
      </p:sp>
      <p:sp>
        <p:nvSpPr>
          <p:cNvPr id="78" name="Shape 78"/>
          <p:cNvSpPr>
            <a:spLocks noGrp="1"/>
          </p:cNvSpPr>
          <p:nvPr>
            <p:ph type="title"/>
          </p:nvPr>
        </p:nvSpPr>
        <p:spPr/>
        <p:txBody>
          <a:bodyPr/>
          <a:lstStyle/>
          <a:p>
            <a:pPr lvl="0"/>
            <a:r>
              <a:rPr lang="en-US" dirty="0"/>
              <a:t>NC Career Clusters Guide 2018 </a:t>
            </a:r>
          </a:p>
        </p:txBody>
      </p:sp>
      <p:pic>
        <p:nvPicPr>
          <p:cNvPr id="2" name="Picture 1">
            <a:extLst>
              <a:ext uri="{FF2B5EF4-FFF2-40B4-BE49-F238E27FC236}">
                <a16:creationId xmlns:a16="http://schemas.microsoft.com/office/drawing/2014/main" id="{629B8943-E3C5-F745-A518-24A6A91401D4}"/>
              </a:ext>
            </a:extLst>
          </p:cNvPr>
          <p:cNvPicPr>
            <a:picLocks noChangeAspect="1"/>
          </p:cNvPicPr>
          <p:nvPr/>
        </p:nvPicPr>
        <p:blipFill>
          <a:blip r:embed="rId3"/>
          <a:stretch>
            <a:fillRect/>
          </a:stretch>
        </p:blipFill>
        <p:spPr>
          <a:xfrm>
            <a:off x="1791929" y="4010669"/>
            <a:ext cx="5560142" cy="2482206"/>
          </a:xfrm>
          <a:prstGeom prst="rect">
            <a:avLst/>
          </a:prstGeom>
        </p:spPr>
      </p:pic>
    </p:spTree>
    <p:extLst>
      <p:ext uri="{BB962C8B-B14F-4D97-AF65-F5344CB8AC3E}">
        <p14:creationId xmlns:p14="http://schemas.microsoft.com/office/powerpoint/2010/main" val="21401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a:xfrm>
            <a:off x="628650" y="1761204"/>
            <a:ext cx="7886700" cy="4731671"/>
          </a:xfrm>
        </p:spPr>
        <p:txBody>
          <a:bodyPr>
            <a:normAutofit/>
          </a:bodyPr>
          <a:lstStyle/>
          <a:p>
            <a:pPr marL="0" lvl="0" indent="0" algn="ctr">
              <a:buNone/>
            </a:pPr>
            <a:r>
              <a:rPr lang="en-US" sz="4800" dirty="0"/>
              <a:t>Assessment instruments can be categorized as tests and inventories</a:t>
            </a:r>
          </a:p>
        </p:txBody>
      </p:sp>
      <p:sp>
        <p:nvSpPr>
          <p:cNvPr id="78" name="Shape 78"/>
          <p:cNvSpPr>
            <a:spLocks noGrp="1"/>
          </p:cNvSpPr>
          <p:nvPr>
            <p:ph type="title"/>
          </p:nvPr>
        </p:nvSpPr>
        <p:spPr>
          <a:xfrm>
            <a:off x="1297858" y="168488"/>
            <a:ext cx="7364361" cy="1325563"/>
          </a:xfrm>
        </p:spPr>
        <p:txBody>
          <a:bodyPr/>
          <a:lstStyle/>
          <a:p>
            <a:pPr lvl="0"/>
            <a:r>
              <a:rPr lang="en-US"/>
              <a:t>NC Career Clusters Guide 2018 </a:t>
            </a:r>
            <a:endParaRPr lang="en-US" dirty="0"/>
          </a:p>
        </p:txBody>
      </p:sp>
      <p:pic>
        <p:nvPicPr>
          <p:cNvPr id="4" name="Picture 3" descr="A close up of a logo&#13;&#10;&#13;&#10;Description automatically generated">
            <a:extLst>
              <a:ext uri="{FF2B5EF4-FFF2-40B4-BE49-F238E27FC236}">
                <a16:creationId xmlns:a16="http://schemas.microsoft.com/office/drawing/2014/main" id="{FFB88EC3-5525-CE41-B8D4-19C6A1744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73" y="4686299"/>
            <a:ext cx="9920701" cy="2200677"/>
          </a:xfrm>
          <a:prstGeom prst="rect">
            <a:avLst/>
          </a:prstGeom>
        </p:spPr>
      </p:pic>
    </p:spTree>
    <p:extLst>
      <p:ext uri="{BB962C8B-B14F-4D97-AF65-F5344CB8AC3E}">
        <p14:creationId xmlns:p14="http://schemas.microsoft.com/office/powerpoint/2010/main" val="392729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A Career Coach's Mantra </a:t>
            </a:r>
          </a:p>
          <a:p>
            <a:pPr marL="0" lvl="0" indent="0" algn="ctr">
              <a:buNone/>
            </a:pPr>
            <a:r>
              <a:rPr lang="en-US" sz="4800" dirty="0">
                <a:latin typeface="Avenir Black" panose="02000503020000020003" pitchFamily="2" charset="0"/>
              </a:rPr>
              <a:t>Autonomy</a:t>
            </a:r>
          </a:p>
          <a:p>
            <a:pPr marL="0" lvl="0" indent="0" algn="ctr">
              <a:buNone/>
            </a:pPr>
            <a:r>
              <a:rPr lang="en-US" sz="4800" dirty="0">
                <a:latin typeface="Avenir Black" panose="02000503020000020003" pitchFamily="2" charset="0"/>
              </a:rPr>
              <a:t>Non-Maleficence</a:t>
            </a:r>
          </a:p>
          <a:p>
            <a:pPr marL="0" lvl="0" indent="0" algn="ctr">
              <a:buNone/>
            </a:pPr>
            <a:r>
              <a:rPr lang="en-US" sz="4800" dirty="0">
                <a:latin typeface="Avenir Black" panose="02000503020000020003" pitchFamily="2" charset="0"/>
              </a:rPr>
              <a:t>Justice </a:t>
            </a:r>
          </a:p>
          <a:p>
            <a:pPr marL="0" lvl="0" indent="0" algn="ctr">
              <a:buNone/>
            </a:pPr>
            <a:r>
              <a:rPr lang="en-US" sz="4800" dirty="0">
                <a:latin typeface="Avenir Black" panose="02000503020000020003" pitchFamily="2" charset="0"/>
              </a:rPr>
              <a:t>Fidelity </a:t>
            </a:r>
          </a:p>
        </p:txBody>
      </p:sp>
      <p:sp>
        <p:nvSpPr>
          <p:cNvPr id="78" name="Shape 78"/>
          <p:cNvSpPr>
            <a:spLocks noGrp="1"/>
          </p:cNvSpPr>
          <p:nvPr>
            <p:ph type="title"/>
          </p:nvPr>
        </p:nvSpPr>
        <p:spPr/>
        <p:txBody>
          <a:bodyPr/>
          <a:lstStyle/>
          <a:p>
            <a:pPr lvl="0"/>
            <a:r>
              <a:rPr lang="en-US" dirty="0"/>
              <a:t>NC Career Clusters Guide 2018 </a:t>
            </a:r>
          </a:p>
        </p:txBody>
      </p:sp>
    </p:spTree>
    <p:extLst>
      <p:ext uri="{BB962C8B-B14F-4D97-AF65-F5344CB8AC3E}">
        <p14:creationId xmlns:p14="http://schemas.microsoft.com/office/powerpoint/2010/main" val="176886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Trait Factor Theory</a:t>
            </a:r>
          </a:p>
        </p:txBody>
      </p:sp>
      <p:sp>
        <p:nvSpPr>
          <p:cNvPr id="78" name="Shape 78"/>
          <p:cNvSpPr>
            <a:spLocks noGrp="1"/>
          </p:cNvSpPr>
          <p:nvPr>
            <p:ph type="title"/>
          </p:nvPr>
        </p:nvSpPr>
        <p:spPr/>
        <p:txBody>
          <a:bodyPr/>
          <a:lstStyle/>
          <a:p>
            <a:pPr lvl="0"/>
            <a:r>
              <a:rPr lang="en-US" dirty="0"/>
              <a:t>NC Career Clusters Guide 2018 </a:t>
            </a:r>
          </a:p>
        </p:txBody>
      </p:sp>
      <p:pic>
        <p:nvPicPr>
          <p:cNvPr id="2" name="Picture 1">
            <a:extLst>
              <a:ext uri="{FF2B5EF4-FFF2-40B4-BE49-F238E27FC236}">
                <a16:creationId xmlns:a16="http://schemas.microsoft.com/office/drawing/2014/main" id="{277D9ACF-2802-EC44-B5AB-4812F4088F72}"/>
              </a:ext>
            </a:extLst>
          </p:cNvPr>
          <p:cNvPicPr>
            <a:picLocks noChangeAspect="1"/>
          </p:cNvPicPr>
          <p:nvPr/>
        </p:nvPicPr>
        <p:blipFill>
          <a:blip r:embed="rId3"/>
          <a:stretch>
            <a:fillRect/>
          </a:stretch>
        </p:blipFill>
        <p:spPr>
          <a:xfrm>
            <a:off x="294722" y="3045518"/>
            <a:ext cx="8673198" cy="3270222"/>
          </a:xfrm>
          <a:prstGeom prst="rect">
            <a:avLst/>
          </a:prstGeom>
        </p:spPr>
      </p:pic>
    </p:spTree>
    <p:extLst>
      <p:ext uri="{BB962C8B-B14F-4D97-AF65-F5344CB8AC3E}">
        <p14:creationId xmlns:p14="http://schemas.microsoft.com/office/powerpoint/2010/main" val="285249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000" dirty="0"/>
              <a:t>Individual Traits </a:t>
            </a:r>
          </a:p>
          <a:p>
            <a:pPr marL="0" lvl="0" indent="0" algn="ctr">
              <a:buNone/>
            </a:pPr>
            <a:r>
              <a:rPr lang="en-US" sz="4000" dirty="0">
                <a:latin typeface="Avenir Black" panose="02000503020000020003" pitchFamily="2" charset="0"/>
              </a:rPr>
              <a:t>O*NET  Factors </a:t>
            </a:r>
          </a:p>
          <a:p>
            <a:pPr marL="0" lvl="0" indent="0" algn="ctr">
              <a:buNone/>
            </a:pPr>
            <a:r>
              <a:rPr lang="en-US" sz="4000" dirty="0">
                <a:latin typeface="Avenir Black" panose="02000503020000020003" pitchFamily="2" charset="0"/>
              </a:rPr>
              <a:t>Search Jobs and Careers </a:t>
            </a:r>
            <a:br>
              <a:rPr lang="en-US" sz="4000" dirty="0">
                <a:latin typeface="Avenir Black" panose="02000503020000020003" pitchFamily="2" charset="0"/>
              </a:rPr>
            </a:br>
            <a:r>
              <a:rPr lang="en-US" sz="4000" dirty="0">
                <a:latin typeface="Avenir Black" panose="02000503020000020003" pitchFamily="2" charset="0"/>
              </a:rPr>
              <a:t>based on 14 elements </a:t>
            </a:r>
          </a:p>
        </p:txBody>
      </p:sp>
      <p:sp>
        <p:nvSpPr>
          <p:cNvPr id="78" name="Shape 78"/>
          <p:cNvSpPr>
            <a:spLocks noGrp="1"/>
          </p:cNvSpPr>
          <p:nvPr>
            <p:ph type="title"/>
          </p:nvPr>
        </p:nvSpPr>
        <p:spPr/>
        <p:txBody>
          <a:bodyPr/>
          <a:lstStyle/>
          <a:p>
            <a:pPr lvl="0"/>
            <a:r>
              <a:rPr lang="en-US" dirty="0"/>
              <a:t>NC Career Clusters Guide 2018 </a:t>
            </a:r>
          </a:p>
        </p:txBody>
      </p:sp>
    </p:spTree>
    <p:extLst>
      <p:ext uri="{BB962C8B-B14F-4D97-AF65-F5344CB8AC3E}">
        <p14:creationId xmlns:p14="http://schemas.microsoft.com/office/powerpoint/2010/main" val="93385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3;&#10;&#13;&#10;Description automatically generated">
            <a:extLst>
              <a:ext uri="{FF2B5EF4-FFF2-40B4-BE49-F238E27FC236}">
                <a16:creationId xmlns:a16="http://schemas.microsoft.com/office/drawing/2014/main" id="{CCD4324F-7BBB-2B4A-95B3-67D2A6855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676" y="1685467"/>
            <a:ext cx="5878286" cy="5172534"/>
          </a:xfrm>
          <a:prstGeom prst="rect">
            <a:avLst/>
          </a:prstGeom>
        </p:spPr>
      </p:pic>
      <p:sp>
        <p:nvSpPr>
          <p:cNvPr id="79" name="Shape 79"/>
          <p:cNvSpPr>
            <a:spLocks noGrp="1"/>
          </p:cNvSpPr>
          <p:nvPr>
            <p:ph idx="1"/>
          </p:nvPr>
        </p:nvSpPr>
        <p:spPr>
          <a:xfrm>
            <a:off x="204106" y="1766455"/>
            <a:ext cx="3633107" cy="3325090"/>
          </a:xfrm>
        </p:spPr>
        <p:txBody>
          <a:bodyPr>
            <a:normAutofit/>
          </a:bodyPr>
          <a:lstStyle/>
          <a:p>
            <a:pPr marL="0" lvl="0" indent="0" algn="ctr">
              <a:buNone/>
            </a:pPr>
            <a:r>
              <a:rPr lang="en-US" sz="4800" dirty="0"/>
              <a:t>John Holland </a:t>
            </a:r>
          </a:p>
          <a:p>
            <a:pPr marL="0" lvl="0" indent="0" algn="ctr">
              <a:buNone/>
            </a:pPr>
            <a:r>
              <a:rPr lang="en-US" sz="4800" dirty="0"/>
              <a:t>Personality Type </a:t>
            </a:r>
          </a:p>
          <a:p>
            <a:pPr marL="0" lvl="0" indent="0" algn="ctr">
              <a:buNone/>
            </a:pPr>
            <a:endParaRPr lang="en-US" sz="4800" dirty="0"/>
          </a:p>
        </p:txBody>
      </p:sp>
      <p:sp>
        <p:nvSpPr>
          <p:cNvPr id="78" name="Shape 78"/>
          <p:cNvSpPr>
            <a:spLocks noGrp="1"/>
          </p:cNvSpPr>
          <p:nvPr>
            <p:ph type="title"/>
          </p:nvPr>
        </p:nvSpPr>
        <p:spPr/>
        <p:txBody>
          <a:bodyPr/>
          <a:lstStyle/>
          <a:p>
            <a:pPr lvl="0"/>
            <a:r>
              <a:rPr lang="en-US" dirty="0"/>
              <a:t>NC Career Clusters Guide 2018 </a:t>
            </a:r>
          </a:p>
        </p:txBody>
      </p:sp>
    </p:spTree>
    <p:extLst>
      <p:ext uri="{BB962C8B-B14F-4D97-AF65-F5344CB8AC3E}">
        <p14:creationId xmlns:p14="http://schemas.microsoft.com/office/powerpoint/2010/main" val="35977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mages.jpeg" descr="images.jpeg"/>
          <p:cNvPicPr>
            <a:picLocks noChangeAspect="1"/>
          </p:cNvPicPr>
          <p:nvPr/>
        </p:nvPicPr>
        <p:blipFill>
          <a:blip r:embed="rId3">
            <a:extLst/>
          </a:blip>
          <a:stretch>
            <a:fillRect/>
          </a:stretch>
        </p:blipFill>
        <p:spPr>
          <a:xfrm>
            <a:off x="528401" y="2188533"/>
            <a:ext cx="8137998" cy="4658114"/>
          </a:xfrm>
          <a:prstGeom prst="rect">
            <a:avLst/>
          </a:prstGeom>
          <a:ln w="12700">
            <a:miter lim="400000"/>
          </a:ln>
        </p:spPr>
      </p:pic>
      <p:sp>
        <p:nvSpPr>
          <p:cNvPr id="144" name="Perspective of career in the US and many parts of Europe has and individual focus, based on the interests and goals of the person."/>
          <p:cNvSpPr txBox="1">
            <a:spLocks noGrp="1"/>
          </p:cNvSpPr>
          <p:nvPr>
            <p:ph type="title"/>
          </p:nvPr>
        </p:nvSpPr>
        <p:spPr>
          <a:xfrm>
            <a:off x="892969" y="160734"/>
            <a:ext cx="7748030" cy="2321719"/>
          </a:xfrm>
          <a:prstGeom prst="rect">
            <a:avLst/>
          </a:prstGeom>
          <a:solidFill>
            <a:schemeClr val="accent1"/>
          </a:solidFill>
        </p:spPr>
        <p:txBody>
          <a:bodyPr/>
          <a:lstStyle>
            <a:lvl1pPr>
              <a:defRPr sz="3700">
                <a:solidFill>
                  <a:srgbClr val="FFFFFF"/>
                </a:solidFill>
              </a:defRPr>
            </a:lvl1pPr>
          </a:lstStyle>
          <a:p>
            <a:r>
              <a:rPr dirty="0"/>
              <a:t>Perspective of career</a:t>
            </a:r>
            <a:r>
              <a:rPr lang="en-US" dirty="0"/>
              <a:t>s</a:t>
            </a:r>
            <a:r>
              <a:rPr dirty="0"/>
              <a:t> in the US and many parts of Europe has an individual focus, based on the interests and goals of the person. </a:t>
            </a:r>
          </a:p>
        </p:txBody>
      </p:sp>
    </p:spTree>
    <p:extLst>
      <p:ext uri="{BB962C8B-B14F-4D97-AF65-F5344CB8AC3E}">
        <p14:creationId xmlns:p14="http://schemas.microsoft.com/office/powerpoint/2010/main" val="43731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p:txBody>
          <a:bodyPr/>
          <a:lstStyle/>
          <a:p>
            <a:pPr lvl="0"/>
            <a:r>
              <a:rPr lang="en-US" dirty="0"/>
              <a:t>NC Career Clusters Guide 2018 </a:t>
            </a:r>
          </a:p>
        </p:txBody>
      </p:sp>
      <p:pic>
        <p:nvPicPr>
          <p:cNvPr id="6" name="Picture 5" descr="A close up of a logo&#13;&#10;&#13;&#10;Description automatically generated">
            <a:extLst>
              <a:ext uri="{FF2B5EF4-FFF2-40B4-BE49-F238E27FC236}">
                <a16:creationId xmlns:a16="http://schemas.microsoft.com/office/drawing/2014/main" id="{110CC607-B049-1845-838F-2347DEF07FEF}"/>
              </a:ext>
            </a:extLst>
          </p:cNvPr>
          <p:cNvPicPr>
            <a:picLocks noChangeAspect="1"/>
          </p:cNvPicPr>
          <p:nvPr/>
        </p:nvPicPr>
        <p:blipFill rotWithShape="1">
          <a:blip r:embed="rId3">
            <a:extLst>
              <a:ext uri="{28A0092B-C50C-407E-A947-70E740481C1C}">
                <a14:useLocalDpi xmlns:a14="http://schemas.microsoft.com/office/drawing/2010/main" val="0"/>
              </a:ext>
            </a:extLst>
          </a:blip>
          <a:srcRect l="1333" t="7775" r="6542" b="6659"/>
          <a:stretch/>
        </p:blipFill>
        <p:spPr>
          <a:xfrm>
            <a:off x="1830928" y="1724150"/>
            <a:ext cx="7313072" cy="5133850"/>
          </a:xfrm>
          <a:prstGeom prst="rect">
            <a:avLst/>
          </a:prstGeom>
        </p:spPr>
      </p:pic>
      <p:sp>
        <p:nvSpPr>
          <p:cNvPr id="11" name="Shape 79">
            <a:extLst>
              <a:ext uri="{FF2B5EF4-FFF2-40B4-BE49-F238E27FC236}">
                <a16:creationId xmlns:a16="http://schemas.microsoft.com/office/drawing/2014/main" id="{78AB56FA-CAFA-BF4B-B7A7-F762766EE843}"/>
              </a:ext>
            </a:extLst>
          </p:cNvPr>
          <p:cNvSpPr>
            <a:spLocks noGrp="1"/>
          </p:cNvSpPr>
          <p:nvPr>
            <p:ph idx="1"/>
          </p:nvPr>
        </p:nvSpPr>
        <p:spPr>
          <a:xfrm>
            <a:off x="37403" y="2234509"/>
            <a:ext cx="2963637" cy="3409702"/>
          </a:xfrm>
        </p:spPr>
        <p:txBody>
          <a:bodyPr>
            <a:normAutofit/>
          </a:bodyPr>
          <a:lstStyle/>
          <a:p>
            <a:pPr marL="0" lvl="0" indent="0" algn="ctr">
              <a:buNone/>
            </a:pPr>
            <a:r>
              <a:rPr lang="en-US" sz="4000" dirty="0"/>
              <a:t>John Holland </a:t>
            </a:r>
          </a:p>
          <a:p>
            <a:pPr marL="0" lvl="0" indent="0" algn="ctr">
              <a:buNone/>
            </a:pPr>
            <a:r>
              <a:rPr lang="en-US" sz="4000" dirty="0"/>
              <a:t>Personality Type </a:t>
            </a:r>
          </a:p>
          <a:p>
            <a:pPr marL="0" lvl="0" indent="0" algn="ctr">
              <a:buNone/>
            </a:pPr>
            <a:endParaRPr lang="en-US" sz="4000" dirty="0"/>
          </a:p>
        </p:txBody>
      </p:sp>
    </p:spTree>
    <p:extLst>
      <p:ext uri="{BB962C8B-B14F-4D97-AF65-F5344CB8AC3E}">
        <p14:creationId xmlns:p14="http://schemas.microsoft.com/office/powerpoint/2010/main" val="265020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3;&#10;&#13;&#10;Description automatically generated">
            <a:extLst>
              <a:ext uri="{FF2B5EF4-FFF2-40B4-BE49-F238E27FC236}">
                <a16:creationId xmlns:a16="http://schemas.microsoft.com/office/drawing/2014/main" id="{82359050-2BE0-AB4B-9E62-32A707307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525" y="63500"/>
            <a:ext cx="6426200" cy="6794500"/>
          </a:xfrm>
          <a:prstGeom prst="rect">
            <a:avLst/>
          </a:prstGeom>
        </p:spPr>
      </p:pic>
    </p:spTree>
    <p:extLst>
      <p:ext uri="{BB962C8B-B14F-4D97-AF65-F5344CB8AC3E}">
        <p14:creationId xmlns:p14="http://schemas.microsoft.com/office/powerpoint/2010/main" val="258396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Theories Emphasize Learning </a:t>
            </a:r>
          </a:p>
        </p:txBody>
      </p:sp>
      <p:sp>
        <p:nvSpPr>
          <p:cNvPr id="78" name="Shape 78"/>
          <p:cNvSpPr>
            <a:spLocks noGrp="1"/>
          </p:cNvSpPr>
          <p:nvPr>
            <p:ph type="title"/>
          </p:nvPr>
        </p:nvSpPr>
        <p:spPr/>
        <p:txBody>
          <a:bodyPr/>
          <a:lstStyle/>
          <a:p>
            <a:pPr lvl="0"/>
            <a:r>
              <a:rPr lang="en-US" dirty="0"/>
              <a:t>Coaching for Action </a:t>
            </a:r>
          </a:p>
        </p:txBody>
      </p:sp>
      <p:pic>
        <p:nvPicPr>
          <p:cNvPr id="2" name="Picture 1">
            <a:extLst>
              <a:ext uri="{FF2B5EF4-FFF2-40B4-BE49-F238E27FC236}">
                <a16:creationId xmlns:a16="http://schemas.microsoft.com/office/drawing/2014/main" id="{E2117014-7945-964E-88B2-18ABF655D65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7918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 </a:t>
            </a:r>
          </a:p>
        </p:txBody>
      </p:sp>
      <p:sp>
        <p:nvSpPr>
          <p:cNvPr id="78" name="Shape 78"/>
          <p:cNvSpPr>
            <a:spLocks noGrp="1"/>
          </p:cNvSpPr>
          <p:nvPr>
            <p:ph type="title"/>
          </p:nvPr>
        </p:nvSpPr>
        <p:spPr/>
        <p:txBody>
          <a:bodyPr/>
          <a:lstStyle/>
          <a:p>
            <a:pPr lvl="0"/>
            <a:r>
              <a:rPr lang="en-US" dirty="0"/>
              <a:t>Coaching for Action </a:t>
            </a:r>
          </a:p>
        </p:txBody>
      </p:sp>
      <p:pic>
        <p:nvPicPr>
          <p:cNvPr id="3" name="Picture 2">
            <a:extLst>
              <a:ext uri="{FF2B5EF4-FFF2-40B4-BE49-F238E27FC236}">
                <a16:creationId xmlns:a16="http://schemas.microsoft.com/office/drawing/2014/main" id="{63D5C6CD-8D43-3040-8980-A2B867030CB9}"/>
              </a:ext>
            </a:extLst>
          </p:cNvPr>
          <p:cNvPicPr>
            <a:picLocks noChangeAspect="1"/>
          </p:cNvPicPr>
          <p:nvPr/>
        </p:nvPicPr>
        <p:blipFill>
          <a:blip r:embed="rId3"/>
          <a:stretch>
            <a:fillRect/>
          </a:stretch>
        </p:blipFill>
        <p:spPr>
          <a:xfrm>
            <a:off x="0" y="2659256"/>
            <a:ext cx="9246876" cy="3318257"/>
          </a:xfrm>
          <a:prstGeom prst="rect">
            <a:avLst/>
          </a:prstGeom>
        </p:spPr>
      </p:pic>
    </p:spTree>
    <p:extLst>
      <p:ext uri="{BB962C8B-B14F-4D97-AF65-F5344CB8AC3E}">
        <p14:creationId xmlns:p14="http://schemas.microsoft.com/office/powerpoint/2010/main" val="48023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idx="1"/>
          </p:nvPr>
        </p:nvSpPr>
        <p:spPr/>
        <p:txBody>
          <a:bodyPr>
            <a:normAutofit/>
          </a:bodyPr>
          <a:lstStyle/>
          <a:p>
            <a:pPr marL="0" lvl="0" indent="0" algn="ctr">
              <a:buNone/>
            </a:pPr>
            <a:r>
              <a:rPr lang="en-US" sz="4800" dirty="0"/>
              <a:t>Mitchell, </a:t>
            </a:r>
            <a:r>
              <a:rPr lang="en-US" sz="4800" dirty="0" err="1"/>
              <a:t>Krumboltz</a:t>
            </a:r>
            <a:endParaRPr lang="en-US" sz="4800" dirty="0"/>
          </a:p>
          <a:p>
            <a:pPr marL="0" lvl="0" indent="0" algn="ctr">
              <a:buNone/>
            </a:pPr>
            <a:r>
              <a:rPr lang="en-US" sz="4800" dirty="0"/>
              <a:t>Recognize Unplanned Events</a:t>
            </a:r>
          </a:p>
          <a:p>
            <a:pPr marL="0" lvl="0" indent="0" algn="ctr">
              <a:buNone/>
            </a:pPr>
            <a:r>
              <a:rPr lang="en-US" sz="4800" dirty="0"/>
              <a:t>Engage with Open-Mindedness</a:t>
            </a:r>
          </a:p>
        </p:txBody>
      </p:sp>
      <p:sp>
        <p:nvSpPr>
          <p:cNvPr id="78" name="Shape 78"/>
          <p:cNvSpPr>
            <a:spLocks noGrp="1"/>
          </p:cNvSpPr>
          <p:nvPr>
            <p:ph type="title"/>
          </p:nvPr>
        </p:nvSpPr>
        <p:spPr/>
        <p:txBody>
          <a:bodyPr/>
          <a:lstStyle/>
          <a:p>
            <a:pPr lvl="0"/>
            <a:r>
              <a:rPr lang="en-US" dirty="0"/>
              <a:t>Coaching for Action </a:t>
            </a:r>
          </a:p>
        </p:txBody>
      </p:sp>
      <p:pic>
        <p:nvPicPr>
          <p:cNvPr id="4" name="Picture 3" descr="A screenshot of a cell phone&#13;&#10;&#13;&#10;Description automatically generated">
            <a:extLst>
              <a:ext uri="{FF2B5EF4-FFF2-40B4-BE49-F238E27FC236}">
                <a16:creationId xmlns:a16="http://schemas.microsoft.com/office/drawing/2014/main" id="{19667A76-AEDC-B940-92D7-2A15FB23675A}"/>
              </a:ext>
            </a:extLst>
          </p:cNvPr>
          <p:cNvPicPr>
            <a:picLocks noChangeAspect="1"/>
          </p:cNvPicPr>
          <p:nvPr/>
        </p:nvPicPr>
        <p:blipFill rotWithShape="1">
          <a:blip r:embed="rId3">
            <a:extLst>
              <a:ext uri="{28A0092B-C50C-407E-A947-70E740481C1C}">
                <a14:useLocalDpi xmlns:a14="http://schemas.microsoft.com/office/drawing/2010/main" val="0"/>
              </a:ext>
            </a:extLst>
          </a:blip>
          <a:srcRect l="7782" t="13128" r="2801" b="6432"/>
          <a:stretch/>
        </p:blipFill>
        <p:spPr>
          <a:xfrm>
            <a:off x="730571" y="1681071"/>
            <a:ext cx="7682857" cy="5176929"/>
          </a:xfrm>
          <a:prstGeom prst="rect">
            <a:avLst/>
          </a:prstGeom>
        </p:spPr>
      </p:pic>
    </p:spTree>
    <p:extLst>
      <p:ext uri="{BB962C8B-B14F-4D97-AF65-F5344CB8AC3E}">
        <p14:creationId xmlns:p14="http://schemas.microsoft.com/office/powerpoint/2010/main" val="22692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BF50E-60D3-1C4B-B8D3-37BFF0E50B24}"/>
              </a:ext>
            </a:extLst>
          </p:cNvPr>
          <p:cNvSpPr>
            <a:spLocks noGrp="1"/>
          </p:cNvSpPr>
          <p:nvPr>
            <p:ph type="title"/>
          </p:nvPr>
        </p:nvSpPr>
        <p:spPr/>
        <p:txBody>
          <a:bodyPr/>
          <a:lstStyle/>
          <a:p>
            <a:r>
              <a:rPr lang="en-US" dirty="0"/>
              <a:t>Planned Happenstance </a:t>
            </a:r>
            <a:br>
              <a:rPr lang="en-US" dirty="0"/>
            </a:br>
            <a:endParaRPr lang="en-US" dirty="0"/>
          </a:p>
        </p:txBody>
      </p:sp>
      <p:pic>
        <p:nvPicPr>
          <p:cNvPr id="7" name="Content Placeholder 6" descr="A close up of text on a white background&#13;&#10;&#13;&#10;Description automatically generated">
            <a:extLst>
              <a:ext uri="{FF2B5EF4-FFF2-40B4-BE49-F238E27FC236}">
                <a16:creationId xmlns:a16="http://schemas.microsoft.com/office/drawing/2014/main" id="{86D6A42F-B155-2D40-9F05-AD04D9413F7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018" t="6668" r="4282" b="1548"/>
          <a:stretch/>
        </p:blipFill>
        <p:spPr>
          <a:xfrm>
            <a:off x="531628" y="1424765"/>
            <a:ext cx="8130592" cy="4945772"/>
          </a:xfrm>
        </p:spPr>
      </p:pic>
    </p:spTree>
    <p:extLst>
      <p:ext uri="{BB962C8B-B14F-4D97-AF65-F5344CB8AC3E}">
        <p14:creationId xmlns:p14="http://schemas.microsoft.com/office/powerpoint/2010/main" val="40159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3">
            <a:extLst>
              <a:ext uri="{FF2B5EF4-FFF2-40B4-BE49-F238E27FC236}">
                <a16:creationId xmlns:a16="http://schemas.microsoft.com/office/drawing/2014/main" id="{AEC34B6B-C19C-F84C-AE9B-4449FAACD571}"/>
              </a:ext>
            </a:extLst>
          </p:cNvPr>
          <p:cNvSpPr>
            <a:spLocks noGrp="1"/>
          </p:cNvSpPr>
          <p:nvPr>
            <p:ph type="sldNum" sz="quarter" idx="10"/>
          </p:nvPr>
        </p:nvSpPr>
        <p:spPr>
          <a:xfrm>
            <a:off x="535248" y="1048194"/>
            <a:ext cx="0" cy="0"/>
          </a:xfrm>
        </p:spPr>
        <p:txBody>
          <a:bodyPr/>
          <a:lstStyle/>
          <a:p>
            <a:fld id="{F60CC745-B57A-D14C-A360-B06EEA96EC1D}" type="slidenum">
              <a:rPr lang="en-US" altLang="en-US"/>
              <a:pPr/>
              <a:t>136</a:t>
            </a:fld>
            <a:endParaRPr lang="en-US" altLang="en-US"/>
          </a:p>
        </p:txBody>
      </p:sp>
      <p:sp>
        <p:nvSpPr>
          <p:cNvPr id="9217" name="Rectangle 1">
            <a:extLst>
              <a:ext uri="{FF2B5EF4-FFF2-40B4-BE49-F238E27FC236}">
                <a16:creationId xmlns:a16="http://schemas.microsoft.com/office/drawing/2014/main" id="{03BA9BD4-9535-4D49-A038-8F8B8EEB7976}"/>
              </a:ext>
            </a:extLst>
          </p:cNvPr>
          <p:cNvSpPr>
            <a:spLocks/>
          </p:cNvSpPr>
          <p:nvPr/>
        </p:nvSpPr>
        <p:spPr bwMode="auto">
          <a:xfrm rot="7140000">
            <a:off x="876878" y="2331212"/>
            <a:ext cx="317500" cy="2413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900">
                <a:latin typeface="Helvetica" pitchFamily="2" charset="0"/>
                <a:ea typeface="Helvetica" pitchFamily="2" charset="0"/>
                <a:cs typeface="Helvetica" pitchFamily="2" charset="0"/>
                <a:sym typeface="Helvetica" pitchFamily="2" charset="0"/>
              </a:rPr>
              <a:t>4 H </a:t>
            </a:r>
          </a:p>
        </p:txBody>
      </p:sp>
      <p:grpSp>
        <p:nvGrpSpPr>
          <p:cNvPr id="9220" name="Group 4">
            <a:extLst>
              <a:ext uri="{FF2B5EF4-FFF2-40B4-BE49-F238E27FC236}">
                <a16:creationId xmlns:a16="http://schemas.microsoft.com/office/drawing/2014/main" id="{0B38F105-D85F-C242-B439-CD1BAC8D6068}"/>
              </a:ext>
            </a:extLst>
          </p:cNvPr>
          <p:cNvGrpSpPr>
            <a:grpSpLocks/>
          </p:cNvGrpSpPr>
          <p:nvPr/>
        </p:nvGrpSpPr>
        <p:grpSpPr bwMode="auto">
          <a:xfrm>
            <a:off x="2623128" y="3377374"/>
            <a:ext cx="203200" cy="254000"/>
            <a:chOff x="0" y="0"/>
            <a:chExt cx="128" cy="160"/>
          </a:xfrm>
        </p:grpSpPr>
        <p:sp>
          <p:nvSpPr>
            <p:cNvPr id="9218" name="Rectangle 2">
              <a:extLst>
                <a:ext uri="{FF2B5EF4-FFF2-40B4-BE49-F238E27FC236}">
                  <a16:creationId xmlns:a16="http://schemas.microsoft.com/office/drawing/2014/main" id="{E1D0E018-472C-174F-A338-AF700C287756}"/>
                </a:ext>
              </a:extLst>
            </p:cNvPr>
            <p:cNvSpPr>
              <a:spLocks/>
            </p:cNvSpPr>
            <p:nvPr/>
          </p:nvSpPr>
          <p:spPr bwMode="auto">
            <a:xfrm>
              <a:off x="0" y="0"/>
              <a:ext cx="128" cy="160"/>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19" name="Rectangle 3">
              <a:extLst>
                <a:ext uri="{FF2B5EF4-FFF2-40B4-BE49-F238E27FC236}">
                  <a16:creationId xmlns:a16="http://schemas.microsoft.com/office/drawing/2014/main" id="{C4437637-02EE-2743-B87D-1B59F6B1B070}"/>
                </a:ext>
              </a:extLst>
            </p:cNvPr>
            <p:cNvSpPr>
              <a:spLocks/>
            </p:cNvSpPr>
            <p:nvPr/>
          </p:nvSpPr>
          <p:spPr bwMode="auto">
            <a:xfrm>
              <a:off x="0" y="0"/>
              <a:ext cx="12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63500" tIns="63500" rIns="63500" bIns="635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800">
                  <a:latin typeface="Helvetica" pitchFamily="2" charset="0"/>
                  <a:ea typeface="Helvetica" pitchFamily="2" charset="0"/>
                  <a:cs typeface="Helvetica" pitchFamily="2" charset="0"/>
                  <a:sym typeface="Helvetica" pitchFamily="2" charset="0"/>
                </a:rPr>
                <a:t>UE</a:t>
              </a:r>
            </a:p>
          </p:txBody>
        </p:sp>
      </p:grpSp>
      <p:sp>
        <p:nvSpPr>
          <p:cNvPr id="9221" name="Rectangle 5">
            <a:extLst>
              <a:ext uri="{FF2B5EF4-FFF2-40B4-BE49-F238E27FC236}">
                <a16:creationId xmlns:a16="http://schemas.microsoft.com/office/drawing/2014/main" id="{A2A363C7-B65C-B646-B300-B5E75DF04F0A}"/>
              </a:ext>
            </a:extLst>
          </p:cNvPr>
          <p:cNvSpPr>
            <a:spLocks/>
          </p:cNvSpPr>
          <p:nvPr/>
        </p:nvSpPr>
        <p:spPr bwMode="auto">
          <a:xfrm rot="19260000">
            <a:off x="4250316" y="3412299"/>
            <a:ext cx="1168400" cy="2794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Father Dies</a:t>
            </a:r>
          </a:p>
          <a:p>
            <a:r>
              <a:rPr lang="en-US" altLang="en-US" sz="900">
                <a:latin typeface="Helvetica" pitchFamily="2" charset="0"/>
                <a:ea typeface="Helvetica" pitchFamily="2" charset="0"/>
                <a:cs typeface="Helvetica" pitchFamily="2" charset="0"/>
                <a:sym typeface="Helvetica" pitchFamily="2" charset="0"/>
              </a:rPr>
              <a:t> </a:t>
            </a:r>
          </a:p>
        </p:txBody>
      </p:sp>
      <p:grpSp>
        <p:nvGrpSpPr>
          <p:cNvPr id="9224" name="Group 8">
            <a:extLst>
              <a:ext uri="{FF2B5EF4-FFF2-40B4-BE49-F238E27FC236}">
                <a16:creationId xmlns:a16="http://schemas.microsoft.com/office/drawing/2014/main" id="{F42A7FDA-0EC9-9741-9025-31AD77ED9B05}"/>
              </a:ext>
            </a:extLst>
          </p:cNvPr>
          <p:cNvGrpSpPr>
            <a:grpSpLocks/>
          </p:cNvGrpSpPr>
          <p:nvPr/>
        </p:nvGrpSpPr>
        <p:grpSpPr bwMode="auto">
          <a:xfrm>
            <a:off x="680028" y="2551874"/>
            <a:ext cx="469900" cy="393700"/>
            <a:chOff x="0" y="0"/>
            <a:chExt cx="296" cy="248"/>
          </a:xfrm>
        </p:grpSpPr>
        <p:sp>
          <p:nvSpPr>
            <p:cNvPr id="9222" name="Rectangle 6">
              <a:extLst>
                <a:ext uri="{FF2B5EF4-FFF2-40B4-BE49-F238E27FC236}">
                  <a16:creationId xmlns:a16="http://schemas.microsoft.com/office/drawing/2014/main" id="{D7D56DE3-48A2-2B4D-B04E-FE15C149E572}"/>
                </a:ext>
              </a:extLst>
            </p:cNvPr>
            <p:cNvSpPr>
              <a:spLocks/>
            </p:cNvSpPr>
            <p:nvPr/>
          </p:nvSpPr>
          <p:spPr bwMode="auto">
            <a:xfrm>
              <a:off x="0" y="0"/>
              <a:ext cx="296" cy="248"/>
            </a:xfrm>
            <a:prstGeom prst="rect">
              <a:avLst/>
            </a:prstGeom>
            <a:solidFill>
              <a:srgbClr val="0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23" name="Rectangle 7">
              <a:extLst>
                <a:ext uri="{FF2B5EF4-FFF2-40B4-BE49-F238E27FC236}">
                  <a16:creationId xmlns:a16="http://schemas.microsoft.com/office/drawing/2014/main" id="{E79B2B69-3E86-ED4F-B87A-92421ABF412D}"/>
                </a:ext>
              </a:extLst>
            </p:cNvPr>
            <p:cNvSpPr>
              <a:spLocks/>
            </p:cNvSpPr>
            <p:nvPr/>
          </p:nvSpPr>
          <p:spPr bwMode="auto">
            <a:xfrm>
              <a:off x="0" y="0"/>
              <a:ext cx="2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High School </a:t>
              </a:r>
            </a:p>
          </p:txBody>
        </p:sp>
      </p:grpSp>
      <p:grpSp>
        <p:nvGrpSpPr>
          <p:cNvPr id="9227" name="Group 11">
            <a:extLst>
              <a:ext uri="{FF2B5EF4-FFF2-40B4-BE49-F238E27FC236}">
                <a16:creationId xmlns:a16="http://schemas.microsoft.com/office/drawing/2014/main" id="{BD54365C-47CE-1444-8A3E-E5CF3382A3A8}"/>
              </a:ext>
            </a:extLst>
          </p:cNvPr>
          <p:cNvGrpSpPr>
            <a:grpSpLocks/>
          </p:cNvGrpSpPr>
          <p:nvPr/>
        </p:nvGrpSpPr>
        <p:grpSpPr bwMode="auto">
          <a:xfrm>
            <a:off x="592716" y="3058287"/>
            <a:ext cx="444500" cy="381000"/>
            <a:chOff x="0" y="0"/>
            <a:chExt cx="280" cy="240"/>
          </a:xfrm>
        </p:grpSpPr>
        <p:sp>
          <p:nvSpPr>
            <p:cNvPr id="9225" name="Rectangle 9">
              <a:extLst>
                <a:ext uri="{FF2B5EF4-FFF2-40B4-BE49-F238E27FC236}">
                  <a16:creationId xmlns:a16="http://schemas.microsoft.com/office/drawing/2014/main" id="{3EA54A3F-8C2B-FF46-9885-1784D8A2D811}"/>
                </a:ext>
              </a:extLst>
            </p:cNvPr>
            <p:cNvSpPr>
              <a:spLocks/>
            </p:cNvSpPr>
            <p:nvPr/>
          </p:nvSpPr>
          <p:spPr bwMode="auto">
            <a:xfrm>
              <a:off x="0" y="0"/>
              <a:ext cx="280" cy="240"/>
            </a:xfrm>
            <a:prstGeom prst="rect">
              <a:avLst/>
            </a:prstGeom>
            <a:solidFill>
              <a:srgbClr val="FFFF3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26" name="Rectangle 10">
              <a:extLst>
                <a:ext uri="{FF2B5EF4-FFF2-40B4-BE49-F238E27FC236}">
                  <a16:creationId xmlns:a16="http://schemas.microsoft.com/office/drawing/2014/main" id="{7326594C-8925-3240-BB20-F50425DD46F7}"/>
                </a:ext>
              </a:extLst>
            </p:cNvPr>
            <p:cNvSpPr>
              <a:spLocks/>
            </p:cNvSpPr>
            <p:nvPr/>
          </p:nvSpPr>
          <p:spPr bwMode="auto">
            <a:xfrm>
              <a:off x="0" y="0"/>
              <a:ext cx="28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800">
                  <a:latin typeface="Helvetica" pitchFamily="2" charset="0"/>
                  <a:ea typeface="Helvetica" pitchFamily="2" charset="0"/>
                  <a:cs typeface="Helvetica" pitchFamily="2" charset="0"/>
                  <a:sym typeface="Helvetica" pitchFamily="2" charset="0"/>
                </a:rPr>
                <a:t>Diary Queen    </a:t>
              </a:r>
            </a:p>
          </p:txBody>
        </p:sp>
      </p:grpSp>
      <p:sp>
        <p:nvSpPr>
          <p:cNvPr id="9228" name="Rectangle 12">
            <a:extLst>
              <a:ext uri="{FF2B5EF4-FFF2-40B4-BE49-F238E27FC236}">
                <a16:creationId xmlns:a16="http://schemas.microsoft.com/office/drawing/2014/main" id="{7779498A-2C71-0749-8761-C3B2400790AA}"/>
              </a:ext>
            </a:extLst>
          </p:cNvPr>
          <p:cNvSpPr>
            <a:spLocks/>
          </p:cNvSpPr>
          <p:nvPr/>
        </p:nvSpPr>
        <p:spPr bwMode="auto">
          <a:xfrm rot="18360000">
            <a:off x="2504066" y="2758249"/>
            <a:ext cx="1155700" cy="101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700">
                <a:latin typeface="Helvetica" pitchFamily="2" charset="0"/>
                <a:ea typeface="Helvetica" pitchFamily="2" charset="0"/>
                <a:cs typeface="Helvetica" pitchFamily="2" charset="0"/>
                <a:sym typeface="Helvetica" pitchFamily="2" charset="0"/>
              </a:rPr>
              <a:t>Dropped Over  2 story Rail</a:t>
            </a:r>
          </a:p>
        </p:txBody>
      </p:sp>
      <p:grpSp>
        <p:nvGrpSpPr>
          <p:cNvPr id="9231" name="Group 15">
            <a:extLst>
              <a:ext uri="{FF2B5EF4-FFF2-40B4-BE49-F238E27FC236}">
                <a16:creationId xmlns:a16="http://schemas.microsoft.com/office/drawing/2014/main" id="{683FEAC3-C2EE-4C42-B34F-A3B29E0E87EF}"/>
              </a:ext>
            </a:extLst>
          </p:cNvPr>
          <p:cNvGrpSpPr>
            <a:grpSpLocks/>
          </p:cNvGrpSpPr>
          <p:nvPr/>
        </p:nvGrpSpPr>
        <p:grpSpPr bwMode="auto">
          <a:xfrm>
            <a:off x="2405641" y="3563112"/>
            <a:ext cx="419100" cy="368300"/>
            <a:chOff x="0" y="0"/>
            <a:chExt cx="264" cy="232"/>
          </a:xfrm>
        </p:grpSpPr>
        <p:sp>
          <p:nvSpPr>
            <p:cNvPr id="9229" name="Rectangle 13">
              <a:extLst>
                <a:ext uri="{FF2B5EF4-FFF2-40B4-BE49-F238E27FC236}">
                  <a16:creationId xmlns:a16="http://schemas.microsoft.com/office/drawing/2014/main" id="{F7DAF5D1-98D3-8E41-B44C-A838FF34329B}"/>
                </a:ext>
              </a:extLst>
            </p:cNvPr>
            <p:cNvSpPr>
              <a:spLocks/>
            </p:cNvSpPr>
            <p:nvPr/>
          </p:nvSpPr>
          <p:spPr bwMode="auto">
            <a:xfrm>
              <a:off x="0" y="0"/>
              <a:ext cx="264" cy="232"/>
            </a:xfrm>
            <a:prstGeom prst="rect">
              <a:avLst/>
            </a:prstGeom>
            <a:solidFill>
              <a:srgbClr val="FFFF3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30" name="Rectangle 14">
              <a:extLst>
                <a:ext uri="{FF2B5EF4-FFF2-40B4-BE49-F238E27FC236}">
                  <a16:creationId xmlns:a16="http://schemas.microsoft.com/office/drawing/2014/main" id="{2F3443CB-C152-4E4A-901C-BF5FC1F49DA9}"/>
                </a:ext>
              </a:extLst>
            </p:cNvPr>
            <p:cNvSpPr>
              <a:spLocks/>
            </p:cNvSpPr>
            <p:nvPr/>
          </p:nvSpPr>
          <p:spPr bwMode="auto">
            <a:xfrm>
              <a:off x="0" y="0"/>
              <a:ext cx="26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800">
                  <a:latin typeface="Helvetica" pitchFamily="2" charset="0"/>
                  <a:ea typeface="Helvetica" pitchFamily="2" charset="0"/>
                  <a:cs typeface="Helvetica" pitchFamily="2" charset="0"/>
                  <a:sym typeface="Helvetica" pitchFamily="2" charset="0"/>
                </a:rPr>
                <a:t>Rehab Tech</a:t>
              </a:r>
            </a:p>
          </p:txBody>
        </p:sp>
      </p:grpSp>
      <p:sp>
        <p:nvSpPr>
          <p:cNvPr id="9232" name="Line 16">
            <a:extLst>
              <a:ext uri="{FF2B5EF4-FFF2-40B4-BE49-F238E27FC236}">
                <a16:creationId xmlns:a16="http://schemas.microsoft.com/office/drawing/2014/main" id="{3A6BD066-7E94-EE40-9CD3-FB1A1D769B60}"/>
              </a:ext>
            </a:extLst>
          </p:cNvPr>
          <p:cNvSpPr>
            <a:spLocks noChangeShapeType="1"/>
          </p:cNvSpPr>
          <p:nvPr/>
        </p:nvSpPr>
        <p:spPr bwMode="auto">
          <a:xfrm flipH="1">
            <a:off x="1264228" y="2728087"/>
            <a:ext cx="5943600" cy="1587"/>
          </a:xfrm>
          <a:prstGeom prst="line">
            <a:avLst/>
          </a:prstGeom>
          <a:noFill/>
          <a:ln w="38100" cap="flat">
            <a:solidFill>
              <a:srgbClr val="00BAFB"/>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9235" name="Group 19">
            <a:extLst>
              <a:ext uri="{FF2B5EF4-FFF2-40B4-BE49-F238E27FC236}">
                <a16:creationId xmlns:a16="http://schemas.microsoft.com/office/drawing/2014/main" id="{F9F11425-ABED-5E45-8A2F-2CFFF7072B8F}"/>
              </a:ext>
            </a:extLst>
          </p:cNvPr>
          <p:cNvGrpSpPr>
            <a:grpSpLocks/>
          </p:cNvGrpSpPr>
          <p:nvPr/>
        </p:nvGrpSpPr>
        <p:grpSpPr bwMode="auto">
          <a:xfrm>
            <a:off x="1086428" y="3048762"/>
            <a:ext cx="368300" cy="406400"/>
            <a:chOff x="0" y="0"/>
            <a:chExt cx="232" cy="256"/>
          </a:xfrm>
        </p:grpSpPr>
        <p:sp>
          <p:nvSpPr>
            <p:cNvPr id="9233" name="Rectangle 17">
              <a:extLst>
                <a:ext uri="{FF2B5EF4-FFF2-40B4-BE49-F238E27FC236}">
                  <a16:creationId xmlns:a16="http://schemas.microsoft.com/office/drawing/2014/main" id="{A5A12052-5D3D-2144-BC7B-02DAD3A28A5A}"/>
                </a:ext>
              </a:extLst>
            </p:cNvPr>
            <p:cNvSpPr>
              <a:spLocks/>
            </p:cNvSpPr>
            <p:nvPr/>
          </p:nvSpPr>
          <p:spPr bwMode="auto">
            <a:xfrm>
              <a:off x="0" y="0"/>
              <a:ext cx="232" cy="256"/>
            </a:xfrm>
            <a:prstGeom prst="rect">
              <a:avLst/>
            </a:prstGeom>
            <a:solidFill>
              <a:srgbClr val="FFFF3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34" name="Rectangle 18">
              <a:extLst>
                <a:ext uri="{FF2B5EF4-FFF2-40B4-BE49-F238E27FC236}">
                  <a16:creationId xmlns:a16="http://schemas.microsoft.com/office/drawing/2014/main" id="{DE94F688-FFBF-5E46-8937-B65A06FA4DD3}"/>
                </a:ext>
              </a:extLst>
            </p:cNvPr>
            <p:cNvSpPr>
              <a:spLocks/>
            </p:cNvSpPr>
            <p:nvPr/>
          </p:nvSpPr>
          <p:spPr bwMode="auto">
            <a:xfrm>
              <a:off x="0" y="0"/>
              <a:ext cx="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800">
                  <a:latin typeface="Helvetica" pitchFamily="2" charset="0"/>
                  <a:ea typeface="Helvetica" pitchFamily="2" charset="0"/>
                  <a:cs typeface="Helvetica" pitchFamily="2" charset="0"/>
                  <a:sym typeface="Helvetica" pitchFamily="2" charset="0"/>
                </a:rPr>
                <a:t>Photo Lab   </a:t>
              </a:r>
            </a:p>
          </p:txBody>
        </p:sp>
      </p:grpSp>
      <p:sp>
        <p:nvSpPr>
          <p:cNvPr id="9236" name="Rectangle 20">
            <a:extLst>
              <a:ext uri="{FF2B5EF4-FFF2-40B4-BE49-F238E27FC236}">
                <a16:creationId xmlns:a16="http://schemas.microsoft.com/office/drawing/2014/main" id="{E96409EB-3CB2-F540-8779-34F48A2F578B}"/>
              </a:ext>
            </a:extLst>
          </p:cNvPr>
          <p:cNvSpPr>
            <a:spLocks/>
          </p:cNvSpPr>
          <p:nvPr/>
        </p:nvSpPr>
        <p:spPr bwMode="auto">
          <a:xfrm>
            <a:off x="7355148" y="2468531"/>
            <a:ext cx="1219200" cy="34493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endParaRPr lang="en-US" altLang="en-US" sz="1000" dirty="0">
              <a:latin typeface="Helvetica" pitchFamily="2" charset="0"/>
              <a:ea typeface="Helvetica" pitchFamily="2" charset="0"/>
              <a:cs typeface="Helvetica" pitchFamily="2" charset="0"/>
              <a:sym typeface="Helvetica" pitchFamily="2" charset="0"/>
            </a:endParaRPr>
          </a:p>
          <a:p>
            <a:r>
              <a:rPr lang="en-US" altLang="en-US" sz="1000" dirty="0">
                <a:latin typeface="Helvetica" pitchFamily="2" charset="0"/>
                <a:ea typeface="Helvetica" pitchFamily="2" charset="0"/>
                <a:cs typeface="Helvetica" pitchFamily="2" charset="0"/>
                <a:sym typeface="Helvetica" pitchFamily="2" charset="0"/>
              </a:rPr>
              <a:t>   Veterinarian </a:t>
            </a:r>
          </a:p>
        </p:txBody>
      </p:sp>
      <p:grpSp>
        <p:nvGrpSpPr>
          <p:cNvPr id="9239" name="Group 23">
            <a:extLst>
              <a:ext uri="{FF2B5EF4-FFF2-40B4-BE49-F238E27FC236}">
                <a16:creationId xmlns:a16="http://schemas.microsoft.com/office/drawing/2014/main" id="{E23924DB-1E7F-0D41-A34D-858DEA38C2BD}"/>
              </a:ext>
            </a:extLst>
          </p:cNvPr>
          <p:cNvGrpSpPr>
            <a:grpSpLocks/>
          </p:cNvGrpSpPr>
          <p:nvPr/>
        </p:nvGrpSpPr>
        <p:grpSpPr bwMode="auto">
          <a:xfrm>
            <a:off x="1518228" y="3072574"/>
            <a:ext cx="876300" cy="368300"/>
            <a:chOff x="0" y="0"/>
            <a:chExt cx="552" cy="232"/>
          </a:xfrm>
        </p:grpSpPr>
        <p:sp>
          <p:nvSpPr>
            <p:cNvPr id="9237" name="Rectangle 21">
              <a:extLst>
                <a:ext uri="{FF2B5EF4-FFF2-40B4-BE49-F238E27FC236}">
                  <a16:creationId xmlns:a16="http://schemas.microsoft.com/office/drawing/2014/main" id="{ACA17F76-BA5F-2849-B0C2-01ABFCBD606B}"/>
                </a:ext>
              </a:extLst>
            </p:cNvPr>
            <p:cNvSpPr>
              <a:spLocks/>
            </p:cNvSpPr>
            <p:nvPr/>
          </p:nvSpPr>
          <p:spPr bwMode="auto">
            <a:xfrm>
              <a:off x="0" y="0"/>
              <a:ext cx="552" cy="232"/>
            </a:xfrm>
            <a:prstGeom prst="rect">
              <a:avLst/>
            </a:prstGeom>
            <a:solidFill>
              <a:srgbClr val="0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38" name="Rectangle 22">
              <a:extLst>
                <a:ext uri="{FF2B5EF4-FFF2-40B4-BE49-F238E27FC236}">
                  <a16:creationId xmlns:a16="http://schemas.microsoft.com/office/drawing/2014/main" id="{32CF4BED-006E-6C40-BD78-1E12C1EC3DAE}"/>
                </a:ext>
              </a:extLst>
            </p:cNvPr>
            <p:cNvSpPr>
              <a:spLocks/>
            </p:cNvSpPr>
            <p:nvPr/>
          </p:nvSpPr>
          <p:spPr bwMode="auto">
            <a:xfrm>
              <a:off x="0" y="0"/>
              <a:ext cx="55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College  </a:t>
              </a:r>
            </a:p>
          </p:txBody>
        </p:sp>
      </p:grpSp>
      <p:sp>
        <p:nvSpPr>
          <p:cNvPr id="9240" name="Line 24">
            <a:extLst>
              <a:ext uri="{FF2B5EF4-FFF2-40B4-BE49-F238E27FC236}">
                <a16:creationId xmlns:a16="http://schemas.microsoft.com/office/drawing/2014/main" id="{D3A022C9-9AAB-C44F-9908-E852B0D88EA8}"/>
              </a:ext>
            </a:extLst>
          </p:cNvPr>
          <p:cNvSpPr>
            <a:spLocks noChangeShapeType="1"/>
          </p:cNvSpPr>
          <p:nvPr/>
        </p:nvSpPr>
        <p:spPr bwMode="auto">
          <a:xfrm rot="10800000">
            <a:off x="2432628" y="3224974"/>
            <a:ext cx="4749800" cy="11113"/>
          </a:xfrm>
          <a:prstGeom prst="line">
            <a:avLst/>
          </a:prstGeom>
          <a:noFill/>
          <a:ln w="38100" cap="flat">
            <a:solidFill>
              <a:srgbClr val="00BAFB"/>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41" name="Rectangle 25">
            <a:extLst>
              <a:ext uri="{FF2B5EF4-FFF2-40B4-BE49-F238E27FC236}">
                <a16:creationId xmlns:a16="http://schemas.microsoft.com/office/drawing/2014/main" id="{6D603CA3-1E88-9748-8E2A-8AC9F8EC782B}"/>
              </a:ext>
            </a:extLst>
          </p:cNvPr>
          <p:cNvSpPr>
            <a:spLocks/>
          </p:cNvSpPr>
          <p:nvPr/>
        </p:nvSpPr>
        <p:spPr bwMode="auto">
          <a:xfrm>
            <a:off x="7330066" y="2976181"/>
            <a:ext cx="1375286" cy="15671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endParaRPr lang="en-US" altLang="en-US" sz="1000" dirty="0">
              <a:latin typeface="Helvetica" pitchFamily="2" charset="0"/>
              <a:ea typeface="Helvetica" pitchFamily="2" charset="0"/>
              <a:cs typeface="Helvetica" pitchFamily="2" charset="0"/>
              <a:sym typeface="Helvetica" pitchFamily="2" charset="0"/>
            </a:endParaRPr>
          </a:p>
          <a:p>
            <a:r>
              <a:rPr lang="en-US" altLang="en-US" sz="1000" dirty="0">
                <a:latin typeface="Helvetica" pitchFamily="2" charset="0"/>
                <a:ea typeface="Helvetica" pitchFamily="2" charset="0"/>
                <a:cs typeface="Helvetica" pitchFamily="2" charset="0"/>
                <a:sym typeface="Helvetica" pitchFamily="2" charset="0"/>
              </a:rPr>
              <a:t>English   Teacher</a:t>
            </a:r>
          </a:p>
        </p:txBody>
      </p:sp>
      <p:grpSp>
        <p:nvGrpSpPr>
          <p:cNvPr id="9245" name="Group 29">
            <a:extLst>
              <a:ext uri="{FF2B5EF4-FFF2-40B4-BE49-F238E27FC236}">
                <a16:creationId xmlns:a16="http://schemas.microsoft.com/office/drawing/2014/main" id="{3ADA6C06-1C23-8344-ACEA-C3DE6A66F467}"/>
              </a:ext>
            </a:extLst>
          </p:cNvPr>
          <p:cNvGrpSpPr>
            <a:grpSpLocks/>
          </p:cNvGrpSpPr>
          <p:nvPr/>
        </p:nvGrpSpPr>
        <p:grpSpPr bwMode="auto">
          <a:xfrm>
            <a:off x="3054928" y="4266374"/>
            <a:ext cx="571500" cy="393700"/>
            <a:chOff x="0" y="0"/>
            <a:chExt cx="360" cy="248"/>
          </a:xfrm>
        </p:grpSpPr>
        <p:sp>
          <p:nvSpPr>
            <p:cNvPr id="9243" name="Rectangle 27">
              <a:extLst>
                <a:ext uri="{FF2B5EF4-FFF2-40B4-BE49-F238E27FC236}">
                  <a16:creationId xmlns:a16="http://schemas.microsoft.com/office/drawing/2014/main" id="{5BACD34B-90BF-F848-90BC-340D329D1402}"/>
                </a:ext>
              </a:extLst>
            </p:cNvPr>
            <p:cNvSpPr>
              <a:spLocks/>
            </p:cNvSpPr>
            <p:nvPr/>
          </p:nvSpPr>
          <p:spPr bwMode="auto">
            <a:xfrm>
              <a:off x="0" y="0"/>
              <a:ext cx="360" cy="248"/>
            </a:xfrm>
            <a:prstGeom prst="rect">
              <a:avLst/>
            </a:prstGeom>
            <a:solidFill>
              <a:srgbClr val="0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44" name="Rectangle 28">
              <a:extLst>
                <a:ext uri="{FF2B5EF4-FFF2-40B4-BE49-F238E27FC236}">
                  <a16:creationId xmlns:a16="http://schemas.microsoft.com/office/drawing/2014/main" id="{E882EE29-42A9-3C44-B879-ABDF3062E695}"/>
                </a:ext>
              </a:extLst>
            </p:cNvPr>
            <p:cNvSpPr>
              <a:spLocks/>
            </p:cNvSpPr>
            <p:nvPr/>
          </p:nvSpPr>
          <p:spPr bwMode="auto">
            <a:xfrm>
              <a:off x="0" y="0"/>
              <a:ext cx="36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College CNA </a:t>
              </a:r>
            </a:p>
          </p:txBody>
        </p:sp>
      </p:grpSp>
      <p:sp>
        <p:nvSpPr>
          <p:cNvPr id="9246" name="Line 30">
            <a:extLst>
              <a:ext uri="{FF2B5EF4-FFF2-40B4-BE49-F238E27FC236}">
                <a16:creationId xmlns:a16="http://schemas.microsoft.com/office/drawing/2014/main" id="{9F9251A5-D5BC-4441-9308-55E24306D9F5}"/>
              </a:ext>
            </a:extLst>
          </p:cNvPr>
          <p:cNvSpPr>
            <a:spLocks noChangeShapeType="1"/>
          </p:cNvSpPr>
          <p:nvPr/>
        </p:nvSpPr>
        <p:spPr bwMode="auto">
          <a:xfrm flipH="1">
            <a:off x="5105978" y="4453699"/>
            <a:ext cx="2184400" cy="4763"/>
          </a:xfrm>
          <a:prstGeom prst="line">
            <a:avLst/>
          </a:prstGeom>
          <a:noFill/>
          <a:ln w="38100" cap="flat">
            <a:solidFill>
              <a:srgbClr val="00BAFB"/>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9249" name="Group 33">
            <a:extLst>
              <a:ext uri="{FF2B5EF4-FFF2-40B4-BE49-F238E27FC236}">
                <a16:creationId xmlns:a16="http://schemas.microsoft.com/office/drawing/2014/main" id="{4111E67A-8CEB-4F40-A7F2-B69125D3197E}"/>
              </a:ext>
            </a:extLst>
          </p:cNvPr>
          <p:cNvGrpSpPr>
            <a:grpSpLocks/>
          </p:cNvGrpSpPr>
          <p:nvPr/>
        </p:nvGrpSpPr>
        <p:grpSpPr bwMode="auto">
          <a:xfrm>
            <a:off x="3637541" y="4248912"/>
            <a:ext cx="482600" cy="419100"/>
            <a:chOff x="0" y="0"/>
            <a:chExt cx="304" cy="264"/>
          </a:xfrm>
        </p:grpSpPr>
        <p:sp>
          <p:nvSpPr>
            <p:cNvPr id="9247" name="Rectangle 31">
              <a:extLst>
                <a:ext uri="{FF2B5EF4-FFF2-40B4-BE49-F238E27FC236}">
                  <a16:creationId xmlns:a16="http://schemas.microsoft.com/office/drawing/2014/main" id="{DE41C924-9F98-364F-BD39-3D3301C67390}"/>
                </a:ext>
              </a:extLst>
            </p:cNvPr>
            <p:cNvSpPr>
              <a:spLocks/>
            </p:cNvSpPr>
            <p:nvPr/>
          </p:nvSpPr>
          <p:spPr bwMode="auto">
            <a:xfrm>
              <a:off x="0" y="0"/>
              <a:ext cx="304" cy="264"/>
            </a:xfrm>
            <a:prstGeom prst="rect">
              <a:avLst/>
            </a:prstGeom>
            <a:solidFill>
              <a:srgbClr val="FFFF3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48" name="Rectangle 32">
              <a:extLst>
                <a:ext uri="{FF2B5EF4-FFF2-40B4-BE49-F238E27FC236}">
                  <a16:creationId xmlns:a16="http://schemas.microsoft.com/office/drawing/2014/main" id="{43FD178B-2385-EF44-BBDF-411CC560E55C}"/>
                </a:ext>
              </a:extLst>
            </p:cNvPr>
            <p:cNvSpPr>
              <a:spLocks/>
            </p:cNvSpPr>
            <p:nvPr/>
          </p:nvSpPr>
          <p:spPr bwMode="auto">
            <a:xfrm>
              <a:off x="0" y="0"/>
              <a:ext cx="30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400"/>
                </a:spcBef>
              </a:pPr>
              <a:r>
                <a:rPr lang="en-US" altLang="en-US" sz="800">
                  <a:latin typeface="Helvetica" pitchFamily="2" charset="0"/>
                  <a:ea typeface="Helvetica" pitchFamily="2" charset="0"/>
                  <a:cs typeface="Helvetica" pitchFamily="2" charset="0"/>
                  <a:sym typeface="Helvetica" pitchFamily="2" charset="0"/>
                </a:rPr>
                <a:t>Nursing Home </a:t>
              </a:r>
            </a:p>
          </p:txBody>
        </p:sp>
      </p:grpSp>
      <p:sp>
        <p:nvSpPr>
          <p:cNvPr id="9250" name="Rectangle 34">
            <a:extLst>
              <a:ext uri="{FF2B5EF4-FFF2-40B4-BE49-F238E27FC236}">
                <a16:creationId xmlns:a16="http://schemas.microsoft.com/office/drawing/2014/main" id="{1CDD1EF5-D0A3-4C42-A2A1-C63009A29ADF}"/>
              </a:ext>
            </a:extLst>
          </p:cNvPr>
          <p:cNvSpPr>
            <a:spLocks/>
          </p:cNvSpPr>
          <p:nvPr/>
        </p:nvSpPr>
        <p:spPr bwMode="auto">
          <a:xfrm>
            <a:off x="7868228" y="4202874"/>
            <a:ext cx="723900" cy="355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endParaRPr lang="en-US" altLang="en-US" sz="1000">
              <a:latin typeface="Helvetica" pitchFamily="2" charset="0"/>
              <a:ea typeface="Helvetica" pitchFamily="2" charset="0"/>
              <a:cs typeface="Helvetica" pitchFamily="2" charset="0"/>
              <a:sym typeface="Helvetica" pitchFamily="2" charset="0"/>
            </a:endParaRPr>
          </a:p>
          <a:p>
            <a:r>
              <a:rPr lang="en-US" altLang="en-US" sz="1000">
                <a:latin typeface="Helvetica" pitchFamily="2" charset="0"/>
                <a:ea typeface="Helvetica" pitchFamily="2" charset="0"/>
                <a:cs typeface="Helvetica" pitchFamily="2" charset="0"/>
                <a:sym typeface="Helvetica" pitchFamily="2" charset="0"/>
              </a:rPr>
              <a:t>Nurse   </a:t>
            </a:r>
          </a:p>
        </p:txBody>
      </p:sp>
      <p:grpSp>
        <p:nvGrpSpPr>
          <p:cNvPr id="9253" name="Group 37">
            <a:extLst>
              <a:ext uri="{FF2B5EF4-FFF2-40B4-BE49-F238E27FC236}">
                <a16:creationId xmlns:a16="http://schemas.microsoft.com/office/drawing/2014/main" id="{74B994FE-3C9E-054F-869B-160632CAF651}"/>
              </a:ext>
            </a:extLst>
          </p:cNvPr>
          <p:cNvGrpSpPr>
            <a:grpSpLocks/>
          </p:cNvGrpSpPr>
          <p:nvPr/>
        </p:nvGrpSpPr>
        <p:grpSpPr bwMode="auto">
          <a:xfrm>
            <a:off x="4109028" y="4266374"/>
            <a:ext cx="546100" cy="406400"/>
            <a:chOff x="0" y="0"/>
            <a:chExt cx="344" cy="256"/>
          </a:xfrm>
        </p:grpSpPr>
        <p:sp>
          <p:nvSpPr>
            <p:cNvPr id="9251" name="Rectangle 35">
              <a:extLst>
                <a:ext uri="{FF2B5EF4-FFF2-40B4-BE49-F238E27FC236}">
                  <a16:creationId xmlns:a16="http://schemas.microsoft.com/office/drawing/2014/main" id="{DD925DDB-E84C-F443-A13B-EDCD2DFFF6B5}"/>
                </a:ext>
              </a:extLst>
            </p:cNvPr>
            <p:cNvSpPr>
              <a:spLocks/>
            </p:cNvSpPr>
            <p:nvPr/>
          </p:nvSpPr>
          <p:spPr bwMode="auto">
            <a:xfrm>
              <a:off x="0" y="0"/>
              <a:ext cx="344" cy="256"/>
            </a:xfrm>
            <a:prstGeom prst="rect">
              <a:avLst/>
            </a:prstGeom>
            <a:solidFill>
              <a:srgbClr val="00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52" name="Rectangle 36">
              <a:extLst>
                <a:ext uri="{FF2B5EF4-FFF2-40B4-BE49-F238E27FC236}">
                  <a16:creationId xmlns:a16="http://schemas.microsoft.com/office/drawing/2014/main" id="{13AEB013-498F-2D42-B4AD-6DAEBED7D283}"/>
                </a:ext>
              </a:extLst>
            </p:cNvPr>
            <p:cNvSpPr>
              <a:spLocks/>
            </p:cNvSpPr>
            <p:nvPr/>
          </p:nvSpPr>
          <p:spPr bwMode="auto">
            <a:xfrm>
              <a:off x="0" y="0"/>
              <a:ext cx="34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College   RN </a:t>
              </a:r>
            </a:p>
          </p:txBody>
        </p:sp>
      </p:grpSp>
      <p:grpSp>
        <p:nvGrpSpPr>
          <p:cNvPr id="9256" name="Group 40">
            <a:extLst>
              <a:ext uri="{FF2B5EF4-FFF2-40B4-BE49-F238E27FC236}">
                <a16:creationId xmlns:a16="http://schemas.microsoft.com/office/drawing/2014/main" id="{45D136E2-8A05-A442-8A1F-9FF835E0524A}"/>
              </a:ext>
            </a:extLst>
          </p:cNvPr>
          <p:cNvGrpSpPr>
            <a:grpSpLocks/>
          </p:cNvGrpSpPr>
          <p:nvPr/>
        </p:nvGrpSpPr>
        <p:grpSpPr bwMode="auto">
          <a:xfrm>
            <a:off x="4286828" y="4025074"/>
            <a:ext cx="203200" cy="254000"/>
            <a:chOff x="0" y="0"/>
            <a:chExt cx="128" cy="160"/>
          </a:xfrm>
        </p:grpSpPr>
        <p:sp>
          <p:nvSpPr>
            <p:cNvPr id="9254" name="Rectangle 38">
              <a:extLst>
                <a:ext uri="{FF2B5EF4-FFF2-40B4-BE49-F238E27FC236}">
                  <a16:creationId xmlns:a16="http://schemas.microsoft.com/office/drawing/2014/main" id="{39AA13EE-76DC-FA41-B0A0-07EE24690C9F}"/>
                </a:ext>
              </a:extLst>
            </p:cNvPr>
            <p:cNvSpPr>
              <a:spLocks/>
            </p:cNvSpPr>
            <p:nvPr/>
          </p:nvSpPr>
          <p:spPr bwMode="auto">
            <a:xfrm>
              <a:off x="0" y="0"/>
              <a:ext cx="128" cy="160"/>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55" name="Rectangle 39">
              <a:extLst>
                <a:ext uri="{FF2B5EF4-FFF2-40B4-BE49-F238E27FC236}">
                  <a16:creationId xmlns:a16="http://schemas.microsoft.com/office/drawing/2014/main" id="{84F2F2CA-7D78-E449-A4A8-0FB72B84BE0D}"/>
                </a:ext>
              </a:extLst>
            </p:cNvPr>
            <p:cNvSpPr>
              <a:spLocks/>
            </p:cNvSpPr>
            <p:nvPr/>
          </p:nvSpPr>
          <p:spPr bwMode="auto">
            <a:xfrm>
              <a:off x="0" y="0"/>
              <a:ext cx="12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63500" tIns="63500" rIns="63500" bIns="635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800">
                  <a:latin typeface="Helvetica" pitchFamily="2" charset="0"/>
                  <a:ea typeface="Helvetica" pitchFamily="2" charset="0"/>
                  <a:cs typeface="Helvetica" pitchFamily="2" charset="0"/>
                  <a:sym typeface="Helvetica" pitchFamily="2" charset="0"/>
                </a:rPr>
                <a:t>UE</a:t>
              </a:r>
            </a:p>
          </p:txBody>
        </p:sp>
      </p:grpSp>
      <p:sp>
        <p:nvSpPr>
          <p:cNvPr id="9257" name="Rectangle 41">
            <a:extLst>
              <a:ext uri="{FF2B5EF4-FFF2-40B4-BE49-F238E27FC236}">
                <a16:creationId xmlns:a16="http://schemas.microsoft.com/office/drawing/2014/main" id="{A5C82DC6-75E4-BA47-BC16-148E06C769A1}"/>
              </a:ext>
            </a:extLst>
          </p:cNvPr>
          <p:cNvSpPr>
            <a:spLocks/>
          </p:cNvSpPr>
          <p:nvPr/>
        </p:nvSpPr>
        <p:spPr bwMode="auto">
          <a:xfrm>
            <a:off x="7753928" y="3478974"/>
            <a:ext cx="723900" cy="355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endParaRPr lang="en-US" altLang="en-US" sz="1000">
              <a:latin typeface="Helvetica" pitchFamily="2" charset="0"/>
              <a:ea typeface="Helvetica" pitchFamily="2" charset="0"/>
              <a:cs typeface="Helvetica" pitchFamily="2" charset="0"/>
              <a:sym typeface="Helvetica" pitchFamily="2" charset="0"/>
            </a:endParaRPr>
          </a:p>
          <a:p>
            <a:r>
              <a:rPr lang="en-US" altLang="en-US" sz="1000">
                <a:latin typeface="Helvetica" pitchFamily="2" charset="0"/>
                <a:ea typeface="Helvetica" pitchFamily="2" charset="0"/>
                <a:cs typeface="Helvetica" pitchFamily="2" charset="0"/>
                <a:sym typeface="Helvetica" pitchFamily="2" charset="0"/>
              </a:rPr>
              <a:t>Undecided</a:t>
            </a:r>
          </a:p>
        </p:txBody>
      </p:sp>
      <p:sp>
        <p:nvSpPr>
          <p:cNvPr id="9258" name="Line 42">
            <a:extLst>
              <a:ext uri="{FF2B5EF4-FFF2-40B4-BE49-F238E27FC236}">
                <a16:creationId xmlns:a16="http://schemas.microsoft.com/office/drawing/2014/main" id="{15B5A388-BE53-CB40-B433-54558C0A3B35}"/>
              </a:ext>
            </a:extLst>
          </p:cNvPr>
          <p:cNvSpPr>
            <a:spLocks noChangeShapeType="1"/>
          </p:cNvSpPr>
          <p:nvPr/>
        </p:nvSpPr>
        <p:spPr bwMode="auto">
          <a:xfrm flipH="1">
            <a:off x="2940628" y="3745674"/>
            <a:ext cx="4389438" cy="1588"/>
          </a:xfrm>
          <a:prstGeom prst="line">
            <a:avLst/>
          </a:prstGeom>
          <a:noFill/>
          <a:ln w="38100" cap="flat">
            <a:solidFill>
              <a:srgbClr val="00BAFB"/>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59" name="Rectangle 43">
            <a:extLst>
              <a:ext uri="{FF2B5EF4-FFF2-40B4-BE49-F238E27FC236}">
                <a16:creationId xmlns:a16="http://schemas.microsoft.com/office/drawing/2014/main" id="{41034D27-2445-EB40-BE96-50533D3C3355}"/>
              </a:ext>
            </a:extLst>
          </p:cNvPr>
          <p:cNvSpPr>
            <a:spLocks/>
          </p:cNvSpPr>
          <p:nvPr/>
        </p:nvSpPr>
        <p:spPr bwMode="auto">
          <a:xfrm rot="19260000">
            <a:off x="4534478" y="3496437"/>
            <a:ext cx="1168400" cy="2794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Mother Ill </a:t>
            </a:r>
          </a:p>
          <a:p>
            <a:r>
              <a:rPr lang="en-US" altLang="en-US" sz="900">
                <a:latin typeface="Helvetica" pitchFamily="2" charset="0"/>
                <a:ea typeface="Helvetica" pitchFamily="2" charset="0"/>
                <a:cs typeface="Helvetica" pitchFamily="2" charset="0"/>
                <a:sym typeface="Helvetica" pitchFamily="2" charset="0"/>
              </a:rPr>
              <a:t> </a:t>
            </a:r>
          </a:p>
        </p:txBody>
      </p:sp>
      <p:grpSp>
        <p:nvGrpSpPr>
          <p:cNvPr id="9262" name="Group 46">
            <a:extLst>
              <a:ext uri="{FF2B5EF4-FFF2-40B4-BE49-F238E27FC236}">
                <a16:creationId xmlns:a16="http://schemas.microsoft.com/office/drawing/2014/main" id="{21990DBA-E361-2247-B52F-5429ECC3E695}"/>
              </a:ext>
            </a:extLst>
          </p:cNvPr>
          <p:cNvGrpSpPr>
            <a:grpSpLocks/>
          </p:cNvGrpSpPr>
          <p:nvPr/>
        </p:nvGrpSpPr>
        <p:grpSpPr bwMode="auto">
          <a:xfrm>
            <a:off x="4515428" y="4025074"/>
            <a:ext cx="203200" cy="254000"/>
            <a:chOff x="0" y="0"/>
            <a:chExt cx="128" cy="160"/>
          </a:xfrm>
        </p:grpSpPr>
        <p:sp>
          <p:nvSpPr>
            <p:cNvPr id="9260" name="Rectangle 44">
              <a:extLst>
                <a:ext uri="{FF2B5EF4-FFF2-40B4-BE49-F238E27FC236}">
                  <a16:creationId xmlns:a16="http://schemas.microsoft.com/office/drawing/2014/main" id="{F7199795-9F3F-9C42-A813-8F2726590266}"/>
                </a:ext>
              </a:extLst>
            </p:cNvPr>
            <p:cNvSpPr>
              <a:spLocks/>
            </p:cNvSpPr>
            <p:nvPr/>
          </p:nvSpPr>
          <p:spPr bwMode="auto">
            <a:xfrm>
              <a:off x="0" y="0"/>
              <a:ext cx="128" cy="160"/>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9261" name="Rectangle 45">
              <a:extLst>
                <a:ext uri="{FF2B5EF4-FFF2-40B4-BE49-F238E27FC236}">
                  <a16:creationId xmlns:a16="http://schemas.microsoft.com/office/drawing/2014/main" id="{50521B5D-F1F7-9640-9AE4-E598C0E001EC}"/>
                </a:ext>
              </a:extLst>
            </p:cNvPr>
            <p:cNvSpPr>
              <a:spLocks/>
            </p:cNvSpPr>
            <p:nvPr/>
          </p:nvSpPr>
          <p:spPr bwMode="auto">
            <a:xfrm>
              <a:off x="0" y="0"/>
              <a:ext cx="12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63500" tIns="63500" rIns="63500" bIns="635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800">
                  <a:latin typeface="Helvetica" pitchFamily="2" charset="0"/>
                  <a:ea typeface="Helvetica" pitchFamily="2" charset="0"/>
                  <a:cs typeface="Helvetica" pitchFamily="2" charset="0"/>
                  <a:sym typeface="Helvetica" pitchFamily="2" charset="0"/>
                </a:rPr>
                <a:t>UE</a:t>
              </a:r>
            </a:p>
          </p:txBody>
        </p:sp>
      </p:grpSp>
      <p:pic>
        <p:nvPicPr>
          <p:cNvPr id="9263" name="Picture 47">
            <a:extLst>
              <a:ext uri="{FF2B5EF4-FFF2-40B4-BE49-F238E27FC236}">
                <a16:creationId xmlns:a16="http://schemas.microsoft.com/office/drawing/2014/main" id="{45F55846-85E8-094B-A93D-7A79BA5AB71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228" y="4329874"/>
            <a:ext cx="482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264" name="Rectangle 48">
            <a:extLst>
              <a:ext uri="{FF2B5EF4-FFF2-40B4-BE49-F238E27FC236}">
                <a16:creationId xmlns:a16="http://schemas.microsoft.com/office/drawing/2014/main" id="{C58B72D1-3CF7-454B-84A2-CFDBC64CA53E}"/>
              </a:ext>
            </a:extLst>
          </p:cNvPr>
          <p:cNvSpPr>
            <a:spLocks/>
          </p:cNvSpPr>
          <p:nvPr/>
        </p:nvSpPr>
        <p:spPr bwMode="auto">
          <a:xfrm rot="2760000">
            <a:off x="4147128" y="4980749"/>
            <a:ext cx="1295400" cy="2794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Has to Retake Classes</a:t>
            </a:r>
          </a:p>
          <a:p>
            <a:r>
              <a:rPr lang="en-US" altLang="en-US" sz="900">
                <a:latin typeface="Helvetica" pitchFamily="2" charset="0"/>
                <a:ea typeface="Helvetica" pitchFamily="2" charset="0"/>
                <a:cs typeface="Helvetica" pitchFamily="2" charset="0"/>
                <a:sym typeface="Helvetica" pitchFamily="2" charset="0"/>
              </a:rPr>
              <a:t> </a:t>
            </a:r>
          </a:p>
        </p:txBody>
      </p:sp>
      <p:sp>
        <p:nvSpPr>
          <p:cNvPr id="9265" name="Rectangle 49">
            <a:extLst>
              <a:ext uri="{FF2B5EF4-FFF2-40B4-BE49-F238E27FC236}">
                <a16:creationId xmlns:a16="http://schemas.microsoft.com/office/drawing/2014/main" id="{5D6EAE55-193A-0B4D-B1CE-9FD9D2BDAA23}"/>
              </a:ext>
            </a:extLst>
          </p:cNvPr>
          <p:cNvSpPr>
            <a:spLocks/>
          </p:cNvSpPr>
          <p:nvPr/>
        </p:nvSpPr>
        <p:spPr bwMode="auto">
          <a:xfrm>
            <a:off x="7753928" y="2100231"/>
            <a:ext cx="1049020" cy="20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b="1" dirty="0">
                <a:latin typeface="Helvetica" pitchFamily="2" charset="0"/>
                <a:ea typeface="Helvetica" pitchFamily="2" charset="0"/>
                <a:cs typeface="Helvetica" pitchFamily="2" charset="0"/>
                <a:sym typeface="Helvetica" pitchFamily="2" charset="0"/>
              </a:rPr>
              <a:t>Career Goal </a:t>
            </a:r>
          </a:p>
        </p:txBody>
      </p:sp>
      <p:pic>
        <p:nvPicPr>
          <p:cNvPr id="9267" name="Picture 51">
            <a:extLst>
              <a:ext uri="{FF2B5EF4-FFF2-40B4-BE49-F238E27FC236}">
                <a16:creationId xmlns:a16="http://schemas.microsoft.com/office/drawing/2014/main" id="{16C922D9-9FE7-6A40-AE24-1824FD13720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928" y="3542474"/>
            <a:ext cx="2667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 name="Title 2">
            <a:extLst>
              <a:ext uri="{FF2B5EF4-FFF2-40B4-BE49-F238E27FC236}">
                <a16:creationId xmlns:a16="http://schemas.microsoft.com/office/drawing/2014/main" id="{956FAA8B-6FC7-6642-9D32-79D9B78B6C41}"/>
              </a:ext>
            </a:extLst>
          </p:cNvPr>
          <p:cNvSpPr>
            <a:spLocks noGrp="1"/>
          </p:cNvSpPr>
          <p:nvPr>
            <p:ph type="title"/>
          </p:nvPr>
        </p:nvSpPr>
        <p:spPr>
          <a:xfrm>
            <a:off x="1297858" y="168488"/>
            <a:ext cx="7364361" cy="1325563"/>
          </a:xfrm>
        </p:spPr>
        <p:txBody>
          <a:bodyPr/>
          <a:lstStyle/>
          <a:p>
            <a:r>
              <a:rPr lang="en-US" dirty="0"/>
              <a:t>Happenstance </a:t>
            </a:r>
          </a:p>
        </p:txBody>
      </p:sp>
    </p:spTree>
    <p:extLst>
      <p:ext uri="{BB962C8B-B14F-4D97-AF65-F5344CB8AC3E}">
        <p14:creationId xmlns:p14="http://schemas.microsoft.com/office/powerpoint/2010/main" val="102520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D2EF1-8636-0A4E-B972-9281BE82841C}"/>
              </a:ext>
            </a:extLst>
          </p:cNvPr>
          <p:cNvSpPr>
            <a:spLocks noGrp="1"/>
          </p:cNvSpPr>
          <p:nvPr>
            <p:ph idx="1"/>
          </p:nvPr>
        </p:nvSpPr>
        <p:spPr>
          <a:xfrm>
            <a:off x="708660" y="2011680"/>
            <a:ext cx="7806690" cy="4481195"/>
          </a:xfrm>
        </p:spPr>
        <p:txBody>
          <a:bodyPr/>
          <a:lstStyle/>
          <a:p>
            <a:pPr marL="304800" indent="-304800">
              <a:spcBef>
                <a:spcPct val="0"/>
              </a:spcBef>
            </a:pPr>
            <a:r>
              <a:rPr lang="en-US" altLang="en-US" dirty="0"/>
              <a:t>Career pathways </a:t>
            </a:r>
          </a:p>
          <a:p>
            <a:pPr marL="704850" lvl="1"/>
            <a:r>
              <a:rPr lang="en-US" altLang="en-US" dirty="0"/>
              <a:t>Lifelong, includes many career goals and jobs</a:t>
            </a:r>
          </a:p>
          <a:p>
            <a:pPr marL="704850" lvl="1"/>
            <a:r>
              <a:rPr lang="en-US" altLang="en-US" dirty="0"/>
              <a:t>Subject to many forces (within and without)</a:t>
            </a:r>
          </a:p>
          <a:p>
            <a:pPr marL="704850" lvl="1"/>
            <a:r>
              <a:rPr lang="en-US" altLang="en-US" dirty="0"/>
              <a:t>HS to Present time </a:t>
            </a:r>
          </a:p>
          <a:p>
            <a:pPr marL="304800" indent="-304800"/>
            <a:r>
              <a:rPr lang="en-US" altLang="en-US" dirty="0"/>
              <a:t>Unplanned events </a:t>
            </a:r>
          </a:p>
          <a:p>
            <a:pPr marL="704850" lvl="1"/>
            <a:r>
              <a:rPr lang="en-US" altLang="en-US" dirty="0"/>
              <a:t>Unanticipated &amp; without intention</a:t>
            </a:r>
          </a:p>
          <a:p>
            <a:pPr marL="704850" lvl="1">
              <a:buFont typeface="Zapf Dingbats" charset="0"/>
              <a:buChar char="★"/>
            </a:pPr>
            <a:r>
              <a:rPr lang="en-US" altLang="en-US" dirty="0"/>
              <a:t>Pivotal unplanned events </a:t>
            </a:r>
          </a:p>
          <a:p>
            <a:pPr marL="1104900" lvl="2">
              <a:buFont typeface="Calibri" panose="020F0502020204030204" pitchFamily="34" charset="0"/>
              <a:buChar char="•"/>
            </a:pPr>
            <a:r>
              <a:rPr lang="en-US" altLang="en-US" dirty="0"/>
              <a:t> Change in career goal </a:t>
            </a:r>
          </a:p>
          <a:p>
            <a:pPr marL="704850" lvl="1">
              <a:buFont typeface="Zapf Dingbats" charset="0"/>
              <a:buChar char="★"/>
            </a:pPr>
            <a:r>
              <a:rPr lang="en-US" altLang="en-US" dirty="0"/>
              <a:t>Non-pivotal unplanned events  </a:t>
            </a:r>
          </a:p>
          <a:p>
            <a:pPr marL="1104900" lvl="2">
              <a:buFont typeface="Calibri" panose="020F0502020204030204" pitchFamily="34" charset="0"/>
              <a:buChar char="•"/>
            </a:pPr>
            <a:r>
              <a:rPr lang="en-US" altLang="en-US" dirty="0"/>
              <a:t>No change in career goal </a:t>
            </a:r>
          </a:p>
          <a:p>
            <a:endParaRPr lang="en-US" dirty="0"/>
          </a:p>
        </p:txBody>
      </p:sp>
      <p:sp>
        <p:nvSpPr>
          <p:cNvPr id="3" name="Title 2">
            <a:extLst>
              <a:ext uri="{FF2B5EF4-FFF2-40B4-BE49-F238E27FC236}">
                <a16:creationId xmlns:a16="http://schemas.microsoft.com/office/drawing/2014/main" id="{81E92705-6E08-2845-B238-8FE3E517FA2A}"/>
              </a:ext>
            </a:extLst>
          </p:cNvPr>
          <p:cNvSpPr>
            <a:spLocks noGrp="1"/>
          </p:cNvSpPr>
          <p:nvPr>
            <p:ph type="title"/>
          </p:nvPr>
        </p:nvSpPr>
        <p:spPr/>
        <p:txBody>
          <a:bodyPr/>
          <a:lstStyle/>
          <a:p>
            <a:r>
              <a:rPr lang="en-US" dirty="0"/>
              <a:t>Planned Happenstance </a:t>
            </a:r>
          </a:p>
        </p:txBody>
      </p:sp>
    </p:spTree>
    <p:extLst>
      <p:ext uri="{BB962C8B-B14F-4D97-AF65-F5344CB8AC3E}">
        <p14:creationId xmlns:p14="http://schemas.microsoft.com/office/powerpoint/2010/main" val="424484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2C33920-848A-614E-8881-02DA13BFBF5A}"/>
              </a:ext>
            </a:extLst>
          </p:cNvPr>
          <p:cNvSpPr>
            <a:spLocks noGrp="1"/>
          </p:cNvSpPr>
          <p:nvPr>
            <p:ph idx="1"/>
          </p:nvPr>
        </p:nvSpPr>
        <p:spPr/>
        <p:txBody>
          <a:bodyPr/>
          <a:lstStyle/>
          <a:p>
            <a:pPr marL="0" indent="0">
              <a:buNone/>
            </a:pPr>
            <a:r>
              <a:rPr lang="en-US" altLang="en-US" sz="3600" b="1" dirty="0">
                <a:latin typeface="Calibri" panose="020F0502020204030204" pitchFamily="34" charset="0"/>
                <a:cs typeface="Calibri" panose="020F0502020204030204" pitchFamily="34" charset="0"/>
                <a:sym typeface="Calibri" panose="020F0502020204030204" pitchFamily="34" charset="0"/>
              </a:rPr>
              <a:t>Definitions</a:t>
            </a:r>
            <a:r>
              <a:rPr lang="en-US" altLang="en-US" dirty="0">
                <a:latin typeface="Calibri" panose="020F0502020204030204" pitchFamily="34" charset="0"/>
                <a:cs typeface="Calibri" panose="020F0502020204030204" pitchFamily="34" charset="0"/>
                <a:sym typeface="Calibri" panose="020F0502020204030204" pitchFamily="34" charset="0"/>
              </a:rPr>
              <a:t>:</a:t>
            </a:r>
          </a:p>
          <a:p>
            <a:pPr>
              <a:lnSpc>
                <a:spcPct val="104000"/>
              </a:lnSpc>
              <a:buClr>
                <a:srgbClr val="000000"/>
              </a:buClr>
              <a:buSzPct val="125000"/>
              <a:buFont typeface="Zapf Dingbats" charset="0"/>
              <a:buChar char="★"/>
            </a:pPr>
            <a:r>
              <a:rPr lang="en-US" altLang="en-US" dirty="0">
                <a:latin typeface="Calibri" panose="020F0502020204030204" pitchFamily="34" charset="0"/>
                <a:cs typeface="Calibri" panose="020F0502020204030204" pitchFamily="34" charset="0"/>
                <a:sym typeface="Calibri" panose="020F0502020204030204" pitchFamily="34" charset="0"/>
              </a:rPr>
              <a:t>Dynamic</a:t>
            </a:r>
          </a:p>
          <a:p>
            <a:pPr>
              <a:lnSpc>
                <a:spcPct val="104000"/>
              </a:lnSpc>
              <a:buClr>
                <a:srgbClr val="000000"/>
              </a:buClr>
              <a:buSzPct val="125000"/>
              <a:buFont typeface="Zapf Dingbats" charset="0"/>
              <a:buChar char="★"/>
            </a:pPr>
            <a:r>
              <a:rPr lang="en-US" altLang="en-US" dirty="0">
                <a:latin typeface="Calibri" panose="020F0502020204030204" pitchFamily="34" charset="0"/>
                <a:cs typeface="Calibri" panose="020F0502020204030204" pitchFamily="34" charset="0"/>
                <a:sym typeface="Calibri" panose="020F0502020204030204" pitchFamily="34" charset="0"/>
              </a:rPr>
              <a:t>Through one’s whole life not just one occupation </a:t>
            </a:r>
          </a:p>
          <a:p>
            <a:pPr>
              <a:lnSpc>
                <a:spcPct val="104000"/>
              </a:lnSpc>
              <a:buClr>
                <a:srgbClr val="000000"/>
              </a:buClr>
              <a:buSzPct val="125000"/>
              <a:buFont typeface="Zapf Dingbats" charset="0"/>
              <a:buChar char="★"/>
            </a:pPr>
            <a:r>
              <a:rPr lang="en-US" altLang="en-US" dirty="0">
                <a:latin typeface="Calibri" panose="020F0502020204030204" pitchFamily="34" charset="0"/>
                <a:cs typeface="Calibri" panose="020F0502020204030204" pitchFamily="34" charset="0"/>
                <a:sym typeface="Calibri" panose="020F0502020204030204" pitchFamily="34" charset="0"/>
              </a:rPr>
              <a:t>Involves the ever-changing context of his/her life</a:t>
            </a:r>
          </a:p>
          <a:p>
            <a:pPr>
              <a:lnSpc>
                <a:spcPct val="104000"/>
              </a:lnSpc>
              <a:buClr>
                <a:srgbClr val="000000"/>
              </a:buClr>
              <a:buSzPct val="125000"/>
              <a:buFont typeface="Zapf Dingbats" charset="0"/>
              <a:buChar char="★"/>
            </a:pPr>
            <a:r>
              <a:rPr lang="en-US" altLang="en-US" dirty="0">
                <a:latin typeface="Calibri" panose="020F0502020204030204" pitchFamily="34" charset="0"/>
                <a:cs typeface="Calibri" panose="020F0502020204030204" pitchFamily="34" charset="0"/>
                <a:sym typeface="Calibri" panose="020F0502020204030204" pitchFamily="34" charset="0"/>
              </a:rPr>
              <a:t>Environmental pressures and constraints</a:t>
            </a:r>
          </a:p>
          <a:p>
            <a:pPr>
              <a:lnSpc>
                <a:spcPct val="104000"/>
              </a:lnSpc>
              <a:buClr>
                <a:srgbClr val="000000"/>
              </a:buClr>
              <a:buSzPct val="125000"/>
              <a:buFont typeface="Zapf Dingbats" charset="0"/>
              <a:buChar char="★"/>
            </a:pPr>
            <a:r>
              <a:rPr lang="en-US" altLang="en-US" dirty="0">
                <a:latin typeface="Calibri" panose="020F0502020204030204" pitchFamily="34" charset="0"/>
                <a:cs typeface="Calibri" panose="020F0502020204030204" pitchFamily="34" charset="0"/>
                <a:sym typeface="Calibri" panose="020F0502020204030204" pitchFamily="34" charset="0"/>
              </a:rPr>
              <a:t>Convergence of Personal and Career Development </a:t>
            </a:r>
          </a:p>
        </p:txBody>
      </p:sp>
      <p:sp>
        <p:nvSpPr>
          <p:cNvPr id="3" name="Title 2">
            <a:extLst>
              <a:ext uri="{FF2B5EF4-FFF2-40B4-BE49-F238E27FC236}">
                <a16:creationId xmlns:a16="http://schemas.microsoft.com/office/drawing/2014/main" id="{57CCED47-2F62-EB49-BA54-E70EA9F94F6E}"/>
              </a:ext>
            </a:extLst>
          </p:cNvPr>
          <p:cNvSpPr>
            <a:spLocks noGrp="1"/>
          </p:cNvSpPr>
          <p:nvPr>
            <p:ph type="title"/>
          </p:nvPr>
        </p:nvSpPr>
        <p:spPr/>
        <p:txBody>
          <a:bodyPr/>
          <a:lstStyle/>
          <a:p>
            <a:r>
              <a:rPr lang="en-US" altLang="en-US" dirty="0">
                <a:latin typeface="Calibri" panose="020F0502020204030204" pitchFamily="34" charset="0"/>
                <a:cs typeface="Calibri" panose="020F0502020204030204" pitchFamily="34" charset="0"/>
                <a:sym typeface="Calibri" panose="020F0502020204030204" pitchFamily="34" charset="0"/>
              </a:rPr>
              <a:t>What is Career Development? </a:t>
            </a:r>
            <a:endParaRPr lang="en-US" dirty="0"/>
          </a:p>
        </p:txBody>
      </p:sp>
      <p:sp>
        <p:nvSpPr>
          <p:cNvPr id="15364" name="Rectangle 4">
            <a:extLst>
              <a:ext uri="{FF2B5EF4-FFF2-40B4-BE49-F238E27FC236}">
                <a16:creationId xmlns:a16="http://schemas.microsoft.com/office/drawing/2014/main" id="{1A87E99D-0B45-6D4A-96B9-8076B8294C26}"/>
              </a:ext>
            </a:extLst>
          </p:cNvPr>
          <p:cNvSpPr>
            <a:spLocks/>
          </p:cNvSpPr>
          <p:nvPr/>
        </p:nvSpPr>
        <p:spPr bwMode="auto">
          <a:xfrm>
            <a:off x="8466138" y="6454775"/>
            <a:ext cx="2333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r"/>
            <a:r>
              <a:rPr lang="en-US" altLang="en-US">
                <a:solidFill>
                  <a:srgbClr val="878787"/>
                </a:solidFill>
                <a:latin typeface="Calibri" panose="020F0502020204030204" pitchFamily="34" charset="0"/>
                <a:cs typeface="Calibri" panose="020F0502020204030204" pitchFamily="34" charset="0"/>
                <a:sym typeface="Calibri" panose="020F0502020204030204" pitchFamily="34" charset="0"/>
              </a:rPr>
              <a:t>9</a:t>
            </a:r>
          </a:p>
        </p:txBody>
      </p:sp>
    </p:spTree>
    <p:extLst>
      <p:ext uri="{BB962C8B-B14F-4D97-AF65-F5344CB8AC3E}">
        <p14:creationId xmlns:p14="http://schemas.microsoft.com/office/powerpoint/2010/main" val="18474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565FCD89-E376-574B-B5B1-D323D8A31601}"/>
              </a:ext>
            </a:extLst>
          </p:cNvPr>
          <p:cNvSpPr>
            <a:spLocks noGrp="1" noChangeArrowheads="1"/>
          </p:cNvSpPr>
          <p:nvPr>
            <p:ph idx="1"/>
          </p:nvPr>
        </p:nvSpPr>
        <p:spPr>
          <a:ln/>
        </p:spPr>
        <p:txBody>
          <a:bodyPr>
            <a:normAutofit fontScale="92500"/>
          </a:bodyPr>
          <a:lstStyle/>
          <a:p>
            <a:pPr marL="704850" lvl="1">
              <a:spcBef>
                <a:spcPct val="0"/>
              </a:spcBef>
            </a:pPr>
            <a:r>
              <a:rPr lang="en-US" altLang="en-US" sz="3200" dirty="0"/>
              <a:t>Trait factor - </a:t>
            </a:r>
            <a:r>
              <a:rPr lang="en-US" altLang="en-US" sz="2400" dirty="0"/>
              <a:t>(Parsons, 1909)   </a:t>
            </a:r>
          </a:p>
          <a:p>
            <a:pPr marL="704850" lvl="1">
              <a:spcBef>
                <a:spcPts val="800"/>
              </a:spcBef>
            </a:pPr>
            <a:r>
              <a:rPr lang="en-US" altLang="en-US" sz="3200" dirty="0"/>
              <a:t>Stage -  </a:t>
            </a:r>
            <a:r>
              <a:rPr lang="en-US" altLang="en-US" sz="2400" dirty="0"/>
              <a:t>(Super, 1957)</a:t>
            </a:r>
            <a:r>
              <a:rPr lang="en-US" altLang="en-US" sz="3200" dirty="0"/>
              <a:t>     </a:t>
            </a:r>
          </a:p>
          <a:p>
            <a:pPr marL="704850" lvl="1">
              <a:spcBef>
                <a:spcPts val="800"/>
              </a:spcBef>
            </a:pPr>
            <a:r>
              <a:rPr lang="en-US" altLang="en-US" sz="3200" dirty="0"/>
              <a:t>Occupational selection - </a:t>
            </a:r>
            <a:r>
              <a:rPr lang="en-US" altLang="en-US" sz="2400" dirty="0"/>
              <a:t>(Roe,1957) </a:t>
            </a:r>
          </a:p>
          <a:p>
            <a:pPr marL="704850" lvl="1">
              <a:spcBef>
                <a:spcPts val="800"/>
              </a:spcBef>
            </a:pPr>
            <a:r>
              <a:rPr lang="en-US" altLang="en-US" sz="3200" dirty="0"/>
              <a:t>Conscription and compromise </a:t>
            </a:r>
            <a:r>
              <a:rPr lang="en-US" altLang="en-US" sz="1800" dirty="0"/>
              <a:t> -  (Gottfredson,1981) </a:t>
            </a:r>
          </a:p>
          <a:p>
            <a:pPr marL="704850" lvl="1">
              <a:spcBef>
                <a:spcPts val="800"/>
              </a:spcBef>
            </a:pPr>
            <a:r>
              <a:rPr lang="en-US" altLang="en-US" sz="3200" dirty="0"/>
              <a:t>Personality - </a:t>
            </a:r>
            <a:r>
              <a:rPr lang="en-US" altLang="en-US" sz="1800" dirty="0"/>
              <a:t>(Holland, 1985)</a:t>
            </a:r>
          </a:p>
          <a:p>
            <a:pPr marL="704850" lvl="1">
              <a:spcBef>
                <a:spcPts val="800"/>
              </a:spcBef>
            </a:pPr>
            <a:r>
              <a:rPr lang="en-US" altLang="en-US" sz="3200" dirty="0"/>
              <a:t>Social learning theory of career development</a:t>
            </a:r>
            <a:r>
              <a:rPr lang="en-US" altLang="en-US" sz="2400" dirty="0"/>
              <a:t>  </a:t>
            </a:r>
            <a:r>
              <a:rPr lang="en-US" altLang="en-US" sz="2000" dirty="0"/>
              <a:t>(</a:t>
            </a:r>
            <a:r>
              <a:rPr lang="en-US" altLang="en-US" sz="2000" dirty="0" err="1"/>
              <a:t>Krumboltz</a:t>
            </a:r>
            <a:r>
              <a:rPr lang="en-US" altLang="en-US" sz="2000" dirty="0"/>
              <a:t>, 1979; 2009)</a:t>
            </a:r>
          </a:p>
          <a:p>
            <a:pPr marL="704850" lvl="1">
              <a:spcBef>
                <a:spcPts val="800"/>
              </a:spcBef>
            </a:pPr>
            <a:r>
              <a:rPr lang="en-US" altLang="en-US" sz="3200" dirty="0"/>
              <a:t>Happenstance theory </a:t>
            </a:r>
            <a:r>
              <a:rPr lang="en-US" altLang="en-US" sz="2400" dirty="0"/>
              <a:t>– (</a:t>
            </a:r>
            <a:r>
              <a:rPr lang="en-US" altLang="en-US" sz="2000" dirty="0"/>
              <a:t>Mitchell, Levin and </a:t>
            </a:r>
            <a:r>
              <a:rPr lang="en-US" altLang="en-US" sz="2000" dirty="0" err="1"/>
              <a:t>Krumboltz</a:t>
            </a:r>
            <a:r>
              <a:rPr lang="en-US" altLang="en-US" sz="2000" dirty="0"/>
              <a:t>, 1999)</a:t>
            </a:r>
          </a:p>
        </p:txBody>
      </p:sp>
      <p:sp>
        <p:nvSpPr>
          <p:cNvPr id="2" name="Title 1">
            <a:extLst>
              <a:ext uri="{FF2B5EF4-FFF2-40B4-BE49-F238E27FC236}">
                <a16:creationId xmlns:a16="http://schemas.microsoft.com/office/drawing/2014/main" id="{9E11AE2A-12DC-8E4F-9E44-6C1B04853ECB}"/>
              </a:ext>
            </a:extLst>
          </p:cNvPr>
          <p:cNvSpPr>
            <a:spLocks noGrp="1"/>
          </p:cNvSpPr>
          <p:nvPr>
            <p:ph type="title"/>
          </p:nvPr>
        </p:nvSpPr>
        <p:spPr>
          <a:xfrm>
            <a:off x="1297858" y="168488"/>
            <a:ext cx="7364361" cy="1325563"/>
          </a:xfrm>
        </p:spPr>
        <p:txBody>
          <a:bodyPr/>
          <a:lstStyle/>
          <a:p>
            <a:r>
              <a:rPr lang="en-US" altLang="en-US" dirty="0">
                <a:latin typeface="Calibri" panose="020F0502020204030204" pitchFamily="34" charset="0"/>
                <a:cs typeface="Calibri" panose="020F0502020204030204" pitchFamily="34" charset="0"/>
                <a:sym typeface="Calibri" panose="020F0502020204030204" pitchFamily="34" charset="0"/>
              </a:rPr>
              <a:t>Career Development  Theories</a:t>
            </a:r>
            <a:endParaRPr lang="en-US" dirty="0"/>
          </a:p>
        </p:txBody>
      </p:sp>
    </p:spTree>
    <p:extLst>
      <p:ext uri="{BB962C8B-B14F-4D97-AF65-F5344CB8AC3E}">
        <p14:creationId xmlns:p14="http://schemas.microsoft.com/office/powerpoint/2010/main" val="6725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ome have approached careers development from an individual perspective.  Focusing on the persons interest, abilities, skills and goals."/>
          <p:cNvSpPr txBox="1">
            <a:spLocks noGrp="1"/>
          </p:cNvSpPr>
          <p:nvPr>
            <p:ph type="title"/>
          </p:nvPr>
        </p:nvSpPr>
        <p:spPr>
          <a:xfrm>
            <a:off x="620712" y="964406"/>
            <a:ext cx="3331332" cy="4687093"/>
          </a:xfrm>
          <a:prstGeom prst="rect">
            <a:avLst/>
          </a:prstGeom>
        </p:spPr>
        <p:txBody>
          <a:bodyPr>
            <a:normAutofit fontScale="90000"/>
          </a:bodyPr>
          <a:lstStyle/>
          <a:p>
            <a:pPr defTabSz="160729">
              <a:defRPr sz="3250">
                <a:latin typeface="Helvetica"/>
                <a:ea typeface="Helvetica"/>
                <a:cs typeface="Helvetica"/>
                <a:sym typeface="Helvetica"/>
              </a:defRPr>
            </a:pPr>
            <a:r>
              <a:rPr dirty="0"/>
              <a:t>Some have approached career development from an individual perspective.  Focusing on the person</a:t>
            </a:r>
            <a:r>
              <a:rPr lang="en-US" dirty="0"/>
              <a:t>'</a:t>
            </a:r>
            <a:r>
              <a:rPr dirty="0"/>
              <a:t>s interest, abilities, skills and goals.  </a:t>
            </a:r>
          </a:p>
          <a:p>
            <a:pPr defTabSz="160729">
              <a:defRPr sz="3250">
                <a:latin typeface="Helvetica"/>
                <a:ea typeface="Helvetica"/>
                <a:cs typeface="Helvetica"/>
                <a:sym typeface="Helvetica"/>
              </a:defRPr>
            </a:pPr>
            <a:endParaRPr dirty="0"/>
          </a:p>
        </p:txBody>
      </p:sp>
      <p:sp>
        <p:nvSpPr>
          <p:cNvPr id="148" name="Others have taken an organizational  productivity perspective – concentrating on the needs of the organization and how individuals employees can help fulfill those needs"/>
          <p:cNvSpPr txBox="1"/>
          <p:nvPr/>
        </p:nvSpPr>
        <p:spPr>
          <a:xfrm>
            <a:off x="5321300" y="619621"/>
            <a:ext cx="3331332" cy="503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Autofit/>
          </a:bodyPr>
          <a:lstStyle/>
          <a:p>
            <a:pPr algn="r" defTabSz="160729">
              <a:defRPr sz="3250" b="0">
                <a:latin typeface="Helvetica"/>
                <a:ea typeface="Helvetica"/>
                <a:cs typeface="Helvetica"/>
                <a:sym typeface="Helvetica"/>
              </a:defRPr>
            </a:pPr>
            <a:endParaRPr sz="2900" b="1" dirty="0">
              <a:solidFill>
                <a:srgbClr val="002060"/>
              </a:solidFill>
            </a:endParaRPr>
          </a:p>
          <a:p>
            <a:pPr algn="r" defTabSz="160729">
              <a:defRPr sz="3250" b="0">
                <a:latin typeface="Helvetica"/>
                <a:ea typeface="Helvetica"/>
                <a:cs typeface="Helvetica"/>
                <a:sym typeface="Helvetica"/>
              </a:defRPr>
            </a:pPr>
            <a:r>
              <a:rPr sz="2900" b="1" dirty="0">
                <a:solidFill>
                  <a:srgbClr val="002060"/>
                </a:solidFill>
              </a:rPr>
              <a:t>Others have taken an organizational  productivity perspective – concentrating on the needs of the organization and how individual employees can help fulfill those needs</a:t>
            </a:r>
            <a:r>
              <a:rPr lang="en-US" sz="2900" b="1" dirty="0">
                <a:solidFill>
                  <a:srgbClr val="002060"/>
                </a:solidFill>
              </a:rPr>
              <a:t>.</a:t>
            </a:r>
            <a:r>
              <a:rPr sz="2900" b="1" dirty="0">
                <a:solidFill>
                  <a:srgbClr val="002060"/>
                </a:solidFill>
              </a:rPr>
              <a:t> </a:t>
            </a:r>
          </a:p>
        </p:txBody>
      </p:sp>
      <p:sp>
        <p:nvSpPr>
          <p:cNvPr id="149" name="Double Arrow"/>
          <p:cNvSpPr/>
          <p:nvPr/>
        </p:nvSpPr>
        <p:spPr>
          <a:xfrm>
            <a:off x="3165461" y="1583333"/>
            <a:ext cx="2457478" cy="2220074"/>
          </a:xfrm>
          <a:prstGeom prst="leftRightArrow">
            <a:avLst>
              <a:gd name="adj1" fmla="val 32000"/>
              <a:gd name="adj2" fmla="val 35231"/>
            </a:avLst>
          </a:prstGeom>
          <a:solidFill>
            <a:schemeClr val="accent1"/>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Tree>
    <p:extLst>
      <p:ext uri="{BB962C8B-B14F-4D97-AF65-F5344CB8AC3E}">
        <p14:creationId xmlns:p14="http://schemas.microsoft.com/office/powerpoint/2010/main" val="25821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id="{439D9201-64DD-D14E-ABFC-1433F9E1ACCE}"/>
              </a:ext>
            </a:extLst>
          </p:cNvPr>
          <p:cNvSpPr>
            <a:spLocks noGrp="1" noChangeArrowheads="1"/>
          </p:cNvSpPr>
          <p:nvPr>
            <p:ph idx="1"/>
          </p:nvPr>
        </p:nvSpPr>
        <p:spPr/>
        <p:txBody>
          <a:bodyPr/>
          <a:lstStyle/>
          <a:p>
            <a:r>
              <a:rPr lang="en-US" altLang="en-US" dirty="0"/>
              <a:t>Social learning theory of career development (</a:t>
            </a:r>
            <a:r>
              <a:rPr lang="en-US" altLang="en-US" dirty="0" err="1"/>
              <a:t>Krumboltz</a:t>
            </a:r>
            <a:r>
              <a:rPr lang="en-US" altLang="en-US" dirty="0"/>
              <a:t>, 1979) </a:t>
            </a:r>
          </a:p>
          <a:p>
            <a:pPr lvl="1"/>
            <a:r>
              <a:rPr lang="en-US" altLang="en-US" dirty="0"/>
              <a:t>Experience shapes career paths</a:t>
            </a:r>
          </a:p>
          <a:p>
            <a:pPr lvl="1"/>
            <a:r>
              <a:rPr lang="en-US" altLang="en-US" dirty="0"/>
              <a:t>Individuals are problem solvers</a:t>
            </a:r>
          </a:p>
          <a:p>
            <a:pPr lvl="1"/>
            <a:endParaRPr lang="en-US" altLang="en-US" dirty="0"/>
          </a:p>
          <a:p>
            <a:r>
              <a:rPr lang="en-US" altLang="en-US" dirty="0"/>
              <a:t>Planned happenstance theory (Mitchell et al., 1999)</a:t>
            </a:r>
          </a:p>
          <a:p>
            <a:pPr lvl="1"/>
            <a:r>
              <a:rPr lang="en-US" altLang="en-US" dirty="0"/>
              <a:t>Unplanned events happen </a:t>
            </a:r>
          </a:p>
          <a:p>
            <a:pPr lvl="1"/>
            <a:r>
              <a:rPr lang="en-US" altLang="en-US" dirty="0"/>
              <a:t>Planful, open-minded </a:t>
            </a:r>
          </a:p>
          <a:p>
            <a:pPr lvl="1"/>
            <a:r>
              <a:rPr lang="en-US" altLang="en-US" dirty="0"/>
              <a:t>Develop skills to benefit from unplanned events  </a:t>
            </a:r>
          </a:p>
        </p:txBody>
      </p:sp>
      <p:sp>
        <p:nvSpPr>
          <p:cNvPr id="19459" name="Rectangle 3">
            <a:extLst>
              <a:ext uri="{FF2B5EF4-FFF2-40B4-BE49-F238E27FC236}">
                <a16:creationId xmlns:a16="http://schemas.microsoft.com/office/drawing/2014/main" id="{03C43BC3-A7E0-C046-9C5F-5EDEE1DE5435}"/>
              </a:ext>
            </a:extLst>
          </p:cNvPr>
          <p:cNvSpPr>
            <a:spLocks noGrp="1" noChangeArrowheads="1"/>
          </p:cNvSpPr>
          <p:nvPr>
            <p:ph type="title"/>
          </p:nvPr>
        </p:nvSpPr>
        <p:spPr/>
        <p:txBody>
          <a:bodyPr/>
          <a:lstStyle/>
          <a:p>
            <a:r>
              <a:rPr lang="en-US" altLang="en-US" dirty="0"/>
              <a:t>Counseling framework</a:t>
            </a:r>
          </a:p>
        </p:txBody>
      </p:sp>
    </p:spTree>
    <p:extLst>
      <p:ext uri="{BB962C8B-B14F-4D97-AF65-F5344CB8AC3E}">
        <p14:creationId xmlns:p14="http://schemas.microsoft.com/office/powerpoint/2010/main" val="2362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88E8ADD2-142C-8A43-9046-306A7C42BECA}"/>
              </a:ext>
            </a:extLst>
          </p:cNvPr>
          <p:cNvSpPr>
            <a:spLocks noGrp="1" noChangeArrowheads="1"/>
          </p:cNvSpPr>
          <p:nvPr>
            <p:ph idx="1"/>
          </p:nvPr>
        </p:nvSpPr>
        <p:spPr>
          <a:ln/>
        </p:spPr>
        <p:txBody>
          <a:bodyPr/>
          <a:lstStyle/>
          <a:p>
            <a:pPr marL="304800" indent="-304800">
              <a:lnSpc>
                <a:spcPct val="120000"/>
              </a:lnSpc>
            </a:pPr>
            <a:r>
              <a:rPr lang="en-US" altLang="en-US" sz="3000" dirty="0"/>
              <a:t>Technological - changes the way we work </a:t>
            </a:r>
          </a:p>
          <a:p>
            <a:pPr marL="304800" indent="-304800">
              <a:lnSpc>
                <a:spcPct val="120000"/>
              </a:lnSpc>
            </a:pPr>
            <a:r>
              <a:rPr lang="en-US" altLang="en-US" sz="3000" dirty="0"/>
              <a:t>Globalization – competition</a:t>
            </a:r>
          </a:p>
          <a:p>
            <a:pPr marL="304800" indent="-304800">
              <a:lnSpc>
                <a:spcPct val="120000"/>
              </a:lnSpc>
            </a:pPr>
            <a:r>
              <a:rPr lang="en-US" altLang="en-US" sz="3000" dirty="0"/>
              <a:t>Continually evolving technologies - retraining</a:t>
            </a:r>
          </a:p>
          <a:p>
            <a:pPr marL="304800" indent="-304800">
              <a:lnSpc>
                <a:spcPct val="120000"/>
              </a:lnSpc>
            </a:pPr>
            <a:r>
              <a:rPr lang="en-US" altLang="en-US" sz="3000" dirty="0"/>
              <a:t>Manufacturing to service and technology </a:t>
            </a:r>
          </a:p>
          <a:p>
            <a:pPr marL="304800" indent="-304800">
              <a:lnSpc>
                <a:spcPct val="120000"/>
              </a:lnSpc>
            </a:pPr>
            <a:r>
              <a:rPr lang="en-US" altLang="en-US" sz="3000" dirty="0"/>
              <a:t>Nature of work – lifelong jobs to short stints </a:t>
            </a:r>
          </a:p>
          <a:p>
            <a:pPr marL="304800" indent="-304800">
              <a:lnSpc>
                <a:spcPct val="120000"/>
              </a:lnSpc>
            </a:pPr>
            <a:r>
              <a:rPr lang="en-US" altLang="en-US" sz="3000" dirty="0"/>
              <a:t>Workforce development &amp; economic development </a:t>
            </a:r>
          </a:p>
        </p:txBody>
      </p:sp>
      <p:sp>
        <p:nvSpPr>
          <p:cNvPr id="21509" name="Rectangle 5">
            <a:extLst>
              <a:ext uri="{FF2B5EF4-FFF2-40B4-BE49-F238E27FC236}">
                <a16:creationId xmlns:a16="http://schemas.microsoft.com/office/drawing/2014/main" id="{D3C7B5FA-A375-6842-B970-122909C59F13}"/>
              </a:ext>
            </a:extLst>
          </p:cNvPr>
          <p:cNvSpPr>
            <a:spLocks noGrp="1" noChangeArrowheads="1"/>
          </p:cNvSpPr>
          <p:nvPr>
            <p:ph type="title"/>
          </p:nvPr>
        </p:nvSpPr>
        <p:spPr>
          <a:ln/>
        </p:spPr>
        <p:txBody>
          <a:bodyPr/>
          <a:lstStyle/>
          <a:p>
            <a:r>
              <a:rPr lang="en-US" altLang="en-US" sz="4000" dirty="0"/>
              <a:t>Workforce</a:t>
            </a:r>
            <a:r>
              <a:rPr lang="en-US" altLang="en-US" dirty="0"/>
              <a:t> </a:t>
            </a:r>
          </a:p>
        </p:txBody>
      </p:sp>
    </p:spTree>
    <p:extLst>
      <p:ext uri="{BB962C8B-B14F-4D97-AF65-F5344CB8AC3E}">
        <p14:creationId xmlns:p14="http://schemas.microsoft.com/office/powerpoint/2010/main" val="237122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F46C3454-7071-E94E-951A-0AE0095DF32C}"/>
              </a:ext>
            </a:extLst>
          </p:cNvPr>
          <p:cNvSpPr>
            <a:spLocks noGrp="1" noChangeArrowheads="1"/>
          </p:cNvSpPr>
          <p:nvPr>
            <p:ph type="title"/>
          </p:nvPr>
        </p:nvSpPr>
        <p:spPr>
          <a:ln/>
        </p:spPr>
        <p:txBody>
          <a:bodyPr/>
          <a:lstStyle/>
          <a:p>
            <a:r>
              <a:rPr lang="en-US" altLang="en-US" sz="3600" dirty="0"/>
              <a:t>Career Pathways – Unplanned Events </a:t>
            </a:r>
            <a:br>
              <a:rPr lang="en-US" altLang="en-US" sz="3600" dirty="0"/>
            </a:br>
            <a:r>
              <a:rPr lang="en-US" altLang="en-US" sz="3600" dirty="0"/>
              <a:t>pivotal or non-pivotal career decisions</a:t>
            </a:r>
          </a:p>
        </p:txBody>
      </p:sp>
      <p:sp>
        <p:nvSpPr>
          <p:cNvPr id="23556" name="Oval 4">
            <a:extLst>
              <a:ext uri="{FF2B5EF4-FFF2-40B4-BE49-F238E27FC236}">
                <a16:creationId xmlns:a16="http://schemas.microsoft.com/office/drawing/2014/main" id="{3CBA1F4D-52DA-7447-9BB3-B09BBFED7833}"/>
              </a:ext>
            </a:extLst>
          </p:cNvPr>
          <p:cNvSpPr>
            <a:spLocks/>
          </p:cNvSpPr>
          <p:nvPr/>
        </p:nvSpPr>
        <p:spPr bwMode="auto">
          <a:xfrm>
            <a:off x="3352800" y="3748088"/>
            <a:ext cx="609600" cy="671512"/>
          </a:xfrm>
          <a:prstGeom prst="ellipse">
            <a:avLst/>
          </a:prstGeom>
          <a:gradFill rotWithShape="0">
            <a:gsLst>
              <a:gs pos="0">
                <a:srgbClr val="3A7BCA"/>
              </a:gs>
              <a:gs pos="20001">
                <a:srgbClr val="3C7BC6"/>
              </a:gs>
              <a:gs pos="100000">
                <a:srgbClr val="2E5D97"/>
              </a:gs>
            </a:gsLst>
            <a:lin ang="5400000" scaled="1"/>
          </a:gradFill>
          <a:ln w="9525" cap="flat">
            <a:solidFill>
              <a:srgbClr val="4A7DBB"/>
            </a:solidFill>
            <a:prstDash val="solid"/>
            <a:round/>
            <a:headEnd type="none" w="med" len="med"/>
            <a:tailEnd type="none" w="med" len="med"/>
          </a:ln>
          <a:effectLst>
            <a:outerShdw blurRad="38100" dist="25399" dir="5400000" algn="ctr" rotWithShape="0">
              <a:schemeClr val="bg2">
                <a:alpha val="34999"/>
              </a:schemeClr>
            </a:outerShdw>
          </a:effectLst>
        </p:spPr>
        <p:txBody>
          <a:bodyPr lIns="0" tIns="0" rIns="0" bIns="0"/>
          <a:lstStyle/>
          <a:p>
            <a:endParaRPr lang="en-US"/>
          </a:p>
        </p:txBody>
      </p:sp>
      <p:sp>
        <p:nvSpPr>
          <p:cNvPr id="23557" name="Line 5">
            <a:extLst>
              <a:ext uri="{FF2B5EF4-FFF2-40B4-BE49-F238E27FC236}">
                <a16:creationId xmlns:a16="http://schemas.microsoft.com/office/drawing/2014/main" id="{02929050-C62E-9E43-9C08-A5B9A538C37B}"/>
              </a:ext>
            </a:extLst>
          </p:cNvPr>
          <p:cNvSpPr>
            <a:spLocks noChangeShapeType="1"/>
          </p:cNvSpPr>
          <p:nvPr/>
        </p:nvSpPr>
        <p:spPr bwMode="auto">
          <a:xfrm rot="10800000" flipH="1">
            <a:off x="1295400" y="4038600"/>
            <a:ext cx="2514600" cy="4763"/>
          </a:xfrm>
          <a:prstGeom prst="line">
            <a:avLst/>
          </a:prstGeom>
          <a:noFill/>
          <a:ln w="25400" cap="flat">
            <a:solidFill>
              <a:srgbClr val="4F81BD"/>
            </a:solidFill>
            <a:prstDash val="solid"/>
            <a:round/>
            <a:headEnd type="none" w="med" len="med"/>
            <a:tailEnd type="triangle" w="lg" len="sm"/>
          </a:ln>
          <a:effectLst>
            <a:outerShdw blurRad="381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58" name="Line 6">
            <a:extLst>
              <a:ext uri="{FF2B5EF4-FFF2-40B4-BE49-F238E27FC236}">
                <a16:creationId xmlns:a16="http://schemas.microsoft.com/office/drawing/2014/main" id="{E15AC8F6-1DE6-AC49-A7F4-6151B303DED2}"/>
              </a:ext>
            </a:extLst>
          </p:cNvPr>
          <p:cNvSpPr>
            <a:spLocks noChangeShapeType="1"/>
          </p:cNvSpPr>
          <p:nvPr/>
        </p:nvSpPr>
        <p:spPr bwMode="auto">
          <a:xfrm rot="10800000" flipH="1">
            <a:off x="3810000" y="4024313"/>
            <a:ext cx="2362200" cy="1587"/>
          </a:xfrm>
          <a:prstGeom prst="line">
            <a:avLst/>
          </a:prstGeom>
          <a:noFill/>
          <a:ln w="25400" cap="flat">
            <a:solidFill>
              <a:srgbClr val="4F81BD"/>
            </a:solidFill>
            <a:prstDash val="solid"/>
            <a:round/>
            <a:headEnd type="none" w="med" len="med"/>
            <a:tailEnd type="triangle" w="lg" len="sm"/>
          </a:ln>
          <a:effectLst>
            <a:outerShdw blurRad="381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59" name="Line 7">
            <a:extLst>
              <a:ext uri="{FF2B5EF4-FFF2-40B4-BE49-F238E27FC236}">
                <a16:creationId xmlns:a16="http://schemas.microsoft.com/office/drawing/2014/main" id="{118E5064-9A13-AB41-AAD4-241D64C88209}"/>
              </a:ext>
            </a:extLst>
          </p:cNvPr>
          <p:cNvSpPr>
            <a:spLocks noChangeShapeType="1"/>
          </p:cNvSpPr>
          <p:nvPr/>
        </p:nvSpPr>
        <p:spPr bwMode="auto">
          <a:xfrm>
            <a:off x="3708400" y="4178300"/>
            <a:ext cx="2616200" cy="1425575"/>
          </a:xfrm>
          <a:prstGeom prst="line">
            <a:avLst/>
          </a:prstGeom>
          <a:noFill/>
          <a:ln w="25400" cap="flat">
            <a:solidFill>
              <a:srgbClr val="4F81BD"/>
            </a:solidFill>
            <a:prstDash val="solid"/>
            <a:round/>
            <a:headEnd type="none" w="med" len="med"/>
            <a:tailEnd type="triangle" w="lg" len="sm"/>
          </a:ln>
          <a:effectLst>
            <a:outerShdw blurRad="38100" dist="253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60" name="Rectangle 8">
            <a:extLst>
              <a:ext uri="{FF2B5EF4-FFF2-40B4-BE49-F238E27FC236}">
                <a16:creationId xmlns:a16="http://schemas.microsoft.com/office/drawing/2014/main" id="{CAD8721F-68B8-FF48-9985-BAFFD926E875}"/>
              </a:ext>
            </a:extLst>
          </p:cNvPr>
          <p:cNvSpPr>
            <a:spLocks/>
          </p:cNvSpPr>
          <p:nvPr/>
        </p:nvSpPr>
        <p:spPr bwMode="auto">
          <a:xfrm>
            <a:off x="6477000" y="3860800"/>
            <a:ext cx="1701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800">
                <a:latin typeface="Calibri" panose="020F0502020204030204" pitchFamily="34" charset="0"/>
                <a:cs typeface="Calibri" panose="020F0502020204030204" pitchFamily="34" charset="0"/>
                <a:sym typeface="Calibri" panose="020F0502020204030204" pitchFamily="34" charset="0"/>
              </a:rPr>
              <a:t> Career Goal  A </a:t>
            </a:r>
          </a:p>
        </p:txBody>
      </p:sp>
      <p:sp>
        <p:nvSpPr>
          <p:cNvPr id="23561" name="Rectangle 9">
            <a:extLst>
              <a:ext uri="{FF2B5EF4-FFF2-40B4-BE49-F238E27FC236}">
                <a16:creationId xmlns:a16="http://schemas.microsoft.com/office/drawing/2014/main" id="{239AF7B0-EFAD-5841-BF52-CEBA0DCF4B75}"/>
              </a:ext>
            </a:extLst>
          </p:cNvPr>
          <p:cNvSpPr>
            <a:spLocks/>
          </p:cNvSpPr>
          <p:nvPr/>
        </p:nvSpPr>
        <p:spPr bwMode="auto">
          <a:xfrm>
            <a:off x="6400800" y="5473700"/>
            <a:ext cx="2159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800">
                <a:latin typeface="Calibri" panose="020F0502020204030204" pitchFamily="34" charset="0"/>
                <a:cs typeface="Calibri" panose="020F0502020204030204" pitchFamily="34" charset="0"/>
                <a:sym typeface="Calibri" panose="020F0502020204030204" pitchFamily="34" charset="0"/>
              </a:rPr>
              <a:t> Career Goal  B </a:t>
            </a:r>
          </a:p>
        </p:txBody>
      </p:sp>
      <p:sp>
        <p:nvSpPr>
          <p:cNvPr id="23562" name="Rectangle 10">
            <a:extLst>
              <a:ext uri="{FF2B5EF4-FFF2-40B4-BE49-F238E27FC236}">
                <a16:creationId xmlns:a16="http://schemas.microsoft.com/office/drawing/2014/main" id="{56BC7AC4-7F2A-A942-8B79-5F2C95A46AB8}"/>
              </a:ext>
            </a:extLst>
          </p:cNvPr>
          <p:cNvSpPr>
            <a:spLocks/>
          </p:cNvSpPr>
          <p:nvPr/>
        </p:nvSpPr>
        <p:spPr bwMode="auto">
          <a:xfrm rot="-5400000">
            <a:off x="2622550" y="2557463"/>
            <a:ext cx="18161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800">
                <a:latin typeface="Calibri" panose="020F0502020204030204" pitchFamily="34" charset="0"/>
                <a:cs typeface="Calibri" panose="020F0502020204030204" pitchFamily="34" charset="0"/>
                <a:sym typeface="Calibri" panose="020F0502020204030204" pitchFamily="34" charset="0"/>
              </a:rPr>
              <a:t>Unplanned Event </a:t>
            </a:r>
          </a:p>
        </p:txBody>
      </p:sp>
      <p:sp>
        <p:nvSpPr>
          <p:cNvPr id="23563" name="Rectangle 11">
            <a:extLst>
              <a:ext uri="{FF2B5EF4-FFF2-40B4-BE49-F238E27FC236}">
                <a16:creationId xmlns:a16="http://schemas.microsoft.com/office/drawing/2014/main" id="{E565656D-B13E-9A49-9580-95B50605A653}"/>
              </a:ext>
            </a:extLst>
          </p:cNvPr>
          <p:cNvSpPr>
            <a:spLocks/>
          </p:cNvSpPr>
          <p:nvPr/>
        </p:nvSpPr>
        <p:spPr bwMode="auto">
          <a:xfrm>
            <a:off x="990600" y="3581400"/>
            <a:ext cx="15922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800">
                <a:latin typeface="Calibri" panose="020F0502020204030204" pitchFamily="34" charset="0"/>
                <a:cs typeface="Calibri" panose="020F0502020204030204" pitchFamily="34" charset="0"/>
                <a:sym typeface="Calibri" panose="020F0502020204030204" pitchFamily="34" charset="0"/>
              </a:rPr>
              <a:t>Career Pathway </a:t>
            </a:r>
          </a:p>
        </p:txBody>
      </p:sp>
      <p:sp>
        <p:nvSpPr>
          <p:cNvPr id="23564" name="Rectangle 12">
            <a:extLst>
              <a:ext uri="{FF2B5EF4-FFF2-40B4-BE49-F238E27FC236}">
                <a16:creationId xmlns:a16="http://schemas.microsoft.com/office/drawing/2014/main" id="{1EF8616B-AB4E-2D4F-9E3E-3BFD8D71F9FB}"/>
              </a:ext>
            </a:extLst>
          </p:cNvPr>
          <p:cNvSpPr>
            <a:spLocks/>
          </p:cNvSpPr>
          <p:nvPr/>
        </p:nvSpPr>
        <p:spPr bwMode="auto">
          <a:xfrm>
            <a:off x="4235450" y="3527425"/>
            <a:ext cx="19431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800">
                <a:latin typeface="Calibri" panose="020F0502020204030204" pitchFamily="34" charset="0"/>
                <a:cs typeface="Calibri" panose="020F0502020204030204" pitchFamily="34" charset="0"/>
                <a:sym typeface="Calibri" panose="020F0502020204030204" pitchFamily="34" charset="0"/>
              </a:rPr>
              <a:t>Non-pivotal Event </a:t>
            </a:r>
          </a:p>
        </p:txBody>
      </p:sp>
      <p:sp>
        <p:nvSpPr>
          <p:cNvPr id="23565" name="Rectangle 13">
            <a:extLst>
              <a:ext uri="{FF2B5EF4-FFF2-40B4-BE49-F238E27FC236}">
                <a16:creationId xmlns:a16="http://schemas.microsoft.com/office/drawing/2014/main" id="{E8D9EB63-82FA-EE47-BB63-CA774E0CADD5}"/>
              </a:ext>
            </a:extLst>
          </p:cNvPr>
          <p:cNvSpPr>
            <a:spLocks/>
          </p:cNvSpPr>
          <p:nvPr/>
        </p:nvSpPr>
        <p:spPr bwMode="auto">
          <a:xfrm rot="1439999">
            <a:off x="4743450" y="4687888"/>
            <a:ext cx="1422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800">
                <a:latin typeface="Calibri" panose="020F0502020204030204" pitchFamily="34" charset="0"/>
                <a:cs typeface="Calibri" panose="020F0502020204030204" pitchFamily="34" charset="0"/>
                <a:sym typeface="Calibri" panose="020F0502020204030204" pitchFamily="34" charset="0"/>
              </a:rPr>
              <a:t>Pivotal Event </a:t>
            </a:r>
          </a:p>
        </p:txBody>
      </p:sp>
    </p:spTree>
    <p:extLst>
      <p:ext uri="{BB962C8B-B14F-4D97-AF65-F5344CB8AC3E}">
        <p14:creationId xmlns:p14="http://schemas.microsoft.com/office/powerpoint/2010/main" val="22677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3">
            <a:extLst>
              <a:ext uri="{FF2B5EF4-FFF2-40B4-BE49-F238E27FC236}">
                <a16:creationId xmlns:a16="http://schemas.microsoft.com/office/drawing/2014/main" id="{4C1B7283-7A85-A44A-A746-3CCAFA0FB9DE}"/>
              </a:ext>
            </a:extLst>
          </p:cNvPr>
          <p:cNvSpPr>
            <a:spLocks noGrp="1"/>
          </p:cNvSpPr>
          <p:nvPr>
            <p:ph type="sldNum" sz="quarter" idx="10"/>
          </p:nvPr>
        </p:nvSpPr>
        <p:spPr>
          <a:xfrm>
            <a:off x="68580" y="1920240"/>
            <a:ext cx="0" cy="0"/>
          </a:xfrm>
        </p:spPr>
        <p:txBody>
          <a:bodyPr/>
          <a:lstStyle/>
          <a:p>
            <a:endParaRPr lang="en-US" altLang="en-US" dirty="0"/>
          </a:p>
        </p:txBody>
      </p:sp>
      <p:grpSp>
        <p:nvGrpSpPr>
          <p:cNvPr id="47107" name="Group 3">
            <a:extLst>
              <a:ext uri="{FF2B5EF4-FFF2-40B4-BE49-F238E27FC236}">
                <a16:creationId xmlns:a16="http://schemas.microsoft.com/office/drawing/2014/main" id="{C4359493-A8DC-364E-845D-6549C8E95200}"/>
              </a:ext>
            </a:extLst>
          </p:cNvPr>
          <p:cNvGrpSpPr>
            <a:grpSpLocks/>
          </p:cNvGrpSpPr>
          <p:nvPr/>
        </p:nvGrpSpPr>
        <p:grpSpPr bwMode="auto">
          <a:xfrm>
            <a:off x="474980" y="2834640"/>
            <a:ext cx="431800" cy="355600"/>
            <a:chOff x="0" y="0"/>
            <a:chExt cx="272" cy="224"/>
          </a:xfrm>
        </p:grpSpPr>
        <p:sp>
          <p:nvSpPr>
            <p:cNvPr id="47105" name="Rectangle 1">
              <a:extLst>
                <a:ext uri="{FF2B5EF4-FFF2-40B4-BE49-F238E27FC236}">
                  <a16:creationId xmlns:a16="http://schemas.microsoft.com/office/drawing/2014/main" id="{D2253EE0-5CFD-A444-A29F-5B90B0F7C1AD}"/>
                </a:ext>
              </a:extLst>
            </p:cNvPr>
            <p:cNvSpPr>
              <a:spLocks/>
            </p:cNvSpPr>
            <p:nvPr/>
          </p:nvSpPr>
          <p:spPr bwMode="auto">
            <a:xfrm>
              <a:off x="0" y="0"/>
              <a:ext cx="272" cy="224"/>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06" name="Rectangle 2">
              <a:extLst>
                <a:ext uri="{FF2B5EF4-FFF2-40B4-BE49-F238E27FC236}">
                  <a16:creationId xmlns:a16="http://schemas.microsoft.com/office/drawing/2014/main" id="{AE4981AD-376F-6349-8583-8108B1EFE2CE}"/>
                </a:ext>
              </a:extLst>
            </p:cNvPr>
            <p:cNvSpPr>
              <a:spLocks/>
            </p:cNvSpPr>
            <p:nvPr/>
          </p:nvSpPr>
          <p:spPr bwMode="auto">
            <a:xfrm>
              <a:off x="0" y="0"/>
              <a:ext cx="27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High School </a:t>
              </a:r>
            </a:p>
          </p:txBody>
        </p:sp>
      </p:grpSp>
      <p:sp>
        <p:nvSpPr>
          <p:cNvPr id="47108" name="Rectangle 4">
            <a:extLst>
              <a:ext uri="{FF2B5EF4-FFF2-40B4-BE49-F238E27FC236}">
                <a16:creationId xmlns:a16="http://schemas.microsoft.com/office/drawing/2014/main" id="{7BF33B89-48F9-4045-BCFD-1027DCE1A234}"/>
              </a:ext>
            </a:extLst>
          </p:cNvPr>
          <p:cNvSpPr>
            <a:spLocks/>
          </p:cNvSpPr>
          <p:nvPr/>
        </p:nvSpPr>
        <p:spPr bwMode="auto">
          <a:xfrm>
            <a:off x="3510280" y="2745740"/>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a:latin typeface="Helvetica" pitchFamily="2" charset="0"/>
                <a:ea typeface="Helvetica" pitchFamily="2" charset="0"/>
                <a:cs typeface="Helvetica" pitchFamily="2" charset="0"/>
                <a:sym typeface="Helvetica" pitchFamily="2" charset="0"/>
              </a:rPr>
              <a:t>?</a:t>
            </a:r>
          </a:p>
        </p:txBody>
      </p:sp>
      <p:grpSp>
        <p:nvGrpSpPr>
          <p:cNvPr id="47113" name="Group 9">
            <a:extLst>
              <a:ext uri="{FF2B5EF4-FFF2-40B4-BE49-F238E27FC236}">
                <a16:creationId xmlns:a16="http://schemas.microsoft.com/office/drawing/2014/main" id="{7FBF1F12-5BB9-974B-826A-7D18604E4D87}"/>
              </a:ext>
            </a:extLst>
          </p:cNvPr>
          <p:cNvGrpSpPr>
            <a:grpSpLocks/>
          </p:cNvGrpSpPr>
          <p:nvPr/>
        </p:nvGrpSpPr>
        <p:grpSpPr bwMode="auto">
          <a:xfrm>
            <a:off x="868680" y="2821940"/>
            <a:ext cx="241300" cy="203200"/>
            <a:chOff x="0" y="0"/>
            <a:chExt cx="152" cy="128"/>
          </a:xfrm>
        </p:grpSpPr>
        <p:grpSp>
          <p:nvGrpSpPr>
            <p:cNvPr id="47111" name="Group 7">
              <a:extLst>
                <a:ext uri="{FF2B5EF4-FFF2-40B4-BE49-F238E27FC236}">
                  <a16:creationId xmlns:a16="http://schemas.microsoft.com/office/drawing/2014/main" id="{27890096-C280-F142-8D79-81F9082819F6}"/>
                </a:ext>
              </a:extLst>
            </p:cNvPr>
            <p:cNvGrpSpPr>
              <a:grpSpLocks/>
            </p:cNvGrpSpPr>
            <p:nvPr/>
          </p:nvGrpSpPr>
          <p:grpSpPr bwMode="auto">
            <a:xfrm>
              <a:off x="24" y="16"/>
              <a:ext cx="112" cy="96"/>
              <a:chOff x="0" y="0"/>
              <a:chExt cx="112" cy="96"/>
            </a:xfrm>
          </p:grpSpPr>
          <p:sp>
            <p:nvSpPr>
              <p:cNvPr id="47109" name="Rectangle 5">
                <a:extLst>
                  <a:ext uri="{FF2B5EF4-FFF2-40B4-BE49-F238E27FC236}">
                    <a16:creationId xmlns:a16="http://schemas.microsoft.com/office/drawing/2014/main" id="{96502E13-9C73-4247-95C8-00CEF569B4DF}"/>
                  </a:ext>
                </a:extLst>
              </p:cNvPr>
              <p:cNvSpPr>
                <a:spLocks/>
              </p:cNvSpPr>
              <p:nvPr/>
            </p:nvSpPr>
            <p:spPr bwMode="auto">
              <a:xfrm>
                <a:off x="0" y="0"/>
                <a:ext cx="112" cy="9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10" name="Rectangle 6">
                <a:extLst>
                  <a:ext uri="{FF2B5EF4-FFF2-40B4-BE49-F238E27FC236}">
                    <a16:creationId xmlns:a16="http://schemas.microsoft.com/office/drawing/2014/main" id="{FF1013D5-758A-A44D-A90F-BD74262489B5}"/>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12" name="Picture 8">
              <a:extLst>
                <a:ext uri="{FF2B5EF4-FFF2-40B4-BE49-F238E27FC236}">
                  <a16:creationId xmlns:a16="http://schemas.microsoft.com/office/drawing/2014/main" id="{96271FA1-1CE4-A841-98B2-416FBA65FD6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47114" name="Rectangle 10">
            <a:extLst>
              <a:ext uri="{FF2B5EF4-FFF2-40B4-BE49-F238E27FC236}">
                <a16:creationId xmlns:a16="http://schemas.microsoft.com/office/drawing/2014/main" id="{068BC09E-52F2-2741-8E2C-312EED1B5052}"/>
              </a:ext>
            </a:extLst>
          </p:cNvPr>
          <p:cNvSpPr>
            <a:spLocks/>
          </p:cNvSpPr>
          <p:nvPr/>
        </p:nvSpPr>
        <p:spPr bwMode="auto">
          <a:xfrm rot="19020000">
            <a:off x="1029018" y="2439353"/>
            <a:ext cx="787400" cy="127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Car Accident </a:t>
            </a:r>
          </a:p>
        </p:txBody>
      </p:sp>
      <p:pic>
        <p:nvPicPr>
          <p:cNvPr id="47115" name="Picture 11">
            <a:extLst>
              <a:ext uri="{FF2B5EF4-FFF2-40B4-BE49-F238E27FC236}">
                <a16:creationId xmlns:a16="http://schemas.microsoft.com/office/drawing/2014/main" id="{5E8CBDD1-3132-E549-8883-5FD937E4FAC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 y="3101340"/>
            <a:ext cx="2667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7118" name="Group 14">
            <a:extLst>
              <a:ext uri="{FF2B5EF4-FFF2-40B4-BE49-F238E27FC236}">
                <a16:creationId xmlns:a16="http://schemas.microsoft.com/office/drawing/2014/main" id="{EE7F1A70-B91A-2C4F-8EB3-CE7679B5F8B2}"/>
              </a:ext>
            </a:extLst>
          </p:cNvPr>
          <p:cNvGrpSpPr>
            <a:grpSpLocks/>
          </p:cNvGrpSpPr>
          <p:nvPr/>
        </p:nvGrpSpPr>
        <p:grpSpPr bwMode="auto">
          <a:xfrm>
            <a:off x="1033780" y="3876040"/>
            <a:ext cx="520700" cy="393700"/>
            <a:chOff x="0" y="0"/>
            <a:chExt cx="328" cy="248"/>
          </a:xfrm>
        </p:grpSpPr>
        <p:sp>
          <p:nvSpPr>
            <p:cNvPr id="47116" name="Rectangle 12">
              <a:extLst>
                <a:ext uri="{FF2B5EF4-FFF2-40B4-BE49-F238E27FC236}">
                  <a16:creationId xmlns:a16="http://schemas.microsoft.com/office/drawing/2014/main" id="{AA367A03-D556-8242-B276-4EF495262355}"/>
                </a:ext>
              </a:extLst>
            </p:cNvPr>
            <p:cNvSpPr>
              <a:spLocks/>
            </p:cNvSpPr>
            <p:nvPr/>
          </p:nvSpPr>
          <p:spPr bwMode="auto">
            <a:xfrm>
              <a:off x="0" y="0"/>
              <a:ext cx="328" cy="224"/>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17" name="Rectangle 13">
              <a:extLst>
                <a:ext uri="{FF2B5EF4-FFF2-40B4-BE49-F238E27FC236}">
                  <a16:creationId xmlns:a16="http://schemas.microsoft.com/office/drawing/2014/main" id="{C8A3CA8E-BE61-0845-81B7-D560CEF96096}"/>
                </a:ext>
              </a:extLst>
            </p:cNvPr>
            <p:cNvSpPr>
              <a:spLocks/>
            </p:cNvSpPr>
            <p:nvPr/>
          </p:nvSpPr>
          <p:spPr bwMode="auto">
            <a:xfrm>
              <a:off x="0" y="0"/>
              <a:ext cx="32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College Biology  </a:t>
              </a:r>
            </a:p>
            <a:p>
              <a:r>
                <a:rPr lang="en-US" altLang="en-US" sz="900">
                  <a:latin typeface="Helvetica" pitchFamily="2" charset="0"/>
                  <a:ea typeface="Helvetica" pitchFamily="2" charset="0"/>
                  <a:cs typeface="Helvetica" pitchFamily="2" charset="0"/>
                  <a:sym typeface="Helvetica" pitchFamily="2" charset="0"/>
                </a:rPr>
                <a:t>l </a:t>
              </a:r>
            </a:p>
          </p:txBody>
        </p:sp>
      </p:grpSp>
      <p:grpSp>
        <p:nvGrpSpPr>
          <p:cNvPr id="47121" name="Group 17">
            <a:extLst>
              <a:ext uri="{FF2B5EF4-FFF2-40B4-BE49-F238E27FC236}">
                <a16:creationId xmlns:a16="http://schemas.microsoft.com/office/drawing/2014/main" id="{1DCB4168-CFD2-774C-B8BF-2E05E08C32DA}"/>
              </a:ext>
            </a:extLst>
          </p:cNvPr>
          <p:cNvGrpSpPr>
            <a:grpSpLocks/>
          </p:cNvGrpSpPr>
          <p:nvPr/>
        </p:nvGrpSpPr>
        <p:grpSpPr bwMode="auto">
          <a:xfrm>
            <a:off x="2875280" y="4180840"/>
            <a:ext cx="914400" cy="558800"/>
            <a:chOff x="0" y="0"/>
            <a:chExt cx="576" cy="352"/>
          </a:xfrm>
        </p:grpSpPr>
        <p:sp>
          <p:nvSpPr>
            <p:cNvPr id="47119" name="Rectangle 15">
              <a:extLst>
                <a:ext uri="{FF2B5EF4-FFF2-40B4-BE49-F238E27FC236}">
                  <a16:creationId xmlns:a16="http://schemas.microsoft.com/office/drawing/2014/main" id="{908358BC-8057-1F41-8AE7-4772834B0609}"/>
                </a:ext>
              </a:extLst>
            </p:cNvPr>
            <p:cNvSpPr>
              <a:spLocks/>
            </p:cNvSpPr>
            <p:nvPr/>
          </p:nvSpPr>
          <p:spPr bwMode="auto">
            <a:xfrm>
              <a:off x="0" y="0"/>
              <a:ext cx="576" cy="272"/>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20" name="Rectangle 16">
              <a:extLst>
                <a:ext uri="{FF2B5EF4-FFF2-40B4-BE49-F238E27FC236}">
                  <a16:creationId xmlns:a16="http://schemas.microsoft.com/office/drawing/2014/main" id="{9D443530-39ED-1043-9215-C95D697D0F1B}"/>
                </a:ext>
              </a:extLst>
            </p:cNvPr>
            <p:cNvSpPr>
              <a:spLocks/>
            </p:cNvSpPr>
            <p:nvPr/>
          </p:nvSpPr>
          <p:spPr bwMode="auto">
            <a:xfrm>
              <a:off x="0" y="0"/>
              <a:ext cx="57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College Surge Tech </a:t>
              </a:r>
            </a:p>
            <a:p>
              <a:endParaRPr lang="en-US" altLang="en-US" sz="900">
                <a:latin typeface="Helvetica" pitchFamily="2" charset="0"/>
                <a:ea typeface="Helvetica" pitchFamily="2" charset="0"/>
                <a:cs typeface="Helvetica" pitchFamily="2" charset="0"/>
                <a:sym typeface="Helvetica" pitchFamily="2" charset="0"/>
              </a:endParaRPr>
            </a:p>
            <a:p>
              <a:r>
                <a:rPr lang="en-US" altLang="en-US" sz="900">
                  <a:latin typeface="Helvetica" pitchFamily="2" charset="0"/>
                  <a:ea typeface="Helvetica" pitchFamily="2" charset="0"/>
                  <a:cs typeface="Helvetica" pitchFamily="2" charset="0"/>
                  <a:sym typeface="Helvetica" pitchFamily="2" charset="0"/>
                </a:rPr>
                <a:t>l </a:t>
              </a:r>
            </a:p>
          </p:txBody>
        </p:sp>
      </p:grpSp>
      <p:grpSp>
        <p:nvGrpSpPr>
          <p:cNvPr id="47124" name="Group 20">
            <a:extLst>
              <a:ext uri="{FF2B5EF4-FFF2-40B4-BE49-F238E27FC236}">
                <a16:creationId xmlns:a16="http://schemas.microsoft.com/office/drawing/2014/main" id="{A775FAA2-A2FD-FA4F-94D6-FE96219BCB96}"/>
              </a:ext>
            </a:extLst>
          </p:cNvPr>
          <p:cNvGrpSpPr>
            <a:grpSpLocks/>
          </p:cNvGrpSpPr>
          <p:nvPr/>
        </p:nvGrpSpPr>
        <p:grpSpPr bwMode="auto">
          <a:xfrm>
            <a:off x="1783080" y="4942840"/>
            <a:ext cx="622300" cy="609600"/>
            <a:chOff x="0" y="0"/>
            <a:chExt cx="392" cy="384"/>
          </a:xfrm>
        </p:grpSpPr>
        <p:sp>
          <p:nvSpPr>
            <p:cNvPr id="47122" name="Rectangle 18">
              <a:extLst>
                <a:ext uri="{FF2B5EF4-FFF2-40B4-BE49-F238E27FC236}">
                  <a16:creationId xmlns:a16="http://schemas.microsoft.com/office/drawing/2014/main" id="{EF679B98-ED31-3148-AC21-89D94DCDAD02}"/>
                </a:ext>
              </a:extLst>
            </p:cNvPr>
            <p:cNvSpPr>
              <a:spLocks/>
            </p:cNvSpPr>
            <p:nvPr/>
          </p:nvSpPr>
          <p:spPr bwMode="auto">
            <a:xfrm>
              <a:off x="0" y="0"/>
              <a:ext cx="392" cy="272"/>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23" name="Rectangle 19">
              <a:extLst>
                <a:ext uri="{FF2B5EF4-FFF2-40B4-BE49-F238E27FC236}">
                  <a16:creationId xmlns:a16="http://schemas.microsoft.com/office/drawing/2014/main" id="{2690154E-9D4C-B743-A84E-DD6498BEF620}"/>
                </a:ext>
              </a:extLst>
            </p:cNvPr>
            <p:cNvSpPr>
              <a:spLocks/>
            </p:cNvSpPr>
            <p:nvPr/>
          </p:nvSpPr>
          <p:spPr bwMode="auto">
            <a:xfrm>
              <a:off x="0" y="0"/>
              <a:ext cx="3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CC Nursing </a:t>
              </a:r>
            </a:p>
            <a:p>
              <a:endParaRPr lang="en-US" altLang="en-US" sz="900">
                <a:latin typeface="Helvetica" pitchFamily="2" charset="0"/>
                <a:ea typeface="Helvetica" pitchFamily="2" charset="0"/>
                <a:cs typeface="Helvetica" pitchFamily="2" charset="0"/>
                <a:sym typeface="Helvetica" pitchFamily="2" charset="0"/>
              </a:endParaRPr>
            </a:p>
            <a:p>
              <a:r>
                <a:rPr lang="en-US" altLang="en-US" sz="900">
                  <a:latin typeface="Helvetica" pitchFamily="2" charset="0"/>
                  <a:ea typeface="Helvetica" pitchFamily="2" charset="0"/>
                  <a:cs typeface="Helvetica" pitchFamily="2" charset="0"/>
                  <a:sym typeface="Helvetica" pitchFamily="2" charset="0"/>
                </a:rPr>
                <a:t>l </a:t>
              </a:r>
            </a:p>
          </p:txBody>
        </p:sp>
      </p:grpSp>
      <p:sp>
        <p:nvSpPr>
          <p:cNvPr id="47125" name="Line 21">
            <a:extLst>
              <a:ext uri="{FF2B5EF4-FFF2-40B4-BE49-F238E27FC236}">
                <a16:creationId xmlns:a16="http://schemas.microsoft.com/office/drawing/2014/main" id="{185F70C3-675F-3B46-B14F-9296E7E17B46}"/>
              </a:ext>
            </a:extLst>
          </p:cNvPr>
          <p:cNvSpPr>
            <a:spLocks noChangeShapeType="1"/>
          </p:cNvSpPr>
          <p:nvPr/>
        </p:nvSpPr>
        <p:spPr bwMode="auto">
          <a:xfrm rot="10800000">
            <a:off x="932180" y="3039428"/>
            <a:ext cx="6534150" cy="19050"/>
          </a:xfrm>
          <a:prstGeom prst="line">
            <a:avLst/>
          </a:prstGeom>
          <a:noFill/>
          <a:ln w="25400" cap="flat">
            <a:solidFill>
              <a:srgbClr val="00FFFF"/>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6" name="Rectangle 22">
            <a:extLst>
              <a:ext uri="{FF2B5EF4-FFF2-40B4-BE49-F238E27FC236}">
                <a16:creationId xmlns:a16="http://schemas.microsoft.com/office/drawing/2014/main" id="{14947E17-C372-794F-8BE6-07A737BE20DB}"/>
              </a:ext>
            </a:extLst>
          </p:cNvPr>
          <p:cNvSpPr>
            <a:spLocks/>
          </p:cNvSpPr>
          <p:nvPr/>
        </p:nvSpPr>
        <p:spPr bwMode="auto">
          <a:xfrm>
            <a:off x="7929880" y="4307840"/>
            <a:ext cx="1066800" cy="330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88900" tIns="88900" rIns="88900" bIns="889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a:latin typeface="Helvetica" pitchFamily="2" charset="0"/>
                <a:ea typeface="Helvetica" pitchFamily="2" charset="0"/>
                <a:cs typeface="Helvetica" pitchFamily="2" charset="0"/>
                <a:sym typeface="Helvetica" pitchFamily="2" charset="0"/>
              </a:rPr>
              <a:t>Health Care</a:t>
            </a:r>
          </a:p>
        </p:txBody>
      </p:sp>
      <p:sp>
        <p:nvSpPr>
          <p:cNvPr id="47127" name="Rectangle 23">
            <a:extLst>
              <a:ext uri="{FF2B5EF4-FFF2-40B4-BE49-F238E27FC236}">
                <a16:creationId xmlns:a16="http://schemas.microsoft.com/office/drawing/2014/main" id="{3E54B8E9-41FF-744C-A8F9-001F2076AFF3}"/>
              </a:ext>
            </a:extLst>
          </p:cNvPr>
          <p:cNvSpPr>
            <a:spLocks/>
          </p:cNvSpPr>
          <p:nvPr/>
        </p:nvSpPr>
        <p:spPr bwMode="auto">
          <a:xfrm>
            <a:off x="7929880" y="5209540"/>
            <a:ext cx="1066800" cy="482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88900" tIns="88900" rIns="88900" bIns="889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a:latin typeface="Helvetica" pitchFamily="2" charset="0"/>
                <a:ea typeface="Helvetica" pitchFamily="2" charset="0"/>
                <a:cs typeface="Helvetica" pitchFamily="2" charset="0"/>
                <a:sym typeface="Helvetica" pitchFamily="2" charset="0"/>
              </a:rPr>
              <a:t>Nurse Practitioner </a:t>
            </a:r>
          </a:p>
        </p:txBody>
      </p:sp>
      <p:sp>
        <p:nvSpPr>
          <p:cNvPr id="47128" name="Line 24">
            <a:extLst>
              <a:ext uri="{FF2B5EF4-FFF2-40B4-BE49-F238E27FC236}">
                <a16:creationId xmlns:a16="http://schemas.microsoft.com/office/drawing/2014/main" id="{712EB14B-8889-3949-8EB5-7E527E2B2C06}"/>
              </a:ext>
            </a:extLst>
          </p:cNvPr>
          <p:cNvSpPr>
            <a:spLocks noChangeShapeType="1"/>
          </p:cNvSpPr>
          <p:nvPr/>
        </p:nvSpPr>
        <p:spPr bwMode="auto">
          <a:xfrm rot="10800000">
            <a:off x="2570480" y="4371340"/>
            <a:ext cx="4787900" cy="49213"/>
          </a:xfrm>
          <a:prstGeom prst="line">
            <a:avLst/>
          </a:prstGeom>
          <a:noFill/>
          <a:ln w="25400" cap="flat">
            <a:solidFill>
              <a:srgbClr val="00FFFF"/>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9" name="Line 25">
            <a:extLst>
              <a:ext uri="{FF2B5EF4-FFF2-40B4-BE49-F238E27FC236}">
                <a16:creationId xmlns:a16="http://schemas.microsoft.com/office/drawing/2014/main" id="{0AF28CE7-1D50-7D46-A69B-39900D3A4BBD}"/>
              </a:ext>
            </a:extLst>
          </p:cNvPr>
          <p:cNvSpPr>
            <a:spLocks noChangeShapeType="1"/>
          </p:cNvSpPr>
          <p:nvPr/>
        </p:nvSpPr>
        <p:spPr bwMode="auto">
          <a:xfrm rot="10800000">
            <a:off x="2418080" y="5120640"/>
            <a:ext cx="5124450" cy="41275"/>
          </a:xfrm>
          <a:prstGeom prst="line">
            <a:avLst/>
          </a:prstGeom>
          <a:noFill/>
          <a:ln w="25400" cap="flat">
            <a:solidFill>
              <a:srgbClr val="00FFFF"/>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32" name="Group 28">
            <a:extLst>
              <a:ext uri="{FF2B5EF4-FFF2-40B4-BE49-F238E27FC236}">
                <a16:creationId xmlns:a16="http://schemas.microsoft.com/office/drawing/2014/main" id="{08CC7008-AAB7-B743-83E5-1B6F5E13D816}"/>
              </a:ext>
            </a:extLst>
          </p:cNvPr>
          <p:cNvGrpSpPr>
            <a:grpSpLocks/>
          </p:cNvGrpSpPr>
          <p:nvPr/>
        </p:nvGrpSpPr>
        <p:grpSpPr bwMode="auto">
          <a:xfrm>
            <a:off x="1287780" y="2847340"/>
            <a:ext cx="495300" cy="406400"/>
            <a:chOff x="0" y="0"/>
            <a:chExt cx="312" cy="256"/>
          </a:xfrm>
        </p:grpSpPr>
        <p:sp>
          <p:nvSpPr>
            <p:cNvPr id="47130" name="Rectangle 26">
              <a:extLst>
                <a:ext uri="{FF2B5EF4-FFF2-40B4-BE49-F238E27FC236}">
                  <a16:creationId xmlns:a16="http://schemas.microsoft.com/office/drawing/2014/main" id="{7B771144-7A7E-A443-9790-964ED42A3880}"/>
                </a:ext>
              </a:extLst>
            </p:cNvPr>
            <p:cNvSpPr>
              <a:spLocks/>
            </p:cNvSpPr>
            <p:nvPr/>
          </p:nvSpPr>
          <p:spPr bwMode="auto">
            <a:xfrm>
              <a:off x="0" y="0"/>
              <a:ext cx="312" cy="256"/>
            </a:xfrm>
            <a:prstGeom prst="rect">
              <a:avLst/>
            </a:prstGeom>
            <a:solidFill>
              <a:srgbClr val="FFFF00"/>
            </a:solidFill>
            <a:ln>
              <a:noFill/>
            </a:ln>
            <a:extLst>
              <a:ext uri="{91240B29-F687-4F45-9708-019B960494DF}">
                <a14:hiddenLine xmlns:a14="http://schemas.microsoft.com/office/drawing/2010/main" w="12700" cap="flat">
                  <a:solidFill>
                    <a:srgbClr val="00FF00"/>
                  </a:solidFill>
                  <a:miter lim="800000"/>
                  <a:headEnd type="none" w="med" len="med"/>
                  <a:tailEnd type="none" w="med" len="med"/>
                </a14:hiddenLine>
              </a:ext>
            </a:extLst>
          </p:spPr>
          <p:txBody>
            <a:bodyPr lIns="0" tIns="0" rIns="0" bIns="0"/>
            <a:lstStyle/>
            <a:p>
              <a:endParaRPr lang="en-US"/>
            </a:p>
          </p:txBody>
        </p:sp>
        <p:sp>
          <p:nvSpPr>
            <p:cNvPr id="47131" name="Rectangle 27">
              <a:extLst>
                <a:ext uri="{FF2B5EF4-FFF2-40B4-BE49-F238E27FC236}">
                  <a16:creationId xmlns:a16="http://schemas.microsoft.com/office/drawing/2014/main" id="{0B3EAA84-A46C-6E4D-83AD-355C6B149052}"/>
                </a:ext>
              </a:extLst>
            </p:cNvPr>
            <p:cNvSpPr>
              <a:spLocks/>
            </p:cNvSpPr>
            <p:nvPr/>
          </p:nvSpPr>
          <p:spPr bwMode="auto">
            <a:xfrm>
              <a:off x="0" y="0"/>
              <a:ext cx="31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Office Work</a:t>
              </a:r>
            </a:p>
          </p:txBody>
        </p:sp>
      </p:grpSp>
      <p:sp>
        <p:nvSpPr>
          <p:cNvPr id="47134" name="Rectangle 30">
            <a:extLst>
              <a:ext uri="{FF2B5EF4-FFF2-40B4-BE49-F238E27FC236}">
                <a16:creationId xmlns:a16="http://schemas.microsoft.com/office/drawing/2014/main" id="{6387C71A-0D7B-B645-B539-A7E823407371}"/>
              </a:ext>
            </a:extLst>
          </p:cNvPr>
          <p:cNvSpPr>
            <a:spLocks/>
          </p:cNvSpPr>
          <p:nvPr/>
        </p:nvSpPr>
        <p:spPr bwMode="auto">
          <a:xfrm rot="18660000">
            <a:off x="246380" y="3423603"/>
            <a:ext cx="8382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Lost Scholarship </a:t>
            </a:r>
          </a:p>
        </p:txBody>
      </p:sp>
      <p:sp>
        <p:nvSpPr>
          <p:cNvPr id="47135" name="Rectangle 31">
            <a:extLst>
              <a:ext uri="{FF2B5EF4-FFF2-40B4-BE49-F238E27FC236}">
                <a16:creationId xmlns:a16="http://schemas.microsoft.com/office/drawing/2014/main" id="{485A0233-0696-2A43-91CC-0D3C5C92460B}"/>
              </a:ext>
            </a:extLst>
          </p:cNvPr>
          <p:cNvSpPr>
            <a:spLocks/>
          </p:cNvSpPr>
          <p:nvPr/>
        </p:nvSpPr>
        <p:spPr bwMode="auto">
          <a:xfrm rot="18660000">
            <a:off x="2451418" y="4603115"/>
            <a:ext cx="381000" cy="381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 Fails RN School  </a:t>
            </a:r>
          </a:p>
        </p:txBody>
      </p:sp>
      <p:sp>
        <p:nvSpPr>
          <p:cNvPr id="47136" name="Rectangle 32">
            <a:extLst>
              <a:ext uri="{FF2B5EF4-FFF2-40B4-BE49-F238E27FC236}">
                <a16:creationId xmlns:a16="http://schemas.microsoft.com/office/drawing/2014/main" id="{D0A0DAFF-3FE9-684A-AC5C-5ABB63D4E2BB}"/>
              </a:ext>
            </a:extLst>
          </p:cNvPr>
          <p:cNvSpPr>
            <a:spLocks/>
          </p:cNvSpPr>
          <p:nvPr/>
        </p:nvSpPr>
        <p:spPr bwMode="auto">
          <a:xfrm rot="18660000">
            <a:off x="2997518" y="3528378"/>
            <a:ext cx="1041400" cy="127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Unplanned Pregnancy  </a:t>
            </a:r>
          </a:p>
        </p:txBody>
      </p:sp>
      <p:sp>
        <p:nvSpPr>
          <p:cNvPr id="47137" name="Rectangle 33">
            <a:extLst>
              <a:ext uri="{FF2B5EF4-FFF2-40B4-BE49-F238E27FC236}">
                <a16:creationId xmlns:a16="http://schemas.microsoft.com/office/drawing/2014/main" id="{99200C26-5459-944D-897F-E1EB8C9F0D00}"/>
              </a:ext>
            </a:extLst>
          </p:cNvPr>
          <p:cNvSpPr>
            <a:spLocks/>
          </p:cNvSpPr>
          <p:nvPr/>
        </p:nvSpPr>
        <p:spPr bwMode="auto">
          <a:xfrm rot="18660000">
            <a:off x="5266055" y="3525203"/>
            <a:ext cx="927100" cy="254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Unsatisfied, Driven, Better Self</a:t>
            </a:r>
          </a:p>
        </p:txBody>
      </p:sp>
      <p:grpSp>
        <p:nvGrpSpPr>
          <p:cNvPr id="47142" name="Group 38">
            <a:extLst>
              <a:ext uri="{FF2B5EF4-FFF2-40B4-BE49-F238E27FC236}">
                <a16:creationId xmlns:a16="http://schemas.microsoft.com/office/drawing/2014/main" id="{80DA1FCB-0B2D-6143-B387-29DA96391D9B}"/>
              </a:ext>
            </a:extLst>
          </p:cNvPr>
          <p:cNvGrpSpPr>
            <a:grpSpLocks/>
          </p:cNvGrpSpPr>
          <p:nvPr/>
        </p:nvGrpSpPr>
        <p:grpSpPr bwMode="auto">
          <a:xfrm>
            <a:off x="2138680" y="4739640"/>
            <a:ext cx="241300" cy="203200"/>
            <a:chOff x="0" y="0"/>
            <a:chExt cx="152" cy="128"/>
          </a:xfrm>
        </p:grpSpPr>
        <p:grpSp>
          <p:nvGrpSpPr>
            <p:cNvPr id="47140" name="Group 36">
              <a:extLst>
                <a:ext uri="{FF2B5EF4-FFF2-40B4-BE49-F238E27FC236}">
                  <a16:creationId xmlns:a16="http://schemas.microsoft.com/office/drawing/2014/main" id="{37E13967-8610-414F-BC2F-5AF6048136B1}"/>
                </a:ext>
              </a:extLst>
            </p:cNvPr>
            <p:cNvGrpSpPr>
              <a:grpSpLocks/>
            </p:cNvGrpSpPr>
            <p:nvPr/>
          </p:nvGrpSpPr>
          <p:grpSpPr bwMode="auto">
            <a:xfrm>
              <a:off x="24" y="16"/>
              <a:ext cx="112" cy="96"/>
              <a:chOff x="0" y="0"/>
              <a:chExt cx="112" cy="96"/>
            </a:xfrm>
          </p:grpSpPr>
          <p:sp>
            <p:nvSpPr>
              <p:cNvPr id="47138" name="Rectangle 34">
                <a:extLst>
                  <a:ext uri="{FF2B5EF4-FFF2-40B4-BE49-F238E27FC236}">
                    <a16:creationId xmlns:a16="http://schemas.microsoft.com/office/drawing/2014/main" id="{E86131EC-F57A-5D4E-A1F3-F04A6488F486}"/>
                  </a:ext>
                </a:extLst>
              </p:cNvPr>
              <p:cNvSpPr>
                <a:spLocks/>
              </p:cNvSpPr>
              <p:nvPr/>
            </p:nvSpPr>
            <p:spPr bwMode="auto">
              <a:xfrm>
                <a:off x="0" y="0"/>
                <a:ext cx="112" cy="9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39" name="Rectangle 35">
                <a:extLst>
                  <a:ext uri="{FF2B5EF4-FFF2-40B4-BE49-F238E27FC236}">
                    <a16:creationId xmlns:a16="http://schemas.microsoft.com/office/drawing/2014/main" id="{829FB3B2-E5A4-A245-BB23-554AE1048EAF}"/>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41" name="Picture 37">
              <a:extLst>
                <a:ext uri="{FF2B5EF4-FFF2-40B4-BE49-F238E27FC236}">
                  <a16:creationId xmlns:a16="http://schemas.microsoft.com/office/drawing/2014/main" id="{7698E5AC-885B-EC47-AE35-2417C2C178E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7145" name="Group 41">
            <a:extLst>
              <a:ext uri="{FF2B5EF4-FFF2-40B4-BE49-F238E27FC236}">
                <a16:creationId xmlns:a16="http://schemas.microsoft.com/office/drawing/2014/main" id="{27F2C753-C8E8-9746-A177-FE65922DA6FF}"/>
              </a:ext>
            </a:extLst>
          </p:cNvPr>
          <p:cNvGrpSpPr>
            <a:grpSpLocks/>
          </p:cNvGrpSpPr>
          <p:nvPr/>
        </p:nvGrpSpPr>
        <p:grpSpPr bwMode="auto">
          <a:xfrm>
            <a:off x="2024380" y="2834640"/>
            <a:ext cx="711200" cy="431800"/>
            <a:chOff x="0" y="0"/>
            <a:chExt cx="448" cy="272"/>
          </a:xfrm>
        </p:grpSpPr>
        <p:sp>
          <p:nvSpPr>
            <p:cNvPr id="47143" name="Rectangle 39">
              <a:extLst>
                <a:ext uri="{FF2B5EF4-FFF2-40B4-BE49-F238E27FC236}">
                  <a16:creationId xmlns:a16="http://schemas.microsoft.com/office/drawing/2014/main" id="{B499CC1C-D73A-4142-8C46-A6B70E5DE5D8}"/>
                </a:ext>
              </a:extLst>
            </p:cNvPr>
            <p:cNvSpPr>
              <a:spLocks/>
            </p:cNvSpPr>
            <p:nvPr/>
          </p:nvSpPr>
          <p:spPr bwMode="auto">
            <a:xfrm>
              <a:off x="0" y="0"/>
              <a:ext cx="448" cy="272"/>
            </a:xfrm>
            <a:prstGeom prst="rect">
              <a:avLst/>
            </a:prstGeom>
            <a:solidFill>
              <a:srgbClr val="FFFF00"/>
            </a:solidFill>
            <a:ln>
              <a:noFill/>
            </a:ln>
            <a:extLst>
              <a:ext uri="{91240B29-F687-4F45-9708-019B960494DF}">
                <a14:hiddenLine xmlns:a14="http://schemas.microsoft.com/office/drawing/2010/main" w="12700" cap="flat">
                  <a:solidFill>
                    <a:srgbClr val="00FF00"/>
                  </a:solidFill>
                  <a:miter lim="800000"/>
                  <a:headEnd type="none" w="med" len="med"/>
                  <a:tailEnd type="none" w="med" len="med"/>
                </a14:hiddenLine>
              </a:ext>
            </a:extLst>
          </p:spPr>
          <p:txBody>
            <a:bodyPr lIns="0" tIns="0" rIns="0" bIns="0"/>
            <a:lstStyle/>
            <a:p>
              <a:endParaRPr lang="en-US"/>
            </a:p>
          </p:txBody>
        </p:sp>
        <p:sp>
          <p:nvSpPr>
            <p:cNvPr id="47144" name="Rectangle 40">
              <a:extLst>
                <a:ext uri="{FF2B5EF4-FFF2-40B4-BE49-F238E27FC236}">
                  <a16:creationId xmlns:a16="http://schemas.microsoft.com/office/drawing/2014/main" id="{9FA9444A-AF4F-2E48-9DA4-6E2840903145}"/>
                </a:ext>
              </a:extLst>
            </p:cNvPr>
            <p:cNvSpPr>
              <a:spLocks/>
            </p:cNvSpPr>
            <p:nvPr/>
          </p:nvSpPr>
          <p:spPr bwMode="auto">
            <a:xfrm>
              <a:off x="0" y="0"/>
              <a:ext cx="44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a:latin typeface="Helvetica" pitchFamily="2" charset="0"/>
                  <a:ea typeface="Helvetica" pitchFamily="2" charset="0"/>
                  <a:cs typeface="Helvetica" pitchFamily="2" charset="0"/>
                  <a:sym typeface="Helvetica" pitchFamily="2" charset="0"/>
                </a:rPr>
                <a:t>Video Store </a:t>
              </a:r>
            </a:p>
          </p:txBody>
        </p:sp>
      </p:grpSp>
      <p:pic>
        <p:nvPicPr>
          <p:cNvPr id="47146" name="Picture 42">
            <a:extLst>
              <a:ext uri="{FF2B5EF4-FFF2-40B4-BE49-F238E27FC236}">
                <a16:creationId xmlns:a16="http://schemas.microsoft.com/office/drawing/2014/main" id="{C57557E8-4D7A-9042-859F-D03AC452235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780" y="4003040"/>
            <a:ext cx="266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7151" name="Group 47">
            <a:extLst>
              <a:ext uri="{FF2B5EF4-FFF2-40B4-BE49-F238E27FC236}">
                <a16:creationId xmlns:a16="http://schemas.microsoft.com/office/drawing/2014/main" id="{B8497C2E-442F-614E-AB72-316FD3BABB59}"/>
              </a:ext>
            </a:extLst>
          </p:cNvPr>
          <p:cNvGrpSpPr>
            <a:grpSpLocks/>
          </p:cNvGrpSpPr>
          <p:nvPr/>
        </p:nvGrpSpPr>
        <p:grpSpPr bwMode="auto">
          <a:xfrm>
            <a:off x="2926080" y="2644140"/>
            <a:ext cx="241300" cy="203200"/>
            <a:chOff x="0" y="0"/>
            <a:chExt cx="152" cy="128"/>
          </a:xfrm>
        </p:grpSpPr>
        <p:grpSp>
          <p:nvGrpSpPr>
            <p:cNvPr id="47149" name="Group 45">
              <a:extLst>
                <a:ext uri="{FF2B5EF4-FFF2-40B4-BE49-F238E27FC236}">
                  <a16:creationId xmlns:a16="http://schemas.microsoft.com/office/drawing/2014/main" id="{8290611F-8A4E-6F4F-B762-3AB5551AB6EB}"/>
                </a:ext>
              </a:extLst>
            </p:cNvPr>
            <p:cNvGrpSpPr>
              <a:grpSpLocks/>
            </p:cNvGrpSpPr>
            <p:nvPr/>
          </p:nvGrpSpPr>
          <p:grpSpPr bwMode="auto">
            <a:xfrm>
              <a:off x="24" y="16"/>
              <a:ext cx="112" cy="96"/>
              <a:chOff x="0" y="0"/>
              <a:chExt cx="112" cy="96"/>
            </a:xfrm>
          </p:grpSpPr>
          <p:sp>
            <p:nvSpPr>
              <p:cNvPr id="47147" name="Rectangle 43">
                <a:extLst>
                  <a:ext uri="{FF2B5EF4-FFF2-40B4-BE49-F238E27FC236}">
                    <a16:creationId xmlns:a16="http://schemas.microsoft.com/office/drawing/2014/main" id="{EFA88778-6E93-5B40-9094-EA9A5D4609EC}"/>
                  </a:ext>
                </a:extLst>
              </p:cNvPr>
              <p:cNvSpPr>
                <a:spLocks/>
              </p:cNvSpPr>
              <p:nvPr/>
            </p:nvSpPr>
            <p:spPr bwMode="auto">
              <a:xfrm>
                <a:off x="0" y="0"/>
                <a:ext cx="112" cy="9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48" name="Rectangle 44">
                <a:extLst>
                  <a:ext uri="{FF2B5EF4-FFF2-40B4-BE49-F238E27FC236}">
                    <a16:creationId xmlns:a16="http://schemas.microsoft.com/office/drawing/2014/main" id="{E8A6191C-CB79-0843-8970-821344A46A05}"/>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50" name="Picture 46">
              <a:extLst>
                <a:ext uri="{FF2B5EF4-FFF2-40B4-BE49-F238E27FC236}">
                  <a16:creationId xmlns:a16="http://schemas.microsoft.com/office/drawing/2014/main" id="{82BFE961-A11B-864F-AA4B-7F8C580D558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47152" name="Rectangle 48">
            <a:extLst>
              <a:ext uri="{FF2B5EF4-FFF2-40B4-BE49-F238E27FC236}">
                <a16:creationId xmlns:a16="http://schemas.microsoft.com/office/drawing/2014/main" id="{D14CF4C2-2BC0-B04E-81FB-8B424D8086E3}"/>
              </a:ext>
            </a:extLst>
          </p:cNvPr>
          <p:cNvSpPr>
            <a:spLocks/>
          </p:cNvSpPr>
          <p:nvPr/>
        </p:nvSpPr>
        <p:spPr bwMode="auto">
          <a:xfrm rot="19680000">
            <a:off x="3089593" y="2332990"/>
            <a:ext cx="901700" cy="127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Ran into Girlfriend </a:t>
            </a:r>
          </a:p>
        </p:txBody>
      </p:sp>
      <p:pic>
        <p:nvPicPr>
          <p:cNvPr id="47153" name="Picture 49">
            <a:extLst>
              <a:ext uri="{FF2B5EF4-FFF2-40B4-BE49-F238E27FC236}">
                <a16:creationId xmlns:a16="http://schemas.microsoft.com/office/drawing/2014/main" id="{1FA6E707-8643-534E-8BCD-E51BAE049802}"/>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780" y="3304540"/>
            <a:ext cx="2667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54" name="Picture 50">
            <a:extLst>
              <a:ext uri="{FF2B5EF4-FFF2-40B4-BE49-F238E27FC236}">
                <a16:creationId xmlns:a16="http://schemas.microsoft.com/office/drawing/2014/main" id="{7ABA5A16-E761-8D42-AE96-8B9202D0DCA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7180" y="3101340"/>
            <a:ext cx="266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7157" name="Group 53">
            <a:extLst>
              <a:ext uri="{FF2B5EF4-FFF2-40B4-BE49-F238E27FC236}">
                <a16:creationId xmlns:a16="http://schemas.microsoft.com/office/drawing/2014/main" id="{B39C84F2-4D16-B949-A201-768E1B462D5E}"/>
              </a:ext>
            </a:extLst>
          </p:cNvPr>
          <p:cNvGrpSpPr>
            <a:grpSpLocks/>
          </p:cNvGrpSpPr>
          <p:nvPr/>
        </p:nvGrpSpPr>
        <p:grpSpPr bwMode="auto">
          <a:xfrm>
            <a:off x="2773680" y="2847340"/>
            <a:ext cx="977900" cy="431800"/>
            <a:chOff x="0" y="0"/>
            <a:chExt cx="616" cy="272"/>
          </a:xfrm>
        </p:grpSpPr>
        <p:sp>
          <p:nvSpPr>
            <p:cNvPr id="47155" name="Rectangle 51">
              <a:extLst>
                <a:ext uri="{FF2B5EF4-FFF2-40B4-BE49-F238E27FC236}">
                  <a16:creationId xmlns:a16="http://schemas.microsoft.com/office/drawing/2014/main" id="{83BF88C3-564F-8A45-93C0-A4018D908A84}"/>
                </a:ext>
              </a:extLst>
            </p:cNvPr>
            <p:cNvSpPr>
              <a:spLocks/>
            </p:cNvSpPr>
            <p:nvPr/>
          </p:nvSpPr>
          <p:spPr bwMode="auto">
            <a:xfrm>
              <a:off x="0" y="0"/>
              <a:ext cx="616" cy="272"/>
            </a:xfrm>
            <a:prstGeom prst="rect">
              <a:avLst/>
            </a:prstGeom>
            <a:solidFill>
              <a:srgbClr val="FFFF00"/>
            </a:solidFill>
            <a:ln>
              <a:noFill/>
            </a:ln>
            <a:extLst>
              <a:ext uri="{91240B29-F687-4F45-9708-019B960494DF}">
                <a14:hiddenLine xmlns:a14="http://schemas.microsoft.com/office/drawing/2010/main" w="12700" cap="flat">
                  <a:solidFill>
                    <a:srgbClr val="00FF00"/>
                  </a:solidFill>
                  <a:miter lim="800000"/>
                  <a:headEnd type="none" w="med" len="med"/>
                  <a:tailEnd type="none" w="med" len="med"/>
                </a14:hiddenLine>
              </a:ext>
            </a:extLst>
          </p:spPr>
          <p:txBody>
            <a:bodyPr lIns="0" tIns="0" rIns="0" bIns="0"/>
            <a:lstStyle/>
            <a:p>
              <a:endParaRPr lang="en-US"/>
            </a:p>
          </p:txBody>
        </p:sp>
        <p:sp>
          <p:nvSpPr>
            <p:cNvPr id="47156" name="Rectangle 52">
              <a:extLst>
                <a:ext uri="{FF2B5EF4-FFF2-40B4-BE49-F238E27FC236}">
                  <a16:creationId xmlns:a16="http://schemas.microsoft.com/office/drawing/2014/main" id="{2E59BCE5-40ED-5547-9B3F-A6902DC55B6C}"/>
                </a:ext>
              </a:extLst>
            </p:cNvPr>
            <p:cNvSpPr>
              <a:spLocks/>
            </p:cNvSpPr>
            <p:nvPr/>
          </p:nvSpPr>
          <p:spPr bwMode="auto">
            <a:xfrm>
              <a:off x="0" y="0"/>
              <a:ext cx="61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700">
                  <a:latin typeface="Helvetica" pitchFamily="2" charset="0"/>
                  <a:ea typeface="Helvetica" pitchFamily="2" charset="0"/>
                  <a:cs typeface="Helvetica" pitchFamily="2" charset="0"/>
                  <a:sym typeface="Helvetica" pitchFamily="2" charset="0"/>
                </a:rPr>
                <a:t>Phone Sales</a:t>
              </a:r>
            </a:p>
            <a:p>
              <a:r>
                <a:rPr lang="en-US" altLang="en-US" sz="700">
                  <a:latin typeface="Helvetica" pitchFamily="2" charset="0"/>
                  <a:ea typeface="Helvetica" pitchFamily="2" charset="0"/>
                  <a:cs typeface="Helvetica" pitchFamily="2" charset="0"/>
                  <a:sym typeface="Helvetica" pitchFamily="2" charset="0"/>
                </a:rPr>
                <a:t>Call Center </a:t>
              </a:r>
            </a:p>
          </p:txBody>
        </p:sp>
      </p:grpSp>
      <p:grpSp>
        <p:nvGrpSpPr>
          <p:cNvPr id="47160" name="Group 56">
            <a:extLst>
              <a:ext uri="{FF2B5EF4-FFF2-40B4-BE49-F238E27FC236}">
                <a16:creationId xmlns:a16="http://schemas.microsoft.com/office/drawing/2014/main" id="{0C688AF6-960A-FD48-9FBA-AB6B44EE4DF5}"/>
              </a:ext>
            </a:extLst>
          </p:cNvPr>
          <p:cNvGrpSpPr>
            <a:grpSpLocks/>
          </p:cNvGrpSpPr>
          <p:nvPr/>
        </p:nvGrpSpPr>
        <p:grpSpPr bwMode="auto">
          <a:xfrm>
            <a:off x="4018280" y="2834640"/>
            <a:ext cx="952500" cy="431800"/>
            <a:chOff x="0" y="0"/>
            <a:chExt cx="600" cy="272"/>
          </a:xfrm>
        </p:grpSpPr>
        <p:sp>
          <p:nvSpPr>
            <p:cNvPr id="47158" name="Rectangle 54">
              <a:extLst>
                <a:ext uri="{FF2B5EF4-FFF2-40B4-BE49-F238E27FC236}">
                  <a16:creationId xmlns:a16="http://schemas.microsoft.com/office/drawing/2014/main" id="{8183711A-16D4-DB46-8F04-D048E052A67A}"/>
                </a:ext>
              </a:extLst>
            </p:cNvPr>
            <p:cNvSpPr>
              <a:spLocks/>
            </p:cNvSpPr>
            <p:nvPr/>
          </p:nvSpPr>
          <p:spPr bwMode="auto">
            <a:xfrm>
              <a:off x="0" y="0"/>
              <a:ext cx="600" cy="272"/>
            </a:xfrm>
            <a:prstGeom prst="rect">
              <a:avLst/>
            </a:prstGeom>
            <a:solidFill>
              <a:srgbClr val="FFFF00"/>
            </a:solidFill>
            <a:ln>
              <a:noFill/>
            </a:ln>
            <a:extLst>
              <a:ext uri="{91240B29-F687-4F45-9708-019B960494DF}">
                <a14:hiddenLine xmlns:a14="http://schemas.microsoft.com/office/drawing/2010/main" w="12700" cap="flat">
                  <a:solidFill>
                    <a:srgbClr val="00FF00"/>
                  </a:solidFill>
                  <a:miter lim="800000"/>
                  <a:headEnd type="none" w="med" len="med"/>
                  <a:tailEnd type="none" w="med" len="med"/>
                </a14:hiddenLine>
              </a:ext>
            </a:extLst>
          </p:spPr>
          <p:txBody>
            <a:bodyPr lIns="0" tIns="0" rIns="0" bIns="0"/>
            <a:lstStyle/>
            <a:p>
              <a:endParaRPr lang="en-US"/>
            </a:p>
          </p:txBody>
        </p:sp>
        <p:sp>
          <p:nvSpPr>
            <p:cNvPr id="47159" name="Rectangle 55">
              <a:extLst>
                <a:ext uri="{FF2B5EF4-FFF2-40B4-BE49-F238E27FC236}">
                  <a16:creationId xmlns:a16="http://schemas.microsoft.com/office/drawing/2014/main" id="{7714D449-3092-AB4B-B0C5-C97DBA15CE97}"/>
                </a:ext>
              </a:extLst>
            </p:cNvPr>
            <p:cNvSpPr>
              <a:spLocks/>
            </p:cNvSpPr>
            <p:nvPr/>
          </p:nvSpPr>
          <p:spPr bwMode="auto">
            <a:xfrm>
              <a:off x="0" y="0"/>
              <a:ext cx="60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700">
                  <a:latin typeface="Helvetica" pitchFamily="2" charset="0"/>
                  <a:ea typeface="Helvetica" pitchFamily="2" charset="0"/>
                  <a:cs typeface="Helvetica" pitchFamily="2" charset="0"/>
                  <a:sym typeface="Helvetica" pitchFamily="2" charset="0"/>
                </a:rPr>
                <a:t>Mgr Computer</a:t>
              </a:r>
            </a:p>
            <a:p>
              <a:r>
                <a:rPr lang="en-US" altLang="en-US" sz="700">
                  <a:latin typeface="Helvetica" pitchFamily="2" charset="0"/>
                  <a:ea typeface="Helvetica" pitchFamily="2" charset="0"/>
                  <a:cs typeface="Helvetica" pitchFamily="2" charset="0"/>
                  <a:sym typeface="Helvetica" pitchFamily="2" charset="0"/>
                </a:rPr>
                <a:t>Service Center </a:t>
              </a:r>
            </a:p>
          </p:txBody>
        </p:sp>
      </p:grpSp>
      <p:grpSp>
        <p:nvGrpSpPr>
          <p:cNvPr id="47165" name="Group 61">
            <a:extLst>
              <a:ext uri="{FF2B5EF4-FFF2-40B4-BE49-F238E27FC236}">
                <a16:creationId xmlns:a16="http://schemas.microsoft.com/office/drawing/2014/main" id="{FAC4D9C4-063B-D94A-8CED-83D6B5687BF2}"/>
              </a:ext>
            </a:extLst>
          </p:cNvPr>
          <p:cNvGrpSpPr>
            <a:grpSpLocks/>
          </p:cNvGrpSpPr>
          <p:nvPr/>
        </p:nvGrpSpPr>
        <p:grpSpPr bwMode="auto">
          <a:xfrm>
            <a:off x="3370580" y="3990340"/>
            <a:ext cx="241300" cy="203200"/>
            <a:chOff x="0" y="0"/>
            <a:chExt cx="152" cy="128"/>
          </a:xfrm>
        </p:grpSpPr>
        <p:grpSp>
          <p:nvGrpSpPr>
            <p:cNvPr id="47163" name="Group 59">
              <a:extLst>
                <a:ext uri="{FF2B5EF4-FFF2-40B4-BE49-F238E27FC236}">
                  <a16:creationId xmlns:a16="http://schemas.microsoft.com/office/drawing/2014/main" id="{99BB0670-428D-0B41-BA73-C585DA1DE14A}"/>
                </a:ext>
              </a:extLst>
            </p:cNvPr>
            <p:cNvGrpSpPr>
              <a:grpSpLocks/>
            </p:cNvGrpSpPr>
            <p:nvPr/>
          </p:nvGrpSpPr>
          <p:grpSpPr bwMode="auto">
            <a:xfrm>
              <a:off x="24" y="16"/>
              <a:ext cx="112" cy="96"/>
              <a:chOff x="0" y="0"/>
              <a:chExt cx="112" cy="96"/>
            </a:xfrm>
          </p:grpSpPr>
          <p:sp>
            <p:nvSpPr>
              <p:cNvPr id="47161" name="Rectangle 57">
                <a:extLst>
                  <a:ext uri="{FF2B5EF4-FFF2-40B4-BE49-F238E27FC236}">
                    <a16:creationId xmlns:a16="http://schemas.microsoft.com/office/drawing/2014/main" id="{35791575-DD2F-184C-B6F4-99C6E00C0A13}"/>
                  </a:ext>
                </a:extLst>
              </p:cNvPr>
              <p:cNvSpPr>
                <a:spLocks/>
              </p:cNvSpPr>
              <p:nvPr/>
            </p:nvSpPr>
            <p:spPr bwMode="auto">
              <a:xfrm>
                <a:off x="0" y="0"/>
                <a:ext cx="112" cy="9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62" name="Rectangle 58">
                <a:extLst>
                  <a:ext uri="{FF2B5EF4-FFF2-40B4-BE49-F238E27FC236}">
                    <a16:creationId xmlns:a16="http://schemas.microsoft.com/office/drawing/2014/main" id="{82EBEAD5-03F5-AA43-BF7B-C0A3F2919299}"/>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64" name="Picture 60">
              <a:extLst>
                <a:ext uri="{FF2B5EF4-FFF2-40B4-BE49-F238E27FC236}">
                  <a16:creationId xmlns:a16="http://schemas.microsoft.com/office/drawing/2014/main" id="{56F0AF83-A5EA-4F4C-B8E2-5882DE561D7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7168" name="Group 64">
            <a:extLst>
              <a:ext uri="{FF2B5EF4-FFF2-40B4-BE49-F238E27FC236}">
                <a16:creationId xmlns:a16="http://schemas.microsoft.com/office/drawing/2014/main" id="{F788B940-4DE1-8C46-9038-08EF3AED9897}"/>
              </a:ext>
            </a:extLst>
          </p:cNvPr>
          <p:cNvGrpSpPr>
            <a:grpSpLocks/>
          </p:cNvGrpSpPr>
          <p:nvPr/>
        </p:nvGrpSpPr>
        <p:grpSpPr bwMode="auto">
          <a:xfrm>
            <a:off x="4627880" y="4218940"/>
            <a:ext cx="1155700" cy="381000"/>
            <a:chOff x="0" y="0"/>
            <a:chExt cx="728" cy="240"/>
          </a:xfrm>
        </p:grpSpPr>
        <p:sp>
          <p:nvSpPr>
            <p:cNvPr id="47166" name="Rectangle 62">
              <a:extLst>
                <a:ext uri="{FF2B5EF4-FFF2-40B4-BE49-F238E27FC236}">
                  <a16:creationId xmlns:a16="http://schemas.microsoft.com/office/drawing/2014/main" id="{3FF3DBB1-54F2-F146-A1FC-06F904019F4A}"/>
                </a:ext>
              </a:extLst>
            </p:cNvPr>
            <p:cNvSpPr>
              <a:spLocks/>
            </p:cNvSpPr>
            <p:nvPr/>
          </p:nvSpPr>
          <p:spPr bwMode="auto">
            <a:xfrm>
              <a:off x="0" y="0"/>
              <a:ext cx="728" cy="240"/>
            </a:xfrm>
            <a:prstGeom prst="rect">
              <a:avLst/>
            </a:prstGeom>
            <a:solidFill>
              <a:srgbClr val="FFFF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67" name="Rectangle 63">
              <a:extLst>
                <a:ext uri="{FF2B5EF4-FFF2-40B4-BE49-F238E27FC236}">
                  <a16:creationId xmlns:a16="http://schemas.microsoft.com/office/drawing/2014/main" id="{3398FF02-F269-5F40-910F-DE1E6913F35B}"/>
                </a:ext>
              </a:extLst>
            </p:cNvPr>
            <p:cNvSpPr>
              <a:spLocks/>
            </p:cNvSpPr>
            <p:nvPr/>
          </p:nvSpPr>
          <p:spPr bwMode="auto">
            <a:xfrm>
              <a:off x="0" y="0"/>
              <a:ext cx="7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700">
                  <a:latin typeface="Helvetica" pitchFamily="2" charset="0"/>
                  <a:ea typeface="Helvetica" pitchFamily="2" charset="0"/>
                  <a:cs typeface="Helvetica" pitchFamily="2" charset="0"/>
                  <a:sym typeface="Helvetica" pitchFamily="2" charset="0"/>
                </a:rPr>
                <a:t>Surge Tech </a:t>
              </a:r>
            </a:p>
          </p:txBody>
        </p:sp>
      </p:grpSp>
      <p:grpSp>
        <p:nvGrpSpPr>
          <p:cNvPr id="47173" name="Group 69">
            <a:extLst>
              <a:ext uri="{FF2B5EF4-FFF2-40B4-BE49-F238E27FC236}">
                <a16:creationId xmlns:a16="http://schemas.microsoft.com/office/drawing/2014/main" id="{D68E4818-F9D0-5746-B057-D6B4BBF402BF}"/>
              </a:ext>
            </a:extLst>
          </p:cNvPr>
          <p:cNvGrpSpPr>
            <a:grpSpLocks/>
          </p:cNvGrpSpPr>
          <p:nvPr/>
        </p:nvGrpSpPr>
        <p:grpSpPr bwMode="auto">
          <a:xfrm>
            <a:off x="5237480" y="4117340"/>
            <a:ext cx="241300" cy="215900"/>
            <a:chOff x="0" y="0"/>
            <a:chExt cx="152" cy="136"/>
          </a:xfrm>
        </p:grpSpPr>
        <p:grpSp>
          <p:nvGrpSpPr>
            <p:cNvPr id="47171" name="Group 67">
              <a:extLst>
                <a:ext uri="{FF2B5EF4-FFF2-40B4-BE49-F238E27FC236}">
                  <a16:creationId xmlns:a16="http://schemas.microsoft.com/office/drawing/2014/main" id="{AF4B8A14-0922-224A-A920-74EF95A102BF}"/>
                </a:ext>
              </a:extLst>
            </p:cNvPr>
            <p:cNvGrpSpPr>
              <a:grpSpLocks/>
            </p:cNvGrpSpPr>
            <p:nvPr/>
          </p:nvGrpSpPr>
          <p:grpSpPr bwMode="auto">
            <a:xfrm>
              <a:off x="24" y="16"/>
              <a:ext cx="112" cy="104"/>
              <a:chOff x="0" y="0"/>
              <a:chExt cx="112" cy="104"/>
            </a:xfrm>
          </p:grpSpPr>
          <p:sp>
            <p:nvSpPr>
              <p:cNvPr id="47169" name="Rectangle 65">
                <a:extLst>
                  <a:ext uri="{FF2B5EF4-FFF2-40B4-BE49-F238E27FC236}">
                    <a16:creationId xmlns:a16="http://schemas.microsoft.com/office/drawing/2014/main" id="{FFF88D0A-B903-C249-8FD2-6B8CCA50FE86}"/>
                  </a:ext>
                </a:extLst>
              </p:cNvPr>
              <p:cNvSpPr>
                <a:spLocks/>
              </p:cNvSpPr>
              <p:nvPr/>
            </p:nvSpPr>
            <p:spPr bwMode="auto">
              <a:xfrm>
                <a:off x="0" y="0"/>
                <a:ext cx="112" cy="104"/>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70" name="Rectangle 66">
                <a:extLst>
                  <a:ext uri="{FF2B5EF4-FFF2-40B4-BE49-F238E27FC236}">
                    <a16:creationId xmlns:a16="http://schemas.microsoft.com/office/drawing/2014/main" id="{0DA9879B-4CAE-B848-81F2-37366C8E6CB3}"/>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72" name="Picture 68">
              <a:extLst>
                <a:ext uri="{FF2B5EF4-FFF2-40B4-BE49-F238E27FC236}">
                  <a16:creationId xmlns:a16="http://schemas.microsoft.com/office/drawing/2014/main" id="{5E03D073-1F49-DA4E-A5B4-1A6D68C939C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47174" name="Picture 70">
            <a:extLst>
              <a:ext uri="{FF2B5EF4-FFF2-40B4-BE49-F238E27FC236}">
                <a16:creationId xmlns:a16="http://schemas.microsoft.com/office/drawing/2014/main" id="{06A1EA7A-1A71-7C4D-8C1B-D2A24BC9A8A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0000">
            <a:off x="5332730" y="4431665"/>
            <a:ext cx="3175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7175" name="Rectangle 71">
            <a:extLst>
              <a:ext uri="{FF2B5EF4-FFF2-40B4-BE49-F238E27FC236}">
                <a16:creationId xmlns:a16="http://schemas.microsoft.com/office/drawing/2014/main" id="{37E20186-7871-264A-A307-CCDADF7EADF6}"/>
              </a:ext>
            </a:extLst>
          </p:cNvPr>
          <p:cNvSpPr>
            <a:spLocks/>
          </p:cNvSpPr>
          <p:nvPr/>
        </p:nvSpPr>
        <p:spPr bwMode="auto">
          <a:xfrm>
            <a:off x="8094980" y="2961640"/>
            <a:ext cx="749300" cy="4318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88900" tIns="88900" rIns="88900" bIns="889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Business, Undecided </a:t>
            </a:r>
          </a:p>
        </p:txBody>
      </p:sp>
      <p:grpSp>
        <p:nvGrpSpPr>
          <p:cNvPr id="47178" name="Group 74">
            <a:extLst>
              <a:ext uri="{FF2B5EF4-FFF2-40B4-BE49-F238E27FC236}">
                <a16:creationId xmlns:a16="http://schemas.microsoft.com/office/drawing/2014/main" id="{5F4FF17F-4C22-E145-9801-DB9CA12B4CB2}"/>
              </a:ext>
            </a:extLst>
          </p:cNvPr>
          <p:cNvGrpSpPr>
            <a:grpSpLocks/>
          </p:cNvGrpSpPr>
          <p:nvPr/>
        </p:nvGrpSpPr>
        <p:grpSpPr bwMode="auto">
          <a:xfrm>
            <a:off x="5656580" y="4942840"/>
            <a:ext cx="622300" cy="609600"/>
            <a:chOff x="0" y="0"/>
            <a:chExt cx="392" cy="384"/>
          </a:xfrm>
        </p:grpSpPr>
        <p:sp>
          <p:nvSpPr>
            <p:cNvPr id="47176" name="Rectangle 72">
              <a:extLst>
                <a:ext uri="{FF2B5EF4-FFF2-40B4-BE49-F238E27FC236}">
                  <a16:creationId xmlns:a16="http://schemas.microsoft.com/office/drawing/2014/main" id="{48B5CAD7-AB5B-B64D-ABB0-34545055E588}"/>
                </a:ext>
              </a:extLst>
            </p:cNvPr>
            <p:cNvSpPr>
              <a:spLocks/>
            </p:cNvSpPr>
            <p:nvPr/>
          </p:nvSpPr>
          <p:spPr bwMode="auto">
            <a:xfrm>
              <a:off x="0" y="0"/>
              <a:ext cx="392" cy="272"/>
            </a:xfrm>
            <a:prstGeom prst="rect">
              <a:avLst/>
            </a:prstGeom>
            <a:solidFill>
              <a:srgbClr val="00FF00"/>
            </a:solid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47177" name="Rectangle 73">
              <a:extLst>
                <a:ext uri="{FF2B5EF4-FFF2-40B4-BE49-F238E27FC236}">
                  <a16:creationId xmlns:a16="http://schemas.microsoft.com/office/drawing/2014/main" id="{B7DA0676-0F9C-0148-AE73-3B4D90AB1916}"/>
                </a:ext>
              </a:extLst>
            </p:cNvPr>
            <p:cNvSpPr>
              <a:spLocks/>
            </p:cNvSpPr>
            <p:nvPr/>
          </p:nvSpPr>
          <p:spPr bwMode="auto">
            <a:xfrm>
              <a:off x="0" y="0"/>
              <a:ext cx="3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5400" tIns="25400" rIns="25400" bIns="254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900" dirty="0">
                  <a:latin typeface="Helvetica" pitchFamily="2" charset="0"/>
                  <a:ea typeface="Helvetica" pitchFamily="2" charset="0"/>
                  <a:cs typeface="Helvetica" pitchFamily="2" charset="0"/>
                  <a:sym typeface="Helvetica" pitchFamily="2" charset="0"/>
                </a:rPr>
                <a:t>CC Nursing </a:t>
              </a:r>
            </a:p>
            <a:p>
              <a:endParaRPr lang="en-US" altLang="en-US" sz="900" dirty="0">
                <a:latin typeface="Helvetica" pitchFamily="2" charset="0"/>
                <a:ea typeface="Helvetica" pitchFamily="2" charset="0"/>
                <a:cs typeface="Helvetica" pitchFamily="2" charset="0"/>
                <a:sym typeface="Helvetica" pitchFamily="2" charset="0"/>
              </a:endParaRPr>
            </a:p>
            <a:p>
              <a:r>
                <a:rPr lang="en-US" altLang="en-US" sz="900" dirty="0">
                  <a:latin typeface="Helvetica" pitchFamily="2" charset="0"/>
                  <a:ea typeface="Helvetica" pitchFamily="2" charset="0"/>
                  <a:cs typeface="Helvetica" pitchFamily="2" charset="0"/>
                  <a:sym typeface="Helvetica" pitchFamily="2" charset="0"/>
                </a:rPr>
                <a:t>l </a:t>
              </a:r>
            </a:p>
          </p:txBody>
        </p:sp>
      </p:grpSp>
      <p:sp>
        <p:nvSpPr>
          <p:cNvPr id="47179" name="Rectangle 75">
            <a:extLst>
              <a:ext uri="{FF2B5EF4-FFF2-40B4-BE49-F238E27FC236}">
                <a16:creationId xmlns:a16="http://schemas.microsoft.com/office/drawing/2014/main" id="{8F4750B8-E7CD-424B-993D-A17ACCFA95F5}"/>
              </a:ext>
            </a:extLst>
          </p:cNvPr>
          <p:cNvSpPr>
            <a:spLocks/>
          </p:cNvSpPr>
          <p:nvPr/>
        </p:nvSpPr>
        <p:spPr bwMode="auto">
          <a:xfrm>
            <a:off x="7929880" y="4815840"/>
            <a:ext cx="1066800" cy="330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88900" tIns="88900" rIns="88900" bIns="889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a:latin typeface="Helvetica" pitchFamily="2" charset="0"/>
                <a:ea typeface="Helvetica" pitchFamily="2" charset="0"/>
                <a:cs typeface="Helvetica" pitchFamily="2" charset="0"/>
                <a:sym typeface="Helvetica" pitchFamily="2" charset="0"/>
              </a:rPr>
              <a:t>Nursing </a:t>
            </a:r>
          </a:p>
        </p:txBody>
      </p:sp>
      <p:grpSp>
        <p:nvGrpSpPr>
          <p:cNvPr id="47184" name="Group 80">
            <a:extLst>
              <a:ext uri="{FF2B5EF4-FFF2-40B4-BE49-F238E27FC236}">
                <a16:creationId xmlns:a16="http://schemas.microsoft.com/office/drawing/2014/main" id="{B788EF26-6889-0743-B1E1-A1A6B29F81CD}"/>
              </a:ext>
            </a:extLst>
          </p:cNvPr>
          <p:cNvGrpSpPr>
            <a:grpSpLocks/>
          </p:cNvGrpSpPr>
          <p:nvPr/>
        </p:nvGrpSpPr>
        <p:grpSpPr bwMode="auto">
          <a:xfrm>
            <a:off x="5656580" y="4739640"/>
            <a:ext cx="241300" cy="215900"/>
            <a:chOff x="0" y="0"/>
            <a:chExt cx="152" cy="136"/>
          </a:xfrm>
        </p:grpSpPr>
        <p:grpSp>
          <p:nvGrpSpPr>
            <p:cNvPr id="47182" name="Group 78">
              <a:extLst>
                <a:ext uri="{FF2B5EF4-FFF2-40B4-BE49-F238E27FC236}">
                  <a16:creationId xmlns:a16="http://schemas.microsoft.com/office/drawing/2014/main" id="{1307A717-4D6D-004C-AA97-AC7110EC140D}"/>
                </a:ext>
              </a:extLst>
            </p:cNvPr>
            <p:cNvGrpSpPr>
              <a:grpSpLocks/>
            </p:cNvGrpSpPr>
            <p:nvPr/>
          </p:nvGrpSpPr>
          <p:grpSpPr bwMode="auto">
            <a:xfrm>
              <a:off x="24" y="16"/>
              <a:ext cx="112" cy="104"/>
              <a:chOff x="0" y="0"/>
              <a:chExt cx="112" cy="104"/>
            </a:xfrm>
          </p:grpSpPr>
          <p:sp>
            <p:nvSpPr>
              <p:cNvPr id="47180" name="Rectangle 76">
                <a:extLst>
                  <a:ext uri="{FF2B5EF4-FFF2-40B4-BE49-F238E27FC236}">
                    <a16:creationId xmlns:a16="http://schemas.microsoft.com/office/drawing/2014/main" id="{64C62D38-64FE-514F-AF4E-BA1066C05F5E}"/>
                  </a:ext>
                </a:extLst>
              </p:cNvPr>
              <p:cNvSpPr>
                <a:spLocks/>
              </p:cNvSpPr>
              <p:nvPr/>
            </p:nvSpPr>
            <p:spPr bwMode="auto">
              <a:xfrm>
                <a:off x="0" y="0"/>
                <a:ext cx="112" cy="104"/>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81" name="Rectangle 77">
                <a:extLst>
                  <a:ext uri="{FF2B5EF4-FFF2-40B4-BE49-F238E27FC236}">
                    <a16:creationId xmlns:a16="http://schemas.microsoft.com/office/drawing/2014/main" id="{BA90C8D1-92AF-DE40-9AA4-F7DA34E9F1F0}"/>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83" name="Picture 79">
              <a:extLst>
                <a:ext uri="{FF2B5EF4-FFF2-40B4-BE49-F238E27FC236}">
                  <a16:creationId xmlns:a16="http://schemas.microsoft.com/office/drawing/2014/main" id="{6848AF5A-C5E8-6542-B7A9-E7BE5CE002E5}"/>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47185" name="Rectangle 81">
            <a:extLst>
              <a:ext uri="{FF2B5EF4-FFF2-40B4-BE49-F238E27FC236}">
                <a16:creationId xmlns:a16="http://schemas.microsoft.com/office/drawing/2014/main" id="{0CDEF747-513B-8C42-A779-702D40FB2907}"/>
              </a:ext>
            </a:extLst>
          </p:cNvPr>
          <p:cNvSpPr>
            <a:spLocks/>
          </p:cNvSpPr>
          <p:nvPr/>
        </p:nvSpPr>
        <p:spPr bwMode="auto">
          <a:xfrm rot="18660000">
            <a:off x="5753418" y="3907790"/>
            <a:ext cx="1905000" cy="254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Challenged Girlfriend  Says Jump through Hoops </a:t>
            </a:r>
          </a:p>
        </p:txBody>
      </p:sp>
      <p:sp>
        <p:nvSpPr>
          <p:cNvPr id="47187" name="Rectangle 83">
            <a:extLst>
              <a:ext uri="{FF2B5EF4-FFF2-40B4-BE49-F238E27FC236}">
                <a16:creationId xmlns:a16="http://schemas.microsoft.com/office/drawing/2014/main" id="{D6E2A8D2-CD9B-834F-962C-193930DBD37A}"/>
              </a:ext>
            </a:extLst>
          </p:cNvPr>
          <p:cNvSpPr>
            <a:spLocks/>
          </p:cNvSpPr>
          <p:nvPr/>
        </p:nvSpPr>
        <p:spPr bwMode="auto">
          <a:xfrm>
            <a:off x="7669530" y="2187909"/>
            <a:ext cx="850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000" b="1" dirty="0">
                <a:latin typeface="Helvetica" pitchFamily="2" charset="0"/>
                <a:ea typeface="Helvetica" pitchFamily="2" charset="0"/>
                <a:cs typeface="Helvetica" pitchFamily="2" charset="0"/>
                <a:sym typeface="Helvetica" pitchFamily="2" charset="0"/>
              </a:rPr>
              <a:t>Career Goal </a:t>
            </a:r>
          </a:p>
        </p:txBody>
      </p:sp>
      <p:grpSp>
        <p:nvGrpSpPr>
          <p:cNvPr id="47192" name="Group 88">
            <a:extLst>
              <a:ext uri="{FF2B5EF4-FFF2-40B4-BE49-F238E27FC236}">
                <a16:creationId xmlns:a16="http://schemas.microsoft.com/office/drawing/2014/main" id="{97C7A0A0-FD6C-7D49-A44D-DEFA3A99C2AC}"/>
              </a:ext>
            </a:extLst>
          </p:cNvPr>
          <p:cNvGrpSpPr>
            <a:grpSpLocks/>
          </p:cNvGrpSpPr>
          <p:nvPr/>
        </p:nvGrpSpPr>
        <p:grpSpPr bwMode="auto">
          <a:xfrm>
            <a:off x="4653280" y="3164840"/>
            <a:ext cx="241300" cy="215900"/>
            <a:chOff x="0" y="0"/>
            <a:chExt cx="152" cy="136"/>
          </a:xfrm>
        </p:grpSpPr>
        <p:grpSp>
          <p:nvGrpSpPr>
            <p:cNvPr id="47190" name="Group 86">
              <a:extLst>
                <a:ext uri="{FF2B5EF4-FFF2-40B4-BE49-F238E27FC236}">
                  <a16:creationId xmlns:a16="http://schemas.microsoft.com/office/drawing/2014/main" id="{C8CB46DF-C63C-9742-99B5-9B139BC4675E}"/>
                </a:ext>
              </a:extLst>
            </p:cNvPr>
            <p:cNvGrpSpPr>
              <a:grpSpLocks/>
            </p:cNvGrpSpPr>
            <p:nvPr/>
          </p:nvGrpSpPr>
          <p:grpSpPr bwMode="auto">
            <a:xfrm>
              <a:off x="24" y="16"/>
              <a:ext cx="112" cy="104"/>
              <a:chOff x="0" y="0"/>
              <a:chExt cx="112" cy="104"/>
            </a:xfrm>
          </p:grpSpPr>
          <p:sp>
            <p:nvSpPr>
              <p:cNvPr id="47188" name="Rectangle 84">
                <a:extLst>
                  <a:ext uri="{FF2B5EF4-FFF2-40B4-BE49-F238E27FC236}">
                    <a16:creationId xmlns:a16="http://schemas.microsoft.com/office/drawing/2014/main" id="{3C51DEAB-22F9-004D-BFA5-5D0B6858EFA8}"/>
                  </a:ext>
                </a:extLst>
              </p:cNvPr>
              <p:cNvSpPr>
                <a:spLocks/>
              </p:cNvSpPr>
              <p:nvPr/>
            </p:nvSpPr>
            <p:spPr bwMode="auto">
              <a:xfrm>
                <a:off x="0" y="0"/>
                <a:ext cx="112" cy="104"/>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189" name="Rectangle 85">
                <a:extLst>
                  <a:ext uri="{FF2B5EF4-FFF2-40B4-BE49-F238E27FC236}">
                    <a16:creationId xmlns:a16="http://schemas.microsoft.com/office/drawing/2014/main" id="{F3824ADB-5A62-E846-BB9F-A71149063C32}"/>
                  </a:ext>
                </a:extLst>
              </p:cNvPr>
              <p:cNvSpPr>
                <a:spLocks/>
              </p:cNvSpPr>
              <p:nvPr/>
            </p:nvSpPr>
            <p:spPr bwMode="auto">
              <a:xfrm>
                <a:off x="0" y="0"/>
                <a:ext cx="11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UE</a:t>
                </a:r>
              </a:p>
            </p:txBody>
          </p:sp>
        </p:grpSp>
        <p:pic>
          <p:nvPicPr>
            <p:cNvPr id="47191" name="Picture 87">
              <a:extLst>
                <a:ext uri="{FF2B5EF4-FFF2-40B4-BE49-F238E27FC236}">
                  <a16:creationId xmlns:a16="http://schemas.microsoft.com/office/drawing/2014/main" id="{A037DCBF-0452-A144-935C-618A2D6CF35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47193" name="Picture 89">
            <a:extLst>
              <a:ext uri="{FF2B5EF4-FFF2-40B4-BE49-F238E27FC236}">
                <a16:creationId xmlns:a16="http://schemas.microsoft.com/office/drawing/2014/main" id="{DF9BAECF-5E23-8842-B9B7-F5B8DF1E7AC0}"/>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4280" y="3088640"/>
            <a:ext cx="355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94" name="Picture 90">
            <a:extLst>
              <a:ext uri="{FF2B5EF4-FFF2-40B4-BE49-F238E27FC236}">
                <a16:creationId xmlns:a16="http://schemas.microsoft.com/office/drawing/2014/main" id="{57DB9415-2B39-DC41-8BF2-46630B62A2C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8380" y="3355340"/>
            <a:ext cx="266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7195" name="Rectangle 91">
            <a:extLst>
              <a:ext uri="{FF2B5EF4-FFF2-40B4-BE49-F238E27FC236}">
                <a16:creationId xmlns:a16="http://schemas.microsoft.com/office/drawing/2014/main" id="{16590E49-5FF3-5243-B73C-39E84C0463E7}"/>
              </a:ext>
            </a:extLst>
          </p:cNvPr>
          <p:cNvSpPr>
            <a:spLocks/>
          </p:cNvSpPr>
          <p:nvPr/>
        </p:nvSpPr>
        <p:spPr bwMode="auto">
          <a:xfrm rot="19980000">
            <a:off x="4924743" y="2633028"/>
            <a:ext cx="1092200" cy="1270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800">
                <a:latin typeface="Helvetica" pitchFamily="2" charset="0"/>
                <a:ea typeface="Helvetica" pitchFamily="2" charset="0"/>
                <a:cs typeface="Helvetica" pitchFamily="2" charset="0"/>
                <a:sym typeface="Helvetica" pitchFamily="2" charset="0"/>
              </a:rPr>
              <a:t>Promoted to Manager</a:t>
            </a:r>
          </a:p>
        </p:txBody>
      </p:sp>
      <p:sp>
        <p:nvSpPr>
          <p:cNvPr id="92" name="Title 2">
            <a:extLst>
              <a:ext uri="{FF2B5EF4-FFF2-40B4-BE49-F238E27FC236}">
                <a16:creationId xmlns:a16="http://schemas.microsoft.com/office/drawing/2014/main" id="{8D845CB1-5274-D948-AA63-BD049016A849}"/>
              </a:ext>
            </a:extLst>
          </p:cNvPr>
          <p:cNvSpPr>
            <a:spLocks noGrp="1"/>
          </p:cNvSpPr>
          <p:nvPr>
            <p:ph type="title"/>
          </p:nvPr>
        </p:nvSpPr>
        <p:spPr>
          <a:xfrm>
            <a:off x="1297858" y="168488"/>
            <a:ext cx="7364361" cy="1325563"/>
          </a:xfrm>
        </p:spPr>
        <p:txBody>
          <a:bodyPr/>
          <a:lstStyle/>
          <a:p>
            <a:r>
              <a:rPr lang="en-US" dirty="0"/>
              <a:t>Happenstance </a:t>
            </a:r>
          </a:p>
        </p:txBody>
      </p:sp>
    </p:spTree>
    <p:extLst>
      <p:ext uri="{BB962C8B-B14F-4D97-AF65-F5344CB8AC3E}">
        <p14:creationId xmlns:p14="http://schemas.microsoft.com/office/powerpoint/2010/main" val="13512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DD93726-E994-B54B-A3DA-D7B8DB6E1B5C}"/>
              </a:ext>
            </a:extLst>
          </p:cNvPr>
          <p:cNvSpPr>
            <a:spLocks noGrp="1" noChangeArrowheads="1"/>
          </p:cNvSpPr>
          <p:nvPr>
            <p:ph idx="1"/>
          </p:nvPr>
        </p:nvSpPr>
        <p:spPr/>
        <p:txBody>
          <a:bodyPr/>
          <a:lstStyle/>
          <a:p>
            <a:pPr marL="0" indent="0">
              <a:buNone/>
            </a:pPr>
            <a:r>
              <a:rPr lang="en-US" altLang="en-US" dirty="0"/>
              <a:t>Five categories of unplanned events emerged from the data: </a:t>
            </a:r>
          </a:p>
          <a:p>
            <a:r>
              <a:rPr lang="en-US" altLang="en-US" dirty="0"/>
              <a:t>Family </a:t>
            </a:r>
          </a:p>
          <a:p>
            <a:r>
              <a:rPr lang="en-US" altLang="en-US" dirty="0"/>
              <a:t>Health </a:t>
            </a:r>
          </a:p>
          <a:p>
            <a:r>
              <a:rPr lang="en-US" altLang="en-US" dirty="0"/>
              <a:t>Interpersonal </a:t>
            </a:r>
          </a:p>
          <a:p>
            <a:r>
              <a:rPr lang="en-US" altLang="en-US" dirty="0"/>
              <a:t>Work </a:t>
            </a:r>
          </a:p>
          <a:p>
            <a:r>
              <a:rPr lang="en-US" altLang="en-US" dirty="0"/>
              <a:t>Education</a:t>
            </a:r>
          </a:p>
        </p:txBody>
      </p:sp>
      <p:sp>
        <p:nvSpPr>
          <p:cNvPr id="2" name="Title 1">
            <a:extLst>
              <a:ext uri="{FF2B5EF4-FFF2-40B4-BE49-F238E27FC236}">
                <a16:creationId xmlns:a16="http://schemas.microsoft.com/office/drawing/2014/main" id="{5CF2B26B-F77C-0C46-B55E-7D9653500855}"/>
              </a:ext>
            </a:extLst>
          </p:cNvPr>
          <p:cNvSpPr>
            <a:spLocks noGrp="1"/>
          </p:cNvSpPr>
          <p:nvPr>
            <p:ph type="title"/>
          </p:nvPr>
        </p:nvSpPr>
        <p:spPr/>
        <p:txBody>
          <a:bodyPr/>
          <a:lstStyle/>
          <a:p>
            <a:r>
              <a:rPr lang="en-US" altLang="en-US" dirty="0">
                <a:sym typeface="Calibri" panose="020F0502020204030204" pitchFamily="34" charset="0"/>
              </a:rPr>
              <a:t>The Influence of Unplanned Events</a:t>
            </a:r>
            <a:endParaRPr lang="en-US" dirty="0"/>
          </a:p>
        </p:txBody>
      </p:sp>
    </p:spTree>
    <p:extLst>
      <p:ext uri="{BB962C8B-B14F-4D97-AF65-F5344CB8AC3E}">
        <p14:creationId xmlns:p14="http://schemas.microsoft.com/office/powerpoint/2010/main" val="348164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a:extLst>
              <a:ext uri="{FF2B5EF4-FFF2-40B4-BE49-F238E27FC236}">
                <a16:creationId xmlns:a16="http://schemas.microsoft.com/office/drawing/2014/main" id="{D607AE9F-F78C-AA41-9FAF-AF76FBE26983}"/>
              </a:ext>
            </a:extLst>
          </p:cNvPr>
          <p:cNvSpPr>
            <a:spLocks noGrp="1" noChangeArrowheads="1"/>
          </p:cNvSpPr>
          <p:nvPr>
            <p:ph idx="1"/>
          </p:nvPr>
        </p:nvSpPr>
        <p:spPr>
          <a:ln/>
        </p:spPr>
        <p:txBody>
          <a:bodyPr/>
          <a:lstStyle/>
          <a:p>
            <a:pPr marL="0" indent="0">
              <a:spcBef>
                <a:spcPct val="0"/>
              </a:spcBef>
              <a:buNone/>
            </a:pPr>
            <a:r>
              <a:rPr lang="en-US" altLang="en-US" sz="2800" dirty="0">
                <a:latin typeface="Calibri Bold" charset="0"/>
                <a:sym typeface="Calibri Bold" charset="0"/>
              </a:rPr>
              <a:t>Incidents:</a:t>
            </a:r>
            <a:endParaRPr lang="en-US" altLang="en-US" sz="2800" dirty="0">
              <a:latin typeface="Calibri Bold" charset="0"/>
              <a:ea typeface="ヒラギノ角ゴ ProN W6" panose="020B0300000000000000" pitchFamily="34" charset="-128"/>
              <a:sym typeface="Calibri Bold" charset="0"/>
            </a:endParaRPr>
          </a:p>
          <a:p>
            <a:pPr marL="304800" indent="-304800">
              <a:spcBef>
                <a:spcPts val="600"/>
              </a:spcBef>
            </a:pPr>
            <a:r>
              <a:rPr lang="en-US" altLang="en-US" sz="2400" dirty="0"/>
              <a:t>Divorce </a:t>
            </a:r>
          </a:p>
          <a:p>
            <a:pPr marL="304800" indent="-304800">
              <a:spcBef>
                <a:spcPts val="600"/>
              </a:spcBef>
            </a:pPr>
            <a:r>
              <a:rPr lang="en-US" altLang="en-US" sz="2400" dirty="0"/>
              <a:t>Spousal abuse  </a:t>
            </a:r>
          </a:p>
          <a:p>
            <a:pPr marL="304800" indent="-304800">
              <a:spcBef>
                <a:spcPts val="600"/>
              </a:spcBef>
            </a:pPr>
            <a:r>
              <a:rPr lang="en-US" altLang="en-US" sz="2400" dirty="0"/>
              <a:t>Oppressive relationships</a:t>
            </a:r>
          </a:p>
          <a:p>
            <a:pPr marL="304800" indent="-304800">
              <a:spcBef>
                <a:spcPts val="600"/>
              </a:spcBef>
            </a:pPr>
            <a:r>
              <a:rPr lang="en-US" altLang="en-US" sz="2400" dirty="0"/>
              <a:t>Fall in love, marriage</a:t>
            </a:r>
          </a:p>
          <a:p>
            <a:pPr marL="304800" indent="-304800">
              <a:spcBef>
                <a:spcPts val="600"/>
              </a:spcBef>
            </a:pPr>
            <a:r>
              <a:rPr lang="en-US" altLang="en-US" sz="2400" dirty="0"/>
              <a:t>Unplanned pregnancy</a:t>
            </a:r>
          </a:p>
          <a:p>
            <a:pPr marL="304800" indent="-304800">
              <a:spcBef>
                <a:spcPts val="600"/>
              </a:spcBef>
            </a:pPr>
            <a:r>
              <a:rPr lang="en-US" altLang="en-US" sz="2400" dirty="0"/>
              <a:t>Child care challenges</a:t>
            </a:r>
          </a:p>
          <a:p>
            <a:pPr marL="304800" indent="-304800">
              <a:spcBef>
                <a:spcPts val="600"/>
              </a:spcBef>
            </a:pPr>
            <a:r>
              <a:rPr lang="en-US" altLang="en-US" sz="2400" dirty="0"/>
              <a:t>Sudden transfer of spouse </a:t>
            </a:r>
          </a:p>
        </p:txBody>
      </p:sp>
      <p:sp>
        <p:nvSpPr>
          <p:cNvPr id="41987" name="Rectangle 3">
            <a:extLst>
              <a:ext uri="{FF2B5EF4-FFF2-40B4-BE49-F238E27FC236}">
                <a16:creationId xmlns:a16="http://schemas.microsoft.com/office/drawing/2014/main" id="{D4881F9E-2C44-ED4A-8759-892A975214D5}"/>
              </a:ext>
            </a:extLst>
          </p:cNvPr>
          <p:cNvSpPr>
            <a:spLocks noGrp="1" noChangeArrowheads="1"/>
          </p:cNvSpPr>
          <p:nvPr>
            <p:ph type="title"/>
          </p:nvPr>
        </p:nvSpPr>
        <p:spPr>
          <a:ln/>
        </p:spPr>
        <p:txBody>
          <a:bodyPr/>
          <a:lstStyle/>
          <a:p>
            <a:r>
              <a:rPr lang="en-US" altLang="en-US" sz="3600" dirty="0"/>
              <a:t>Family-related Unplanned Events</a:t>
            </a:r>
          </a:p>
        </p:txBody>
      </p:sp>
      <p:sp>
        <p:nvSpPr>
          <p:cNvPr id="8" name="Slide Number Placeholder 3">
            <a:extLst>
              <a:ext uri="{FF2B5EF4-FFF2-40B4-BE49-F238E27FC236}">
                <a16:creationId xmlns:a16="http://schemas.microsoft.com/office/drawing/2014/main" id="{B6706A24-D766-7E42-A447-D44239236206}"/>
              </a:ext>
            </a:extLst>
          </p:cNvPr>
          <p:cNvSpPr>
            <a:spLocks noGrp="1"/>
          </p:cNvSpPr>
          <p:nvPr>
            <p:ph type="sldNum" sz="quarter" idx="10"/>
          </p:nvPr>
        </p:nvSpPr>
        <p:spPr/>
        <p:txBody>
          <a:bodyPr/>
          <a:lstStyle/>
          <a:p>
            <a:endParaRPr lang="en-US" altLang="en-US" dirty="0"/>
          </a:p>
        </p:txBody>
      </p:sp>
      <p:sp>
        <p:nvSpPr>
          <p:cNvPr id="41989" name="Rectangle 5">
            <a:extLst>
              <a:ext uri="{FF2B5EF4-FFF2-40B4-BE49-F238E27FC236}">
                <a16:creationId xmlns:a16="http://schemas.microsoft.com/office/drawing/2014/main" id="{41DCA79B-D236-AB4F-A23C-8D40355B9662}"/>
              </a:ext>
            </a:extLst>
          </p:cNvPr>
          <p:cNvSpPr>
            <a:spLocks/>
          </p:cNvSpPr>
          <p:nvPr/>
        </p:nvSpPr>
        <p:spPr bwMode="auto">
          <a:xfrm>
            <a:off x="4991100" y="1790700"/>
            <a:ext cx="3683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800" dirty="0">
                <a:latin typeface="Calibri Bold" charset="0"/>
                <a:ea typeface="Calibri Bold" charset="0"/>
                <a:cs typeface="Calibri Bold" charset="0"/>
                <a:sym typeface="Calibri Bold" charset="0"/>
              </a:rPr>
              <a:t>Effects: </a:t>
            </a:r>
          </a:p>
          <a:p>
            <a:pPr>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 </a:t>
            </a:r>
            <a:r>
              <a:rPr lang="en-US" altLang="en-US" sz="2400" dirty="0">
                <a:latin typeface="Calibri" panose="020F0502020204030204" pitchFamily="34" charset="0"/>
                <a:cs typeface="Calibri" panose="020F0502020204030204" pitchFamily="34" charset="0"/>
                <a:sym typeface="Calibri" panose="020F0502020204030204" pitchFamily="34" charset="0"/>
              </a:rPr>
              <a:t>Moved to new town</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Changed jobs</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Joined military </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Sought support</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Changed pathway</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Hit pot hole</a:t>
            </a:r>
          </a:p>
          <a:p>
            <a:pPr>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 Unable to change </a:t>
            </a:r>
            <a:r>
              <a:rPr lang="en-US" altLang="en-US" sz="2400" dirty="0">
                <a:latin typeface="Calibri Bold" charset="0"/>
                <a:ea typeface="Calibri Bold" charset="0"/>
                <a:cs typeface="Calibri Bold" charset="0"/>
                <a:sym typeface="Calibri Bold" charset="0"/>
              </a:rPr>
              <a:t> </a:t>
            </a:r>
          </a:p>
        </p:txBody>
      </p:sp>
    </p:spTree>
    <p:extLst>
      <p:ext uri="{BB962C8B-B14F-4D97-AF65-F5344CB8AC3E}">
        <p14:creationId xmlns:p14="http://schemas.microsoft.com/office/powerpoint/2010/main" val="262711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7E1CEBA7-596F-6449-9755-AAA22160D5B2}"/>
              </a:ext>
            </a:extLst>
          </p:cNvPr>
          <p:cNvSpPr>
            <a:spLocks noGrp="1"/>
          </p:cNvSpPr>
          <p:nvPr>
            <p:ph type="sldNum" sz="quarter" idx="10"/>
          </p:nvPr>
        </p:nvSpPr>
        <p:spPr/>
        <p:txBody>
          <a:bodyPr/>
          <a:lstStyle/>
          <a:p>
            <a:endParaRPr lang="en-US" altLang="en-US" dirty="0"/>
          </a:p>
        </p:txBody>
      </p:sp>
      <p:sp>
        <p:nvSpPr>
          <p:cNvPr id="45059" name="Rectangle 3">
            <a:extLst>
              <a:ext uri="{FF2B5EF4-FFF2-40B4-BE49-F238E27FC236}">
                <a16:creationId xmlns:a16="http://schemas.microsoft.com/office/drawing/2014/main" id="{D9CFBB71-3068-C54D-BAA9-F9946C8FA68E}"/>
              </a:ext>
            </a:extLst>
          </p:cNvPr>
          <p:cNvSpPr>
            <a:spLocks noGrp="1" noChangeArrowheads="1"/>
          </p:cNvSpPr>
          <p:nvPr>
            <p:ph type="title"/>
          </p:nvPr>
        </p:nvSpPr>
        <p:spPr>
          <a:xfrm>
            <a:off x="1509078" y="222727"/>
            <a:ext cx="6880860" cy="1336992"/>
          </a:xfrm>
          <a:ln/>
        </p:spPr>
        <p:txBody>
          <a:bodyPr/>
          <a:lstStyle/>
          <a:p>
            <a:r>
              <a:rPr lang="en-US" altLang="en-US" sz="3600" dirty="0"/>
              <a:t>Health-related Unplanned Events </a:t>
            </a:r>
          </a:p>
        </p:txBody>
      </p:sp>
      <p:sp>
        <p:nvSpPr>
          <p:cNvPr id="45060" name="Rectangle 4">
            <a:extLst>
              <a:ext uri="{FF2B5EF4-FFF2-40B4-BE49-F238E27FC236}">
                <a16:creationId xmlns:a16="http://schemas.microsoft.com/office/drawing/2014/main" id="{6840A558-3ECE-F244-B825-0E11CEC3E342}"/>
              </a:ext>
            </a:extLst>
          </p:cNvPr>
          <p:cNvSpPr>
            <a:spLocks noGrp="1" noChangeArrowheads="1"/>
          </p:cNvSpPr>
          <p:nvPr>
            <p:ph type="body" idx="1"/>
          </p:nvPr>
        </p:nvSpPr>
        <p:spPr>
          <a:xfrm>
            <a:off x="660400" y="2057400"/>
            <a:ext cx="3860800" cy="4800600"/>
          </a:xfrm>
          <a:ln/>
        </p:spPr>
        <p:txBody>
          <a:bodyPr/>
          <a:lstStyle/>
          <a:p>
            <a:pPr marL="0" indent="0">
              <a:spcBef>
                <a:spcPct val="0"/>
              </a:spcBef>
              <a:buNone/>
            </a:pPr>
            <a:r>
              <a:rPr lang="en-US" altLang="en-US" sz="2800" dirty="0">
                <a:latin typeface="Calibri Bold" charset="0"/>
                <a:sym typeface="Calibri Bold" charset="0"/>
              </a:rPr>
              <a:t>Incidents</a:t>
            </a:r>
            <a:r>
              <a:rPr lang="en-US" altLang="en-US" sz="2800" dirty="0"/>
              <a:t>: </a:t>
            </a:r>
          </a:p>
          <a:p>
            <a:pPr marL="304800" indent="-304800">
              <a:spcBef>
                <a:spcPts val="600"/>
              </a:spcBef>
            </a:pPr>
            <a:r>
              <a:rPr lang="en-US" altLang="en-US" sz="2400" dirty="0"/>
              <a:t>Serious automobile crashes</a:t>
            </a:r>
          </a:p>
          <a:p>
            <a:pPr marL="304800" indent="-304800">
              <a:spcBef>
                <a:spcPts val="600"/>
              </a:spcBef>
            </a:pPr>
            <a:r>
              <a:rPr lang="en-US" altLang="en-US" sz="2400" dirty="0"/>
              <a:t>Broken bones</a:t>
            </a:r>
          </a:p>
          <a:p>
            <a:pPr marL="304800" indent="-304800">
              <a:spcBef>
                <a:spcPts val="600"/>
              </a:spcBef>
            </a:pPr>
            <a:r>
              <a:rPr lang="en-US" altLang="en-US" sz="2400" dirty="0"/>
              <a:t>Unanticipated surgery</a:t>
            </a:r>
          </a:p>
          <a:p>
            <a:pPr marL="304800" indent="-304800">
              <a:spcBef>
                <a:spcPts val="600"/>
              </a:spcBef>
            </a:pPr>
            <a:r>
              <a:rPr lang="en-US" altLang="en-US" sz="2400" dirty="0"/>
              <a:t>Serious illness</a:t>
            </a:r>
          </a:p>
          <a:p>
            <a:pPr marL="304800" indent="-304800">
              <a:spcBef>
                <a:spcPts val="600"/>
              </a:spcBef>
            </a:pPr>
            <a:r>
              <a:rPr lang="en-US" altLang="en-US" sz="2400" dirty="0"/>
              <a:t>Sports accidents</a:t>
            </a:r>
          </a:p>
          <a:p>
            <a:pPr marL="304800" indent="-304800">
              <a:spcBef>
                <a:spcPts val="600"/>
              </a:spcBef>
            </a:pPr>
            <a:r>
              <a:rPr lang="en-US" altLang="en-US" sz="2400" dirty="0"/>
              <a:t>Miscarriages</a:t>
            </a:r>
          </a:p>
          <a:p>
            <a:pPr marL="304800" indent="-304800">
              <a:spcBef>
                <a:spcPts val="600"/>
              </a:spcBef>
            </a:pPr>
            <a:r>
              <a:rPr lang="en-US" altLang="en-US" sz="2400" dirty="0"/>
              <a:t>Death of loved one </a:t>
            </a:r>
          </a:p>
        </p:txBody>
      </p:sp>
      <p:sp>
        <p:nvSpPr>
          <p:cNvPr id="45061" name="Rectangle 5">
            <a:extLst>
              <a:ext uri="{FF2B5EF4-FFF2-40B4-BE49-F238E27FC236}">
                <a16:creationId xmlns:a16="http://schemas.microsoft.com/office/drawing/2014/main" id="{41ABA85E-72D6-6646-901F-E71D2DC9325B}"/>
              </a:ext>
            </a:extLst>
          </p:cNvPr>
          <p:cNvSpPr>
            <a:spLocks/>
          </p:cNvSpPr>
          <p:nvPr/>
        </p:nvSpPr>
        <p:spPr bwMode="auto">
          <a:xfrm>
            <a:off x="4711700" y="2068513"/>
            <a:ext cx="3759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66700" indent="-266700">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663"/>
              </a:spcBef>
            </a:pPr>
            <a:r>
              <a:rPr lang="en-US" altLang="en-US" sz="2800" dirty="0">
                <a:latin typeface="Calibri Bold" charset="0"/>
                <a:ea typeface="Calibri Bold" charset="0"/>
                <a:cs typeface="Calibri Bold" charset="0"/>
                <a:sym typeface="Calibri Bold" charset="0"/>
              </a:rPr>
              <a:t>Effects: </a:t>
            </a:r>
          </a:p>
          <a:p>
            <a:pPr>
              <a:spcBef>
                <a:spcPts val="575"/>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Hospitalization with significant Interactions with health care system</a:t>
            </a:r>
          </a:p>
          <a:p>
            <a:pPr>
              <a:spcBef>
                <a:spcPts val="575"/>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Physical incapacity to continue in the same job</a:t>
            </a:r>
          </a:p>
          <a:p>
            <a:pPr>
              <a:spcBef>
                <a:spcPts val="575"/>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Rethink career </a:t>
            </a:r>
          </a:p>
          <a:p>
            <a:pPr>
              <a:spcBef>
                <a:spcPts val="575"/>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Empowered in career </a:t>
            </a:r>
          </a:p>
        </p:txBody>
      </p:sp>
    </p:spTree>
    <p:extLst>
      <p:ext uri="{BB962C8B-B14F-4D97-AF65-F5344CB8AC3E}">
        <p14:creationId xmlns:p14="http://schemas.microsoft.com/office/powerpoint/2010/main" val="416540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ED2F4178-77A0-B047-BF2B-2AD2C349736C}"/>
              </a:ext>
            </a:extLst>
          </p:cNvPr>
          <p:cNvSpPr>
            <a:spLocks noGrp="1"/>
          </p:cNvSpPr>
          <p:nvPr>
            <p:ph type="sldNum" sz="quarter" idx="10"/>
          </p:nvPr>
        </p:nvSpPr>
        <p:spPr/>
        <p:txBody>
          <a:bodyPr/>
          <a:lstStyle/>
          <a:p>
            <a:endParaRPr lang="en-US" altLang="en-US" dirty="0"/>
          </a:p>
        </p:txBody>
      </p:sp>
      <p:sp>
        <p:nvSpPr>
          <p:cNvPr id="48131" name="Rectangle 3">
            <a:extLst>
              <a:ext uri="{FF2B5EF4-FFF2-40B4-BE49-F238E27FC236}">
                <a16:creationId xmlns:a16="http://schemas.microsoft.com/office/drawing/2014/main" id="{FB8ECAE8-3D0D-0F43-9FBC-C2DDE3520A48}"/>
              </a:ext>
            </a:extLst>
          </p:cNvPr>
          <p:cNvSpPr>
            <a:spLocks noGrp="1" noChangeArrowheads="1"/>
          </p:cNvSpPr>
          <p:nvPr>
            <p:ph type="title"/>
          </p:nvPr>
        </p:nvSpPr>
        <p:spPr>
          <a:xfrm>
            <a:off x="1244600" y="133350"/>
            <a:ext cx="7899400" cy="1911350"/>
          </a:xfrm>
          <a:ln/>
        </p:spPr>
        <p:txBody>
          <a:bodyPr/>
          <a:lstStyle/>
          <a:p>
            <a:r>
              <a:rPr lang="en-US" altLang="en-US" sz="3200" dirty="0"/>
              <a:t>Unplanned Events of an Interpersonal Nature  </a:t>
            </a:r>
          </a:p>
        </p:txBody>
      </p:sp>
      <p:sp>
        <p:nvSpPr>
          <p:cNvPr id="48132" name="Rectangle 4">
            <a:extLst>
              <a:ext uri="{FF2B5EF4-FFF2-40B4-BE49-F238E27FC236}">
                <a16:creationId xmlns:a16="http://schemas.microsoft.com/office/drawing/2014/main" id="{FCD5988D-2A31-584A-B936-EB9C6D812464}"/>
              </a:ext>
            </a:extLst>
          </p:cNvPr>
          <p:cNvSpPr>
            <a:spLocks/>
          </p:cNvSpPr>
          <p:nvPr/>
        </p:nvSpPr>
        <p:spPr bwMode="auto">
          <a:xfrm>
            <a:off x="4762500" y="2095500"/>
            <a:ext cx="40640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66700" indent="-266700">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nSpc>
                <a:spcPct val="90000"/>
              </a:lnSpc>
              <a:spcBef>
                <a:spcPts val="663"/>
              </a:spcBef>
            </a:pPr>
            <a:r>
              <a:rPr lang="en-US" altLang="en-US" sz="2800" dirty="0">
                <a:latin typeface="Calibri Bold" charset="0"/>
                <a:ea typeface="Calibri Bold" charset="0"/>
                <a:cs typeface="Calibri Bold" charset="0"/>
                <a:sym typeface="Calibri Bold" charset="0"/>
              </a:rPr>
              <a:t>Effects</a:t>
            </a:r>
            <a:r>
              <a:rPr lang="en-US" altLang="en-US" sz="2800" dirty="0">
                <a:latin typeface="Calibri" panose="020F0502020204030204" pitchFamily="34" charset="0"/>
                <a:cs typeface="Calibri" panose="020F0502020204030204" pitchFamily="34" charset="0"/>
                <a:sym typeface="Calibri" panose="020F0502020204030204" pitchFamily="34" charset="0"/>
              </a:rPr>
              <a:t>: </a:t>
            </a:r>
          </a:p>
          <a:p>
            <a:pPr>
              <a:lnSpc>
                <a:spcPct val="90000"/>
              </a:lnSpc>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Support and enhanced career direction</a:t>
            </a:r>
          </a:p>
          <a:p>
            <a:pPr>
              <a:lnSpc>
                <a:spcPct val="90000"/>
              </a:lnSpc>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Critically examined career goal </a:t>
            </a:r>
          </a:p>
          <a:p>
            <a:pPr>
              <a:lnSpc>
                <a:spcPct val="90000"/>
              </a:lnSpc>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Change in career direction</a:t>
            </a:r>
          </a:p>
          <a:p>
            <a:pPr>
              <a:lnSpc>
                <a:spcPct val="90000"/>
              </a:lnSpc>
              <a:spcBef>
                <a:spcPts val="600"/>
              </a:spcBef>
              <a:buClr>
                <a:srgbClr val="000000"/>
              </a:buClr>
              <a:buSzPct val="1000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sym typeface="Calibri" panose="020F0502020204030204" pitchFamily="34" charset="0"/>
              </a:rPr>
              <a:t>Changed later </a:t>
            </a:r>
          </a:p>
        </p:txBody>
      </p:sp>
      <p:sp>
        <p:nvSpPr>
          <p:cNvPr id="48133" name="Rectangle 5">
            <a:extLst>
              <a:ext uri="{FF2B5EF4-FFF2-40B4-BE49-F238E27FC236}">
                <a16:creationId xmlns:a16="http://schemas.microsoft.com/office/drawing/2014/main" id="{3A59B21E-8D92-0B42-8FCE-5FE465468F22}"/>
              </a:ext>
            </a:extLst>
          </p:cNvPr>
          <p:cNvSpPr>
            <a:spLocks noGrp="1" noChangeArrowheads="1"/>
          </p:cNvSpPr>
          <p:nvPr>
            <p:ph type="body" idx="1"/>
          </p:nvPr>
        </p:nvSpPr>
        <p:spPr>
          <a:xfrm>
            <a:off x="622300" y="2081213"/>
            <a:ext cx="3657600" cy="4776787"/>
          </a:xfrm>
          <a:ln/>
        </p:spPr>
        <p:txBody>
          <a:bodyPr/>
          <a:lstStyle/>
          <a:p>
            <a:pPr marL="0" indent="0">
              <a:spcBef>
                <a:spcPct val="0"/>
              </a:spcBef>
              <a:buNone/>
            </a:pPr>
            <a:r>
              <a:rPr lang="en-US" altLang="en-US" sz="2800" dirty="0">
                <a:latin typeface="Calibri Bold" charset="0"/>
                <a:sym typeface="Calibri Bold" charset="0"/>
              </a:rPr>
              <a:t>Incidents</a:t>
            </a:r>
            <a:r>
              <a:rPr lang="en-US" altLang="en-US" sz="2800" dirty="0"/>
              <a:t>: </a:t>
            </a:r>
          </a:p>
          <a:p>
            <a:pPr marL="304800" indent="-304800">
              <a:spcBef>
                <a:spcPts val="600"/>
              </a:spcBef>
            </a:pPr>
            <a:r>
              <a:rPr lang="en-US" altLang="en-US" sz="2400" dirty="0"/>
              <a:t>Unexpected meeting</a:t>
            </a:r>
          </a:p>
          <a:p>
            <a:pPr marL="304800" indent="-304800">
              <a:spcBef>
                <a:spcPts val="600"/>
              </a:spcBef>
            </a:pPr>
            <a:r>
              <a:rPr lang="en-US" altLang="en-US" sz="2400" dirty="0"/>
              <a:t>Unexpected phone call  or  e-mail</a:t>
            </a:r>
          </a:p>
          <a:p>
            <a:pPr marL="304800" indent="-304800">
              <a:spcBef>
                <a:spcPts val="600"/>
              </a:spcBef>
            </a:pPr>
            <a:r>
              <a:rPr lang="en-US" altLang="en-US" sz="2400" dirty="0"/>
              <a:t>Social conversations </a:t>
            </a:r>
          </a:p>
          <a:p>
            <a:pPr marL="304800" indent="-304800">
              <a:spcBef>
                <a:spcPts val="600"/>
              </a:spcBef>
            </a:pPr>
            <a:r>
              <a:rPr lang="en-US" altLang="en-US" sz="2400" dirty="0"/>
              <a:t>Job lead when not looking for work </a:t>
            </a:r>
          </a:p>
        </p:txBody>
      </p:sp>
    </p:spTree>
    <p:extLst>
      <p:ext uri="{BB962C8B-B14F-4D97-AF65-F5344CB8AC3E}">
        <p14:creationId xmlns:p14="http://schemas.microsoft.com/office/powerpoint/2010/main" val="28756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C030F2B0-C289-D143-8A86-D0C6F8B0D364}"/>
              </a:ext>
            </a:extLst>
          </p:cNvPr>
          <p:cNvSpPr>
            <a:spLocks noGrp="1"/>
          </p:cNvSpPr>
          <p:nvPr>
            <p:ph type="sldNum" sz="quarter" idx="10"/>
          </p:nvPr>
        </p:nvSpPr>
        <p:spPr/>
        <p:txBody>
          <a:bodyPr/>
          <a:lstStyle/>
          <a:p>
            <a:endParaRPr lang="en-US" altLang="en-US" dirty="0"/>
          </a:p>
        </p:txBody>
      </p:sp>
      <p:sp>
        <p:nvSpPr>
          <p:cNvPr id="51203" name="Rectangle 3">
            <a:extLst>
              <a:ext uri="{FF2B5EF4-FFF2-40B4-BE49-F238E27FC236}">
                <a16:creationId xmlns:a16="http://schemas.microsoft.com/office/drawing/2014/main" id="{FBB109AA-417B-FC43-AD19-D6641818E1FD}"/>
              </a:ext>
            </a:extLst>
          </p:cNvPr>
          <p:cNvSpPr>
            <a:spLocks noGrp="1" noChangeArrowheads="1"/>
          </p:cNvSpPr>
          <p:nvPr>
            <p:ph type="title"/>
          </p:nvPr>
        </p:nvSpPr>
        <p:spPr>
          <a:xfrm>
            <a:off x="1295400" y="0"/>
            <a:ext cx="6540500" cy="2073275"/>
          </a:xfrm>
          <a:ln/>
        </p:spPr>
        <p:txBody>
          <a:bodyPr/>
          <a:lstStyle/>
          <a:p>
            <a:r>
              <a:rPr lang="en-US" altLang="en-US" sz="3600" dirty="0"/>
              <a:t>Work-related Unplanned Events </a:t>
            </a:r>
          </a:p>
        </p:txBody>
      </p:sp>
      <p:sp>
        <p:nvSpPr>
          <p:cNvPr id="51204" name="Rectangle 4">
            <a:extLst>
              <a:ext uri="{FF2B5EF4-FFF2-40B4-BE49-F238E27FC236}">
                <a16:creationId xmlns:a16="http://schemas.microsoft.com/office/drawing/2014/main" id="{8F6BA31D-9AD3-8345-B135-93F69FA1E6CC}"/>
              </a:ext>
            </a:extLst>
          </p:cNvPr>
          <p:cNvSpPr>
            <a:spLocks noGrp="1" noChangeArrowheads="1"/>
          </p:cNvSpPr>
          <p:nvPr>
            <p:ph type="body" idx="1"/>
          </p:nvPr>
        </p:nvSpPr>
        <p:spPr>
          <a:xfrm>
            <a:off x="889000" y="2159000"/>
            <a:ext cx="3403600" cy="4699000"/>
          </a:xfrm>
          <a:ln/>
        </p:spPr>
        <p:txBody>
          <a:bodyPr/>
          <a:lstStyle/>
          <a:p>
            <a:pPr marL="0" indent="0">
              <a:spcBef>
                <a:spcPct val="0"/>
              </a:spcBef>
              <a:buNone/>
            </a:pPr>
            <a:r>
              <a:rPr lang="en-US" altLang="en-US" sz="2800" dirty="0">
                <a:latin typeface="Calibri Bold" charset="0"/>
                <a:sym typeface="Calibri Bold" charset="0"/>
              </a:rPr>
              <a:t>Incidents:</a:t>
            </a:r>
            <a:r>
              <a:rPr lang="en-US" altLang="en-US" sz="2800" dirty="0"/>
              <a:t> </a:t>
            </a:r>
          </a:p>
          <a:p>
            <a:pPr marL="304800" indent="-304800">
              <a:spcBef>
                <a:spcPts val="700"/>
              </a:spcBef>
            </a:pPr>
            <a:r>
              <a:rPr lang="en-US" altLang="en-US" sz="2800" dirty="0"/>
              <a:t>Forced resignations </a:t>
            </a:r>
          </a:p>
          <a:p>
            <a:pPr marL="304800" indent="-304800">
              <a:spcBef>
                <a:spcPts val="700"/>
              </a:spcBef>
            </a:pPr>
            <a:r>
              <a:rPr lang="en-US" altLang="en-US" sz="2800" dirty="0"/>
              <a:t>Conflicts on the job </a:t>
            </a:r>
          </a:p>
          <a:p>
            <a:pPr marL="304800" indent="-304800">
              <a:spcBef>
                <a:spcPts val="700"/>
              </a:spcBef>
            </a:pPr>
            <a:r>
              <a:rPr lang="en-US" altLang="en-US" sz="2800" dirty="0"/>
              <a:t>Layoffs</a:t>
            </a:r>
          </a:p>
          <a:p>
            <a:pPr marL="304800" indent="-304800">
              <a:spcBef>
                <a:spcPts val="700"/>
              </a:spcBef>
            </a:pPr>
            <a:r>
              <a:rPr lang="en-US" altLang="en-US" sz="2800" dirty="0"/>
              <a:t>Business failures </a:t>
            </a:r>
          </a:p>
        </p:txBody>
      </p:sp>
      <p:sp>
        <p:nvSpPr>
          <p:cNvPr id="51205" name="Rectangle 5">
            <a:extLst>
              <a:ext uri="{FF2B5EF4-FFF2-40B4-BE49-F238E27FC236}">
                <a16:creationId xmlns:a16="http://schemas.microsoft.com/office/drawing/2014/main" id="{6FC8770A-E3FA-E14C-8590-D4E933EAB26D}"/>
              </a:ext>
            </a:extLst>
          </p:cNvPr>
          <p:cNvSpPr>
            <a:spLocks/>
          </p:cNvSpPr>
          <p:nvPr/>
        </p:nvSpPr>
        <p:spPr bwMode="auto">
          <a:xfrm>
            <a:off x="4673600" y="2146300"/>
            <a:ext cx="38354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66700" indent="-266700">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663"/>
              </a:spcBef>
            </a:pPr>
            <a:r>
              <a:rPr lang="en-US" altLang="en-US" sz="2800">
                <a:latin typeface="Calibri Bold" charset="0"/>
                <a:ea typeface="Calibri Bold" charset="0"/>
                <a:cs typeface="Calibri Bold" charset="0"/>
                <a:sym typeface="Calibri Bold" charset="0"/>
              </a:rPr>
              <a:t>Effects:</a:t>
            </a:r>
          </a:p>
          <a:p>
            <a:pPr>
              <a:spcBef>
                <a:spcPts val="663"/>
              </a:spcBef>
              <a:buClr>
                <a:srgbClr val="000000"/>
              </a:buClr>
              <a:buSzPct val="100000"/>
              <a:buFont typeface="Arial" panose="020B0604020202020204" pitchFamily="34" charset="0"/>
              <a:buChar char="•"/>
            </a:pPr>
            <a:r>
              <a:rPr lang="en-US" altLang="en-US" sz="2800">
                <a:latin typeface="Calibri" panose="020F0502020204030204" pitchFamily="34" charset="0"/>
                <a:cs typeface="Calibri" panose="020F0502020204030204" pitchFamily="34" charset="0"/>
                <a:sym typeface="Calibri" panose="020F0502020204030204" pitchFamily="34" charset="0"/>
              </a:rPr>
              <a:t>Lost jobs and started new work </a:t>
            </a:r>
          </a:p>
          <a:p>
            <a:pPr>
              <a:spcBef>
                <a:spcPts val="663"/>
              </a:spcBef>
              <a:buClr>
                <a:srgbClr val="000000"/>
              </a:buClr>
              <a:buSzPct val="100000"/>
              <a:buFont typeface="Arial" panose="020B0604020202020204" pitchFamily="34" charset="0"/>
              <a:buChar char="•"/>
            </a:pPr>
            <a:r>
              <a:rPr lang="en-US" altLang="en-US" sz="2800">
                <a:latin typeface="Calibri" panose="020F0502020204030204" pitchFamily="34" charset="0"/>
                <a:cs typeface="Calibri" panose="020F0502020204030204" pitchFamily="34" charset="0"/>
                <a:sym typeface="Calibri" panose="020F0502020204030204" pitchFamily="34" charset="0"/>
              </a:rPr>
              <a:t>Changed jobs </a:t>
            </a:r>
          </a:p>
          <a:p>
            <a:pPr>
              <a:spcBef>
                <a:spcPts val="663"/>
              </a:spcBef>
              <a:buClr>
                <a:srgbClr val="000000"/>
              </a:buClr>
              <a:buSzPct val="100000"/>
              <a:buFont typeface="Arial" panose="020B0604020202020204" pitchFamily="34" charset="0"/>
              <a:buChar char="•"/>
            </a:pPr>
            <a:r>
              <a:rPr lang="en-US" altLang="en-US" sz="2800">
                <a:latin typeface="Calibri" panose="020F0502020204030204" pitchFamily="34" charset="0"/>
                <a:cs typeface="Calibri" panose="020F0502020204030204" pitchFamily="34" charset="0"/>
                <a:sym typeface="Calibri" panose="020F0502020204030204" pitchFamily="34" charset="0"/>
              </a:rPr>
              <a:t>Changed career </a:t>
            </a:r>
          </a:p>
        </p:txBody>
      </p:sp>
    </p:spTree>
    <p:extLst>
      <p:ext uri="{BB962C8B-B14F-4D97-AF65-F5344CB8AC3E}">
        <p14:creationId xmlns:p14="http://schemas.microsoft.com/office/powerpoint/2010/main" val="305614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C1BF4861-282A-FF49-9DDA-A00ED297EA92}"/>
              </a:ext>
            </a:extLst>
          </p:cNvPr>
          <p:cNvSpPr>
            <a:spLocks noGrp="1"/>
          </p:cNvSpPr>
          <p:nvPr>
            <p:ph type="sldNum" sz="quarter" idx="10"/>
          </p:nvPr>
        </p:nvSpPr>
        <p:spPr/>
        <p:txBody>
          <a:bodyPr/>
          <a:lstStyle/>
          <a:p>
            <a:endParaRPr lang="en-US" altLang="en-US" dirty="0"/>
          </a:p>
        </p:txBody>
      </p:sp>
      <p:sp>
        <p:nvSpPr>
          <p:cNvPr id="54275" name="Rectangle 3">
            <a:extLst>
              <a:ext uri="{FF2B5EF4-FFF2-40B4-BE49-F238E27FC236}">
                <a16:creationId xmlns:a16="http://schemas.microsoft.com/office/drawing/2014/main" id="{8D966712-CA47-0549-B4A2-A61787A4A785}"/>
              </a:ext>
            </a:extLst>
          </p:cNvPr>
          <p:cNvSpPr>
            <a:spLocks noGrp="1" noChangeArrowheads="1"/>
          </p:cNvSpPr>
          <p:nvPr>
            <p:ph type="title"/>
          </p:nvPr>
        </p:nvSpPr>
        <p:spPr>
          <a:xfrm>
            <a:off x="1440180" y="0"/>
            <a:ext cx="7259320" cy="2035175"/>
          </a:xfrm>
          <a:ln/>
        </p:spPr>
        <p:txBody>
          <a:bodyPr/>
          <a:lstStyle/>
          <a:p>
            <a:r>
              <a:rPr lang="en-US" altLang="en-US" sz="3600" dirty="0"/>
              <a:t>Education-related Unplanned Events</a:t>
            </a:r>
          </a:p>
        </p:txBody>
      </p:sp>
      <p:sp>
        <p:nvSpPr>
          <p:cNvPr id="54276" name="Rectangle 4">
            <a:extLst>
              <a:ext uri="{FF2B5EF4-FFF2-40B4-BE49-F238E27FC236}">
                <a16:creationId xmlns:a16="http://schemas.microsoft.com/office/drawing/2014/main" id="{315C0493-6187-134C-B646-58E081D7E36D}"/>
              </a:ext>
            </a:extLst>
          </p:cNvPr>
          <p:cNvSpPr>
            <a:spLocks noGrp="1" noChangeArrowheads="1"/>
          </p:cNvSpPr>
          <p:nvPr>
            <p:ph type="body" idx="1"/>
          </p:nvPr>
        </p:nvSpPr>
        <p:spPr>
          <a:xfrm>
            <a:off x="622300" y="2057400"/>
            <a:ext cx="3949700" cy="4800600"/>
          </a:xfrm>
          <a:ln/>
        </p:spPr>
        <p:txBody>
          <a:bodyPr/>
          <a:lstStyle/>
          <a:p>
            <a:pPr marL="0" indent="0">
              <a:spcBef>
                <a:spcPct val="0"/>
              </a:spcBef>
              <a:buNone/>
            </a:pPr>
            <a:r>
              <a:rPr lang="en-US" altLang="en-US" sz="3200" dirty="0">
                <a:latin typeface="Calibri Bold" charset="0"/>
                <a:sym typeface="Calibri Bold" charset="0"/>
              </a:rPr>
              <a:t>Incidents:</a:t>
            </a:r>
            <a:endParaRPr lang="en-US" altLang="en-US" sz="3200" dirty="0">
              <a:latin typeface="Calibri Bold" charset="0"/>
              <a:ea typeface="ヒラギノ角ゴ ProN W6" panose="020B0300000000000000" pitchFamily="34" charset="-128"/>
              <a:sym typeface="Calibri Bold" charset="0"/>
            </a:endParaRPr>
          </a:p>
          <a:p>
            <a:pPr marL="304800" indent="-304800">
              <a:spcBef>
                <a:spcPts val="600"/>
              </a:spcBef>
            </a:pPr>
            <a:r>
              <a:rPr lang="en-US" altLang="en-US" dirty="0"/>
              <a:t>Scheduling errors</a:t>
            </a:r>
          </a:p>
          <a:p>
            <a:pPr marL="304800" indent="-304800">
              <a:spcBef>
                <a:spcPts val="600"/>
              </a:spcBef>
            </a:pPr>
            <a:r>
              <a:rPr lang="en-US" altLang="en-US" dirty="0"/>
              <a:t>Enrolled in wrong class</a:t>
            </a:r>
          </a:p>
          <a:p>
            <a:pPr marL="304800" indent="-304800">
              <a:spcBef>
                <a:spcPts val="600"/>
              </a:spcBef>
            </a:pPr>
            <a:r>
              <a:rPr lang="en-US" altLang="en-US" dirty="0"/>
              <a:t>Unexpectedly met influential professor</a:t>
            </a:r>
          </a:p>
        </p:txBody>
      </p:sp>
      <p:sp>
        <p:nvSpPr>
          <p:cNvPr id="54277" name="Rectangle 5">
            <a:extLst>
              <a:ext uri="{FF2B5EF4-FFF2-40B4-BE49-F238E27FC236}">
                <a16:creationId xmlns:a16="http://schemas.microsoft.com/office/drawing/2014/main" id="{91184B02-B417-2B4C-810B-B9E4CCD58366}"/>
              </a:ext>
            </a:extLst>
          </p:cNvPr>
          <p:cNvSpPr>
            <a:spLocks/>
          </p:cNvSpPr>
          <p:nvPr/>
        </p:nvSpPr>
        <p:spPr bwMode="auto">
          <a:xfrm>
            <a:off x="4813300" y="2082799"/>
            <a:ext cx="3949700" cy="38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66700" indent="-266700">
              <a:defRPr sz="1200">
                <a:solidFill>
                  <a:schemeClr val="tx1"/>
                </a:solidFill>
                <a:latin typeface="Gill Sans" panose="020B0502020104020203" pitchFamily="34" charset="-79"/>
              </a:defRPr>
            </a:lvl1pPr>
            <a:lvl2pPr>
              <a:defRPr sz="1200">
                <a:solidFill>
                  <a:schemeClr val="tx1"/>
                </a:solidFill>
                <a:latin typeface="Gill Sans" panose="020B0502020104020203" pitchFamily="34" charset="-79"/>
              </a:defRPr>
            </a:lvl2pPr>
            <a:lvl3pPr>
              <a:defRPr sz="1200">
                <a:solidFill>
                  <a:schemeClr val="tx1"/>
                </a:solidFill>
                <a:latin typeface="Gill Sans" panose="020B0502020104020203" pitchFamily="34" charset="-79"/>
              </a:defRPr>
            </a:lvl3pPr>
            <a:lvl4pPr>
              <a:defRPr sz="1200">
                <a:solidFill>
                  <a:schemeClr val="tx1"/>
                </a:solidFill>
                <a:latin typeface="Gill Sans" panose="020B0502020104020203" pitchFamily="34" charset="-79"/>
              </a:defRPr>
            </a:lvl4pPr>
            <a:lvl5pPr>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spcBef>
                <a:spcPts val="663"/>
              </a:spcBef>
            </a:pPr>
            <a:r>
              <a:rPr lang="en-US" altLang="en-US" sz="3200" dirty="0">
                <a:latin typeface="Calibri Bold" charset="0"/>
                <a:ea typeface="Calibri Bold" charset="0"/>
                <a:cs typeface="Calibri Bold" charset="0"/>
                <a:sym typeface="Calibri Bold" charset="0"/>
              </a:rPr>
              <a:t>Effects:</a:t>
            </a:r>
          </a:p>
          <a:p>
            <a:pPr>
              <a:spcBef>
                <a:spcPts val="575"/>
              </a:spcBef>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Change major</a:t>
            </a:r>
          </a:p>
          <a:p>
            <a:pPr>
              <a:spcBef>
                <a:spcPts val="575"/>
              </a:spcBef>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New program of study  </a:t>
            </a:r>
          </a:p>
          <a:p>
            <a:pPr>
              <a:spcBef>
                <a:spcPts val="575"/>
              </a:spcBef>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Dropped out of college </a:t>
            </a:r>
          </a:p>
          <a:p>
            <a:pPr>
              <a:spcBef>
                <a:spcPts val="575"/>
              </a:spcBef>
              <a:buClr>
                <a:srgbClr val="000000"/>
              </a:buClr>
              <a:buSzPct val="100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sym typeface="Calibri" panose="020F0502020204030204" pitchFamily="34" charset="0"/>
              </a:rPr>
              <a:t>Explore new career direction</a:t>
            </a:r>
          </a:p>
        </p:txBody>
      </p:sp>
    </p:spTree>
    <p:extLst>
      <p:ext uri="{BB962C8B-B14F-4D97-AF65-F5344CB8AC3E}">
        <p14:creationId xmlns:p14="http://schemas.microsoft.com/office/powerpoint/2010/main" val="332889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image/png;base64,iVBORw0KGgoAAAANSUhEUgAAAOEAAADhCAMAAAAJbSJIAAAAkFBMVEX///8REhYAAACJiosNDhOBgYIMDRIAAAj7+/sFBw0AAAn8/PwAAAMNDhKrq6wAAwvo6Ojz8/Pd3d28vL2amptBQkSoqKkjJCfNzc6SkpNqamzX19jDw8SioqPR0dF3eHkcHSBTU1UxMTRJSkxaWlxubnBiYmQiIyY8PD+DhIWNjY4yMzXj4+O1tbYqKy1HR0mSSHAIAAALKUlEQVR4nN1da2OyPAyFqoA+ouJt3i/zus25///vXnCzTRAkVZDmPR83Zc3SJienobUs0zHc+F+VTtmjKA7el6jbvhCLsgdSGI7CjuCIadkjKQjrXwMjE/+fE3VyNdC263ZQ9mgKQE0ZaNvum1f2eHLHGBpo22JQ9oDyxhAbGJq4LntI+aIXNzA0cVf2oPLE6NbA0MRa2cPKD1NRTbDQFv2yB5YXOsJRZjnQxFbZQ8sHQZj+lFHvcMKKXtmDywPem4uSRAWY6P8vKOoAWOSe/1nWEvygKrplj+9pbIE99VUQ/xF/irpPsuYHWs2cotbQjLwWTf/em7GZyxbjlKjirWB4ZUxRh6mZAaVIvhQVkVExRL87IROZUtSR8IERcYa2QL/9KGWET6ILyWgCy54hD49LGOGTwCttkvCJFjKRHUXFZDQ5lPQ5U1TvDMnoT8qnPlC2HL10hM/iCMlouuq0Q/mSE0VdU2lZIqljgAl93INbYs4ANY3yyMMUlYeKOtaKH4HdJsQko9DSzAEdFybO7QtG+CR62nkck58kbmAUMBmlcbERJ4qaRUaTgSmq0SpqNhlNBhuKGjSyyWgymFBUTEaPWt/9YKGiIjKqm7w5UNTtcxqh+SoqJqMn/QeYTlE/NMhoMrwvsIyb76ZR1H4OxWzgGKyipiujOsDp1CiKisno/OHnYEpkkIp6XxnVAVZRjdnof4yMJqNnIkV9lIwmw0CKSlFGdWAcRcVkNI8QX0P8rXwV9SkymozJ0+QhTyAyWs+JaiGK2iyXomooozqAE6Pul0lRdZRRHaDF7b6Xt9HfLywmBGZs9OsqozowgqLe26Z/HgaoqI8oozrAFLWS+/MzkScZTUbJFDVfMpqMUilqUAWxzt0X9FfmyMRZQX8lEd47yFe2u/yoxfHxrfnIUeXmGbXKCizF11JUKItF/94kODoDCgaJz/DhX/EfEfAexB4bmAwtRfFAeWLdfRV/W1CGY9tNep6e054oPgu0CqJCG48vyP/yTTv7cSGq70WaBbCjWWjTa403J/tpEepFmgXwWZaFzqt8SFyH+Vv4ug5GUizN30Kxet1exi4xe/1CkZ1HLGzeefLXK4v97rySgs91Xd/CwzW1N3efaQ/ul6+6/UFts9GzhSQvpStrFEyujWpVDQv13V4i1o2rhTZVQeooCwsdWk4YXNehc6Z+ZXq10LeLHFleWF3jYp0skcmXaNubIkeWE/7JGUcvjGUx3zS+by9EoNYUWbyRHakvKx6ewVRZSBaP5DuXZuwXZkD1GdKHK4OTAXtp2VACGX24MjixSIeqtCLzE7l0q4LDy5Y7fdLWvX6l/qr67ynINeWT+cm3DDQGddCkw7mK/XVyg6lKFoZ0l9yFSof07L2/cvXXytoPoquWIXm7SCrbLEJpTz8dejKUVgsdWk6Y66dDKWw1WLzTvdMvZuesWKn1I5NFnZq95T/FhBavbEjFhZ4szqw4G9AjqNlbcTa30KHlhJl+7SS/Yv5raxFUDxE5e0uq/kT39Auh+tzI+6OqOGRxIqaU5+m8W+psDQ6lk2KlZNVM6myuUW8fpGGkL0ONeS1DwNmo3SY/vJbhRFvCAApGsUPLCbYKNMSwIWuRZlGNVblCMRqyos9LKoXFIbX8lR2OLEgpaLShlglSIacT9VJx1N7gVrmCxUFRgZxy/or4lSOvXAEKC2KZIEOT7xQ7tJwABH1iX7sSMIx51fAuwDIk5vsvVptOgHZT+cmJ2SRV2ZDKT1QkXRY7tJxQ016GSoNiMUnVeKnLUKZ7h0WTiVpUtrOifUNx0hLeiHkA6tABopDoqW42FuledXtRq1+5MVonN0+VCrmDRN7eViIbC/0CUDbibjzYaWRROMFNJ1qZUONV3VuWK1/Wo8UNEGc47G1DHZFYOcnQ67DY+YXXARAZmOqD4tCAEaKpJilp0snApPHuUKkY6dYVm2v25NElhCYpacTqtRsW3fkWEAWJKtv2+g5qm8WZrLA09AXlzR3QZssjVai+LeIklZ/n0Y0Y6Re+lk+AC3VfiC4JLTBJKZ+Xq5BLtociG0UVnGrLHWXjBAonCieVudDhIbHBDRnSi0BAGudRGFqW42sN+Sxb31g0QVnoDBJKLdvi50L1Mj2llvUk/WGiIcKtbVIyBK+YstjXtuCQKU456co55cMDfIZQy25cHYcbgSGoDLNrWamR2i6HlykvWKndimzSHYAqi0ldCA/9J/CZia6aYwAGMlW0s5uEZmBGm3aYdRoWOqnCUxfJsskU1lqGRsL2ipLFCf42BFPgwkyvwCXLJcyAY1z8RtZnA3WGnek3rShAF2ayaHWPF3WP2ABINYLwBi84zotJX4KFA2kWYeuCz7JJhdZPg+zCfwcp5TjkI09Kx0xjFW45zlHrXbklK5CCA4eZ9OhFaNFzIfA2k76LC1SZ4Bzuf7KjPvrK8yufBTg8MWO7yXsDB5wxkYAtpAJnNaFvwP+CxbtNv1BqhJ1xw9YS/C9eeGjes/gGfrnf0w1vtORDuC2voQ46vK/OwPOc2SjAFjrB9D5fg2dyc+lJiDCi5rcRONa8yabqtaC+dj/MLICB9QaPvpkLwK0Wd2feFJxWXf5tKhoAHMxp3An/XXQwPReF24pkfDBH77CZKTKQD5dBR+yKO7tp2EAereq/ALfk3esOWiADGeUJyEfvzdEZMpDFyTp/AGrEPc98o+s9eLwe+gewCB0nVW/BV6d98aHbeOjpuX7J10B4f3YqH/U2yEDjbky9hxPgKCJtC/d04OtBeNGhU01hmTNwJjs3A61jEww9Zb+3jy5OEQNWBsIr+9LkQ3ylAKs8iK/tSNl5OJ2xgSxOtpKAl1KnRJkWWoKcxO0IMBG2D0mry8Mz1Ockylj4Lp/kqypHbWSgw+OEQAlooJ/IZWoC3TLiZmiopiHzht7pG3Kg/drbRJ4HuhooqViv4BDDqxy04jz69v3Q0Qo70GEWY1CiTzhDNZjgFWiLBq8l6KFb8m4z/VxgB9rih9cSPLnIwHgOHx1gLX+ZoSwOylWIFQoxAzvbWIQJZyifLoQLxrhQwIpgUBNNbJ8vtqxKCctbYx6NoqhXiS9AW3B5D+2KRVUg/8AU4I1jF2hGH1jzCjFhLQGTAKKZkX04wDB0YPcdzcE2oJnB5619jtgzc+A4VumdZTXRWd7Mz/D3NqONpQgxB9pifQ2R0/1NfInqiBqbVrwLvBp2YFVmidkgwT5HrPl0OV3w3cRW1P9CSGdsi9sLX6tixWyCLo6xVfa3BHtbIW4v0qwKbmVEdx2jYdUL1e7WGsK9MS/KEBVeHKa7j9vhipnV6X/dZodf/y15ZYjubZhsr7vfGxFn11f/LXkc7nTFbBun0SFW4eJrJFgXMjRRY2WfNzwkrjM70XvR/PxkNT8Xu6QwmYp2GD85xZdTf5XAwlIRuu+Hk9LbmR+13FcPwwuj1q3F5zklTKa67zhkMz1Prb2jZV6YGdm4z5sOJ+HSaybk8FSEwWX7zcF93rRVO0ZXlGssvcvi+2mZnhw60+/5cn243OxOj5t/3hvMzcvtne50MZrNeq35+GO5Pdq/d8s39Gy7hBaxGZpnnjV8ExCuptd+4TfCry57Rk7Ond4qS0K48sS6b2rknN3KDFq+C7OCGIxHBgfO7a3QQETVERffjYycmgqPWRfNS3FetjicOb3Siyv+xTYxCI0z3HUSS+I6dNyLafZxOZ/xEgOnSZKK9JhTb/wlkcN2Oe91ufgNoSXLPd+vOvW2C3Jj++24nlT6vamBaVwD3eW5aq9Wq8Pb+Wuw3u+WtUp/2JstukFgcA4g4z854I6ULlcUsAAAAABJRU5ErkJggg==">
            <a:extLst>
              <a:ext uri="{FF2B5EF4-FFF2-40B4-BE49-F238E27FC236}">
                <a16:creationId xmlns:a16="http://schemas.microsoft.com/office/drawing/2014/main" id="{8A66A0F0-6BDF-D24F-AEDF-BD4514EE4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596" y="1175790"/>
            <a:ext cx="4625404" cy="4625404"/>
          </a:xfrm>
          <a:prstGeom prst="rect">
            <a:avLst/>
          </a:prstGeom>
          <a:noFill/>
          <a:extLst>
            <a:ext uri="{909E8E84-426E-40DD-AFC4-6F175D3DCCD1}">
              <a14:hiddenFill xmlns:a14="http://schemas.microsoft.com/office/drawing/2010/main">
                <a:solidFill>
                  <a:srgbClr val="FFFFFF"/>
                </a:solidFill>
              </a14:hiddenFill>
            </a:ext>
          </a:extLst>
        </p:spPr>
      </p:pic>
      <p:sp>
        <p:nvSpPr>
          <p:cNvPr id="151" name="Career development is an ongoing process of planning and directed action toward personal work and life goals"/>
          <p:cNvSpPr txBox="1">
            <a:spLocks noGrp="1"/>
          </p:cNvSpPr>
          <p:nvPr>
            <p:ph type="title"/>
          </p:nvPr>
        </p:nvSpPr>
        <p:spPr>
          <a:xfrm>
            <a:off x="661454" y="1447370"/>
            <a:ext cx="7358063" cy="2321719"/>
          </a:xfrm>
          <a:prstGeom prst="rect">
            <a:avLst/>
          </a:prstGeom>
        </p:spPr>
        <p:txBody>
          <a:bodyPr>
            <a:normAutofit fontScale="90000"/>
          </a:bodyPr>
          <a:lstStyle>
            <a:lvl1pPr algn="l" defTabSz="356615">
              <a:defRPr sz="4680">
                <a:latin typeface="Helvetica"/>
                <a:ea typeface="Helvetica"/>
                <a:cs typeface="Helvetica"/>
                <a:sym typeface="Helvetica"/>
              </a:defRPr>
            </a:lvl1pPr>
          </a:lstStyle>
          <a:p>
            <a:r>
              <a:rPr dirty="0"/>
              <a:t>Career development is an ongoing process of planning and directed action toward personal work and life goals </a:t>
            </a:r>
          </a:p>
        </p:txBody>
      </p:sp>
    </p:spTree>
    <p:extLst>
      <p:ext uri="{BB962C8B-B14F-4D97-AF65-F5344CB8AC3E}">
        <p14:creationId xmlns:p14="http://schemas.microsoft.com/office/powerpoint/2010/main" val="353050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AA166B2B-E737-D340-ADF3-59358B77E87A}"/>
              </a:ext>
            </a:extLst>
          </p:cNvPr>
          <p:cNvSpPr>
            <a:spLocks noGrp="1" noChangeArrowheads="1"/>
          </p:cNvSpPr>
          <p:nvPr>
            <p:ph type="body" idx="1"/>
          </p:nvPr>
        </p:nvSpPr>
        <p:spPr/>
        <p:txBody>
          <a:bodyPr/>
          <a:lstStyle/>
          <a:p>
            <a:pPr marL="514350" indent="-514350">
              <a:buFont typeface="+mj-lt"/>
              <a:buAutoNum type="alphaUcPeriod"/>
            </a:pPr>
            <a:r>
              <a:rPr lang="en-US" altLang="en-US" dirty="0">
                <a:sym typeface="Calibri Bold" charset="0"/>
              </a:rPr>
              <a:t>Internal factors</a:t>
            </a:r>
          </a:p>
          <a:p>
            <a:pPr lvl="1"/>
            <a:r>
              <a:rPr lang="en-US" altLang="en-US" dirty="0"/>
              <a:t>Traits</a:t>
            </a:r>
          </a:p>
          <a:p>
            <a:pPr lvl="1"/>
            <a:r>
              <a:rPr lang="en-US" altLang="en-US" dirty="0"/>
              <a:t>Characteristics </a:t>
            </a:r>
          </a:p>
          <a:p>
            <a:pPr lvl="1"/>
            <a:r>
              <a:rPr lang="en-US" altLang="en-US" dirty="0"/>
              <a:t>Behaviors </a:t>
            </a:r>
          </a:p>
          <a:p>
            <a:pPr marL="514350" indent="-514350">
              <a:buFont typeface="+mj-lt"/>
              <a:buAutoNum type="alphaUcPeriod"/>
            </a:pPr>
            <a:r>
              <a:rPr lang="en-US" altLang="en-US" dirty="0">
                <a:sym typeface="Calibri Bold" charset="0"/>
              </a:rPr>
              <a:t>External factors </a:t>
            </a:r>
          </a:p>
          <a:p>
            <a:pPr lvl="1"/>
            <a:r>
              <a:rPr lang="en-US" altLang="en-US" dirty="0"/>
              <a:t>External circumstances </a:t>
            </a:r>
          </a:p>
          <a:p>
            <a:pPr lvl="1"/>
            <a:r>
              <a:rPr lang="en-US" altLang="en-US" dirty="0"/>
              <a:t>Support systems or lack of support </a:t>
            </a:r>
          </a:p>
        </p:txBody>
      </p:sp>
      <p:sp>
        <p:nvSpPr>
          <p:cNvPr id="59395" name="Rectangle 3">
            <a:extLst>
              <a:ext uri="{FF2B5EF4-FFF2-40B4-BE49-F238E27FC236}">
                <a16:creationId xmlns:a16="http://schemas.microsoft.com/office/drawing/2014/main" id="{E0EFCBE1-2519-F349-906A-5B1EEADD009C}"/>
              </a:ext>
            </a:extLst>
          </p:cNvPr>
          <p:cNvSpPr>
            <a:spLocks noGrp="1" noChangeArrowheads="1"/>
          </p:cNvSpPr>
          <p:nvPr>
            <p:ph type="title"/>
          </p:nvPr>
        </p:nvSpPr>
        <p:spPr/>
        <p:txBody>
          <a:bodyPr/>
          <a:lstStyle/>
          <a:p>
            <a:r>
              <a:rPr lang="en-US" altLang="en-US" dirty="0"/>
              <a:t>Recognizing &amp; Interacting Unplanned Events</a:t>
            </a:r>
          </a:p>
        </p:txBody>
      </p:sp>
    </p:spTree>
    <p:extLst>
      <p:ext uri="{BB962C8B-B14F-4D97-AF65-F5344CB8AC3E}">
        <p14:creationId xmlns:p14="http://schemas.microsoft.com/office/powerpoint/2010/main" val="154875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E9A2CD64-836C-9C4E-9B01-F26D3857AF70}"/>
              </a:ext>
            </a:extLst>
          </p:cNvPr>
          <p:cNvSpPr>
            <a:spLocks noGrp="1" noChangeArrowheads="1"/>
          </p:cNvSpPr>
          <p:nvPr>
            <p:ph type="body" idx="1"/>
          </p:nvPr>
        </p:nvSpPr>
        <p:spPr>
          <a:xfrm>
            <a:off x="425301" y="1761204"/>
            <a:ext cx="8236917" cy="4731671"/>
          </a:xfrm>
        </p:spPr>
        <p:txBody>
          <a:bodyPr/>
          <a:lstStyle/>
          <a:p>
            <a:r>
              <a:rPr lang="en-US" altLang="en-US" dirty="0"/>
              <a:t>Flexibility  - Adapting, balancing, compromise</a:t>
            </a:r>
          </a:p>
          <a:p>
            <a:r>
              <a:rPr lang="en-US" altLang="en-US" dirty="0"/>
              <a:t>Curiosity  - Discovery, eager to find out, love learning</a:t>
            </a:r>
          </a:p>
          <a:p>
            <a:r>
              <a:rPr lang="en-US" altLang="en-US" dirty="0"/>
              <a:t>Persistence  - Determination, hard work, continuing the course</a:t>
            </a:r>
          </a:p>
          <a:p>
            <a:r>
              <a:rPr lang="en-US" altLang="en-US" dirty="0"/>
              <a:t>Optimism  - Positive outlook, hopefulness, attainable</a:t>
            </a:r>
          </a:p>
          <a:p>
            <a:r>
              <a:rPr lang="en-US" altLang="en-US" dirty="0"/>
              <a:t>Risk taking  - Explore, leave secure job, exposure</a:t>
            </a:r>
          </a:p>
          <a:p>
            <a:r>
              <a:rPr lang="en-US" altLang="en-US" dirty="0"/>
              <a:t>Spirituality - Blessed, spiritually connected, calling </a:t>
            </a:r>
          </a:p>
          <a:p>
            <a:r>
              <a:rPr lang="en-US" altLang="en-US" dirty="0"/>
              <a:t>Need for job security  - Need, critical, gainful, viable work </a:t>
            </a:r>
          </a:p>
        </p:txBody>
      </p:sp>
      <p:sp>
        <p:nvSpPr>
          <p:cNvPr id="61443" name="Rectangle 3">
            <a:extLst>
              <a:ext uri="{FF2B5EF4-FFF2-40B4-BE49-F238E27FC236}">
                <a16:creationId xmlns:a16="http://schemas.microsoft.com/office/drawing/2014/main" id="{9590F726-F9B0-7B45-B639-B0B8C054F840}"/>
              </a:ext>
            </a:extLst>
          </p:cNvPr>
          <p:cNvSpPr>
            <a:spLocks noGrp="1" noChangeArrowheads="1"/>
          </p:cNvSpPr>
          <p:nvPr>
            <p:ph type="title"/>
          </p:nvPr>
        </p:nvSpPr>
        <p:spPr/>
        <p:txBody>
          <a:bodyPr/>
          <a:lstStyle/>
          <a:p>
            <a:r>
              <a:rPr lang="en-US" altLang="en-US"/>
              <a:t>A. Internal factors </a:t>
            </a:r>
          </a:p>
        </p:txBody>
      </p:sp>
    </p:spTree>
    <p:extLst>
      <p:ext uri="{BB962C8B-B14F-4D97-AF65-F5344CB8AC3E}">
        <p14:creationId xmlns:p14="http://schemas.microsoft.com/office/powerpoint/2010/main" val="427447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a:extLst>
              <a:ext uri="{FF2B5EF4-FFF2-40B4-BE49-F238E27FC236}">
                <a16:creationId xmlns:a16="http://schemas.microsoft.com/office/drawing/2014/main" id="{280043DA-BEC9-0345-8416-817542BEC9DE}"/>
              </a:ext>
            </a:extLst>
          </p:cNvPr>
          <p:cNvSpPr>
            <a:spLocks noGrp="1" noChangeArrowheads="1"/>
          </p:cNvSpPr>
          <p:nvPr>
            <p:ph type="body" idx="1"/>
          </p:nvPr>
        </p:nvSpPr>
        <p:spPr/>
        <p:txBody>
          <a:bodyPr/>
          <a:lstStyle/>
          <a:p>
            <a:pPr marL="0" indent="0">
              <a:buNone/>
            </a:pPr>
            <a:r>
              <a:rPr lang="en-US" altLang="en-US" dirty="0"/>
              <a:t>Financial support </a:t>
            </a:r>
          </a:p>
          <a:p>
            <a:pPr lvl="1"/>
            <a:r>
              <a:rPr lang="en-US" altLang="en-US" dirty="0"/>
              <a:t>Most frequently acknowledged</a:t>
            </a:r>
          </a:p>
          <a:p>
            <a:pPr lvl="1"/>
            <a:r>
              <a:rPr lang="en-US" altLang="en-US" dirty="0"/>
              <a:t> Obstacle &amp; Need for approval</a:t>
            </a:r>
          </a:p>
          <a:p>
            <a:pPr lvl="1"/>
            <a:r>
              <a:rPr lang="en-US" altLang="en-US" dirty="0"/>
              <a:t>Support and encouragement</a:t>
            </a:r>
          </a:p>
          <a:p>
            <a:pPr marL="0" indent="0">
              <a:buNone/>
            </a:pPr>
            <a:r>
              <a:rPr lang="en-US" altLang="en-US" dirty="0"/>
              <a:t>Logistical support </a:t>
            </a:r>
          </a:p>
          <a:p>
            <a:pPr lvl="1"/>
            <a:r>
              <a:rPr lang="en-US" altLang="en-US" dirty="0"/>
              <a:t>Coordination and planning of everyday life </a:t>
            </a:r>
          </a:p>
          <a:p>
            <a:pPr lvl="1"/>
            <a:r>
              <a:rPr lang="en-US" altLang="en-US" dirty="0"/>
              <a:t>Balancing family obligations &amp; time constraints</a:t>
            </a:r>
          </a:p>
          <a:p>
            <a:pPr lvl="1"/>
            <a:r>
              <a:rPr lang="en-US" altLang="en-US" dirty="0"/>
              <a:t>Proximity of training enabling</a:t>
            </a:r>
          </a:p>
          <a:p>
            <a:pPr marL="0" indent="0">
              <a:buNone/>
            </a:pPr>
            <a:r>
              <a:rPr lang="en-US" altLang="en-US" dirty="0"/>
              <a:t>Emotional support </a:t>
            </a:r>
          </a:p>
          <a:p>
            <a:pPr lvl="1"/>
            <a:endParaRPr lang="en-US" altLang="en-US" dirty="0"/>
          </a:p>
        </p:txBody>
      </p:sp>
      <p:sp>
        <p:nvSpPr>
          <p:cNvPr id="63491" name="Rectangle 3">
            <a:extLst>
              <a:ext uri="{FF2B5EF4-FFF2-40B4-BE49-F238E27FC236}">
                <a16:creationId xmlns:a16="http://schemas.microsoft.com/office/drawing/2014/main" id="{CC0BBC52-92A4-EB4B-AB6F-26D23539DA61}"/>
              </a:ext>
            </a:extLst>
          </p:cNvPr>
          <p:cNvSpPr>
            <a:spLocks noGrp="1" noChangeArrowheads="1"/>
          </p:cNvSpPr>
          <p:nvPr>
            <p:ph type="title"/>
          </p:nvPr>
        </p:nvSpPr>
        <p:spPr/>
        <p:txBody>
          <a:bodyPr/>
          <a:lstStyle/>
          <a:p>
            <a:r>
              <a:rPr lang="en-US" altLang="en-US" dirty="0"/>
              <a:t>B. External factors</a:t>
            </a:r>
          </a:p>
        </p:txBody>
      </p:sp>
    </p:spTree>
    <p:extLst>
      <p:ext uri="{BB962C8B-B14F-4D97-AF65-F5344CB8AC3E}">
        <p14:creationId xmlns:p14="http://schemas.microsoft.com/office/powerpoint/2010/main" val="6084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a:extLst>
              <a:ext uri="{FF2B5EF4-FFF2-40B4-BE49-F238E27FC236}">
                <a16:creationId xmlns:a16="http://schemas.microsoft.com/office/drawing/2014/main" id="{D1A6E71D-D3C2-CA4F-BFF3-736C03B9F372}"/>
              </a:ext>
            </a:extLst>
          </p:cNvPr>
          <p:cNvSpPr>
            <a:spLocks noGrp="1" noChangeArrowheads="1"/>
          </p:cNvSpPr>
          <p:nvPr>
            <p:ph type="body" idx="1"/>
          </p:nvPr>
        </p:nvSpPr>
        <p:spPr/>
        <p:txBody>
          <a:bodyPr/>
          <a:lstStyle/>
          <a:p>
            <a:pPr marL="0" indent="0">
              <a:buNone/>
            </a:pPr>
            <a:r>
              <a:rPr lang="en-US" altLang="en-US" dirty="0"/>
              <a:t>Unplanned events are common </a:t>
            </a:r>
          </a:p>
          <a:p>
            <a:pPr lvl="2"/>
            <a:r>
              <a:rPr lang="en-US" altLang="en-US" dirty="0"/>
              <a:t>Bandura, 1982</a:t>
            </a:r>
          </a:p>
          <a:p>
            <a:pPr lvl="2"/>
            <a:r>
              <a:rPr lang="en-US" altLang="en-US" dirty="0"/>
              <a:t>Miller, 1983 </a:t>
            </a:r>
          </a:p>
          <a:p>
            <a:pPr lvl="2"/>
            <a:r>
              <a:rPr lang="en-US" altLang="en-US" dirty="0"/>
              <a:t>Mitchell, 1999 </a:t>
            </a:r>
          </a:p>
          <a:p>
            <a:pPr marL="0" indent="0">
              <a:buNone/>
            </a:pPr>
            <a:r>
              <a:rPr lang="en-US" altLang="en-US" dirty="0"/>
              <a:t>Unplanned events influence career decisions </a:t>
            </a:r>
          </a:p>
          <a:p>
            <a:pPr lvl="2"/>
            <a:r>
              <a:rPr lang="en-US" altLang="en-US" dirty="0"/>
              <a:t>Cabal &amp; </a:t>
            </a:r>
            <a:r>
              <a:rPr lang="en-US" altLang="en-US" dirty="0" err="1"/>
              <a:t>Salomone</a:t>
            </a:r>
            <a:r>
              <a:rPr lang="en-US" altLang="en-US" dirty="0"/>
              <a:t>, 1990 </a:t>
            </a:r>
          </a:p>
          <a:p>
            <a:pPr lvl="2"/>
            <a:r>
              <a:rPr lang="en-US" altLang="en-US" dirty="0" err="1"/>
              <a:t>Betsworth</a:t>
            </a:r>
            <a:r>
              <a:rPr lang="en-US" altLang="en-US" dirty="0"/>
              <a:t> &amp; Hansen, 1996</a:t>
            </a:r>
          </a:p>
          <a:p>
            <a:pPr lvl="2"/>
            <a:r>
              <a:rPr lang="en-US" altLang="en-US" dirty="0"/>
              <a:t>Magnuson, 2003 </a:t>
            </a:r>
          </a:p>
          <a:p>
            <a:pPr marL="0" indent="0">
              <a:buNone/>
            </a:pPr>
            <a:r>
              <a:rPr lang="en-US" altLang="en-US" dirty="0"/>
              <a:t>This study found  </a:t>
            </a:r>
          </a:p>
          <a:p>
            <a:pPr lvl="2"/>
            <a:r>
              <a:rPr lang="en-US" altLang="en-US" dirty="0"/>
              <a:t>Unplanned events occurred in pathways over 20 years  </a:t>
            </a:r>
          </a:p>
          <a:p>
            <a:pPr lvl="2"/>
            <a:r>
              <a:rPr lang="en-US" altLang="en-US" dirty="0"/>
              <a:t>Had positive and negative effects </a:t>
            </a:r>
          </a:p>
          <a:p>
            <a:pPr lvl="2"/>
            <a:r>
              <a:rPr lang="en-US" altLang="en-US" dirty="0"/>
              <a:t>Mid and lower socio-economic group </a:t>
            </a:r>
          </a:p>
        </p:txBody>
      </p:sp>
      <p:sp>
        <p:nvSpPr>
          <p:cNvPr id="66563" name="Rectangle 3">
            <a:extLst>
              <a:ext uri="{FF2B5EF4-FFF2-40B4-BE49-F238E27FC236}">
                <a16:creationId xmlns:a16="http://schemas.microsoft.com/office/drawing/2014/main" id="{DB3B7F1F-1AC6-1D4A-8AE6-77AC59562377}"/>
              </a:ext>
            </a:extLst>
          </p:cNvPr>
          <p:cNvSpPr>
            <a:spLocks noGrp="1" noChangeArrowheads="1"/>
          </p:cNvSpPr>
          <p:nvPr>
            <p:ph type="title"/>
          </p:nvPr>
        </p:nvSpPr>
        <p:spPr>
          <a:xfrm>
            <a:off x="1297858" y="168488"/>
            <a:ext cx="7484635" cy="1325563"/>
          </a:xfrm>
        </p:spPr>
        <p:txBody>
          <a:bodyPr>
            <a:noAutofit/>
          </a:bodyPr>
          <a:lstStyle/>
          <a:p>
            <a:r>
              <a:rPr lang="en-US" altLang="en-US" sz="3200" dirty="0"/>
              <a:t>Adult Career Changers experience unplanned events that affect their pathways </a:t>
            </a:r>
          </a:p>
        </p:txBody>
      </p:sp>
    </p:spTree>
    <p:extLst>
      <p:ext uri="{BB962C8B-B14F-4D97-AF65-F5344CB8AC3E}">
        <p14:creationId xmlns:p14="http://schemas.microsoft.com/office/powerpoint/2010/main" val="297859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a:extLst>
              <a:ext uri="{FF2B5EF4-FFF2-40B4-BE49-F238E27FC236}">
                <a16:creationId xmlns:a16="http://schemas.microsoft.com/office/drawing/2014/main" id="{E4302451-6B06-3249-BFD2-D5F836E60574}"/>
              </a:ext>
            </a:extLst>
          </p:cNvPr>
          <p:cNvSpPr>
            <a:spLocks noGrp="1" noChangeArrowheads="1"/>
          </p:cNvSpPr>
          <p:nvPr>
            <p:ph type="body" idx="1"/>
          </p:nvPr>
        </p:nvSpPr>
        <p:spPr>
          <a:xfrm>
            <a:off x="212651" y="1761204"/>
            <a:ext cx="8782493" cy="4731671"/>
          </a:xfrm>
        </p:spPr>
        <p:txBody>
          <a:bodyPr/>
          <a:lstStyle/>
          <a:p>
            <a:r>
              <a:rPr lang="en-US" altLang="en-US" dirty="0"/>
              <a:t>Past studies on happenstance </a:t>
            </a:r>
          </a:p>
          <a:p>
            <a:pPr lvl="1"/>
            <a:r>
              <a:rPr lang="en-US" altLang="en-US" dirty="0"/>
              <a:t>Accidental discoveries caused change  – (Roe &amp; Baruch, 1967)  </a:t>
            </a:r>
          </a:p>
          <a:p>
            <a:pPr lvl="1"/>
            <a:r>
              <a:rPr lang="en-US" altLang="en-US" dirty="0"/>
              <a:t>Happenstance measurably alters careers - (Miller,  1983) </a:t>
            </a:r>
          </a:p>
          <a:p>
            <a:pPr lvl="1"/>
            <a:r>
              <a:rPr lang="en-US" altLang="en-US" dirty="0"/>
              <a:t>Categorized serendipitous events by type or degree of change – (</a:t>
            </a:r>
            <a:r>
              <a:rPr lang="en-US" altLang="en-US" dirty="0" err="1"/>
              <a:t>Betsworth</a:t>
            </a:r>
            <a:r>
              <a:rPr lang="en-US" altLang="en-US" dirty="0"/>
              <a:t> &amp; Hansen, 1996) </a:t>
            </a:r>
          </a:p>
          <a:p>
            <a:pPr lvl="1"/>
            <a:r>
              <a:rPr lang="en-US" altLang="en-US" dirty="0"/>
              <a:t>Serendipitous events influence change in career paths - (Williams et al., 1998)  </a:t>
            </a:r>
          </a:p>
          <a:p>
            <a:pPr lvl="1"/>
            <a:r>
              <a:rPr lang="en-US" altLang="en-US" dirty="0"/>
              <a:t>Perceived change as opportunity – (Henderson &amp; Oliver, 2000)</a:t>
            </a:r>
          </a:p>
          <a:p>
            <a:r>
              <a:rPr lang="en-US" altLang="en-US" dirty="0"/>
              <a:t>This study found</a:t>
            </a:r>
          </a:p>
          <a:p>
            <a:pPr lvl="1"/>
            <a:r>
              <a:rPr lang="en-US" altLang="en-US" dirty="0"/>
              <a:t>Pivotal changed career goal - confirmed</a:t>
            </a:r>
          </a:p>
          <a:p>
            <a:pPr lvl="1"/>
            <a:r>
              <a:rPr lang="en-US" altLang="en-US" dirty="0"/>
              <a:t>Non-pivotal same career goal/made new meaning/re-decided </a:t>
            </a:r>
          </a:p>
        </p:txBody>
      </p:sp>
      <p:sp>
        <p:nvSpPr>
          <p:cNvPr id="68611" name="Rectangle 3">
            <a:extLst>
              <a:ext uri="{FF2B5EF4-FFF2-40B4-BE49-F238E27FC236}">
                <a16:creationId xmlns:a16="http://schemas.microsoft.com/office/drawing/2014/main" id="{3CB32E02-E0B7-9D48-981C-3A1C05B51A54}"/>
              </a:ext>
            </a:extLst>
          </p:cNvPr>
          <p:cNvSpPr>
            <a:spLocks noGrp="1" noChangeArrowheads="1"/>
          </p:cNvSpPr>
          <p:nvPr>
            <p:ph type="title"/>
          </p:nvPr>
        </p:nvSpPr>
        <p:spPr>
          <a:xfrm>
            <a:off x="1297858" y="168488"/>
            <a:ext cx="7697286" cy="1325563"/>
          </a:xfrm>
        </p:spPr>
        <p:txBody>
          <a:bodyPr>
            <a:noAutofit/>
          </a:bodyPr>
          <a:lstStyle/>
          <a:p>
            <a:r>
              <a:rPr lang="en-US" altLang="en-US" sz="3200" dirty="0"/>
              <a:t>Unplanned events were either pivotal or non-pivotal in relationship to career decisions</a:t>
            </a:r>
          </a:p>
        </p:txBody>
      </p:sp>
    </p:spTree>
    <p:extLst>
      <p:ext uri="{BB962C8B-B14F-4D97-AF65-F5344CB8AC3E}">
        <p14:creationId xmlns:p14="http://schemas.microsoft.com/office/powerpoint/2010/main" val="18237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a:extLst>
              <a:ext uri="{FF2B5EF4-FFF2-40B4-BE49-F238E27FC236}">
                <a16:creationId xmlns:a16="http://schemas.microsoft.com/office/drawing/2014/main" id="{8A9EFB69-F8B5-9747-971E-64D28C9AC413}"/>
              </a:ext>
            </a:extLst>
          </p:cNvPr>
          <p:cNvSpPr>
            <a:spLocks noGrp="1" noChangeArrowheads="1"/>
          </p:cNvSpPr>
          <p:nvPr>
            <p:ph type="body" idx="1"/>
          </p:nvPr>
        </p:nvSpPr>
        <p:spPr/>
        <p:txBody>
          <a:bodyPr/>
          <a:lstStyle/>
          <a:p>
            <a:pPr marL="0" indent="0">
              <a:buNone/>
            </a:pPr>
            <a:r>
              <a:rPr lang="en-US" altLang="en-US" dirty="0"/>
              <a:t>Identified internal factors: </a:t>
            </a:r>
          </a:p>
          <a:p>
            <a:pPr lvl="1"/>
            <a:r>
              <a:rPr lang="en-US" altLang="en-US" dirty="0"/>
              <a:t>Williams (1998)   </a:t>
            </a:r>
          </a:p>
          <a:p>
            <a:pPr lvl="1"/>
            <a:r>
              <a:rPr lang="en-US" altLang="en-US" dirty="0" err="1"/>
              <a:t>Neualt</a:t>
            </a:r>
            <a:r>
              <a:rPr lang="en-US" altLang="en-US" dirty="0"/>
              <a:t> (2000) </a:t>
            </a:r>
          </a:p>
          <a:p>
            <a:pPr lvl="1"/>
            <a:r>
              <a:rPr lang="en-US" altLang="en-US" dirty="0"/>
              <a:t>Hackett &amp; Betz (1981) 	</a:t>
            </a:r>
          </a:p>
          <a:p>
            <a:pPr lvl="1"/>
            <a:endParaRPr lang="en-US" altLang="en-US" dirty="0"/>
          </a:p>
          <a:p>
            <a:pPr marL="0" indent="0">
              <a:buNone/>
            </a:pPr>
            <a:r>
              <a:rPr lang="en-US" altLang="en-US" dirty="0"/>
              <a:t>When Counseling consider: </a:t>
            </a:r>
          </a:p>
          <a:p>
            <a:pPr lvl="1"/>
            <a:r>
              <a:rPr lang="en-US" altLang="en-US" dirty="0"/>
              <a:t>Flexibility </a:t>
            </a:r>
          </a:p>
          <a:p>
            <a:pPr lvl="1"/>
            <a:r>
              <a:rPr lang="en-US" altLang="en-US" dirty="0"/>
              <a:t>Curiosity </a:t>
            </a:r>
          </a:p>
          <a:p>
            <a:pPr lvl="1"/>
            <a:r>
              <a:rPr lang="en-US" altLang="en-US" dirty="0"/>
              <a:t>Optimism</a:t>
            </a:r>
          </a:p>
          <a:p>
            <a:pPr lvl="1"/>
            <a:r>
              <a:rPr lang="en-US" altLang="en-US" dirty="0"/>
              <a:t>Persistence </a:t>
            </a:r>
          </a:p>
          <a:p>
            <a:pPr lvl="1"/>
            <a:r>
              <a:rPr lang="en-US" altLang="en-US" dirty="0"/>
              <a:t>Risk-taking </a:t>
            </a:r>
          </a:p>
        </p:txBody>
      </p:sp>
      <p:sp>
        <p:nvSpPr>
          <p:cNvPr id="70659" name="Rectangle 3">
            <a:extLst>
              <a:ext uri="{FF2B5EF4-FFF2-40B4-BE49-F238E27FC236}">
                <a16:creationId xmlns:a16="http://schemas.microsoft.com/office/drawing/2014/main" id="{4989795F-CEF2-3346-90A7-ADE15EED48BB}"/>
              </a:ext>
            </a:extLst>
          </p:cNvPr>
          <p:cNvSpPr>
            <a:spLocks noGrp="1" noChangeArrowheads="1"/>
          </p:cNvSpPr>
          <p:nvPr>
            <p:ph type="title"/>
          </p:nvPr>
        </p:nvSpPr>
        <p:spPr>
          <a:xfrm>
            <a:off x="1297858" y="168488"/>
            <a:ext cx="7676021" cy="1325563"/>
          </a:xfrm>
        </p:spPr>
        <p:txBody>
          <a:bodyPr>
            <a:noAutofit/>
          </a:bodyPr>
          <a:lstStyle/>
          <a:p>
            <a:r>
              <a:rPr lang="en-US" altLang="en-US" sz="3200" dirty="0"/>
              <a:t>Factors, both internal and external, influenced participants’ interactions with unplanned events along their career pathway</a:t>
            </a:r>
          </a:p>
        </p:txBody>
      </p:sp>
    </p:spTree>
    <p:extLst>
      <p:ext uri="{BB962C8B-B14F-4D97-AF65-F5344CB8AC3E}">
        <p14:creationId xmlns:p14="http://schemas.microsoft.com/office/powerpoint/2010/main" val="297285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520FF17-2728-D842-B448-E50E6F2A12E0}"/>
              </a:ext>
            </a:extLst>
          </p:cNvPr>
          <p:cNvSpPr>
            <a:spLocks noGrp="1"/>
          </p:cNvSpPr>
          <p:nvPr>
            <p:ph type="sldNum" sz="quarter" idx="10"/>
          </p:nvPr>
        </p:nvSpPr>
        <p:spPr/>
        <p:txBody>
          <a:bodyPr/>
          <a:lstStyle/>
          <a:p>
            <a:endParaRPr lang="en-US" altLang="en-US" dirty="0"/>
          </a:p>
        </p:txBody>
      </p:sp>
      <p:sp>
        <p:nvSpPr>
          <p:cNvPr id="72707" name="Rectangle 3">
            <a:extLst>
              <a:ext uri="{FF2B5EF4-FFF2-40B4-BE49-F238E27FC236}">
                <a16:creationId xmlns:a16="http://schemas.microsoft.com/office/drawing/2014/main" id="{71687FEB-A7D4-D340-A5DE-AAF3CFCC6BA8}"/>
              </a:ext>
            </a:extLst>
          </p:cNvPr>
          <p:cNvSpPr>
            <a:spLocks noGrp="1" noChangeArrowheads="1"/>
          </p:cNvSpPr>
          <p:nvPr>
            <p:ph type="title"/>
          </p:nvPr>
        </p:nvSpPr>
        <p:spPr>
          <a:xfrm>
            <a:off x="1369219" y="-120650"/>
            <a:ext cx="7175500" cy="1965325"/>
          </a:xfrm>
          <a:ln/>
        </p:spPr>
        <p:txBody>
          <a:bodyPr/>
          <a:lstStyle/>
          <a:p>
            <a:r>
              <a:rPr lang="en-US" altLang="en-US" sz="3000" dirty="0"/>
              <a:t>Factors, both internal and external, influenced participants’ interactions with unplanned events along their career pathway</a:t>
            </a:r>
          </a:p>
        </p:txBody>
      </p:sp>
      <p:sp>
        <p:nvSpPr>
          <p:cNvPr id="72708" name="Rectangle 4">
            <a:extLst>
              <a:ext uri="{FF2B5EF4-FFF2-40B4-BE49-F238E27FC236}">
                <a16:creationId xmlns:a16="http://schemas.microsoft.com/office/drawing/2014/main" id="{F4552120-38EF-874A-9298-774BB996F030}"/>
              </a:ext>
            </a:extLst>
          </p:cNvPr>
          <p:cNvSpPr>
            <a:spLocks noGrp="1" noChangeArrowheads="1"/>
          </p:cNvSpPr>
          <p:nvPr>
            <p:ph type="body" idx="1"/>
          </p:nvPr>
        </p:nvSpPr>
        <p:spPr>
          <a:xfrm>
            <a:off x="297180" y="1623060"/>
            <a:ext cx="8846820" cy="5417820"/>
          </a:xfrm>
          <a:ln/>
        </p:spPr>
        <p:txBody>
          <a:bodyPr>
            <a:normAutofit/>
          </a:bodyPr>
          <a:lstStyle/>
          <a:p>
            <a:pPr marL="0" indent="0">
              <a:lnSpc>
                <a:spcPct val="80000"/>
              </a:lnSpc>
              <a:buNone/>
            </a:pPr>
            <a:r>
              <a:rPr lang="en-US" altLang="en-US" sz="3600" dirty="0"/>
              <a:t>Spirituality emerged as an internal factor</a:t>
            </a:r>
          </a:p>
          <a:p>
            <a:pPr marL="0" lvl="1" indent="0">
              <a:lnSpc>
                <a:spcPct val="80000"/>
              </a:lnSpc>
              <a:buSzPct val="125000"/>
              <a:buNone/>
            </a:pPr>
            <a:endParaRPr lang="en-US" altLang="en-US" sz="1000" dirty="0"/>
          </a:p>
          <a:p>
            <a:pPr marL="0" lvl="1" indent="0">
              <a:lnSpc>
                <a:spcPct val="80000"/>
              </a:lnSpc>
              <a:buSzPct val="125000"/>
              <a:buNone/>
            </a:pPr>
            <a:r>
              <a:rPr lang="en-US" altLang="en-US" sz="3200" dirty="0"/>
              <a:t>In the literature on career development</a:t>
            </a:r>
          </a:p>
          <a:p>
            <a:pPr marL="0" lvl="1" indent="0">
              <a:lnSpc>
                <a:spcPct val="80000"/>
              </a:lnSpc>
            </a:pPr>
            <a:r>
              <a:rPr lang="en-US" altLang="en-US" sz="2800" dirty="0"/>
              <a:t>Calling and identity </a:t>
            </a:r>
            <a:r>
              <a:rPr lang="en-US" altLang="en-US" sz="1800" dirty="0"/>
              <a:t>(Weiss et al., 2004) </a:t>
            </a:r>
          </a:p>
          <a:p>
            <a:pPr marL="0" lvl="1" indent="0">
              <a:lnSpc>
                <a:spcPct val="80000"/>
              </a:lnSpc>
            </a:pPr>
            <a:r>
              <a:rPr lang="en-US" altLang="en-US" sz="2800" dirty="0"/>
              <a:t>Holistic frame </a:t>
            </a:r>
            <a:r>
              <a:rPr lang="en-US" altLang="en-US" sz="1800" dirty="0"/>
              <a:t>(</a:t>
            </a:r>
            <a:r>
              <a:rPr lang="en-US" altLang="en-US" sz="1800" dirty="0" err="1"/>
              <a:t>Guidon</a:t>
            </a:r>
            <a:r>
              <a:rPr lang="en-US" altLang="en-US" sz="1800" dirty="0"/>
              <a:t> &amp; Hanna, 2002)  </a:t>
            </a:r>
          </a:p>
          <a:p>
            <a:pPr marL="0" lvl="1" indent="0">
              <a:lnSpc>
                <a:spcPct val="80000"/>
              </a:lnSpc>
            </a:pPr>
            <a:r>
              <a:rPr lang="en-US" altLang="en-US" sz="2800" dirty="0"/>
              <a:t>Interconnectedness relationship with higher power </a:t>
            </a:r>
            <a:r>
              <a:rPr lang="en-US" altLang="en-US" sz="1800" dirty="0"/>
              <a:t>(Hamilton &amp; Jackson, 1998) </a:t>
            </a:r>
          </a:p>
          <a:p>
            <a:pPr marL="0" lvl="1" indent="0">
              <a:lnSpc>
                <a:spcPct val="80000"/>
              </a:lnSpc>
            </a:pPr>
            <a:r>
              <a:rPr lang="en-US" altLang="en-US" sz="2800" dirty="0"/>
              <a:t>Higher power with purpose </a:t>
            </a:r>
            <a:r>
              <a:rPr lang="en-US" altLang="en-US" sz="1800" dirty="0"/>
              <a:t>(</a:t>
            </a:r>
            <a:r>
              <a:rPr lang="en-US" altLang="en-US" sz="1800" dirty="0" err="1"/>
              <a:t>Tisdell</a:t>
            </a:r>
            <a:r>
              <a:rPr lang="en-US" altLang="en-US" sz="1800" dirty="0"/>
              <a:t>, 2001) </a:t>
            </a:r>
          </a:p>
          <a:p>
            <a:pPr marL="0" lvl="1" indent="0">
              <a:lnSpc>
                <a:spcPct val="80000"/>
              </a:lnSpc>
              <a:spcBef>
                <a:spcPts val="800"/>
              </a:spcBef>
              <a:buSzPct val="125000"/>
              <a:buNone/>
            </a:pPr>
            <a:endParaRPr lang="en-US" altLang="en-US" sz="1000" dirty="0"/>
          </a:p>
          <a:p>
            <a:pPr marL="0" lvl="1" indent="0">
              <a:lnSpc>
                <a:spcPct val="80000"/>
              </a:lnSpc>
              <a:spcBef>
                <a:spcPts val="800"/>
              </a:spcBef>
              <a:buSzPct val="125000"/>
              <a:buNone/>
            </a:pPr>
            <a:r>
              <a:rPr lang="en-US" altLang="en-US" sz="3200" dirty="0"/>
              <a:t>Participants’ interaction with unplanned events</a:t>
            </a:r>
          </a:p>
          <a:p>
            <a:pPr marL="0" lvl="1" indent="0">
              <a:lnSpc>
                <a:spcPct val="80000"/>
              </a:lnSpc>
            </a:pPr>
            <a:r>
              <a:rPr lang="en-US" altLang="en-US" sz="2800" dirty="0"/>
              <a:t>This is my mission </a:t>
            </a:r>
          </a:p>
          <a:p>
            <a:pPr marL="0" lvl="1" indent="0">
              <a:lnSpc>
                <a:spcPct val="80000"/>
              </a:lnSpc>
            </a:pPr>
            <a:r>
              <a:rPr lang="en-US" altLang="en-US" sz="2800" dirty="0"/>
              <a:t>This is my calling </a:t>
            </a:r>
          </a:p>
          <a:p>
            <a:pPr marL="0" lvl="1" indent="0">
              <a:lnSpc>
                <a:spcPct val="80000"/>
              </a:lnSpc>
            </a:pPr>
            <a:r>
              <a:rPr lang="en-US" altLang="en-US" sz="2800" dirty="0"/>
              <a:t>Provided a deeper meaning in life</a:t>
            </a:r>
          </a:p>
        </p:txBody>
      </p:sp>
    </p:spTree>
    <p:extLst>
      <p:ext uri="{BB962C8B-B14F-4D97-AF65-F5344CB8AC3E}">
        <p14:creationId xmlns:p14="http://schemas.microsoft.com/office/powerpoint/2010/main" val="66168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A527FF7-38EC-E546-8D82-4F4DA9A8AF52}"/>
              </a:ext>
            </a:extLst>
          </p:cNvPr>
          <p:cNvSpPr>
            <a:spLocks noGrp="1" noChangeArrowheads="1"/>
          </p:cNvSpPr>
          <p:nvPr>
            <p:ph idx="1"/>
          </p:nvPr>
        </p:nvSpPr>
        <p:spPr/>
        <p:txBody>
          <a:bodyPr/>
          <a:lstStyle/>
          <a:p>
            <a:r>
              <a:rPr lang="en-US" altLang="en-US" dirty="0"/>
              <a:t>Job security emerged as an internal factor</a:t>
            </a:r>
          </a:p>
          <a:p>
            <a:r>
              <a:rPr lang="en-US" altLang="en-US" dirty="0"/>
              <a:t>Need for job security </a:t>
            </a:r>
          </a:p>
          <a:p>
            <a:pPr lvl="1"/>
            <a:r>
              <a:rPr lang="en-US" altLang="en-US" dirty="0"/>
              <a:t>Limited research</a:t>
            </a:r>
          </a:p>
          <a:p>
            <a:r>
              <a:rPr lang="en-US" altLang="en-US" dirty="0"/>
              <a:t>Participants’ interaction with unplanned events</a:t>
            </a:r>
          </a:p>
          <a:p>
            <a:pPr lvl="1"/>
            <a:r>
              <a:rPr lang="en-US" altLang="en-US" dirty="0"/>
              <a:t>My need to support my family </a:t>
            </a:r>
          </a:p>
          <a:p>
            <a:pPr lvl="1"/>
            <a:r>
              <a:rPr lang="en-US" altLang="en-US" dirty="0"/>
              <a:t>My need for stable employment</a:t>
            </a:r>
          </a:p>
        </p:txBody>
      </p:sp>
      <p:sp>
        <p:nvSpPr>
          <p:cNvPr id="15" name="Title 14">
            <a:extLst>
              <a:ext uri="{FF2B5EF4-FFF2-40B4-BE49-F238E27FC236}">
                <a16:creationId xmlns:a16="http://schemas.microsoft.com/office/drawing/2014/main" id="{19A5CCFE-A292-5B4F-B951-2562743C81C6}"/>
              </a:ext>
            </a:extLst>
          </p:cNvPr>
          <p:cNvSpPr>
            <a:spLocks noGrp="1"/>
          </p:cNvSpPr>
          <p:nvPr>
            <p:ph type="title"/>
          </p:nvPr>
        </p:nvSpPr>
        <p:spPr>
          <a:xfrm>
            <a:off x="1297858" y="168488"/>
            <a:ext cx="7846142" cy="1325563"/>
          </a:xfrm>
        </p:spPr>
        <p:txBody>
          <a:bodyPr>
            <a:noAutofit/>
          </a:bodyPr>
          <a:lstStyle/>
          <a:p>
            <a:r>
              <a:rPr lang="en-US" altLang="en-US" sz="3200" dirty="0">
                <a:latin typeface="Calibri" panose="020F0502020204030204" pitchFamily="34" charset="0"/>
                <a:cs typeface="Calibri" panose="020F0502020204030204" pitchFamily="34" charset="0"/>
                <a:sym typeface="Calibri" panose="020F0502020204030204" pitchFamily="34" charset="0"/>
              </a:rPr>
              <a:t>Factors, both internal and external, influenced participants’ interactions with unplanned events along their career pathway</a:t>
            </a:r>
            <a:endParaRPr lang="en-US" sz="3200" dirty="0"/>
          </a:p>
        </p:txBody>
      </p:sp>
    </p:spTree>
    <p:extLst>
      <p:ext uri="{BB962C8B-B14F-4D97-AF65-F5344CB8AC3E}">
        <p14:creationId xmlns:p14="http://schemas.microsoft.com/office/powerpoint/2010/main" val="24559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92C40AA-65EF-E343-8578-A49FD579990B}"/>
              </a:ext>
            </a:extLst>
          </p:cNvPr>
          <p:cNvSpPr>
            <a:spLocks noGrp="1" noChangeArrowheads="1"/>
          </p:cNvSpPr>
          <p:nvPr>
            <p:ph type="body" idx="1"/>
          </p:nvPr>
        </p:nvSpPr>
        <p:spPr>
          <a:xfrm>
            <a:off x="628650" y="1761204"/>
            <a:ext cx="8217638" cy="4731671"/>
          </a:xfrm>
        </p:spPr>
        <p:txBody>
          <a:bodyPr/>
          <a:lstStyle/>
          <a:p>
            <a:r>
              <a:rPr lang="en-US" altLang="en-US" dirty="0"/>
              <a:t>Financial support </a:t>
            </a:r>
          </a:p>
          <a:p>
            <a:r>
              <a:rPr lang="en-US" altLang="en-US" dirty="0"/>
              <a:t>Financial support is a frequent barrier  </a:t>
            </a:r>
            <a:r>
              <a:rPr lang="en-US" altLang="en-US" sz="2000" dirty="0"/>
              <a:t>(Ford &amp; Orel, 2005) </a:t>
            </a:r>
            <a:endParaRPr lang="en-US" altLang="en-US" dirty="0"/>
          </a:p>
          <a:p>
            <a:r>
              <a:rPr lang="en-US" altLang="en-US" dirty="0"/>
              <a:t>Availability of financial support increases participation </a:t>
            </a:r>
            <a:r>
              <a:rPr lang="en-US" altLang="en-US" sz="2000" dirty="0"/>
              <a:t>(Barr, 2005) </a:t>
            </a:r>
            <a:endParaRPr lang="en-US" altLang="en-US" dirty="0"/>
          </a:p>
          <a:p>
            <a:r>
              <a:rPr lang="en-US" altLang="en-US" dirty="0"/>
              <a:t>Financial support as contextual factor</a:t>
            </a:r>
          </a:p>
          <a:p>
            <a:pPr lvl="1"/>
            <a:r>
              <a:rPr lang="en-US" altLang="en-US" dirty="0"/>
              <a:t>Positive – enabling </a:t>
            </a:r>
          </a:p>
          <a:p>
            <a:pPr lvl="2"/>
            <a:r>
              <a:rPr lang="en-US" altLang="en-US" dirty="0"/>
              <a:t>Financial support</a:t>
            </a:r>
          </a:p>
          <a:p>
            <a:pPr lvl="2"/>
            <a:r>
              <a:rPr lang="en-US" altLang="en-US" dirty="0"/>
              <a:t>Tuition </a:t>
            </a:r>
          </a:p>
          <a:p>
            <a:pPr lvl="1"/>
            <a:r>
              <a:rPr lang="en-US" altLang="en-US" dirty="0"/>
              <a:t>Negative – constraining </a:t>
            </a:r>
          </a:p>
          <a:p>
            <a:pPr lvl="2"/>
            <a:r>
              <a:rPr lang="en-US" altLang="en-US" dirty="0"/>
              <a:t> Lack of income</a:t>
            </a:r>
          </a:p>
          <a:p>
            <a:pPr lvl="2"/>
            <a:r>
              <a:rPr lang="en-US" altLang="en-US" dirty="0"/>
              <a:t> Lack of funds for retraining</a:t>
            </a:r>
          </a:p>
        </p:txBody>
      </p:sp>
      <p:sp>
        <p:nvSpPr>
          <p:cNvPr id="3" name="Title 2">
            <a:extLst>
              <a:ext uri="{FF2B5EF4-FFF2-40B4-BE49-F238E27FC236}">
                <a16:creationId xmlns:a16="http://schemas.microsoft.com/office/drawing/2014/main" id="{73F61CB4-664F-F844-9AAE-33A565D38A1D}"/>
              </a:ext>
            </a:extLst>
          </p:cNvPr>
          <p:cNvSpPr>
            <a:spLocks noGrp="1"/>
          </p:cNvSpPr>
          <p:nvPr>
            <p:ph type="title"/>
          </p:nvPr>
        </p:nvSpPr>
        <p:spPr>
          <a:xfrm>
            <a:off x="1297858" y="168488"/>
            <a:ext cx="7846142" cy="1325563"/>
          </a:xfrm>
        </p:spPr>
        <p:txBody>
          <a:bodyPr>
            <a:noAutofit/>
          </a:bodyPr>
          <a:lstStyle/>
          <a:p>
            <a:r>
              <a:rPr lang="en-US" altLang="en-US" sz="3200" dirty="0">
                <a:latin typeface="Calibri" panose="020F0502020204030204" pitchFamily="34" charset="0"/>
                <a:cs typeface="Calibri" panose="020F0502020204030204" pitchFamily="34" charset="0"/>
                <a:sym typeface="Calibri" panose="020F0502020204030204" pitchFamily="34" charset="0"/>
              </a:rPr>
              <a:t>Factors, both internal and external, influenced participants’ interactions with unplanned events along their career pathway</a:t>
            </a:r>
            <a:endParaRPr lang="en-US" sz="3200" dirty="0"/>
          </a:p>
        </p:txBody>
      </p:sp>
    </p:spTree>
    <p:extLst>
      <p:ext uri="{BB962C8B-B14F-4D97-AF65-F5344CB8AC3E}">
        <p14:creationId xmlns:p14="http://schemas.microsoft.com/office/powerpoint/2010/main" val="167675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3ED1C176-8CCB-E44C-A27B-C564CF5B100F}"/>
              </a:ext>
            </a:extLst>
          </p:cNvPr>
          <p:cNvSpPr>
            <a:spLocks noGrp="1" noChangeArrowheads="1"/>
          </p:cNvSpPr>
          <p:nvPr>
            <p:ph type="body" idx="1"/>
          </p:nvPr>
        </p:nvSpPr>
        <p:spPr/>
        <p:txBody>
          <a:bodyPr/>
          <a:lstStyle/>
          <a:p>
            <a:r>
              <a:rPr lang="en-US" altLang="en-US" dirty="0"/>
              <a:t>Literature on emotional support </a:t>
            </a:r>
          </a:p>
          <a:p>
            <a:r>
              <a:rPr lang="en-US" altLang="en-US" dirty="0"/>
              <a:t>Emotional and social support key </a:t>
            </a:r>
            <a:r>
              <a:rPr lang="en-US" altLang="en-US" sz="2000" dirty="0"/>
              <a:t>(</a:t>
            </a:r>
            <a:r>
              <a:rPr lang="en-US" altLang="en-US" sz="2000" dirty="0" err="1"/>
              <a:t>Schultheiss</a:t>
            </a:r>
            <a:r>
              <a:rPr lang="en-US" altLang="en-US" sz="2000" dirty="0"/>
              <a:t> et al., 2001) </a:t>
            </a:r>
          </a:p>
          <a:p>
            <a:endParaRPr lang="en-US" altLang="en-US" dirty="0"/>
          </a:p>
          <a:p>
            <a:r>
              <a:rPr lang="en-US" altLang="en-US" dirty="0"/>
              <a:t>Emotional support as contextual factor</a:t>
            </a:r>
          </a:p>
          <a:p>
            <a:pPr lvl="1"/>
            <a:r>
              <a:rPr lang="en-US" altLang="en-US" dirty="0"/>
              <a:t>Positive </a:t>
            </a:r>
          </a:p>
          <a:p>
            <a:pPr lvl="2"/>
            <a:r>
              <a:rPr lang="en-US" altLang="en-US" dirty="0"/>
              <a:t>Support from individuals – enrolled </a:t>
            </a:r>
          </a:p>
          <a:p>
            <a:pPr lvl="2"/>
            <a:r>
              <a:rPr lang="en-US" altLang="en-US" dirty="0"/>
              <a:t>Teachers, family, advisors, &amp; friends - changed </a:t>
            </a:r>
          </a:p>
          <a:p>
            <a:pPr lvl="1"/>
            <a:r>
              <a:rPr lang="en-US" altLang="en-US" dirty="0"/>
              <a:t>Negative </a:t>
            </a:r>
          </a:p>
          <a:p>
            <a:pPr lvl="2"/>
            <a:r>
              <a:rPr lang="en-US" altLang="en-US" dirty="0"/>
              <a:t>Withheld – stuck, deterrent to  change</a:t>
            </a:r>
          </a:p>
        </p:txBody>
      </p:sp>
      <p:sp>
        <p:nvSpPr>
          <p:cNvPr id="3" name="Title 2">
            <a:extLst>
              <a:ext uri="{FF2B5EF4-FFF2-40B4-BE49-F238E27FC236}">
                <a16:creationId xmlns:a16="http://schemas.microsoft.com/office/drawing/2014/main" id="{7F1EF139-7F01-5844-B1B9-20BF2F5A2417}"/>
              </a:ext>
            </a:extLst>
          </p:cNvPr>
          <p:cNvSpPr>
            <a:spLocks noGrp="1"/>
          </p:cNvSpPr>
          <p:nvPr>
            <p:ph type="title"/>
          </p:nvPr>
        </p:nvSpPr>
        <p:spPr>
          <a:xfrm>
            <a:off x="1297858" y="168488"/>
            <a:ext cx="7846142" cy="1325563"/>
          </a:xfrm>
        </p:spPr>
        <p:txBody>
          <a:bodyPr>
            <a:noAutofit/>
          </a:bodyPr>
          <a:lstStyle/>
          <a:p>
            <a:r>
              <a:rPr lang="en-US" altLang="en-US" sz="3200" dirty="0">
                <a:latin typeface="Calibri" panose="020F0502020204030204" pitchFamily="34" charset="0"/>
                <a:cs typeface="Calibri" panose="020F0502020204030204" pitchFamily="34" charset="0"/>
                <a:sym typeface="Calibri" panose="020F0502020204030204" pitchFamily="34" charset="0"/>
              </a:rPr>
              <a:t>Factors, both internal and external, influenced participants’ interactions with unplanned events along their career pathway</a:t>
            </a:r>
            <a:endParaRPr lang="en-US" sz="3200" dirty="0"/>
          </a:p>
        </p:txBody>
      </p:sp>
    </p:spTree>
    <p:extLst>
      <p:ext uri="{BB962C8B-B14F-4D97-AF65-F5344CB8AC3E}">
        <p14:creationId xmlns:p14="http://schemas.microsoft.com/office/powerpoint/2010/main" val="152642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Unknown.jpeg" descr="Unknown.jpeg"/>
          <p:cNvPicPr>
            <a:picLocks noChangeAspect="1"/>
          </p:cNvPicPr>
          <p:nvPr/>
        </p:nvPicPr>
        <p:blipFill>
          <a:blip r:embed="rId3">
            <a:extLst/>
          </a:blip>
          <a:stretch>
            <a:fillRect/>
          </a:stretch>
        </p:blipFill>
        <p:spPr>
          <a:xfrm>
            <a:off x="268169" y="1614948"/>
            <a:ext cx="8920846" cy="5106208"/>
          </a:xfrm>
          <a:prstGeom prst="rect">
            <a:avLst/>
          </a:prstGeom>
          <a:ln w="12700">
            <a:miter lim="400000"/>
          </a:ln>
        </p:spPr>
      </p:pic>
      <p:sp>
        <p:nvSpPr>
          <p:cNvPr id="154" name="Development means growth, continuous acquisition and application of one’s skills."/>
          <p:cNvSpPr txBox="1">
            <a:spLocks noGrp="1"/>
          </p:cNvSpPr>
          <p:nvPr>
            <p:ph type="title"/>
          </p:nvPr>
        </p:nvSpPr>
        <p:spPr>
          <a:xfrm>
            <a:off x="817005" y="232172"/>
            <a:ext cx="7823175" cy="2402644"/>
          </a:xfrm>
          <a:prstGeom prst="rect">
            <a:avLst/>
          </a:prstGeom>
        </p:spPr>
        <p:txBody>
          <a:bodyPr>
            <a:normAutofit fontScale="90000"/>
          </a:bodyPr>
          <a:lstStyle>
            <a:lvl1pPr algn="l" defTabSz="457200">
              <a:defRPr sz="4600">
                <a:latin typeface="Helvetica"/>
                <a:ea typeface="Helvetica"/>
                <a:cs typeface="Helvetica"/>
                <a:sym typeface="Helvetica"/>
              </a:defRPr>
            </a:lvl1pPr>
          </a:lstStyle>
          <a:p>
            <a:r>
              <a:rPr dirty="0"/>
              <a:t>Development means growth, continuous acquisition</a:t>
            </a:r>
            <a:r>
              <a:rPr lang="en-US" dirty="0"/>
              <a:t>,</a:t>
            </a:r>
            <a:r>
              <a:rPr dirty="0"/>
              <a:t> and application of one’s skills. </a:t>
            </a:r>
          </a:p>
        </p:txBody>
      </p:sp>
    </p:spTree>
    <p:extLst>
      <p:ext uri="{BB962C8B-B14F-4D97-AF65-F5344CB8AC3E}">
        <p14:creationId xmlns:p14="http://schemas.microsoft.com/office/powerpoint/2010/main" val="406469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BB63260-8C4D-4241-8ED1-D87F90CA7575}"/>
              </a:ext>
            </a:extLst>
          </p:cNvPr>
          <p:cNvSpPr>
            <a:spLocks noGrp="1" noChangeArrowheads="1"/>
          </p:cNvSpPr>
          <p:nvPr>
            <p:ph type="body" idx="1"/>
          </p:nvPr>
        </p:nvSpPr>
        <p:spPr/>
        <p:txBody>
          <a:bodyPr/>
          <a:lstStyle/>
          <a:p>
            <a:r>
              <a:rPr lang="en-US" altLang="en-US" dirty="0"/>
              <a:t>Literature on logistics </a:t>
            </a:r>
          </a:p>
          <a:p>
            <a:pPr lvl="1"/>
            <a:r>
              <a:rPr lang="en-US" altLang="en-US" sz="2800" dirty="0"/>
              <a:t>Flexible and accessible training </a:t>
            </a:r>
            <a:r>
              <a:rPr lang="en-US" altLang="en-US" sz="2000" dirty="0"/>
              <a:t>(Drummond, 2001) </a:t>
            </a:r>
            <a:endParaRPr lang="en-US" altLang="en-US" sz="2800" dirty="0"/>
          </a:p>
          <a:p>
            <a:pPr lvl="1"/>
            <a:r>
              <a:rPr lang="en-US" altLang="en-US" sz="2800" dirty="0"/>
              <a:t>Child care </a:t>
            </a:r>
            <a:r>
              <a:rPr lang="en-US" altLang="en-US" sz="2000" dirty="0"/>
              <a:t>(Mingle &amp; </a:t>
            </a:r>
            <a:r>
              <a:rPr lang="en-US" altLang="en-US" sz="2000" dirty="0" err="1"/>
              <a:t>Birkes</a:t>
            </a:r>
            <a:r>
              <a:rPr lang="en-US" altLang="en-US" sz="2000" dirty="0"/>
              <a:t>, 2004) </a:t>
            </a:r>
            <a:endParaRPr lang="en-US" altLang="en-US" sz="2800" dirty="0"/>
          </a:p>
          <a:p>
            <a:r>
              <a:rPr lang="en-US" altLang="en-US" dirty="0"/>
              <a:t>Logistics as a contextual factor</a:t>
            </a:r>
          </a:p>
          <a:p>
            <a:pPr lvl="1"/>
            <a:r>
              <a:rPr lang="en-US" altLang="en-US" sz="2800" dirty="0"/>
              <a:t>Positive </a:t>
            </a:r>
          </a:p>
          <a:p>
            <a:pPr lvl="2"/>
            <a:r>
              <a:rPr lang="en-US" altLang="en-US" sz="2400" dirty="0"/>
              <a:t>Through effort, planning, attention</a:t>
            </a:r>
          </a:p>
          <a:p>
            <a:pPr lvl="3"/>
            <a:r>
              <a:rPr lang="en-US" altLang="en-US" sz="2400" dirty="0"/>
              <a:t>Arranged transportation</a:t>
            </a:r>
          </a:p>
          <a:p>
            <a:pPr lvl="3"/>
            <a:r>
              <a:rPr lang="en-US" altLang="en-US" sz="2400" dirty="0"/>
              <a:t>Coordinated child or elder care</a:t>
            </a:r>
          </a:p>
          <a:p>
            <a:pPr lvl="3"/>
            <a:r>
              <a:rPr lang="en-US" altLang="en-US" sz="2400" dirty="0"/>
              <a:t>Shared household &amp; family responsibilities </a:t>
            </a:r>
          </a:p>
          <a:p>
            <a:pPr lvl="2"/>
            <a:r>
              <a:rPr lang="en-US" altLang="en-US" sz="2400" dirty="0"/>
              <a:t>Proximity of their community college</a:t>
            </a:r>
          </a:p>
          <a:p>
            <a:pPr lvl="1"/>
            <a:r>
              <a:rPr lang="en-US" altLang="en-US" sz="2800" dirty="0"/>
              <a:t>Negative  (absence of these factors) </a:t>
            </a:r>
          </a:p>
        </p:txBody>
      </p:sp>
      <p:sp>
        <p:nvSpPr>
          <p:cNvPr id="5" name="Title 4">
            <a:extLst>
              <a:ext uri="{FF2B5EF4-FFF2-40B4-BE49-F238E27FC236}">
                <a16:creationId xmlns:a16="http://schemas.microsoft.com/office/drawing/2014/main" id="{03D377F0-A3B0-6849-A8A7-F83916E79517}"/>
              </a:ext>
            </a:extLst>
          </p:cNvPr>
          <p:cNvSpPr>
            <a:spLocks noGrp="1"/>
          </p:cNvSpPr>
          <p:nvPr>
            <p:ph type="title"/>
          </p:nvPr>
        </p:nvSpPr>
        <p:spPr>
          <a:xfrm>
            <a:off x="1297858" y="168488"/>
            <a:ext cx="7846142" cy="1325563"/>
          </a:xfrm>
        </p:spPr>
        <p:txBody>
          <a:bodyPr>
            <a:noAutofit/>
          </a:bodyPr>
          <a:lstStyle/>
          <a:p>
            <a:r>
              <a:rPr lang="en-US" altLang="en-US" sz="3200" dirty="0">
                <a:latin typeface="Calibri" panose="020F0502020204030204" pitchFamily="34" charset="0"/>
                <a:cs typeface="Calibri" panose="020F0502020204030204" pitchFamily="34" charset="0"/>
                <a:sym typeface="Calibri" panose="020F0502020204030204" pitchFamily="34" charset="0"/>
              </a:rPr>
              <a:t>Factors, both internal and external, influenced participants’ interactions with unplanned events along their career pathway</a:t>
            </a:r>
            <a:endParaRPr lang="en-US" sz="3200" dirty="0"/>
          </a:p>
        </p:txBody>
      </p:sp>
    </p:spTree>
    <p:extLst>
      <p:ext uri="{BB962C8B-B14F-4D97-AF65-F5344CB8AC3E}">
        <p14:creationId xmlns:p14="http://schemas.microsoft.com/office/powerpoint/2010/main" val="73442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a:extLst>
              <a:ext uri="{FF2B5EF4-FFF2-40B4-BE49-F238E27FC236}">
                <a16:creationId xmlns:a16="http://schemas.microsoft.com/office/drawing/2014/main" id="{B07285F8-B696-9D41-B1F0-03DDB38B1C5B}"/>
              </a:ext>
            </a:extLst>
          </p:cNvPr>
          <p:cNvSpPr>
            <a:spLocks noGrp="1" noChangeArrowheads="1"/>
          </p:cNvSpPr>
          <p:nvPr>
            <p:ph type="body" idx="1"/>
          </p:nvPr>
        </p:nvSpPr>
        <p:spPr/>
        <p:txBody>
          <a:bodyPr/>
          <a:lstStyle/>
          <a:p>
            <a:pPr marL="0" indent="0">
              <a:buNone/>
            </a:pPr>
            <a:r>
              <a:rPr lang="en-US" altLang="en-US" dirty="0"/>
              <a:t>For counselors, mentors, faculty, and program planners:</a:t>
            </a:r>
          </a:p>
          <a:p>
            <a:pPr lvl="1"/>
            <a:r>
              <a:rPr lang="en-US" altLang="en-US" dirty="0"/>
              <a:t>Adopt and develop instruments to aid clients in visualizing and reflecting on how these events affected their career decisions. </a:t>
            </a:r>
          </a:p>
          <a:p>
            <a:pPr lvl="1"/>
            <a:r>
              <a:rPr lang="en-US" altLang="en-US" dirty="0"/>
              <a:t>Strive to eliminate the differentiation between personal experience and work experience. </a:t>
            </a:r>
          </a:p>
          <a:p>
            <a:pPr lvl="1"/>
            <a:r>
              <a:rPr lang="en-US" altLang="en-US" dirty="0"/>
              <a:t>Encourage clients to reflect on how each event affected their career choice, even if no change took place. </a:t>
            </a:r>
          </a:p>
          <a:p>
            <a:pPr lvl="1"/>
            <a:r>
              <a:rPr lang="en-US" altLang="en-US" dirty="0"/>
              <a:t>Guide clients to reflect on learning and meaning making from unplanned events in one’s personal and work life</a:t>
            </a:r>
          </a:p>
        </p:txBody>
      </p:sp>
      <p:sp>
        <p:nvSpPr>
          <p:cNvPr id="84995" name="Rectangle 3">
            <a:extLst>
              <a:ext uri="{FF2B5EF4-FFF2-40B4-BE49-F238E27FC236}">
                <a16:creationId xmlns:a16="http://schemas.microsoft.com/office/drawing/2014/main" id="{AD4E4CC2-EE33-FF4F-A9AC-03FB059060C3}"/>
              </a:ext>
            </a:extLst>
          </p:cNvPr>
          <p:cNvSpPr>
            <a:spLocks noGrp="1" noChangeArrowheads="1"/>
          </p:cNvSpPr>
          <p:nvPr>
            <p:ph type="title"/>
          </p:nvPr>
        </p:nvSpPr>
        <p:spPr/>
        <p:txBody>
          <a:bodyPr/>
          <a:lstStyle/>
          <a:p>
            <a:r>
              <a:rPr lang="en-US" altLang="en-US" dirty="0"/>
              <a:t>Implications </a:t>
            </a:r>
          </a:p>
        </p:txBody>
      </p:sp>
    </p:spTree>
    <p:extLst>
      <p:ext uri="{BB962C8B-B14F-4D97-AF65-F5344CB8AC3E}">
        <p14:creationId xmlns:p14="http://schemas.microsoft.com/office/powerpoint/2010/main" val="319223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15-minute Break</a:t>
            </a:r>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7" name="Subtitle 6">
            <a:extLst>
              <a:ext uri="{FF2B5EF4-FFF2-40B4-BE49-F238E27FC236}">
                <a16:creationId xmlns:a16="http://schemas.microsoft.com/office/drawing/2014/main" id="{E3EFB982-7F0C-944C-B104-87FD0C5C2E45}"/>
              </a:ext>
            </a:extLst>
          </p:cNvPr>
          <p:cNvSpPr>
            <a:spLocks noGrp="1"/>
          </p:cNvSpPr>
          <p:nvPr>
            <p:ph type="subTitle" idx="1"/>
          </p:nvPr>
        </p:nvSpPr>
        <p:spPr/>
        <p:txBody>
          <a:bodyPr>
            <a:normAutofit/>
          </a:bodyPr>
          <a:lstStyle/>
          <a:p>
            <a:r>
              <a:rPr lang="en-US" sz="9600" dirty="0"/>
              <a:t>14 minutes</a:t>
            </a:r>
          </a:p>
        </p:txBody>
      </p:sp>
      <p:sp>
        <p:nvSpPr>
          <p:cNvPr id="8" name="Subtitle 6">
            <a:extLst>
              <a:ext uri="{FF2B5EF4-FFF2-40B4-BE49-F238E27FC236}">
                <a16:creationId xmlns:a16="http://schemas.microsoft.com/office/drawing/2014/main" id="{B0BF71F4-9928-4745-BF43-B191E9167828}"/>
              </a:ext>
            </a:extLst>
          </p:cNvPr>
          <p:cNvSpPr txBox="1">
            <a:spLocks/>
          </p:cNvSpPr>
          <p:nvPr/>
        </p:nvSpPr>
        <p:spPr>
          <a:xfrm>
            <a:off x="936167" y="3870110"/>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13 minutes</a:t>
            </a:r>
          </a:p>
        </p:txBody>
      </p:sp>
      <p:sp>
        <p:nvSpPr>
          <p:cNvPr id="9" name="Subtitle 6">
            <a:extLst>
              <a:ext uri="{FF2B5EF4-FFF2-40B4-BE49-F238E27FC236}">
                <a16:creationId xmlns:a16="http://schemas.microsoft.com/office/drawing/2014/main" id="{FD840C47-5694-894F-BF3F-16C8E1A8244A}"/>
              </a:ext>
            </a:extLst>
          </p:cNvPr>
          <p:cNvSpPr txBox="1">
            <a:spLocks/>
          </p:cNvSpPr>
          <p:nvPr/>
        </p:nvSpPr>
        <p:spPr>
          <a:xfrm>
            <a:off x="941606" y="3875549"/>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12 minutes</a:t>
            </a:r>
          </a:p>
        </p:txBody>
      </p:sp>
      <p:sp>
        <p:nvSpPr>
          <p:cNvPr id="10" name="Subtitle 6">
            <a:extLst>
              <a:ext uri="{FF2B5EF4-FFF2-40B4-BE49-F238E27FC236}">
                <a16:creationId xmlns:a16="http://schemas.microsoft.com/office/drawing/2014/main" id="{CEDAE1A4-4728-2541-B945-E9EDBF54B2BC}"/>
              </a:ext>
            </a:extLst>
          </p:cNvPr>
          <p:cNvSpPr txBox="1">
            <a:spLocks/>
          </p:cNvSpPr>
          <p:nvPr/>
        </p:nvSpPr>
        <p:spPr>
          <a:xfrm>
            <a:off x="963374" y="388098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11 minutes</a:t>
            </a:r>
          </a:p>
        </p:txBody>
      </p:sp>
      <p:sp>
        <p:nvSpPr>
          <p:cNvPr id="11" name="Subtitle 6">
            <a:extLst>
              <a:ext uri="{FF2B5EF4-FFF2-40B4-BE49-F238E27FC236}">
                <a16:creationId xmlns:a16="http://schemas.microsoft.com/office/drawing/2014/main" id="{65A562C0-88CB-6440-898D-72DD863F04C1}"/>
              </a:ext>
            </a:extLst>
          </p:cNvPr>
          <p:cNvSpPr txBox="1">
            <a:spLocks/>
          </p:cNvSpPr>
          <p:nvPr/>
        </p:nvSpPr>
        <p:spPr>
          <a:xfrm>
            <a:off x="936155" y="387009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10 minutes</a:t>
            </a:r>
          </a:p>
        </p:txBody>
      </p:sp>
      <p:sp>
        <p:nvSpPr>
          <p:cNvPr id="12" name="Subtitle 6">
            <a:extLst>
              <a:ext uri="{FF2B5EF4-FFF2-40B4-BE49-F238E27FC236}">
                <a16:creationId xmlns:a16="http://schemas.microsoft.com/office/drawing/2014/main" id="{8501F0FE-9133-F643-BC82-334A7E244111}"/>
              </a:ext>
            </a:extLst>
          </p:cNvPr>
          <p:cNvSpPr txBox="1">
            <a:spLocks/>
          </p:cNvSpPr>
          <p:nvPr/>
        </p:nvSpPr>
        <p:spPr>
          <a:xfrm>
            <a:off x="1219182" y="3875537"/>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9 minutes</a:t>
            </a:r>
          </a:p>
        </p:txBody>
      </p:sp>
      <p:sp>
        <p:nvSpPr>
          <p:cNvPr id="13" name="Subtitle 6">
            <a:extLst>
              <a:ext uri="{FF2B5EF4-FFF2-40B4-BE49-F238E27FC236}">
                <a16:creationId xmlns:a16="http://schemas.microsoft.com/office/drawing/2014/main" id="{AABF5AC8-49A2-1948-AC99-865BA10A5D0D}"/>
              </a:ext>
            </a:extLst>
          </p:cNvPr>
          <p:cNvSpPr txBox="1">
            <a:spLocks/>
          </p:cNvSpPr>
          <p:nvPr/>
        </p:nvSpPr>
        <p:spPr>
          <a:xfrm>
            <a:off x="1224622" y="388097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8 minutes</a:t>
            </a:r>
          </a:p>
        </p:txBody>
      </p:sp>
      <p:sp>
        <p:nvSpPr>
          <p:cNvPr id="14" name="Subtitle 6">
            <a:extLst>
              <a:ext uri="{FF2B5EF4-FFF2-40B4-BE49-F238E27FC236}">
                <a16:creationId xmlns:a16="http://schemas.microsoft.com/office/drawing/2014/main" id="{9DBAF1A2-C678-7A4F-8166-1F2F4CD23D12}"/>
              </a:ext>
            </a:extLst>
          </p:cNvPr>
          <p:cNvSpPr txBox="1">
            <a:spLocks/>
          </p:cNvSpPr>
          <p:nvPr/>
        </p:nvSpPr>
        <p:spPr>
          <a:xfrm>
            <a:off x="1230062" y="387008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7 minutes</a:t>
            </a:r>
          </a:p>
        </p:txBody>
      </p:sp>
      <p:sp>
        <p:nvSpPr>
          <p:cNvPr id="15" name="Subtitle 6">
            <a:extLst>
              <a:ext uri="{FF2B5EF4-FFF2-40B4-BE49-F238E27FC236}">
                <a16:creationId xmlns:a16="http://schemas.microsoft.com/office/drawing/2014/main" id="{66D54106-93B6-AE41-98FF-21EA661494A1}"/>
              </a:ext>
            </a:extLst>
          </p:cNvPr>
          <p:cNvSpPr txBox="1">
            <a:spLocks/>
          </p:cNvSpPr>
          <p:nvPr/>
        </p:nvSpPr>
        <p:spPr>
          <a:xfrm>
            <a:off x="1219173" y="3875525"/>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6 minutes</a:t>
            </a:r>
          </a:p>
        </p:txBody>
      </p:sp>
      <p:sp>
        <p:nvSpPr>
          <p:cNvPr id="16" name="Subtitle 6">
            <a:extLst>
              <a:ext uri="{FF2B5EF4-FFF2-40B4-BE49-F238E27FC236}">
                <a16:creationId xmlns:a16="http://schemas.microsoft.com/office/drawing/2014/main" id="{DC272FFD-3732-4942-9F03-7EB81644C6DC}"/>
              </a:ext>
            </a:extLst>
          </p:cNvPr>
          <p:cNvSpPr txBox="1">
            <a:spLocks/>
          </p:cNvSpPr>
          <p:nvPr/>
        </p:nvSpPr>
        <p:spPr>
          <a:xfrm>
            <a:off x="1224613" y="388096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5 minutes</a:t>
            </a:r>
          </a:p>
        </p:txBody>
      </p:sp>
      <p:sp>
        <p:nvSpPr>
          <p:cNvPr id="17" name="Subtitle 6">
            <a:extLst>
              <a:ext uri="{FF2B5EF4-FFF2-40B4-BE49-F238E27FC236}">
                <a16:creationId xmlns:a16="http://schemas.microsoft.com/office/drawing/2014/main" id="{D5CA88CA-939B-CE4A-96D1-14324BFD0E34}"/>
              </a:ext>
            </a:extLst>
          </p:cNvPr>
          <p:cNvSpPr txBox="1">
            <a:spLocks/>
          </p:cNvSpPr>
          <p:nvPr/>
        </p:nvSpPr>
        <p:spPr>
          <a:xfrm>
            <a:off x="1230053" y="387007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4 minutes</a:t>
            </a:r>
          </a:p>
        </p:txBody>
      </p:sp>
      <p:sp>
        <p:nvSpPr>
          <p:cNvPr id="18" name="Subtitle 6">
            <a:extLst>
              <a:ext uri="{FF2B5EF4-FFF2-40B4-BE49-F238E27FC236}">
                <a16:creationId xmlns:a16="http://schemas.microsoft.com/office/drawing/2014/main" id="{DB157C58-20AD-DB41-87A6-862DB281E869}"/>
              </a:ext>
            </a:extLst>
          </p:cNvPr>
          <p:cNvSpPr txBox="1">
            <a:spLocks/>
          </p:cNvSpPr>
          <p:nvPr/>
        </p:nvSpPr>
        <p:spPr>
          <a:xfrm>
            <a:off x="1219164" y="3875513"/>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3 minutes</a:t>
            </a:r>
          </a:p>
        </p:txBody>
      </p:sp>
      <p:sp>
        <p:nvSpPr>
          <p:cNvPr id="19" name="Subtitle 6">
            <a:extLst>
              <a:ext uri="{FF2B5EF4-FFF2-40B4-BE49-F238E27FC236}">
                <a16:creationId xmlns:a16="http://schemas.microsoft.com/office/drawing/2014/main" id="{719752E7-F1BC-DE41-A8B7-970495270049}"/>
              </a:ext>
            </a:extLst>
          </p:cNvPr>
          <p:cNvSpPr txBox="1">
            <a:spLocks/>
          </p:cNvSpPr>
          <p:nvPr/>
        </p:nvSpPr>
        <p:spPr>
          <a:xfrm>
            <a:off x="1224604" y="388095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2 minutes</a:t>
            </a:r>
          </a:p>
        </p:txBody>
      </p:sp>
      <p:sp>
        <p:nvSpPr>
          <p:cNvPr id="20" name="Subtitle 6">
            <a:extLst>
              <a:ext uri="{FF2B5EF4-FFF2-40B4-BE49-F238E27FC236}">
                <a16:creationId xmlns:a16="http://schemas.microsoft.com/office/drawing/2014/main" id="{1F611C1E-465E-3B4B-B31C-0912B968D15E}"/>
              </a:ext>
            </a:extLst>
          </p:cNvPr>
          <p:cNvSpPr txBox="1">
            <a:spLocks/>
          </p:cNvSpPr>
          <p:nvPr/>
        </p:nvSpPr>
        <p:spPr>
          <a:xfrm>
            <a:off x="985113" y="387006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 minute</a:t>
            </a:r>
          </a:p>
        </p:txBody>
      </p:sp>
      <p:sp>
        <p:nvSpPr>
          <p:cNvPr id="21" name="Subtitle 6">
            <a:extLst>
              <a:ext uri="{FF2B5EF4-FFF2-40B4-BE49-F238E27FC236}">
                <a16:creationId xmlns:a16="http://schemas.microsoft.com/office/drawing/2014/main" id="{E922FBB7-884A-5048-82B6-319D6300C441}"/>
              </a:ext>
            </a:extLst>
          </p:cNvPr>
          <p:cNvSpPr txBox="1">
            <a:spLocks/>
          </p:cNvSpPr>
          <p:nvPr/>
        </p:nvSpPr>
        <p:spPr>
          <a:xfrm>
            <a:off x="892583" y="3875501"/>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Break Is Over</a:t>
            </a:r>
          </a:p>
        </p:txBody>
      </p:sp>
    </p:spTree>
    <p:extLst>
      <p:ext uri="{BB962C8B-B14F-4D97-AF65-F5344CB8AC3E}">
        <p14:creationId xmlns:p14="http://schemas.microsoft.com/office/powerpoint/2010/main" val="265145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0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childTnLst>
                          </p:cTn>
                        </p:par>
                        <p:par>
                          <p:cTn id="7" fill="hold">
                            <p:stCondLst>
                              <p:cond delay="60000"/>
                            </p:stCondLst>
                            <p:childTnLst>
                              <p:par>
                                <p:cTn id="8" presetID="1" presetClass="entr" presetSubtype="0" fill="hold" grpId="0" nodeType="afterEffect">
                                  <p:stCondLst>
                                    <p:cond delay="60000"/>
                                  </p:stCondLst>
                                  <p:childTnLst>
                                    <p:set>
                                      <p:cBhvr>
                                        <p:cTn id="9" dur="1" fill="hold">
                                          <p:stCondLst>
                                            <p:cond delay="0"/>
                                          </p:stCondLst>
                                        </p:cTn>
                                        <p:tgtEl>
                                          <p:spTgt spid="8">
                                            <p:txEl>
                                              <p:pRg st="0" end="0"/>
                                            </p:txEl>
                                          </p:spTgt>
                                        </p:tgtEl>
                                        <p:attrNameLst>
                                          <p:attrName>style.visibility</p:attrName>
                                        </p:attrNameLst>
                                      </p:cBhvr>
                                      <p:to>
                                        <p:strVal val="visible"/>
                                      </p:to>
                                    </p:set>
                                  </p:childTnLst>
                                  <p:subTnLst>
                                    <p:set>
                                      <p:cBhvr override="childStyle">
                                        <p:cTn dur="1" fill="hold" display="0" masterRel="nextClick" afterEffect="1"/>
                                        <p:tgtEl>
                                          <p:spTgt spid="8">
                                            <p:txEl>
                                              <p:pRg st="0" end="0"/>
                                            </p:txEl>
                                          </p:spTgt>
                                        </p:tgtEl>
                                        <p:attrNameLst>
                                          <p:attrName>style.visibility</p:attrName>
                                        </p:attrNameLst>
                                      </p:cBhvr>
                                      <p:to>
                                        <p:strVal val="hidden"/>
                                      </p:to>
                                    </p:set>
                                  </p:subTnLst>
                                </p:cTn>
                              </p:par>
                            </p:childTnLst>
                          </p:cTn>
                        </p:par>
                        <p:par>
                          <p:cTn id="10" fill="hold">
                            <p:stCondLst>
                              <p:cond delay="120000"/>
                            </p:stCondLst>
                            <p:childTnLst>
                              <p:par>
                                <p:cTn id="11" presetID="1" presetClass="entr" presetSubtype="0" fill="hold" grpId="0" nodeType="afterEffect">
                                  <p:stCondLst>
                                    <p:cond delay="60000"/>
                                  </p:stCondLst>
                                  <p:childTnLst>
                                    <p:set>
                                      <p:cBhvr>
                                        <p:cTn id="12" dur="1" fill="hold">
                                          <p:stCondLst>
                                            <p:cond delay="0"/>
                                          </p:stCondLst>
                                        </p:cTn>
                                        <p:tgtEl>
                                          <p:spTgt spid="9">
                                            <p:txEl>
                                              <p:pRg st="0" end="0"/>
                                            </p:txEl>
                                          </p:spTgt>
                                        </p:tgtEl>
                                        <p:attrNameLst>
                                          <p:attrName>style.visibility</p:attrName>
                                        </p:attrNameLst>
                                      </p:cBhvr>
                                      <p:to>
                                        <p:strVal val="visible"/>
                                      </p:to>
                                    </p:se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childTnLst>
                          </p:cTn>
                        </p:par>
                        <p:par>
                          <p:cTn id="13" fill="hold">
                            <p:stCondLst>
                              <p:cond delay="180000"/>
                            </p:stCondLst>
                            <p:childTnLst>
                              <p:par>
                                <p:cTn id="14" presetID="1" presetClass="entr" presetSubtype="0" fill="hold" grpId="0" nodeType="afterEffect">
                                  <p:stCondLst>
                                    <p:cond delay="60000"/>
                                  </p:stCondLst>
                                  <p:childTnLst>
                                    <p:set>
                                      <p:cBhvr>
                                        <p:cTn id="15" dur="1" fill="hold">
                                          <p:stCondLst>
                                            <p:cond delay="0"/>
                                          </p:stCondLst>
                                        </p:cTn>
                                        <p:tgtEl>
                                          <p:spTgt spid="10">
                                            <p:txEl>
                                              <p:pRg st="0" end="0"/>
                                            </p:txEl>
                                          </p:spTgt>
                                        </p:tgtEl>
                                        <p:attrNameLst>
                                          <p:attrName>style.visibility</p:attrName>
                                        </p:attrNameLst>
                                      </p:cBhvr>
                                      <p:to>
                                        <p:strVal val="visible"/>
                                      </p:to>
                                    </p:se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par>
                          <p:cTn id="16" fill="hold">
                            <p:stCondLst>
                              <p:cond delay="240000"/>
                            </p:stCondLst>
                            <p:childTnLst>
                              <p:par>
                                <p:cTn id="17" presetID="1" presetClass="entr" presetSubtype="0" fill="hold" grpId="0" nodeType="afterEffect">
                                  <p:stCondLst>
                                    <p:cond delay="60000"/>
                                  </p:stCondLst>
                                  <p:childTnLst>
                                    <p:set>
                                      <p:cBhvr>
                                        <p:cTn id="18" dur="1" fill="hold">
                                          <p:stCondLst>
                                            <p:cond delay="0"/>
                                          </p:stCondLst>
                                        </p:cTn>
                                        <p:tgtEl>
                                          <p:spTgt spid="11">
                                            <p:txEl>
                                              <p:pRg st="0" end="0"/>
                                            </p:txEl>
                                          </p:spTgt>
                                        </p:tgtEl>
                                        <p:attrNameLst>
                                          <p:attrName>style.visibility</p:attrName>
                                        </p:attrNameLst>
                                      </p:cBhvr>
                                      <p:to>
                                        <p:strVal val="visible"/>
                                      </p:to>
                                    </p:set>
                                  </p:childTnLst>
                                  <p:subTnLst>
                                    <p:set>
                                      <p:cBhvr override="childStyle">
                                        <p:cTn dur="1" fill="hold" display="0" masterRel="nextClick" afterEffect="1"/>
                                        <p:tgtEl>
                                          <p:spTgt spid="11">
                                            <p:txEl>
                                              <p:pRg st="0" end="0"/>
                                            </p:txEl>
                                          </p:spTgt>
                                        </p:tgtEl>
                                        <p:attrNameLst>
                                          <p:attrName>style.visibility</p:attrName>
                                        </p:attrNameLst>
                                      </p:cBhvr>
                                      <p:to>
                                        <p:strVal val="hidden"/>
                                      </p:to>
                                    </p:set>
                                  </p:subTnLst>
                                </p:cTn>
                              </p:par>
                            </p:childTnLst>
                          </p:cTn>
                        </p:par>
                        <p:par>
                          <p:cTn id="19" fill="hold">
                            <p:stCondLst>
                              <p:cond delay="300000"/>
                            </p:stCondLst>
                            <p:childTnLst>
                              <p:par>
                                <p:cTn id="20" presetID="1" presetClass="entr" presetSubtype="0" fill="hold" grpId="0" nodeType="afterEffect">
                                  <p:stCondLst>
                                    <p:cond delay="60000"/>
                                  </p:stCondLst>
                                  <p:childTnLst>
                                    <p:set>
                                      <p:cBhvr>
                                        <p:cTn id="21" dur="1" fill="hold">
                                          <p:stCondLst>
                                            <p:cond delay="0"/>
                                          </p:stCondLst>
                                        </p:cTn>
                                        <p:tgtEl>
                                          <p:spTgt spid="12">
                                            <p:txEl>
                                              <p:pRg st="0" end="0"/>
                                            </p:txEl>
                                          </p:spTgt>
                                        </p:tgtEl>
                                        <p:attrNameLst>
                                          <p:attrName>style.visibility</p:attrName>
                                        </p:attrNameLst>
                                      </p:cBhvr>
                                      <p:to>
                                        <p:strVal val="visible"/>
                                      </p:to>
                                    </p:set>
                                  </p:childTnLst>
                                  <p:subTnLst>
                                    <p:set>
                                      <p:cBhvr override="childStyle">
                                        <p:cTn dur="1" fill="hold" display="0" masterRel="nextClick" afterEffect="1"/>
                                        <p:tgtEl>
                                          <p:spTgt spid="12">
                                            <p:txEl>
                                              <p:pRg st="0" end="0"/>
                                            </p:txEl>
                                          </p:spTgt>
                                        </p:tgtEl>
                                        <p:attrNameLst>
                                          <p:attrName>style.visibility</p:attrName>
                                        </p:attrNameLst>
                                      </p:cBhvr>
                                      <p:to>
                                        <p:strVal val="hidden"/>
                                      </p:to>
                                    </p:set>
                                  </p:subTnLst>
                                </p:cTn>
                              </p:par>
                            </p:childTnLst>
                          </p:cTn>
                        </p:par>
                        <p:par>
                          <p:cTn id="22" fill="hold">
                            <p:stCondLst>
                              <p:cond delay="360000"/>
                            </p:stCondLst>
                            <p:childTnLst>
                              <p:par>
                                <p:cTn id="23" presetID="1" presetClass="entr" presetSubtype="0" fill="hold" grpId="0" nodeType="afterEffect">
                                  <p:stCondLst>
                                    <p:cond delay="60000"/>
                                  </p:stCondLst>
                                  <p:childTnLst>
                                    <p:set>
                                      <p:cBhvr>
                                        <p:cTn id="24" dur="1" fill="hold">
                                          <p:stCondLst>
                                            <p:cond delay="0"/>
                                          </p:stCondLst>
                                        </p:cTn>
                                        <p:tgtEl>
                                          <p:spTgt spid="13">
                                            <p:txEl>
                                              <p:pRg st="0" end="0"/>
                                            </p:txEl>
                                          </p:spTgt>
                                        </p:tgtEl>
                                        <p:attrNameLst>
                                          <p:attrName>style.visibility</p:attrName>
                                        </p:attrNameLst>
                                      </p:cBhvr>
                                      <p:to>
                                        <p:strVal val="visible"/>
                                      </p:to>
                                    </p:se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par>
                          <p:cTn id="25" fill="hold">
                            <p:stCondLst>
                              <p:cond delay="420000"/>
                            </p:stCondLst>
                            <p:childTnLst>
                              <p:par>
                                <p:cTn id="26" presetID="1" presetClass="entr" presetSubtype="0" fill="hold" grpId="0" nodeType="afterEffect">
                                  <p:stCondLst>
                                    <p:cond delay="60000"/>
                                  </p:stCondLst>
                                  <p:childTnLst>
                                    <p:set>
                                      <p:cBhvr>
                                        <p:cTn id="27" dur="1" fill="hold">
                                          <p:stCondLst>
                                            <p:cond delay="0"/>
                                          </p:stCondLst>
                                        </p:cTn>
                                        <p:tgtEl>
                                          <p:spTgt spid="14">
                                            <p:txEl>
                                              <p:pRg st="0" end="0"/>
                                            </p:txEl>
                                          </p:spTgt>
                                        </p:tgtEl>
                                        <p:attrNameLst>
                                          <p:attrName>style.visibility</p:attrName>
                                        </p:attrNameLst>
                                      </p:cBhvr>
                                      <p:to>
                                        <p:strVal val="visible"/>
                                      </p:to>
                                    </p:set>
                                  </p:childTnLst>
                                  <p:subTnLst>
                                    <p:set>
                                      <p:cBhvr override="childStyle">
                                        <p:cTn dur="1" fill="hold" display="0" masterRel="nextClick" afterEffect="1"/>
                                        <p:tgtEl>
                                          <p:spTgt spid="14">
                                            <p:txEl>
                                              <p:pRg st="0" end="0"/>
                                            </p:txEl>
                                          </p:spTgt>
                                        </p:tgtEl>
                                        <p:attrNameLst>
                                          <p:attrName>style.visibility</p:attrName>
                                        </p:attrNameLst>
                                      </p:cBhvr>
                                      <p:to>
                                        <p:strVal val="hidden"/>
                                      </p:to>
                                    </p:set>
                                  </p:subTnLst>
                                </p:cTn>
                              </p:par>
                            </p:childTnLst>
                          </p:cTn>
                        </p:par>
                        <p:par>
                          <p:cTn id="28" fill="hold">
                            <p:stCondLst>
                              <p:cond delay="480000"/>
                            </p:stCondLst>
                            <p:childTnLst>
                              <p:par>
                                <p:cTn id="29" presetID="1" presetClass="entr" presetSubtype="0" fill="hold" grpId="0" nodeType="afterEffect">
                                  <p:stCondLst>
                                    <p:cond delay="60000"/>
                                  </p:stCondLst>
                                  <p:childTnLst>
                                    <p:set>
                                      <p:cBhvr>
                                        <p:cTn id="30" dur="1" fill="hold">
                                          <p:stCondLst>
                                            <p:cond delay="0"/>
                                          </p:stCondLst>
                                        </p:cTn>
                                        <p:tgtEl>
                                          <p:spTgt spid="15">
                                            <p:txEl>
                                              <p:pRg st="0" end="0"/>
                                            </p:txEl>
                                          </p:spTgt>
                                        </p:tgtEl>
                                        <p:attrNameLst>
                                          <p:attrName>style.visibility</p:attrName>
                                        </p:attrNameLst>
                                      </p:cBhvr>
                                      <p:to>
                                        <p:strVal val="visible"/>
                                      </p:to>
                                    </p:set>
                                  </p:childTnLst>
                                  <p:subTnLst>
                                    <p:set>
                                      <p:cBhvr override="childStyle">
                                        <p:cTn dur="1" fill="hold" display="0" masterRel="nextClick" afterEffect="1"/>
                                        <p:tgtEl>
                                          <p:spTgt spid="15">
                                            <p:txEl>
                                              <p:pRg st="0" end="0"/>
                                            </p:txEl>
                                          </p:spTgt>
                                        </p:tgtEl>
                                        <p:attrNameLst>
                                          <p:attrName>style.visibility</p:attrName>
                                        </p:attrNameLst>
                                      </p:cBhvr>
                                      <p:to>
                                        <p:strVal val="hidden"/>
                                      </p:to>
                                    </p:set>
                                  </p:subTnLst>
                                </p:cTn>
                              </p:par>
                            </p:childTnLst>
                          </p:cTn>
                        </p:par>
                        <p:par>
                          <p:cTn id="31" fill="hold">
                            <p:stCondLst>
                              <p:cond delay="540000"/>
                            </p:stCondLst>
                            <p:childTnLst>
                              <p:par>
                                <p:cTn id="32" presetID="1" presetClass="entr" presetSubtype="0" fill="hold" grpId="0" nodeType="afterEffect">
                                  <p:stCondLst>
                                    <p:cond delay="60000"/>
                                  </p:stCondLst>
                                  <p:childTnLst>
                                    <p:set>
                                      <p:cBhvr>
                                        <p:cTn id="33" dur="1" fill="hold">
                                          <p:stCondLst>
                                            <p:cond delay="0"/>
                                          </p:stCondLst>
                                        </p:cTn>
                                        <p:tgtEl>
                                          <p:spTgt spid="16">
                                            <p:txEl>
                                              <p:pRg st="0" end="0"/>
                                            </p:txEl>
                                          </p:spTgt>
                                        </p:tgtEl>
                                        <p:attrNameLst>
                                          <p:attrName>style.visibility</p:attrName>
                                        </p:attrNameLst>
                                      </p:cBhvr>
                                      <p:to>
                                        <p:strVal val="visible"/>
                                      </p:to>
                                    </p:set>
                                  </p:childTnLst>
                                  <p:subTnLst>
                                    <p:set>
                                      <p:cBhvr override="childStyle">
                                        <p:cTn dur="1" fill="hold" display="0" masterRel="nextClick" afterEffect="1"/>
                                        <p:tgtEl>
                                          <p:spTgt spid="16">
                                            <p:txEl>
                                              <p:pRg st="0" end="0"/>
                                            </p:txEl>
                                          </p:spTgt>
                                        </p:tgtEl>
                                        <p:attrNameLst>
                                          <p:attrName>style.visibility</p:attrName>
                                        </p:attrNameLst>
                                      </p:cBhvr>
                                      <p:to>
                                        <p:strVal val="hidden"/>
                                      </p:to>
                                    </p:set>
                                  </p:subTnLst>
                                </p:cTn>
                              </p:par>
                            </p:childTnLst>
                          </p:cTn>
                        </p:par>
                        <p:par>
                          <p:cTn id="34" fill="hold">
                            <p:stCondLst>
                              <p:cond delay="600000"/>
                            </p:stCondLst>
                            <p:childTnLst>
                              <p:par>
                                <p:cTn id="35" presetID="1" presetClass="entr" presetSubtype="0" fill="hold" grpId="0" nodeType="afterEffect">
                                  <p:stCondLst>
                                    <p:cond delay="60000"/>
                                  </p:stCondLst>
                                  <p:childTnLst>
                                    <p:set>
                                      <p:cBhvr>
                                        <p:cTn id="36" dur="1" fill="hold">
                                          <p:stCondLst>
                                            <p:cond delay="0"/>
                                          </p:stCondLst>
                                        </p:cTn>
                                        <p:tgtEl>
                                          <p:spTgt spid="17">
                                            <p:txEl>
                                              <p:pRg st="0" end="0"/>
                                            </p:txEl>
                                          </p:spTgt>
                                        </p:tgtEl>
                                        <p:attrNameLst>
                                          <p:attrName>style.visibility</p:attrName>
                                        </p:attrNameLst>
                                      </p:cBhvr>
                                      <p:to>
                                        <p:strVal val="visible"/>
                                      </p:to>
                                    </p:set>
                                  </p:childTnLst>
                                  <p:subTnLst>
                                    <p:set>
                                      <p:cBhvr override="childStyle">
                                        <p:cTn dur="1" fill="hold" display="0" masterRel="nextClick" afterEffect="1"/>
                                        <p:tgtEl>
                                          <p:spTgt spid="17">
                                            <p:txEl>
                                              <p:pRg st="0" end="0"/>
                                            </p:txEl>
                                          </p:spTgt>
                                        </p:tgtEl>
                                        <p:attrNameLst>
                                          <p:attrName>style.visibility</p:attrName>
                                        </p:attrNameLst>
                                      </p:cBhvr>
                                      <p:to>
                                        <p:strVal val="hidden"/>
                                      </p:to>
                                    </p:set>
                                  </p:subTnLst>
                                </p:cTn>
                              </p:par>
                            </p:childTnLst>
                          </p:cTn>
                        </p:par>
                        <p:par>
                          <p:cTn id="37" fill="hold">
                            <p:stCondLst>
                              <p:cond delay="660000"/>
                            </p:stCondLst>
                            <p:childTnLst>
                              <p:par>
                                <p:cTn id="38" presetID="1" presetClass="entr" presetSubtype="0" fill="hold" grpId="0" nodeType="afterEffect">
                                  <p:stCondLst>
                                    <p:cond delay="60000"/>
                                  </p:stCondLst>
                                  <p:childTnLst>
                                    <p:set>
                                      <p:cBhvr>
                                        <p:cTn id="39" dur="1" fill="hold">
                                          <p:stCondLst>
                                            <p:cond delay="0"/>
                                          </p:stCondLst>
                                        </p:cTn>
                                        <p:tgtEl>
                                          <p:spTgt spid="18">
                                            <p:txEl>
                                              <p:pRg st="0" end="0"/>
                                            </p:txEl>
                                          </p:spTgt>
                                        </p:tgtEl>
                                        <p:attrNameLst>
                                          <p:attrName>style.visibility</p:attrName>
                                        </p:attrNameLst>
                                      </p:cBhvr>
                                      <p:to>
                                        <p:strVal val="visible"/>
                                      </p:to>
                                    </p:set>
                                  </p:childTnLst>
                                  <p:subTnLst>
                                    <p:set>
                                      <p:cBhvr override="childStyle">
                                        <p:cTn dur="1" fill="hold" display="0" masterRel="nextClick" afterEffect="1"/>
                                        <p:tgtEl>
                                          <p:spTgt spid="18">
                                            <p:txEl>
                                              <p:pRg st="0" end="0"/>
                                            </p:txEl>
                                          </p:spTgt>
                                        </p:tgtEl>
                                        <p:attrNameLst>
                                          <p:attrName>style.visibility</p:attrName>
                                        </p:attrNameLst>
                                      </p:cBhvr>
                                      <p:to>
                                        <p:strVal val="hidden"/>
                                      </p:to>
                                    </p:set>
                                  </p:subTnLst>
                                </p:cTn>
                              </p:par>
                            </p:childTnLst>
                          </p:cTn>
                        </p:par>
                        <p:par>
                          <p:cTn id="40" fill="hold">
                            <p:stCondLst>
                              <p:cond delay="720000"/>
                            </p:stCondLst>
                            <p:childTnLst>
                              <p:par>
                                <p:cTn id="41" presetID="1" presetClass="entr" presetSubtype="0" fill="hold" grpId="0" nodeType="afterEffect">
                                  <p:stCondLst>
                                    <p:cond delay="60000"/>
                                  </p:stCondLst>
                                  <p:childTnLst>
                                    <p:set>
                                      <p:cBhvr>
                                        <p:cTn id="42" dur="1" fill="hold">
                                          <p:stCondLst>
                                            <p:cond delay="0"/>
                                          </p:stCondLst>
                                        </p:cTn>
                                        <p:tgtEl>
                                          <p:spTgt spid="19">
                                            <p:txEl>
                                              <p:pRg st="0" end="0"/>
                                            </p:txEl>
                                          </p:spTgt>
                                        </p:tgtEl>
                                        <p:attrNameLst>
                                          <p:attrName>style.visibility</p:attrName>
                                        </p:attrNameLst>
                                      </p:cBhvr>
                                      <p:to>
                                        <p:strVal val="visible"/>
                                      </p:to>
                                    </p:set>
                                  </p:childTnLst>
                                  <p:subTnLst>
                                    <p:set>
                                      <p:cBhvr override="childStyle">
                                        <p:cTn dur="1" fill="hold" display="0" masterRel="nextClick" afterEffect="1"/>
                                        <p:tgtEl>
                                          <p:spTgt spid="19">
                                            <p:txEl>
                                              <p:pRg st="0" end="0"/>
                                            </p:txEl>
                                          </p:spTgt>
                                        </p:tgtEl>
                                        <p:attrNameLst>
                                          <p:attrName>style.visibility</p:attrName>
                                        </p:attrNameLst>
                                      </p:cBhvr>
                                      <p:to>
                                        <p:strVal val="hidden"/>
                                      </p:to>
                                    </p:set>
                                  </p:subTnLst>
                                </p:cTn>
                              </p:par>
                            </p:childTnLst>
                          </p:cTn>
                        </p:par>
                        <p:par>
                          <p:cTn id="43" fill="hold">
                            <p:stCondLst>
                              <p:cond delay="780000"/>
                            </p:stCondLst>
                            <p:childTnLst>
                              <p:par>
                                <p:cTn id="44" presetID="1" presetClass="entr" presetSubtype="0" fill="hold" grpId="0" nodeType="afterEffect">
                                  <p:stCondLst>
                                    <p:cond delay="60000"/>
                                  </p:stCondLst>
                                  <p:childTnLst>
                                    <p:set>
                                      <p:cBhvr>
                                        <p:cTn id="45" dur="1" fill="hold">
                                          <p:stCondLst>
                                            <p:cond delay="0"/>
                                          </p:stCondLst>
                                        </p:cTn>
                                        <p:tgtEl>
                                          <p:spTgt spid="20">
                                            <p:txEl>
                                              <p:pRg st="0" end="0"/>
                                            </p:txEl>
                                          </p:spTgt>
                                        </p:tgtEl>
                                        <p:attrNameLst>
                                          <p:attrName>style.visibility</p:attrName>
                                        </p:attrNameLst>
                                      </p:cBhvr>
                                      <p:to>
                                        <p:strVal val="visible"/>
                                      </p:to>
                                    </p:set>
                                  </p:childTnLst>
                                  <p:subTnLst>
                                    <p:set>
                                      <p:cBhvr override="childStyle">
                                        <p:cTn dur="1" fill="hold" display="0" masterRel="nextClick" afterEffect="1"/>
                                        <p:tgtEl>
                                          <p:spTgt spid="20">
                                            <p:txEl>
                                              <p:pRg st="0" end="0"/>
                                            </p:txEl>
                                          </p:spTgt>
                                        </p:tgtEl>
                                        <p:attrNameLst>
                                          <p:attrName>style.visibility</p:attrName>
                                        </p:attrNameLst>
                                      </p:cBhvr>
                                      <p:to>
                                        <p:strVal val="hidden"/>
                                      </p:to>
                                    </p:set>
                                  </p:subTnLst>
                                </p:cTn>
                              </p:par>
                            </p:childTnLst>
                          </p:cTn>
                        </p:par>
                        <p:par>
                          <p:cTn id="46" fill="hold">
                            <p:stCondLst>
                              <p:cond delay="840000"/>
                            </p:stCondLst>
                            <p:childTnLst>
                              <p:par>
                                <p:cTn id="47" presetID="1" presetClass="entr" presetSubtype="0" fill="hold" grpId="0" nodeType="afterEffect">
                                  <p:stCondLst>
                                    <p:cond delay="60000"/>
                                  </p:stCondLst>
                                  <p:childTnLst>
                                    <p:set>
                                      <p:cBhvr>
                                        <p:cTn id="48" dur="1" fill="hold">
                                          <p:stCondLst>
                                            <p:cond delay="0"/>
                                          </p:stCondLst>
                                        </p:cTn>
                                        <p:tgtEl>
                                          <p:spTgt spid="21">
                                            <p:txEl>
                                              <p:pRg st="0" end="0"/>
                                            </p:txEl>
                                          </p:spTgt>
                                        </p:tgtEl>
                                        <p:attrNameLst>
                                          <p:attrName>style.visibility</p:attrName>
                                        </p:attrNameLst>
                                      </p:cBhvr>
                                      <p:to>
                                        <p:strVal val="visible"/>
                                      </p:to>
                                    </p:set>
                                  </p:childTnLst>
                                  <p:subTnLst>
                                    <p:set>
                                      <p:cBhvr override="childStyle">
                                        <p:cTn dur="1" fill="hold" display="0" masterRel="nextClick" afterEffect="1"/>
                                        <p:tgtEl>
                                          <p:spTgt spid="21">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P spid="12" grpId="0" build="p"/>
      <p:bldP spid="13" grpId="0" build="p"/>
      <p:bldP spid="14" grpId="0" build="p"/>
      <p:bldP spid="15" grpId="0" build="p"/>
      <p:bldP spid="16" grpId="0" build="p"/>
      <p:bldP spid="17" grpId="0" build="p"/>
      <p:bldP spid="18" grpId="0" build="p"/>
      <p:bldP spid="19" grpId="0" build="p"/>
      <p:bldP spid="20" grpId="0" build="p"/>
      <p:bldP spid="21"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Chris Droessler</a:t>
            </a:r>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spTree>
    <p:extLst>
      <p:ext uri="{BB962C8B-B14F-4D97-AF65-F5344CB8AC3E}">
        <p14:creationId xmlns:p14="http://schemas.microsoft.com/office/powerpoint/2010/main" val="41898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D5FEF-43D3-9A4E-A4C7-DCA795106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68" y="0"/>
            <a:ext cx="5306063" cy="6858000"/>
          </a:xfrm>
          <a:prstGeom prst="rect">
            <a:avLst/>
          </a:prstGeom>
        </p:spPr>
      </p:pic>
    </p:spTree>
    <p:extLst>
      <p:ext uri="{BB962C8B-B14F-4D97-AF65-F5344CB8AC3E}">
        <p14:creationId xmlns:p14="http://schemas.microsoft.com/office/powerpoint/2010/main" val="299982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dirty="0"/>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social media post&#13;&#10;&#13;&#10;Description automatically generated">
            <a:extLst>
              <a:ext uri="{FF2B5EF4-FFF2-40B4-BE49-F238E27FC236}">
                <a16:creationId xmlns:a16="http://schemas.microsoft.com/office/drawing/2014/main" id="{B8820308-1353-3745-B66B-DCAB318AA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371" y="0"/>
            <a:ext cx="5117258" cy="6858000"/>
          </a:xfrm>
          <a:prstGeom prst="rect">
            <a:avLst/>
          </a:prstGeom>
        </p:spPr>
      </p:pic>
      <p:sp>
        <p:nvSpPr>
          <p:cNvPr id="2" name="TextBox 1">
            <a:extLst>
              <a:ext uri="{FF2B5EF4-FFF2-40B4-BE49-F238E27FC236}">
                <a16:creationId xmlns:a16="http://schemas.microsoft.com/office/drawing/2014/main" id="{856706E5-C843-A048-9322-7486D6263027}"/>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6</a:t>
            </a:r>
          </a:p>
        </p:txBody>
      </p:sp>
    </p:spTree>
    <p:extLst>
      <p:ext uri="{BB962C8B-B14F-4D97-AF65-F5344CB8AC3E}">
        <p14:creationId xmlns:p14="http://schemas.microsoft.com/office/powerpoint/2010/main" val="388347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3;&#10;&#13;&#10;Description automatically generated">
            <a:extLst>
              <a:ext uri="{FF2B5EF4-FFF2-40B4-BE49-F238E27FC236}">
                <a16:creationId xmlns:a16="http://schemas.microsoft.com/office/drawing/2014/main" id="{889F33C3-A15B-2B4C-8B82-2B6BD5066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280" y="0"/>
            <a:ext cx="5229440" cy="6858000"/>
          </a:xfrm>
          <a:prstGeom prst="rect">
            <a:avLst/>
          </a:prstGeom>
        </p:spPr>
      </p:pic>
      <p:sp>
        <p:nvSpPr>
          <p:cNvPr id="6" name="TextBox 5">
            <a:extLst>
              <a:ext uri="{FF2B5EF4-FFF2-40B4-BE49-F238E27FC236}">
                <a16:creationId xmlns:a16="http://schemas.microsoft.com/office/drawing/2014/main" id="{8C539179-9137-C549-91A5-BD907AD503FA}"/>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7</a:t>
            </a:r>
          </a:p>
        </p:txBody>
      </p:sp>
    </p:spTree>
    <p:extLst>
      <p:ext uri="{BB962C8B-B14F-4D97-AF65-F5344CB8AC3E}">
        <p14:creationId xmlns:p14="http://schemas.microsoft.com/office/powerpoint/2010/main" val="19859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92A58052-9631-D146-8704-3ADCAF256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390" y="0"/>
            <a:ext cx="5211220" cy="6858000"/>
          </a:xfrm>
          <a:prstGeom prst="rect">
            <a:avLst/>
          </a:prstGeom>
        </p:spPr>
      </p:pic>
      <p:sp>
        <p:nvSpPr>
          <p:cNvPr id="6" name="TextBox 5">
            <a:extLst>
              <a:ext uri="{FF2B5EF4-FFF2-40B4-BE49-F238E27FC236}">
                <a16:creationId xmlns:a16="http://schemas.microsoft.com/office/drawing/2014/main" id="{B758C1E1-3B1A-B143-B752-DFE5ADB3889E}"/>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8</a:t>
            </a:r>
          </a:p>
        </p:txBody>
      </p:sp>
    </p:spTree>
    <p:extLst>
      <p:ext uri="{BB962C8B-B14F-4D97-AF65-F5344CB8AC3E}">
        <p14:creationId xmlns:p14="http://schemas.microsoft.com/office/powerpoint/2010/main" val="127792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17F3ACFE-4FE6-6641-8245-4A5257A39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2" y="0"/>
            <a:ext cx="5293895" cy="6858000"/>
          </a:xfrm>
          <a:prstGeom prst="rect">
            <a:avLst/>
          </a:prstGeom>
        </p:spPr>
      </p:pic>
      <p:sp>
        <p:nvSpPr>
          <p:cNvPr id="6" name="TextBox 5">
            <a:extLst>
              <a:ext uri="{FF2B5EF4-FFF2-40B4-BE49-F238E27FC236}">
                <a16:creationId xmlns:a16="http://schemas.microsoft.com/office/drawing/2014/main" id="{8B5FDE3C-F8C9-724C-8EC0-322010348E88}"/>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10</a:t>
            </a:r>
          </a:p>
        </p:txBody>
      </p:sp>
    </p:spTree>
    <p:extLst>
      <p:ext uri="{BB962C8B-B14F-4D97-AF65-F5344CB8AC3E}">
        <p14:creationId xmlns:p14="http://schemas.microsoft.com/office/powerpoint/2010/main" val="343170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3;&#10;&#13;&#10;Description automatically generated">
            <a:extLst>
              <a:ext uri="{FF2B5EF4-FFF2-40B4-BE49-F238E27FC236}">
                <a16:creationId xmlns:a16="http://schemas.microsoft.com/office/drawing/2014/main" id="{063003FD-8CE3-0F4A-BADF-FCA31B8DF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834" y="0"/>
            <a:ext cx="5242331" cy="6858000"/>
          </a:xfrm>
          <a:prstGeom prst="rect">
            <a:avLst/>
          </a:prstGeom>
        </p:spPr>
      </p:pic>
      <p:sp>
        <p:nvSpPr>
          <p:cNvPr id="6" name="TextBox 5">
            <a:extLst>
              <a:ext uri="{FF2B5EF4-FFF2-40B4-BE49-F238E27FC236}">
                <a16:creationId xmlns:a16="http://schemas.microsoft.com/office/drawing/2014/main" id="{5E2B108A-7949-534B-A34D-F063E93FFEF6}"/>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11</a:t>
            </a:r>
          </a:p>
        </p:txBody>
      </p:sp>
    </p:spTree>
    <p:extLst>
      <p:ext uri="{BB962C8B-B14F-4D97-AF65-F5344CB8AC3E}">
        <p14:creationId xmlns:p14="http://schemas.microsoft.com/office/powerpoint/2010/main" val="60755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areer development as the outcome of the individuals career planning and the organizations provision of support and opportunities……"/>
          <p:cNvSpPr txBox="1">
            <a:spLocks noGrp="1"/>
          </p:cNvSpPr>
          <p:nvPr>
            <p:ph type="title"/>
          </p:nvPr>
        </p:nvSpPr>
        <p:spPr>
          <a:xfrm>
            <a:off x="457201" y="409178"/>
            <a:ext cx="8559800" cy="2321719"/>
          </a:xfrm>
          <a:prstGeom prst="rect">
            <a:avLst/>
          </a:prstGeom>
        </p:spPr>
        <p:txBody>
          <a:bodyPr>
            <a:noAutofit/>
          </a:bodyPr>
          <a:lstStyle/>
          <a:p>
            <a:pPr defTabSz="237878">
              <a:defRPr sz="3552">
                <a:latin typeface="Helvetica"/>
                <a:ea typeface="Helvetica"/>
                <a:cs typeface="Helvetica"/>
                <a:sym typeface="Helvetica"/>
              </a:defRPr>
            </a:pPr>
            <a:r>
              <a:rPr sz="3100" dirty="0"/>
              <a:t>Career development as the outcome of the individual</a:t>
            </a:r>
            <a:r>
              <a:rPr lang="en-US" sz="3100" dirty="0"/>
              <a:t>'</a:t>
            </a:r>
            <a:r>
              <a:rPr sz="3100" dirty="0"/>
              <a:t>s career planning and the organization</a:t>
            </a:r>
            <a:r>
              <a:rPr lang="en-US" sz="3100" dirty="0"/>
              <a:t>'</a:t>
            </a:r>
            <a:r>
              <a:rPr sz="3100" dirty="0"/>
              <a:t>s provision of support and opportunities…</a:t>
            </a:r>
          </a:p>
          <a:p>
            <a:pPr defTabSz="237878">
              <a:defRPr sz="3552" b="1" i="1">
                <a:latin typeface="Helvetica"/>
                <a:ea typeface="Helvetica"/>
                <a:cs typeface="Helvetica"/>
                <a:sym typeface="Helvetica"/>
              </a:defRPr>
            </a:pPr>
            <a:r>
              <a:rPr sz="3100" dirty="0"/>
              <a:t>ideally a collaborative process </a:t>
            </a:r>
            <a:r>
              <a:rPr lang="en-US" sz="3100" dirty="0"/>
              <a:t>that</a:t>
            </a:r>
            <a:r>
              <a:rPr sz="3100" dirty="0"/>
              <a:t> focuses on both the individual and organization </a:t>
            </a:r>
          </a:p>
        </p:txBody>
      </p:sp>
      <p:pic>
        <p:nvPicPr>
          <p:cNvPr id="157" name="Unknown.jpeg" descr="Unknown.jpeg"/>
          <p:cNvPicPr>
            <a:picLocks noChangeAspect="1"/>
          </p:cNvPicPr>
          <p:nvPr/>
        </p:nvPicPr>
        <p:blipFill>
          <a:blip r:embed="rId3">
            <a:extLst/>
          </a:blip>
          <a:stretch>
            <a:fillRect/>
          </a:stretch>
        </p:blipFill>
        <p:spPr>
          <a:xfrm>
            <a:off x="740220" y="2907691"/>
            <a:ext cx="7663560" cy="3795745"/>
          </a:xfrm>
          <a:prstGeom prst="rect">
            <a:avLst/>
          </a:prstGeom>
          <a:ln w="12700">
            <a:miter lim="400000"/>
          </a:ln>
        </p:spPr>
      </p:pic>
    </p:spTree>
    <p:extLst>
      <p:ext uri="{BB962C8B-B14F-4D97-AF65-F5344CB8AC3E}">
        <p14:creationId xmlns:p14="http://schemas.microsoft.com/office/powerpoint/2010/main" val="240471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767283E6-9CB3-EB4F-9A57-A9AD3A032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349" y="0"/>
            <a:ext cx="5285301" cy="6858000"/>
          </a:xfrm>
          <a:prstGeom prst="rect">
            <a:avLst/>
          </a:prstGeom>
        </p:spPr>
      </p:pic>
      <p:sp>
        <p:nvSpPr>
          <p:cNvPr id="6" name="TextBox 5">
            <a:extLst>
              <a:ext uri="{FF2B5EF4-FFF2-40B4-BE49-F238E27FC236}">
                <a16:creationId xmlns:a16="http://schemas.microsoft.com/office/drawing/2014/main" id="{0C2FB021-06AB-F040-9A3C-DF6842AC2607}"/>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12</a:t>
            </a:r>
          </a:p>
        </p:txBody>
      </p:sp>
    </p:spTree>
    <p:extLst>
      <p:ext uri="{BB962C8B-B14F-4D97-AF65-F5344CB8AC3E}">
        <p14:creationId xmlns:p14="http://schemas.microsoft.com/office/powerpoint/2010/main" val="148539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3;&#10;&#13;&#10;Description automatically generated">
            <a:extLst>
              <a:ext uri="{FF2B5EF4-FFF2-40B4-BE49-F238E27FC236}">
                <a16:creationId xmlns:a16="http://schemas.microsoft.com/office/drawing/2014/main" id="{6716F93C-C504-954A-A7C1-A41380B5F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950" y="0"/>
            <a:ext cx="5482100" cy="6858000"/>
          </a:xfrm>
          <a:prstGeom prst="rect">
            <a:avLst/>
          </a:prstGeom>
        </p:spPr>
      </p:pic>
      <p:sp>
        <p:nvSpPr>
          <p:cNvPr id="7" name="TextBox 6">
            <a:extLst>
              <a:ext uri="{FF2B5EF4-FFF2-40B4-BE49-F238E27FC236}">
                <a16:creationId xmlns:a16="http://schemas.microsoft.com/office/drawing/2014/main" id="{B2794039-0802-C946-BF9D-A08831027550}"/>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14</a:t>
            </a:r>
          </a:p>
        </p:txBody>
      </p:sp>
    </p:spTree>
    <p:extLst>
      <p:ext uri="{BB962C8B-B14F-4D97-AF65-F5344CB8AC3E}">
        <p14:creationId xmlns:p14="http://schemas.microsoft.com/office/powerpoint/2010/main" val="343511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E8B560F3-E4AA-B74F-BAED-3BE2BAE0B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950" y="0"/>
            <a:ext cx="5482100" cy="6858000"/>
          </a:xfrm>
          <a:prstGeom prst="rect">
            <a:avLst/>
          </a:prstGeom>
        </p:spPr>
      </p:pic>
      <p:sp>
        <p:nvSpPr>
          <p:cNvPr id="6" name="TextBox 5">
            <a:extLst>
              <a:ext uri="{FF2B5EF4-FFF2-40B4-BE49-F238E27FC236}">
                <a16:creationId xmlns:a16="http://schemas.microsoft.com/office/drawing/2014/main" id="{6503FEFD-B4F5-2842-AC84-B66872F96201}"/>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16</a:t>
            </a:r>
          </a:p>
        </p:txBody>
      </p:sp>
    </p:spTree>
    <p:extLst>
      <p:ext uri="{BB962C8B-B14F-4D97-AF65-F5344CB8AC3E}">
        <p14:creationId xmlns:p14="http://schemas.microsoft.com/office/powerpoint/2010/main" val="33769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2E04A335-60A2-C348-84D5-C499ECC71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917" y="0"/>
            <a:ext cx="5226165" cy="6858000"/>
          </a:xfrm>
          <a:prstGeom prst="rect">
            <a:avLst/>
          </a:prstGeom>
        </p:spPr>
      </p:pic>
      <p:sp>
        <p:nvSpPr>
          <p:cNvPr id="6" name="TextBox 5">
            <a:extLst>
              <a:ext uri="{FF2B5EF4-FFF2-40B4-BE49-F238E27FC236}">
                <a16:creationId xmlns:a16="http://schemas.microsoft.com/office/drawing/2014/main" id="{4420F208-1A5F-EB4E-8000-2B29C8302018}"/>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17</a:t>
            </a:r>
          </a:p>
        </p:txBody>
      </p:sp>
    </p:spTree>
    <p:extLst>
      <p:ext uri="{BB962C8B-B14F-4D97-AF65-F5344CB8AC3E}">
        <p14:creationId xmlns:p14="http://schemas.microsoft.com/office/powerpoint/2010/main" val="744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E43B5E52-8CBA-7248-907D-CC48AF81C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947" y="0"/>
            <a:ext cx="5196105" cy="6858000"/>
          </a:xfrm>
          <a:prstGeom prst="rect">
            <a:avLst/>
          </a:prstGeom>
        </p:spPr>
      </p:pic>
      <p:sp>
        <p:nvSpPr>
          <p:cNvPr id="6" name="TextBox 5">
            <a:extLst>
              <a:ext uri="{FF2B5EF4-FFF2-40B4-BE49-F238E27FC236}">
                <a16:creationId xmlns:a16="http://schemas.microsoft.com/office/drawing/2014/main" id="{E546A5A0-32A2-0742-A5BF-ED903F7E8F0B}"/>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18</a:t>
            </a:r>
          </a:p>
        </p:txBody>
      </p:sp>
    </p:spTree>
    <p:extLst>
      <p:ext uri="{BB962C8B-B14F-4D97-AF65-F5344CB8AC3E}">
        <p14:creationId xmlns:p14="http://schemas.microsoft.com/office/powerpoint/2010/main" val="149353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3;&#10;&#13;&#10;Description automatically generated">
            <a:extLst>
              <a:ext uri="{FF2B5EF4-FFF2-40B4-BE49-F238E27FC236}">
                <a16:creationId xmlns:a16="http://schemas.microsoft.com/office/drawing/2014/main" id="{71F07690-B8F3-7E4C-9AFE-1966CD3CF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419" y="0"/>
            <a:ext cx="5153162" cy="6858000"/>
          </a:xfrm>
          <a:prstGeom prst="rect">
            <a:avLst/>
          </a:prstGeom>
        </p:spPr>
      </p:pic>
      <p:sp>
        <p:nvSpPr>
          <p:cNvPr id="6" name="TextBox 5">
            <a:extLst>
              <a:ext uri="{FF2B5EF4-FFF2-40B4-BE49-F238E27FC236}">
                <a16:creationId xmlns:a16="http://schemas.microsoft.com/office/drawing/2014/main" id="{3F716C33-CEFD-D84A-942E-8FC18DDED8F3}"/>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19</a:t>
            </a:r>
          </a:p>
        </p:txBody>
      </p:sp>
    </p:spTree>
    <p:extLst>
      <p:ext uri="{BB962C8B-B14F-4D97-AF65-F5344CB8AC3E}">
        <p14:creationId xmlns:p14="http://schemas.microsoft.com/office/powerpoint/2010/main" val="360772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95165039-0323-2B4F-BE36-F697E0920919}"/>
              </a:ext>
            </a:extLst>
          </p:cNvPr>
          <p:cNvSpPr txBox="1"/>
          <p:nvPr/>
        </p:nvSpPr>
        <p:spPr>
          <a:xfrm>
            <a:off x="6630855" y="-77780"/>
            <a:ext cx="2573744" cy="646331"/>
          </a:xfrm>
          <a:prstGeom prst="rect">
            <a:avLst/>
          </a:prstGeom>
          <a:noFill/>
        </p:spPr>
        <p:txBody>
          <a:bodyPr wrap="square" rtlCol="0">
            <a:spAutoFit/>
          </a:bodyPr>
          <a:lstStyle/>
          <a:p>
            <a:pPr algn="r"/>
            <a:r>
              <a:rPr lang="en-US" sz="3600" dirty="0"/>
              <a:t>Pages 20,21</a:t>
            </a:r>
          </a:p>
        </p:txBody>
      </p:sp>
      <p:grpSp>
        <p:nvGrpSpPr>
          <p:cNvPr id="12" name="Group 11">
            <a:extLst>
              <a:ext uri="{FF2B5EF4-FFF2-40B4-BE49-F238E27FC236}">
                <a16:creationId xmlns:a16="http://schemas.microsoft.com/office/drawing/2014/main" id="{E9C6D0F5-97F3-624C-91E7-6FF290A76427}"/>
              </a:ext>
            </a:extLst>
          </p:cNvPr>
          <p:cNvGrpSpPr/>
          <p:nvPr/>
        </p:nvGrpSpPr>
        <p:grpSpPr>
          <a:xfrm>
            <a:off x="-1" y="257302"/>
            <a:ext cx="9132947" cy="6724817"/>
            <a:chOff x="-473628" y="-384048"/>
            <a:chExt cx="10828871" cy="7973568"/>
          </a:xfrm>
        </p:grpSpPr>
        <p:sp>
          <p:nvSpPr>
            <p:cNvPr id="8" name="Rectangle 7">
              <a:extLst>
                <a:ext uri="{FF2B5EF4-FFF2-40B4-BE49-F238E27FC236}">
                  <a16:creationId xmlns:a16="http://schemas.microsoft.com/office/drawing/2014/main" id="{4EF8D5D9-5C46-7B4C-BA3C-3860D418D76C}"/>
                </a:ext>
              </a:extLst>
            </p:cNvPr>
            <p:cNvSpPr/>
            <p:nvPr/>
          </p:nvSpPr>
          <p:spPr>
            <a:xfrm>
              <a:off x="-473628" y="-80210"/>
              <a:ext cx="5475235" cy="71807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573E6677-B9FA-2144-84E4-9F5F9BAE9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42" y="0"/>
              <a:ext cx="5475235" cy="6858000"/>
            </a:xfrm>
            <a:prstGeom prst="rect">
              <a:avLst/>
            </a:prstGeom>
          </p:spPr>
        </p:pic>
        <p:sp>
          <p:nvSpPr>
            <p:cNvPr id="7" name="Rectangle 6">
              <a:extLst>
                <a:ext uri="{FF2B5EF4-FFF2-40B4-BE49-F238E27FC236}">
                  <a16:creationId xmlns:a16="http://schemas.microsoft.com/office/drawing/2014/main" id="{0CA26EC5-FA4F-6840-BEA4-4E3F3D9613CB}"/>
                </a:ext>
              </a:extLst>
            </p:cNvPr>
            <p:cNvSpPr/>
            <p:nvPr/>
          </p:nvSpPr>
          <p:spPr>
            <a:xfrm>
              <a:off x="4880008" y="-74114"/>
              <a:ext cx="5475235" cy="71807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ell phone&#13;&#10;&#13;&#10;Description automatically generated">
              <a:extLst>
                <a:ext uri="{FF2B5EF4-FFF2-40B4-BE49-F238E27FC236}">
                  <a16:creationId xmlns:a16="http://schemas.microsoft.com/office/drawing/2014/main" id="{9FD27F9D-84FE-C04D-B525-30DAAF522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22" y="6096"/>
              <a:ext cx="5475235" cy="6858000"/>
            </a:xfrm>
            <a:prstGeom prst="rect">
              <a:avLst/>
            </a:prstGeom>
          </p:spPr>
        </p:pic>
        <p:cxnSp>
          <p:nvCxnSpPr>
            <p:cNvPr id="10" name="Straight Connector 9">
              <a:extLst>
                <a:ext uri="{FF2B5EF4-FFF2-40B4-BE49-F238E27FC236}">
                  <a16:creationId xmlns:a16="http://schemas.microsoft.com/office/drawing/2014/main" id="{CAB1D923-5A7A-F74A-B836-01418CE606A7}"/>
                </a:ext>
              </a:extLst>
            </p:cNvPr>
            <p:cNvCxnSpPr>
              <a:cxnSpLocks/>
            </p:cNvCxnSpPr>
            <p:nvPr/>
          </p:nvCxnSpPr>
          <p:spPr>
            <a:xfrm>
              <a:off x="4880008" y="-384048"/>
              <a:ext cx="0" cy="797356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212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5738CB02-EE98-BA4B-9395-BE6E5AC9F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710" y="0"/>
            <a:ext cx="5290580" cy="6858000"/>
          </a:xfrm>
          <a:prstGeom prst="rect">
            <a:avLst/>
          </a:prstGeom>
        </p:spPr>
      </p:pic>
      <p:sp>
        <p:nvSpPr>
          <p:cNvPr id="6" name="TextBox 5">
            <a:extLst>
              <a:ext uri="{FF2B5EF4-FFF2-40B4-BE49-F238E27FC236}">
                <a16:creationId xmlns:a16="http://schemas.microsoft.com/office/drawing/2014/main" id="{F746F3BC-11FF-E94E-8B95-44D611571713}"/>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22</a:t>
            </a:r>
          </a:p>
        </p:txBody>
      </p:sp>
    </p:spTree>
    <p:extLst>
      <p:ext uri="{BB962C8B-B14F-4D97-AF65-F5344CB8AC3E}">
        <p14:creationId xmlns:p14="http://schemas.microsoft.com/office/powerpoint/2010/main" val="7485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person&#13;&#10;&#13;&#10;Description automatically generated">
            <a:extLst>
              <a:ext uri="{FF2B5EF4-FFF2-40B4-BE49-F238E27FC236}">
                <a16:creationId xmlns:a16="http://schemas.microsoft.com/office/drawing/2014/main" id="{0AF5DA6E-D105-FB49-9609-025CC6B61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537" y="0"/>
            <a:ext cx="5250925" cy="6858000"/>
          </a:xfrm>
          <a:prstGeom prst="rect">
            <a:avLst/>
          </a:prstGeom>
        </p:spPr>
      </p:pic>
      <p:sp>
        <p:nvSpPr>
          <p:cNvPr id="6" name="TextBox 5">
            <a:extLst>
              <a:ext uri="{FF2B5EF4-FFF2-40B4-BE49-F238E27FC236}">
                <a16:creationId xmlns:a16="http://schemas.microsoft.com/office/drawing/2014/main" id="{0156EDAF-F6C8-0A44-8AB8-E21E29D97A60}"/>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113</a:t>
            </a:r>
          </a:p>
        </p:txBody>
      </p:sp>
    </p:spTree>
    <p:extLst>
      <p:ext uri="{BB962C8B-B14F-4D97-AF65-F5344CB8AC3E}">
        <p14:creationId xmlns:p14="http://schemas.microsoft.com/office/powerpoint/2010/main" val="32469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C920CB2E-964E-B448-92F4-49A3B1DDF2D9}"/>
              </a:ext>
            </a:extLst>
          </p:cNvPr>
          <p:cNvPicPr>
            <a:picLocks noChangeAspect="1"/>
          </p:cNvPicPr>
          <p:nvPr/>
        </p:nvPicPr>
        <p:blipFill>
          <a:blip r:embed="rId3"/>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ell phone&#13;&#10;&#13;&#10;Description automatically generated">
            <a:extLst>
              <a:ext uri="{FF2B5EF4-FFF2-40B4-BE49-F238E27FC236}">
                <a16:creationId xmlns:a16="http://schemas.microsoft.com/office/drawing/2014/main" id="{6379AF82-6DFA-F846-945E-7A54CD440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983" y="0"/>
            <a:ext cx="5238034" cy="6858000"/>
          </a:xfrm>
          <a:prstGeom prst="rect">
            <a:avLst/>
          </a:prstGeom>
        </p:spPr>
      </p:pic>
      <p:sp>
        <p:nvSpPr>
          <p:cNvPr id="7" name="TextBox 6">
            <a:extLst>
              <a:ext uri="{FF2B5EF4-FFF2-40B4-BE49-F238E27FC236}">
                <a16:creationId xmlns:a16="http://schemas.microsoft.com/office/drawing/2014/main" id="{E8D1F99E-739A-C948-BB93-FBFBB07A6ED9}"/>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114</a:t>
            </a:r>
          </a:p>
        </p:txBody>
      </p:sp>
    </p:spTree>
    <p:extLst>
      <p:ext uri="{BB962C8B-B14F-4D97-AF65-F5344CB8AC3E}">
        <p14:creationId xmlns:p14="http://schemas.microsoft.com/office/powerpoint/2010/main" val="247141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areer Development seen as a partnership that enhances employees skills, knowledge’s, competencies and attitudes required for their current and future job assignments."/>
          <p:cNvSpPr txBox="1">
            <a:spLocks noGrp="1"/>
          </p:cNvSpPr>
          <p:nvPr>
            <p:ph type="title"/>
          </p:nvPr>
        </p:nvSpPr>
        <p:spPr>
          <a:xfrm>
            <a:off x="483354" y="178594"/>
            <a:ext cx="8177292" cy="2170054"/>
          </a:xfrm>
          <a:prstGeom prst="rect">
            <a:avLst/>
          </a:prstGeom>
        </p:spPr>
        <p:txBody>
          <a:bodyPr>
            <a:normAutofit fontScale="90000"/>
          </a:bodyPr>
          <a:lstStyle>
            <a:lvl1pPr defTabSz="457200">
              <a:defRPr sz="3200">
                <a:latin typeface="Helvetica"/>
                <a:ea typeface="Helvetica"/>
                <a:cs typeface="Helvetica"/>
                <a:sym typeface="Helvetica"/>
              </a:defRPr>
            </a:lvl1pPr>
          </a:lstStyle>
          <a:p>
            <a:r>
              <a:rPr dirty="0"/>
              <a:t>Career Development </a:t>
            </a:r>
            <a:r>
              <a:rPr lang="en-US" dirty="0"/>
              <a:t>is </a:t>
            </a:r>
            <a:r>
              <a:rPr dirty="0"/>
              <a:t>seen as a partnership that enhances employee</a:t>
            </a:r>
            <a:r>
              <a:rPr lang="en-US" dirty="0"/>
              <a:t>'</a:t>
            </a:r>
            <a:r>
              <a:rPr dirty="0"/>
              <a:t>s skills, knowledge, competencies and attitudes required for their current and future job assignments. </a:t>
            </a:r>
          </a:p>
        </p:txBody>
      </p:sp>
      <p:pic>
        <p:nvPicPr>
          <p:cNvPr id="160" name="Unknown.png" descr="Unknown.png"/>
          <p:cNvPicPr>
            <a:picLocks noChangeAspect="1"/>
          </p:cNvPicPr>
          <p:nvPr/>
        </p:nvPicPr>
        <p:blipFill>
          <a:blip r:embed="rId3">
            <a:extLst/>
          </a:blip>
          <a:stretch>
            <a:fillRect/>
          </a:stretch>
        </p:blipFill>
        <p:spPr>
          <a:xfrm>
            <a:off x="1656914" y="2205996"/>
            <a:ext cx="6279485" cy="4703553"/>
          </a:xfrm>
          <a:prstGeom prst="rect">
            <a:avLst/>
          </a:prstGeom>
          <a:ln w="12700">
            <a:miter lim="400000"/>
          </a:ln>
        </p:spPr>
      </p:pic>
    </p:spTree>
    <p:extLst>
      <p:ext uri="{BB962C8B-B14F-4D97-AF65-F5344CB8AC3E}">
        <p14:creationId xmlns:p14="http://schemas.microsoft.com/office/powerpoint/2010/main" val="85369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C75220E0-5E74-7E46-BAAA-950EAC6FF28C}"/>
              </a:ext>
            </a:extLst>
          </p:cNvPr>
          <p:cNvSpPr txBox="1"/>
          <p:nvPr/>
        </p:nvSpPr>
        <p:spPr>
          <a:xfrm>
            <a:off x="5937471" y="-58707"/>
            <a:ext cx="3258276" cy="646331"/>
          </a:xfrm>
          <a:prstGeom prst="rect">
            <a:avLst/>
          </a:prstGeom>
          <a:noFill/>
        </p:spPr>
        <p:txBody>
          <a:bodyPr wrap="square" rtlCol="0">
            <a:spAutoFit/>
          </a:bodyPr>
          <a:lstStyle/>
          <a:p>
            <a:pPr algn="r"/>
            <a:r>
              <a:rPr lang="en-US" sz="3600" dirty="0"/>
              <a:t>Page 116, 117</a:t>
            </a:r>
          </a:p>
        </p:txBody>
      </p:sp>
      <p:grpSp>
        <p:nvGrpSpPr>
          <p:cNvPr id="2" name="Group 1">
            <a:extLst>
              <a:ext uri="{FF2B5EF4-FFF2-40B4-BE49-F238E27FC236}">
                <a16:creationId xmlns:a16="http://schemas.microsoft.com/office/drawing/2014/main" id="{EAB5900B-50B9-9F4B-A959-9478824DFD6C}"/>
              </a:ext>
            </a:extLst>
          </p:cNvPr>
          <p:cNvGrpSpPr/>
          <p:nvPr/>
        </p:nvGrpSpPr>
        <p:grpSpPr>
          <a:xfrm>
            <a:off x="1" y="552537"/>
            <a:ext cx="9144000" cy="5996460"/>
            <a:chOff x="1768932" y="-80210"/>
            <a:chExt cx="10959245" cy="7186863"/>
          </a:xfrm>
        </p:grpSpPr>
        <p:sp>
          <p:nvSpPr>
            <p:cNvPr id="8" name="Rectangle 7">
              <a:extLst>
                <a:ext uri="{FF2B5EF4-FFF2-40B4-BE49-F238E27FC236}">
                  <a16:creationId xmlns:a16="http://schemas.microsoft.com/office/drawing/2014/main" id="{4EF8D5D9-5C46-7B4C-BA3C-3860D418D76C}"/>
                </a:ext>
              </a:extLst>
            </p:cNvPr>
            <p:cNvSpPr/>
            <p:nvPr/>
          </p:nvSpPr>
          <p:spPr>
            <a:xfrm>
              <a:off x="1768932" y="-80210"/>
              <a:ext cx="5482100" cy="71829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3;&#10;&#13;&#10;Description automatically generated">
              <a:extLst>
                <a:ext uri="{FF2B5EF4-FFF2-40B4-BE49-F238E27FC236}">
                  <a16:creationId xmlns:a16="http://schemas.microsoft.com/office/drawing/2014/main" id="{C9A70672-ECB4-284C-A98E-1047322F9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940" y="0"/>
              <a:ext cx="5224119" cy="6858000"/>
            </a:xfrm>
            <a:prstGeom prst="rect">
              <a:avLst/>
            </a:prstGeom>
          </p:spPr>
        </p:pic>
        <p:sp>
          <p:nvSpPr>
            <p:cNvPr id="7" name="Rectangle 6">
              <a:extLst>
                <a:ext uri="{FF2B5EF4-FFF2-40B4-BE49-F238E27FC236}">
                  <a16:creationId xmlns:a16="http://schemas.microsoft.com/office/drawing/2014/main" id="{C1B483F7-CA69-1148-804A-FDB881DBFE80}"/>
                </a:ext>
              </a:extLst>
            </p:cNvPr>
            <p:cNvSpPr/>
            <p:nvPr/>
          </p:nvSpPr>
          <p:spPr>
            <a:xfrm>
              <a:off x="7246077" y="-76314"/>
              <a:ext cx="5482100" cy="71829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map&#13;&#10;&#13;&#10;Description automatically generated">
              <a:extLst>
                <a:ext uri="{FF2B5EF4-FFF2-40B4-BE49-F238E27FC236}">
                  <a16:creationId xmlns:a16="http://schemas.microsoft.com/office/drawing/2014/main" id="{8B188BA2-8B7D-7245-9540-CD8A58AAD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059" y="3896"/>
              <a:ext cx="5482100" cy="6858000"/>
            </a:xfrm>
            <a:prstGeom prst="rect">
              <a:avLst/>
            </a:prstGeom>
          </p:spPr>
        </p:pic>
      </p:grpSp>
    </p:spTree>
    <p:extLst>
      <p:ext uri="{BB962C8B-B14F-4D97-AF65-F5344CB8AC3E}">
        <p14:creationId xmlns:p14="http://schemas.microsoft.com/office/powerpoint/2010/main" val="8946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9E97F-5340-894D-97C8-8D8EDC0158D3}"/>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4EF8D5D9-5C46-7B4C-BA3C-3860D418D76C}"/>
              </a:ext>
            </a:extLst>
          </p:cNvPr>
          <p:cNvSpPr/>
          <p:nvPr/>
        </p:nvSpPr>
        <p:spPr>
          <a:xfrm>
            <a:off x="1892968" y="-80210"/>
            <a:ext cx="5358063" cy="718686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028AA5F6-3B18-C44C-9E9F-17C28EFA3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2" y="0"/>
            <a:ext cx="5293895" cy="6858000"/>
          </a:xfrm>
          <a:prstGeom prst="rect">
            <a:avLst/>
          </a:prstGeom>
        </p:spPr>
      </p:pic>
      <p:sp>
        <p:nvSpPr>
          <p:cNvPr id="6" name="TextBox 5">
            <a:extLst>
              <a:ext uri="{FF2B5EF4-FFF2-40B4-BE49-F238E27FC236}">
                <a16:creationId xmlns:a16="http://schemas.microsoft.com/office/drawing/2014/main" id="{A1689F70-E35E-3141-9AAC-B23F025CF6AB}"/>
              </a:ext>
            </a:extLst>
          </p:cNvPr>
          <p:cNvSpPr txBox="1"/>
          <p:nvPr/>
        </p:nvSpPr>
        <p:spPr>
          <a:xfrm>
            <a:off x="7251031" y="184938"/>
            <a:ext cx="1868388" cy="646331"/>
          </a:xfrm>
          <a:prstGeom prst="rect">
            <a:avLst/>
          </a:prstGeom>
          <a:noFill/>
        </p:spPr>
        <p:txBody>
          <a:bodyPr wrap="square" rtlCol="0">
            <a:spAutoFit/>
          </a:bodyPr>
          <a:lstStyle/>
          <a:p>
            <a:pPr algn="r"/>
            <a:r>
              <a:rPr lang="en-US" sz="3600" dirty="0"/>
              <a:t>Page 118</a:t>
            </a:r>
          </a:p>
        </p:txBody>
      </p:sp>
    </p:spTree>
    <p:extLst>
      <p:ext uri="{BB962C8B-B14F-4D97-AF65-F5344CB8AC3E}">
        <p14:creationId xmlns:p14="http://schemas.microsoft.com/office/powerpoint/2010/main" val="92910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D5FEF-43D3-9A4E-A4C7-DCA795106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68" y="0"/>
            <a:ext cx="5306063" cy="6858000"/>
          </a:xfrm>
          <a:prstGeom prst="rect">
            <a:avLst/>
          </a:prstGeom>
        </p:spPr>
      </p:pic>
    </p:spTree>
    <p:extLst>
      <p:ext uri="{BB962C8B-B14F-4D97-AF65-F5344CB8AC3E}">
        <p14:creationId xmlns:p14="http://schemas.microsoft.com/office/powerpoint/2010/main" val="320285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400" dirty="0"/>
              <a:t>Questions </a:t>
            </a:r>
          </a:p>
          <a:p>
            <a:r>
              <a:rPr lang="en-US" sz="4400" dirty="0"/>
              <a:t>Comments </a:t>
            </a:r>
          </a:p>
          <a:p>
            <a:r>
              <a:rPr lang="en-US" sz="4400" dirty="0"/>
              <a:t>Suggestions </a:t>
            </a:r>
          </a:p>
          <a:p>
            <a:pPr marL="0" indent="0">
              <a:buNone/>
            </a:pPr>
            <a:r>
              <a:rPr lang="en-US" sz="4400" dirty="0"/>
              <a:t>(use the back of the card)</a:t>
            </a:r>
          </a:p>
        </p:txBody>
      </p:sp>
      <p:sp>
        <p:nvSpPr>
          <p:cNvPr id="4" name="Title 3">
            <a:extLst>
              <a:ext uri="{FF2B5EF4-FFF2-40B4-BE49-F238E27FC236}">
                <a16:creationId xmlns:a16="http://schemas.microsoft.com/office/drawing/2014/main" id="{6329F6B9-9B1C-DD4A-A76E-A09AED425D03}"/>
              </a:ext>
            </a:extLst>
          </p:cNvPr>
          <p:cNvSpPr>
            <a:spLocks noGrp="1"/>
          </p:cNvSpPr>
          <p:nvPr>
            <p:ph type="title"/>
          </p:nvPr>
        </p:nvSpPr>
        <p:spPr/>
        <p:txBody>
          <a:bodyPr/>
          <a:lstStyle/>
          <a:p>
            <a:r>
              <a:rPr lang="en-US" dirty="0"/>
              <a:t>NC Career Clusters Guide 2018</a:t>
            </a:r>
          </a:p>
        </p:txBody>
      </p:sp>
    </p:spTree>
    <p:extLst>
      <p:ext uri="{BB962C8B-B14F-4D97-AF65-F5344CB8AC3E}">
        <p14:creationId xmlns:p14="http://schemas.microsoft.com/office/powerpoint/2010/main" val="55365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59181"/>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2983383"/>
            <a:ext cx="7336465" cy="1655762"/>
          </a:xfrm>
        </p:spPr>
        <p:txBody>
          <a:bodyPr>
            <a:noAutofit/>
          </a:bodyPr>
          <a:lstStyle/>
          <a:p>
            <a:pPr lvl="0"/>
            <a:r>
              <a:rPr lang="en-US" sz="2400" b="1" dirty="0"/>
              <a:t>Robert J. </a:t>
            </a:r>
            <a:r>
              <a:rPr lang="en-US" sz="2400" b="1" dirty="0" err="1"/>
              <a:t>Witchger</a:t>
            </a:r>
            <a:r>
              <a:rPr lang="en-US" sz="2400" b="1" dirty="0"/>
              <a:t>, </a:t>
            </a:r>
            <a:r>
              <a:rPr lang="en-US" sz="2400" b="1" dirty="0" err="1"/>
              <a:t>Ed.D</a:t>
            </a:r>
            <a:r>
              <a:rPr lang="en-US" sz="2400" b="1" dirty="0"/>
              <a:t>.</a:t>
            </a:r>
          </a:p>
          <a:p>
            <a:pPr lvl="0"/>
            <a:r>
              <a:rPr lang="en-US" sz="2400" dirty="0"/>
              <a:t>Director, Career and Technical Education</a:t>
            </a:r>
          </a:p>
          <a:p>
            <a:pPr lvl="0"/>
            <a:r>
              <a:rPr lang="en-US" sz="2400" b="1" dirty="0"/>
              <a:t>Tony R. </a:t>
            </a:r>
            <a:r>
              <a:rPr lang="en-US" sz="2400" b="1" dirty="0" err="1"/>
              <a:t>Reggi</a:t>
            </a:r>
            <a:r>
              <a:rPr lang="en-US" sz="2400" b="1" dirty="0"/>
              <a:t>, </a:t>
            </a:r>
            <a:r>
              <a:rPr lang="en-US" sz="2400" b="1" dirty="0" err="1"/>
              <a:t>D.Min</a:t>
            </a:r>
            <a:r>
              <a:rPr lang="en-US" sz="2400" b="1" dirty="0"/>
              <a:t>.</a:t>
            </a:r>
            <a:r>
              <a:rPr lang="en-US" sz="2400" dirty="0"/>
              <a:t>, </a:t>
            </a:r>
            <a:r>
              <a:rPr lang="en-US" sz="2400" b="1" dirty="0"/>
              <a:t>Patti </a:t>
            </a:r>
            <a:r>
              <a:rPr lang="en-US" sz="2400" b="1" dirty="0" err="1"/>
              <a:t>Coultas</a:t>
            </a:r>
            <a:r>
              <a:rPr lang="en-US" sz="2400" b="1" dirty="0"/>
              <a:t> , Chris Droessler</a:t>
            </a:r>
          </a:p>
          <a:p>
            <a:pPr lvl="0"/>
            <a:r>
              <a:rPr lang="en-US" sz="2400" dirty="0"/>
              <a:t>Coordinator, Career and Technical Education </a:t>
            </a:r>
          </a:p>
          <a:p>
            <a:pPr lvl="0"/>
            <a:r>
              <a:rPr lang="en-US" sz="2400" dirty="0"/>
              <a:t>North Carolina Community College System </a:t>
            </a:r>
          </a:p>
          <a:p>
            <a:pPr lvl="0"/>
            <a:r>
              <a:rPr lang="en-US" sz="2400" b="1" dirty="0"/>
              <a:t>Malinda Marsh </a:t>
            </a:r>
            <a:r>
              <a:rPr lang="en-US" sz="2400" dirty="0"/>
              <a:t>- President, North Carolina Employment and Training Association (NCETA)</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205604"/>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6" name="Picture 5">
            <a:extLst>
              <a:ext uri="{FF2B5EF4-FFF2-40B4-BE49-F238E27FC236}">
                <a16:creationId xmlns:a16="http://schemas.microsoft.com/office/drawing/2014/main" id="{63DEABA0-5B53-9D4D-9924-4F4C4A4A7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5" name="TextBox 4">
            <a:extLst>
              <a:ext uri="{FF2B5EF4-FFF2-40B4-BE49-F238E27FC236}">
                <a16:creationId xmlns:a16="http://schemas.microsoft.com/office/drawing/2014/main" id="{B8CE28EC-5B4B-9D4C-84D6-EC83C97AFB10}"/>
              </a:ext>
            </a:extLst>
          </p:cNvPr>
          <p:cNvSpPr txBox="1"/>
          <p:nvPr/>
        </p:nvSpPr>
        <p:spPr>
          <a:xfrm>
            <a:off x="10195464" y="5459372"/>
            <a:ext cx="7414850" cy="769441"/>
          </a:xfrm>
          <a:prstGeom prst="rect">
            <a:avLst/>
          </a:prstGeom>
          <a:noFill/>
        </p:spPr>
        <p:txBody>
          <a:bodyPr wrap="none" rtlCol="0">
            <a:spAutoFit/>
          </a:bodyPr>
          <a:lstStyle/>
          <a:p>
            <a:r>
              <a:rPr lang="en-US" sz="4400" dirty="0"/>
              <a:t>WIFI = PCC,  password= student</a:t>
            </a:r>
          </a:p>
        </p:txBody>
      </p:sp>
    </p:spTree>
    <p:extLst>
      <p:ext uri="{BB962C8B-B14F-4D97-AF65-F5344CB8AC3E}">
        <p14:creationId xmlns:p14="http://schemas.microsoft.com/office/powerpoint/2010/main" val="39398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Perkins/CTE State Staff</a:t>
            </a:r>
          </a:p>
        </p:txBody>
      </p:sp>
      <p:sp>
        <p:nvSpPr>
          <p:cNvPr id="3" name="Content Placeholder 2"/>
          <p:cNvSpPr>
            <a:spLocks noGrp="1"/>
          </p:cNvSpPr>
          <p:nvPr>
            <p:ph idx="1"/>
          </p:nvPr>
        </p:nvSpPr>
        <p:spPr>
          <a:xfrm>
            <a:off x="457200" y="1600200"/>
            <a:ext cx="8458200" cy="4648200"/>
          </a:xfrm>
        </p:spPr>
        <p:txBody>
          <a:bodyPr>
            <a:normAutofit fontScale="70000" lnSpcReduction="20000"/>
          </a:bodyPr>
          <a:lstStyle/>
          <a:p>
            <a:pPr marL="0" indent="0">
              <a:lnSpc>
                <a:spcPct val="120000"/>
              </a:lnSpc>
              <a:spcAft>
                <a:spcPts val="1200"/>
              </a:spcAft>
              <a:buNone/>
              <a:tabLst>
                <a:tab pos="741363" algn="l"/>
                <a:tab pos="7532688" algn="r"/>
              </a:tabLst>
            </a:pPr>
            <a:r>
              <a:rPr lang="en-US" sz="3400" b="1" dirty="0"/>
              <a:t>Dr. Bob </a:t>
            </a:r>
            <a:r>
              <a:rPr lang="en-US" sz="3400" b="1" dirty="0" err="1"/>
              <a:t>Witchger</a:t>
            </a:r>
            <a:r>
              <a:rPr lang="en-US" sz="3400" b="1" dirty="0"/>
              <a:t>	</a:t>
            </a:r>
            <a:r>
              <a:rPr lang="en-US" dirty="0"/>
              <a:t>Director, Career &amp; Technical Education</a:t>
            </a:r>
            <a:br>
              <a:rPr lang="en-US" dirty="0"/>
            </a:br>
            <a:r>
              <a:rPr lang="en-US" dirty="0"/>
              <a:t>	</a:t>
            </a:r>
            <a:r>
              <a:rPr lang="en-US" dirty="0" err="1"/>
              <a:t>WitchgerB@nccommunitycolleges.edu</a:t>
            </a:r>
            <a:r>
              <a:rPr lang="en-US" dirty="0"/>
              <a:t>	919-807-7126</a:t>
            </a:r>
          </a:p>
          <a:p>
            <a:pPr marL="0" indent="0">
              <a:lnSpc>
                <a:spcPct val="120000"/>
              </a:lnSpc>
              <a:spcAft>
                <a:spcPts val="1200"/>
              </a:spcAft>
              <a:buNone/>
              <a:tabLst>
                <a:tab pos="741363" algn="l"/>
                <a:tab pos="7532688" algn="r"/>
              </a:tabLst>
            </a:pPr>
            <a:r>
              <a:rPr lang="en-US" sz="3400" b="1" dirty="0"/>
              <a:t>Dr. Tony R. </a:t>
            </a:r>
            <a:r>
              <a:rPr lang="en-US" sz="3400" b="1" dirty="0" err="1"/>
              <a:t>Reggi</a:t>
            </a:r>
            <a:r>
              <a:rPr lang="en-US" dirty="0"/>
              <a:t>	Coordinator, Career &amp; Technical Education</a:t>
            </a:r>
            <a:br>
              <a:rPr lang="en-US" dirty="0"/>
            </a:br>
            <a:r>
              <a:rPr lang="en-US" dirty="0"/>
              <a:t>	</a:t>
            </a:r>
            <a:r>
              <a:rPr lang="en-US" dirty="0" err="1"/>
              <a:t>ReggiA@nccommunitycolleges.edu</a:t>
            </a:r>
            <a:r>
              <a:rPr lang="en-US" dirty="0"/>
              <a:t>	919-807-7131</a:t>
            </a:r>
          </a:p>
          <a:p>
            <a:pPr marL="0" indent="0">
              <a:lnSpc>
                <a:spcPct val="120000"/>
              </a:lnSpc>
              <a:spcAft>
                <a:spcPts val="1200"/>
              </a:spcAft>
              <a:buNone/>
              <a:tabLst>
                <a:tab pos="741363" algn="l"/>
                <a:tab pos="7532688" algn="r"/>
              </a:tabLst>
            </a:pPr>
            <a:r>
              <a:rPr lang="en-US" sz="3400" b="1" dirty="0"/>
              <a:t>Patti </a:t>
            </a:r>
            <a:r>
              <a:rPr lang="en-US" sz="3400" b="1" dirty="0" err="1"/>
              <a:t>Coultas</a:t>
            </a:r>
            <a:r>
              <a:rPr lang="en-US" dirty="0"/>
              <a:t>	Coordinator, Career &amp; Technical Education</a:t>
            </a:r>
            <a:br>
              <a:rPr lang="en-US" dirty="0"/>
            </a:br>
            <a:r>
              <a:rPr lang="en-US" dirty="0"/>
              <a:t>	</a:t>
            </a:r>
            <a:r>
              <a:rPr lang="en-US" dirty="0" err="1"/>
              <a:t>CoultasP@nccommunitycolleges.edu</a:t>
            </a:r>
            <a:r>
              <a:rPr lang="en-US" dirty="0"/>
              <a:t>	919-807-7130</a:t>
            </a:r>
          </a:p>
          <a:p>
            <a:pPr marL="0" indent="0">
              <a:lnSpc>
                <a:spcPct val="120000"/>
              </a:lnSpc>
              <a:spcAft>
                <a:spcPts val="1200"/>
              </a:spcAft>
              <a:buNone/>
              <a:tabLst>
                <a:tab pos="741363" algn="l"/>
                <a:tab pos="7532688" algn="r"/>
              </a:tabLst>
            </a:pPr>
            <a:r>
              <a:rPr lang="en-US" sz="3400" b="1" dirty="0"/>
              <a:t>Chris </a:t>
            </a:r>
            <a:r>
              <a:rPr lang="en-US" sz="3400" b="1" dirty="0" err="1"/>
              <a:t>Droessler</a:t>
            </a:r>
            <a:r>
              <a:rPr lang="en-US" dirty="0"/>
              <a:t>	Coordinator, Career &amp; Technical Education</a:t>
            </a:r>
            <a:br>
              <a:rPr lang="en-US" dirty="0"/>
            </a:br>
            <a:r>
              <a:rPr lang="en-US" dirty="0"/>
              <a:t>	</a:t>
            </a:r>
            <a:r>
              <a:rPr lang="en-US" dirty="0" err="1"/>
              <a:t>DroesslerC@nccommunitycolleges.edu</a:t>
            </a:r>
            <a:r>
              <a:rPr lang="en-US" dirty="0"/>
              <a:t>	919-807-7068</a:t>
            </a:r>
          </a:p>
          <a:p>
            <a:pPr marL="0" indent="0">
              <a:lnSpc>
                <a:spcPct val="120000"/>
              </a:lnSpc>
              <a:spcAft>
                <a:spcPts val="1200"/>
              </a:spcAft>
              <a:buNone/>
              <a:tabLst>
                <a:tab pos="741363" algn="l"/>
                <a:tab pos="7532688" algn="r"/>
              </a:tabLst>
            </a:pPr>
            <a:r>
              <a:rPr lang="en-US" sz="3400" b="1" dirty="0"/>
              <a:t>Darice McDougald</a:t>
            </a:r>
            <a:r>
              <a:rPr lang="en-US" dirty="0"/>
              <a:t>	CTE Administrative Assistant</a:t>
            </a:r>
            <a:br>
              <a:rPr lang="en-US" dirty="0"/>
            </a:br>
            <a:r>
              <a:rPr lang="en-US" dirty="0"/>
              <a:t>	</a:t>
            </a:r>
            <a:r>
              <a:rPr lang="en-US" dirty="0" err="1"/>
              <a:t>McDougaldD@nccommunitycolleges.edu</a:t>
            </a:r>
            <a:r>
              <a:rPr lang="en-US" dirty="0"/>
              <a:t>	919-807-7129</a:t>
            </a:r>
          </a:p>
        </p:txBody>
      </p:sp>
    </p:spTree>
    <p:extLst>
      <p:ext uri="{BB962C8B-B14F-4D97-AF65-F5344CB8AC3E}">
        <p14:creationId xmlns:p14="http://schemas.microsoft.com/office/powerpoint/2010/main" val="37915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Tony </a:t>
            </a:r>
            <a:r>
              <a:rPr lang="en-US" sz="3200" b="1" dirty="0" err="1"/>
              <a:t>Reggi</a:t>
            </a:r>
            <a:endParaRPr lang="en-US" sz="3200" b="1" dirty="0"/>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spTree>
    <p:extLst>
      <p:ext uri="{BB962C8B-B14F-4D97-AF65-F5344CB8AC3E}">
        <p14:creationId xmlns:p14="http://schemas.microsoft.com/office/powerpoint/2010/main" val="347703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NC Career Clusters Guide 2018 </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Patti </a:t>
            </a:r>
            <a:r>
              <a:rPr lang="en-US" sz="3200" b="1" dirty="0" err="1"/>
              <a:t>Coultas</a:t>
            </a:r>
            <a:endParaRPr lang="en-US" sz="3200" b="1" dirty="0"/>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spTree>
    <p:extLst>
      <p:ext uri="{BB962C8B-B14F-4D97-AF65-F5344CB8AC3E}">
        <p14:creationId xmlns:p14="http://schemas.microsoft.com/office/powerpoint/2010/main" val="411054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dots-happenstance.jpg" descr="dots-happenstance.jpg"/>
          <p:cNvPicPr>
            <a:picLocks noChangeAspect="1"/>
          </p:cNvPicPr>
          <p:nvPr/>
        </p:nvPicPr>
        <p:blipFill>
          <a:blip r:embed="rId3">
            <a:extLst/>
          </a:blip>
          <a:stretch>
            <a:fillRect/>
          </a:stretch>
        </p:blipFill>
        <p:spPr>
          <a:xfrm>
            <a:off x="941231" y="1326964"/>
            <a:ext cx="7374712" cy="5531035"/>
          </a:xfrm>
          <a:prstGeom prst="rect">
            <a:avLst/>
          </a:prstGeom>
          <a:ln w="12700">
            <a:miter lim="400000"/>
          </a:ln>
        </p:spPr>
      </p:pic>
      <p:sp>
        <p:nvSpPr>
          <p:cNvPr id="163" name="Career development is the process of acquiring and experiencing planned and unplanned activities that support attainment of life and work goals."/>
          <p:cNvSpPr txBox="1">
            <a:spLocks noGrp="1"/>
          </p:cNvSpPr>
          <p:nvPr>
            <p:ph type="title"/>
          </p:nvPr>
        </p:nvSpPr>
        <p:spPr>
          <a:xfrm>
            <a:off x="576782" y="232172"/>
            <a:ext cx="8286751" cy="2061712"/>
          </a:xfrm>
          <a:prstGeom prst="rect">
            <a:avLst/>
          </a:prstGeom>
          <a:solidFill>
            <a:schemeClr val="accent1">
              <a:hueOff val="114395"/>
              <a:lumOff val="-24975"/>
            </a:schemeClr>
          </a:solidFill>
        </p:spPr>
        <p:txBody>
          <a:bodyPr>
            <a:normAutofit fontScale="90000"/>
          </a:bodyPr>
          <a:lstStyle>
            <a:lvl1pPr defTabSz="449833">
              <a:defRPr sz="3773" b="1">
                <a:solidFill>
                  <a:srgbClr val="FFFFFF"/>
                </a:solidFill>
                <a:latin typeface="Helvetica Neue"/>
                <a:ea typeface="Helvetica Neue"/>
                <a:cs typeface="Helvetica Neue"/>
                <a:sym typeface="Helvetica Neue"/>
              </a:defRPr>
            </a:lvl1pPr>
          </a:lstStyle>
          <a:p>
            <a:pPr>
              <a:defRPr b="0">
                <a:latin typeface="+mn-lt"/>
                <a:ea typeface="+mn-ea"/>
                <a:cs typeface="+mn-cs"/>
                <a:sym typeface="Helvetica Neue Medium"/>
              </a:defRPr>
            </a:pPr>
            <a:r>
              <a:rPr b="1">
                <a:latin typeface="Helvetica Neue"/>
                <a:ea typeface="Helvetica Neue"/>
                <a:cs typeface="Helvetica Neue"/>
                <a:sym typeface="Helvetica Neue"/>
              </a:rPr>
              <a:t>Career development is the process of acquiring and experiencing planned and unplanned activities that support attainment of life and work goals.  </a:t>
            </a:r>
          </a:p>
        </p:txBody>
      </p:sp>
    </p:spTree>
    <p:extLst>
      <p:ext uri="{BB962C8B-B14F-4D97-AF65-F5344CB8AC3E}">
        <p14:creationId xmlns:p14="http://schemas.microsoft.com/office/powerpoint/2010/main" val="422372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NC Employment and </a:t>
            </a:r>
            <a:br>
              <a:rPr lang="en-US" dirty="0"/>
            </a:br>
            <a:r>
              <a:rPr lang="en-US" dirty="0"/>
              <a:t>Training Association (NCETA)</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Malinda Marsh</a:t>
            </a:r>
          </a:p>
          <a:p>
            <a:pPr lvl="0"/>
            <a:r>
              <a:rPr lang="en-US" sz="2400" dirty="0"/>
              <a:t>NCETA President  (</a:t>
            </a:r>
            <a:r>
              <a:rPr lang="en-US" sz="2400" dirty="0" err="1"/>
              <a:t>www.nceta.org</a:t>
            </a:r>
            <a:r>
              <a:rPr lang="en-US" sz="2400" dirty="0"/>
              <a:t>)</a:t>
            </a:r>
          </a:p>
          <a:p>
            <a:pPr lvl="0"/>
            <a:r>
              <a:rPr lang="en-US" sz="2400" dirty="0" err="1"/>
              <a:t>NCWorks</a:t>
            </a:r>
            <a:r>
              <a:rPr lang="en-US" sz="2400" dirty="0"/>
              <a:t> Career Center, Chatham County</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C9C44260-51C5-7246-B9A9-B1C0C442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305838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Within an organization, this will be a collaborative process that enhances individuals skills and employability while fulfilling organizational needs."/>
          <p:cNvSpPr txBox="1">
            <a:spLocks noGrp="1"/>
          </p:cNvSpPr>
          <p:nvPr>
            <p:ph type="title"/>
          </p:nvPr>
        </p:nvSpPr>
        <p:spPr>
          <a:xfrm>
            <a:off x="574158" y="1393031"/>
            <a:ext cx="8124196" cy="4157328"/>
          </a:xfrm>
          <a:prstGeom prst="rect">
            <a:avLst/>
          </a:prstGeom>
          <a:ln w="266700">
            <a:solidFill>
              <a:schemeClr val="accent1">
                <a:hueOff val="114395"/>
                <a:lumOff val="-24975"/>
              </a:schemeClr>
            </a:solidFill>
          </a:ln>
        </p:spPr>
        <p:txBody>
          <a:bodyPr>
            <a:normAutofit/>
          </a:bodyPr>
          <a:lstStyle>
            <a:lvl1pPr defTabSz="384047">
              <a:defRPr sz="5292">
                <a:latin typeface="Avenir Heavy"/>
                <a:ea typeface="Avenir Heavy"/>
                <a:cs typeface="Avenir Heavy"/>
                <a:sym typeface="Avenir Heavy"/>
              </a:defRPr>
            </a:lvl1pPr>
          </a:lstStyle>
          <a:p>
            <a:pPr marL="123825"/>
            <a:r>
              <a:rPr sz="4000" dirty="0">
                <a:latin typeface="Helvetica" pitchFamily="2" charset="0"/>
              </a:rPr>
              <a:t>Within an organization, this will be a collaborative process that enhances individual</a:t>
            </a:r>
            <a:r>
              <a:rPr lang="en-US" sz="4000" dirty="0">
                <a:latin typeface="Helvetica" pitchFamily="2" charset="0"/>
              </a:rPr>
              <a:t>'</a:t>
            </a:r>
            <a:r>
              <a:rPr sz="4000" dirty="0">
                <a:latin typeface="Helvetica" pitchFamily="2" charset="0"/>
              </a:rPr>
              <a:t>s skills and employability while fulfilling organizational needs.  </a:t>
            </a:r>
          </a:p>
        </p:txBody>
      </p:sp>
    </p:spTree>
    <p:extLst>
      <p:ext uri="{BB962C8B-B14F-4D97-AF65-F5344CB8AC3E}">
        <p14:creationId xmlns:p14="http://schemas.microsoft.com/office/powerpoint/2010/main" val="31457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career-planning-11-638.jpg" descr="career-planning-11-638.jpg"/>
          <p:cNvPicPr>
            <a:picLocks noChangeAspect="1"/>
          </p:cNvPicPr>
          <p:nvPr/>
        </p:nvPicPr>
        <p:blipFill rotWithShape="1">
          <a:blip r:embed="rId3">
            <a:extLst/>
          </a:blip>
          <a:srcRect l="3836" t="38823" r="3660" b="7841"/>
          <a:stretch/>
        </p:blipFill>
        <p:spPr>
          <a:xfrm>
            <a:off x="988697" y="3630212"/>
            <a:ext cx="7456329" cy="3227788"/>
          </a:xfrm>
          <a:prstGeom prst="rect">
            <a:avLst/>
          </a:prstGeom>
          <a:ln w="12700">
            <a:miter lim="400000"/>
          </a:ln>
        </p:spPr>
      </p:pic>
      <p:sp>
        <p:nvSpPr>
          <p:cNvPr id="168" name="Career development will be individually driven so it accommodates career pathways build outside of the organizations and acknowledges that while some activities will be part of a thought-out strategy,--  spontaneous, unexpected opportunities may be equally valuable in this process."/>
          <p:cNvSpPr txBox="1">
            <a:spLocks noGrp="1"/>
          </p:cNvSpPr>
          <p:nvPr>
            <p:ph type="title"/>
          </p:nvPr>
        </p:nvSpPr>
        <p:spPr>
          <a:xfrm>
            <a:off x="241300" y="77731"/>
            <a:ext cx="8661400" cy="3552481"/>
          </a:xfrm>
          <a:prstGeom prst="rect">
            <a:avLst/>
          </a:prstGeom>
          <a:solidFill>
            <a:schemeClr val="accent1"/>
          </a:solidFill>
        </p:spPr>
        <p:txBody>
          <a:bodyPr>
            <a:normAutofit/>
          </a:bodyPr>
          <a:lstStyle/>
          <a:p>
            <a:pPr defTabSz="369675">
              <a:defRPr sz="1979">
                <a:solidFill>
                  <a:srgbClr val="FFFFFF"/>
                </a:solidFill>
              </a:defRPr>
            </a:pPr>
            <a:r>
              <a:rPr sz="3400" dirty="0">
                <a:latin typeface="+mn-lt"/>
              </a:rPr>
              <a:t>Career development will be individually driven so it accommodates career pathways</a:t>
            </a:r>
            <a:r>
              <a:rPr lang="en-US" sz="3400" dirty="0">
                <a:latin typeface="+mn-lt"/>
              </a:rPr>
              <a:t>,</a:t>
            </a:r>
            <a:r>
              <a:rPr sz="3400" dirty="0">
                <a:latin typeface="+mn-lt"/>
              </a:rPr>
              <a:t> build</a:t>
            </a:r>
            <a:r>
              <a:rPr lang="en-US" sz="3400" dirty="0">
                <a:latin typeface="+mn-lt"/>
              </a:rPr>
              <a:t>s</a:t>
            </a:r>
            <a:r>
              <a:rPr sz="3400" dirty="0">
                <a:latin typeface="+mn-lt"/>
              </a:rPr>
              <a:t> outside of the organization</a:t>
            </a:r>
            <a:r>
              <a:rPr lang="en-US" sz="3400" dirty="0">
                <a:latin typeface="+mn-lt"/>
              </a:rPr>
              <a:t>,</a:t>
            </a:r>
            <a:r>
              <a:rPr sz="3400" dirty="0">
                <a:latin typeface="+mn-lt"/>
              </a:rPr>
              <a:t> and acknowledges that while some activities will be part of a thought-out strategy,--  spontaneous, unexpected opportunities may be equally valuable in this process. </a:t>
            </a:r>
          </a:p>
        </p:txBody>
      </p:sp>
    </p:spTree>
    <p:extLst>
      <p:ext uri="{BB962C8B-B14F-4D97-AF65-F5344CB8AC3E}">
        <p14:creationId xmlns:p14="http://schemas.microsoft.com/office/powerpoint/2010/main" val="25326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areer Development started  in the 1950s yet  evidence in European trade guilds of the 12th century."/>
          <p:cNvSpPr txBox="1">
            <a:spLocks noGrp="1"/>
          </p:cNvSpPr>
          <p:nvPr>
            <p:ph type="title"/>
          </p:nvPr>
        </p:nvSpPr>
        <p:spPr>
          <a:xfrm>
            <a:off x="1964532" y="482203"/>
            <a:ext cx="6842024" cy="1735778"/>
          </a:xfrm>
          <a:prstGeom prst="rect">
            <a:avLst/>
          </a:prstGeom>
        </p:spPr>
        <p:txBody>
          <a:bodyPr>
            <a:normAutofit fontScale="90000"/>
          </a:bodyPr>
          <a:lstStyle/>
          <a:p>
            <a:pPr algn="r" defTabSz="202518">
              <a:defRPr sz="3780">
                <a:latin typeface="Helvetica"/>
                <a:ea typeface="Helvetica"/>
                <a:cs typeface="Helvetica"/>
                <a:sym typeface="Helvetica"/>
              </a:defRPr>
            </a:pPr>
            <a:r>
              <a:rPr dirty="0"/>
              <a:t> Career Development started in the 1950s</a:t>
            </a:r>
            <a:r>
              <a:rPr lang="en-US" dirty="0"/>
              <a:t>,</a:t>
            </a:r>
            <a:r>
              <a:rPr dirty="0"/>
              <a:t> yet evidence in European trade guilds of the 12</a:t>
            </a:r>
            <a:r>
              <a:rPr baseline="31999" dirty="0"/>
              <a:t>th</a:t>
            </a:r>
            <a:r>
              <a:rPr dirty="0"/>
              <a:t> century. </a:t>
            </a:r>
          </a:p>
        </p:txBody>
      </p:sp>
      <p:pic>
        <p:nvPicPr>
          <p:cNvPr id="171" name="Unknown.jpeg" descr="Unknown.jpeg"/>
          <p:cNvPicPr>
            <a:picLocks noChangeAspect="1"/>
          </p:cNvPicPr>
          <p:nvPr/>
        </p:nvPicPr>
        <p:blipFill>
          <a:blip r:embed="rId3">
            <a:extLst/>
          </a:blip>
          <a:stretch>
            <a:fillRect/>
          </a:stretch>
        </p:blipFill>
        <p:spPr>
          <a:xfrm>
            <a:off x="0" y="2274073"/>
            <a:ext cx="6311900" cy="4583927"/>
          </a:xfrm>
          <a:prstGeom prst="rect">
            <a:avLst/>
          </a:prstGeom>
          <a:ln w="12700">
            <a:miter lim="400000"/>
          </a:ln>
        </p:spPr>
      </p:pic>
    </p:spTree>
    <p:extLst>
      <p:ext uri="{BB962C8B-B14F-4D97-AF65-F5344CB8AC3E}">
        <p14:creationId xmlns:p14="http://schemas.microsoft.com/office/powerpoint/2010/main" val="27310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Late nineteenth and early twentieth centuries, industrial revolution in the US and in Europe prompted the need for vocational training to match the needs of the newly emerging manufacturing – based economy,"/>
          <p:cNvSpPr txBox="1">
            <a:spLocks noGrp="1"/>
          </p:cNvSpPr>
          <p:nvPr>
            <p:ph type="title"/>
          </p:nvPr>
        </p:nvSpPr>
        <p:spPr>
          <a:xfrm>
            <a:off x="733028" y="100613"/>
            <a:ext cx="7928372" cy="4248226"/>
          </a:xfrm>
          <a:prstGeom prst="rect">
            <a:avLst/>
          </a:prstGeom>
        </p:spPr>
        <p:txBody>
          <a:bodyPr>
            <a:normAutofit/>
          </a:bodyPr>
          <a:lstStyle>
            <a:lvl1pPr algn="just" defTabSz="329184">
              <a:defRPr sz="3456">
                <a:latin typeface="Helvetica"/>
                <a:ea typeface="Helvetica"/>
                <a:cs typeface="Helvetica"/>
                <a:sym typeface="Helvetica"/>
              </a:defRPr>
            </a:lvl1pPr>
          </a:lstStyle>
          <a:p>
            <a:pPr algn="l"/>
            <a:r>
              <a:rPr dirty="0"/>
              <a:t>Late nineteenth and early twentieth centuries, </a:t>
            </a:r>
            <a:r>
              <a:rPr lang="en-US" dirty="0"/>
              <a:t>I</a:t>
            </a:r>
            <a:r>
              <a:rPr dirty="0"/>
              <a:t>ndustrial </a:t>
            </a:r>
            <a:r>
              <a:rPr lang="en-US" dirty="0"/>
              <a:t>R</a:t>
            </a:r>
            <a:r>
              <a:rPr dirty="0"/>
              <a:t>evolution in the US and in Europe prompted the need for vocational training to match the needs of the newly emerging manufacturing</a:t>
            </a:r>
            <a:r>
              <a:rPr lang="en-US" dirty="0"/>
              <a:t>-</a:t>
            </a:r>
            <a:r>
              <a:rPr dirty="0"/>
              <a:t>based economy</a:t>
            </a:r>
          </a:p>
        </p:txBody>
      </p:sp>
      <p:pic>
        <p:nvPicPr>
          <p:cNvPr id="174" name="Unknown.jpeg" descr="Unknown.jpeg"/>
          <p:cNvPicPr>
            <a:picLocks noChangeAspect="1"/>
          </p:cNvPicPr>
          <p:nvPr/>
        </p:nvPicPr>
        <p:blipFill>
          <a:blip r:embed="rId3">
            <a:extLst/>
          </a:blip>
          <a:stretch>
            <a:fillRect/>
          </a:stretch>
        </p:blipFill>
        <p:spPr>
          <a:xfrm>
            <a:off x="228765" y="4117879"/>
            <a:ext cx="3205759" cy="2079721"/>
          </a:xfrm>
          <a:prstGeom prst="rect">
            <a:avLst/>
          </a:prstGeom>
          <a:ln w="50800">
            <a:solidFill>
              <a:schemeClr val="accent1">
                <a:hueOff val="114395"/>
                <a:lumOff val="-24975"/>
              </a:schemeClr>
            </a:solidFill>
            <a:miter lim="400000"/>
          </a:ln>
          <a:effectLst>
            <a:outerShdw blurRad="355600" rotWithShape="0">
              <a:srgbClr val="000000">
                <a:alpha val="75000"/>
              </a:srgbClr>
            </a:outerShdw>
          </a:effectLst>
        </p:spPr>
      </p:pic>
      <p:pic>
        <p:nvPicPr>
          <p:cNvPr id="175" name="Unknown.jpeg" descr="Unknown.jpeg"/>
          <p:cNvPicPr>
            <a:picLocks noChangeAspect="1"/>
          </p:cNvPicPr>
          <p:nvPr/>
        </p:nvPicPr>
        <p:blipFill>
          <a:blip r:embed="rId4">
            <a:alphaModFix amt="95463"/>
            <a:extLst/>
          </a:blip>
          <a:stretch>
            <a:fillRect/>
          </a:stretch>
        </p:blipFill>
        <p:spPr>
          <a:xfrm>
            <a:off x="3594100" y="4125838"/>
            <a:ext cx="5549900" cy="2071762"/>
          </a:xfrm>
          <a:prstGeom prst="rect">
            <a:avLst/>
          </a:prstGeom>
          <a:ln w="12700">
            <a:miter lim="400000"/>
          </a:ln>
        </p:spPr>
      </p:pic>
    </p:spTree>
    <p:extLst>
      <p:ext uri="{BB962C8B-B14F-4D97-AF65-F5344CB8AC3E}">
        <p14:creationId xmlns:p14="http://schemas.microsoft.com/office/powerpoint/2010/main" val="145340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areer Development been around through…"/>
          <p:cNvSpPr txBox="1">
            <a:spLocks noGrp="1"/>
          </p:cNvSpPr>
          <p:nvPr>
            <p:ph type="title"/>
          </p:nvPr>
        </p:nvSpPr>
        <p:spPr>
          <a:xfrm>
            <a:off x="794498" y="1395403"/>
            <a:ext cx="7555005" cy="4067194"/>
          </a:xfrm>
          <a:prstGeom prst="rect">
            <a:avLst/>
          </a:prstGeom>
        </p:spPr>
        <p:txBody>
          <a:bodyPr>
            <a:noAutofit/>
          </a:bodyPr>
          <a:lstStyle/>
          <a:p>
            <a:pPr defTabSz="321457">
              <a:defRPr sz="4400">
                <a:latin typeface="Helvetica"/>
                <a:ea typeface="Helvetica"/>
                <a:cs typeface="Helvetica"/>
                <a:sym typeface="Helvetica"/>
              </a:defRPr>
            </a:pPr>
            <a:r>
              <a:rPr sz="3200" dirty="0"/>
              <a:t>Career Development </a:t>
            </a:r>
            <a:r>
              <a:rPr lang="en-US" sz="3200" dirty="0"/>
              <a:t>has </a:t>
            </a:r>
            <a:r>
              <a:rPr sz="3200" dirty="0"/>
              <a:t>been around through</a:t>
            </a:r>
            <a:r>
              <a:rPr lang="en-US" sz="3200" dirty="0"/>
              <a:t> these ages:</a:t>
            </a:r>
            <a:endParaRPr sz="3200" dirty="0"/>
          </a:p>
          <a:p>
            <a:pPr marL="457200" indent="-457200" defTabSz="321457">
              <a:lnSpc>
                <a:spcPct val="150000"/>
              </a:lnSpc>
              <a:buFont typeface="Arial" panose="020B0604020202020204" pitchFamily="34" charset="0"/>
              <a:buChar char="•"/>
              <a:defRPr sz="5500">
                <a:latin typeface="Helvetica"/>
                <a:ea typeface="Helvetica"/>
                <a:cs typeface="Helvetica"/>
                <a:sym typeface="Helvetica"/>
              </a:defRPr>
            </a:pPr>
            <a:r>
              <a:rPr sz="3200" dirty="0"/>
              <a:t>Agrarian</a:t>
            </a:r>
            <a:r>
              <a:rPr lang="en-US" sz="3200" dirty="0"/>
              <a:t> - </a:t>
            </a:r>
            <a:r>
              <a:rPr sz="3200" dirty="0"/>
              <a:t>Rise of the Farm  </a:t>
            </a:r>
          </a:p>
          <a:p>
            <a:pPr marL="457200" indent="-457200" defTabSz="321457">
              <a:lnSpc>
                <a:spcPct val="150000"/>
              </a:lnSpc>
              <a:buFont typeface="Arial" panose="020B0604020202020204" pitchFamily="34" charset="0"/>
              <a:buChar char="•"/>
              <a:defRPr sz="5500">
                <a:latin typeface="Helvetica"/>
                <a:ea typeface="Helvetica"/>
                <a:cs typeface="Helvetica"/>
                <a:sym typeface="Helvetica"/>
              </a:defRPr>
            </a:pPr>
            <a:r>
              <a:rPr sz="3200" dirty="0"/>
              <a:t>Industrial</a:t>
            </a:r>
            <a:r>
              <a:rPr lang="en-US" sz="3200" dirty="0"/>
              <a:t> - </a:t>
            </a:r>
            <a:r>
              <a:rPr sz="3200" dirty="0"/>
              <a:t>Productivity </a:t>
            </a:r>
          </a:p>
          <a:p>
            <a:pPr marL="457200" indent="-457200" defTabSz="321457">
              <a:lnSpc>
                <a:spcPct val="150000"/>
              </a:lnSpc>
              <a:buFont typeface="Arial" panose="020B0604020202020204" pitchFamily="34" charset="0"/>
              <a:buChar char="•"/>
              <a:defRPr sz="5500">
                <a:latin typeface="Helvetica"/>
                <a:ea typeface="Helvetica"/>
                <a:cs typeface="Helvetica"/>
                <a:sym typeface="Helvetica"/>
              </a:defRPr>
            </a:pPr>
            <a:r>
              <a:rPr sz="3200" dirty="0"/>
              <a:t>Informational</a:t>
            </a:r>
            <a:r>
              <a:rPr lang="en-US" sz="3200" dirty="0"/>
              <a:t> - </a:t>
            </a:r>
            <a:r>
              <a:rPr sz="3200" dirty="0"/>
              <a:t>Efficiency</a:t>
            </a:r>
          </a:p>
          <a:p>
            <a:pPr marL="457200" indent="-457200" defTabSz="321457">
              <a:lnSpc>
                <a:spcPct val="150000"/>
              </a:lnSpc>
              <a:buFont typeface="Arial" panose="020B0604020202020204" pitchFamily="34" charset="0"/>
              <a:buChar char="•"/>
              <a:defRPr sz="5500">
                <a:latin typeface="Helvetica"/>
                <a:ea typeface="Helvetica"/>
                <a:cs typeface="Helvetica"/>
                <a:sym typeface="Helvetica"/>
              </a:defRPr>
            </a:pPr>
            <a:r>
              <a:rPr sz="3200" dirty="0"/>
              <a:t>People </a:t>
            </a:r>
            <a:r>
              <a:rPr lang="en-US" sz="3200" dirty="0"/>
              <a:t>- </a:t>
            </a:r>
            <a:r>
              <a:rPr sz="3200" dirty="0"/>
              <a:t>Purpose </a:t>
            </a:r>
          </a:p>
        </p:txBody>
      </p:sp>
    </p:spTree>
    <p:extLst>
      <p:ext uri="{BB962C8B-B14F-4D97-AF65-F5344CB8AC3E}">
        <p14:creationId xmlns:p14="http://schemas.microsoft.com/office/powerpoint/2010/main" val="119775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4e6540708549424a5f425426e44c771f.jpg" descr="4e6540708549424a5f425426e44c771f.jpg"/>
          <p:cNvPicPr>
            <a:picLocks noChangeAspect="1"/>
          </p:cNvPicPr>
          <p:nvPr/>
        </p:nvPicPr>
        <p:blipFill>
          <a:blip r:embed="rId3">
            <a:extLst/>
          </a:blip>
          <a:srcRect b="8226"/>
          <a:stretch>
            <a:fillRect/>
          </a:stretch>
        </p:blipFill>
        <p:spPr>
          <a:xfrm>
            <a:off x="499664" y="-372066"/>
            <a:ext cx="8248128" cy="8899378"/>
          </a:xfrm>
          <a:prstGeom prst="rect">
            <a:avLst/>
          </a:prstGeom>
          <a:ln w="12700">
            <a:miter lim="400000"/>
          </a:ln>
        </p:spPr>
      </p:pic>
    </p:spTree>
    <p:extLst>
      <p:ext uri="{BB962C8B-B14F-4D97-AF65-F5344CB8AC3E}">
        <p14:creationId xmlns:p14="http://schemas.microsoft.com/office/powerpoint/2010/main" val="320884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Frank Parsons -…"/>
          <p:cNvSpPr txBox="1">
            <a:spLocks noGrp="1"/>
          </p:cNvSpPr>
          <p:nvPr>
            <p:ph type="title"/>
          </p:nvPr>
        </p:nvSpPr>
        <p:spPr>
          <a:xfrm>
            <a:off x="500062" y="884736"/>
            <a:ext cx="4376738" cy="4461964"/>
          </a:xfrm>
          <a:prstGeom prst="rect">
            <a:avLst/>
          </a:prstGeom>
        </p:spPr>
        <p:txBody>
          <a:bodyPr>
            <a:normAutofit/>
          </a:bodyPr>
          <a:lstStyle/>
          <a:p>
            <a:pPr defTabSz="157513">
              <a:defRPr sz="3234">
                <a:latin typeface="Helvetica"/>
                <a:ea typeface="Helvetica"/>
                <a:cs typeface="Helvetica"/>
                <a:sym typeface="Helvetica"/>
              </a:defRPr>
            </a:pPr>
            <a:endParaRPr dirty="0"/>
          </a:p>
          <a:p>
            <a:pPr defTabSz="157513">
              <a:defRPr sz="3528">
                <a:latin typeface="Helvetica"/>
                <a:ea typeface="Helvetica"/>
                <a:cs typeface="Helvetica"/>
                <a:sym typeface="Helvetica"/>
              </a:defRPr>
            </a:pPr>
            <a:r>
              <a:rPr dirty="0"/>
              <a:t>Frank Parsons - </a:t>
            </a:r>
          </a:p>
          <a:p>
            <a:pPr defTabSz="157513">
              <a:defRPr sz="3528">
                <a:latin typeface="Helvetica"/>
                <a:ea typeface="Helvetica"/>
                <a:cs typeface="Helvetica"/>
                <a:sym typeface="Helvetica"/>
              </a:defRPr>
            </a:pPr>
            <a:r>
              <a:rPr dirty="0"/>
              <a:t>Engineer, Lawyer </a:t>
            </a:r>
            <a:br>
              <a:rPr lang="en-US" dirty="0"/>
            </a:br>
            <a:endParaRPr dirty="0"/>
          </a:p>
          <a:p>
            <a:pPr defTabSz="157513">
              <a:defRPr sz="3528">
                <a:latin typeface="Helvetica"/>
                <a:ea typeface="Helvetica"/>
                <a:cs typeface="Helvetica"/>
                <a:sym typeface="Helvetica"/>
              </a:defRPr>
            </a:pPr>
            <a:r>
              <a:rPr dirty="0"/>
              <a:t>Originates the term </a:t>
            </a:r>
          </a:p>
          <a:p>
            <a:pPr defTabSz="157513">
              <a:defRPr sz="3528">
                <a:latin typeface="Helvetica"/>
                <a:ea typeface="Helvetica"/>
                <a:cs typeface="Helvetica"/>
                <a:sym typeface="Helvetica"/>
              </a:defRPr>
            </a:pPr>
            <a:r>
              <a:rPr i="1" dirty="0"/>
              <a:t>Vocational Guidance</a:t>
            </a:r>
            <a:r>
              <a:rPr lang="en-US" i="1" dirty="0"/>
              <a:t> </a:t>
            </a:r>
            <a:r>
              <a:rPr lang="en-US" dirty="0"/>
              <a:t>in </a:t>
            </a:r>
            <a:r>
              <a:rPr dirty="0"/>
              <a:t>1909 </a:t>
            </a:r>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a:p>
            <a:pPr defTabSz="157513">
              <a:defRPr sz="2254">
                <a:latin typeface="Helvetica"/>
                <a:ea typeface="Helvetica"/>
                <a:cs typeface="Helvetica"/>
                <a:sym typeface="Helvetica"/>
              </a:defRPr>
            </a:pPr>
            <a:endParaRPr dirty="0"/>
          </a:p>
        </p:txBody>
      </p:sp>
      <p:sp>
        <p:nvSpPr>
          <p:cNvPr id="183" name="An  early model for career development"/>
          <p:cNvSpPr txBox="1"/>
          <p:nvPr/>
        </p:nvSpPr>
        <p:spPr>
          <a:xfrm>
            <a:off x="450845" y="5127655"/>
            <a:ext cx="8242311" cy="1067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321457">
              <a:defRPr sz="4600" b="0">
                <a:latin typeface="Helvetica"/>
                <a:ea typeface="Helvetica"/>
                <a:cs typeface="Helvetica"/>
                <a:sym typeface="Helvetica"/>
              </a:defRPr>
            </a:pPr>
            <a:endParaRPr sz="3234" dirty="0"/>
          </a:p>
          <a:p>
            <a:pPr defTabSz="321457">
              <a:defRPr sz="4600" b="0">
                <a:latin typeface="Helvetica"/>
                <a:ea typeface="Helvetica"/>
                <a:cs typeface="Helvetica"/>
                <a:sym typeface="Helvetica"/>
              </a:defRPr>
            </a:pPr>
            <a:r>
              <a:rPr sz="3234" dirty="0"/>
              <a:t>An early model for career development </a:t>
            </a:r>
          </a:p>
        </p:txBody>
      </p:sp>
      <p:pic>
        <p:nvPicPr>
          <p:cNvPr id="1026" name="Picture 2" descr="Image result for choosing a vocation frank parsons">
            <a:hlinkClick r:id="rId3"/>
            <a:extLst>
              <a:ext uri="{FF2B5EF4-FFF2-40B4-BE49-F238E27FC236}">
                <a16:creationId xmlns:a16="http://schemas.microsoft.com/office/drawing/2014/main" id="{18D6E849-B1D3-8749-91E5-2C5455312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785" y="526365"/>
            <a:ext cx="3122386" cy="473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61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arsons model based on practical experience rather than research, well respected.…"/>
          <p:cNvSpPr txBox="1">
            <a:spLocks noGrp="1"/>
          </p:cNvSpPr>
          <p:nvPr>
            <p:ph type="title"/>
          </p:nvPr>
        </p:nvSpPr>
        <p:spPr>
          <a:xfrm>
            <a:off x="573112" y="558315"/>
            <a:ext cx="5171452" cy="5741369"/>
          </a:xfrm>
          <a:prstGeom prst="rect">
            <a:avLst/>
          </a:prstGeom>
        </p:spPr>
        <p:txBody>
          <a:bodyPr>
            <a:normAutofit fontScale="90000"/>
          </a:bodyPr>
          <a:lstStyle/>
          <a:p>
            <a:pPr defTabSz="321457">
              <a:defRPr sz="4100">
                <a:latin typeface="Helvetica"/>
                <a:ea typeface="Helvetica"/>
                <a:cs typeface="Helvetica"/>
                <a:sym typeface="Helvetica"/>
              </a:defRPr>
            </a:pPr>
            <a:r>
              <a:rPr dirty="0"/>
              <a:t>Parsons model</a:t>
            </a:r>
            <a:r>
              <a:rPr lang="en-US" dirty="0"/>
              <a:t> is</a:t>
            </a:r>
            <a:r>
              <a:rPr dirty="0"/>
              <a:t> based on practical experience rather than </a:t>
            </a:r>
            <a:r>
              <a:rPr lang="en-US" dirty="0"/>
              <a:t>research.</a:t>
            </a:r>
            <a:br>
              <a:rPr lang="en-US" dirty="0"/>
            </a:br>
            <a:br>
              <a:rPr lang="en-US" dirty="0"/>
            </a:br>
            <a:r>
              <a:rPr lang="en-US" dirty="0"/>
              <a:t>W</a:t>
            </a:r>
            <a:r>
              <a:rPr dirty="0"/>
              <a:t>ell respected. </a:t>
            </a:r>
          </a:p>
          <a:p>
            <a:pPr defTabSz="321457">
              <a:defRPr sz="4100">
                <a:latin typeface="Helvetica"/>
                <a:ea typeface="Helvetica"/>
                <a:cs typeface="Helvetica"/>
                <a:sym typeface="Helvetica"/>
              </a:defRPr>
            </a:pPr>
            <a:endParaRPr dirty="0"/>
          </a:p>
          <a:p>
            <a:pPr defTabSz="321457">
              <a:defRPr sz="4100">
                <a:latin typeface="Helvetica"/>
                <a:ea typeface="Helvetica"/>
                <a:cs typeface="Helvetica"/>
                <a:sym typeface="Helvetica"/>
              </a:defRPr>
            </a:pPr>
            <a:r>
              <a:rPr dirty="0"/>
              <a:t>Early proponent of matching individual interests and skills with job requirements </a:t>
            </a:r>
          </a:p>
        </p:txBody>
      </p:sp>
      <p:grpSp>
        <p:nvGrpSpPr>
          <p:cNvPr id="188" name="images.jpeg"/>
          <p:cNvGrpSpPr/>
          <p:nvPr/>
        </p:nvGrpSpPr>
        <p:grpSpPr>
          <a:xfrm>
            <a:off x="5344576" y="558315"/>
            <a:ext cx="3530064" cy="4332981"/>
            <a:chOff x="0" y="0"/>
            <a:chExt cx="5020534" cy="6162460"/>
          </a:xfrm>
        </p:grpSpPr>
        <p:pic>
          <p:nvPicPr>
            <p:cNvPr id="187" name="images.jpeg" descr="images.jpeg"/>
            <p:cNvPicPr>
              <a:picLocks noChangeAspect="1"/>
            </p:cNvPicPr>
            <p:nvPr/>
          </p:nvPicPr>
          <p:blipFill>
            <a:blip r:embed="rId3">
              <a:extLst/>
            </a:blip>
            <a:stretch>
              <a:fillRect/>
            </a:stretch>
          </p:blipFill>
          <p:spPr>
            <a:xfrm>
              <a:off x="304800" y="304800"/>
              <a:ext cx="4410935" cy="5502061"/>
            </a:xfrm>
            <a:prstGeom prst="rect">
              <a:avLst/>
            </a:prstGeom>
            <a:ln>
              <a:noFill/>
            </a:ln>
            <a:effectLst/>
          </p:spPr>
        </p:pic>
        <p:pic>
          <p:nvPicPr>
            <p:cNvPr id="186" name="images.jpeg" descr="images.jpeg"/>
            <p:cNvPicPr>
              <a:picLocks/>
            </p:cNvPicPr>
            <p:nvPr/>
          </p:nvPicPr>
          <p:blipFill>
            <a:blip r:embed="rId4">
              <a:extLst/>
            </a:blip>
            <a:stretch>
              <a:fillRect/>
            </a:stretch>
          </p:blipFill>
          <p:spPr>
            <a:xfrm>
              <a:off x="0" y="0"/>
              <a:ext cx="5020535" cy="6162461"/>
            </a:xfrm>
            <a:prstGeom prst="rect">
              <a:avLst/>
            </a:prstGeom>
            <a:effectLst/>
          </p:spPr>
        </p:pic>
      </p:grpSp>
    </p:spTree>
    <p:extLst>
      <p:ext uri="{BB962C8B-B14F-4D97-AF65-F5344CB8AC3E}">
        <p14:creationId xmlns:p14="http://schemas.microsoft.com/office/powerpoint/2010/main" val="335202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p:cNvSpPr txBox="1">
            <a:spLocks noGrp="1"/>
          </p:cNvSpPr>
          <p:nvPr>
            <p:ph type="title"/>
          </p:nvPr>
        </p:nvSpPr>
        <p:spPr>
          <a:xfrm>
            <a:off x="892969" y="2875359"/>
            <a:ext cx="7358063" cy="2321719"/>
          </a:xfrm>
          <a:prstGeom prst="rect">
            <a:avLst/>
          </a:prstGeom>
        </p:spPr>
        <p:txBody>
          <a:bodyPr/>
          <a:lstStyle/>
          <a:p>
            <a:pPr defTabSz="321457">
              <a:defRPr sz="3100">
                <a:latin typeface="Helvetica"/>
                <a:ea typeface="Helvetica"/>
                <a:cs typeface="Helvetica"/>
                <a:sym typeface="Helvetica"/>
              </a:defRPr>
            </a:pPr>
            <a:endParaRPr/>
          </a:p>
        </p:txBody>
      </p:sp>
      <p:pic>
        <p:nvPicPr>
          <p:cNvPr id="3" name="Picture 2" descr="A screenshot of a cell phone&#13;&#10;&#13;&#10;Description automatically generated">
            <a:extLst>
              <a:ext uri="{FF2B5EF4-FFF2-40B4-BE49-F238E27FC236}">
                <a16:creationId xmlns:a16="http://schemas.microsoft.com/office/drawing/2014/main" id="{2D1509DE-C8C7-A142-B5B0-E5B5BAACF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4455" cy="6858000"/>
          </a:xfrm>
          <a:prstGeom prst="rect">
            <a:avLst/>
          </a:prstGeom>
        </p:spPr>
      </p:pic>
    </p:spTree>
    <p:extLst>
      <p:ext uri="{BB962C8B-B14F-4D97-AF65-F5344CB8AC3E}">
        <p14:creationId xmlns:p14="http://schemas.microsoft.com/office/powerpoint/2010/main" val="43454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hree Basic Tenants…"/>
          <p:cNvSpPr txBox="1">
            <a:spLocks noGrp="1"/>
          </p:cNvSpPr>
          <p:nvPr>
            <p:ph type="title"/>
          </p:nvPr>
        </p:nvSpPr>
        <p:spPr>
          <a:xfrm>
            <a:off x="519805" y="608474"/>
            <a:ext cx="7731226" cy="5462040"/>
          </a:xfrm>
          <a:prstGeom prst="rect">
            <a:avLst/>
          </a:prstGeom>
        </p:spPr>
        <p:txBody>
          <a:bodyPr/>
          <a:lstStyle/>
          <a:p>
            <a:pPr defTabSz="321457">
              <a:lnSpc>
                <a:spcPct val="120000"/>
              </a:lnSpc>
              <a:defRPr sz="3100">
                <a:latin typeface="Helvetica"/>
                <a:ea typeface="Helvetica"/>
                <a:cs typeface="Helvetica"/>
                <a:sym typeface="Helvetica"/>
              </a:defRPr>
            </a:pPr>
            <a:r>
              <a:rPr dirty="0"/>
              <a:t>Three Basic Tenants </a:t>
            </a:r>
          </a:p>
          <a:p>
            <a:pPr marL="457200" indent="-457200" defTabSz="321457">
              <a:lnSpc>
                <a:spcPct val="120000"/>
              </a:lnSpc>
              <a:buSzPct val="100000"/>
              <a:buFont typeface="Arial" panose="020B0604020202020204" pitchFamily="34" charset="0"/>
              <a:buChar char="•"/>
              <a:defRPr sz="3100">
                <a:latin typeface="Helvetica"/>
                <a:ea typeface="Helvetica"/>
                <a:cs typeface="Helvetica"/>
                <a:sym typeface="Helvetica"/>
              </a:defRPr>
            </a:pPr>
            <a:r>
              <a:rPr dirty="0"/>
              <a:t>Understanding </a:t>
            </a:r>
            <a:r>
              <a:rPr lang="en-US" dirty="0"/>
              <a:t>o</a:t>
            </a:r>
            <a:r>
              <a:rPr dirty="0"/>
              <a:t>neself</a:t>
            </a:r>
          </a:p>
          <a:p>
            <a:pPr marL="457200" indent="-457200" defTabSz="321457">
              <a:lnSpc>
                <a:spcPct val="120000"/>
              </a:lnSpc>
              <a:buSzPct val="100000"/>
              <a:buFont typeface="Arial" panose="020B0604020202020204" pitchFamily="34" charset="0"/>
              <a:buChar char="•"/>
              <a:defRPr sz="3100">
                <a:latin typeface="Helvetica"/>
                <a:ea typeface="Helvetica"/>
                <a:cs typeface="Helvetica"/>
                <a:sym typeface="Helvetica"/>
              </a:defRPr>
            </a:pPr>
            <a:r>
              <a:rPr lang="en-US" dirty="0"/>
              <a:t>R</a:t>
            </a:r>
            <a:r>
              <a:rPr dirty="0"/>
              <a:t>ecognize what different types of work require </a:t>
            </a:r>
          </a:p>
          <a:p>
            <a:pPr marL="457200" indent="-457200" defTabSz="321457">
              <a:lnSpc>
                <a:spcPct val="120000"/>
              </a:lnSpc>
              <a:buSzPct val="100000"/>
              <a:buFont typeface="Arial" panose="020B0604020202020204" pitchFamily="34" charset="0"/>
              <a:buChar char="•"/>
              <a:defRPr sz="3100">
                <a:latin typeface="Helvetica"/>
                <a:ea typeface="Helvetica"/>
                <a:cs typeface="Helvetica"/>
                <a:sym typeface="Helvetica"/>
              </a:defRPr>
            </a:pPr>
            <a:r>
              <a:rPr lang="en-US" dirty="0"/>
              <a:t>C</a:t>
            </a:r>
            <a:r>
              <a:rPr dirty="0"/>
              <a:t>oordinating those two factors to find a suitable job</a:t>
            </a:r>
          </a:p>
          <a:p>
            <a:pPr indent="160728" defTabSz="321457">
              <a:buSzPct val="100000"/>
              <a:buFont typeface="Helvetica"/>
              <a:defRPr sz="3100">
                <a:latin typeface="Helvetica"/>
                <a:ea typeface="Helvetica"/>
                <a:cs typeface="Helvetica"/>
                <a:sym typeface="Helvetica"/>
              </a:defRPr>
            </a:pPr>
            <a:endParaRPr dirty="0"/>
          </a:p>
          <a:p>
            <a:pPr defTabSz="321457">
              <a:defRPr sz="3600">
                <a:latin typeface="Avenir Book Oblique"/>
                <a:ea typeface="Avenir Book Oblique"/>
                <a:cs typeface="Avenir Book Oblique"/>
                <a:sym typeface="Avenir Book Oblique"/>
              </a:defRPr>
            </a:pPr>
            <a:r>
              <a:rPr dirty="0"/>
              <a:t>Evolved over time for finding fit between the person and the job</a:t>
            </a:r>
            <a:r>
              <a:rPr lang="en-US" dirty="0"/>
              <a:t> --</a:t>
            </a:r>
            <a:r>
              <a:rPr dirty="0"/>
              <a:t> centered on </a:t>
            </a:r>
            <a:r>
              <a:rPr lang="en-US" dirty="0"/>
              <a:t>t</a:t>
            </a:r>
            <a:r>
              <a:rPr dirty="0"/>
              <a:t>esting  </a:t>
            </a:r>
          </a:p>
        </p:txBody>
      </p:sp>
    </p:spTree>
    <p:extLst>
      <p:ext uri="{BB962C8B-B14F-4D97-AF65-F5344CB8AC3E}">
        <p14:creationId xmlns:p14="http://schemas.microsoft.com/office/powerpoint/2010/main" val="13672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cell phone&#13;&#10;&#13;&#10;Description automatically generated">
            <a:extLst>
              <a:ext uri="{FF2B5EF4-FFF2-40B4-BE49-F238E27FC236}">
                <a16:creationId xmlns:a16="http://schemas.microsoft.com/office/drawing/2014/main" id="{B3B60809-0735-6142-83A1-4118B24B8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6400800"/>
          </a:xfrm>
          <a:prstGeom prst="rect">
            <a:avLst/>
          </a:prstGeom>
        </p:spPr>
      </p:pic>
    </p:spTree>
    <p:extLst>
      <p:ext uri="{BB962C8B-B14F-4D97-AF65-F5344CB8AC3E}">
        <p14:creationId xmlns:p14="http://schemas.microsoft.com/office/powerpoint/2010/main" val="2959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areer Development or Planning can involve:…"/>
          <p:cNvSpPr txBox="1">
            <a:spLocks noGrp="1"/>
          </p:cNvSpPr>
          <p:nvPr>
            <p:ph type="title"/>
          </p:nvPr>
        </p:nvSpPr>
        <p:spPr>
          <a:xfrm>
            <a:off x="448995" y="592359"/>
            <a:ext cx="7966329" cy="5423251"/>
          </a:xfrm>
          <a:prstGeom prst="rect">
            <a:avLst/>
          </a:prstGeom>
        </p:spPr>
        <p:txBody>
          <a:bodyPr>
            <a:noAutofit/>
          </a:bodyPr>
          <a:lstStyle/>
          <a:p>
            <a:pPr marL="471488" indent="-471488" defTabSz="321457">
              <a:defRPr sz="4300" i="1">
                <a:latin typeface="Helvetica"/>
                <a:ea typeface="Helvetica"/>
                <a:cs typeface="Helvetica"/>
                <a:sym typeface="Helvetica"/>
              </a:defRPr>
            </a:pPr>
            <a:r>
              <a:rPr sz="3200" dirty="0"/>
              <a:t>Career Development or Planning can involve:</a:t>
            </a:r>
          </a:p>
          <a:p>
            <a:pPr marL="471488" indent="-471488" defTabSz="321457">
              <a:defRPr sz="4300" i="1">
                <a:latin typeface="Helvetica"/>
                <a:ea typeface="Helvetica"/>
                <a:cs typeface="Helvetica"/>
                <a:sym typeface="Helvetica"/>
              </a:defRPr>
            </a:pPr>
            <a:r>
              <a:rPr sz="3200" dirty="0"/>
              <a:t> </a:t>
            </a:r>
          </a:p>
          <a:p>
            <a:pPr marL="471488" indent="-471488" defTabSz="321457">
              <a:lnSpc>
                <a:spcPct val="150000"/>
              </a:lnSpc>
              <a:defRPr sz="4500">
                <a:latin typeface="Helvetica"/>
                <a:ea typeface="Helvetica"/>
                <a:cs typeface="Helvetica"/>
                <a:sym typeface="Helvetica"/>
              </a:defRPr>
            </a:pPr>
            <a:r>
              <a:rPr sz="3200" dirty="0"/>
              <a:t>1. Ability or Intelligence </a:t>
            </a:r>
            <a:r>
              <a:rPr lang="en-US" sz="3200" dirty="0"/>
              <a:t>t</a:t>
            </a:r>
            <a:r>
              <a:rPr sz="3200" dirty="0"/>
              <a:t>esting</a:t>
            </a:r>
          </a:p>
          <a:p>
            <a:pPr marL="471488" indent="-471488" defTabSz="321457">
              <a:lnSpc>
                <a:spcPct val="150000"/>
              </a:lnSpc>
              <a:defRPr sz="4500">
                <a:latin typeface="Helvetica"/>
                <a:ea typeface="Helvetica"/>
                <a:cs typeface="Helvetica"/>
                <a:sym typeface="Helvetica"/>
              </a:defRPr>
            </a:pPr>
            <a:r>
              <a:rPr sz="3200" dirty="0"/>
              <a:t>2. Aptitude or Technical</a:t>
            </a:r>
            <a:r>
              <a:rPr lang="en-US" sz="3200" dirty="0"/>
              <a:t> </a:t>
            </a:r>
            <a:r>
              <a:rPr sz="3200" dirty="0"/>
              <a:t>Competence </a:t>
            </a:r>
            <a:r>
              <a:rPr lang="en-US" sz="3200" dirty="0"/>
              <a:t>t</a:t>
            </a:r>
            <a:r>
              <a:rPr sz="3200" dirty="0"/>
              <a:t>esting </a:t>
            </a:r>
          </a:p>
          <a:p>
            <a:pPr marL="471488" indent="-471488" defTabSz="321457">
              <a:lnSpc>
                <a:spcPct val="150000"/>
              </a:lnSpc>
              <a:defRPr sz="4500">
                <a:latin typeface="Helvetica"/>
                <a:ea typeface="Helvetica"/>
                <a:cs typeface="Helvetica"/>
                <a:sym typeface="Helvetica"/>
              </a:defRPr>
            </a:pPr>
            <a:r>
              <a:rPr sz="3200" dirty="0"/>
              <a:t>3. Interest or Personality </a:t>
            </a:r>
            <a:r>
              <a:rPr lang="en-US" sz="3200" dirty="0"/>
              <a:t>t</a:t>
            </a:r>
            <a:r>
              <a:rPr sz="3200" dirty="0"/>
              <a:t>esting</a:t>
            </a:r>
          </a:p>
          <a:p>
            <a:pPr marL="471488" indent="-471488" defTabSz="321457">
              <a:lnSpc>
                <a:spcPct val="150000"/>
              </a:lnSpc>
              <a:defRPr sz="4500">
                <a:latin typeface="Helvetica"/>
                <a:ea typeface="Helvetica"/>
                <a:cs typeface="Helvetica"/>
                <a:sym typeface="Helvetica"/>
              </a:defRPr>
            </a:pPr>
            <a:endParaRPr sz="3200" dirty="0"/>
          </a:p>
          <a:p>
            <a:pPr marL="471488" indent="-471488" algn="r" defTabSz="321457">
              <a:defRPr sz="3700">
                <a:latin typeface="Helvetica"/>
                <a:ea typeface="Helvetica"/>
                <a:cs typeface="Helvetica"/>
                <a:sym typeface="Helvetica"/>
              </a:defRPr>
            </a:pPr>
            <a:r>
              <a:rPr sz="3200" dirty="0"/>
              <a:t> (Moore et al. 2007) </a:t>
            </a:r>
          </a:p>
        </p:txBody>
      </p:sp>
    </p:spTree>
    <p:extLst>
      <p:ext uri="{BB962C8B-B14F-4D97-AF65-F5344CB8AC3E}">
        <p14:creationId xmlns:p14="http://schemas.microsoft.com/office/powerpoint/2010/main" val="362604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Brief History…"/>
          <p:cNvSpPr txBox="1">
            <a:spLocks noGrp="1"/>
          </p:cNvSpPr>
          <p:nvPr>
            <p:ph type="title"/>
          </p:nvPr>
        </p:nvSpPr>
        <p:spPr>
          <a:xfrm>
            <a:off x="892969" y="814554"/>
            <a:ext cx="7438231" cy="5548145"/>
          </a:xfrm>
          <a:prstGeom prst="rect">
            <a:avLst/>
          </a:prstGeom>
        </p:spPr>
        <p:txBody>
          <a:bodyPr>
            <a:noAutofit/>
          </a:bodyPr>
          <a:lstStyle/>
          <a:p>
            <a:pPr defTabSz="318242">
              <a:defRPr sz="4059">
                <a:latin typeface="Helvetica"/>
                <a:ea typeface="Helvetica"/>
                <a:cs typeface="Helvetica"/>
                <a:sym typeface="Helvetica"/>
              </a:defRPr>
            </a:pPr>
            <a:r>
              <a:rPr sz="3200" dirty="0"/>
              <a:t>Brief History </a:t>
            </a:r>
          </a:p>
          <a:p>
            <a:pPr defTabSz="318242">
              <a:defRPr sz="4059">
                <a:latin typeface="Helvetica"/>
                <a:ea typeface="Helvetica"/>
                <a:cs typeface="Helvetica"/>
                <a:sym typeface="Helvetica"/>
              </a:defRPr>
            </a:pPr>
            <a:endParaRPr sz="3200" dirty="0"/>
          </a:p>
          <a:p>
            <a:pPr defTabSz="318242">
              <a:defRPr sz="4059">
                <a:latin typeface="Helvetica"/>
                <a:ea typeface="Helvetica"/>
                <a:cs typeface="Helvetica"/>
                <a:sym typeface="Helvetica"/>
              </a:defRPr>
            </a:pPr>
            <a:r>
              <a:rPr sz="3200" b="1" dirty="0"/>
              <a:t>1940</a:t>
            </a:r>
            <a:r>
              <a:rPr lang="en-US" sz="3200" b="1" dirty="0"/>
              <a:t>s</a:t>
            </a:r>
            <a:r>
              <a:rPr sz="3200" b="1" dirty="0"/>
              <a:t> and </a:t>
            </a:r>
            <a:r>
              <a:rPr lang="en-US" sz="3200" b="1" dirty="0"/>
              <a:t>19</a:t>
            </a:r>
            <a:r>
              <a:rPr sz="3200" b="1" dirty="0"/>
              <a:t>50s</a:t>
            </a:r>
            <a:r>
              <a:rPr sz="3200" dirty="0"/>
              <a:t> saw the upswing in career counselor training in colleges and universities verifying its place as a profession </a:t>
            </a:r>
          </a:p>
          <a:p>
            <a:pPr defTabSz="318242">
              <a:defRPr sz="4059">
                <a:latin typeface="Helvetica"/>
                <a:ea typeface="Helvetica"/>
                <a:cs typeface="Helvetica"/>
                <a:sym typeface="Helvetica"/>
              </a:defRPr>
            </a:pPr>
            <a:endParaRPr sz="3200" dirty="0"/>
          </a:p>
          <a:p>
            <a:pPr defTabSz="318242">
              <a:defRPr sz="4059">
                <a:latin typeface="Helvetica"/>
                <a:ea typeface="Helvetica"/>
                <a:cs typeface="Helvetica"/>
                <a:sym typeface="Helvetica"/>
              </a:defRPr>
            </a:pPr>
            <a:r>
              <a:rPr lang="en-US" sz="3200" b="1" dirty="0"/>
              <a:t>19</a:t>
            </a:r>
            <a:r>
              <a:rPr sz="3200" b="1" dirty="0"/>
              <a:t>50s and </a:t>
            </a:r>
            <a:r>
              <a:rPr lang="en-US" sz="3200" b="1" dirty="0"/>
              <a:t>19</a:t>
            </a:r>
            <a:r>
              <a:rPr sz="3200" b="1" dirty="0"/>
              <a:t>60s</a:t>
            </a:r>
            <a:r>
              <a:rPr sz="3200" dirty="0"/>
              <a:t> challenged by developmental psychologists advocating the view that career development w</a:t>
            </a:r>
            <a:r>
              <a:rPr lang="en-US" sz="3200" dirty="0"/>
              <a:t>as</a:t>
            </a:r>
            <a:r>
              <a:rPr sz="3200" dirty="0"/>
              <a:t> not a one-time rational match but rather a longitudinal process </a:t>
            </a:r>
          </a:p>
        </p:txBody>
      </p:sp>
    </p:spTree>
    <p:extLst>
      <p:ext uri="{BB962C8B-B14F-4D97-AF65-F5344CB8AC3E}">
        <p14:creationId xmlns:p14="http://schemas.microsoft.com/office/powerpoint/2010/main" val="211138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Donald Super, key scholar in the developmental approach…"/>
          <p:cNvSpPr txBox="1">
            <a:spLocks noGrp="1"/>
          </p:cNvSpPr>
          <p:nvPr>
            <p:ph type="title"/>
          </p:nvPr>
        </p:nvSpPr>
        <p:spPr>
          <a:xfrm>
            <a:off x="438115" y="791521"/>
            <a:ext cx="8344377" cy="5779399"/>
          </a:xfrm>
          <a:prstGeom prst="rect">
            <a:avLst/>
          </a:prstGeom>
        </p:spPr>
        <p:txBody>
          <a:bodyPr>
            <a:noAutofit/>
          </a:bodyPr>
          <a:lstStyle/>
          <a:p>
            <a:pPr defTabSz="170372">
              <a:defRPr sz="3657">
                <a:latin typeface="Helvetica"/>
                <a:ea typeface="Helvetica"/>
                <a:cs typeface="Helvetica"/>
                <a:sym typeface="Helvetica"/>
              </a:defRPr>
            </a:pPr>
            <a:endParaRPr sz="3100" dirty="0">
              <a:latin typeface="Helvetica" pitchFamily="2" charset="0"/>
            </a:endParaRPr>
          </a:p>
          <a:p>
            <a:pPr defTabSz="170372">
              <a:defRPr sz="3657">
                <a:latin typeface="Helvetica"/>
                <a:ea typeface="Helvetica"/>
                <a:cs typeface="Helvetica"/>
                <a:sym typeface="Helvetica"/>
              </a:defRPr>
            </a:pPr>
            <a:r>
              <a:rPr sz="3100" u="sng" dirty="0">
                <a:latin typeface="Helvetica" pitchFamily="2" charset="0"/>
              </a:rPr>
              <a:t>Donald Super</a:t>
            </a:r>
            <a:r>
              <a:rPr sz="3100" dirty="0">
                <a:latin typeface="Helvetica" pitchFamily="2" charset="0"/>
              </a:rPr>
              <a:t>, key scholar in the developmental approach</a:t>
            </a:r>
            <a:r>
              <a:rPr lang="en-US" sz="3100" dirty="0">
                <a:latin typeface="Helvetica" pitchFamily="2" charset="0"/>
              </a:rPr>
              <a:t>.</a:t>
            </a:r>
            <a:endParaRPr sz="3100" dirty="0">
              <a:latin typeface="Helvetica" pitchFamily="2" charset="0"/>
            </a:endParaRPr>
          </a:p>
          <a:p>
            <a:pPr marL="457200" indent="-457200" defTabSz="170372">
              <a:buFont typeface="Arial" panose="020B0604020202020204" pitchFamily="34" charset="0"/>
              <a:buChar char="•"/>
              <a:defRPr sz="3657">
                <a:latin typeface="Helvetica"/>
                <a:ea typeface="Helvetica"/>
                <a:cs typeface="Helvetica"/>
                <a:sym typeface="Helvetica"/>
              </a:defRPr>
            </a:pPr>
            <a:r>
              <a:rPr sz="3100" dirty="0">
                <a:latin typeface="Helvetica" pitchFamily="2" charset="0"/>
              </a:rPr>
              <a:t>Based on Life Stages and roles, </a:t>
            </a:r>
          </a:p>
          <a:p>
            <a:pPr marL="457200" indent="-457200" defTabSz="170372">
              <a:buFont typeface="Arial" panose="020B0604020202020204" pitchFamily="34" charset="0"/>
              <a:buChar char="•"/>
              <a:defRPr sz="3657">
                <a:latin typeface="Helvetica"/>
                <a:ea typeface="Helvetica"/>
                <a:cs typeface="Helvetica"/>
                <a:sym typeface="Helvetica"/>
              </a:defRPr>
            </a:pPr>
            <a:r>
              <a:rPr lang="en-US" sz="3100" dirty="0">
                <a:latin typeface="Helvetica" pitchFamily="2" charset="0"/>
              </a:rPr>
              <a:t>D</a:t>
            </a:r>
            <a:r>
              <a:rPr sz="3100" dirty="0">
                <a:latin typeface="Helvetica" pitchFamily="2" charset="0"/>
              </a:rPr>
              <a:t>ifferent aspects of the career journey became more salient as an individual moved through stages of life  </a:t>
            </a:r>
          </a:p>
          <a:p>
            <a:pPr marL="457200" indent="-457200" defTabSz="170372">
              <a:buFont typeface="Arial" panose="020B0604020202020204" pitchFamily="34" charset="0"/>
              <a:buChar char="•"/>
              <a:defRPr sz="3657">
                <a:latin typeface="Helvetica"/>
                <a:ea typeface="Helvetica"/>
                <a:cs typeface="Helvetica"/>
                <a:sym typeface="Helvetica"/>
              </a:defRPr>
            </a:pPr>
            <a:r>
              <a:rPr lang="en-US" sz="3100" dirty="0">
                <a:latin typeface="Helvetica" pitchFamily="2" charset="0"/>
              </a:rPr>
              <a:t>V</a:t>
            </a:r>
            <a:r>
              <a:rPr sz="3100" dirty="0">
                <a:latin typeface="Helvetica" pitchFamily="2" charset="0"/>
              </a:rPr>
              <a:t>ocational maturity would be indicative of progress in the career development process </a:t>
            </a:r>
          </a:p>
          <a:p>
            <a:pPr defTabSz="170372">
              <a:defRPr sz="3657">
                <a:latin typeface="Helvetica"/>
                <a:ea typeface="Helvetica"/>
                <a:cs typeface="Helvetica"/>
                <a:sym typeface="Helvetica"/>
              </a:defRPr>
            </a:pPr>
            <a:endParaRPr sz="3100" dirty="0">
              <a:latin typeface="Helvetica" pitchFamily="2" charset="0"/>
            </a:endParaRPr>
          </a:p>
          <a:p>
            <a:pPr defTabSz="170372">
              <a:defRPr sz="3657">
                <a:latin typeface="Avenir Book Oblique"/>
                <a:ea typeface="Avenir Book Oblique"/>
                <a:cs typeface="Avenir Book Oblique"/>
                <a:sym typeface="Avenir Book Oblique"/>
              </a:defRPr>
            </a:pPr>
            <a:r>
              <a:rPr sz="3100" dirty="0">
                <a:latin typeface="Helvetica" pitchFamily="2" charset="0"/>
              </a:rPr>
              <a:t>Note: Stage theory has come under criticism over time, yet significant milestones in the development of career practice and theory</a:t>
            </a:r>
          </a:p>
          <a:p>
            <a:pPr defTabSz="170372">
              <a:defRPr sz="635">
                <a:latin typeface="Helvetica"/>
                <a:ea typeface="Helvetica"/>
                <a:cs typeface="Helvetica"/>
                <a:sym typeface="Helvetica"/>
              </a:defRPr>
            </a:pPr>
            <a:endParaRPr sz="3100" dirty="0">
              <a:latin typeface="Helvetica" pitchFamily="2" charset="0"/>
            </a:endParaRPr>
          </a:p>
          <a:p>
            <a:pPr defTabSz="170372">
              <a:defRPr sz="635">
                <a:latin typeface="Helvetica"/>
                <a:ea typeface="Helvetica"/>
                <a:cs typeface="Helvetica"/>
                <a:sym typeface="Helvetica"/>
              </a:defRPr>
            </a:pPr>
            <a:endParaRPr sz="3100" dirty="0">
              <a:latin typeface="Helvetica" pitchFamily="2" charset="0"/>
            </a:endParaRPr>
          </a:p>
        </p:txBody>
      </p:sp>
    </p:spTree>
    <p:extLst>
      <p:ext uri="{BB962C8B-B14F-4D97-AF65-F5344CB8AC3E}">
        <p14:creationId xmlns:p14="http://schemas.microsoft.com/office/powerpoint/2010/main" val="41731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3;&#10;&#13;&#10;Description automatically generated">
            <a:extLst>
              <a:ext uri="{FF2B5EF4-FFF2-40B4-BE49-F238E27FC236}">
                <a16:creationId xmlns:a16="http://schemas.microsoft.com/office/drawing/2014/main" id="{D84D7C8E-7A39-3F4C-AD60-9BC6A5BD4706}"/>
              </a:ext>
            </a:extLst>
          </p:cNvPr>
          <p:cNvPicPr>
            <a:picLocks noChangeAspect="1"/>
          </p:cNvPicPr>
          <p:nvPr/>
        </p:nvPicPr>
        <p:blipFill rotWithShape="1">
          <a:blip r:embed="rId3">
            <a:extLst>
              <a:ext uri="{28A0092B-C50C-407E-A947-70E740481C1C}">
                <a14:useLocalDpi xmlns:a14="http://schemas.microsoft.com/office/drawing/2010/main" val="0"/>
              </a:ext>
            </a:extLst>
          </a:blip>
          <a:srcRect t="3499" r="14651" b="5021"/>
          <a:stretch/>
        </p:blipFill>
        <p:spPr>
          <a:xfrm>
            <a:off x="63794" y="0"/>
            <a:ext cx="8862275" cy="6858000"/>
          </a:xfrm>
          <a:prstGeom prst="rect">
            <a:avLst/>
          </a:prstGeom>
        </p:spPr>
      </p:pic>
    </p:spTree>
    <p:extLst>
      <p:ext uri="{BB962C8B-B14F-4D97-AF65-F5344CB8AC3E}">
        <p14:creationId xmlns:p14="http://schemas.microsoft.com/office/powerpoint/2010/main" val="292684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_5.jpg" descr="slide_5.jpg"/>
          <p:cNvPicPr>
            <a:picLocks noChangeAspect="1"/>
          </p:cNvPicPr>
          <p:nvPr/>
        </p:nvPicPr>
        <p:blipFill>
          <a:blip r:embed="rId3">
            <a:extLst/>
          </a:blip>
          <a:stretch>
            <a:fillRect/>
          </a:stretch>
        </p:blipFill>
        <p:spPr>
          <a:xfrm>
            <a:off x="-1" y="1"/>
            <a:ext cx="9144001" cy="6858000"/>
          </a:xfrm>
          <a:prstGeom prst="rect">
            <a:avLst/>
          </a:prstGeom>
          <a:ln w="12700">
            <a:miter lim="400000"/>
          </a:ln>
        </p:spPr>
      </p:pic>
    </p:spTree>
    <p:extLst>
      <p:ext uri="{BB962C8B-B14F-4D97-AF65-F5344CB8AC3E}">
        <p14:creationId xmlns:p14="http://schemas.microsoft.com/office/powerpoint/2010/main" val="209530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Unknown.jpeg" descr="Unknown.jpeg"/>
          <p:cNvPicPr>
            <a:picLocks noChangeAspect="1"/>
          </p:cNvPicPr>
          <p:nvPr/>
        </p:nvPicPr>
        <p:blipFill>
          <a:blip r:embed="rId3">
            <a:extLst/>
          </a:blip>
          <a:stretch>
            <a:fillRect/>
          </a:stretch>
        </p:blipFill>
        <p:spPr>
          <a:xfrm>
            <a:off x="4650802" y="1071387"/>
            <a:ext cx="4412064" cy="4036570"/>
          </a:xfrm>
          <a:prstGeom prst="rect">
            <a:avLst/>
          </a:prstGeom>
          <a:ln w="12700">
            <a:miter lim="400000"/>
          </a:ln>
        </p:spPr>
      </p:pic>
      <p:sp>
        <p:nvSpPr>
          <p:cNvPr id="207" name="60’s and 70’s  saw the revival of Parsons matching idea in John Hollands theory of linking types of people with occupational environments in…"/>
          <p:cNvSpPr txBox="1">
            <a:spLocks noGrp="1"/>
          </p:cNvSpPr>
          <p:nvPr>
            <p:ph type="title"/>
          </p:nvPr>
        </p:nvSpPr>
        <p:spPr>
          <a:xfrm>
            <a:off x="391853" y="447019"/>
            <a:ext cx="5307198" cy="5656069"/>
          </a:xfrm>
          <a:prstGeom prst="rect">
            <a:avLst/>
          </a:prstGeom>
        </p:spPr>
        <p:txBody>
          <a:bodyPr>
            <a:noAutofit/>
          </a:bodyPr>
          <a:lstStyle/>
          <a:p>
            <a:pPr defTabSz="279667">
              <a:defRPr sz="3567">
                <a:latin typeface="Helvetica"/>
                <a:ea typeface="Helvetica"/>
                <a:cs typeface="Helvetica"/>
                <a:sym typeface="Helvetica"/>
              </a:defRPr>
            </a:pPr>
            <a:r>
              <a:rPr sz="3000" b="1" dirty="0"/>
              <a:t>60’s and 70’s</a:t>
            </a:r>
            <a:r>
              <a:rPr sz="3000" dirty="0"/>
              <a:t> saw the revival of Parsons matching idea in John Holland</a:t>
            </a:r>
            <a:r>
              <a:rPr lang="en-US" sz="3000" dirty="0"/>
              <a:t>'</a:t>
            </a:r>
            <a:r>
              <a:rPr sz="3000" dirty="0"/>
              <a:t>s theory of linking types of people with occupational environments</a:t>
            </a:r>
            <a:r>
              <a:rPr lang="en-US" sz="3000" dirty="0"/>
              <a:t>.</a:t>
            </a:r>
            <a:br>
              <a:rPr lang="en-US" sz="3000" dirty="0"/>
            </a:br>
            <a:br>
              <a:rPr lang="en-US" sz="3000" dirty="0"/>
            </a:br>
            <a:r>
              <a:rPr sz="3000" dirty="0"/>
              <a:t>RIASEC</a:t>
            </a:r>
            <a:r>
              <a:rPr lang="en-US" sz="3000" dirty="0"/>
              <a:t>;</a:t>
            </a:r>
            <a:r>
              <a:rPr sz="3000" dirty="0"/>
              <a:t> realistic, investigative, artistic, social</a:t>
            </a:r>
            <a:r>
              <a:rPr lang="en-US" sz="3000" dirty="0"/>
              <a:t>,</a:t>
            </a:r>
            <a:r>
              <a:rPr sz="3000" dirty="0"/>
              <a:t> enterprising, and conventional system of categorizing remains mainstay of key interest inventories</a:t>
            </a:r>
          </a:p>
        </p:txBody>
      </p:sp>
    </p:spTree>
    <p:extLst>
      <p:ext uri="{BB962C8B-B14F-4D97-AF65-F5344CB8AC3E}">
        <p14:creationId xmlns:p14="http://schemas.microsoft.com/office/powerpoint/2010/main" val="356824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Unknown.jpeg" descr="Unknown.jpeg"/>
          <p:cNvPicPr>
            <a:picLocks noChangeAspect="1"/>
          </p:cNvPicPr>
          <p:nvPr/>
        </p:nvPicPr>
        <p:blipFill>
          <a:blip r:embed="rId3">
            <a:extLst/>
          </a:blip>
          <a:stretch>
            <a:fillRect/>
          </a:stretch>
        </p:blipFill>
        <p:spPr>
          <a:xfrm>
            <a:off x="5187345" y="973641"/>
            <a:ext cx="3590902" cy="3328905"/>
          </a:xfrm>
          <a:prstGeom prst="rect">
            <a:avLst/>
          </a:prstGeom>
          <a:ln w="12700">
            <a:miter lim="400000"/>
          </a:ln>
        </p:spPr>
      </p:pic>
      <p:sp>
        <p:nvSpPr>
          <p:cNvPr id="210" name="80’s and 90’s  fostered growth of outplacement counseling, declines of labor unions and more concern about the developing theories that addressed diverse groups.…"/>
          <p:cNvSpPr txBox="1">
            <a:spLocks noGrp="1"/>
          </p:cNvSpPr>
          <p:nvPr>
            <p:ph type="title"/>
          </p:nvPr>
        </p:nvSpPr>
        <p:spPr>
          <a:xfrm>
            <a:off x="403622" y="243682"/>
            <a:ext cx="5031978" cy="6322218"/>
          </a:xfrm>
          <a:prstGeom prst="rect">
            <a:avLst/>
          </a:prstGeom>
        </p:spPr>
        <p:txBody>
          <a:bodyPr>
            <a:noAutofit/>
          </a:bodyPr>
          <a:lstStyle/>
          <a:p>
            <a:pPr defTabSz="321457">
              <a:defRPr sz="3700">
                <a:latin typeface="Helvetica"/>
                <a:ea typeface="Helvetica"/>
                <a:cs typeface="Helvetica"/>
                <a:sym typeface="Helvetica"/>
              </a:defRPr>
            </a:pPr>
            <a:r>
              <a:rPr sz="3000" b="1" dirty="0"/>
              <a:t>80’s and 90’s</a:t>
            </a:r>
            <a:r>
              <a:rPr sz="3000" dirty="0"/>
              <a:t> fostered growth of outplacement counseling, declines of labor unions</a:t>
            </a:r>
            <a:r>
              <a:rPr lang="en-US" sz="3000" dirty="0"/>
              <a:t>,</a:t>
            </a:r>
            <a:r>
              <a:rPr sz="3000" dirty="0"/>
              <a:t> and more concern about the developing theories that addressed diverse groups. </a:t>
            </a:r>
          </a:p>
          <a:p>
            <a:pPr defTabSz="321457">
              <a:defRPr sz="3700">
                <a:latin typeface="Helvetica"/>
                <a:ea typeface="Helvetica"/>
                <a:cs typeface="Helvetica"/>
                <a:sym typeface="Helvetica"/>
              </a:defRPr>
            </a:pPr>
            <a:endParaRPr sz="3000" dirty="0"/>
          </a:p>
          <a:p>
            <a:pPr defTabSz="321457">
              <a:defRPr sz="3700">
                <a:latin typeface="Helvetica"/>
                <a:ea typeface="Helvetica"/>
                <a:cs typeface="Helvetica"/>
                <a:sym typeface="Helvetica"/>
              </a:defRPr>
            </a:pPr>
            <a:r>
              <a:rPr sz="3000" dirty="0"/>
              <a:t>Ramifications of job loss during the period had a  profound and lingering influence of how work and career</a:t>
            </a:r>
            <a:r>
              <a:rPr lang="en-US" sz="3000" dirty="0"/>
              <a:t>s are </a:t>
            </a:r>
            <a:r>
              <a:rPr sz="3000" dirty="0"/>
              <a:t>perceived.  </a:t>
            </a:r>
          </a:p>
        </p:txBody>
      </p:sp>
    </p:spTree>
    <p:extLst>
      <p:ext uri="{BB962C8B-B14F-4D97-AF65-F5344CB8AC3E}">
        <p14:creationId xmlns:p14="http://schemas.microsoft.com/office/powerpoint/2010/main" val="13380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3" name="Unknown.jpeg" descr="Unknown.jpeg"/>
          <p:cNvPicPr>
            <a:picLocks noChangeAspect="1"/>
          </p:cNvPicPr>
          <p:nvPr/>
        </p:nvPicPr>
        <p:blipFill>
          <a:blip r:embed="rId3">
            <a:extLst/>
          </a:blip>
          <a:stretch>
            <a:fillRect/>
          </a:stretch>
        </p:blipFill>
        <p:spPr>
          <a:xfrm>
            <a:off x="138765" y="463205"/>
            <a:ext cx="8866471" cy="5900234"/>
          </a:xfrm>
          <a:prstGeom prst="rect">
            <a:avLst/>
          </a:prstGeom>
          <a:ln w="12700">
            <a:miter lim="400000"/>
          </a:ln>
        </p:spPr>
      </p:pic>
      <p:sp>
        <p:nvSpPr>
          <p:cNvPr id="214" name="Current career landscape…"/>
          <p:cNvSpPr txBox="1">
            <a:spLocks noGrp="1"/>
          </p:cNvSpPr>
          <p:nvPr>
            <p:ph type="title"/>
          </p:nvPr>
        </p:nvSpPr>
        <p:spPr>
          <a:xfrm>
            <a:off x="4749800" y="235306"/>
            <a:ext cx="4080829" cy="5797194"/>
          </a:xfrm>
          <a:prstGeom prst="rect">
            <a:avLst/>
          </a:prstGeom>
        </p:spPr>
        <p:txBody>
          <a:bodyPr>
            <a:normAutofit fontScale="90000"/>
          </a:bodyPr>
          <a:lstStyle/>
          <a:p>
            <a:pPr algn="r" defTabSz="321457">
              <a:defRPr sz="4800">
                <a:effectLst>
                  <a:outerShdw blurRad="12700" dist="25400" dir="18900000" rotWithShape="0">
                    <a:srgbClr val="000000"/>
                  </a:outerShdw>
                </a:effectLst>
                <a:latin typeface="Helvetica"/>
                <a:ea typeface="Helvetica"/>
                <a:cs typeface="Helvetica"/>
                <a:sym typeface="Helvetica"/>
              </a:defRPr>
            </a:pPr>
            <a:r>
              <a:rPr i="1" dirty="0"/>
              <a:t>Current career landscape </a:t>
            </a:r>
          </a:p>
          <a:p>
            <a:pPr algn="r" defTabSz="321457">
              <a:defRPr sz="4800">
                <a:effectLst>
                  <a:outerShdw blurRad="12700" dist="25400" dir="18900000" rotWithShape="0">
                    <a:srgbClr val="000000"/>
                  </a:outerShdw>
                </a:effectLst>
                <a:latin typeface="Helvetica"/>
                <a:ea typeface="Helvetica"/>
                <a:cs typeface="Helvetica"/>
                <a:sym typeface="Helvetica"/>
              </a:defRPr>
            </a:pPr>
            <a:r>
              <a:rPr i="1" dirty="0"/>
              <a:t>has been characterized as turbulent, unpredictable, &amp; challenging   </a:t>
            </a:r>
          </a:p>
        </p:txBody>
      </p:sp>
    </p:spTree>
    <p:extLst>
      <p:ext uri="{BB962C8B-B14F-4D97-AF65-F5344CB8AC3E}">
        <p14:creationId xmlns:p14="http://schemas.microsoft.com/office/powerpoint/2010/main" val="402291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Unknown.jpeg" descr="Unknown.jpeg"/>
          <p:cNvPicPr>
            <a:picLocks noChangeAspect="1"/>
          </p:cNvPicPr>
          <p:nvPr/>
        </p:nvPicPr>
        <p:blipFill>
          <a:blip r:embed="rId3">
            <a:alphaModFix amt="46875"/>
            <a:extLst/>
          </a:blip>
          <a:stretch>
            <a:fillRect/>
          </a:stretch>
        </p:blipFill>
        <p:spPr>
          <a:xfrm>
            <a:off x="343898" y="148664"/>
            <a:ext cx="8575044" cy="5706303"/>
          </a:xfrm>
          <a:prstGeom prst="rect">
            <a:avLst/>
          </a:prstGeom>
          <a:ln w="12700">
            <a:miter lim="400000"/>
          </a:ln>
        </p:spPr>
      </p:pic>
      <p:sp>
        <p:nvSpPr>
          <p:cNvPr id="217" name="Economic turmoil, technological advances and more diverse workforce, governmental policies and social influences have contributed to the challenges in the environment."/>
          <p:cNvSpPr txBox="1">
            <a:spLocks noGrp="1"/>
          </p:cNvSpPr>
          <p:nvPr>
            <p:ph type="title"/>
          </p:nvPr>
        </p:nvSpPr>
        <p:spPr>
          <a:xfrm>
            <a:off x="863488" y="4223312"/>
            <a:ext cx="8051912" cy="2408045"/>
          </a:xfrm>
          <a:prstGeom prst="rect">
            <a:avLst/>
          </a:prstGeom>
        </p:spPr>
        <p:txBody>
          <a:bodyPr>
            <a:normAutofit fontScale="90000"/>
          </a:bodyPr>
          <a:lstStyle>
            <a:lvl1pPr algn="l" defTabSz="457200">
              <a:defRPr sz="3800">
                <a:latin typeface="Helvetica"/>
                <a:ea typeface="Helvetica"/>
                <a:cs typeface="Helvetica"/>
                <a:sym typeface="Helvetica"/>
              </a:defRPr>
            </a:lvl1pPr>
          </a:lstStyle>
          <a:p>
            <a:r>
              <a:rPr dirty="0"/>
              <a:t>Economic turmoil, technological advances and more diverse workforce, governmental policies and social influences have contributed to the challenges in the environment. </a:t>
            </a:r>
          </a:p>
        </p:txBody>
      </p:sp>
      <p:sp>
        <p:nvSpPr>
          <p:cNvPr id="218" name="Economic Turmoil"/>
          <p:cNvSpPr txBox="1"/>
          <p:nvPr/>
        </p:nvSpPr>
        <p:spPr>
          <a:xfrm>
            <a:off x="483598" y="389697"/>
            <a:ext cx="3262459" cy="515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defTabSz="457200">
              <a:defRPr sz="4100">
                <a:latin typeface="Helvetica"/>
                <a:ea typeface="Helvetica"/>
                <a:cs typeface="Helvetica"/>
                <a:sym typeface="Helvetica"/>
              </a:defRPr>
            </a:lvl1pPr>
          </a:lstStyle>
          <a:p>
            <a:r>
              <a:rPr sz="2883" dirty="0"/>
              <a:t>Economic Turmoil </a:t>
            </a:r>
          </a:p>
        </p:txBody>
      </p:sp>
      <p:sp>
        <p:nvSpPr>
          <p:cNvPr id="219" name="Technological Advances"/>
          <p:cNvSpPr txBox="1"/>
          <p:nvPr/>
        </p:nvSpPr>
        <p:spPr>
          <a:xfrm>
            <a:off x="4771120" y="858194"/>
            <a:ext cx="4002058" cy="483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defRPr sz="3800">
                <a:latin typeface="American Typewriter"/>
                <a:ea typeface="American Typewriter"/>
                <a:cs typeface="American Typewriter"/>
                <a:sym typeface="American Typewriter"/>
              </a:defRPr>
            </a:lvl1pPr>
          </a:lstStyle>
          <a:p>
            <a:r>
              <a:rPr sz="2672" dirty="0"/>
              <a:t>Technological Advances</a:t>
            </a:r>
          </a:p>
        </p:txBody>
      </p:sp>
      <p:sp>
        <p:nvSpPr>
          <p:cNvPr id="220" name="Diverse Workforce"/>
          <p:cNvSpPr txBox="1"/>
          <p:nvPr/>
        </p:nvSpPr>
        <p:spPr>
          <a:xfrm>
            <a:off x="336108" y="3042935"/>
            <a:ext cx="2882585" cy="483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defRPr sz="3800" i="1">
                <a:latin typeface="Helvetica"/>
                <a:ea typeface="Helvetica"/>
                <a:cs typeface="Helvetica"/>
                <a:sym typeface="Helvetica"/>
              </a:defRPr>
            </a:lvl1pPr>
          </a:lstStyle>
          <a:p>
            <a:r>
              <a:rPr sz="2672" dirty="0"/>
              <a:t>Diverse Workforce</a:t>
            </a:r>
          </a:p>
        </p:txBody>
      </p:sp>
      <p:sp>
        <p:nvSpPr>
          <p:cNvPr id="221" name="Governmental Policies"/>
          <p:cNvSpPr txBox="1"/>
          <p:nvPr/>
        </p:nvSpPr>
        <p:spPr>
          <a:xfrm>
            <a:off x="4367677" y="3080495"/>
            <a:ext cx="4405501" cy="483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defRPr sz="3800" b="0">
                <a:latin typeface="Arial Black"/>
                <a:ea typeface="Arial Black"/>
                <a:cs typeface="Arial Black"/>
                <a:sym typeface="Arial Black"/>
              </a:defRPr>
            </a:lvl1pPr>
          </a:lstStyle>
          <a:p>
            <a:r>
              <a:rPr sz="2672" dirty="0"/>
              <a:t>Governmental Policies </a:t>
            </a:r>
          </a:p>
        </p:txBody>
      </p:sp>
      <p:sp>
        <p:nvSpPr>
          <p:cNvPr id="222" name="Social Influences"/>
          <p:cNvSpPr txBox="1"/>
          <p:nvPr/>
        </p:nvSpPr>
        <p:spPr>
          <a:xfrm>
            <a:off x="2495939" y="1817114"/>
            <a:ext cx="4082849" cy="667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defRPr sz="5500">
                <a:latin typeface="Comic Sans MS"/>
                <a:ea typeface="Comic Sans MS"/>
                <a:cs typeface="Comic Sans MS"/>
                <a:sym typeface="Comic Sans MS"/>
              </a:defRPr>
            </a:lvl1pPr>
          </a:lstStyle>
          <a:p>
            <a:r>
              <a:rPr sz="3867" dirty="0"/>
              <a:t>Social Influences</a:t>
            </a:r>
          </a:p>
        </p:txBody>
      </p:sp>
    </p:spTree>
    <p:extLst>
      <p:ext uri="{BB962C8B-B14F-4D97-AF65-F5344CB8AC3E}">
        <p14:creationId xmlns:p14="http://schemas.microsoft.com/office/powerpoint/2010/main" val="359772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echnological Advances – ushered in the rising knowledge economy and have influenced not only the types of jobs available, but also how work is done – teams, on-line,  where works is done telecommuting, the scope of work – global access to potential suppliers and customers"/>
          <p:cNvSpPr txBox="1">
            <a:spLocks noGrp="1"/>
          </p:cNvSpPr>
          <p:nvPr>
            <p:ph type="title"/>
          </p:nvPr>
        </p:nvSpPr>
        <p:spPr>
          <a:xfrm>
            <a:off x="793208" y="1160858"/>
            <a:ext cx="7753892" cy="3893741"/>
          </a:xfrm>
          <a:prstGeom prst="rect">
            <a:avLst/>
          </a:prstGeom>
        </p:spPr>
        <p:txBody>
          <a:bodyPr>
            <a:normAutofit fontScale="90000"/>
          </a:bodyPr>
          <a:lstStyle/>
          <a:p>
            <a:pPr defTabSz="215376">
              <a:defRPr sz="4020">
                <a:latin typeface="Helvetica"/>
                <a:ea typeface="Helvetica"/>
                <a:cs typeface="Helvetica"/>
                <a:sym typeface="Helvetica"/>
              </a:defRPr>
            </a:pPr>
            <a:r>
              <a:rPr b="1" u="sng" dirty="0"/>
              <a:t>Technological Advances</a:t>
            </a:r>
            <a:r>
              <a:rPr b="1" dirty="0"/>
              <a:t> </a:t>
            </a:r>
            <a:r>
              <a:rPr dirty="0"/>
              <a:t>–</a:t>
            </a:r>
            <a:r>
              <a:rPr dirty="0">
                <a:latin typeface="American Typewriter"/>
                <a:ea typeface="American Typewriter"/>
                <a:cs typeface="American Typewriter"/>
                <a:sym typeface="American Typewriter"/>
              </a:rPr>
              <a:t> ushered in the rising</a:t>
            </a:r>
            <a:r>
              <a:rPr lang="en-US" dirty="0">
                <a:latin typeface="American Typewriter"/>
                <a:ea typeface="American Typewriter"/>
                <a:cs typeface="American Typewriter"/>
                <a:sym typeface="American Typewriter"/>
              </a:rPr>
              <a:t> </a:t>
            </a:r>
            <a:r>
              <a:rPr dirty="0">
                <a:latin typeface="American Typewriter"/>
                <a:ea typeface="American Typewriter"/>
                <a:cs typeface="American Typewriter"/>
                <a:sym typeface="American Typewriter"/>
              </a:rPr>
              <a:t>knowledge economy and have influenced not only the types of jobs available, but also how work is done – teams, on-line, where work is done</a:t>
            </a:r>
            <a:r>
              <a:rPr lang="en-US" dirty="0">
                <a:latin typeface="American Typewriter"/>
                <a:ea typeface="American Typewriter"/>
                <a:cs typeface="American Typewriter"/>
                <a:sym typeface="American Typewriter"/>
              </a:rPr>
              <a:t>,</a:t>
            </a:r>
            <a:r>
              <a:rPr dirty="0">
                <a:latin typeface="American Typewriter"/>
                <a:ea typeface="American Typewriter"/>
                <a:cs typeface="American Typewriter"/>
                <a:sym typeface="American Typewriter"/>
              </a:rPr>
              <a:t> telecommuting, the scope of work – global access to potential suppliers and customers</a:t>
            </a:r>
            <a:r>
              <a:rPr dirty="0"/>
              <a:t> </a:t>
            </a:r>
          </a:p>
        </p:txBody>
      </p:sp>
    </p:spTree>
    <p:extLst>
      <p:ext uri="{BB962C8B-B14F-4D97-AF65-F5344CB8AC3E}">
        <p14:creationId xmlns:p14="http://schemas.microsoft.com/office/powerpoint/2010/main" val="3120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C2E1D7-FD15-B149-8594-458C8B5D090E}"/>
              </a:ext>
            </a:extLst>
          </p:cNvPr>
          <p:cNvSpPr>
            <a:spLocks noGrp="1"/>
          </p:cNvSpPr>
          <p:nvPr>
            <p:ph idx="1"/>
          </p:nvPr>
        </p:nvSpPr>
        <p:spPr>
          <a:xfrm>
            <a:off x="628649" y="1761204"/>
            <a:ext cx="8033569" cy="4928308"/>
          </a:xfrm>
        </p:spPr>
        <p:txBody>
          <a:bodyPr>
            <a:noAutofit/>
          </a:bodyPr>
          <a:lstStyle/>
          <a:p>
            <a:pPr marL="300038" lvl="2" indent="-171450">
              <a:tabLst>
                <a:tab pos="1074738" algn="r"/>
                <a:tab pos="1247775" algn="l"/>
              </a:tabLst>
            </a:pPr>
            <a:r>
              <a:rPr lang="en-US" sz="2800" dirty="0"/>
              <a:t>  9:00	Welcome and Introductions </a:t>
            </a:r>
          </a:p>
          <a:p>
            <a:pPr marL="300038" lvl="1" indent="-171450">
              <a:tabLst>
                <a:tab pos="1074738" algn="r"/>
                <a:tab pos="1247775" algn="l"/>
              </a:tabLst>
            </a:pPr>
            <a:r>
              <a:rPr lang="en-US" sz="2800" dirty="0"/>
              <a:t>10:00	Why Career Development</a:t>
            </a:r>
          </a:p>
          <a:p>
            <a:pPr marL="300038" lvl="1" indent="-171450">
              <a:tabLst>
                <a:tab pos="1074738" algn="r"/>
                <a:tab pos="1247775" algn="l"/>
              </a:tabLst>
            </a:pPr>
            <a:r>
              <a:rPr lang="en-US" sz="2800" dirty="0"/>
              <a:t>10:15	The Future of Careers</a:t>
            </a:r>
          </a:p>
          <a:p>
            <a:pPr marL="300038" lvl="1" indent="-171450">
              <a:tabLst>
                <a:tab pos="1074738" algn="r"/>
                <a:tab pos="1247775" algn="l"/>
              </a:tabLst>
            </a:pPr>
            <a:r>
              <a:rPr lang="en-US" sz="2800" dirty="0"/>
              <a:t>11:30	Small Group Discussions</a:t>
            </a:r>
          </a:p>
          <a:p>
            <a:pPr marL="300038" lvl="1" indent="-171450">
              <a:tabLst>
                <a:tab pos="1074738" algn="r"/>
                <a:tab pos="1247775" algn="l"/>
              </a:tabLst>
            </a:pPr>
            <a:r>
              <a:rPr lang="en-US" sz="2800" dirty="0"/>
              <a:t>12:00	Lunch</a:t>
            </a:r>
          </a:p>
          <a:p>
            <a:pPr marL="300038" lvl="1" indent="-171450">
              <a:tabLst>
                <a:tab pos="1074738" algn="r"/>
                <a:tab pos="1247775" algn="l"/>
              </a:tabLst>
            </a:pPr>
            <a:r>
              <a:rPr lang="en-US" sz="2800" dirty="0"/>
              <a:t>12:45	Report from Small Groups</a:t>
            </a:r>
          </a:p>
          <a:p>
            <a:pPr marL="300038" lvl="1" indent="-171450">
              <a:tabLst>
                <a:tab pos="1074738" algn="r"/>
                <a:tab pos="1247775" algn="l"/>
              </a:tabLst>
            </a:pPr>
            <a:r>
              <a:rPr lang="en-US" sz="2800" dirty="0"/>
              <a:t>  1:15	Career Development Theory</a:t>
            </a:r>
          </a:p>
          <a:p>
            <a:pPr marL="300038" lvl="1" indent="-171450">
              <a:tabLst>
                <a:tab pos="1074738" algn="r"/>
                <a:tab pos="1247775" algn="l"/>
              </a:tabLst>
            </a:pPr>
            <a:r>
              <a:rPr lang="en-US" sz="2800" dirty="0"/>
              <a:t>  2:00	NC Career Cluster Guide</a:t>
            </a:r>
          </a:p>
          <a:p>
            <a:pPr marL="300038" lvl="1" indent="-171450">
              <a:tabLst>
                <a:tab pos="1074738" algn="r"/>
                <a:tab pos="1247775" algn="l"/>
              </a:tabLst>
            </a:pPr>
            <a:r>
              <a:rPr lang="en-US" sz="2800" dirty="0"/>
              <a:t>  2:45	What's Next in Career Development?</a:t>
            </a:r>
          </a:p>
        </p:txBody>
      </p:sp>
      <p:sp>
        <p:nvSpPr>
          <p:cNvPr id="3" name="Title 2">
            <a:extLst>
              <a:ext uri="{FF2B5EF4-FFF2-40B4-BE49-F238E27FC236}">
                <a16:creationId xmlns:a16="http://schemas.microsoft.com/office/drawing/2014/main" id="{4A5D1A0C-A6F4-8D46-9D94-6B6B18D5C2B1}"/>
              </a:ext>
            </a:extLst>
          </p:cNvPr>
          <p:cNvSpPr>
            <a:spLocks noGrp="1"/>
          </p:cNvSpPr>
          <p:nvPr>
            <p:ph type="title"/>
          </p:nvPr>
        </p:nvSpPr>
        <p:spPr/>
        <p:txBody>
          <a:bodyPr/>
          <a:lstStyle/>
          <a:p>
            <a:r>
              <a:rPr lang="en-US" dirty="0"/>
              <a:t>Agenda</a:t>
            </a:r>
          </a:p>
        </p:txBody>
      </p:sp>
      <p:sp>
        <p:nvSpPr>
          <p:cNvPr id="4" name="TextBox 3">
            <a:extLst>
              <a:ext uri="{FF2B5EF4-FFF2-40B4-BE49-F238E27FC236}">
                <a16:creationId xmlns:a16="http://schemas.microsoft.com/office/drawing/2014/main" id="{435476D2-8C85-4E47-BEB8-278E41A27984}"/>
              </a:ext>
            </a:extLst>
          </p:cNvPr>
          <p:cNvSpPr txBox="1"/>
          <p:nvPr/>
        </p:nvSpPr>
        <p:spPr>
          <a:xfrm>
            <a:off x="9144000" y="168488"/>
            <a:ext cx="3270767" cy="1446550"/>
          </a:xfrm>
          <a:prstGeom prst="rect">
            <a:avLst/>
          </a:prstGeom>
          <a:noFill/>
        </p:spPr>
        <p:txBody>
          <a:bodyPr wrap="none" rtlCol="0">
            <a:spAutoFit/>
          </a:bodyPr>
          <a:lstStyle/>
          <a:p>
            <a:r>
              <a:rPr lang="en-US" sz="4400" dirty="0"/>
              <a:t>WIFI = xx</a:t>
            </a:r>
          </a:p>
          <a:p>
            <a:r>
              <a:rPr lang="en-US" sz="4400" dirty="0"/>
              <a:t>password= xx</a:t>
            </a:r>
          </a:p>
        </p:txBody>
      </p:sp>
      <p:sp>
        <p:nvSpPr>
          <p:cNvPr id="5" name="TextBox 4">
            <a:extLst>
              <a:ext uri="{FF2B5EF4-FFF2-40B4-BE49-F238E27FC236}">
                <a16:creationId xmlns:a16="http://schemas.microsoft.com/office/drawing/2014/main" id="{BE28C7A0-B0ED-B647-AEDB-02E19FCFF19B}"/>
              </a:ext>
            </a:extLst>
          </p:cNvPr>
          <p:cNvSpPr txBox="1"/>
          <p:nvPr/>
        </p:nvSpPr>
        <p:spPr>
          <a:xfrm>
            <a:off x="9533305" y="1935425"/>
            <a:ext cx="5762924" cy="769441"/>
          </a:xfrm>
          <a:prstGeom prst="rect">
            <a:avLst/>
          </a:prstGeom>
          <a:noFill/>
        </p:spPr>
        <p:txBody>
          <a:bodyPr wrap="none" rtlCol="0">
            <a:spAutoFit/>
          </a:bodyPr>
          <a:lstStyle/>
          <a:p>
            <a:r>
              <a:rPr lang="en-US" sz="4400" dirty="0"/>
              <a:t>WIFI = ACC-</a:t>
            </a:r>
            <a:r>
              <a:rPr lang="en-US" sz="4400" dirty="0" err="1"/>
              <a:t>OpenACCess</a:t>
            </a:r>
            <a:endParaRPr lang="en-US" sz="4400" dirty="0"/>
          </a:p>
        </p:txBody>
      </p:sp>
    </p:spTree>
    <p:extLst>
      <p:ext uri="{BB962C8B-B14F-4D97-AF65-F5344CB8AC3E}">
        <p14:creationId xmlns:p14="http://schemas.microsoft.com/office/powerpoint/2010/main" val="310925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hanging Domestic Demographics – global access to workers and government legislation have created a widely diverse  workforce that had varied career goals and interested"/>
          <p:cNvSpPr txBox="1">
            <a:spLocks noGrp="1"/>
          </p:cNvSpPr>
          <p:nvPr>
            <p:ph type="title"/>
          </p:nvPr>
        </p:nvSpPr>
        <p:spPr>
          <a:xfrm>
            <a:off x="806149" y="1571625"/>
            <a:ext cx="7931451" cy="3863975"/>
          </a:xfrm>
          <a:prstGeom prst="rect">
            <a:avLst/>
          </a:prstGeom>
        </p:spPr>
        <p:txBody>
          <a:bodyPr>
            <a:normAutofit/>
          </a:bodyPr>
          <a:lstStyle/>
          <a:p>
            <a:pPr defTabSz="292526">
              <a:defRPr sz="3913">
                <a:latin typeface="Helvetica"/>
                <a:ea typeface="Helvetica"/>
                <a:cs typeface="Helvetica"/>
                <a:sym typeface="Helvetica"/>
              </a:defRPr>
            </a:pPr>
            <a:r>
              <a:rPr b="1" u="sng" dirty="0"/>
              <a:t>Changing Domestic Demographics</a:t>
            </a:r>
            <a:r>
              <a:rPr dirty="0"/>
              <a:t> </a:t>
            </a:r>
            <a:r>
              <a:rPr dirty="0">
                <a:latin typeface="American Typewriter"/>
                <a:ea typeface="American Typewriter"/>
                <a:cs typeface="American Typewriter"/>
                <a:sym typeface="American Typewriter"/>
              </a:rPr>
              <a:t>– </a:t>
            </a:r>
            <a:r>
              <a:rPr sz="3391" dirty="0">
                <a:latin typeface="American Typewriter"/>
                <a:ea typeface="American Typewriter"/>
                <a:cs typeface="American Typewriter"/>
                <a:sym typeface="American Typewriter"/>
              </a:rPr>
              <a:t>global access to workers and government legislation have created a widely diverse workforce that ha</a:t>
            </a:r>
            <a:r>
              <a:rPr lang="en-US" sz="3391" dirty="0">
                <a:latin typeface="American Typewriter"/>
                <a:ea typeface="American Typewriter"/>
                <a:cs typeface="American Typewriter"/>
                <a:sym typeface="American Typewriter"/>
              </a:rPr>
              <a:t>s</a:t>
            </a:r>
            <a:r>
              <a:rPr sz="3391" dirty="0">
                <a:latin typeface="American Typewriter"/>
                <a:ea typeface="American Typewriter"/>
                <a:cs typeface="American Typewriter"/>
                <a:sym typeface="American Typewriter"/>
              </a:rPr>
              <a:t> varied career goals and interest</a:t>
            </a:r>
            <a:r>
              <a:rPr lang="en-US" sz="3391" dirty="0">
                <a:latin typeface="American Typewriter"/>
                <a:ea typeface="American Typewriter"/>
                <a:cs typeface="American Typewriter"/>
                <a:sym typeface="American Typewriter"/>
              </a:rPr>
              <a:t>s</a:t>
            </a:r>
            <a:r>
              <a:rPr sz="3391" dirty="0">
                <a:latin typeface="American Typewriter"/>
                <a:ea typeface="American Typewriter"/>
                <a:cs typeface="American Typewriter"/>
                <a:sym typeface="American Typewriter"/>
              </a:rPr>
              <a:t> </a:t>
            </a:r>
            <a:endParaRPr dirty="0">
              <a:latin typeface="American Typewriter"/>
              <a:ea typeface="American Typewriter"/>
              <a:cs typeface="American Typewriter"/>
              <a:sym typeface="American Typewriter"/>
            </a:endParaRPr>
          </a:p>
        </p:txBody>
      </p:sp>
    </p:spTree>
    <p:extLst>
      <p:ext uri="{BB962C8B-B14F-4D97-AF65-F5344CB8AC3E}">
        <p14:creationId xmlns:p14="http://schemas.microsoft.com/office/powerpoint/2010/main" val="161584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Economic Turmoil:  has fundamentally changed how career development is viewed by individual and how it is addressed by organizations"/>
          <p:cNvSpPr txBox="1">
            <a:spLocks noGrp="1"/>
          </p:cNvSpPr>
          <p:nvPr>
            <p:ph type="title"/>
          </p:nvPr>
        </p:nvSpPr>
        <p:spPr>
          <a:xfrm>
            <a:off x="892969" y="2268141"/>
            <a:ext cx="7358063" cy="2754460"/>
          </a:xfrm>
          <a:prstGeom prst="rect">
            <a:avLst/>
          </a:prstGeom>
        </p:spPr>
        <p:txBody>
          <a:bodyPr>
            <a:normAutofit fontScale="90000"/>
          </a:bodyPr>
          <a:lstStyle/>
          <a:p>
            <a:pPr defTabSz="212162">
              <a:defRPr sz="4158">
                <a:latin typeface="Helvetica"/>
                <a:ea typeface="Helvetica"/>
                <a:cs typeface="Helvetica"/>
                <a:sym typeface="Helvetica"/>
              </a:defRPr>
            </a:pPr>
            <a:r>
              <a:rPr b="1" u="sng" dirty="0"/>
              <a:t>Economic Turmoil: </a:t>
            </a:r>
            <a:r>
              <a:rPr u="sng" dirty="0"/>
              <a:t> </a:t>
            </a:r>
            <a:r>
              <a:rPr dirty="0">
                <a:latin typeface="American Typewriter"/>
                <a:ea typeface="American Typewriter"/>
                <a:cs typeface="American Typewriter"/>
                <a:sym typeface="American Typewriter"/>
              </a:rPr>
              <a:t>has fundamentally changed how career development is viewed by individual</a:t>
            </a:r>
            <a:r>
              <a:rPr lang="en-US" dirty="0">
                <a:latin typeface="American Typewriter"/>
                <a:ea typeface="American Typewriter"/>
                <a:cs typeface="American Typewriter"/>
                <a:sym typeface="American Typewriter"/>
              </a:rPr>
              <a:t>s</a:t>
            </a:r>
            <a:r>
              <a:rPr dirty="0">
                <a:latin typeface="American Typewriter"/>
                <a:ea typeface="American Typewriter"/>
                <a:cs typeface="American Typewriter"/>
                <a:sym typeface="American Typewriter"/>
              </a:rPr>
              <a:t> and how it is addressed by organizations </a:t>
            </a:r>
          </a:p>
        </p:txBody>
      </p:sp>
    </p:spTree>
    <p:extLst>
      <p:ext uri="{BB962C8B-B14F-4D97-AF65-F5344CB8AC3E}">
        <p14:creationId xmlns:p14="http://schemas.microsoft.com/office/powerpoint/2010/main" val="24702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Open Book"/>
          <p:cNvSpPr/>
          <p:nvPr/>
        </p:nvSpPr>
        <p:spPr>
          <a:xfrm>
            <a:off x="1361330" y="315826"/>
            <a:ext cx="6421340" cy="5945256"/>
          </a:xfrm>
          <a:custGeom>
            <a:avLst/>
            <a:gdLst/>
            <a:ahLst/>
            <a:cxnLst>
              <a:cxn ang="0">
                <a:pos x="wd2" y="hd2"/>
              </a:cxn>
              <a:cxn ang="5400000">
                <a:pos x="wd2" y="hd2"/>
              </a:cxn>
              <a:cxn ang="10800000">
                <a:pos x="wd2" y="hd2"/>
              </a:cxn>
              <a:cxn ang="16200000">
                <a:pos x="wd2" y="hd2"/>
              </a:cxn>
            </a:cxnLst>
            <a:rect l="0" t="0" r="r" b="b"/>
            <a:pathLst>
              <a:path w="21600" h="21600" extrusionOk="0">
                <a:moveTo>
                  <a:pt x="17974" y="0"/>
                </a:moveTo>
                <a:lnTo>
                  <a:pt x="12381" y="2366"/>
                </a:lnTo>
                <a:lnTo>
                  <a:pt x="12373" y="2368"/>
                </a:lnTo>
                <a:cubicBezTo>
                  <a:pt x="11868" y="2611"/>
                  <a:pt x="11498" y="3043"/>
                  <a:pt x="11273"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5"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6" y="3468"/>
                </a:lnTo>
                <a:cubicBezTo>
                  <a:pt x="9179" y="3735"/>
                  <a:pt x="9581" y="4051"/>
                  <a:pt x="9828" y="4414"/>
                </a:cubicBezTo>
                <a:lnTo>
                  <a:pt x="1694" y="1019"/>
                </a:lnTo>
                <a:lnTo>
                  <a:pt x="1254" y="1250"/>
                </a:lnTo>
                <a:lnTo>
                  <a:pt x="10543" y="5127"/>
                </a:lnTo>
                <a:lnTo>
                  <a:pt x="10543"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chemeClr val="accent6">
              <a:alpha val="37572"/>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31" name="By dismissing employee with apparent disregard for work records or skills, companies inadvertently gave up the employee loyalty and commitment"/>
          <p:cNvSpPr txBox="1">
            <a:spLocks noGrp="1"/>
          </p:cNvSpPr>
          <p:nvPr>
            <p:ph type="title"/>
          </p:nvPr>
        </p:nvSpPr>
        <p:spPr>
          <a:xfrm rot="20124589">
            <a:off x="971659" y="2111082"/>
            <a:ext cx="7901670" cy="2818399"/>
          </a:xfrm>
          <a:prstGeom prst="rect">
            <a:avLst/>
          </a:prstGeom>
        </p:spPr>
        <p:txBody>
          <a:bodyPr>
            <a:normAutofit fontScale="90000"/>
          </a:bodyPr>
          <a:lstStyle>
            <a:lvl1pPr defTabSz="438911">
              <a:lnSpc>
                <a:spcPct val="120000"/>
              </a:lnSpc>
              <a:defRPr sz="3839" b="1">
                <a:latin typeface="Comic Sans MS"/>
                <a:ea typeface="Comic Sans MS"/>
                <a:cs typeface="Comic Sans MS"/>
                <a:sym typeface="Comic Sans MS"/>
              </a:defRPr>
            </a:lvl1pPr>
          </a:lstStyle>
          <a:p>
            <a:r>
              <a:rPr dirty="0"/>
              <a:t>By dismissing employee</a:t>
            </a:r>
            <a:r>
              <a:rPr lang="en-US" dirty="0"/>
              <a:t>s</a:t>
            </a:r>
            <a:r>
              <a:rPr dirty="0"/>
              <a:t> with apparent disregard for work records or skills, companies inadvertently gave up the employee loyalty and commitment </a:t>
            </a:r>
          </a:p>
        </p:txBody>
      </p:sp>
    </p:spTree>
    <p:extLst>
      <p:ext uri="{BB962C8B-B14F-4D97-AF65-F5344CB8AC3E}">
        <p14:creationId xmlns:p14="http://schemas.microsoft.com/office/powerpoint/2010/main" val="15167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s.jpeg" descr="images.jpeg"/>
          <p:cNvPicPr>
            <a:picLocks noChangeAspect="1"/>
          </p:cNvPicPr>
          <p:nvPr/>
        </p:nvPicPr>
        <p:blipFill>
          <a:blip r:embed="rId3">
            <a:extLst/>
          </a:blip>
          <a:stretch>
            <a:fillRect/>
          </a:stretch>
        </p:blipFill>
        <p:spPr>
          <a:xfrm>
            <a:off x="5183845" y="4222696"/>
            <a:ext cx="3960155" cy="2635304"/>
          </a:xfrm>
          <a:prstGeom prst="rect">
            <a:avLst/>
          </a:prstGeom>
          <a:ln w="12700">
            <a:miter lim="400000"/>
          </a:ln>
        </p:spPr>
      </p:pic>
      <p:sp>
        <p:nvSpPr>
          <p:cNvPr id="233" name="- Employees have begun taking control of their own career trajectories…"/>
          <p:cNvSpPr txBox="1">
            <a:spLocks noGrp="1"/>
          </p:cNvSpPr>
          <p:nvPr>
            <p:ph type="title"/>
          </p:nvPr>
        </p:nvSpPr>
        <p:spPr>
          <a:xfrm>
            <a:off x="376163" y="1693850"/>
            <a:ext cx="8036580" cy="4227929"/>
          </a:xfrm>
          <a:prstGeom prst="rect">
            <a:avLst/>
          </a:prstGeom>
        </p:spPr>
        <p:txBody>
          <a:bodyPr/>
          <a:lstStyle/>
          <a:p>
            <a:pPr marL="685800" indent="-685800" defTabSz="321457">
              <a:buFont typeface="Arial" panose="020B0604020202020204" pitchFamily="34" charset="0"/>
              <a:buChar char="•"/>
              <a:defRPr sz="4800">
                <a:latin typeface="Avenir Heavy"/>
                <a:ea typeface="Avenir Heavy"/>
                <a:cs typeface="Avenir Heavy"/>
                <a:sym typeface="Avenir Heavy"/>
              </a:defRPr>
            </a:pPr>
            <a:r>
              <a:rPr dirty="0"/>
              <a:t>Employees have begun taking control of their own career trajectories </a:t>
            </a:r>
          </a:p>
          <a:p>
            <a:pPr marL="685800" indent="-685800" defTabSz="321457">
              <a:buFont typeface="Arial" panose="020B0604020202020204" pitchFamily="34" charset="0"/>
              <a:buChar char="•"/>
              <a:defRPr sz="4800">
                <a:latin typeface="Avenir Heavy"/>
                <a:ea typeface="Avenir Heavy"/>
                <a:cs typeface="Avenir Heavy"/>
                <a:sym typeface="Avenir Heavy"/>
              </a:defRPr>
            </a:pPr>
            <a:r>
              <a:rPr dirty="0"/>
              <a:t>Ready to move when opportunities </a:t>
            </a:r>
            <a:br>
              <a:rPr lang="en-US" dirty="0"/>
            </a:br>
            <a:r>
              <a:rPr dirty="0"/>
              <a:t>appear </a:t>
            </a:r>
          </a:p>
        </p:txBody>
      </p:sp>
      <p:sp>
        <p:nvSpPr>
          <p:cNvPr id="234" name="The Boundaryless Career"/>
          <p:cNvSpPr txBox="1"/>
          <p:nvPr/>
        </p:nvSpPr>
        <p:spPr>
          <a:xfrm>
            <a:off x="1098870" y="398617"/>
            <a:ext cx="5722721" cy="667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defRPr sz="5500" b="0">
                <a:latin typeface="Helvetica"/>
                <a:ea typeface="Helvetica"/>
                <a:cs typeface="Helvetica"/>
                <a:sym typeface="Helvetica"/>
              </a:defRPr>
            </a:lvl1pPr>
          </a:lstStyle>
          <a:p>
            <a:r>
              <a:rPr sz="3867" dirty="0"/>
              <a:t>The Boundaryless Career</a:t>
            </a:r>
          </a:p>
        </p:txBody>
      </p:sp>
    </p:spTree>
    <p:extLst>
      <p:ext uri="{BB962C8B-B14F-4D97-AF65-F5344CB8AC3E}">
        <p14:creationId xmlns:p14="http://schemas.microsoft.com/office/powerpoint/2010/main" val="380764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s.jpeg" descr="images.jpeg"/>
          <p:cNvPicPr>
            <a:picLocks noChangeAspect="1"/>
          </p:cNvPicPr>
          <p:nvPr/>
        </p:nvPicPr>
        <p:blipFill>
          <a:blip r:embed="rId3">
            <a:extLst/>
          </a:blip>
          <a:stretch>
            <a:fillRect/>
          </a:stretch>
        </p:blipFill>
        <p:spPr>
          <a:xfrm>
            <a:off x="5083678" y="1827743"/>
            <a:ext cx="3683881" cy="3683881"/>
          </a:xfrm>
          <a:prstGeom prst="rect">
            <a:avLst/>
          </a:prstGeom>
          <a:ln w="12700">
            <a:miter lim="400000"/>
          </a:ln>
        </p:spPr>
      </p:pic>
      <p:sp>
        <p:nvSpPr>
          <p:cNvPr id="237" name="Career Development will rise focused on the individual and his or her needs recognize that workers need to be flexible and strive foe employability in their overall careers rather than stability within one organization"/>
          <p:cNvSpPr txBox="1">
            <a:spLocks noGrp="1"/>
          </p:cNvSpPr>
          <p:nvPr>
            <p:ph type="title"/>
          </p:nvPr>
        </p:nvSpPr>
        <p:spPr>
          <a:xfrm>
            <a:off x="517922" y="237040"/>
            <a:ext cx="4565756" cy="6417760"/>
          </a:xfrm>
          <a:prstGeom prst="rect">
            <a:avLst/>
          </a:prstGeom>
        </p:spPr>
        <p:txBody>
          <a:bodyPr>
            <a:normAutofit fontScale="90000"/>
          </a:bodyPr>
          <a:lstStyle/>
          <a:p>
            <a:pPr defTabSz="321457">
              <a:defRPr sz="3600">
                <a:latin typeface="Helvetica"/>
                <a:ea typeface="Helvetica"/>
                <a:cs typeface="Helvetica"/>
                <a:sym typeface="Helvetica"/>
              </a:defRPr>
            </a:pPr>
            <a:endParaRPr dirty="0"/>
          </a:p>
          <a:p>
            <a:pPr defTabSz="321457">
              <a:defRPr sz="3600">
                <a:latin typeface="Helvetica"/>
                <a:ea typeface="Helvetica"/>
                <a:cs typeface="Helvetica"/>
                <a:sym typeface="Helvetica"/>
              </a:defRPr>
            </a:pPr>
            <a:r>
              <a:rPr dirty="0"/>
              <a:t>Career Development will rise focused on the individual and his or her needs recogniz</a:t>
            </a:r>
            <a:r>
              <a:rPr lang="en-US" dirty="0"/>
              <a:t>ing</a:t>
            </a:r>
            <a:r>
              <a:rPr dirty="0"/>
              <a:t> that workers need to be flexible and strive fo</a:t>
            </a:r>
            <a:r>
              <a:rPr lang="en-US" dirty="0"/>
              <a:t>r</a:t>
            </a:r>
            <a:r>
              <a:rPr dirty="0"/>
              <a:t> employability in their overall careers rather than stability within one organization </a:t>
            </a:r>
          </a:p>
        </p:txBody>
      </p:sp>
    </p:spTree>
    <p:extLst>
      <p:ext uri="{BB962C8B-B14F-4D97-AF65-F5344CB8AC3E}">
        <p14:creationId xmlns:p14="http://schemas.microsoft.com/office/powerpoint/2010/main" val="179099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killed Career Development Professionals Cultivate skills…"/>
          <p:cNvSpPr txBox="1">
            <a:spLocks noGrp="1"/>
          </p:cNvSpPr>
          <p:nvPr>
            <p:ph type="title"/>
          </p:nvPr>
        </p:nvSpPr>
        <p:spPr>
          <a:xfrm>
            <a:off x="528526" y="0"/>
            <a:ext cx="7686787" cy="6858000"/>
          </a:xfrm>
          <a:prstGeom prst="rect">
            <a:avLst/>
          </a:prstGeom>
        </p:spPr>
        <p:txBody>
          <a:bodyPr>
            <a:noAutofit/>
          </a:bodyPr>
          <a:lstStyle/>
          <a:p>
            <a:pPr defTabSz="321457">
              <a:defRPr sz="3300" i="1">
                <a:latin typeface="Helvetica"/>
                <a:ea typeface="Helvetica"/>
                <a:cs typeface="Helvetica"/>
                <a:sym typeface="Helvetica"/>
              </a:defRPr>
            </a:pPr>
            <a:r>
              <a:rPr sz="2600" dirty="0"/>
              <a:t>Skilled Career Development Professionals Cultivate skills </a:t>
            </a:r>
          </a:p>
          <a:p>
            <a:pPr marL="457200" indent="-457200" defTabSz="321457">
              <a:buFont typeface="Arial" panose="020B0604020202020204" pitchFamily="34" charset="0"/>
              <a:buChar char="•"/>
              <a:defRPr sz="1200">
                <a:latin typeface="Helvetica"/>
                <a:ea typeface="Helvetica"/>
                <a:cs typeface="Helvetica"/>
                <a:sym typeface="Helvetica"/>
              </a:defRPr>
            </a:pPr>
            <a:endParaRPr sz="2600" dirty="0"/>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Career Development Models and Theories </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Career Resources Including organization or other sources of information</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Career Counseling for individual and group work </a:t>
            </a:r>
            <a:br>
              <a:rPr lang="en-US" sz="2600" dirty="0"/>
            </a:br>
            <a:r>
              <a:rPr sz="2600" dirty="0"/>
              <a:t>Career assessment</a:t>
            </a:r>
            <a:r>
              <a:rPr lang="en-US" sz="2600" dirty="0"/>
              <a:t>s</a:t>
            </a:r>
            <a:endParaRPr sz="2600" dirty="0"/>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Career Development of diverse populations </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Ethical career counseling practices </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Technology related to career planning </a:t>
            </a:r>
          </a:p>
          <a:p>
            <a:pPr marL="457200" indent="-457200" defTabSz="321457">
              <a:lnSpc>
                <a:spcPct val="120000"/>
              </a:lnSpc>
              <a:buSzPct val="100000"/>
              <a:buFont typeface="Arial" panose="020B0604020202020204" pitchFamily="34" charset="0"/>
              <a:buChar char="•"/>
              <a:defRPr sz="3700">
                <a:latin typeface="Helvetica"/>
                <a:ea typeface="Helvetica"/>
                <a:cs typeface="Helvetica"/>
                <a:sym typeface="Helvetica"/>
              </a:defRPr>
            </a:pPr>
            <a:r>
              <a:rPr sz="2600" dirty="0"/>
              <a:t>Developing and implementing a career development program </a:t>
            </a:r>
          </a:p>
        </p:txBody>
      </p:sp>
    </p:spTree>
    <p:extLst>
      <p:ext uri="{BB962C8B-B14F-4D97-AF65-F5344CB8AC3E}">
        <p14:creationId xmlns:p14="http://schemas.microsoft.com/office/powerpoint/2010/main" val="216150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his new area of career development will require individuals to be actively involved in their own career development and planning"/>
          <p:cNvSpPr txBox="1">
            <a:spLocks noGrp="1"/>
          </p:cNvSpPr>
          <p:nvPr>
            <p:ph type="title"/>
          </p:nvPr>
        </p:nvSpPr>
        <p:spPr>
          <a:xfrm>
            <a:off x="321469" y="35719"/>
            <a:ext cx="8822531" cy="2702417"/>
          </a:xfrm>
          <a:prstGeom prst="rect">
            <a:avLst/>
          </a:prstGeom>
        </p:spPr>
        <p:txBody>
          <a:bodyPr>
            <a:normAutofit/>
          </a:bodyPr>
          <a:lstStyle/>
          <a:p>
            <a:pPr defTabSz="321457">
              <a:defRPr sz="4400">
                <a:latin typeface="Helvetica"/>
                <a:ea typeface="Helvetica"/>
                <a:cs typeface="Helvetica"/>
                <a:sym typeface="Helvetica"/>
              </a:defRPr>
            </a:pPr>
            <a:r>
              <a:rPr sz="3800" dirty="0"/>
              <a:t>This new area of career</a:t>
            </a:r>
            <a:r>
              <a:rPr lang="en-US" sz="3800" dirty="0"/>
              <a:t> </a:t>
            </a:r>
            <a:r>
              <a:rPr sz="3800" dirty="0"/>
              <a:t>development will require individuals to be actively involved in their own career development and planning </a:t>
            </a:r>
          </a:p>
        </p:txBody>
      </p:sp>
      <p:pic>
        <p:nvPicPr>
          <p:cNvPr id="243" name="images.jpeg" descr="images.jpeg"/>
          <p:cNvPicPr>
            <a:picLocks noChangeAspect="1"/>
          </p:cNvPicPr>
          <p:nvPr/>
        </p:nvPicPr>
        <p:blipFill>
          <a:blip r:embed="rId3">
            <a:extLst/>
          </a:blip>
          <a:stretch>
            <a:fillRect/>
          </a:stretch>
        </p:blipFill>
        <p:spPr>
          <a:xfrm>
            <a:off x="1271002" y="2738136"/>
            <a:ext cx="6601995" cy="4048611"/>
          </a:xfrm>
          <a:prstGeom prst="rect">
            <a:avLst/>
          </a:prstGeom>
          <a:ln w="12700">
            <a:miter lim="400000"/>
          </a:ln>
        </p:spPr>
      </p:pic>
    </p:spTree>
    <p:extLst>
      <p:ext uri="{BB962C8B-B14F-4D97-AF65-F5344CB8AC3E}">
        <p14:creationId xmlns:p14="http://schemas.microsoft.com/office/powerpoint/2010/main" val="422282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he old standard that employers held the power in determining career pathway is no longer the norm"/>
          <p:cNvSpPr txBox="1">
            <a:spLocks noGrp="1"/>
          </p:cNvSpPr>
          <p:nvPr>
            <p:ph type="title"/>
          </p:nvPr>
        </p:nvSpPr>
        <p:spPr>
          <a:xfrm>
            <a:off x="232172" y="267891"/>
            <a:ext cx="8683228" cy="2551509"/>
          </a:xfrm>
          <a:prstGeom prst="rect">
            <a:avLst/>
          </a:prstGeom>
        </p:spPr>
        <p:txBody>
          <a:bodyPr>
            <a:normAutofit/>
          </a:bodyPr>
          <a:lstStyle>
            <a:lvl1pPr defTabSz="457200">
              <a:defRPr sz="5300">
                <a:latin typeface="Helvetica"/>
                <a:ea typeface="Helvetica"/>
                <a:cs typeface="Helvetica"/>
                <a:sym typeface="Helvetica"/>
              </a:defRPr>
            </a:lvl1pPr>
          </a:lstStyle>
          <a:p>
            <a:r>
              <a:rPr sz="3800" dirty="0"/>
              <a:t>The old standard that employers held the power in determining career pathway</a:t>
            </a:r>
            <a:r>
              <a:rPr lang="en-US" sz="3800" dirty="0"/>
              <a:t>s</a:t>
            </a:r>
            <a:r>
              <a:rPr sz="3800" dirty="0"/>
              <a:t> is no longer the norm </a:t>
            </a:r>
          </a:p>
        </p:txBody>
      </p:sp>
      <p:pic>
        <p:nvPicPr>
          <p:cNvPr id="246" name="images.png" descr="images.png"/>
          <p:cNvPicPr>
            <a:picLocks noChangeAspect="1"/>
          </p:cNvPicPr>
          <p:nvPr/>
        </p:nvPicPr>
        <p:blipFill>
          <a:blip r:embed="rId3">
            <a:extLst/>
          </a:blip>
          <a:stretch>
            <a:fillRect/>
          </a:stretch>
        </p:blipFill>
        <p:spPr>
          <a:xfrm>
            <a:off x="2258597" y="2932218"/>
            <a:ext cx="4630377" cy="3468313"/>
          </a:xfrm>
          <a:prstGeom prst="rect">
            <a:avLst/>
          </a:prstGeom>
          <a:ln w="12700">
            <a:miter lim="400000"/>
          </a:ln>
        </p:spPr>
      </p:pic>
    </p:spTree>
    <p:extLst>
      <p:ext uri="{BB962C8B-B14F-4D97-AF65-F5344CB8AC3E}">
        <p14:creationId xmlns:p14="http://schemas.microsoft.com/office/powerpoint/2010/main" val="275960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Employee’s in charge of their own careers will be most attracted to organization that offer them growth opportunities and most likely stay with systems that continue to foster their engagement"/>
          <p:cNvSpPr txBox="1">
            <a:spLocks noGrp="1"/>
          </p:cNvSpPr>
          <p:nvPr>
            <p:ph type="title"/>
          </p:nvPr>
        </p:nvSpPr>
        <p:spPr>
          <a:xfrm>
            <a:off x="892969" y="517922"/>
            <a:ext cx="7793831" cy="2407387"/>
          </a:xfrm>
          <a:prstGeom prst="rect">
            <a:avLst/>
          </a:prstGeom>
        </p:spPr>
        <p:txBody>
          <a:bodyPr>
            <a:noAutofit/>
          </a:bodyPr>
          <a:lstStyle>
            <a:lvl1pPr algn="l" defTabSz="420623">
              <a:defRPr sz="3772">
                <a:latin typeface="Helvetica"/>
                <a:ea typeface="Helvetica"/>
                <a:cs typeface="Helvetica"/>
                <a:sym typeface="Helvetica"/>
              </a:defRPr>
            </a:lvl1pPr>
          </a:lstStyle>
          <a:p>
            <a:r>
              <a:rPr sz="3200" dirty="0"/>
              <a:t>Employees in charge of their own careers will be attracted to organization</a:t>
            </a:r>
            <a:r>
              <a:rPr lang="en-US" sz="3200" dirty="0"/>
              <a:t>s</a:t>
            </a:r>
            <a:r>
              <a:rPr sz="3200" dirty="0"/>
              <a:t> that offer them growth opportunities and most likely stay with systems that continue to foster their engagement </a:t>
            </a:r>
          </a:p>
        </p:txBody>
      </p:sp>
      <p:pic>
        <p:nvPicPr>
          <p:cNvPr id="249" name="images.jpeg" descr="images.jpeg"/>
          <p:cNvPicPr>
            <a:picLocks noChangeAspect="1"/>
          </p:cNvPicPr>
          <p:nvPr/>
        </p:nvPicPr>
        <p:blipFill>
          <a:blip r:embed="rId3">
            <a:extLst/>
          </a:blip>
          <a:stretch>
            <a:fillRect/>
          </a:stretch>
        </p:blipFill>
        <p:spPr>
          <a:xfrm>
            <a:off x="1040482" y="3192009"/>
            <a:ext cx="6851387" cy="3425694"/>
          </a:xfrm>
          <a:prstGeom prst="rect">
            <a:avLst/>
          </a:prstGeom>
          <a:ln w="12700">
            <a:miter lim="400000"/>
          </a:ln>
        </p:spPr>
      </p:pic>
    </p:spTree>
    <p:extLst>
      <p:ext uri="{BB962C8B-B14F-4D97-AF65-F5344CB8AC3E}">
        <p14:creationId xmlns:p14="http://schemas.microsoft.com/office/powerpoint/2010/main" val="177672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his will require organizations to acquire a new mindset one that invests in employees without experiencing or providing a long term commitment."/>
          <p:cNvSpPr txBox="1">
            <a:spLocks noGrp="1"/>
          </p:cNvSpPr>
          <p:nvPr>
            <p:ph type="title"/>
          </p:nvPr>
        </p:nvSpPr>
        <p:spPr>
          <a:xfrm>
            <a:off x="981869" y="440134"/>
            <a:ext cx="7358063" cy="2321719"/>
          </a:xfrm>
          <a:prstGeom prst="rect">
            <a:avLst/>
          </a:prstGeom>
        </p:spPr>
        <p:txBody>
          <a:bodyPr>
            <a:normAutofit fontScale="90000"/>
          </a:bodyPr>
          <a:lstStyle>
            <a:lvl1pPr algn="l" defTabSz="457200">
              <a:defRPr sz="3700">
                <a:latin typeface="Helvetica"/>
                <a:ea typeface="Helvetica"/>
                <a:cs typeface="Helvetica"/>
                <a:sym typeface="Helvetica"/>
              </a:defRPr>
            </a:lvl1pPr>
          </a:lstStyle>
          <a:p>
            <a:r>
              <a:rPr dirty="0"/>
              <a:t>This will require organizations to acquire a new mindset </a:t>
            </a:r>
            <a:r>
              <a:rPr lang="en-US" dirty="0"/>
              <a:t>-- </a:t>
            </a:r>
            <a:r>
              <a:rPr dirty="0"/>
              <a:t>one that invests in employees without experiencing or providing a long</a:t>
            </a:r>
            <a:r>
              <a:rPr lang="en-US" dirty="0"/>
              <a:t>-</a:t>
            </a:r>
            <a:r>
              <a:rPr dirty="0"/>
              <a:t>term commitment. </a:t>
            </a:r>
          </a:p>
        </p:txBody>
      </p:sp>
      <p:pic>
        <p:nvPicPr>
          <p:cNvPr id="252" name="Unknown.png" descr="Unknown.png"/>
          <p:cNvPicPr>
            <a:picLocks noChangeAspect="1"/>
          </p:cNvPicPr>
          <p:nvPr/>
        </p:nvPicPr>
        <p:blipFill>
          <a:blip r:embed="rId3">
            <a:extLst/>
          </a:blip>
          <a:stretch>
            <a:fillRect/>
          </a:stretch>
        </p:blipFill>
        <p:spPr>
          <a:xfrm>
            <a:off x="1612035" y="3191739"/>
            <a:ext cx="5919930" cy="3551958"/>
          </a:xfrm>
          <a:prstGeom prst="rect">
            <a:avLst/>
          </a:prstGeom>
          <a:ln w="12700">
            <a:miter lim="400000"/>
          </a:ln>
        </p:spPr>
      </p:pic>
    </p:spTree>
    <p:extLst>
      <p:ext uri="{BB962C8B-B14F-4D97-AF65-F5344CB8AC3E}">
        <p14:creationId xmlns:p14="http://schemas.microsoft.com/office/powerpoint/2010/main" val="117776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D9986-506C-AD43-BD37-5363503FC5DE}"/>
              </a:ext>
            </a:extLst>
          </p:cNvPr>
          <p:cNvSpPr>
            <a:spLocks noGrp="1"/>
          </p:cNvSpPr>
          <p:nvPr>
            <p:ph idx="1"/>
          </p:nvPr>
        </p:nvSpPr>
        <p:spPr/>
        <p:txBody>
          <a:bodyPr>
            <a:normAutofit/>
          </a:bodyPr>
          <a:lstStyle/>
          <a:p>
            <a:pPr marL="0" indent="0">
              <a:buNone/>
            </a:pPr>
            <a:r>
              <a:rPr lang="en-US" sz="4800" dirty="0"/>
              <a:t>Go to </a:t>
            </a:r>
            <a:r>
              <a:rPr lang="en-US" sz="8000" b="1" u="sng" dirty="0" err="1"/>
              <a:t>kahoot.it</a:t>
            </a:r>
            <a:endParaRPr lang="en-US" sz="6600" b="1" u="sng" dirty="0"/>
          </a:p>
        </p:txBody>
      </p:sp>
      <p:sp>
        <p:nvSpPr>
          <p:cNvPr id="3" name="Title 2">
            <a:extLst>
              <a:ext uri="{FF2B5EF4-FFF2-40B4-BE49-F238E27FC236}">
                <a16:creationId xmlns:a16="http://schemas.microsoft.com/office/drawing/2014/main" id="{B03550E3-5C79-BE4D-9FA8-D7349D9660C9}"/>
              </a:ext>
            </a:extLst>
          </p:cNvPr>
          <p:cNvSpPr>
            <a:spLocks noGrp="1"/>
          </p:cNvSpPr>
          <p:nvPr>
            <p:ph type="title"/>
          </p:nvPr>
        </p:nvSpPr>
        <p:spPr/>
        <p:txBody>
          <a:bodyPr/>
          <a:lstStyle/>
          <a:p>
            <a:r>
              <a:rPr lang="en-US" dirty="0"/>
              <a:t>Who's Here?</a:t>
            </a:r>
          </a:p>
        </p:txBody>
      </p:sp>
      <p:sp>
        <p:nvSpPr>
          <p:cNvPr id="4" name="TextBox 3">
            <a:extLst>
              <a:ext uri="{FF2B5EF4-FFF2-40B4-BE49-F238E27FC236}">
                <a16:creationId xmlns:a16="http://schemas.microsoft.com/office/drawing/2014/main" id="{5AD387BC-047C-C24F-A77B-665BBEB436B2}"/>
              </a:ext>
            </a:extLst>
          </p:cNvPr>
          <p:cNvSpPr txBox="1"/>
          <p:nvPr/>
        </p:nvSpPr>
        <p:spPr>
          <a:xfrm>
            <a:off x="9253176" y="107994"/>
            <a:ext cx="3270767" cy="1446550"/>
          </a:xfrm>
          <a:prstGeom prst="rect">
            <a:avLst/>
          </a:prstGeom>
          <a:noFill/>
        </p:spPr>
        <p:txBody>
          <a:bodyPr wrap="none" rtlCol="0">
            <a:spAutoFit/>
          </a:bodyPr>
          <a:lstStyle/>
          <a:p>
            <a:r>
              <a:rPr lang="en-US" sz="4400" dirty="0"/>
              <a:t>WIFI = xx</a:t>
            </a:r>
          </a:p>
          <a:p>
            <a:r>
              <a:rPr lang="en-US" sz="4400" dirty="0"/>
              <a:t>password= xx</a:t>
            </a:r>
          </a:p>
        </p:txBody>
      </p:sp>
      <p:sp>
        <p:nvSpPr>
          <p:cNvPr id="5" name="TextBox 4">
            <a:extLst>
              <a:ext uri="{FF2B5EF4-FFF2-40B4-BE49-F238E27FC236}">
                <a16:creationId xmlns:a16="http://schemas.microsoft.com/office/drawing/2014/main" id="{A18A29C2-135E-8B45-A3F6-4F7A0F240032}"/>
              </a:ext>
            </a:extLst>
          </p:cNvPr>
          <p:cNvSpPr txBox="1"/>
          <p:nvPr/>
        </p:nvSpPr>
        <p:spPr>
          <a:xfrm>
            <a:off x="9415090" y="3357598"/>
            <a:ext cx="5762924" cy="769441"/>
          </a:xfrm>
          <a:prstGeom prst="rect">
            <a:avLst/>
          </a:prstGeom>
          <a:noFill/>
        </p:spPr>
        <p:txBody>
          <a:bodyPr wrap="none" rtlCol="0">
            <a:spAutoFit/>
          </a:bodyPr>
          <a:lstStyle/>
          <a:p>
            <a:r>
              <a:rPr lang="en-US" sz="4400" dirty="0"/>
              <a:t>WIFI = ACC-</a:t>
            </a:r>
            <a:r>
              <a:rPr lang="en-US" sz="4400" dirty="0" err="1"/>
              <a:t>OpenACCess</a:t>
            </a:r>
            <a:endParaRPr lang="en-US" sz="4400" dirty="0"/>
          </a:p>
        </p:txBody>
      </p:sp>
    </p:spTree>
    <p:extLst>
      <p:ext uri="{BB962C8B-B14F-4D97-AF65-F5344CB8AC3E}">
        <p14:creationId xmlns:p14="http://schemas.microsoft.com/office/powerpoint/2010/main" val="247465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Mainiero and Sullivan Proposed three parameters as important in influencing career decisions:…"/>
          <p:cNvSpPr txBox="1">
            <a:spLocks noGrp="1"/>
          </p:cNvSpPr>
          <p:nvPr>
            <p:ph type="title"/>
          </p:nvPr>
        </p:nvSpPr>
        <p:spPr>
          <a:xfrm>
            <a:off x="235381" y="538153"/>
            <a:ext cx="8051369" cy="4896469"/>
          </a:xfrm>
          <a:prstGeom prst="rect">
            <a:avLst/>
          </a:prstGeom>
        </p:spPr>
        <p:txBody>
          <a:bodyPr>
            <a:noAutofit/>
          </a:bodyPr>
          <a:lstStyle/>
          <a:p>
            <a:pPr defTabSz="244308">
              <a:defRPr sz="2280">
                <a:latin typeface="Helvetica"/>
                <a:ea typeface="Helvetica"/>
                <a:cs typeface="Helvetica"/>
                <a:sym typeface="Helvetica"/>
              </a:defRPr>
            </a:pPr>
            <a:endParaRPr sz="2800" dirty="0"/>
          </a:p>
          <a:p>
            <a:pPr defTabSz="244308">
              <a:defRPr sz="4256">
                <a:latin typeface="Helvetica"/>
                <a:ea typeface="Helvetica"/>
                <a:cs typeface="Helvetica"/>
                <a:sym typeface="Helvetica"/>
              </a:defRPr>
            </a:pPr>
            <a:r>
              <a:rPr sz="2800" dirty="0" err="1"/>
              <a:t>Mainiero</a:t>
            </a:r>
            <a:r>
              <a:rPr sz="2800" dirty="0"/>
              <a:t> and Sullivan Proposed three parameters as important in influencing career decisions: </a:t>
            </a:r>
          </a:p>
          <a:p>
            <a:pPr marL="457200" indent="-457200" defTabSz="244308">
              <a:buSzPct val="100000"/>
              <a:buFont typeface="Arial" panose="020B0604020202020204" pitchFamily="34" charset="0"/>
              <a:buChar char="•"/>
              <a:defRPr sz="3875">
                <a:latin typeface="Helvetica"/>
                <a:ea typeface="Helvetica"/>
                <a:cs typeface="Helvetica"/>
                <a:sym typeface="Helvetica"/>
              </a:defRPr>
            </a:pPr>
            <a:r>
              <a:rPr sz="2800" b="1" u="sng" dirty="0"/>
              <a:t>Authenticity</a:t>
            </a:r>
            <a:r>
              <a:rPr lang="en-US" sz="2800" dirty="0"/>
              <a:t> - M</a:t>
            </a:r>
            <a:r>
              <a:rPr sz="2800" dirty="0"/>
              <a:t>aking choices that allow one to be true to oneself </a:t>
            </a:r>
          </a:p>
          <a:p>
            <a:pPr marL="457200" indent="-457200" defTabSz="244308">
              <a:buSzPct val="100000"/>
              <a:buFont typeface="Arial" panose="020B0604020202020204" pitchFamily="34" charset="0"/>
              <a:buChar char="•"/>
              <a:defRPr sz="3875">
                <a:latin typeface="Helvetica"/>
                <a:ea typeface="Helvetica"/>
                <a:cs typeface="Helvetica"/>
                <a:sym typeface="Helvetica"/>
              </a:defRPr>
            </a:pPr>
            <a:r>
              <a:rPr sz="2800" b="1" u="sng" dirty="0"/>
              <a:t>Balance</a:t>
            </a:r>
            <a:r>
              <a:rPr lang="en-US" sz="2800" dirty="0"/>
              <a:t> - </a:t>
            </a:r>
            <a:r>
              <a:rPr sz="2800" dirty="0"/>
              <a:t>Making choices that allow an individual to balance both work and non-work responsibilities </a:t>
            </a:r>
          </a:p>
          <a:p>
            <a:pPr marL="457200" indent="-457200" defTabSz="244308">
              <a:buSzPct val="100000"/>
              <a:buFont typeface="Arial" panose="020B0604020202020204" pitchFamily="34" charset="0"/>
              <a:buChar char="•"/>
              <a:defRPr sz="3875">
                <a:latin typeface="Helvetica"/>
                <a:ea typeface="Helvetica"/>
                <a:cs typeface="Helvetica"/>
                <a:sym typeface="Helvetica"/>
              </a:defRPr>
            </a:pPr>
            <a:r>
              <a:rPr sz="2800" b="1" u="sng" dirty="0"/>
              <a:t>Challenge</a:t>
            </a:r>
            <a:r>
              <a:rPr lang="en-US" sz="2800" b="1" dirty="0"/>
              <a:t> - </a:t>
            </a:r>
            <a:r>
              <a:rPr sz="2800" b="1" dirty="0"/>
              <a:t>Making choices</a:t>
            </a:r>
            <a:r>
              <a:rPr sz="2800" dirty="0"/>
              <a:t> that provide interesting and stimulating work and opportunities to advance one’s career and continually develop </a:t>
            </a:r>
          </a:p>
        </p:txBody>
      </p:sp>
    </p:spTree>
    <p:extLst>
      <p:ext uri="{BB962C8B-B14F-4D97-AF65-F5344CB8AC3E}">
        <p14:creationId xmlns:p14="http://schemas.microsoft.com/office/powerpoint/2010/main" val="33136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The Future of Careers</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Chris Droessler</a:t>
            </a:r>
          </a:p>
          <a:p>
            <a:pPr lvl="0"/>
            <a:r>
              <a:rPr lang="en-US" sz="2400" dirty="0"/>
              <a:t>Career and Technical Education Coordinator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40308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can’t see the whole sky through a bamboo tube</a:t>
            </a:r>
          </a:p>
        </p:txBody>
      </p:sp>
      <p:pic>
        <p:nvPicPr>
          <p:cNvPr id="5" name="Picture 4"/>
          <p:cNvPicPr>
            <a:picLocks noChangeAspect="1"/>
          </p:cNvPicPr>
          <p:nvPr/>
        </p:nvPicPr>
        <p:blipFill>
          <a:blip r:embed="rId3"/>
          <a:stretch>
            <a:fillRect/>
          </a:stretch>
        </p:blipFill>
        <p:spPr>
          <a:xfrm>
            <a:off x="1041400" y="1466850"/>
            <a:ext cx="7162800" cy="5372100"/>
          </a:xfrm>
          <a:prstGeom prst="rect">
            <a:avLst/>
          </a:prstGeom>
        </p:spPr>
      </p:pic>
    </p:spTree>
    <p:extLst>
      <p:ext uri="{BB962C8B-B14F-4D97-AF65-F5344CB8AC3E}">
        <p14:creationId xmlns:p14="http://schemas.microsoft.com/office/powerpoint/2010/main" val="161536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4" name="Picture 6" descr="ttps://nickysmom3.files.wordpress.com/2017/02/when_i_grow_up_small.jpg?w=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189"/>
            <a:ext cx="9144001" cy="663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5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409" y="1257299"/>
            <a:ext cx="6857866" cy="4700591"/>
          </a:xfrm>
          <a:prstGeom prst="rect">
            <a:avLst/>
          </a:prstGeom>
        </p:spPr>
      </p:pic>
      <p:sp>
        <p:nvSpPr>
          <p:cNvPr id="2" name="Title 1"/>
          <p:cNvSpPr>
            <a:spLocks noGrp="1"/>
          </p:cNvSpPr>
          <p:nvPr>
            <p:ph type="title"/>
          </p:nvPr>
        </p:nvSpPr>
        <p:spPr/>
        <p:txBody>
          <a:bodyPr/>
          <a:lstStyle/>
          <a:p>
            <a:r>
              <a:rPr lang="en-US" dirty="0"/>
              <a:t>Begin with the End in Mind</a:t>
            </a:r>
          </a:p>
        </p:txBody>
      </p:sp>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b="1" i="1" dirty="0">
                <a:solidFill>
                  <a:srgbClr val="0070C0"/>
                </a:solidFill>
              </a:rPr>
              <a:t>What do you want to be when you grow up?</a:t>
            </a:r>
          </a:p>
        </p:txBody>
      </p:sp>
    </p:spTree>
    <p:extLst>
      <p:ext uri="{BB962C8B-B14F-4D97-AF65-F5344CB8AC3E}">
        <p14:creationId xmlns:p14="http://schemas.microsoft.com/office/powerpoint/2010/main" val="384541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tp://www.gattitownlexington.com/wp-content/uploads/2011/05/bumper_cars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 y="700093"/>
            <a:ext cx="8922684"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9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p:nvPr>
        </p:nvSpPr>
        <p:spPr/>
        <p:txBody>
          <a:bodyPr>
            <a:normAutofit/>
          </a:bodyPr>
          <a:lstStyle/>
          <a:p>
            <a:r>
              <a:rPr lang="en-US" sz="4000" dirty="0"/>
              <a:t>2024 Projected NC Employment:</a:t>
            </a:r>
            <a:br>
              <a:rPr lang="en-US" sz="4000" dirty="0"/>
            </a:br>
            <a:r>
              <a:rPr lang="en-US" sz="4000" dirty="0"/>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37.0%</a:t>
            </a:r>
          </a:p>
        </p:txBody>
      </p:sp>
      <p:sp>
        <p:nvSpPr>
          <p:cNvPr id="59" name="Text Box 51"/>
          <p:cNvSpPr txBox="1">
            <a:spLocks noChangeArrowheads="1"/>
          </p:cNvSpPr>
          <p:nvPr/>
        </p:nvSpPr>
        <p:spPr bwMode="auto">
          <a:xfrm>
            <a:off x="4343400" y="25130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4.8%</a:t>
            </a:r>
          </a:p>
        </p:txBody>
      </p:sp>
      <p:sp>
        <p:nvSpPr>
          <p:cNvPr id="60" name="Text Box 51"/>
          <p:cNvSpPr txBox="1">
            <a:spLocks noChangeArrowheads="1"/>
          </p:cNvSpPr>
          <p:nvPr/>
        </p:nvSpPr>
        <p:spPr bwMode="auto">
          <a:xfrm>
            <a:off x="5334000" y="3808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4.8%</a:t>
            </a:r>
          </a:p>
        </p:txBody>
      </p:sp>
      <p:sp>
        <p:nvSpPr>
          <p:cNvPr id="61" name="Text Box 51"/>
          <p:cNvSpPr txBox="1">
            <a:spLocks noChangeArrowheads="1"/>
          </p:cNvSpPr>
          <p:nvPr/>
        </p:nvSpPr>
        <p:spPr bwMode="auto">
          <a:xfrm>
            <a:off x="3886200" y="54086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19.0%</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sp>
        <p:nvSpPr>
          <p:cNvPr id="63" name="Text Box 51"/>
          <p:cNvSpPr txBox="1">
            <a:spLocks noChangeArrowheads="1"/>
          </p:cNvSpPr>
          <p:nvPr/>
        </p:nvSpPr>
        <p:spPr bwMode="auto">
          <a:xfrm>
            <a:off x="5334000" y="4189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3.9%</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6.2%</a:t>
            </a:r>
          </a:p>
        </p:txBody>
      </p:sp>
      <p:sp>
        <p:nvSpPr>
          <p:cNvPr id="30" name="Text Box 51"/>
          <p:cNvSpPr txBox="1">
            <a:spLocks noChangeArrowheads="1"/>
          </p:cNvSpPr>
          <p:nvPr/>
        </p:nvSpPr>
        <p:spPr bwMode="auto">
          <a:xfrm>
            <a:off x="4800600" y="3198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11.6%</a:t>
            </a:r>
          </a:p>
        </p:txBody>
      </p:sp>
    </p:spTree>
    <p:extLst>
      <p:ext uri="{BB962C8B-B14F-4D97-AF65-F5344CB8AC3E}">
        <p14:creationId xmlns:p14="http://schemas.microsoft.com/office/powerpoint/2010/main" val="76111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p:nvPr>
        </p:nvSpPr>
        <p:spPr/>
        <p:txBody>
          <a:bodyPr/>
          <a:lstStyle/>
          <a:p>
            <a:r>
              <a:rPr lang="en-US" dirty="0"/>
              <a:t>2017 NC High School:</a:t>
            </a:r>
            <a:br>
              <a:rPr lang="en-US" dirty="0"/>
            </a:br>
            <a:r>
              <a:rPr lang="en-US" dirty="0"/>
              <a:t>Graduate 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36.0%</a:t>
            </a:r>
          </a:p>
        </p:txBody>
      </p:sp>
      <p:sp>
        <p:nvSpPr>
          <p:cNvPr id="31" name="Text Box 51"/>
          <p:cNvSpPr txBox="1">
            <a:spLocks noChangeArrowheads="1"/>
          </p:cNvSpPr>
          <p:nvPr/>
        </p:nvSpPr>
        <p:spPr bwMode="auto">
          <a:xfrm>
            <a:off x="4854575" y="5400675"/>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9.7%</a:t>
            </a:r>
          </a:p>
        </p:txBody>
      </p:sp>
      <p:sp>
        <p:nvSpPr>
          <p:cNvPr id="32" name="Text Box 51"/>
          <p:cNvSpPr txBox="1">
            <a:spLocks noChangeArrowheads="1"/>
          </p:cNvSpPr>
          <p:nvPr/>
        </p:nvSpPr>
        <p:spPr bwMode="auto">
          <a:xfrm>
            <a:off x="2970213" y="49085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35.5%</a:t>
            </a:r>
          </a:p>
        </p:txBody>
      </p:sp>
      <p:sp>
        <p:nvSpPr>
          <p:cNvPr id="33" name="Text Box 51"/>
          <p:cNvSpPr txBox="1">
            <a:spLocks noChangeArrowheads="1"/>
          </p:cNvSpPr>
          <p:nvPr/>
        </p:nvSpPr>
        <p:spPr bwMode="auto">
          <a:xfrm>
            <a:off x="3127375" y="2317750"/>
            <a:ext cx="1050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11%</a:t>
            </a: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4.4%</a:t>
            </a:r>
          </a:p>
        </p:txBody>
      </p:sp>
    </p:spTree>
    <p:extLst>
      <p:ext uri="{BB962C8B-B14F-4D97-AF65-F5344CB8AC3E}">
        <p14:creationId xmlns:p14="http://schemas.microsoft.com/office/powerpoint/2010/main" val="406916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p:nvPr>
        </p:nvSpPr>
        <p:spPr/>
        <p:txBody>
          <a:bodyPr/>
          <a:lstStyle/>
          <a:p>
            <a:r>
              <a:rPr lang="en-US"/>
              <a:t>Postsecondary Intentions </a:t>
            </a:r>
            <a:br>
              <a:rPr lang="en-US"/>
            </a:br>
            <a:r>
              <a:rPr lang="en-US"/>
              <a:t>vs. Reality</a:t>
            </a:r>
            <a:endParaRPr lang="en-US" dirty="0"/>
          </a:p>
        </p:txBody>
      </p:sp>
      <p:sp>
        <p:nvSpPr>
          <p:cNvPr id="1317914" name="Text Box 26"/>
          <p:cNvSpPr txBox="1">
            <a:spLocks noChangeArrowheads="1"/>
          </p:cNvSpPr>
          <p:nvPr/>
        </p:nvSpPr>
        <p:spPr bwMode="auto">
          <a:xfrm>
            <a:off x="685800" y="1633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633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45.7%</a:t>
            </a:r>
          </a:p>
        </p:txBody>
      </p:sp>
      <p:sp>
        <p:nvSpPr>
          <p:cNvPr id="1317940" name="Text Box 52"/>
          <p:cNvSpPr txBox="1">
            <a:spLocks noChangeArrowheads="1"/>
          </p:cNvSpPr>
          <p:nvPr/>
        </p:nvSpPr>
        <p:spPr bwMode="auto">
          <a:xfrm>
            <a:off x="833438" y="5392737"/>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36.7%</a:t>
            </a:r>
          </a:p>
        </p:txBody>
      </p:sp>
      <p:sp>
        <p:nvSpPr>
          <p:cNvPr id="1317941" name="Text Box 53"/>
          <p:cNvSpPr txBox="1">
            <a:spLocks noChangeArrowheads="1"/>
          </p:cNvSpPr>
          <p:nvPr/>
        </p:nvSpPr>
        <p:spPr bwMode="auto">
          <a:xfrm>
            <a:off x="633413" y="309086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15.4%</a:t>
            </a: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8.7%</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62.2%</a:t>
            </a:r>
          </a:p>
        </p:txBody>
      </p:sp>
      <p:sp>
        <p:nvSpPr>
          <p:cNvPr id="1317944" name="Text Box 56"/>
          <p:cNvSpPr txBox="1">
            <a:spLocks noChangeArrowheads="1"/>
          </p:cNvSpPr>
          <p:nvPr/>
        </p:nvSpPr>
        <p:spPr bwMode="auto">
          <a:xfrm>
            <a:off x="7321550" y="33972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21.1%</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8.0%</a:t>
            </a:r>
          </a:p>
        </p:txBody>
      </p:sp>
      <p:pic>
        <p:nvPicPr>
          <p:cNvPr id="3" name="Picture 2">
            <a:extLst>
              <a:ext uri="{FF2B5EF4-FFF2-40B4-BE49-F238E27FC236}">
                <a16:creationId xmlns:a16="http://schemas.microsoft.com/office/drawing/2014/main" id="{3B5EDA33-F50C-2842-AB91-EF7658DB2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489" y="3986426"/>
            <a:ext cx="3007145" cy="2795374"/>
          </a:xfrm>
          <a:prstGeom prst="rect">
            <a:avLst/>
          </a:prstGeom>
        </p:spPr>
      </p:pic>
    </p:spTree>
    <p:extLst>
      <p:ext uri="{BB962C8B-B14F-4D97-AF65-F5344CB8AC3E}">
        <p14:creationId xmlns:p14="http://schemas.microsoft.com/office/powerpoint/2010/main" val="360523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672095" cy="6858000"/>
          </a:xfrm>
          <a:prstGeom prst="rect">
            <a:avLst/>
          </a:prstGeom>
        </p:spPr>
      </p:pic>
      <p:sp>
        <p:nvSpPr>
          <p:cNvPr id="1525764" name="Text Box 4"/>
          <p:cNvSpPr txBox="1">
            <a:spLocks noChangeArrowheads="1"/>
          </p:cNvSpPr>
          <p:nvPr/>
        </p:nvSpPr>
        <p:spPr bwMode="auto">
          <a:xfrm>
            <a:off x="4572000" y="358172"/>
            <a:ext cx="3605474" cy="156966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dirty="0">
                <a:effectLst>
                  <a:outerShdw blurRad="38100" dist="38100" dir="2700000" algn="tl">
                    <a:srgbClr val="C0C0C0"/>
                  </a:outerShdw>
                </a:effectLst>
                <a:latin typeface="Helvetica Neue" pitchFamily="-108" charset="0"/>
              </a:rPr>
              <a:t>North Carolina</a:t>
            </a:r>
          </a:p>
          <a:p>
            <a:pPr algn="ctr"/>
            <a:r>
              <a:rPr lang="en-US" altLang="en-US" b="1" dirty="0">
                <a:effectLst>
                  <a:outerShdw blurRad="38100" dist="38100" dir="2700000" algn="tl">
                    <a:srgbClr val="C0C0C0"/>
                  </a:outerShdw>
                </a:effectLst>
                <a:latin typeface="Helvetica Neue" pitchFamily="-108" charset="0"/>
              </a:rPr>
              <a:t>Bachelor Degree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6-year Graduation Rate</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61.1% average</a:t>
            </a:r>
          </a:p>
        </p:txBody>
      </p:sp>
      <p:sp>
        <p:nvSpPr>
          <p:cNvPr id="1525765" name="Line 5"/>
          <p:cNvSpPr>
            <a:spLocks noChangeShapeType="1"/>
          </p:cNvSpPr>
          <p:nvPr/>
        </p:nvSpPr>
        <p:spPr bwMode="auto">
          <a:xfrm>
            <a:off x="0" y="2286004"/>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53262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Why Career Development</a:t>
            </a:r>
          </a:p>
        </p:txBody>
      </p:sp>
      <p:sp>
        <p:nvSpPr>
          <p:cNvPr id="3" name="Subtitle 2"/>
          <p:cNvSpPr>
            <a:spLocks noGrp="1"/>
          </p:cNvSpPr>
          <p:nvPr>
            <p:ph type="subTitle" idx="1"/>
          </p:nvPr>
        </p:nvSpPr>
        <p:spPr>
          <a:xfrm>
            <a:off x="914399" y="3777660"/>
            <a:ext cx="7336465" cy="1655762"/>
          </a:xfrm>
        </p:spPr>
        <p:txBody>
          <a:bodyPr>
            <a:noAutofit/>
          </a:bodyPr>
          <a:lstStyle/>
          <a:p>
            <a:pPr lvl="0"/>
            <a:r>
              <a:rPr lang="en-US" sz="3200" b="1" dirty="0"/>
              <a:t>Bob </a:t>
            </a:r>
            <a:r>
              <a:rPr lang="en-US" sz="3200" b="1" dirty="0" err="1"/>
              <a:t>Witchger</a:t>
            </a:r>
            <a:endParaRPr lang="en-US" sz="3200" b="1" dirty="0"/>
          </a:p>
          <a:p>
            <a:pPr lvl="0"/>
            <a:r>
              <a:rPr lang="en-US" sz="2400" dirty="0"/>
              <a:t>Career and Technical Education Director</a:t>
            </a:r>
          </a:p>
          <a:p>
            <a:pPr lvl="0"/>
            <a:r>
              <a:rPr lang="en-US" sz="2400" dirty="0"/>
              <a:t>North Carolina Community College System </a:t>
            </a:r>
          </a:p>
          <a:p>
            <a:endParaRPr lang="en-US" sz="2400" dirty="0"/>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A622ADB8-9051-DE4B-917D-00AE33064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Tree>
    <p:extLst>
      <p:ext uri="{BB962C8B-B14F-4D97-AF65-F5344CB8AC3E}">
        <p14:creationId xmlns:p14="http://schemas.microsoft.com/office/powerpoint/2010/main" val="85678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happens to our 4-year program dropouts?</a:t>
            </a:r>
          </a:p>
          <a:p>
            <a:endParaRPr lang="en-US" dirty="0"/>
          </a:p>
          <a:p>
            <a:r>
              <a:rPr lang="en-US" dirty="0"/>
              <a:t>25% of all students in Community College </a:t>
            </a:r>
            <a:br>
              <a:rPr lang="en-US" dirty="0"/>
            </a:br>
            <a:r>
              <a:rPr lang="en-US" dirty="0"/>
              <a:t>have a 4-year degree.</a:t>
            </a:r>
          </a:p>
          <a:p>
            <a:endParaRPr lang="en-US" dirty="0"/>
          </a:p>
        </p:txBody>
      </p:sp>
      <p:sp>
        <p:nvSpPr>
          <p:cNvPr id="1527810" name="Rectangle 2"/>
          <p:cNvSpPr>
            <a:spLocks noGrp="1" noChangeArrowheads="1"/>
          </p:cNvSpPr>
          <p:nvPr>
            <p:ph type="title"/>
          </p:nvPr>
        </p:nvSpPr>
        <p:spPr/>
        <p:txBody>
          <a:bodyPr/>
          <a:lstStyle/>
          <a:p>
            <a:r>
              <a:rPr lang="en-US" altLang="en-US"/>
              <a:t>It makes you think?</a:t>
            </a:r>
            <a:endParaRPr lang="en-US" altLang="en-US" dirty="0"/>
          </a:p>
        </p:txBody>
      </p:sp>
    </p:spTree>
    <p:extLst>
      <p:ext uri="{BB962C8B-B14F-4D97-AF65-F5344CB8AC3E}">
        <p14:creationId xmlns:p14="http://schemas.microsoft.com/office/powerpoint/2010/main" val="382307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5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330200" y="381000"/>
            <a:ext cx="8470900" cy="6248400"/>
          </a:xfrm>
        </p:spPr>
        <p:txBody>
          <a:bodyPr>
            <a:normAutofit/>
          </a:bodyPr>
          <a:lstStyle/>
          <a:p>
            <a:pPr eaLnBrk="1" hangingPunct="1">
              <a:lnSpc>
                <a:spcPct val="12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i="1" dirty="0">
                <a:effectLst>
                  <a:outerShdw blurRad="38100" dist="38100" dir="2700000" algn="tl">
                    <a:srgbClr val="DDDDDD"/>
                  </a:outerShdw>
                </a:effectLst>
                <a:latin typeface="Arial" charset="0"/>
                <a:ea typeface="ヒラギノ角ゴ Pro W3" charset="0"/>
                <a:cs typeface="ヒラギノ角ゴ Pro W3" charset="0"/>
              </a:rPr>
            </a:b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a:effectLst>
                  <a:outerShdw blurRad="38100" dist="38100" dir="2700000" algn="tl">
                    <a:srgbClr val="DDDDDD"/>
                  </a:outerShdw>
                </a:effectLst>
                <a:latin typeface="Helvetica Neue" charset="0"/>
              </a:rPr>
              <a:t>Emil Barnabas</a:t>
            </a:r>
          </a:p>
        </p:txBody>
      </p:sp>
    </p:spTree>
    <p:extLst>
      <p:ext uri="{BB962C8B-B14F-4D97-AF65-F5344CB8AC3E}">
        <p14:creationId xmlns:p14="http://schemas.microsoft.com/office/powerpoint/2010/main" val="328729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sz="3300" i="1" dirty="0">
                <a:effectLst>
                  <a:outerShdw blurRad="38100" dist="38100" dir="2700000" algn="tl">
                    <a:srgbClr val="DDDDDD"/>
                  </a:outerShdw>
                </a:effectLst>
                <a:latin typeface="Arial" charset="0"/>
                <a:ea typeface="ヒラギノ角ゴ Pro W3" charset="0"/>
                <a:cs typeface="ヒラギノ角ゴ Pro W3" charset="0"/>
              </a:rPr>
            </a:br>
            <a:r>
              <a:rPr lang="en-US" sz="33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2" name="Rectangle 1">
            <a:extLst>
              <a:ext uri="{FF2B5EF4-FFF2-40B4-BE49-F238E27FC236}">
                <a16:creationId xmlns:a16="http://schemas.microsoft.com/office/drawing/2014/main" id="{D65A1F37-4817-2743-97F8-4BA994F14C43}"/>
              </a:ext>
            </a:extLst>
          </p:cNvPr>
          <p:cNvSpPr/>
          <p:nvPr/>
        </p:nvSpPr>
        <p:spPr>
          <a:xfrm>
            <a:off x="0" y="1680908"/>
            <a:ext cx="13144500" cy="176140527"/>
          </a:xfrm>
          <a:prstGeom prst="rect">
            <a:avLst/>
          </a:prstGeom>
          <a:solidFill>
            <a:schemeClr val="bg1"/>
          </a:solidFill>
        </p:spPr>
        <p:txBody>
          <a:bodyPr wrap="square">
            <a:spAutoFit/>
          </a:bodyPr>
          <a:lstStyle/>
          <a:p>
            <a:pPr>
              <a:tabLst>
                <a:tab pos="965200" algn="r"/>
                <a:tab pos="1193800" algn="l"/>
              </a:tabLst>
            </a:pPr>
            <a:r>
              <a:rPr lang="en-US" sz="2000" dirty="0">
                <a:solidFill>
                  <a:srgbClr val="00B050"/>
                </a:solidFill>
              </a:rPr>
              <a:t>	15,820	Registered Nurses</a:t>
            </a:r>
          </a:p>
          <a:p>
            <a:pPr>
              <a:tabLst>
                <a:tab pos="965200" algn="r"/>
                <a:tab pos="1193800" algn="l"/>
              </a:tabLst>
            </a:pPr>
            <a:r>
              <a:rPr lang="en-US" sz="2000" dirty="0">
                <a:solidFill>
                  <a:srgbClr val="FF0000"/>
                </a:solidFill>
              </a:rPr>
              <a:t>	9,650	Software Developers, Applications</a:t>
            </a:r>
          </a:p>
          <a:p>
            <a:pPr>
              <a:tabLst>
                <a:tab pos="965200" algn="r"/>
                <a:tab pos="1193800" algn="l"/>
              </a:tabLst>
            </a:pPr>
            <a:r>
              <a:rPr lang="en-US" sz="2000" dirty="0">
                <a:solidFill>
                  <a:srgbClr val="FF0000"/>
                </a:solidFill>
              </a:rPr>
              <a:t>	7,340	General and Operations Managers</a:t>
            </a:r>
          </a:p>
          <a:p>
            <a:pPr>
              <a:tabLst>
                <a:tab pos="965200" algn="r"/>
                <a:tab pos="1193800" algn="l"/>
              </a:tabLst>
            </a:pPr>
            <a:r>
              <a:rPr lang="en-US" sz="2000" dirty="0"/>
              <a:t>	</a:t>
            </a:r>
            <a:r>
              <a:rPr lang="en-US" sz="2000" dirty="0">
                <a:solidFill>
                  <a:srgbClr val="FF0000"/>
                </a:solidFill>
              </a:rPr>
              <a:t>5,020	Business Operations Specialists, All Other</a:t>
            </a:r>
          </a:p>
          <a:p>
            <a:pPr>
              <a:tabLst>
                <a:tab pos="965200" algn="r"/>
                <a:tab pos="1193800" algn="l"/>
              </a:tabLst>
            </a:pPr>
            <a:r>
              <a:rPr lang="en-US" sz="2000" dirty="0">
                <a:solidFill>
                  <a:srgbClr val="FF0000"/>
                </a:solidFill>
              </a:rPr>
              <a:t>	4,920	Accountants and Auditors</a:t>
            </a:r>
          </a:p>
          <a:p>
            <a:pPr>
              <a:tabLst>
                <a:tab pos="965200" algn="r"/>
                <a:tab pos="1193800" algn="l"/>
              </a:tabLst>
            </a:pPr>
            <a:r>
              <a:rPr lang="en-US" sz="2000" dirty="0">
                <a:solidFill>
                  <a:srgbClr val="FF0000"/>
                </a:solidFill>
              </a:rPr>
              <a:t>	4,770	Market Research Analysts and Marketing Specialists</a:t>
            </a:r>
          </a:p>
          <a:p>
            <a:pPr>
              <a:tabLst>
                <a:tab pos="965200" algn="r"/>
                <a:tab pos="1193800" algn="l"/>
              </a:tabLst>
            </a:pPr>
            <a:r>
              <a:rPr lang="en-US" sz="2000" dirty="0">
                <a:solidFill>
                  <a:srgbClr val="FF0000"/>
                </a:solidFill>
              </a:rPr>
              <a:t>	3,860	Financial Managers</a:t>
            </a:r>
          </a:p>
          <a:p>
            <a:pPr>
              <a:tabLst>
                <a:tab pos="965200" algn="r"/>
                <a:tab pos="1193800" algn="l"/>
              </a:tabLst>
            </a:pPr>
            <a:r>
              <a:rPr lang="en-US" sz="2000" dirty="0">
                <a:solidFill>
                  <a:srgbClr val="00B050"/>
                </a:solidFill>
              </a:rPr>
              <a:t>	3,700	Computer User Support Specialists</a:t>
            </a:r>
          </a:p>
          <a:p>
            <a:pPr>
              <a:tabLst>
                <a:tab pos="965200" algn="r"/>
                <a:tab pos="1193800" algn="l"/>
              </a:tabLst>
            </a:pPr>
            <a:r>
              <a:rPr lang="en-US" sz="2000" dirty="0">
                <a:solidFill>
                  <a:srgbClr val="FF0000"/>
                </a:solidFill>
              </a:rPr>
              <a:t>	3,580	Management Analysts</a:t>
            </a:r>
          </a:p>
          <a:p>
            <a:pPr>
              <a:tabLst>
                <a:tab pos="965200" algn="r"/>
                <a:tab pos="1193800" algn="l"/>
              </a:tabLst>
            </a:pPr>
            <a:r>
              <a:rPr lang="en-US" sz="2000" dirty="0">
                <a:solidFill>
                  <a:srgbClr val="00B050"/>
                </a:solidFill>
              </a:rPr>
              <a:t>	3,080	Medical Secretaries</a:t>
            </a:r>
          </a:p>
          <a:p>
            <a:pPr>
              <a:tabLst>
                <a:tab pos="965200" algn="r"/>
                <a:tab pos="1193800" algn="l"/>
              </a:tabLst>
            </a:pPr>
            <a:r>
              <a:rPr lang="en-US" sz="2000" dirty="0">
                <a:solidFill>
                  <a:srgbClr val="00B050"/>
                </a:solidFill>
              </a:rPr>
              <a:t>	3,040	Carpenters</a:t>
            </a:r>
          </a:p>
          <a:p>
            <a:pPr>
              <a:tabLst>
                <a:tab pos="965200" algn="r"/>
                <a:tab pos="1193800" algn="l"/>
              </a:tabLst>
            </a:pPr>
            <a:r>
              <a:rPr lang="en-US" sz="2000" dirty="0">
                <a:solidFill>
                  <a:srgbClr val="FF0000"/>
                </a:solidFill>
              </a:rPr>
              <a:t>	3,020	Computer Systems Analysts</a:t>
            </a:r>
          </a:p>
          <a:p>
            <a:pPr>
              <a:tabLst>
                <a:tab pos="965200" algn="r"/>
                <a:tab pos="1193800" algn="l"/>
              </a:tabLst>
            </a:pPr>
            <a:r>
              <a:rPr lang="en-US" sz="2000" dirty="0"/>
              <a:t>	</a:t>
            </a:r>
            <a:r>
              <a:rPr lang="en-US" sz="2000" dirty="0">
                <a:solidFill>
                  <a:srgbClr val="FF0000"/>
                </a:solidFill>
              </a:rPr>
              <a:t>2,970	Elementary School Teachers, Except Special Education</a:t>
            </a:r>
          </a:p>
          <a:p>
            <a:pPr>
              <a:tabLst>
                <a:tab pos="965200" algn="r"/>
                <a:tab pos="1193800" algn="l"/>
              </a:tabLst>
            </a:pPr>
            <a:r>
              <a:rPr lang="en-US" sz="2000" dirty="0">
                <a:solidFill>
                  <a:srgbClr val="FF0000"/>
                </a:solidFill>
              </a:rPr>
              <a:t>	2,760	Health Specialties Teachers, Postsecondary</a:t>
            </a:r>
          </a:p>
          <a:p>
            <a:pPr>
              <a:tabLst>
                <a:tab pos="965200" algn="r"/>
                <a:tab pos="1193800" algn="l"/>
              </a:tabLst>
            </a:pPr>
            <a:r>
              <a:rPr lang="en-US" sz="2000" dirty="0"/>
              <a:t>	</a:t>
            </a:r>
            <a:r>
              <a:rPr lang="en-US" sz="2000" dirty="0">
                <a:solidFill>
                  <a:srgbClr val="FF0000"/>
                </a:solidFill>
              </a:rPr>
              <a:t>2,350	Teachers and Instructors, All Other</a:t>
            </a:r>
          </a:p>
          <a:p>
            <a:pPr>
              <a:tabLst>
                <a:tab pos="965200" algn="r"/>
                <a:tab pos="1193800" algn="l"/>
              </a:tabLst>
            </a:pPr>
            <a:r>
              <a:rPr lang="en-US" sz="2000" dirty="0">
                <a:solidFill>
                  <a:srgbClr val="FF0000"/>
                </a:solidFill>
              </a:rPr>
              <a:t>	2,350	Insurance Sales Agents</a:t>
            </a:r>
          </a:p>
          <a:p>
            <a:pPr>
              <a:tabLst>
                <a:tab pos="965200" algn="r"/>
                <a:tab pos="1193800" algn="l"/>
              </a:tabLst>
            </a:pPr>
            <a:r>
              <a:rPr lang="en-US" sz="2000" dirty="0"/>
              <a:t>	</a:t>
            </a:r>
            <a:r>
              <a:rPr lang="en-US" sz="2000" dirty="0">
                <a:solidFill>
                  <a:srgbClr val="00B050"/>
                </a:solidFill>
              </a:rPr>
              <a:t>2,320	Hairdressers, Hairstylists, and Cosmetologists</a:t>
            </a:r>
          </a:p>
          <a:p>
            <a:pPr>
              <a:tabLst>
                <a:tab pos="965200" algn="r"/>
                <a:tab pos="1193800" algn="l"/>
              </a:tabLst>
            </a:pPr>
            <a:r>
              <a:rPr lang="en-US" sz="2000" dirty="0">
                <a:solidFill>
                  <a:srgbClr val="00B050"/>
                </a:solidFill>
              </a:rPr>
              <a:t>	2,250	Automotive Service Technicians and Mechanics</a:t>
            </a:r>
          </a:p>
          <a:p>
            <a:pPr>
              <a:tabLst>
                <a:tab pos="965200" algn="r"/>
                <a:tab pos="1193800" algn="l"/>
              </a:tabLst>
            </a:pPr>
            <a:r>
              <a:rPr lang="en-US" sz="2000" dirty="0">
                <a:solidFill>
                  <a:srgbClr val="FF0000"/>
                </a:solidFill>
              </a:rPr>
              <a:t>	2,240	Computer and Information Systems Managers</a:t>
            </a:r>
          </a:p>
          <a:p>
            <a:pPr>
              <a:tabLst>
                <a:tab pos="965200" algn="r"/>
                <a:tab pos="1193800" algn="l"/>
              </a:tabLst>
            </a:pPr>
            <a:r>
              <a:rPr lang="en-US" sz="2000" dirty="0">
                <a:solidFill>
                  <a:srgbClr val="00B050"/>
                </a:solidFill>
              </a:rPr>
              <a:t>	2,150	Heating, Air Conditioning, and Refrigeration Mechanics and Installers</a:t>
            </a:r>
          </a:p>
          <a:p>
            <a:pPr>
              <a:tabLst>
                <a:tab pos="965200" algn="r"/>
                <a:tab pos="1193800" algn="l"/>
              </a:tabLst>
            </a:pPr>
            <a:r>
              <a:rPr lang="en-US" sz="2000" dirty="0">
                <a:solidFill>
                  <a:srgbClr val="FF0000"/>
                </a:solidFill>
              </a:rPr>
              <a:t>	2,140	Construction Managers</a:t>
            </a:r>
          </a:p>
          <a:p>
            <a:pPr>
              <a:tabLst>
                <a:tab pos="965200" algn="r"/>
                <a:tab pos="1193800" algn="l"/>
              </a:tabLst>
            </a:pPr>
            <a:r>
              <a:rPr lang="en-US" sz="2000" dirty="0">
                <a:solidFill>
                  <a:srgbClr val="00B050"/>
                </a:solidFill>
              </a:rPr>
              <a:t>	2,050	Police and Sheriff's Patrol Officers</a:t>
            </a:r>
          </a:p>
          <a:p>
            <a:pPr>
              <a:tabLst>
                <a:tab pos="965200" algn="r"/>
                <a:tab pos="1193800" algn="l"/>
              </a:tabLst>
            </a:pPr>
            <a:r>
              <a:rPr lang="en-US" sz="2000" dirty="0">
                <a:solidFill>
                  <a:srgbClr val="FF0000"/>
                </a:solidFill>
              </a:rPr>
              <a:t>	2,040	Loan Officers</a:t>
            </a:r>
          </a:p>
          <a:p>
            <a:pPr>
              <a:tabLst>
                <a:tab pos="965200" algn="r"/>
                <a:tab pos="1193800" algn="l"/>
              </a:tabLst>
            </a:pPr>
            <a:r>
              <a:rPr lang="en-US" sz="2000" dirty="0">
                <a:solidFill>
                  <a:srgbClr val="00B050"/>
                </a:solidFill>
              </a:rPr>
              <a:t>	2,040	Plumbers, Pipefitters, and Steamfitters</a:t>
            </a:r>
          </a:p>
          <a:p>
            <a:pPr>
              <a:tabLst>
                <a:tab pos="965200" algn="r"/>
                <a:tab pos="1193800" algn="l"/>
              </a:tabLst>
            </a:pPr>
            <a:r>
              <a:rPr lang="en-US" sz="2000" dirty="0">
                <a:solidFill>
                  <a:srgbClr val="00B050"/>
                </a:solidFill>
              </a:rPr>
              <a:t>	1,790	Emergency Medical Technicians and Paramedics</a:t>
            </a:r>
          </a:p>
          <a:p>
            <a:pPr>
              <a:tabLst>
                <a:tab pos="965200" algn="r"/>
                <a:tab pos="1193800" algn="l"/>
              </a:tabLst>
            </a:pPr>
            <a:r>
              <a:rPr lang="en-US" sz="2000" dirty="0">
                <a:solidFill>
                  <a:srgbClr val="FF0000"/>
                </a:solidFill>
              </a:rPr>
              <a:t>	1,770	Religious Workers, All Other</a:t>
            </a:r>
          </a:p>
          <a:p>
            <a:pPr>
              <a:tabLst>
                <a:tab pos="965200" algn="r"/>
                <a:tab pos="1193800" algn="l"/>
              </a:tabLst>
            </a:pPr>
            <a:r>
              <a:rPr lang="en-US" sz="2000" dirty="0">
                <a:solidFill>
                  <a:srgbClr val="00B050"/>
                </a:solidFill>
              </a:rPr>
              <a:t>	1,770	Phlebotomists</a:t>
            </a:r>
          </a:p>
          <a:p>
            <a:pPr>
              <a:tabLst>
                <a:tab pos="965200" algn="r"/>
                <a:tab pos="1193800" algn="l"/>
              </a:tabLst>
            </a:pPr>
            <a:r>
              <a:rPr lang="en-US" sz="2000" dirty="0">
                <a:solidFill>
                  <a:srgbClr val="FF0000"/>
                </a:solidFill>
              </a:rPr>
              <a:t>	1,760	Secondary School Teachers, Except Special and Career/Technical Education</a:t>
            </a:r>
          </a:p>
          <a:p>
            <a:pPr>
              <a:tabLst>
                <a:tab pos="965200" algn="r"/>
                <a:tab pos="1193800" algn="l"/>
              </a:tabLst>
            </a:pPr>
            <a:r>
              <a:rPr lang="en-US" sz="2000" dirty="0">
                <a:solidFill>
                  <a:srgbClr val="FF0000"/>
                </a:solidFill>
              </a:rPr>
              <a:t>	1,740	Personal Financial Advisors</a:t>
            </a:r>
          </a:p>
          <a:p>
            <a:pPr>
              <a:tabLst>
                <a:tab pos="965200" algn="r"/>
                <a:tab pos="1193800" algn="l"/>
              </a:tabLst>
            </a:pPr>
            <a:r>
              <a:rPr lang="en-US" sz="2000" dirty="0">
                <a:solidFill>
                  <a:srgbClr val="00B050"/>
                </a:solidFill>
              </a:rPr>
              <a:t>	1,740	Preschool Teachers, Except Special Education</a:t>
            </a:r>
          </a:p>
          <a:p>
            <a:pPr>
              <a:tabLst>
                <a:tab pos="965200" algn="r"/>
                <a:tab pos="1193800" algn="l"/>
              </a:tabLst>
            </a:pPr>
            <a:r>
              <a:rPr lang="en-US" sz="2000" dirty="0">
                <a:solidFill>
                  <a:srgbClr val="FF0000"/>
                </a:solidFill>
              </a:rPr>
              <a:t>	1,700	Physician Assistants</a:t>
            </a:r>
          </a:p>
          <a:p>
            <a:pPr>
              <a:tabLst>
                <a:tab pos="965200" algn="r"/>
                <a:tab pos="1193800" algn="l"/>
              </a:tabLst>
            </a:pPr>
            <a:r>
              <a:rPr lang="en-US" sz="2000" dirty="0">
                <a:solidFill>
                  <a:srgbClr val="00B050"/>
                </a:solidFill>
              </a:rPr>
              <a:t>	1,680	Industrial Truck and Tractor Operators</a:t>
            </a:r>
          </a:p>
          <a:p>
            <a:pPr>
              <a:tabLst>
                <a:tab pos="965200" algn="r"/>
                <a:tab pos="1193800" algn="l"/>
              </a:tabLst>
            </a:pPr>
            <a:r>
              <a:rPr lang="en-US" sz="2000" dirty="0">
                <a:solidFill>
                  <a:srgbClr val="00B050"/>
                </a:solidFill>
              </a:rPr>
              <a:t>	1,670	Fitness Trainers and Aerobics Instructors</a:t>
            </a:r>
          </a:p>
          <a:p>
            <a:pPr>
              <a:tabLst>
                <a:tab pos="965200" algn="r"/>
                <a:tab pos="1193800" algn="l"/>
              </a:tabLst>
            </a:pPr>
            <a:r>
              <a:rPr lang="en-US" sz="2000" dirty="0"/>
              <a:t>	1,670	First-Line Supervisors of Mechanics, Installers, and Repairers</a:t>
            </a:r>
          </a:p>
          <a:p>
            <a:pPr>
              <a:tabLst>
                <a:tab pos="965200" algn="r"/>
                <a:tab pos="1193800" algn="l"/>
              </a:tabLst>
            </a:pPr>
            <a:r>
              <a:rPr lang="en-US" sz="2000" dirty="0">
                <a:solidFill>
                  <a:srgbClr val="00B050"/>
                </a:solidFill>
              </a:rPr>
              <a:t>	1,620	Social and Human Service Assistants</a:t>
            </a:r>
          </a:p>
          <a:p>
            <a:pPr>
              <a:tabLst>
                <a:tab pos="965200" algn="r"/>
                <a:tab pos="1193800" algn="l"/>
              </a:tabLst>
            </a:pPr>
            <a:r>
              <a:rPr lang="en-US" sz="2000" dirty="0">
                <a:solidFill>
                  <a:srgbClr val="FF0000"/>
                </a:solidFill>
              </a:rPr>
              <a:t>	1,610	Medical and Health Services Managers</a:t>
            </a:r>
          </a:p>
          <a:p>
            <a:pPr>
              <a:tabLst>
                <a:tab pos="965200" algn="r"/>
                <a:tab pos="1193800" algn="l"/>
              </a:tabLst>
            </a:pPr>
            <a:r>
              <a:rPr lang="en-US" sz="2000" dirty="0">
                <a:solidFill>
                  <a:srgbClr val="FF0000"/>
                </a:solidFill>
              </a:rPr>
              <a:t>	1,610	Training and Development Specialists</a:t>
            </a:r>
          </a:p>
          <a:p>
            <a:pPr>
              <a:tabLst>
                <a:tab pos="965200" algn="r"/>
                <a:tab pos="1193800" algn="l"/>
              </a:tabLst>
            </a:pPr>
            <a:r>
              <a:rPr lang="en-US" sz="2000" dirty="0">
                <a:solidFill>
                  <a:srgbClr val="00B050"/>
                </a:solidFill>
              </a:rPr>
              <a:t>	1,600	Electricians</a:t>
            </a:r>
          </a:p>
          <a:p>
            <a:pPr>
              <a:tabLst>
                <a:tab pos="965200" algn="r"/>
                <a:tab pos="1193800" algn="l"/>
              </a:tabLst>
            </a:pPr>
            <a:r>
              <a:rPr lang="en-US" sz="2000" dirty="0">
                <a:solidFill>
                  <a:srgbClr val="FF0000"/>
                </a:solidFill>
              </a:rPr>
              <a:t>	1,590	Nurse Practitioners</a:t>
            </a:r>
          </a:p>
          <a:p>
            <a:pPr>
              <a:tabLst>
                <a:tab pos="965200" algn="r"/>
                <a:tab pos="1193800" algn="l"/>
              </a:tabLst>
            </a:pPr>
            <a:r>
              <a:rPr lang="en-US" sz="2000" dirty="0">
                <a:solidFill>
                  <a:srgbClr val="00B050"/>
                </a:solidFill>
              </a:rPr>
              <a:t>	1,590	Packers and Packagers, Hand</a:t>
            </a:r>
          </a:p>
          <a:p>
            <a:pPr>
              <a:tabLst>
                <a:tab pos="965200" algn="r"/>
                <a:tab pos="1193800" algn="l"/>
              </a:tabLst>
            </a:pPr>
            <a:r>
              <a:rPr lang="en-US" sz="2000" dirty="0">
                <a:solidFill>
                  <a:srgbClr val="FF0000"/>
                </a:solidFill>
              </a:rPr>
              <a:t>	1,580	Lawyers</a:t>
            </a:r>
          </a:p>
          <a:p>
            <a:pPr>
              <a:tabLst>
                <a:tab pos="965200" algn="r"/>
                <a:tab pos="1193800" algn="l"/>
              </a:tabLst>
            </a:pPr>
            <a:r>
              <a:rPr lang="en-US" sz="2000" dirty="0"/>
              <a:t>	1,570	Paralegals and Legal Assistants</a:t>
            </a:r>
          </a:p>
          <a:p>
            <a:pPr>
              <a:tabLst>
                <a:tab pos="965200" algn="r"/>
                <a:tab pos="1193800" algn="l"/>
              </a:tabLst>
            </a:pPr>
            <a:r>
              <a:rPr lang="en-US" sz="2000" dirty="0"/>
              <a:t>	1,550	Sales Representatives, Wholesale and Manufacturing, Technical and Scientific Products</a:t>
            </a:r>
          </a:p>
          <a:p>
            <a:pPr>
              <a:tabLst>
                <a:tab pos="965200" algn="r"/>
                <a:tab pos="1193800" algn="l"/>
              </a:tabLst>
            </a:pPr>
            <a:r>
              <a:rPr lang="en-US" sz="2000" dirty="0"/>
              <a:t>	1,540	Operating Engineers and Other Construction Equipment Operators</a:t>
            </a:r>
          </a:p>
          <a:p>
            <a:pPr>
              <a:tabLst>
                <a:tab pos="965200" algn="r"/>
                <a:tab pos="1193800" algn="l"/>
              </a:tabLst>
            </a:pPr>
            <a:r>
              <a:rPr lang="en-US" sz="2000" dirty="0"/>
              <a:t>	1,530	Securities, Commodities, and Financial Services Sales Agents</a:t>
            </a:r>
          </a:p>
          <a:p>
            <a:pPr>
              <a:tabLst>
                <a:tab pos="965200" algn="r"/>
                <a:tab pos="1193800" algn="l"/>
              </a:tabLst>
            </a:pPr>
            <a:r>
              <a:rPr lang="en-US" sz="2000" dirty="0"/>
              <a:t>	1,520	Dental Hygienists</a:t>
            </a:r>
          </a:p>
          <a:p>
            <a:pPr>
              <a:tabLst>
                <a:tab pos="965200" algn="r"/>
                <a:tab pos="1193800" algn="l"/>
              </a:tabLst>
            </a:pPr>
            <a:r>
              <a:rPr lang="en-US" sz="2000" dirty="0"/>
              <a:t>	1,490	Child, Family, and School Social Workers</a:t>
            </a:r>
          </a:p>
          <a:p>
            <a:pPr>
              <a:tabLst>
                <a:tab pos="965200" algn="r"/>
                <a:tab pos="1193800" algn="l"/>
              </a:tabLst>
            </a:pPr>
            <a:r>
              <a:rPr lang="en-US" sz="2000" dirty="0"/>
              <a:t>	1,490	Physical Therapists</a:t>
            </a:r>
          </a:p>
          <a:p>
            <a:pPr>
              <a:tabLst>
                <a:tab pos="965200" algn="r"/>
                <a:tab pos="1193800" algn="l"/>
              </a:tabLst>
            </a:pPr>
            <a:r>
              <a:rPr lang="en-US" sz="2000" dirty="0"/>
              <a:t>	1,460	Massage Therapists</a:t>
            </a:r>
          </a:p>
          <a:p>
            <a:pPr>
              <a:tabLst>
                <a:tab pos="965200" algn="r"/>
                <a:tab pos="1193800" algn="l"/>
              </a:tabLst>
            </a:pPr>
            <a:r>
              <a:rPr lang="en-US" sz="2000" dirty="0"/>
              <a:t>	1,450	Physicians and Surgeons, All Other</a:t>
            </a:r>
          </a:p>
          <a:p>
            <a:pPr>
              <a:tabLst>
                <a:tab pos="965200" algn="r"/>
                <a:tab pos="1193800" algn="l"/>
              </a:tabLst>
            </a:pPr>
            <a:r>
              <a:rPr lang="en-US" sz="2000" dirty="0"/>
              <a:t>	1,420	First-Line Supervisors of Non-Retail Sales Workers</a:t>
            </a:r>
          </a:p>
          <a:p>
            <a:pPr>
              <a:tabLst>
                <a:tab pos="965200" algn="r"/>
                <a:tab pos="1193800" algn="l"/>
              </a:tabLst>
            </a:pPr>
            <a:r>
              <a:rPr lang="en-US" sz="2000" dirty="0"/>
              <a:t>	1,410	Firefighters</a:t>
            </a:r>
          </a:p>
          <a:p>
            <a:pPr>
              <a:tabLst>
                <a:tab pos="965200" algn="r"/>
                <a:tab pos="1193800" algn="l"/>
              </a:tabLst>
            </a:pPr>
            <a:r>
              <a:rPr lang="en-US" sz="2000" dirty="0"/>
              <a:t>	1,410	Bartenders</a:t>
            </a:r>
          </a:p>
          <a:p>
            <a:pPr>
              <a:tabLst>
                <a:tab pos="965200" algn="r"/>
                <a:tab pos="1193800" algn="l"/>
              </a:tabLst>
            </a:pPr>
            <a:r>
              <a:rPr lang="en-US" sz="2000" dirty="0"/>
              <a:t>	1,400	Middle School Teachers, Except Special and Career/Technical Education</a:t>
            </a:r>
          </a:p>
          <a:p>
            <a:pPr>
              <a:tabLst>
                <a:tab pos="965200" algn="r"/>
                <a:tab pos="1193800" algn="l"/>
              </a:tabLst>
            </a:pPr>
            <a:r>
              <a:rPr lang="en-US" sz="2000" dirty="0"/>
              <a:t>	1,390	Software Developers, Systems Software</a:t>
            </a:r>
          </a:p>
          <a:p>
            <a:pPr>
              <a:tabLst>
                <a:tab pos="965200" algn="r"/>
                <a:tab pos="1193800" algn="l"/>
              </a:tabLst>
            </a:pPr>
            <a:r>
              <a:rPr lang="en-US" sz="2000" dirty="0"/>
              <a:t>	1,350	Human Resources Specialists</a:t>
            </a:r>
          </a:p>
          <a:p>
            <a:pPr>
              <a:tabLst>
                <a:tab pos="965200" algn="r"/>
                <a:tab pos="1193800" algn="l"/>
              </a:tabLst>
            </a:pPr>
            <a:r>
              <a:rPr lang="en-US" sz="2000" dirty="0"/>
              <a:t>	1,300	Hosts and Hostesses, Restaurant, Lounge, and Coffee Shop</a:t>
            </a:r>
          </a:p>
          <a:p>
            <a:pPr>
              <a:tabLst>
                <a:tab pos="965200" algn="r"/>
                <a:tab pos="1193800" algn="l"/>
              </a:tabLst>
            </a:pPr>
            <a:r>
              <a:rPr lang="en-US" sz="2000" dirty="0"/>
              <a:t>	1,300	Office Clerks, General</a:t>
            </a:r>
          </a:p>
          <a:p>
            <a:pPr>
              <a:tabLst>
                <a:tab pos="965200" algn="r"/>
                <a:tab pos="1193800" algn="l"/>
              </a:tabLst>
            </a:pPr>
            <a:r>
              <a:rPr lang="en-US" sz="2000" dirty="0"/>
              <a:t>	1,300	Cleaners of Vehicles and Equipment</a:t>
            </a:r>
          </a:p>
          <a:p>
            <a:pPr>
              <a:tabLst>
                <a:tab pos="965200" algn="r"/>
                <a:tab pos="1193800" algn="l"/>
              </a:tabLst>
            </a:pPr>
            <a:r>
              <a:rPr lang="en-US" sz="2000" dirty="0"/>
              <a:t>	1,270	Network and Computer Systems Administrators</a:t>
            </a:r>
          </a:p>
          <a:p>
            <a:pPr>
              <a:tabLst>
                <a:tab pos="965200" algn="r"/>
                <a:tab pos="1193800" algn="l"/>
              </a:tabLst>
            </a:pPr>
            <a:r>
              <a:rPr lang="en-US" sz="2000" dirty="0"/>
              <a:t>	1,250	Financial Analysts</a:t>
            </a:r>
          </a:p>
          <a:p>
            <a:pPr>
              <a:tabLst>
                <a:tab pos="965200" algn="r"/>
                <a:tab pos="1193800" algn="l"/>
              </a:tabLst>
            </a:pPr>
            <a:r>
              <a:rPr lang="en-US" sz="2000" dirty="0"/>
              <a:t>	1,230	Radiologic Technologists</a:t>
            </a:r>
          </a:p>
          <a:p>
            <a:pPr>
              <a:tabLst>
                <a:tab pos="965200" algn="r"/>
                <a:tab pos="1193800" algn="l"/>
              </a:tabLst>
            </a:pPr>
            <a:r>
              <a:rPr lang="en-US" sz="2000" dirty="0"/>
              <a:t>	1,200	Health Technologists and Technicians, All Other</a:t>
            </a:r>
          </a:p>
          <a:p>
            <a:pPr>
              <a:tabLst>
                <a:tab pos="965200" algn="r"/>
                <a:tab pos="1193800" algn="l"/>
              </a:tabLst>
            </a:pPr>
            <a:r>
              <a:rPr lang="en-US" sz="2000" dirty="0"/>
              <a:t>	1,170	Information Security Analysts</a:t>
            </a:r>
          </a:p>
          <a:p>
            <a:pPr>
              <a:tabLst>
                <a:tab pos="965200" algn="r"/>
                <a:tab pos="1193800" algn="l"/>
              </a:tabLst>
            </a:pPr>
            <a:r>
              <a:rPr lang="en-US" sz="2000" dirty="0"/>
              <a:t>	1,170	Industrial Engineers</a:t>
            </a:r>
          </a:p>
          <a:p>
            <a:pPr>
              <a:tabLst>
                <a:tab pos="965200" algn="r"/>
                <a:tab pos="1193800" algn="l"/>
              </a:tabLst>
            </a:pPr>
            <a:r>
              <a:rPr lang="en-US" sz="2000" dirty="0"/>
              <a:t>	1,120	Mental Health Counselors</a:t>
            </a:r>
          </a:p>
          <a:p>
            <a:pPr>
              <a:tabLst>
                <a:tab pos="965200" algn="r"/>
                <a:tab pos="1193800" algn="l"/>
              </a:tabLst>
            </a:pPr>
            <a:r>
              <a:rPr lang="en-US" sz="2000" dirty="0"/>
              <a:t>	1,120	Office and Administrative Support Workers, All Other</a:t>
            </a:r>
          </a:p>
          <a:p>
            <a:pPr>
              <a:tabLst>
                <a:tab pos="965200" algn="r"/>
                <a:tab pos="1193800" algn="l"/>
              </a:tabLst>
            </a:pPr>
            <a:r>
              <a:rPr lang="en-US" sz="2000" dirty="0"/>
              <a:t>	1,110	First-Line Supervisors of Personal Service Workers</a:t>
            </a:r>
          </a:p>
          <a:p>
            <a:pPr>
              <a:tabLst>
                <a:tab pos="965200" algn="r"/>
                <a:tab pos="1193800" algn="l"/>
              </a:tabLst>
            </a:pPr>
            <a:r>
              <a:rPr lang="en-US" sz="2000" dirty="0"/>
              <a:t>	1,100	Education, Training, and Library Workers, All Other</a:t>
            </a:r>
          </a:p>
          <a:p>
            <a:pPr>
              <a:tabLst>
                <a:tab pos="965200" algn="r"/>
                <a:tab pos="1193800" algn="l"/>
              </a:tabLst>
            </a:pPr>
            <a:r>
              <a:rPr lang="en-US" sz="2000" dirty="0"/>
              <a:t>	1,070	Mechanical Engineers</a:t>
            </a:r>
          </a:p>
          <a:p>
            <a:pPr>
              <a:tabLst>
                <a:tab pos="965200" algn="r"/>
                <a:tab pos="1193800" algn="l"/>
              </a:tabLst>
            </a:pPr>
            <a:r>
              <a:rPr lang="en-US" sz="2000" dirty="0"/>
              <a:t>	1,050	Respiratory Therapists</a:t>
            </a:r>
          </a:p>
          <a:p>
            <a:pPr>
              <a:tabLst>
                <a:tab pos="965200" algn="r"/>
                <a:tab pos="1193800" algn="l"/>
              </a:tabLst>
            </a:pPr>
            <a:r>
              <a:rPr lang="en-US" sz="2000" dirty="0"/>
              <a:t>	1,040	Medical and Clinical Laboratory Technicians</a:t>
            </a:r>
          </a:p>
          <a:p>
            <a:pPr>
              <a:tabLst>
                <a:tab pos="965200" algn="r"/>
                <a:tab pos="1193800" algn="l"/>
              </a:tabLst>
            </a:pPr>
            <a:r>
              <a:rPr lang="en-US" sz="2000" dirty="0"/>
              <a:t>	1,040	Loan Interviewers and Clerks</a:t>
            </a:r>
          </a:p>
          <a:p>
            <a:pPr>
              <a:tabLst>
                <a:tab pos="965200" algn="r"/>
                <a:tab pos="1193800" algn="l"/>
              </a:tabLst>
            </a:pPr>
            <a:r>
              <a:rPr lang="en-US" sz="2000" dirty="0"/>
              <a:t>	1,030	Civil Engineers</a:t>
            </a:r>
          </a:p>
          <a:p>
            <a:pPr>
              <a:tabLst>
                <a:tab pos="965200" algn="r"/>
                <a:tab pos="1193800" algn="l"/>
              </a:tabLst>
            </a:pPr>
            <a:r>
              <a:rPr lang="en-US" sz="2000" dirty="0"/>
              <a:t>	1,030	Bookkeeping, Accounting, and Auditing Clerks</a:t>
            </a:r>
          </a:p>
          <a:p>
            <a:pPr>
              <a:tabLst>
                <a:tab pos="965200" algn="r"/>
                <a:tab pos="1193800" algn="l"/>
              </a:tabLst>
            </a:pPr>
            <a:r>
              <a:rPr lang="en-US" sz="2000" dirty="0"/>
              <a:t>	990	Counter Attendants, Cafeteria, Food Concession, and Coffee Shop</a:t>
            </a:r>
          </a:p>
          <a:p>
            <a:pPr>
              <a:tabLst>
                <a:tab pos="965200" algn="r"/>
                <a:tab pos="1193800" algn="l"/>
              </a:tabLst>
            </a:pPr>
            <a:r>
              <a:rPr lang="en-US" sz="2000" dirty="0"/>
              <a:t>	980	Welders, Cutters, </a:t>
            </a:r>
            <a:r>
              <a:rPr lang="en-US" sz="2000" dirty="0" err="1"/>
              <a:t>Solderers</a:t>
            </a:r>
            <a:r>
              <a:rPr lang="en-US" sz="2000" dirty="0"/>
              <a:t>, and </a:t>
            </a:r>
            <a:r>
              <a:rPr lang="en-US" sz="2000" dirty="0" err="1"/>
              <a:t>Brazers</a:t>
            </a:r>
            <a:endParaRPr lang="en-US" sz="2000" dirty="0"/>
          </a:p>
          <a:p>
            <a:pPr>
              <a:tabLst>
                <a:tab pos="965200" algn="r"/>
                <a:tab pos="1193800" algn="l"/>
              </a:tabLst>
            </a:pPr>
            <a:r>
              <a:rPr lang="en-US" sz="2000" dirty="0"/>
              <a:t>	970	Food Service Managers</a:t>
            </a:r>
          </a:p>
          <a:p>
            <a:pPr>
              <a:tabLst>
                <a:tab pos="965200" algn="r"/>
                <a:tab pos="1193800" algn="l"/>
              </a:tabLst>
            </a:pPr>
            <a:r>
              <a:rPr lang="en-US" sz="2000" dirty="0"/>
              <a:t>	960	Web Developers</a:t>
            </a:r>
          </a:p>
          <a:p>
            <a:pPr>
              <a:tabLst>
                <a:tab pos="965200" algn="r"/>
                <a:tab pos="1193800" algn="l"/>
              </a:tabLst>
            </a:pPr>
            <a:r>
              <a:rPr lang="en-US" sz="2000" dirty="0"/>
              <a:t>	960	Coaches and Scouts</a:t>
            </a:r>
          </a:p>
          <a:p>
            <a:pPr>
              <a:tabLst>
                <a:tab pos="965200" algn="r"/>
                <a:tab pos="1193800" algn="l"/>
              </a:tabLst>
            </a:pPr>
            <a:r>
              <a:rPr lang="en-US" sz="2000" dirty="0"/>
              <a:t>	950	Veterinarians</a:t>
            </a:r>
          </a:p>
          <a:p>
            <a:pPr>
              <a:tabLst>
                <a:tab pos="965200" algn="r"/>
                <a:tab pos="1193800" algn="l"/>
              </a:tabLst>
            </a:pPr>
            <a:r>
              <a:rPr lang="en-US" sz="2000" dirty="0"/>
              <a:t>	940	Dentists, General</a:t>
            </a:r>
          </a:p>
          <a:p>
            <a:pPr>
              <a:tabLst>
                <a:tab pos="965200" algn="r"/>
                <a:tab pos="1193800" algn="l"/>
              </a:tabLst>
            </a:pPr>
            <a:r>
              <a:rPr lang="en-US" sz="2000" dirty="0"/>
              <a:t>	930	Veterinary Technologists and Technicians</a:t>
            </a:r>
          </a:p>
          <a:p>
            <a:pPr>
              <a:tabLst>
                <a:tab pos="965200" algn="r"/>
                <a:tab pos="1193800" algn="l"/>
              </a:tabLst>
            </a:pPr>
            <a:r>
              <a:rPr lang="en-US" sz="2000" dirty="0"/>
              <a:t>	920	Cost Estimators</a:t>
            </a:r>
          </a:p>
          <a:p>
            <a:pPr>
              <a:tabLst>
                <a:tab pos="965200" algn="r"/>
                <a:tab pos="1193800" algn="l"/>
              </a:tabLst>
            </a:pPr>
            <a:r>
              <a:rPr lang="en-US" sz="2000" dirty="0"/>
              <a:t>	920	Dining Room and Cafeteria Attendants and Bartender Helpers</a:t>
            </a:r>
          </a:p>
          <a:p>
            <a:pPr>
              <a:tabLst>
                <a:tab pos="965200" algn="r"/>
                <a:tab pos="1193800" algn="l"/>
              </a:tabLst>
            </a:pPr>
            <a:r>
              <a:rPr lang="en-US" sz="2000" dirty="0"/>
              <a:t>	920	Dishwashers</a:t>
            </a:r>
          </a:p>
          <a:p>
            <a:pPr>
              <a:tabLst>
                <a:tab pos="965200" algn="r"/>
                <a:tab pos="1193800" algn="l"/>
              </a:tabLst>
            </a:pPr>
            <a:r>
              <a:rPr lang="en-US" sz="2000" dirty="0"/>
              <a:t>	910	Compliance Officers</a:t>
            </a:r>
          </a:p>
          <a:p>
            <a:pPr>
              <a:tabLst>
                <a:tab pos="965200" algn="r"/>
                <a:tab pos="1193800" algn="l"/>
              </a:tabLst>
            </a:pPr>
            <a:r>
              <a:rPr lang="en-US" sz="2000" dirty="0"/>
              <a:t>	910	Medical and Clinical Laboratory Technologists</a:t>
            </a:r>
          </a:p>
          <a:p>
            <a:pPr>
              <a:tabLst>
                <a:tab pos="965200" algn="r"/>
                <a:tab pos="1193800" algn="l"/>
              </a:tabLst>
            </a:pPr>
            <a:r>
              <a:rPr lang="en-US" sz="2000" dirty="0"/>
              <a:t>	910	Licensed Practical and Licensed Vocational Nurses</a:t>
            </a:r>
          </a:p>
          <a:p>
            <a:pPr>
              <a:tabLst>
                <a:tab pos="965200" algn="r"/>
                <a:tab pos="1193800" algn="l"/>
              </a:tabLst>
            </a:pPr>
            <a:r>
              <a:rPr lang="en-US" sz="2000" dirty="0"/>
              <a:t>	910	Veterinary Assistants and Laboratory Animal Caretakers</a:t>
            </a:r>
          </a:p>
          <a:p>
            <a:pPr>
              <a:tabLst>
                <a:tab pos="965200" algn="r"/>
                <a:tab pos="1193800" algn="l"/>
              </a:tabLst>
            </a:pPr>
            <a:r>
              <a:rPr lang="en-US" sz="2000" dirty="0"/>
              <a:t>	890	Parts Salespersons</a:t>
            </a:r>
          </a:p>
          <a:p>
            <a:pPr>
              <a:tabLst>
                <a:tab pos="965200" algn="r"/>
                <a:tab pos="1193800" algn="l"/>
              </a:tabLst>
            </a:pPr>
            <a:r>
              <a:rPr lang="en-US" sz="2000" dirty="0"/>
              <a:t>	880	Property, Real Estate, and Community Association Managers</a:t>
            </a:r>
          </a:p>
          <a:p>
            <a:pPr>
              <a:tabLst>
                <a:tab pos="965200" algn="r"/>
                <a:tab pos="1193800" algn="l"/>
              </a:tabLst>
            </a:pPr>
            <a:r>
              <a:rPr lang="en-US" sz="2000" dirty="0"/>
              <a:t>	860	Pharmacists</a:t>
            </a:r>
          </a:p>
          <a:p>
            <a:pPr>
              <a:tabLst>
                <a:tab pos="965200" algn="r"/>
                <a:tab pos="1193800" algn="l"/>
              </a:tabLst>
            </a:pPr>
            <a:r>
              <a:rPr lang="en-US" sz="2000" dirty="0"/>
              <a:t>	850	Marketing Managers</a:t>
            </a:r>
          </a:p>
          <a:p>
            <a:pPr>
              <a:tabLst>
                <a:tab pos="965200" algn="r"/>
                <a:tab pos="1193800" algn="l"/>
              </a:tabLst>
            </a:pPr>
            <a:r>
              <a:rPr lang="en-US" sz="2000" dirty="0"/>
              <a:t>	850	Computer Network Support Specialists</a:t>
            </a:r>
          </a:p>
          <a:p>
            <a:pPr>
              <a:tabLst>
                <a:tab pos="965200" algn="r"/>
                <a:tab pos="1193800" algn="l"/>
              </a:tabLst>
            </a:pPr>
            <a:r>
              <a:rPr lang="en-US" sz="2000" dirty="0"/>
              <a:t>	840	Cooks, Institution and Cafeteria</a:t>
            </a:r>
          </a:p>
          <a:p>
            <a:pPr>
              <a:tabLst>
                <a:tab pos="965200" algn="r"/>
                <a:tab pos="1193800" algn="l"/>
              </a:tabLst>
            </a:pPr>
            <a:r>
              <a:rPr lang="en-US" sz="2000" dirty="0"/>
              <a:t>	810	Real Estate Sales Agents</a:t>
            </a:r>
          </a:p>
          <a:p>
            <a:pPr>
              <a:tabLst>
                <a:tab pos="965200" algn="r"/>
                <a:tab pos="1193800" algn="l"/>
              </a:tabLst>
            </a:pPr>
            <a:r>
              <a:rPr lang="en-US" sz="2000" dirty="0"/>
              <a:t>	810	Insurance Claims and Policy Processing Clerks</a:t>
            </a:r>
          </a:p>
          <a:p>
            <a:pPr>
              <a:tabLst>
                <a:tab pos="965200" algn="r"/>
                <a:tab pos="1193800" algn="l"/>
              </a:tabLst>
            </a:pPr>
            <a:r>
              <a:rPr lang="en-US" sz="2000" dirty="0"/>
              <a:t>	810	Packaging and Filling Machine Operators and Tenders</a:t>
            </a:r>
          </a:p>
          <a:p>
            <a:pPr>
              <a:tabLst>
                <a:tab pos="965200" algn="r"/>
                <a:tab pos="1193800" algn="l"/>
              </a:tabLst>
            </a:pPr>
            <a:r>
              <a:rPr lang="en-US" sz="2000" dirty="0"/>
              <a:t>	790	Sales Managers</a:t>
            </a:r>
          </a:p>
          <a:p>
            <a:pPr>
              <a:tabLst>
                <a:tab pos="965200" algn="r"/>
                <a:tab pos="1193800" algn="l"/>
              </a:tabLst>
            </a:pPr>
            <a:r>
              <a:rPr lang="en-US" sz="2000" dirty="0"/>
              <a:t>	790	Mental Health and Substance Abuse Social Workers</a:t>
            </a:r>
          </a:p>
          <a:p>
            <a:pPr>
              <a:tabLst>
                <a:tab pos="965200" algn="r"/>
                <a:tab pos="1193800" algn="l"/>
              </a:tabLst>
            </a:pPr>
            <a:r>
              <a:rPr lang="en-US" sz="2000" dirty="0"/>
              <a:t>	790	First-Line Supervisors of Housekeeping and Janitorial Workers</a:t>
            </a:r>
          </a:p>
          <a:p>
            <a:pPr>
              <a:tabLst>
                <a:tab pos="965200" algn="r"/>
                <a:tab pos="1193800" algn="l"/>
              </a:tabLst>
            </a:pPr>
            <a:r>
              <a:rPr lang="en-US" sz="2000" dirty="0"/>
              <a:t>	780	Educational, Guidance, School, and Vocational Counselors</a:t>
            </a:r>
          </a:p>
          <a:p>
            <a:pPr>
              <a:tabLst>
                <a:tab pos="965200" algn="r"/>
                <a:tab pos="1193800" algn="l"/>
              </a:tabLst>
            </a:pPr>
            <a:r>
              <a:rPr lang="en-US" sz="2000" dirty="0"/>
              <a:t>	780	Bus and Truck Mechanics and Diesel Engine Specialists</a:t>
            </a:r>
          </a:p>
          <a:p>
            <a:pPr>
              <a:tabLst>
                <a:tab pos="965200" algn="r"/>
                <a:tab pos="1193800" algn="l"/>
              </a:tabLst>
            </a:pPr>
            <a:r>
              <a:rPr lang="en-US" sz="2000" dirty="0"/>
              <a:t>	770	Medical Scientists, Except Epidemiologists</a:t>
            </a:r>
          </a:p>
          <a:p>
            <a:pPr>
              <a:tabLst>
                <a:tab pos="965200" algn="r"/>
                <a:tab pos="1193800" algn="l"/>
              </a:tabLst>
            </a:pPr>
            <a:r>
              <a:rPr lang="en-US" sz="2000" dirty="0"/>
              <a:t>	770	Medical Records and Health Information Technicians</a:t>
            </a:r>
          </a:p>
          <a:p>
            <a:pPr>
              <a:tabLst>
                <a:tab pos="965200" algn="r"/>
                <a:tab pos="1193800" algn="l"/>
              </a:tabLst>
            </a:pPr>
            <a:r>
              <a:rPr lang="en-US" sz="2000" dirty="0"/>
              <a:t>	760	Speech-Language Pathologists</a:t>
            </a:r>
          </a:p>
          <a:p>
            <a:pPr>
              <a:tabLst>
                <a:tab pos="965200" algn="r"/>
                <a:tab pos="1193800" algn="l"/>
              </a:tabLst>
            </a:pPr>
            <a:r>
              <a:rPr lang="en-US" sz="2000" dirty="0"/>
              <a:t>	760	Lifeguards, Ski Patrol, and Other Recreational Protective Service Workers</a:t>
            </a:r>
          </a:p>
          <a:p>
            <a:pPr>
              <a:tabLst>
                <a:tab pos="965200" algn="r"/>
                <a:tab pos="1193800" algn="l"/>
              </a:tabLst>
            </a:pPr>
            <a:r>
              <a:rPr lang="en-US" sz="2000" dirty="0"/>
              <a:t>	750	Operations Research Analysts</a:t>
            </a:r>
          </a:p>
          <a:p>
            <a:pPr>
              <a:tabLst>
                <a:tab pos="965200" algn="r"/>
                <a:tab pos="1193800" algn="l"/>
              </a:tabLst>
            </a:pPr>
            <a:r>
              <a:rPr lang="en-US" sz="2000" dirty="0"/>
              <a:t>	750	Machinists</a:t>
            </a:r>
          </a:p>
          <a:p>
            <a:pPr>
              <a:tabLst>
                <a:tab pos="965200" algn="r"/>
                <a:tab pos="1193800" algn="l"/>
              </a:tabLst>
            </a:pPr>
            <a:r>
              <a:rPr lang="en-US" sz="2000" dirty="0"/>
              <a:t>	750	Taxi Drivers and Chauffeurs</a:t>
            </a:r>
          </a:p>
          <a:p>
            <a:pPr>
              <a:tabLst>
                <a:tab pos="965200" algn="r"/>
                <a:tab pos="1193800" algn="l"/>
              </a:tabLst>
            </a:pPr>
            <a:r>
              <a:rPr lang="en-US" sz="2000" dirty="0"/>
              <a:t>	740	Electrical Engineers</a:t>
            </a:r>
          </a:p>
          <a:p>
            <a:pPr>
              <a:tabLst>
                <a:tab pos="965200" algn="r"/>
                <a:tab pos="1193800" algn="l"/>
              </a:tabLst>
            </a:pPr>
            <a:r>
              <a:rPr lang="en-US" sz="2000" dirty="0"/>
              <a:t>	740	Graphic Designers</a:t>
            </a:r>
          </a:p>
          <a:p>
            <a:pPr>
              <a:tabLst>
                <a:tab pos="965200" algn="r"/>
                <a:tab pos="1193800" algn="l"/>
              </a:tabLst>
            </a:pPr>
            <a:r>
              <a:rPr lang="en-US" sz="2000" dirty="0"/>
              <a:t>	740	Shipping, Receiving, and Traffic Clerks</a:t>
            </a:r>
          </a:p>
          <a:p>
            <a:pPr>
              <a:tabLst>
                <a:tab pos="965200" algn="r"/>
                <a:tab pos="1193800" algn="l"/>
              </a:tabLst>
            </a:pPr>
            <a:r>
              <a:rPr lang="en-US" sz="2000" dirty="0"/>
              <a:t>	740	Electrical Power-Line Installers and Repairers</a:t>
            </a:r>
          </a:p>
          <a:p>
            <a:pPr>
              <a:tabLst>
                <a:tab pos="965200" algn="r"/>
                <a:tab pos="1193800" algn="l"/>
              </a:tabLst>
            </a:pPr>
            <a:r>
              <a:rPr lang="en-US" sz="2000" dirty="0"/>
              <a:t>	730	Public Relations Specialists</a:t>
            </a:r>
          </a:p>
          <a:p>
            <a:pPr>
              <a:tabLst>
                <a:tab pos="965200" algn="r"/>
                <a:tab pos="1193800" algn="l"/>
              </a:tabLst>
            </a:pPr>
            <a:r>
              <a:rPr lang="en-US" sz="2000" dirty="0"/>
              <a:t>	720	Healthcare Support Workers, All Other</a:t>
            </a:r>
          </a:p>
          <a:p>
            <a:pPr>
              <a:tabLst>
                <a:tab pos="965200" algn="r"/>
                <a:tab pos="1193800" algn="l"/>
              </a:tabLst>
            </a:pPr>
            <a:r>
              <a:rPr lang="en-US" sz="2000" dirty="0"/>
              <a:t>	720	Industrial Machinery Mechanics</a:t>
            </a:r>
          </a:p>
          <a:p>
            <a:pPr>
              <a:tabLst>
                <a:tab pos="965200" algn="r"/>
                <a:tab pos="1193800" algn="l"/>
              </a:tabLst>
            </a:pPr>
            <a:r>
              <a:rPr lang="en-US" sz="2000" dirty="0"/>
              <a:t>	700	First-Line Supervisors of Helpers, Laborers, and Material Movers, Hand</a:t>
            </a:r>
          </a:p>
          <a:p>
            <a:pPr>
              <a:tabLst>
                <a:tab pos="965200" algn="r"/>
                <a:tab pos="1193800" algn="l"/>
              </a:tabLst>
            </a:pPr>
            <a:r>
              <a:rPr lang="en-US" sz="2000" dirty="0"/>
              <a:t>	690	Helpers--</a:t>
            </a:r>
            <a:r>
              <a:rPr lang="en-US" sz="2000" dirty="0" err="1"/>
              <a:t>Pipelayers</a:t>
            </a:r>
            <a:r>
              <a:rPr lang="en-US" sz="2000" dirty="0"/>
              <a:t>, Plumbers, Pipefitters, and Steamfitters</a:t>
            </a:r>
          </a:p>
          <a:p>
            <a:pPr>
              <a:tabLst>
                <a:tab pos="965200" algn="r"/>
                <a:tab pos="1193800" algn="l"/>
              </a:tabLst>
            </a:pPr>
            <a:r>
              <a:rPr lang="en-US" sz="2000" dirty="0"/>
              <a:t>	680	Administrative Services Managers</a:t>
            </a:r>
          </a:p>
          <a:p>
            <a:pPr>
              <a:tabLst>
                <a:tab pos="965200" algn="r"/>
                <a:tab pos="1193800" algn="l"/>
              </a:tabLst>
            </a:pPr>
            <a:r>
              <a:rPr lang="en-US" sz="2000" dirty="0"/>
              <a:t>	680	Flight Attendants</a:t>
            </a:r>
          </a:p>
          <a:p>
            <a:pPr>
              <a:tabLst>
                <a:tab pos="965200" algn="r"/>
                <a:tab pos="1193800" algn="l"/>
              </a:tabLst>
            </a:pPr>
            <a:r>
              <a:rPr lang="en-US" sz="2000" dirty="0"/>
              <a:t>	660	First-Line Supervisors of Transportation and Material-Moving Machine and Vehicle Operators</a:t>
            </a:r>
          </a:p>
          <a:p>
            <a:pPr>
              <a:tabLst>
                <a:tab pos="965200" algn="r"/>
                <a:tab pos="1193800" algn="l"/>
              </a:tabLst>
            </a:pPr>
            <a:r>
              <a:rPr lang="en-US" sz="2000" dirty="0"/>
              <a:t>	660	Refuse and Recyclable Material Collectors</a:t>
            </a:r>
          </a:p>
          <a:p>
            <a:pPr>
              <a:tabLst>
                <a:tab pos="965200" algn="r"/>
                <a:tab pos="1193800" algn="l"/>
              </a:tabLst>
            </a:pPr>
            <a:r>
              <a:rPr lang="en-US" sz="2000" dirty="0"/>
              <a:t>	650	Directors, Religious Activities and Education</a:t>
            </a:r>
          </a:p>
          <a:p>
            <a:pPr>
              <a:tabLst>
                <a:tab pos="965200" algn="r"/>
                <a:tab pos="1193800" algn="l"/>
              </a:tabLst>
            </a:pPr>
            <a:r>
              <a:rPr lang="en-US" sz="2000" dirty="0"/>
              <a:t>	650	Special Education Teachers, Kindergarten and Elementary School</a:t>
            </a:r>
          </a:p>
          <a:p>
            <a:pPr>
              <a:tabLst>
                <a:tab pos="965200" algn="r"/>
                <a:tab pos="1193800" algn="l"/>
              </a:tabLst>
            </a:pPr>
            <a:r>
              <a:rPr lang="en-US" sz="2000" dirty="0"/>
              <a:t>	650	Musicians and Singers</a:t>
            </a:r>
          </a:p>
          <a:p>
            <a:pPr>
              <a:tabLst>
                <a:tab pos="965200" algn="r"/>
                <a:tab pos="1193800" algn="l"/>
              </a:tabLst>
            </a:pPr>
            <a:r>
              <a:rPr lang="en-US" sz="2000" dirty="0"/>
              <a:t>	650	Physical Therapist Assistants</a:t>
            </a:r>
          </a:p>
          <a:p>
            <a:pPr>
              <a:tabLst>
                <a:tab pos="965200" algn="r"/>
                <a:tab pos="1193800" algn="l"/>
              </a:tabLst>
            </a:pPr>
            <a:r>
              <a:rPr lang="en-US" sz="2000" dirty="0"/>
              <a:t>	650	First-Line Supervisors of Landscaping, Lawn Service, and </a:t>
            </a:r>
            <a:r>
              <a:rPr lang="en-US" sz="2000" dirty="0" err="1"/>
              <a:t>Groundskeeping</a:t>
            </a:r>
            <a:r>
              <a:rPr lang="en-US" sz="2000" dirty="0"/>
              <a:t> Workers</a:t>
            </a:r>
          </a:p>
          <a:p>
            <a:pPr>
              <a:tabLst>
                <a:tab pos="965200" algn="r"/>
                <a:tab pos="1193800" algn="l"/>
              </a:tabLst>
            </a:pPr>
            <a:r>
              <a:rPr lang="en-US" sz="2000" dirty="0"/>
              <a:t>	650	Eligibility Interviewers, Government Programs</a:t>
            </a:r>
          </a:p>
          <a:p>
            <a:pPr>
              <a:tabLst>
                <a:tab pos="965200" algn="r"/>
                <a:tab pos="1193800" algn="l"/>
              </a:tabLst>
            </a:pPr>
            <a:r>
              <a:rPr lang="en-US" sz="2000" dirty="0"/>
              <a:t>	640	Hotel, Motel, and Resort Desk Clerks</a:t>
            </a:r>
          </a:p>
          <a:p>
            <a:pPr>
              <a:tabLst>
                <a:tab pos="965200" algn="r"/>
                <a:tab pos="1193800" algn="l"/>
              </a:tabLst>
            </a:pPr>
            <a:r>
              <a:rPr lang="en-US" sz="2000" dirty="0"/>
              <a:t>	630	Education Administrators, Elementary and Secondary School</a:t>
            </a:r>
          </a:p>
          <a:p>
            <a:pPr>
              <a:tabLst>
                <a:tab pos="965200" algn="r"/>
                <a:tab pos="1193800" algn="l"/>
              </a:tabLst>
            </a:pPr>
            <a:r>
              <a:rPr lang="en-US" sz="2000" dirty="0"/>
              <a:t>	630	Occupational Therapists</a:t>
            </a:r>
          </a:p>
          <a:p>
            <a:pPr>
              <a:tabLst>
                <a:tab pos="965200" algn="r"/>
                <a:tab pos="1193800" algn="l"/>
              </a:tabLst>
            </a:pPr>
            <a:r>
              <a:rPr lang="en-US" sz="2000" dirty="0"/>
              <a:t>	620	Clinical, Counseling, and School Psychologists</a:t>
            </a:r>
          </a:p>
          <a:p>
            <a:pPr>
              <a:tabLst>
                <a:tab pos="965200" algn="r"/>
                <a:tab pos="1193800" algn="l"/>
              </a:tabLst>
            </a:pPr>
            <a:r>
              <a:rPr lang="en-US" sz="2000" dirty="0"/>
              <a:t>	620	Interviewers, Except Eligibility and Loan</a:t>
            </a:r>
          </a:p>
          <a:p>
            <a:pPr>
              <a:tabLst>
                <a:tab pos="965200" algn="r"/>
                <a:tab pos="1193800" algn="l"/>
              </a:tabLst>
            </a:pPr>
            <a:r>
              <a:rPr lang="en-US" sz="2000" dirty="0"/>
              <a:t>	620	Automotive Body and Related Repairers</a:t>
            </a:r>
          </a:p>
          <a:p>
            <a:pPr>
              <a:tabLst>
                <a:tab pos="965200" algn="r"/>
                <a:tab pos="1193800" algn="l"/>
              </a:tabLst>
            </a:pPr>
            <a:r>
              <a:rPr lang="en-US" sz="2000" dirty="0"/>
              <a:t>	620	First-Line Supervisors of Production and Operating Workers</a:t>
            </a:r>
          </a:p>
          <a:p>
            <a:pPr>
              <a:tabLst>
                <a:tab pos="965200" algn="r"/>
                <a:tab pos="1193800" algn="l"/>
              </a:tabLst>
            </a:pPr>
            <a:r>
              <a:rPr lang="en-US" sz="2000" dirty="0"/>
              <a:t>	610	Social and Community Service Managers</a:t>
            </a:r>
          </a:p>
          <a:p>
            <a:pPr>
              <a:tabLst>
                <a:tab pos="965200" algn="r"/>
                <a:tab pos="1193800" algn="l"/>
              </a:tabLst>
            </a:pPr>
            <a:r>
              <a:rPr lang="en-US" sz="2000" dirty="0"/>
              <a:t>	590	Production, Planning, and Expediting Clerks</a:t>
            </a:r>
          </a:p>
          <a:p>
            <a:pPr>
              <a:tabLst>
                <a:tab pos="965200" algn="r"/>
                <a:tab pos="1193800" algn="l"/>
              </a:tabLst>
            </a:pPr>
            <a:r>
              <a:rPr lang="en-US" sz="2000" dirty="0"/>
              <a:t>	590	Helpers--Installation, Maintenance, and Repair Workers</a:t>
            </a:r>
          </a:p>
          <a:p>
            <a:pPr>
              <a:tabLst>
                <a:tab pos="965200" algn="r"/>
                <a:tab pos="1193800" algn="l"/>
              </a:tabLst>
            </a:pPr>
            <a:r>
              <a:rPr lang="en-US" sz="2000" dirty="0"/>
              <a:t>	580	Ushers, Lobby Attendants, and Ticket Takers</a:t>
            </a:r>
          </a:p>
          <a:p>
            <a:pPr>
              <a:tabLst>
                <a:tab pos="965200" algn="r"/>
                <a:tab pos="1193800" algn="l"/>
              </a:tabLst>
            </a:pPr>
            <a:r>
              <a:rPr lang="en-US" sz="2000" dirty="0"/>
              <a:t>	570	Helpers--Electricians</a:t>
            </a:r>
          </a:p>
          <a:p>
            <a:pPr>
              <a:tabLst>
                <a:tab pos="965200" algn="r"/>
                <a:tab pos="1193800" algn="l"/>
              </a:tabLst>
            </a:pPr>
            <a:r>
              <a:rPr lang="en-US" sz="2000" dirty="0"/>
              <a:t>	570	Construction and Building Inspectors</a:t>
            </a:r>
          </a:p>
          <a:p>
            <a:pPr>
              <a:tabLst>
                <a:tab pos="965200" algn="r"/>
                <a:tab pos="1193800" algn="l"/>
              </a:tabLst>
            </a:pPr>
            <a:r>
              <a:rPr lang="en-US" sz="2000" dirty="0"/>
              <a:t>	540	Financial Specialists, All Other</a:t>
            </a:r>
          </a:p>
          <a:p>
            <a:pPr>
              <a:tabLst>
                <a:tab pos="965200" algn="r"/>
                <a:tab pos="1193800" algn="l"/>
              </a:tabLst>
            </a:pPr>
            <a:r>
              <a:rPr lang="en-US" sz="2000" dirty="0"/>
              <a:t>	540	Chemists</a:t>
            </a:r>
          </a:p>
          <a:p>
            <a:pPr>
              <a:tabLst>
                <a:tab pos="965200" algn="r"/>
                <a:tab pos="1193800" algn="l"/>
              </a:tabLst>
            </a:pPr>
            <a:r>
              <a:rPr lang="en-US" sz="2000" dirty="0"/>
              <a:t>	540	Healthcare Social Workers</a:t>
            </a:r>
          </a:p>
          <a:p>
            <a:pPr>
              <a:tabLst>
                <a:tab pos="965200" algn="r"/>
                <a:tab pos="1193800" algn="l"/>
              </a:tabLst>
            </a:pPr>
            <a:r>
              <a:rPr lang="en-US" sz="2000" dirty="0"/>
              <a:t>	530	Recreation Workers</a:t>
            </a:r>
          </a:p>
          <a:p>
            <a:pPr>
              <a:tabLst>
                <a:tab pos="965200" algn="r"/>
                <a:tab pos="1193800" algn="l"/>
              </a:tabLst>
            </a:pPr>
            <a:r>
              <a:rPr lang="en-US" sz="2000" dirty="0"/>
              <a:t>	520	Cement Masons and Concrete Finishers</a:t>
            </a:r>
          </a:p>
          <a:p>
            <a:pPr>
              <a:tabLst>
                <a:tab pos="965200" algn="r"/>
                <a:tab pos="1193800" algn="l"/>
              </a:tabLst>
            </a:pPr>
            <a:r>
              <a:rPr lang="en-US" sz="2000" dirty="0"/>
              <a:t>	510	Computer Occupations, All Other</a:t>
            </a:r>
          </a:p>
          <a:p>
            <a:pPr>
              <a:tabLst>
                <a:tab pos="965200" algn="r"/>
                <a:tab pos="1193800" algn="l"/>
              </a:tabLst>
            </a:pPr>
            <a:r>
              <a:rPr lang="en-US" sz="2000" dirty="0"/>
              <a:t>	510	Rehabilitation Counselors</a:t>
            </a:r>
          </a:p>
          <a:p>
            <a:pPr>
              <a:tabLst>
                <a:tab pos="965200" algn="r"/>
                <a:tab pos="1193800" algn="l"/>
              </a:tabLst>
            </a:pPr>
            <a:r>
              <a:rPr lang="en-US" sz="2000" dirty="0"/>
              <a:t>	510	Counter and Rental Clerks</a:t>
            </a:r>
          </a:p>
          <a:p>
            <a:pPr>
              <a:tabLst>
                <a:tab pos="965200" algn="r"/>
                <a:tab pos="1193800" algn="l"/>
              </a:tabLst>
            </a:pPr>
            <a:r>
              <a:rPr lang="en-US" sz="2000" dirty="0"/>
              <a:t>	510	Mobile Heavy Equipment Mechanics, Except Engines</a:t>
            </a:r>
          </a:p>
          <a:p>
            <a:pPr>
              <a:tabLst>
                <a:tab pos="965200" algn="r"/>
                <a:tab pos="1193800" algn="l"/>
              </a:tabLst>
            </a:pPr>
            <a:r>
              <a:rPr lang="en-US" sz="2000" dirty="0"/>
              <a:t>	500	Statisticians</a:t>
            </a:r>
          </a:p>
          <a:p>
            <a:pPr>
              <a:tabLst>
                <a:tab pos="965200" algn="r"/>
                <a:tab pos="1193800" algn="l"/>
              </a:tabLst>
            </a:pPr>
            <a:r>
              <a:rPr lang="en-US" sz="2000" dirty="0"/>
              <a:t>	500	Surveying and Mapping Technicians</a:t>
            </a:r>
          </a:p>
          <a:p>
            <a:pPr>
              <a:tabLst>
                <a:tab pos="965200" algn="r"/>
                <a:tab pos="1193800" algn="l"/>
              </a:tabLst>
            </a:pPr>
            <a:r>
              <a:rPr lang="en-US" sz="2000" dirty="0"/>
              <a:t>	500	Clergy</a:t>
            </a:r>
          </a:p>
          <a:p>
            <a:pPr>
              <a:tabLst>
                <a:tab pos="965200" algn="r"/>
                <a:tab pos="1193800" algn="l"/>
              </a:tabLst>
            </a:pPr>
            <a:r>
              <a:rPr lang="en-US" sz="2000" dirty="0"/>
              <a:t>	500	Slaughterers and Meat Packers</a:t>
            </a:r>
          </a:p>
          <a:p>
            <a:pPr>
              <a:tabLst>
                <a:tab pos="965200" algn="r"/>
                <a:tab pos="1193800" algn="l"/>
              </a:tabLst>
            </a:pPr>
            <a:r>
              <a:rPr lang="en-US" sz="2000" dirty="0"/>
              <a:t>	490	Environmental Scientists and Specialists, Including Health</a:t>
            </a:r>
          </a:p>
          <a:p>
            <a:pPr>
              <a:tabLst>
                <a:tab pos="965200" algn="r"/>
                <a:tab pos="1193800" algn="l"/>
              </a:tabLst>
            </a:pPr>
            <a:r>
              <a:rPr lang="en-US" sz="2000" dirty="0"/>
              <a:t>	490	Family and General Practitioners</a:t>
            </a:r>
          </a:p>
          <a:p>
            <a:pPr>
              <a:tabLst>
                <a:tab pos="965200" algn="r"/>
                <a:tab pos="1193800" algn="l"/>
              </a:tabLst>
            </a:pPr>
            <a:r>
              <a:rPr lang="en-US" sz="2000" dirty="0"/>
              <a:t>	490	Diagnostic Medical Sonographers</a:t>
            </a:r>
          </a:p>
          <a:p>
            <a:pPr>
              <a:tabLst>
                <a:tab pos="965200" algn="r"/>
                <a:tab pos="1193800" algn="l"/>
              </a:tabLst>
            </a:pPr>
            <a:r>
              <a:rPr lang="en-US" sz="2000" dirty="0"/>
              <a:t>	490	Security and Fire Alarm Systems Installers</a:t>
            </a:r>
          </a:p>
          <a:p>
            <a:pPr>
              <a:tabLst>
                <a:tab pos="965200" algn="r"/>
                <a:tab pos="1193800" algn="l"/>
              </a:tabLst>
            </a:pPr>
            <a:r>
              <a:rPr lang="en-US" sz="2000" dirty="0"/>
              <a:t>	490	Bakers</a:t>
            </a:r>
          </a:p>
          <a:p>
            <a:pPr>
              <a:tabLst>
                <a:tab pos="965200" algn="r"/>
                <a:tab pos="1193800" algn="l"/>
              </a:tabLst>
            </a:pPr>
            <a:r>
              <a:rPr lang="en-US" sz="2000" dirty="0"/>
              <a:t>	490	Computer-Controlled Machine Tool Operators, Metal and Plastic</a:t>
            </a:r>
          </a:p>
          <a:p>
            <a:pPr>
              <a:tabLst>
                <a:tab pos="965200" algn="r"/>
                <a:tab pos="1193800" algn="l"/>
              </a:tabLst>
            </a:pPr>
            <a:r>
              <a:rPr lang="en-US" sz="2000" dirty="0"/>
              <a:t>	480	Human Resources Managers</a:t>
            </a:r>
          </a:p>
          <a:p>
            <a:pPr>
              <a:tabLst>
                <a:tab pos="965200" algn="r"/>
                <a:tab pos="1193800" algn="l"/>
              </a:tabLst>
            </a:pPr>
            <a:r>
              <a:rPr lang="en-US" sz="2000" dirty="0"/>
              <a:t>	480	Ophthalmic Medical Technicians</a:t>
            </a:r>
          </a:p>
          <a:p>
            <a:pPr>
              <a:tabLst>
                <a:tab pos="965200" algn="r"/>
                <a:tab pos="1193800" algn="l"/>
              </a:tabLst>
            </a:pPr>
            <a:r>
              <a:rPr lang="en-US" sz="2000" dirty="0"/>
              <a:t>	480	Installation, Maintenance, and Repair Workers, All Other</a:t>
            </a:r>
          </a:p>
          <a:p>
            <a:pPr>
              <a:tabLst>
                <a:tab pos="965200" algn="r"/>
                <a:tab pos="1193800" algn="l"/>
              </a:tabLst>
            </a:pPr>
            <a:r>
              <a:rPr lang="en-US" sz="2000" dirty="0"/>
              <a:t>	480	Meat, Poultry, and Fish Cutters and Trimmers</a:t>
            </a:r>
          </a:p>
          <a:p>
            <a:pPr>
              <a:tabLst>
                <a:tab pos="965200" algn="r"/>
                <a:tab pos="1193800" algn="l"/>
              </a:tabLst>
            </a:pPr>
            <a:r>
              <a:rPr lang="en-US" sz="2000" dirty="0"/>
              <a:t>	480	Automotive and Watercraft Service Attendants</a:t>
            </a:r>
          </a:p>
          <a:p>
            <a:pPr>
              <a:tabLst>
                <a:tab pos="965200" algn="r"/>
                <a:tab pos="1193800" algn="l"/>
              </a:tabLst>
            </a:pPr>
            <a:r>
              <a:rPr lang="en-US" sz="2000" dirty="0"/>
              <a:t>	470	Natural Sciences Managers</a:t>
            </a:r>
          </a:p>
          <a:p>
            <a:pPr>
              <a:tabLst>
                <a:tab pos="965200" algn="r"/>
                <a:tab pos="1193800" algn="l"/>
              </a:tabLst>
            </a:pPr>
            <a:r>
              <a:rPr lang="en-US" sz="2000" dirty="0"/>
              <a:t>	460	Database Administrators</a:t>
            </a:r>
          </a:p>
          <a:p>
            <a:pPr>
              <a:tabLst>
                <a:tab pos="965200" algn="r"/>
                <a:tab pos="1193800" algn="l"/>
              </a:tabLst>
            </a:pPr>
            <a:r>
              <a:rPr lang="en-US" sz="2000" dirty="0"/>
              <a:t>	460	Interpreters and Translators</a:t>
            </a:r>
          </a:p>
          <a:p>
            <a:pPr>
              <a:tabLst>
                <a:tab pos="965200" algn="r"/>
                <a:tab pos="1193800" algn="l"/>
              </a:tabLst>
            </a:pPr>
            <a:r>
              <a:rPr lang="en-US" sz="2000" dirty="0"/>
              <a:t>	460	Tree Trimmers and Pruners</a:t>
            </a:r>
          </a:p>
          <a:p>
            <a:pPr>
              <a:tabLst>
                <a:tab pos="965200" algn="r"/>
                <a:tab pos="1193800" algn="l"/>
              </a:tabLst>
            </a:pPr>
            <a:r>
              <a:rPr lang="en-US" sz="2000" dirty="0"/>
              <a:t>	460	Sales Engineers</a:t>
            </a:r>
          </a:p>
          <a:p>
            <a:pPr>
              <a:tabLst>
                <a:tab pos="965200" algn="r"/>
                <a:tab pos="1193800" algn="l"/>
              </a:tabLst>
            </a:pPr>
            <a:r>
              <a:rPr lang="en-US" sz="2000" dirty="0"/>
              <a:t>	460	Reservation and Transportation Ticket Agents and Travel Clerks</a:t>
            </a:r>
          </a:p>
          <a:p>
            <a:pPr>
              <a:tabLst>
                <a:tab pos="965200" algn="r"/>
                <a:tab pos="1193800" algn="l"/>
              </a:tabLst>
            </a:pPr>
            <a:r>
              <a:rPr lang="en-US" sz="2000" dirty="0"/>
              <a:t>	450	Claims Adjusters, Examiners, and Investigators</a:t>
            </a:r>
          </a:p>
          <a:p>
            <a:pPr>
              <a:tabLst>
                <a:tab pos="965200" algn="r"/>
                <a:tab pos="1193800" algn="l"/>
              </a:tabLst>
            </a:pPr>
            <a:r>
              <a:rPr lang="en-US" sz="2000" dirty="0"/>
              <a:t>	450	Business Teachers, Postsecondary</a:t>
            </a:r>
          </a:p>
          <a:p>
            <a:pPr>
              <a:tabLst>
                <a:tab pos="965200" algn="r"/>
                <a:tab pos="1193800" algn="l"/>
              </a:tabLst>
            </a:pPr>
            <a:r>
              <a:rPr lang="en-US" sz="2000" dirty="0"/>
              <a:t>	440	Nursing Instructors and Teachers, Postsecondary</a:t>
            </a:r>
          </a:p>
          <a:p>
            <a:pPr>
              <a:tabLst>
                <a:tab pos="965200" algn="r"/>
                <a:tab pos="1193800" algn="l"/>
              </a:tabLst>
            </a:pPr>
            <a:r>
              <a:rPr lang="en-US" sz="2000" dirty="0"/>
              <a:t>	440	Surgical Technologists</a:t>
            </a:r>
          </a:p>
          <a:p>
            <a:pPr>
              <a:tabLst>
                <a:tab pos="965200" algn="r"/>
                <a:tab pos="1193800" algn="l"/>
              </a:tabLst>
            </a:pPr>
            <a:r>
              <a:rPr lang="en-US" sz="2000" dirty="0"/>
              <a:t>	430	Instructional Coordinators</a:t>
            </a:r>
          </a:p>
          <a:p>
            <a:pPr>
              <a:tabLst>
                <a:tab pos="965200" algn="r"/>
                <a:tab pos="1193800" algn="l"/>
              </a:tabLst>
            </a:pPr>
            <a:r>
              <a:rPr lang="en-US" sz="2000" dirty="0"/>
              <a:t>	430	Sheet Metal Workers</a:t>
            </a:r>
          </a:p>
          <a:p>
            <a:pPr>
              <a:tabLst>
                <a:tab pos="965200" algn="r"/>
                <a:tab pos="1193800" algn="l"/>
              </a:tabLst>
            </a:pPr>
            <a:r>
              <a:rPr lang="en-US" sz="2000" dirty="0"/>
              <a:t>	420	Meeting, Convention, and Event Planners</a:t>
            </a:r>
          </a:p>
          <a:p>
            <a:pPr>
              <a:tabLst>
                <a:tab pos="965200" algn="r"/>
                <a:tab pos="1193800" algn="l"/>
              </a:tabLst>
            </a:pPr>
            <a:r>
              <a:rPr lang="en-US" sz="2000" dirty="0"/>
              <a:t>	420	Telecommunications Line Installers and Repairers</a:t>
            </a:r>
          </a:p>
          <a:p>
            <a:pPr>
              <a:tabLst>
                <a:tab pos="965200" algn="r"/>
                <a:tab pos="1193800" algn="l"/>
              </a:tabLst>
            </a:pPr>
            <a:r>
              <a:rPr lang="en-US" sz="2000" dirty="0"/>
              <a:t>	420	Butchers and Meat Cutters</a:t>
            </a:r>
          </a:p>
          <a:p>
            <a:pPr>
              <a:tabLst>
                <a:tab pos="965200" algn="r"/>
                <a:tab pos="1193800" algn="l"/>
              </a:tabLst>
            </a:pPr>
            <a:r>
              <a:rPr lang="en-US" sz="2000" dirty="0"/>
              <a:t>	410	Education Administrators, Postsecondary</a:t>
            </a:r>
          </a:p>
          <a:p>
            <a:pPr>
              <a:tabLst>
                <a:tab pos="965200" algn="r"/>
                <a:tab pos="1193800" algn="l"/>
              </a:tabLst>
            </a:pPr>
            <a:r>
              <a:rPr lang="en-US" sz="2000" dirty="0"/>
              <a:t>	410	Credit Analysts</a:t>
            </a:r>
          </a:p>
          <a:p>
            <a:pPr>
              <a:tabLst>
                <a:tab pos="965200" algn="r"/>
                <a:tab pos="1193800" algn="l"/>
              </a:tabLst>
            </a:pPr>
            <a:r>
              <a:rPr lang="en-US" sz="2000" dirty="0"/>
              <a:t>	410	Producers and Directors</a:t>
            </a:r>
          </a:p>
          <a:p>
            <a:pPr>
              <a:tabLst>
                <a:tab pos="965200" algn="r"/>
                <a:tab pos="1193800" algn="l"/>
              </a:tabLst>
            </a:pPr>
            <a:r>
              <a:rPr lang="en-US" sz="2000" dirty="0"/>
              <a:t>	410	Nurse Anesthetists</a:t>
            </a:r>
          </a:p>
          <a:p>
            <a:pPr>
              <a:tabLst>
                <a:tab pos="965200" algn="r"/>
                <a:tab pos="1193800" algn="l"/>
              </a:tabLst>
            </a:pPr>
            <a:r>
              <a:rPr lang="en-US" sz="2000" dirty="0"/>
              <a:t>	410	Pest Control Workers</a:t>
            </a:r>
          </a:p>
          <a:p>
            <a:pPr>
              <a:tabLst>
                <a:tab pos="965200" algn="r"/>
                <a:tab pos="1193800" algn="l"/>
              </a:tabLst>
            </a:pPr>
            <a:r>
              <a:rPr lang="en-US" sz="2000" dirty="0"/>
              <a:t>	410	Aircraft Mechanics and Service Technicians</a:t>
            </a:r>
          </a:p>
          <a:p>
            <a:pPr>
              <a:tabLst>
                <a:tab pos="965200" algn="r"/>
                <a:tab pos="1193800" algn="l"/>
              </a:tabLst>
            </a:pPr>
            <a:r>
              <a:rPr lang="en-US" sz="2000" dirty="0"/>
              <a:t>	400	Financial Examiners</a:t>
            </a:r>
          </a:p>
          <a:p>
            <a:pPr>
              <a:tabLst>
                <a:tab pos="965200" algn="r"/>
                <a:tab pos="1193800" algn="l"/>
              </a:tabLst>
            </a:pPr>
            <a:r>
              <a:rPr lang="en-US" sz="2000" dirty="0"/>
              <a:t>	400	Substance Abuse and Behavioral Disorder Counselors</a:t>
            </a:r>
          </a:p>
          <a:p>
            <a:pPr>
              <a:tabLst>
                <a:tab pos="965200" algn="r"/>
                <a:tab pos="1193800" algn="l"/>
              </a:tabLst>
            </a:pPr>
            <a:r>
              <a:rPr lang="en-US" sz="2000" dirty="0"/>
              <a:t>	400	Music Directors and Composers</a:t>
            </a:r>
          </a:p>
          <a:p>
            <a:pPr>
              <a:tabLst>
                <a:tab pos="965200" algn="r"/>
                <a:tab pos="1193800" algn="l"/>
              </a:tabLst>
            </a:pPr>
            <a:r>
              <a:rPr lang="en-US" sz="2000" dirty="0"/>
              <a:t>	400	Painters, Construction and Maintenance</a:t>
            </a:r>
          </a:p>
          <a:p>
            <a:pPr>
              <a:tabLst>
                <a:tab pos="965200" algn="r"/>
                <a:tab pos="1193800" algn="l"/>
              </a:tabLst>
            </a:pPr>
            <a:r>
              <a:rPr lang="en-US" sz="2000" dirty="0"/>
              <a:t>	390	Logisticians</a:t>
            </a:r>
          </a:p>
          <a:p>
            <a:pPr>
              <a:tabLst>
                <a:tab pos="965200" algn="r"/>
                <a:tab pos="1193800" algn="l"/>
              </a:tabLst>
            </a:pPr>
            <a:r>
              <a:rPr lang="en-US" sz="2000" dirty="0"/>
              <a:t>	390	Librarians</a:t>
            </a:r>
          </a:p>
          <a:p>
            <a:pPr>
              <a:tabLst>
                <a:tab pos="965200" algn="r"/>
                <a:tab pos="1193800" algn="l"/>
              </a:tabLst>
            </a:pPr>
            <a:r>
              <a:rPr lang="en-US" sz="2000" dirty="0"/>
              <a:t>	380	Fundraisers</a:t>
            </a:r>
          </a:p>
          <a:p>
            <a:pPr>
              <a:tabLst>
                <a:tab pos="965200" algn="r"/>
                <a:tab pos="1193800" algn="l"/>
              </a:tabLst>
            </a:pPr>
            <a:r>
              <a:rPr lang="en-US" sz="2000" dirty="0"/>
              <a:t>	370	Architectural and Engineering Managers</a:t>
            </a:r>
          </a:p>
          <a:p>
            <a:pPr>
              <a:tabLst>
                <a:tab pos="965200" algn="r"/>
                <a:tab pos="1193800" algn="l"/>
              </a:tabLst>
            </a:pPr>
            <a:r>
              <a:rPr lang="en-US" sz="2000" dirty="0"/>
              <a:t>	370	Appraisers and Assessors of Real Estate</a:t>
            </a:r>
          </a:p>
          <a:p>
            <a:pPr>
              <a:tabLst>
                <a:tab pos="965200" algn="r"/>
                <a:tab pos="1193800" algn="l"/>
              </a:tabLst>
            </a:pPr>
            <a:r>
              <a:rPr lang="en-US" sz="2000" dirty="0"/>
              <a:t>	370	Tax Preparers</a:t>
            </a:r>
          </a:p>
          <a:p>
            <a:pPr>
              <a:tabLst>
                <a:tab pos="965200" algn="r"/>
                <a:tab pos="1193800" algn="l"/>
              </a:tabLst>
            </a:pPr>
            <a:r>
              <a:rPr lang="en-US" sz="2000" dirty="0"/>
              <a:t>	370	Writers and Authors</a:t>
            </a:r>
          </a:p>
          <a:p>
            <a:pPr>
              <a:tabLst>
                <a:tab pos="965200" algn="r"/>
                <a:tab pos="1193800" algn="l"/>
              </a:tabLst>
            </a:pPr>
            <a:r>
              <a:rPr lang="en-US" sz="2000" dirty="0"/>
              <a:t>	370	Demonstrators and Product Promoters</a:t>
            </a:r>
          </a:p>
          <a:p>
            <a:pPr>
              <a:tabLst>
                <a:tab pos="965200" algn="r"/>
                <a:tab pos="1193800" algn="l"/>
              </a:tabLst>
            </a:pPr>
            <a:r>
              <a:rPr lang="en-US" sz="2000" dirty="0"/>
              <a:t>	360	Biological Technicians</a:t>
            </a:r>
          </a:p>
          <a:p>
            <a:pPr>
              <a:tabLst>
                <a:tab pos="965200" algn="r"/>
                <a:tab pos="1193800" algn="l"/>
              </a:tabLst>
            </a:pPr>
            <a:r>
              <a:rPr lang="en-US" sz="2000" dirty="0"/>
              <a:t>	360	Audio and Video Equipment Technicians</a:t>
            </a:r>
          </a:p>
          <a:p>
            <a:pPr>
              <a:tabLst>
                <a:tab pos="965200" algn="r"/>
                <a:tab pos="1193800" algn="l"/>
              </a:tabLst>
            </a:pPr>
            <a:r>
              <a:rPr lang="en-US" sz="2000" dirty="0"/>
              <a:t>	360	Police, Fire, and Ambulance Dispatchers</a:t>
            </a:r>
          </a:p>
          <a:p>
            <a:pPr>
              <a:tabLst>
                <a:tab pos="965200" algn="r"/>
                <a:tab pos="1193800" algn="l"/>
              </a:tabLst>
            </a:pPr>
            <a:r>
              <a:rPr lang="en-US" sz="2000" dirty="0"/>
              <a:t>	360	Production Workers, All Other</a:t>
            </a:r>
          </a:p>
          <a:p>
            <a:pPr>
              <a:tabLst>
                <a:tab pos="965200" algn="r"/>
                <a:tab pos="1193800" algn="l"/>
              </a:tabLst>
            </a:pPr>
            <a:r>
              <a:rPr lang="en-US" sz="2000" dirty="0"/>
              <a:t>	350	</a:t>
            </a:r>
            <a:r>
              <a:rPr lang="en-US" sz="2000" dirty="0" err="1"/>
              <a:t>Pipelayers</a:t>
            </a:r>
            <a:endParaRPr lang="en-US" sz="2000" dirty="0"/>
          </a:p>
          <a:p>
            <a:pPr>
              <a:tabLst>
                <a:tab pos="965200" algn="r"/>
                <a:tab pos="1193800" algn="l"/>
              </a:tabLst>
            </a:pPr>
            <a:r>
              <a:rPr lang="en-US" sz="2000" dirty="0"/>
              <a:t>	340	Computer Network Architects</a:t>
            </a:r>
          </a:p>
          <a:p>
            <a:pPr>
              <a:tabLst>
                <a:tab pos="965200" algn="r"/>
                <a:tab pos="1193800" algn="l"/>
              </a:tabLst>
            </a:pPr>
            <a:r>
              <a:rPr lang="en-US" sz="2000" dirty="0"/>
              <a:t>	340	Occupational Therapy Assistants</a:t>
            </a:r>
          </a:p>
          <a:p>
            <a:pPr>
              <a:tabLst>
                <a:tab pos="965200" algn="r"/>
                <a:tab pos="1193800" algn="l"/>
              </a:tabLst>
            </a:pPr>
            <a:r>
              <a:rPr lang="en-US" sz="2000" dirty="0"/>
              <a:t>	340	Protective Service Workers, All Other</a:t>
            </a:r>
          </a:p>
          <a:p>
            <a:pPr>
              <a:tabLst>
                <a:tab pos="965200" algn="r"/>
                <a:tab pos="1193800" algn="l"/>
              </a:tabLst>
            </a:pPr>
            <a:r>
              <a:rPr lang="en-US" sz="2000" dirty="0"/>
              <a:t>	340	Construction and Related Workers, All Other</a:t>
            </a:r>
          </a:p>
          <a:p>
            <a:pPr>
              <a:tabLst>
                <a:tab pos="965200" algn="r"/>
                <a:tab pos="1193800" algn="l"/>
              </a:tabLst>
            </a:pPr>
            <a:r>
              <a:rPr lang="en-US" sz="2000" dirty="0"/>
              <a:t>	340	Bus Drivers, Transit and Intercity</a:t>
            </a:r>
          </a:p>
          <a:p>
            <a:pPr>
              <a:tabLst>
                <a:tab pos="965200" algn="r"/>
                <a:tab pos="1193800" algn="l"/>
              </a:tabLst>
            </a:pPr>
            <a:r>
              <a:rPr lang="en-US" sz="2000" dirty="0"/>
              <a:t>	340	Parking Lot Attendants</a:t>
            </a:r>
          </a:p>
          <a:p>
            <a:pPr>
              <a:tabLst>
                <a:tab pos="965200" algn="r"/>
                <a:tab pos="1193800" algn="l"/>
              </a:tabLst>
            </a:pPr>
            <a:r>
              <a:rPr lang="en-US" sz="2000" dirty="0"/>
              <a:t>	330	Civil Engineering Technicians</a:t>
            </a:r>
          </a:p>
          <a:p>
            <a:pPr>
              <a:tabLst>
                <a:tab pos="965200" algn="r"/>
                <a:tab pos="1193800" algn="l"/>
              </a:tabLst>
            </a:pPr>
            <a:r>
              <a:rPr lang="en-US" sz="2000" dirty="0"/>
              <a:t>	320	Art, Drama, and Music Teachers, Postsecondary</a:t>
            </a:r>
          </a:p>
          <a:p>
            <a:pPr>
              <a:tabLst>
                <a:tab pos="965200" algn="r"/>
                <a:tab pos="1193800" algn="l"/>
              </a:tabLst>
            </a:pPr>
            <a:r>
              <a:rPr lang="en-US" sz="2000" dirty="0"/>
              <a:t>	320	Career/Technical Education Teachers, Secondary School</a:t>
            </a:r>
          </a:p>
          <a:p>
            <a:pPr>
              <a:tabLst>
                <a:tab pos="965200" algn="r"/>
                <a:tab pos="1193800" algn="l"/>
              </a:tabLst>
            </a:pPr>
            <a:r>
              <a:rPr lang="en-US" sz="2000" dirty="0"/>
              <a:t>	320	Cooks, Short Order</a:t>
            </a:r>
          </a:p>
          <a:p>
            <a:pPr>
              <a:tabLst>
                <a:tab pos="965200" algn="r"/>
                <a:tab pos="1193800" algn="l"/>
              </a:tabLst>
            </a:pPr>
            <a:r>
              <a:rPr lang="en-US" sz="2000" dirty="0"/>
              <a:t>	320	Sales and Related Workers, All Other</a:t>
            </a:r>
          </a:p>
          <a:p>
            <a:pPr>
              <a:tabLst>
                <a:tab pos="965200" algn="r"/>
                <a:tab pos="1193800" algn="l"/>
              </a:tabLst>
            </a:pPr>
            <a:r>
              <a:rPr lang="en-US" sz="2000" dirty="0"/>
              <a:t>	320	Cargo and Freight Agents</a:t>
            </a:r>
          </a:p>
          <a:p>
            <a:pPr>
              <a:tabLst>
                <a:tab pos="965200" algn="r"/>
                <a:tab pos="1193800" algn="l"/>
              </a:tabLst>
            </a:pPr>
            <a:r>
              <a:rPr lang="en-US" sz="2000" dirty="0"/>
              <a:t>	320	</a:t>
            </a:r>
            <a:r>
              <a:rPr lang="en-US" sz="2000" dirty="0" err="1"/>
              <a:t>Brickmasons</a:t>
            </a:r>
            <a:r>
              <a:rPr lang="en-US" sz="2000" dirty="0"/>
              <a:t> and </a:t>
            </a:r>
            <a:r>
              <a:rPr lang="en-US" sz="2000" dirty="0" err="1"/>
              <a:t>Blockmasons</a:t>
            </a:r>
            <a:endParaRPr lang="en-US" sz="2000" dirty="0"/>
          </a:p>
          <a:p>
            <a:pPr>
              <a:tabLst>
                <a:tab pos="965200" algn="r"/>
                <a:tab pos="1193800" algn="l"/>
              </a:tabLst>
            </a:pPr>
            <a:r>
              <a:rPr lang="en-US" sz="2000" dirty="0"/>
              <a:t>	310	Community and Social Service Specialists, All Other</a:t>
            </a:r>
          </a:p>
          <a:p>
            <a:pPr>
              <a:tabLst>
                <a:tab pos="965200" algn="r"/>
                <a:tab pos="1193800" algn="l"/>
              </a:tabLst>
            </a:pPr>
            <a:r>
              <a:rPr lang="en-US" sz="2000" dirty="0"/>
              <a:t>	310	Dietitians and Nutritionists</a:t>
            </a:r>
          </a:p>
          <a:p>
            <a:pPr>
              <a:tabLst>
                <a:tab pos="965200" algn="r"/>
                <a:tab pos="1193800" algn="l"/>
              </a:tabLst>
            </a:pPr>
            <a:r>
              <a:rPr lang="en-US" sz="2000" dirty="0"/>
              <a:t>	310	Food Servers, </a:t>
            </a:r>
            <a:r>
              <a:rPr lang="en-US" sz="2000" dirty="0" err="1"/>
              <a:t>Nonrestaurant</a:t>
            </a:r>
            <a:endParaRPr lang="en-US" sz="2000" dirty="0"/>
          </a:p>
          <a:p>
            <a:pPr>
              <a:tabLst>
                <a:tab pos="965200" algn="r"/>
                <a:tab pos="1193800" algn="l"/>
              </a:tabLst>
            </a:pPr>
            <a:r>
              <a:rPr lang="en-US" sz="2000" dirty="0"/>
              <a:t>	310	Medical Equipment Repairers</a:t>
            </a:r>
          </a:p>
          <a:p>
            <a:pPr>
              <a:tabLst>
                <a:tab pos="965200" algn="r"/>
                <a:tab pos="1193800" algn="l"/>
              </a:tabLst>
            </a:pPr>
            <a:r>
              <a:rPr lang="en-US" sz="2000" dirty="0"/>
              <a:t>	310	Bus Drivers, School or Special Client</a:t>
            </a:r>
          </a:p>
          <a:p>
            <a:pPr>
              <a:tabLst>
                <a:tab pos="965200" algn="r"/>
                <a:tab pos="1193800" algn="l"/>
              </a:tabLst>
            </a:pPr>
            <a:r>
              <a:rPr lang="en-US" sz="2000" dirty="0"/>
              <a:t>	300	Technical Writers</a:t>
            </a:r>
          </a:p>
          <a:p>
            <a:pPr>
              <a:tabLst>
                <a:tab pos="965200" algn="r"/>
                <a:tab pos="1193800" algn="l"/>
              </a:tabLst>
            </a:pPr>
            <a:r>
              <a:rPr lang="en-US" sz="2000" dirty="0"/>
              <a:t>	300	Hazardous Materials Removal Workers</a:t>
            </a:r>
          </a:p>
          <a:p>
            <a:pPr>
              <a:tabLst>
                <a:tab pos="965200" algn="r"/>
                <a:tab pos="1193800" algn="l"/>
              </a:tabLst>
            </a:pPr>
            <a:r>
              <a:rPr lang="en-US" sz="2000" dirty="0"/>
              <a:t>	300	Motor Vehicle Operators, All Other</a:t>
            </a:r>
          </a:p>
          <a:p>
            <a:pPr>
              <a:tabLst>
                <a:tab pos="965200" algn="r"/>
                <a:tab pos="1193800" algn="l"/>
              </a:tabLst>
            </a:pPr>
            <a:r>
              <a:rPr lang="en-US" sz="2000" dirty="0"/>
              <a:t>	290	Electronics Engineers, Except Computer</a:t>
            </a:r>
          </a:p>
          <a:p>
            <a:pPr>
              <a:tabLst>
                <a:tab pos="965200" algn="r"/>
                <a:tab pos="1193800" algn="l"/>
              </a:tabLst>
            </a:pPr>
            <a:r>
              <a:rPr lang="en-US" sz="2000" dirty="0"/>
              <a:t>	290	Engineers, All Other</a:t>
            </a:r>
          </a:p>
          <a:p>
            <a:pPr>
              <a:tabLst>
                <a:tab pos="965200" algn="r"/>
                <a:tab pos="1193800" algn="l"/>
              </a:tabLst>
            </a:pPr>
            <a:r>
              <a:rPr lang="en-US" sz="2000" dirty="0"/>
              <a:t>	290	Architectural and Civil Drafters</a:t>
            </a:r>
          </a:p>
          <a:p>
            <a:pPr>
              <a:tabLst>
                <a:tab pos="965200" algn="r"/>
                <a:tab pos="1193800" algn="l"/>
              </a:tabLst>
            </a:pPr>
            <a:r>
              <a:rPr lang="en-US" sz="2000" dirty="0"/>
              <a:t>	290	Biological Science Teachers, Postsecondary</a:t>
            </a:r>
          </a:p>
          <a:p>
            <a:pPr>
              <a:tabLst>
                <a:tab pos="965200" algn="r"/>
                <a:tab pos="1193800" algn="l"/>
              </a:tabLst>
            </a:pPr>
            <a:r>
              <a:rPr lang="en-US" sz="2000" dirty="0"/>
              <a:t>	290	Special Education Teachers, Secondary School</a:t>
            </a:r>
          </a:p>
          <a:p>
            <a:pPr>
              <a:tabLst>
                <a:tab pos="965200" algn="r"/>
                <a:tab pos="1193800" algn="l"/>
              </a:tabLst>
            </a:pPr>
            <a:r>
              <a:rPr lang="en-US" sz="2000" dirty="0"/>
              <a:t>	290	Chefs and Head Cooks</a:t>
            </a:r>
          </a:p>
          <a:p>
            <a:pPr>
              <a:tabLst>
                <a:tab pos="965200" algn="r"/>
                <a:tab pos="1193800" algn="l"/>
              </a:tabLst>
            </a:pPr>
            <a:r>
              <a:rPr lang="en-US" sz="2000" dirty="0"/>
              <a:t>	290	Brokerage Clerks</a:t>
            </a:r>
          </a:p>
          <a:p>
            <a:pPr>
              <a:tabLst>
                <a:tab pos="965200" algn="r"/>
                <a:tab pos="1193800" algn="l"/>
              </a:tabLst>
            </a:pPr>
            <a:r>
              <a:rPr lang="en-US" sz="2000" dirty="0"/>
              <a:t>	290	Roofers</a:t>
            </a:r>
          </a:p>
          <a:p>
            <a:pPr>
              <a:tabLst>
                <a:tab pos="965200" algn="r"/>
                <a:tab pos="1193800" algn="l"/>
              </a:tabLst>
            </a:pPr>
            <a:r>
              <a:rPr lang="en-US" sz="2000" dirty="0"/>
              <a:t>	280	Compensation, Benefits, and Job Analysis Specialists</a:t>
            </a:r>
          </a:p>
          <a:p>
            <a:pPr>
              <a:tabLst>
                <a:tab pos="965200" algn="r"/>
                <a:tab pos="1193800" algn="l"/>
              </a:tabLst>
            </a:pPr>
            <a:r>
              <a:rPr lang="en-US" sz="2000" dirty="0"/>
              <a:t>	280	Kindergarten Teachers, Except Special Education</a:t>
            </a:r>
          </a:p>
          <a:p>
            <a:pPr>
              <a:tabLst>
                <a:tab pos="965200" algn="r"/>
                <a:tab pos="1193800" algn="l"/>
              </a:tabLst>
            </a:pPr>
            <a:r>
              <a:rPr lang="en-US" sz="2000" dirty="0"/>
              <a:t>	280	Library Technicians</a:t>
            </a:r>
          </a:p>
          <a:p>
            <a:pPr>
              <a:tabLst>
                <a:tab pos="965200" algn="r"/>
                <a:tab pos="1193800" algn="l"/>
              </a:tabLst>
            </a:pPr>
            <a:r>
              <a:rPr lang="en-US" sz="2000" dirty="0"/>
              <a:t>	280	Multimedia Artists and Animators</a:t>
            </a:r>
          </a:p>
          <a:p>
            <a:pPr>
              <a:tabLst>
                <a:tab pos="965200" algn="r"/>
                <a:tab pos="1193800" algn="l"/>
              </a:tabLst>
            </a:pPr>
            <a:r>
              <a:rPr lang="en-US" sz="2000" dirty="0"/>
              <a:t>	280	Opticians, Dispensing</a:t>
            </a:r>
          </a:p>
          <a:p>
            <a:pPr>
              <a:tabLst>
                <a:tab pos="965200" algn="r"/>
                <a:tab pos="1193800" algn="l"/>
              </a:tabLst>
            </a:pPr>
            <a:r>
              <a:rPr lang="en-US" sz="2000" dirty="0"/>
              <a:t>	280	Airline Pilots, Copilots, and Flight Engineers</a:t>
            </a:r>
          </a:p>
          <a:p>
            <a:pPr>
              <a:tabLst>
                <a:tab pos="965200" algn="r"/>
                <a:tab pos="1193800" algn="l"/>
              </a:tabLst>
            </a:pPr>
            <a:r>
              <a:rPr lang="en-US" sz="2000" dirty="0"/>
              <a:t>	270	Postsecondary Teachers, All Other</a:t>
            </a:r>
          </a:p>
          <a:p>
            <a:pPr>
              <a:tabLst>
                <a:tab pos="965200" algn="r"/>
                <a:tab pos="1193800" algn="l"/>
              </a:tabLst>
            </a:pPr>
            <a:r>
              <a:rPr lang="en-US" sz="2000" dirty="0"/>
              <a:t>	270	Medical Equipment Preparers</a:t>
            </a:r>
          </a:p>
          <a:p>
            <a:pPr>
              <a:tabLst>
                <a:tab pos="965200" algn="r"/>
                <a:tab pos="1193800" algn="l"/>
              </a:tabLst>
            </a:pPr>
            <a:r>
              <a:rPr lang="en-US" sz="2000" dirty="0"/>
              <a:t>	270	Helpers--Carpenters</a:t>
            </a:r>
          </a:p>
          <a:p>
            <a:pPr>
              <a:tabLst>
                <a:tab pos="965200" algn="r"/>
                <a:tab pos="1193800" algn="l"/>
              </a:tabLst>
            </a:pPr>
            <a:r>
              <a:rPr lang="en-US" sz="2000" dirty="0"/>
              <a:t>	270	Maintenance Workers, Machinery</a:t>
            </a:r>
          </a:p>
          <a:p>
            <a:pPr>
              <a:tabLst>
                <a:tab pos="965200" algn="r"/>
                <a:tab pos="1193800" algn="l"/>
              </a:tabLst>
            </a:pPr>
            <a:r>
              <a:rPr lang="en-US" sz="2000" dirty="0"/>
              <a:t>	260	Paving, Surfacing, and Tamping Equipment Operators</a:t>
            </a:r>
          </a:p>
          <a:p>
            <a:pPr>
              <a:tabLst>
                <a:tab pos="965200" algn="r"/>
                <a:tab pos="1193800" algn="l"/>
              </a:tabLst>
            </a:pPr>
            <a:r>
              <a:rPr lang="en-US" sz="2000" dirty="0"/>
              <a:t>	250	Transportation, Storage, and Distribution Managers</a:t>
            </a:r>
          </a:p>
          <a:p>
            <a:pPr>
              <a:tabLst>
                <a:tab pos="965200" algn="r"/>
                <a:tab pos="1193800" algn="l"/>
              </a:tabLst>
            </a:pPr>
            <a:r>
              <a:rPr lang="en-US" sz="2000" dirty="0"/>
              <a:t>	250	English Language and Literature Teachers, Postsecondary</a:t>
            </a:r>
          </a:p>
          <a:p>
            <a:pPr>
              <a:tabLst>
                <a:tab pos="965200" algn="r"/>
                <a:tab pos="1193800" algn="l"/>
              </a:tabLst>
            </a:pPr>
            <a:r>
              <a:rPr lang="en-US" sz="2000" dirty="0"/>
              <a:t>	250	Skincare Specialists</a:t>
            </a:r>
          </a:p>
          <a:p>
            <a:pPr>
              <a:tabLst>
                <a:tab pos="965200" algn="r"/>
                <a:tab pos="1193800" algn="l"/>
              </a:tabLst>
            </a:pPr>
            <a:r>
              <a:rPr lang="en-US" sz="2000" dirty="0"/>
              <a:t>	250	Information and Record Clerks, All Other</a:t>
            </a:r>
          </a:p>
          <a:p>
            <a:pPr>
              <a:tabLst>
                <a:tab pos="965200" algn="r"/>
                <a:tab pos="1193800" algn="l"/>
              </a:tabLst>
            </a:pPr>
            <a:r>
              <a:rPr lang="en-US" sz="2000" dirty="0"/>
              <a:t>	240	Court, Municipal, and License Clerks</a:t>
            </a:r>
          </a:p>
          <a:p>
            <a:pPr>
              <a:tabLst>
                <a:tab pos="965200" algn="r"/>
                <a:tab pos="1193800" algn="l"/>
              </a:tabLst>
            </a:pPr>
            <a:r>
              <a:rPr lang="en-US" sz="2000" dirty="0"/>
              <a:t>	240	Couriers and Messengers</a:t>
            </a:r>
          </a:p>
          <a:p>
            <a:pPr>
              <a:tabLst>
                <a:tab pos="965200" algn="r"/>
                <a:tab pos="1193800" algn="l"/>
              </a:tabLst>
            </a:pPr>
            <a:r>
              <a:rPr lang="en-US" sz="2000" dirty="0"/>
              <a:t>	240	Food </a:t>
            </a:r>
            <a:r>
              <a:rPr lang="en-US" sz="2000" dirty="0" err="1"/>
              <a:t>Batchmakers</a:t>
            </a:r>
            <a:endParaRPr lang="en-US" sz="2000" dirty="0"/>
          </a:p>
          <a:p>
            <a:pPr>
              <a:tabLst>
                <a:tab pos="965200" algn="r"/>
                <a:tab pos="1193800" algn="l"/>
              </a:tabLst>
            </a:pPr>
            <a:r>
              <a:rPr lang="en-US" sz="2000" dirty="0"/>
              <a:t>	230	Architects, Except Landscape and Naval</a:t>
            </a:r>
          </a:p>
          <a:p>
            <a:pPr>
              <a:tabLst>
                <a:tab pos="965200" algn="r"/>
                <a:tab pos="1193800" algn="l"/>
              </a:tabLst>
            </a:pPr>
            <a:r>
              <a:rPr lang="en-US" sz="2000" dirty="0"/>
              <a:t>	230	Detectives and Criminal Investigators</a:t>
            </a:r>
          </a:p>
          <a:p>
            <a:pPr>
              <a:tabLst>
                <a:tab pos="965200" algn="r"/>
                <a:tab pos="1193800" algn="l"/>
              </a:tabLst>
            </a:pPr>
            <a:r>
              <a:rPr lang="en-US" sz="2000" dirty="0"/>
              <a:t>	230	Tire Repairers and Changers</a:t>
            </a:r>
          </a:p>
          <a:p>
            <a:pPr>
              <a:tabLst>
                <a:tab pos="965200" algn="r"/>
                <a:tab pos="1193800" algn="l"/>
              </a:tabLst>
            </a:pPr>
            <a:r>
              <a:rPr lang="en-US" sz="2000" dirty="0"/>
              <a:t>	230	Dental Laboratory Technicians</a:t>
            </a:r>
          </a:p>
          <a:p>
            <a:pPr>
              <a:tabLst>
                <a:tab pos="965200" algn="r"/>
                <a:tab pos="1193800" algn="l"/>
              </a:tabLst>
            </a:pPr>
            <a:r>
              <a:rPr lang="en-US" sz="2000" dirty="0"/>
              <a:t>	220	Purchasing Managers</a:t>
            </a:r>
          </a:p>
          <a:p>
            <a:pPr>
              <a:tabLst>
                <a:tab pos="965200" algn="r"/>
                <a:tab pos="1193800" algn="l"/>
              </a:tabLst>
            </a:pPr>
            <a:r>
              <a:rPr lang="en-US" sz="2000" dirty="0"/>
              <a:t>	220	Soil and Plant Scientists</a:t>
            </a:r>
          </a:p>
          <a:p>
            <a:pPr>
              <a:tabLst>
                <a:tab pos="965200" algn="r"/>
                <a:tab pos="1193800" algn="l"/>
              </a:tabLst>
            </a:pPr>
            <a:r>
              <a:rPr lang="en-US" sz="2000" dirty="0"/>
              <a:t>	220	Environmental Science and Protection Technicians, Including Health</a:t>
            </a:r>
          </a:p>
          <a:p>
            <a:pPr>
              <a:tabLst>
                <a:tab pos="965200" algn="r"/>
                <a:tab pos="1193800" algn="l"/>
              </a:tabLst>
            </a:pPr>
            <a:r>
              <a:rPr lang="en-US" sz="2000" dirty="0"/>
              <a:t>	220	Engineering Teachers, Postsecondary</a:t>
            </a:r>
          </a:p>
          <a:p>
            <a:pPr>
              <a:tabLst>
                <a:tab pos="965200" algn="r"/>
                <a:tab pos="1193800" algn="l"/>
              </a:tabLst>
            </a:pPr>
            <a:r>
              <a:rPr lang="en-US" sz="2000" dirty="0"/>
              <a:t>	220	Special Education Teachers, Middle School</a:t>
            </a:r>
          </a:p>
          <a:p>
            <a:pPr>
              <a:tabLst>
                <a:tab pos="965200" algn="r"/>
                <a:tab pos="1193800" algn="l"/>
              </a:tabLst>
            </a:pPr>
            <a:r>
              <a:rPr lang="en-US" sz="2000" dirty="0"/>
              <a:t>	210	Education Teachers, Postsecondary</a:t>
            </a:r>
          </a:p>
          <a:p>
            <a:pPr>
              <a:tabLst>
                <a:tab pos="965200" algn="r"/>
                <a:tab pos="1193800" algn="l"/>
              </a:tabLst>
            </a:pPr>
            <a:r>
              <a:rPr lang="en-US" sz="2000" dirty="0"/>
              <a:t>	210	Surgeons</a:t>
            </a:r>
          </a:p>
          <a:p>
            <a:pPr>
              <a:tabLst>
                <a:tab pos="965200" algn="r"/>
                <a:tab pos="1193800" algn="l"/>
              </a:tabLst>
            </a:pPr>
            <a:r>
              <a:rPr lang="en-US" sz="2000" dirty="0"/>
              <a:t>	210	Physical Therapist Aides</a:t>
            </a:r>
          </a:p>
          <a:p>
            <a:pPr>
              <a:tabLst>
                <a:tab pos="965200" algn="r"/>
                <a:tab pos="1193800" algn="l"/>
              </a:tabLst>
            </a:pPr>
            <a:r>
              <a:rPr lang="en-US" sz="2000" dirty="0"/>
              <a:t>	210	Manicurists and Pedicurists</a:t>
            </a:r>
          </a:p>
          <a:p>
            <a:pPr>
              <a:tabLst>
                <a:tab pos="965200" algn="r"/>
                <a:tab pos="1193800" algn="l"/>
              </a:tabLst>
            </a:pPr>
            <a:r>
              <a:rPr lang="en-US" sz="2000" dirty="0"/>
              <a:t>	200	Electrical and Electronics Engineering Technicians</a:t>
            </a:r>
          </a:p>
          <a:p>
            <a:pPr>
              <a:tabLst>
                <a:tab pos="965200" algn="r"/>
                <a:tab pos="1193800" algn="l"/>
              </a:tabLst>
            </a:pPr>
            <a:r>
              <a:rPr lang="en-US" sz="2000" dirty="0"/>
              <a:t>	200	Urban and Regional Planners</a:t>
            </a:r>
          </a:p>
          <a:p>
            <a:pPr>
              <a:tabLst>
                <a:tab pos="965200" algn="r"/>
                <a:tab pos="1193800" algn="l"/>
              </a:tabLst>
            </a:pPr>
            <a:r>
              <a:rPr lang="en-US" sz="2000" dirty="0"/>
              <a:t>	200	Optometrists</a:t>
            </a:r>
          </a:p>
          <a:p>
            <a:pPr>
              <a:tabLst>
                <a:tab pos="965200" algn="r"/>
                <a:tab pos="1193800" algn="l"/>
              </a:tabLst>
            </a:pPr>
            <a:r>
              <a:rPr lang="en-US" sz="2000" dirty="0"/>
              <a:t>	200	First-Line Supervisors of Police and Detectives</a:t>
            </a:r>
          </a:p>
          <a:p>
            <a:pPr>
              <a:tabLst>
                <a:tab pos="965200" algn="r"/>
                <a:tab pos="1193800" algn="l"/>
              </a:tabLst>
            </a:pPr>
            <a:r>
              <a:rPr lang="en-US" sz="2000" dirty="0"/>
              <a:t>	200	Residential Advisors</a:t>
            </a:r>
          </a:p>
          <a:p>
            <a:pPr>
              <a:tabLst>
                <a:tab pos="965200" algn="r"/>
                <a:tab pos="1193800" algn="l"/>
              </a:tabLst>
            </a:pPr>
            <a:r>
              <a:rPr lang="en-US" sz="2000" dirty="0"/>
              <a:t>	200	Financial Clerks, All Other</a:t>
            </a:r>
          </a:p>
          <a:p>
            <a:pPr>
              <a:tabLst>
                <a:tab pos="965200" algn="r"/>
                <a:tab pos="1193800" algn="l"/>
              </a:tabLst>
            </a:pPr>
            <a:r>
              <a:rPr lang="en-US" sz="2000" dirty="0"/>
              <a:t>	200	Driver/Sales Workers</a:t>
            </a:r>
          </a:p>
          <a:p>
            <a:pPr>
              <a:tabLst>
                <a:tab pos="965200" algn="r"/>
                <a:tab pos="1193800" algn="l"/>
              </a:tabLst>
            </a:pPr>
            <a:r>
              <a:rPr lang="en-US" sz="2000" dirty="0"/>
              <a:t>	190	Cardiovascular Technologists and Technicians</a:t>
            </a:r>
          </a:p>
          <a:p>
            <a:pPr>
              <a:tabLst>
                <a:tab pos="965200" algn="r"/>
                <a:tab pos="1193800" algn="l"/>
              </a:tabLst>
            </a:pPr>
            <a:r>
              <a:rPr lang="en-US" sz="2000" dirty="0"/>
              <a:t>	190	Gaming Dealers</a:t>
            </a:r>
          </a:p>
          <a:p>
            <a:pPr>
              <a:tabLst>
                <a:tab pos="965200" algn="r"/>
                <a:tab pos="1193800" algn="l"/>
              </a:tabLst>
            </a:pPr>
            <a:r>
              <a:rPr lang="en-US" sz="2000" dirty="0"/>
              <a:t>	190	Barbers</a:t>
            </a:r>
          </a:p>
          <a:p>
            <a:pPr>
              <a:tabLst>
                <a:tab pos="965200" algn="r"/>
                <a:tab pos="1193800" algn="l"/>
              </a:tabLst>
            </a:pPr>
            <a:r>
              <a:rPr lang="en-US" sz="2000" dirty="0"/>
              <a:t>	190	Farmworkers and Laborers, Crop, Nursery, and Greenhouse</a:t>
            </a:r>
          </a:p>
          <a:p>
            <a:pPr>
              <a:tabLst>
                <a:tab pos="965200" algn="r"/>
                <a:tab pos="1193800" algn="l"/>
              </a:tabLst>
            </a:pPr>
            <a:r>
              <a:rPr lang="en-US" sz="2000" dirty="0"/>
              <a:t>	190	Solar Photovoltaic Installers</a:t>
            </a:r>
          </a:p>
          <a:p>
            <a:pPr>
              <a:tabLst>
                <a:tab pos="965200" algn="r"/>
                <a:tab pos="1193800" algn="l"/>
              </a:tabLst>
            </a:pPr>
            <a:r>
              <a:rPr lang="en-US" sz="2000" dirty="0"/>
              <a:t>	190	Septic Tank Servicers and Sewer Pipe Cleaners</a:t>
            </a:r>
          </a:p>
          <a:p>
            <a:pPr>
              <a:tabLst>
                <a:tab pos="965200" algn="r"/>
                <a:tab pos="1193800" algn="l"/>
              </a:tabLst>
            </a:pPr>
            <a:r>
              <a:rPr lang="en-US" sz="2000" dirty="0"/>
              <a:t>	190	Bicycle Repairers</a:t>
            </a:r>
          </a:p>
          <a:p>
            <a:pPr>
              <a:tabLst>
                <a:tab pos="965200" algn="r"/>
                <a:tab pos="1193800" algn="l"/>
              </a:tabLst>
            </a:pPr>
            <a:r>
              <a:rPr lang="en-US" sz="2000" dirty="0"/>
              <a:t>	190	Painters, Transportation Equipment</a:t>
            </a:r>
          </a:p>
          <a:p>
            <a:pPr>
              <a:tabLst>
                <a:tab pos="965200" algn="r"/>
                <a:tab pos="1193800" algn="l"/>
              </a:tabLst>
            </a:pPr>
            <a:r>
              <a:rPr lang="en-US" sz="2000" dirty="0"/>
              <a:t>	180	Mathematical Science Teachers, Postsecondary</a:t>
            </a:r>
          </a:p>
          <a:p>
            <a:pPr>
              <a:tabLst>
                <a:tab pos="965200" algn="r"/>
                <a:tab pos="1193800" algn="l"/>
              </a:tabLst>
            </a:pPr>
            <a:r>
              <a:rPr lang="en-US" sz="2000" dirty="0"/>
              <a:t>	180	Merchandise Displayers and Window Trimmers</a:t>
            </a:r>
          </a:p>
          <a:p>
            <a:pPr>
              <a:tabLst>
                <a:tab pos="965200" algn="r"/>
                <a:tab pos="1193800" algn="l"/>
              </a:tabLst>
            </a:pPr>
            <a:r>
              <a:rPr lang="en-US" sz="2000" dirty="0"/>
              <a:t>	180	Magnetic Resonance Imaging Technologists</a:t>
            </a:r>
          </a:p>
          <a:p>
            <a:pPr>
              <a:tabLst>
                <a:tab pos="965200" algn="r"/>
                <a:tab pos="1193800" algn="l"/>
              </a:tabLst>
            </a:pPr>
            <a:r>
              <a:rPr lang="en-US" sz="2000" dirty="0"/>
              <a:t>	180	Occupational Health and Safety Specialists</a:t>
            </a:r>
          </a:p>
          <a:p>
            <a:pPr>
              <a:tabLst>
                <a:tab pos="965200" algn="r"/>
                <a:tab pos="1193800" algn="l"/>
              </a:tabLst>
            </a:pPr>
            <a:r>
              <a:rPr lang="en-US" sz="2000" dirty="0"/>
              <a:t>	180	Library Assistants, Clerical</a:t>
            </a:r>
          </a:p>
          <a:p>
            <a:pPr>
              <a:tabLst>
                <a:tab pos="965200" algn="r"/>
                <a:tab pos="1193800" algn="l"/>
              </a:tabLst>
            </a:pPr>
            <a:r>
              <a:rPr lang="en-US" sz="2000" dirty="0"/>
              <a:t>	180	Computer, Automated Teller, and Office Machine Repairers</a:t>
            </a:r>
          </a:p>
          <a:p>
            <a:pPr>
              <a:tabLst>
                <a:tab pos="965200" algn="r"/>
                <a:tab pos="1193800" algn="l"/>
              </a:tabLst>
            </a:pPr>
            <a:r>
              <a:rPr lang="en-US" sz="2000" dirty="0"/>
              <a:t>	170	Education Administrators, Preschool and Childcare Center/Program</a:t>
            </a:r>
          </a:p>
          <a:p>
            <a:pPr>
              <a:tabLst>
                <a:tab pos="965200" algn="r"/>
                <a:tab pos="1193800" algn="l"/>
              </a:tabLst>
            </a:pPr>
            <a:r>
              <a:rPr lang="en-US" sz="2000" dirty="0"/>
              <a:t>	170	Surveyors</a:t>
            </a:r>
          </a:p>
          <a:p>
            <a:pPr>
              <a:tabLst>
                <a:tab pos="965200" algn="r"/>
                <a:tab pos="1193800" algn="l"/>
              </a:tabLst>
            </a:pPr>
            <a:r>
              <a:rPr lang="en-US" sz="2000" dirty="0"/>
              <a:t>	170	Mechanical Drafters</a:t>
            </a:r>
          </a:p>
          <a:p>
            <a:pPr>
              <a:tabLst>
                <a:tab pos="965200" algn="r"/>
                <a:tab pos="1193800" algn="l"/>
              </a:tabLst>
            </a:pPr>
            <a:r>
              <a:rPr lang="en-US" sz="2000" dirty="0"/>
              <a:t>	170	Industrial Engineering Technicians</a:t>
            </a:r>
          </a:p>
          <a:p>
            <a:pPr>
              <a:tabLst>
                <a:tab pos="965200" algn="r"/>
                <a:tab pos="1193800" algn="l"/>
              </a:tabLst>
            </a:pPr>
            <a:r>
              <a:rPr lang="en-US" sz="2000" dirty="0"/>
              <a:t>	170	Psychology Teachers, Postsecondary</a:t>
            </a:r>
          </a:p>
          <a:p>
            <a:pPr>
              <a:tabLst>
                <a:tab pos="965200" algn="r"/>
                <a:tab pos="1193800" algn="l"/>
              </a:tabLst>
            </a:pPr>
            <a:r>
              <a:rPr lang="en-US" sz="2000" dirty="0"/>
              <a:t>	170	Criminal Justice and Law Enforcement Teachers, Postsecondary</a:t>
            </a:r>
          </a:p>
          <a:p>
            <a:pPr>
              <a:tabLst>
                <a:tab pos="965200" algn="r"/>
                <a:tab pos="1193800" algn="l"/>
              </a:tabLst>
            </a:pPr>
            <a:r>
              <a:rPr lang="en-US" sz="2000" dirty="0"/>
              <a:t>	170	Athletic Trainers</a:t>
            </a:r>
          </a:p>
          <a:p>
            <a:pPr>
              <a:tabLst>
                <a:tab pos="965200" algn="r"/>
                <a:tab pos="1193800" algn="l"/>
              </a:tabLst>
            </a:pPr>
            <a:r>
              <a:rPr lang="en-US" sz="2000" dirty="0"/>
              <a:t>	170	Personal Care and Service Workers, All Other</a:t>
            </a:r>
          </a:p>
          <a:p>
            <a:pPr>
              <a:tabLst>
                <a:tab pos="965200" algn="r"/>
                <a:tab pos="1193800" algn="l"/>
              </a:tabLst>
            </a:pPr>
            <a:r>
              <a:rPr lang="en-US" sz="2000" dirty="0"/>
              <a:t>	170	Structural Iron and Steel Workers</a:t>
            </a:r>
          </a:p>
          <a:p>
            <a:pPr>
              <a:tabLst>
                <a:tab pos="965200" algn="r"/>
                <a:tab pos="1193800" algn="l"/>
              </a:tabLst>
            </a:pPr>
            <a:r>
              <a:rPr lang="en-US" sz="2000" dirty="0"/>
              <a:t>	170	Food Processing Workers, All Other</a:t>
            </a:r>
          </a:p>
          <a:p>
            <a:pPr>
              <a:tabLst>
                <a:tab pos="965200" algn="r"/>
                <a:tab pos="1193800" algn="l"/>
              </a:tabLst>
            </a:pPr>
            <a:r>
              <a:rPr lang="en-US" sz="2000" dirty="0"/>
              <a:t>	170	Mixing and Blending Machine Setters, Operators, and Tenders</a:t>
            </a:r>
          </a:p>
          <a:p>
            <a:pPr>
              <a:tabLst>
                <a:tab pos="965200" algn="r"/>
                <a:tab pos="1193800" algn="l"/>
              </a:tabLst>
            </a:pPr>
            <a:r>
              <a:rPr lang="en-US" sz="2000" dirty="0"/>
              <a:t>	160	Public Relations and Fundraising Managers</a:t>
            </a:r>
          </a:p>
          <a:p>
            <a:pPr>
              <a:tabLst>
                <a:tab pos="965200" algn="r"/>
                <a:tab pos="1193800" algn="l"/>
              </a:tabLst>
            </a:pPr>
            <a:r>
              <a:rPr lang="en-US" sz="2000" dirty="0"/>
              <a:t>	160	Cartographers and Photogrammetrists</a:t>
            </a:r>
          </a:p>
          <a:p>
            <a:pPr>
              <a:tabLst>
                <a:tab pos="965200" algn="r"/>
                <a:tab pos="1193800" algn="l"/>
              </a:tabLst>
            </a:pPr>
            <a:r>
              <a:rPr lang="en-US" sz="2000" dirty="0"/>
              <a:t>	160	Computer Hardware Engineers</a:t>
            </a:r>
          </a:p>
          <a:p>
            <a:pPr>
              <a:tabLst>
                <a:tab pos="965200" algn="r"/>
                <a:tab pos="1193800" algn="l"/>
              </a:tabLst>
            </a:pPr>
            <a:r>
              <a:rPr lang="en-US" sz="2000" dirty="0"/>
              <a:t>	160	Community Health Workers</a:t>
            </a:r>
          </a:p>
          <a:p>
            <a:pPr>
              <a:tabLst>
                <a:tab pos="965200" algn="r"/>
                <a:tab pos="1193800" algn="l"/>
              </a:tabLst>
            </a:pPr>
            <a:r>
              <a:rPr lang="en-US" sz="2000" dirty="0"/>
              <a:t>	160	Vocational Education Teachers, Postsecondary</a:t>
            </a:r>
          </a:p>
          <a:p>
            <a:pPr>
              <a:tabLst>
                <a:tab pos="965200" algn="r"/>
                <a:tab pos="1193800" algn="l"/>
              </a:tabLst>
            </a:pPr>
            <a:r>
              <a:rPr lang="en-US" sz="2000" dirty="0"/>
              <a:t>	160	Chiropractors</a:t>
            </a:r>
          </a:p>
          <a:p>
            <a:pPr>
              <a:tabLst>
                <a:tab pos="965200" algn="r"/>
                <a:tab pos="1193800" algn="l"/>
              </a:tabLst>
            </a:pPr>
            <a:r>
              <a:rPr lang="en-US" sz="2000" dirty="0"/>
              <a:t>	160	Telemarketers</a:t>
            </a:r>
          </a:p>
          <a:p>
            <a:pPr>
              <a:tabLst>
                <a:tab pos="965200" algn="r"/>
                <a:tab pos="1193800" algn="l"/>
              </a:tabLst>
            </a:pPr>
            <a:r>
              <a:rPr lang="en-US" sz="2000" dirty="0"/>
              <a:t>	160	Highway Maintenance Workers</a:t>
            </a:r>
          </a:p>
          <a:p>
            <a:pPr>
              <a:tabLst>
                <a:tab pos="965200" algn="r"/>
                <a:tab pos="1193800" algn="l"/>
              </a:tabLst>
            </a:pPr>
            <a:r>
              <a:rPr lang="en-US" sz="2000" dirty="0"/>
              <a:t>	160	Electrical and Electronics Repairers, Commercial and Industrial Equipment</a:t>
            </a:r>
          </a:p>
          <a:p>
            <a:pPr>
              <a:tabLst>
                <a:tab pos="965200" algn="r"/>
                <a:tab pos="1193800" algn="l"/>
              </a:tabLst>
            </a:pPr>
            <a:r>
              <a:rPr lang="en-US" sz="2000" dirty="0"/>
              <a:t>	160	Computer Numerically Controlled Machine Tool Programmers, Metal and Plastic</a:t>
            </a:r>
          </a:p>
          <a:p>
            <a:pPr>
              <a:tabLst>
                <a:tab pos="965200" algn="r"/>
                <a:tab pos="1193800" algn="l"/>
              </a:tabLst>
            </a:pPr>
            <a:r>
              <a:rPr lang="en-US" sz="2000" dirty="0"/>
              <a:t>	150	Chemical Technicians</a:t>
            </a:r>
          </a:p>
          <a:p>
            <a:pPr>
              <a:tabLst>
                <a:tab pos="965200" algn="r"/>
                <a:tab pos="1193800" algn="l"/>
              </a:tabLst>
            </a:pPr>
            <a:r>
              <a:rPr lang="en-US" sz="2000" dirty="0"/>
              <a:t>	150	Dispatchers, Except Police, Fire, and Ambulance</a:t>
            </a:r>
          </a:p>
          <a:p>
            <a:pPr>
              <a:tabLst>
                <a:tab pos="965200" algn="r"/>
                <a:tab pos="1193800" algn="l"/>
              </a:tabLst>
            </a:pPr>
            <a:r>
              <a:rPr lang="en-US" sz="2000" dirty="0"/>
              <a:t>	150	Cutting and Slicing Machine Setters, Operators, and Tenders</a:t>
            </a:r>
          </a:p>
          <a:p>
            <a:pPr>
              <a:tabLst>
                <a:tab pos="965200" algn="r"/>
                <a:tab pos="1193800" algn="l"/>
              </a:tabLst>
            </a:pPr>
            <a:r>
              <a:rPr lang="en-US" sz="2000" dirty="0"/>
              <a:t>	150	Excavating and Loading Machine and Dragline Operators</a:t>
            </a:r>
          </a:p>
          <a:p>
            <a:pPr>
              <a:tabLst>
                <a:tab pos="965200" algn="r"/>
                <a:tab pos="1193800" algn="l"/>
              </a:tabLst>
            </a:pPr>
            <a:r>
              <a:rPr lang="en-US" sz="2000" dirty="0"/>
              <a:t>	140	Actuaries</a:t>
            </a:r>
          </a:p>
          <a:p>
            <a:pPr>
              <a:tabLst>
                <a:tab pos="965200" algn="r"/>
                <a:tab pos="1193800" algn="l"/>
              </a:tabLst>
            </a:pPr>
            <a:r>
              <a:rPr lang="en-US" sz="2000" dirty="0"/>
              <a:t>	140	Biochemists and Biophysicists</a:t>
            </a:r>
          </a:p>
          <a:p>
            <a:pPr>
              <a:tabLst>
                <a:tab pos="965200" algn="r"/>
                <a:tab pos="1193800" algn="l"/>
              </a:tabLst>
            </a:pPr>
            <a:r>
              <a:rPr lang="en-US" sz="2000" dirty="0"/>
              <a:t>	140	Interior Designers</a:t>
            </a:r>
          </a:p>
          <a:p>
            <a:pPr>
              <a:tabLst>
                <a:tab pos="965200" algn="r"/>
                <a:tab pos="1193800" algn="l"/>
              </a:tabLst>
            </a:pPr>
            <a:r>
              <a:rPr lang="en-US" sz="2000" dirty="0"/>
              <a:t>	140	Pediatricians, General</a:t>
            </a:r>
          </a:p>
          <a:p>
            <a:pPr>
              <a:tabLst>
                <a:tab pos="965200" algn="r"/>
                <a:tab pos="1193800" algn="l"/>
              </a:tabLst>
            </a:pPr>
            <a:r>
              <a:rPr lang="en-US" sz="2000" dirty="0"/>
              <a:t>	140	Orthotists and Prosthetists</a:t>
            </a:r>
          </a:p>
          <a:p>
            <a:pPr>
              <a:tabLst>
                <a:tab pos="965200" algn="r"/>
                <a:tab pos="1193800" algn="l"/>
              </a:tabLst>
            </a:pPr>
            <a:r>
              <a:rPr lang="en-US" sz="2000" dirty="0"/>
              <a:t>	140	Animal Trainers</a:t>
            </a:r>
          </a:p>
          <a:p>
            <a:pPr>
              <a:tabLst>
                <a:tab pos="965200" algn="r"/>
                <a:tab pos="1193800" algn="l"/>
              </a:tabLst>
            </a:pPr>
            <a:r>
              <a:rPr lang="en-US" sz="2000" dirty="0"/>
              <a:t>	140	Machine Feeders and </a:t>
            </a:r>
            <a:r>
              <a:rPr lang="en-US" sz="2000" dirty="0" err="1"/>
              <a:t>Offbearers</a:t>
            </a:r>
            <a:endParaRPr lang="en-US" sz="2000" dirty="0"/>
          </a:p>
          <a:p>
            <a:pPr>
              <a:tabLst>
                <a:tab pos="965200" algn="r"/>
                <a:tab pos="1193800" algn="l"/>
              </a:tabLst>
            </a:pPr>
            <a:r>
              <a:rPr lang="en-US" sz="2000" dirty="0"/>
              <a:t>	130	Education Administrators, All Other</a:t>
            </a:r>
          </a:p>
          <a:p>
            <a:pPr>
              <a:tabLst>
                <a:tab pos="965200" algn="r"/>
                <a:tab pos="1193800" algn="l"/>
              </a:tabLst>
            </a:pPr>
            <a:r>
              <a:rPr lang="en-US" sz="2000" dirty="0"/>
              <a:t>	130	Life, Physical, and Social Science Technicians, All Other</a:t>
            </a:r>
          </a:p>
          <a:p>
            <a:pPr>
              <a:tabLst>
                <a:tab pos="965200" algn="r"/>
                <a:tab pos="1193800" algn="l"/>
              </a:tabLst>
            </a:pPr>
            <a:r>
              <a:rPr lang="en-US" sz="2000" dirty="0"/>
              <a:t>	130	Health Educators</a:t>
            </a:r>
          </a:p>
          <a:p>
            <a:pPr>
              <a:tabLst>
                <a:tab pos="965200" algn="r"/>
                <a:tab pos="1193800" algn="l"/>
              </a:tabLst>
            </a:pPr>
            <a:r>
              <a:rPr lang="en-US" sz="2000" dirty="0"/>
              <a:t>	130	Foreign Language and Literature Teachers, Postsecondary</a:t>
            </a:r>
          </a:p>
          <a:p>
            <a:pPr>
              <a:tabLst>
                <a:tab pos="965200" algn="r"/>
                <a:tab pos="1193800" algn="l"/>
              </a:tabLst>
            </a:pPr>
            <a:r>
              <a:rPr lang="en-US" sz="2000" dirty="0"/>
              <a:t>	130	Internists, General</a:t>
            </a:r>
          </a:p>
          <a:p>
            <a:pPr>
              <a:tabLst>
                <a:tab pos="965200" algn="r"/>
                <a:tab pos="1193800" algn="l"/>
              </a:tabLst>
            </a:pPr>
            <a:r>
              <a:rPr lang="en-US" sz="2000" dirty="0"/>
              <a:t>	130	Health Diagnosing and Treating Practitioners, All Other</a:t>
            </a:r>
          </a:p>
          <a:p>
            <a:pPr>
              <a:tabLst>
                <a:tab pos="965200" algn="r"/>
                <a:tab pos="1193800" algn="l"/>
              </a:tabLst>
            </a:pPr>
            <a:r>
              <a:rPr lang="en-US" sz="2000" dirty="0"/>
              <a:t>	130	Orderlies</a:t>
            </a:r>
          </a:p>
          <a:p>
            <a:pPr>
              <a:tabLst>
                <a:tab pos="965200" algn="r"/>
                <a:tab pos="1193800" algn="l"/>
              </a:tabLst>
            </a:pPr>
            <a:r>
              <a:rPr lang="en-US" sz="2000" dirty="0"/>
              <a:t>	120	Credit Counselors</a:t>
            </a:r>
          </a:p>
          <a:p>
            <a:pPr>
              <a:tabLst>
                <a:tab pos="965200" algn="r"/>
                <a:tab pos="1193800" algn="l"/>
              </a:tabLst>
            </a:pPr>
            <a:r>
              <a:rPr lang="en-US" sz="2000" dirty="0"/>
              <a:t>	120	Philosophy and Religion Teachers, Postsecondary</a:t>
            </a:r>
          </a:p>
          <a:p>
            <a:pPr>
              <a:tabLst>
                <a:tab pos="965200" algn="r"/>
                <a:tab pos="1193800" algn="l"/>
              </a:tabLst>
            </a:pPr>
            <a:r>
              <a:rPr lang="en-US" sz="2000" dirty="0"/>
              <a:t>	120	Therapists, All Other</a:t>
            </a:r>
          </a:p>
          <a:p>
            <a:pPr>
              <a:tabLst>
                <a:tab pos="965200" algn="r"/>
                <a:tab pos="1193800" algn="l"/>
              </a:tabLst>
            </a:pPr>
            <a:r>
              <a:rPr lang="en-US" sz="2000" dirty="0"/>
              <a:t>	120	Tour Guides and Escorts</a:t>
            </a:r>
          </a:p>
          <a:p>
            <a:pPr>
              <a:tabLst>
                <a:tab pos="965200" algn="r"/>
                <a:tab pos="1193800" algn="l"/>
              </a:tabLst>
            </a:pPr>
            <a:r>
              <a:rPr lang="en-US" sz="2000" dirty="0"/>
              <a:t>	120	Order Clerks</a:t>
            </a:r>
          </a:p>
          <a:p>
            <a:pPr>
              <a:tabLst>
                <a:tab pos="965200" algn="r"/>
                <a:tab pos="1193800" algn="l"/>
              </a:tabLst>
            </a:pPr>
            <a:r>
              <a:rPr lang="en-US" sz="2000" dirty="0"/>
              <a:t>	120	Telecommunications Equipment Installers and Repairers, Except Line Installers</a:t>
            </a:r>
          </a:p>
          <a:p>
            <a:pPr>
              <a:tabLst>
                <a:tab pos="965200" algn="r"/>
                <a:tab pos="1193800" algn="l"/>
              </a:tabLst>
            </a:pPr>
            <a:r>
              <a:rPr lang="en-US" sz="2000" dirty="0"/>
              <a:t>	120	Farm Equipment Mechanics and Service Technicians</a:t>
            </a:r>
          </a:p>
          <a:p>
            <a:pPr>
              <a:tabLst>
                <a:tab pos="965200" algn="r"/>
                <a:tab pos="1193800" algn="l"/>
              </a:tabLst>
            </a:pPr>
            <a:r>
              <a:rPr lang="en-US" sz="2000" dirty="0"/>
              <a:t>	120	Transportation Workers, All Other</a:t>
            </a:r>
          </a:p>
          <a:p>
            <a:pPr>
              <a:tabLst>
                <a:tab pos="965200" algn="r"/>
                <a:tab pos="1193800" algn="l"/>
              </a:tabLst>
            </a:pPr>
            <a:r>
              <a:rPr lang="en-US" sz="2000" dirty="0"/>
              <a:t>	110	Industrial Production Managers</a:t>
            </a:r>
          </a:p>
          <a:p>
            <a:pPr>
              <a:tabLst>
                <a:tab pos="965200" algn="r"/>
                <a:tab pos="1193800" algn="l"/>
              </a:tabLst>
            </a:pPr>
            <a:r>
              <a:rPr lang="en-US" sz="2000" dirty="0"/>
              <a:t>	110	Training and Development Managers</a:t>
            </a:r>
          </a:p>
          <a:p>
            <a:pPr>
              <a:tabLst>
                <a:tab pos="965200" algn="r"/>
                <a:tab pos="1193800" algn="l"/>
              </a:tabLst>
            </a:pPr>
            <a:r>
              <a:rPr lang="en-US" sz="2000" dirty="0"/>
              <a:t>	110	Environmental Engineers</a:t>
            </a:r>
          </a:p>
          <a:p>
            <a:pPr>
              <a:tabLst>
                <a:tab pos="965200" algn="r"/>
                <a:tab pos="1193800" algn="l"/>
              </a:tabLst>
            </a:pPr>
            <a:r>
              <a:rPr lang="en-US" sz="2000" dirty="0"/>
              <a:t>	110	Social Scientists and Related Workers, All Other</a:t>
            </a:r>
          </a:p>
          <a:p>
            <a:pPr>
              <a:tabLst>
                <a:tab pos="965200" algn="r"/>
                <a:tab pos="1193800" algn="l"/>
              </a:tabLst>
            </a:pPr>
            <a:r>
              <a:rPr lang="en-US" sz="2000" dirty="0"/>
              <a:t>	110	Computer Science Teachers, Postsecondary</a:t>
            </a:r>
          </a:p>
          <a:p>
            <a:pPr>
              <a:tabLst>
                <a:tab pos="965200" algn="r"/>
                <a:tab pos="1193800" algn="l"/>
              </a:tabLst>
            </a:pPr>
            <a:r>
              <a:rPr lang="en-US" sz="2000" dirty="0"/>
              <a:t>	110	Obstetricians and Gynecologists</a:t>
            </a:r>
          </a:p>
          <a:p>
            <a:pPr>
              <a:tabLst>
                <a:tab pos="965200" algn="r"/>
                <a:tab pos="1193800" algn="l"/>
              </a:tabLst>
            </a:pPr>
            <a:r>
              <a:rPr lang="en-US" sz="2000" dirty="0"/>
              <a:t>	110	First-Line Supervisors of Fire Fighting and Prevention Workers</a:t>
            </a:r>
          </a:p>
          <a:p>
            <a:pPr>
              <a:tabLst>
                <a:tab pos="965200" algn="r"/>
                <a:tab pos="1193800" algn="l"/>
              </a:tabLst>
            </a:pPr>
            <a:r>
              <a:rPr lang="en-US" sz="2000" dirty="0"/>
              <a:t>	110	First-Line Supervisors of Protective Service Workers, All Other</a:t>
            </a:r>
          </a:p>
          <a:p>
            <a:pPr>
              <a:tabLst>
                <a:tab pos="965200" algn="r"/>
                <a:tab pos="1193800" algn="l"/>
              </a:tabLst>
            </a:pPr>
            <a:r>
              <a:rPr lang="en-US" sz="2000" dirty="0"/>
              <a:t>	110	Private Detectives and Investigators</a:t>
            </a:r>
          </a:p>
          <a:p>
            <a:pPr>
              <a:tabLst>
                <a:tab pos="965200" algn="r"/>
                <a:tab pos="1193800" algn="l"/>
              </a:tabLst>
            </a:pPr>
            <a:r>
              <a:rPr lang="en-US" sz="2000" dirty="0"/>
              <a:t>	110	Agricultural Equipment Operators</a:t>
            </a:r>
          </a:p>
          <a:p>
            <a:pPr>
              <a:tabLst>
                <a:tab pos="965200" algn="r"/>
                <a:tab pos="1193800" algn="l"/>
              </a:tabLst>
            </a:pPr>
            <a:r>
              <a:rPr lang="en-US" sz="2000" dirty="0"/>
              <a:t>	110	Fence Erectors</a:t>
            </a:r>
          </a:p>
          <a:p>
            <a:pPr>
              <a:tabLst>
                <a:tab pos="965200" algn="r"/>
                <a:tab pos="1193800" algn="l"/>
              </a:tabLst>
            </a:pPr>
            <a:r>
              <a:rPr lang="en-US" sz="2000" dirty="0"/>
              <a:t>	110	Outdoor Power Equipment and Other Small Engine Mechanics</a:t>
            </a:r>
          </a:p>
          <a:p>
            <a:pPr>
              <a:tabLst>
                <a:tab pos="965200" algn="r"/>
                <a:tab pos="1193800" algn="l"/>
              </a:tabLst>
            </a:pPr>
            <a:r>
              <a:rPr lang="en-US" sz="2000" dirty="0"/>
              <a:t>	100	Mechanical Engineering Technicians</a:t>
            </a:r>
          </a:p>
          <a:p>
            <a:pPr>
              <a:tabLst>
                <a:tab pos="965200" algn="r"/>
                <a:tab pos="1193800" algn="l"/>
              </a:tabLst>
            </a:pPr>
            <a:r>
              <a:rPr lang="en-US" sz="2000" dirty="0"/>
              <a:t>	100	Forensic Science Technicians</a:t>
            </a:r>
          </a:p>
          <a:p>
            <a:pPr>
              <a:tabLst>
                <a:tab pos="965200" algn="r"/>
                <a:tab pos="1193800" algn="l"/>
              </a:tabLst>
            </a:pPr>
            <a:r>
              <a:rPr lang="en-US" sz="2000" dirty="0"/>
              <a:t>	100	Communications Teachers, Postsecondary</a:t>
            </a:r>
          </a:p>
          <a:p>
            <a:pPr>
              <a:tabLst>
                <a:tab pos="965200" algn="r"/>
                <a:tab pos="1193800" algn="l"/>
              </a:tabLst>
            </a:pPr>
            <a:r>
              <a:rPr lang="en-US" sz="2000" dirty="0"/>
              <a:t>	100	Funeral Attendants</a:t>
            </a:r>
          </a:p>
          <a:p>
            <a:pPr>
              <a:tabLst>
                <a:tab pos="965200" algn="r"/>
                <a:tab pos="1193800" algn="l"/>
              </a:tabLst>
            </a:pPr>
            <a:r>
              <a:rPr lang="en-US" sz="2000" dirty="0"/>
              <a:t>	100	Helpers--</a:t>
            </a:r>
            <a:r>
              <a:rPr lang="en-US" sz="2000" dirty="0" err="1"/>
              <a:t>Brickmasons</a:t>
            </a:r>
            <a:r>
              <a:rPr lang="en-US" sz="2000" dirty="0"/>
              <a:t>, </a:t>
            </a:r>
            <a:r>
              <a:rPr lang="en-US" sz="2000" dirty="0" err="1"/>
              <a:t>Blockmasons</a:t>
            </a:r>
            <a:r>
              <a:rPr lang="en-US" sz="2000" dirty="0"/>
              <a:t>, Stonemasons, and Tile and Marble Setters</a:t>
            </a:r>
          </a:p>
          <a:p>
            <a:pPr>
              <a:tabLst>
                <a:tab pos="965200" algn="r"/>
                <a:tab pos="1193800" algn="l"/>
              </a:tabLst>
            </a:pPr>
            <a:r>
              <a:rPr lang="en-US" sz="2000" dirty="0"/>
              <a:t>	100	Coating, Painting, and Spraying Machine Setters, Operators, and Tenders</a:t>
            </a:r>
          </a:p>
          <a:p>
            <a:pPr>
              <a:tabLst>
                <a:tab pos="965200" algn="r"/>
                <a:tab pos="1193800" algn="l"/>
              </a:tabLst>
            </a:pPr>
            <a:r>
              <a:rPr lang="en-US" sz="2000" dirty="0"/>
              <a:t>	100	Commercial Pilots</a:t>
            </a:r>
          </a:p>
          <a:p>
            <a:pPr>
              <a:tabLst>
                <a:tab pos="965200" algn="r"/>
                <a:tab pos="1193800" algn="l"/>
              </a:tabLst>
            </a:pPr>
            <a:r>
              <a:rPr lang="en-US" sz="2000" dirty="0"/>
              <a:t>	90	Electrical and Electronics Drafters</a:t>
            </a:r>
          </a:p>
          <a:p>
            <a:pPr>
              <a:tabLst>
                <a:tab pos="965200" algn="r"/>
                <a:tab pos="1193800" algn="l"/>
              </a:tabLst>
            </a:pPr>
            <a:r>
              <a:rPr lang="en-US" sz="2000" dirty="0"/>
              <a:t>	90	Biological Scientists, All Other</a:t>
            </a:r>
          </a:p>
          <a:p>
            <a:pPr>
              <a:tabLst>
                <a:tab pos="965200" algn="r"/>
                <a:tab pos="1193800" algn="l"/>
              </a:tabLst>
            </a:pPr>
            <a:r>
              <a:rPr lang="en-US" sz="2000" dirty="0"/>
              <a:t>	90	Geoscientists, Except Hydrologists and Geographers</a:t>
            </a:r>
          </a:p>
          <a:p>
            <a:pPr>
              <a:tabLst>
                <a:tab pos="965200" algn="r"/>
                <a:tab pos="1193800" algn="l"/>
              </a:tabLst>
            </a:pPr>
            <a:r>
              <a:rPr lang="en-US" sz="2000" dirty="0"/>
              <a:t>	90	Physical Scientists, All Other</a:t>
            </a:r>
          </a:p>
          <a:p>
            <a:pPr>
              <a:tabLst>
                <a:tab pos="965200" algn="r"/>
                <a:tab pos="1193800" algn="l"/>
              </a:tabLst>
            </a:pPr>
            <a:r>
              <a:rPr lang="en-US" sz="2000" dirty="0"/>
              <a:t>	90	Chemistry Teachers, Postsecondary</a:t>
            </a:r>
          </a:p>
          <a:p>
            <a:pPr>
              <a:tabLst>
                <a:tab pos="965200" algn="r"/>
                <a:tab pos="1193800" algn="l"/>
              </a:tabLst>
            </a:pPr>
            <a:r>
              <a:rPr lang="en-US" sz="2000" dirty="0"/>
              <a:t>	90	History Teachers, Postsecondary</a:t>
            </a:r>
          </a:p>
          <a:p>
            <a:pPr>
              <a:tabLst>
                <a:tab pos="965200" algn="r"/>
                <a:tab pos="1193800" algn="l"/>
              </a:tabLst>
            </a:pPr>
            <a:r>
              <a:rPr lang="en-US" sz="2000" dirty="0"/>
              <a:t>	90	Recreation and Fitness Studies Teachers, Postsecondary</a:t>
            </a:r>
          </a:p>
          <a:p>
            <a:pPr>
              <a:tabLst>
                <a:tab pos="965200" algn="r"/>
                <a:tab pos="1193800" algn="l"/>
              </a:tabLst>
            </a:pPr>
            <a:r>
              <a:rPr lang="en-US" sz="2000" dirty="0"/>
              <a:t>	90	Career/Technical Education Teachers, Middle School</a:t>
            </a:r>
          </a:p>
          <a:p>
            <a:pPr>
              <a:tabLst>
                <a:tab pos="965200" algn="r"/>
                <a:tab pos="1193800" algn="l"/>
              </a:tabLst>
            </a:pPr>
            <a:r>
              <a:rPr lang="en-US" sz="2000" dirty="0"/>
              <a:t>	90	Art Directors</a:t>
            </a:r>
          </a:p>
          <a:p>
            <a:pPr>
              <a:tabLst>
                <a:tab pos="965200" algn="r"/>
                <a:tab pos="1193800" algn="l"/>
              </a:tabLst>
            </a:pPr>
            <a:r>
              <a:rPr lang="en-US" sz="2000" dirty="0"/>
              <a:t>	90	Actors</a:t>
            </a:r>
          </a:p>
          <a:p>
            <a:pPr>
              <a:tabLst>
                <a:tab pos="965200" algn="r"/>
                <a:tab pos="1193800" algn="l"/>
              </a:tabLst>
            </a:pPr>
            <a:r>
              <a:rPr lang="en-US" sz="2000" dirty="0"/>
              <a:t>	90	Film and Video Editors</a:t>
            </a:r>
          </a:p>
          <a:p>
            <a:pPr>
              <a:tabLst>
                <a:tab pos="965200" algn="r"/>
                <a:tab pos="1193800" algn="l"/>
              </a:tabLst>
            </a:pPr>
            <a:r>
              <a:rPr lang="en-US" sz="2000" dirty="0"/>
              <a:t>	90	Audiologists</a:t>
            </a:r>
          </a:p>
          <a:p>
            <a:pPr>
              <a:tabLst>
                <a:tab pos="965200" algn="r"/>
                <a:tab pos="1193800" algn="l"/>
              </a:tabLst>
            </a:pPr>
            <a:r>
              <a:rPr lang="en-US" sz="2000" dirty="0"/>
              <a:t>	90	Crossing Guards</a:t>
            </a:r>
          </a:p>
          <a:p>
            <a:pPr>
              <a:tabLst>
                <a:tab pos="965200" algn="r"/>
                <a:tab pos="1193800" algn="l"/>
              </a:tabLst>
            </a:pPr>
            <a:r>
              <a:rPr lang="en-US" sz="2000" dirty="0"/>
              <a:t>	90	Food Preparation and Serving Related Workers, All Other</a:t>
            </a:r>
          </a:p>
          <a:p>
            <a:pPr>
              <a:tabLst>
                <a:tab pos="965200" algn="r"/>
                <a:tab pos="1193800" algn="l"/>
              </a:tabLst>
            </a:pPr>
            <a:r>
              <a:rPr lang="en-US" sz="2000" dirty="0"/>
              <a:t>	90	Morticians, Undertakers, and Funeral Directors</a:t>
            </a:r>
          </a:p>
          <a:p>
            <a:pPr>
              <a:tabLst>
                <a:tab pos="965200" algn="r"/>
                <a:tab pos="1193800" algn="l"/>
              </a:tabLst>
            </a:pPr>
            <a:r>
              <a:rPr lang="en-US" sz="2000" dirty="0"/>
              <a:t>	90	Insulation Workers, Mechanical</a:t>
            </a:r>
          </a:p>
          <a:p>
            <a:pPr>
              <a:tabLst>
                <a:tab pos="965200" algn="r"/>
                <a:tab pos="1193800" algn="l"/>
              </a:tabLst>
            </a:pPr>
            <a:r>
              <a:rPr lang="en-US" sz="2000" dirty="0"/>
              <a:t>	90	Millwrights</a:t>
            </a:r>
          </a:p>
          <a:p>
            <a:pPr>
              <a:tabLst>
                <a:tab pos="965200" algn="r"/>
                <a:tab pos="1193800" algn="l"/>
              </a:tabLst>
            </a:pPr>
            <a:r>
              <a:rPr lang="en-US" sz="2000" dirty="0"/>
              <a:t>	90	Food Cooking Machine Operators and Tenders</a:t>
            </a:r>
          </a:p>
          <a:p>
            <a:pPr>
              <a:tabLst>
                <a:tab pos="965200" algn="r"/>
                <a:tab pos="1193800" algn="l"/>
              </a:tabLst>
            </a:pPr>
            <a:r>
              <a:rPr lang="en-US" sz="2000" dirty="0"/>
              <a:t>	90	Upholsterers</a:t>
            </a:r>
          </a:p>
          <a:p>
            <a:pPr>
              <a:tabLst>
                <a:tab pos="965200" algn="r"/>
                <a:tab pos="1193800" algn="l"/>
              </a:tabLst>
            </a:pPr>
            <a:r>
              <a:rPr lang="en-US" sz="2000" dirty="0"/>
              <a:t>	90	Adhesive Bonding Machine Operators and Tenders</a:t>
            </a:r>
          </a:p>
          <a:p>
            <a:pPr>
              <a:tabLst>
                <a:tab pos="965200" algn="r"/>
                <a:tab pos="1193800" algn="l"/>
              </a:tabLst>
            </a:pPr>
            <a:r>
              <a:rPr lang="en-US" sz="2000" dirty="0"/>
              <a:t>	80	Funeral Service Managers</a:t>
            </a:r>
          </a:p>
          <a:p>
            <a:pPr>
              <a:tabLst>
                <a:tab pos="965200" algn="r"/>
                <a:tab pos="1193800" algn="l"/>
              </a:tabLst>
            </a:pPr>
            <a:r>
              <a:rPr lang="en-US" sz="2000" dirty="0"/>
              <a:t>	80	Budget Analysts</a:t>
            </a:r>
          </a:p>
          <a:p>
            <a:pPr>
              <a:tabLst>
                <a:tab pos="965200" algn="r"/>
                <a:tab pos="1193800" algn="l"/>
              </a:tabLst>
            </a:pPr>
            <a:r>
              <a:rPr lang="en-US" sz="2000" dirty="0"/>
              <a:t>	80	Aerospace Engineers</a:t>
            </a:r>
          </a:p>
          <a:p>
            <a:pPr>
              <a:tabLst>
                <a:tab pos="965200" algn="r"/>
                <a:tab pos="1193800" algn="l"/>
              </a:tabLst>
            </a:pPr>
            <a:r>
              <a:rPr lang="en-US" sz="2000" dirty="0"/>
              <a:t>	80	Engineering Technicians, Except Drafters, All Other</a:t>
            </a:r>
          </a:p>
          <a:p>
            <a:pPr>
              <a:tabLst>
                <a:tab pos="965200" algn="r"/>
                <a:tab pos="1193800" algn="l"/>
              </a:tabLst>
            </a:pPr>
            <a:r>
              <a:rPr lang="en-US" sz="2000" dirty="0"/>
              <a:t>	80	Social Science Research Assistants</a:t>
            </a:r>
          </a:p>
          <a:p>
            <a:pPr>
              <a:tabLst>
                <a:tab pos="965200" algn="r"/>
                <a:tab pos="1193800" algn="l"/>
              </a:tabLst>
            </a:pPr>
            <a:r>
              <a:rPr lang="en-US" sz="2000" dirty="0"/>
              <a:t>	80	Marriage and Family Therapists</a:t>
            </a:r>
          </a:p>
          <a:p>
            <a:pPr>
              <a:tabLst>
                <a:tab pos="965200" algn="r"/>
                <a:tab pos="1193800" algn="l"/>
              </a:tabLst>
            </a:pPr>
            <a:r>
              <a:rPr lang="en-US" sz="2000" dirty="0"/>
              <a:t>	80	Commercial and Industrial Designers</a:t>
            </a:r>
          </a:p>
          <a:p>
            <a:pPr>
              <a:tabLst>
                <a:tab pos="965200" algn="r"/>
                <a:tab pos="1193800" algn="l"/>
              </a:tabLst>
            </a:pPr>
            <a:r>
              <a:rPr lang="en-US" sz="2000" dirty="0"/>
              <a:t>	80	Umpires, Referees, and Other Sports Officials</a:t>
            </a:r>
          </a:p>
          <a:p>
            <a:pPr>
              <a:tabLst>
                <a:tab pos="965200" algn="r"/>
                <a:tab pos="1193800" algn="l"/>
              </a:tabLst>
            </a:pPr>
            <a:r>
              <a:rPr lang="en-US" sz="2000" dirty="0"/>
              <a:t>	80	Media and Communication Equipment Workers, All Other</a:t>
            </a:r>
          </a:p>
          <a:p>
            <a:pPr>
              <a:tabLst>
                <a:tab pos="965200" algn="r"/>
                <a:tab pos="1193800" algn="l"/>
              </a:tabLst>
            </a:pPr>
            <a:r>
              <a:rPr lang="en-US" sz="2000" dirty="0"/>
              <a:t>	80	Radiation Therapists</a:t>
            </a:r>
          </a:p>
          <a:p>
            <a:pPr>
              <a:tabLst>
                <a:tab pos="965200" algn="r"/>
                <a:tab pos="1193800" algn="l"/>
              </a:tabLst>
            </a:pPr>
            <a:r>
              <a:rPr lang="en-US" sz="2000" dirty="0"/>
              <a:t>	80	Psychiatric Technicians</a:t>
            </a:r>
          </a:p>
          <a:p>
            <a:pPr>
              <a:tabLst>
                <a:tab pos="965200" algn="r"/>
                <a:tab pos="1193800" algn="l"/>
              </a:tabLst>
            </a:pPr>
            <a:r>
              <a:rPr lang="en-US" sz="2000" dirty="0"/>
              <a:t>	80	Healthcare Practitioners and Technical Workers, All Other</a:t>
            </a:r>
          </a:p>
          <a:p>
            <a:pPr>
              <a:tabLst>
                <a:tab pos="965200" algn="r"/>
                <a:tab pos="1193800" algn="l"/>
              </a:tabLst>
            </a:pPr>
            <a:r>
              <a:rPr lang="en-US" sz="2000" dirty="0"/>
              <a:t>	80	Carpet Installers</a:t>
            </a:r>
          </a:p>
          <a:p>
            <a:pPr>
              <a:tabLst>
                <a:tab pos="965200" algn="r"/>
                <a:tab pos="1193800" algn="l"/>
              </a:tabLst>
            </a:pPr>
            <a:r>
              <a:rPr lang="en-US" sz="2000" dirty="0"/>
              <a:t>	80	Glaziers</a:t>
            </a:r>
          </a:p>
          <a:p>
            <a:pPr>
              <a:tabLst>
                <a:tab pos="965200" algn="r"/>
                <a:tab pos="1193800" algn="l"/>
              </a:tabLst>
            </a:pPr>
            <a:r>
              <a:rPr lang="en-US" sz="2000" dirty="0"/>
              <a:t>	80	Cabinetmakers and Bench Carpenters</a:t>
            </a:r>
          </a:p>
          <a:p>
            <a:pPr>
              <a:tabLst>
                <a:tab pos="965200" algn="r"/>
                <a:tab pos="1193800" algn="l"/>
              </a:tabLst>
            </a:pPr>
            <a:r>
              <a:rPr lang="en-US" sz="2000" dirty="0"/>
              <a:t>	80	Crane and Tower Operators</a:t>
            </a:r>
          </a:p>
          <a:p>
            <a:pPr>
              <a:tabLst>
                <a:tab pos="965200" algn="r"/>
                <a:tab pos="1193800" algn="l"/>
              </a:tabLst>
            </a:pPr>
            <a:r>
              <a:rPr lang="en-US" sz="2000" dirty="0"/>
              <a:t>	70	Advertising and Promotions Managers</a:t>
            </a:r>
          </a:p>
          <a:p>
            <a:pPr>
              <a:tabLst>
                <a:tab pos="965200" algn="r"/>
                <a:tab pos="1193800" algn="l"/>
              </a:tabLst>
            </a:pPr>
            <a:r>
              <a:rPr lang="en-US" sz="2000" dirty="0"/>
              <a:t>	70	Lodging Managers</a:t>
            </a:r>
          </a:p>
          <a:p>
            <a:pPr>
              <a:tabLst>
                <a:tab pos="965200" algn="r"/>
                <a:tab pos="1193800" algn="l"/>
              </a:tabLst>
            </a:pPr>
            <a:r>
              <a:rPr lang="en-US" sz="2000" dirty="0"/>
              <a:t>	70	Wholesale and Retail Buyers, Except Farm Products</a:t>
            </a:r>
          </a:p>
          <a:p>
            <a:pPr>
              <a:tabLst>
                <a:tab pos="965200" algn="r"/>
                <a:tab pos="1193800" algn="l"/>
              </a:tabLst>
            </a:pPr>
            <a:r>
              <a:rPr lang="en-US" sz="2000" dirty="0"/>
              <a:t>	70	Physicists</a:t>
            </a:r>
          </a:p>
          <a:p>
            <a:pPr>
              <a:tabLst>
                <a:tab pos="965200" algn="r"/>
                <a:tab pos="1193800" algn="l"/>
              </a:tabLst>
            </a:pPr>
            <a:r>
              <a:rPr lang="en-US" sz="2000" dirty="0"/>
              <a:t>	70	Probation Officers and Correctional Treatment Specialists</a:t>
            </a:r>
          </a:p>
          <a:p>
            <a:pPr>
              <a:tabLst>
                <a:tab pos="965200" algn="r"/>
                <a:tab pos="1193800" algn="l"/>
              </a:tabLst>
            </a:pPr>
            <a:r>
              <a:rPr lang="en-US" sz="2000" dirty="0"/>
              <a:t>	70	Sociology Teachers, Postsecondary</a:t>
            </a:r>
          </a:p>
          <a:p>
            <a:pPr>
              <a:tabLst>
                <a:tab pos="965200" algn="r"/>
                <a:tab pos="1193800" algn="l"/>
              </a:tabLst>
            </a:pPr>
            <a:r>
              <a:rPr lang="en-US" sz="2000" dirty="0"/>
              <a:t>	70	Law Teachers, Postsecondary</a:t>
            </a:r>
          </a:p>
          <a:p>
            <a:pPr>
              <a:tabLst>
                <a:tab pos="965200" algn="r"/>
                <a:tab pos="1193800" algn="l"/>
              </a:tabLst>
            </a:pPr>
            <a:r>
              <a:rPr lang="en-US" sz="2000" dirty="0"/>
              <a:t>	70	Psychiatrists</a:t>
            </a:r>
          </a:p>
          <a:p>
            <a:pPr>
              <a:tabLst>
                <a:tab pos="965200" algn="r"/>
                <a:tab pos="1193800" algn="l"/>
              </a:tabLst>
            </a:pPr>
            <a:r>
              <a:rPr lang="en-US" sz="2000" dirty="0"/>
              <a:t>	70	Exercise Physiologists</a:t>
            </a:r>
          </a:p>
          <a:p>
            <a:pPr>
              <a:tabLst>
                <a:tab pos="965200" algn="r"/>
                <a:tab pos="1193800" algn="l"/>
              </a:tabLst>
            </a:pPr>
            <a:r>
              <a:rPr lang="en-US" sz="2000" dirty="0"/>
              <a:t>	70	Nuclear Medicine Technologists</a:t>
            </a:r>
          </a:p>
          <a:p>
            <a:pPr>
              <a:tabLst>
                <a:tab pos="965200" algn="r"/>
                <a:tab pos="1193800" algn="l"/>
              </a:tabLst>
            </a:pPr>
            <a:r>
              <a:rPr lang="en-US" sz="2000" dirty="0"/>
              <a:t>	70	Gaming Supervisors</a:t>
            </a:r>
          </a:p>
          <a:p>
            <a:pPr>
              <a:tabLst>
                <a:tab pos="965200" algn="r"/>
                <a:tab pos="1193800" algn="l"/>
              </a:tabLst>
            </a:pPr>
            <a:r>
              <a:rPr lang="en-US" sz="2000" dirty="0"/>
              <a:t>	70	Door-to-Door Sales Workers, News and Street Vendors, and Related Workers</a:t>
            </a:r>
          </a:p>
          <a:p>
            <a:pPr>
              <a:tabLst>
                <a:tab pos="965200" algn="r"/>
                <a:tab pos="1193800" algn="l"/>
              </a:tabLst>
            </a:pPr>
            <a:r>
              <a:rPr lang="en-US" sz="2000" dirty="0"/>
              <a:t>	70	Bill and Account Collectors</a:t>
            </a:r>
          </a:p>
          <a:p>
            <a:pPr>
              <a:tabLst>
                <a:tab pos="965200" algn="r"/>
                <a:tab pos="1193800" algn="l"/>
              </a:tabLst>
            </a:pPr>
            <a:r>
              <a:rPr lang="en-US" sz="2000" dirty="0"/>
              <a:t>	70	</a:t>
            </a:r>
            <a:r>
              <a:rPr lang="en-US" sz="2000" dirty="0" err="1"/>
              <a:t>Weighers</a:t>
            </a:r>
            <a:r>
              <a:rPr lang="en-US" sz="2000" dirty="0"/>
              <a:t>, Measurers, Checkers, and Samplers, Recordkeeping</a:t>
            </a:r>
          </a:p>
          <a:p>
            <a:pPr>
              <a:tabLst>
                <a:tab pos="965200" algn="r"/>
                <a:tab pos="1193800" algn="l"/>
              </a:tabLst>
            </a:pPr>
            <a:r>
              <a:rPr lang="en-US" sz="2000" dirty="0"/>
              <a:t>	70	Control and Valve Installers and Repairers, Except Mechanical Door</a:t>
            </a:r>
          </a:p>
          <a:p>
            <a:pPr>
              <a:tabLst>
                <a:tab pos="965200" algn="r"/>
                <a:tab pos="1193800" algn="l"/>
              </a:tabLst>
            </a:pPr>
            <a:r>
              <a:rPr lang="en-US" sz="2000" dirty="0"/>
              <a:t>	70	Medical Appliance Technicians</a:t>
            </a:r>
          </a:p>
          <a:p>
            <a:pPr>
              <a:tabLst>
                <a:tab pos="965200" algn="r"/>
                <a:tab pos="1193800" algn="l"/>
              </a:tabLst>
            </a:pPr>
            <a:r>
              <a:rPr lang="en-US" sz="2000" dirty="0"/>
              <a:t>	60	Tax Examiners and Collectors, and Revenue Agents</a:t>
            </a:r>
          </a:p>
          <a:p>
            <a:pPr>
              <a:tabLst>
                <a:tab pos="965200" algn="r"/>
                <a:tab pos="1193800" algn="l"/>
              </a:tabLst>
            </a:pPr>
            <a:r>
              <a:rPr lang="en-US" sz="2000" dirty="0"/>
              <a:t>	60	Landscape Architects</a:t>
            </a:r>
          </a:p>
          <a:p>
            <a:pPr>
              <a:tabLst>
                <a:tab pos="965200" algn="r"/>
                <a:tab pos="1193800" algn="l"/>
              </a:tabLst>
            </a:pPr>
            <a:r>
              <a:rPr lang="en-US" sz="2000" dirty="0"/>
              <a:t>	60	Nuclear Engineers</a:t>
            </a:r>
          </a:p>
          <a:p>
            <a:pPr>
              <a:tabLst>
                <a:tab pos="965200" algn="r"/>
                <a:tab pos="1193800" algn="l"/>
              </a:tabLst>
            </a:pPr>
            <a:r>
              <a:rPr lang="en-US" sz="2000" dirty="0"/>
              <a:t>	60	Zoologists and Wildlife Biologists</a:t>
            </a:r>
          </a:p>
          <a:p>
            <a:pPr>
              <a:tabLst>
                <a:tab pos="965200" algn="r"/>
                <a:tab pos="1193800" algn="l"/>
              </a:tabLst>
            </a:pPr>
            <a:r>
              <a:rPr lang="en-US" sz="2000" dirty="0"/>
              <a:t>	60	Economics Teachers, Postsecondary</a:t>
            </a:r>
          </a:p>
          <a:p>
            <a:pPr>
              <a:tabLst>
                <a:tab pos="965200" algn="r"/>
                <a:tab pos="1193800" algn="l"/>
              </a:tabLst>
            </a:pPr>
            <a:r>
              <a:rPr lang="en-US" sz="2000" dirty="0"/>
              <a:t>	60	Anesthesiologists</a:t>
            </a:r>
          </a:p>
          <a:p>
            <a:pPr>
              <a:tabLst>
                <a:tab pos="965200" algn="r"/>
                <a:tab pos="1193800" algn="l"/>
              </a:tabLst>
            </a:pPr>
            <a:r>
              <a:rPr lang="en-US" sz="2000" dirty="0"/>
              <a:t>	60	Fire Inspectors and Investigators</a:t>
            </a:r>
          </a:p>
          <a:p>
            <a:pPr>
              <a:tabLst>
                <a:tab pos="965200" algn="r"/>
                <a:tab pos="1193800" algn="l"/>
              </a:tabLst>
            </a:pPr>
            <a:r>
              <a:rPr lang="en-US" sz="2000" dirty="0"/>
              <a:t>	60	Animal Control Workers</a:t>
            </a:r>
          </a:p>
          <a:p>
            <a:pPr>
              <a:tabLst>
                <a:tab pos="965200" algn="r"/>
                <a:tab pos="1193800" algn="l"/>
              </a:tabLst>
            </a:pPr>
            <a:r>
              <a:rPr lang="en-US" sz="2000" dirty="0"/>
              <a:t>	60	Transportation Security Screeners</a:t>
            </a:r>
          </a:p>
          <a:p>
            <a:pPr>
              <a:tabLst>
                <a:tab pos="965200" algn="r"/>
                <a:tab pos="1193800" algn="l"/>
              </a:tabLst>
            </a:pPr>
            <a:r>
              <a:rPr lang="en-US" sz="2000" dirty="0"/>
              <a:t>	60	New Accounts Clerks</a:t>
            </a:r>
          </a:p>
          <a:p>
            <a:pPr>
              <a:tabLst>
                <a:tab pos="965200" algn="r"/>
                <a:tab pos="1193800" algn="l"/>
              </a:tabLst>
            </a:pPr>
            <a:r>
              <a:rPr lang="en-US" sz="2000" dirty="0"/>
              <a:t>	60	Statistical Assistants</a:t>
            </a:r>
          </a:p>
          <a:p>
            <a:pPr>
              <a:tabLst>
                <a:tab pos="965200" algn="r"/>
                <a:tab pos="1193800" algn="l"/>
              </a:tabLst>
            </a:pPr>
            <a:r>
              <a:rPr lang="en-US" sz="2000" dirty="0"/>
              <a:t>	60	Tile and Marble Setters</a:t>
            </a:r>
          </a:p>
          <a:p>
            <a:pPr>
              <a:tabLst>
                <a:tab pos="965200" algn="r"/>
                <a:tab pos="1193800" algn="l"/>
              </a:tabLst>
            </a:pPr>
            <a:r>
              <a:rPr lang="en-US" sz="2000" dirty="0"/>
              <a:t>	60	Helpers, Construction Trades, All Other</a:t>
            </a:r>
          </a:p>
          <a:p>
            <a:pPr>
              <a:tabLst>
                <a:tab pos="965200" algn="r"/>
                <a:tab pos="1193800" algn="l"/>
              </a:tabLst>
            </a:pPr>
            <a:r>
              <a:rPr lang="en-US" sz="2000" dirty="0"/>
              <a:t>	60	Earth Drillers, Except Oil and Gas</a:t>
            </a:r>
          </a:p>
          <a:p>
            <a:pPr>
              <a:tabLst>
                <a:tab pos="965200" algn="r"/>
                <a:tab pos="1193800" algn="l"/>
              </a:tabLst>
            </a:pPr>
            <a:r>
              <a:rPr lang="en-US" sz="2000" dirty="0"/>
              <a:t>	60	Electronic Home Entertainment Equipment Installers and Repairers</a:t>
            </a:r>
          </a:p>
          <a:p>
            <a:pPr>
              <a:tabLst>
                <a:tab pos="965200" algn="r"/>
                <a:tab pos="1193800" algn="l"/>
              </a:tabLst>
            </a:pPr>
            <a:r>
              <a:rPr lang="en-US" sz="2000" dirty="0"/>
              <a:t>	60	Mechanical Door Repairers</a:t>
            </a:r>
          </a:p>
          <a:p>
            <a:pPr>
              <a:tabLst>
                <a:tab pos="965200" algn="r"/>
                <a:tab pos="1193800" algn="l"/>
              </a:tabLst>
            </a:pPr>
            <a:r>
              <a:rPr lang="en-US" sz="2000" dirty="0"/>
              <a:t>	60	Precision Instrument and Equipment Repairers, All Other</a:t>
            </a:r>
          </a:p>
          <a:p>
            <a:pPr>
              <a:tabLst>
                <a:tab pos="965200" algn="r"/>
                <a:tab pos="1193800" algn="l"/>
              </a:tabLst>
            </a:pPr>
            <a:r>
              <a:rPr lang="en-US" sz="2000" dirty="0"/>
              <a:t>	60	Ophthalmic Laboratory Technicians</a:t>
            </a:r>
          </a:p>
          <a:p>
            <a:pPr>
              <a:tabLst>
                <a:tab pos="965200" algn="r"/>
                <a:tab pos="1193800" algn="l"/>
              </a:tabLst>
            </a:pPr>
            <a:r>
              <a:rPr lang="en-US" sz="2000" dirty="0"/>
              <a:t>	60	Air Traffic Controllers</a:t>
            </a:r>
          </a:p>
          <a:p>
            <a:pPr>
              <a:tabLst>
                <a:tab pos="965200" algn="r"/>
                <a:tab pos="1193800" algn="l"/>
              </a:tabLst>
            </a:pPr>
            <a:r>
              <a:rPr lang="en-US" sz="2000" dirty="0"/>
              <a:t>	50	Agents and Business Managers of Artists, Performers, and Athletes</a:t>
            </a:r>
          </a:p>
          <a:p>
            <a:pPr>
              <a:tabLst>
                <a:tab pos="965200" algn="r"/>
                <a:tab pos="1193800" algn="l"/>
              </a:tabLst>
            </a:pPr>
            <a:r>
              <a:rPr lang="en-US" sz="2000" dirty="0"/>
              <a:t>	50	Computer and Information Research Scientists</a:t>
            </a:r>
          </a:p>
          <a:p>
            <a:pPr>
              <a:tabLst>
                <a:tab pos="965200" algn="r"/>
                <a:tab pos="1193800" algn="l"/>
              </a:tabLst>
            </a:pPr>
            <a:r>
              <a:rPr lang="en-US" sz="2000" dirty="0"/>
              <a:t>	50	Biomedical Engineers</a:t>
            </a:r>
          </a:p>
          <a:p>
            <a:pPr>
              <a:tabLst>
                <a:tab pos="965200" algn="r"/>
                <a:tab pos="1193800" algn="l"/>
              </a:tabLst>
            </a:pPr>
            <a:r>
              <a:rPr lang="en-US" sz="2000" dirty="0"/>
              <a:t>	50	Health and Safety Engineers, Except Mining Safety Engineers and Inspectors</a:t>
            </a:r>
          </a:p>
          <a:p>
            <a:pPr>
              <a:tabLst>
                <a:tab pos="965200" algn="r"/>
                <a:tab pos="1193800" algn="l"/>
              </a:tabLst>
            </a:pPr>
            <a:r>
              <a:rPr lang="en-US" sz="2000" dirty="0"/>
              <a:t>	50	Conservation Scientists</a:t>
            </a:r>
          </a:p>
          <a:p>
            <a:pPr>
              <a:tabLst>
                <a:tab pos="965200" algn="r"/>
                <a:tab pos="1193800" algn="l"/>
              </a:tabLst>
            </a:pPr>
            <a:r>
              <a:rPr lang="en-US" sz="2000" dirty="0"/>
              <a:t>	50	Title Examiners, Abstractors, and Searchers</a:t>
            </a:r>
          </a:p>
          <a:p>
            <a:pPr>
              <a:tabLst>
                <a:tab pos="965200" algn="r"/>
                <a:tab pos="1193800" algn="l"/>
              </a:tabLst>
            </a:pPr>
            <a:r>
              <a:rPr lang="en-US" sz="2000" dirty="0"/>
              <a:t>	50	Physics Teachers, Postsecondary</a:t>
            </a:r>
          </a:p>
          <a:p>
            <a:pPr>
              <a:tabLst>
                <a:tab pos="965200" algn="r"/>
                <a:tab pos="1193800" algn="l"/>
              </a:tabLst>
            </a:pPr>
            <a:r>
              <a:rPr lang="en-US" sz="2000" dirty="0"/>
              <a:t>	50	Political Science Teachers, Postsecondary</a:t>
            </a:r>
          </a:p>
          <a:p>
            <a:pPr>
              <a:tabLst>
                <a:tab pos="965200" algn="r"/>
                <a:tab pos="1193800" algn="l"/>
              </a:tabLst>
            </a:pPr>
            <a:r>
              <a:rPr lang="en-US" sz="2000" dirty="0"/>
              <a:t>	50	Social Sciences Teachers, Postsecondary, All Other</a:t>
            </a:r>
          </a:p>
          <a:p>
            <a:pPr>
              <a:tabLst>
                <a:tab pos="965200" algn="r"/>
                <a:tab pos="1193800" algn="l"/>
              </a:tabLst>
            </a:pPr>
            <a:r>
              <a:rPr lang="en-US" sz="2000" dirty="0"/>
              <a:t>	50	Social Work Teachers, Postsecondary</a:t>
            </a:r>
          </a:p>
          <a:p>
            <a:pPr>
              <a:tabLst>
                <a:tab pos="965200" algn="r"/>
                <a:tab pos="1193800" algn="l"/>
              </a:tabLst>
            </a:pPr>
            <a:r>
              <a:rPr lang="en-US" sz="2000" dirty="0"/>
              <a:t>	50	Special Education Teachers, Preschool</a:t>
            </a:r>
          </a:p>
          <a:p>
            <a:pPr>
              <a:tabLst>
                <a:tab pos="965200" algn="r"/>
                <a:tab pos="1193800" algn="l"/>
              </a:tabLst>
            </a:pPr>
            <a:r>
              <a:rPr lang="en-US" sz="2000" dirty="0"/>
              <a:t>	50	Curators</a:t>
            </a:r>
          </a:p>
          <a:p>
            <a:pPr>
              <a:tabLst>
                <a:tab pos="965200" algn="r"/>
                <a:tab pos="1193800" algn="l"/>
              </a:tabLst>
            </a:pPr>
            <a:r>
              <a:rPr lang="en-US" sz="2000" dirty="0"/>
              <a:t>	50	Orthodontists</a:t>
            </a:r>
          </a:p>
          <a:p>
            <a:pPr>
              <a:tabLst>
                <a:tab pos="965200" algn="r"/>
                <a:tab pos="1193800" algn="l"/>
              </a:tabLst>
            </a:pPr>
            <a:r>
              <a:rPr lang="en-US" sz="2000" dirty="0"/>
              <a:t>	50	Shampooers</a:t>
            </a:r>
          </a:p>
          <a:p>
            <a:pPr>
              <a:tabLst>
                <a:tab pos="965200" algn="r"/>
                <a:tab pos="1193800" algn="l"/>
              </a:tabLst>
            </a:pPr>
            <a:r>
              <a:rPr lang="en-US" sz="2000" dirty="0"/>
              <a:t>	50	Baggage Porters and Bellhops</a:t>
            </a:r>
          </a:p>
          <a:p>
            <a:pPr>
              <a:tabLst>
                <a:tab pos="965200" algn="r"/>
                <a:tab pos="1193800" algn="l"/>
              </a:tabLst>
            </a:pPr>
            <a:r>
              <a:rPr lang="en-US" sz="2000" dirty="0"/>
              <a:t>	50	Mail Clerks and Mail Machine Operators, Except Postal Service</a:t>
            </a:r>
          </a:p>
          <a:p>
            <a:pPr>
              <a:tabLst>
                <a:tab pos="965200" algn="r"/>
                <a:tab pos="1193800" algn="l"/>
              </a:tabLst>
            </a:pPr>
            <a:r>
              <a:rPr lang="en-US" sz="2000" dirty="0"/>
              <a:t>	50	Floor Sanders and Finishers</a:t>
            </a:r>
          </a:p>
          <a:p>
            <a:pPr>
              <a:tabLst>
                <a:tab pos="965200" algn="r"/>
                <a:tab pos="1193800" algn="l"/>
              </a:tabLst>
            </a:pPr>
            <a:r>
              <a:rPr lang="en-US" sz="2000" dirty="0"/>
              <a:t>	50	Radio, Cellular, and Tower Equipment Installers and Repairs</a:t>
            </a:r>
          </a:p>
          <a:p>
            <a:pPr>
              <a:tabLst>
                <a:tab pos="965200" algn="r"/>
                <a:tab pos="1193800" algn="l"/>
              </a:tabLst>
            </a:pPr>
            <a:r>
              <a:rPr lang="en-US" sz="2000" dirty="0"/>
              <a:t>	50	Avionics Technicians</a:t>
            </a:r>
          </a:p>
          <a:p>
            <a:pPr>
              <a:tabLst>
                <a:tab pos="965200" algn="r"/>
                <a:tab pos="1193800" algn="l"/>
              </a:tabLst>
            </a:pPr>
            <a:r>
              <a:rPr lang="en-US" sz="2000" dirty="0"/>
              <a:t>	50	Electric Motor, Power Tool, and Related Repairers</a:t>
            </a:r>
          </a:p>
          <a:p>
            <a:pPr>
              <a:tabLst>
                <a:tab pos="965200" algn="r"/>
                <a:tab pos="1193800" algn="l"/>
              </a:tabLst>
            </a:pPr>
            <a:r>
              <a:rPr lang="en-US" sz="2000" dirty="0"/>
              <a:t>	50	Electrical and Electronics Repairers, Powerhouse, Substation, and Relay</a:t>
            </a:r>
          </a:p>
          <a:p>
            <a:pPr>
              <a:tabLst>
                <a:tab pos="965200" algn="r"/>
                <a:tab pos="1193800" algn="l"/>
              </a:tabLst>
            </a:pPr>
            <a:r>
              <a:rPr lang="en-US" sz="2000" dirty="0"/>
              <a:t>	50	Automotive Glass Installers and Repairers</a:t>
            </a:r>
          </a:p>
          <a:p>
            <a:pPr>
              <a:tabLst>
                <a:tab pos="965200" algn="r"/>
                <a:tab pos="1193800" algn="l"/>
              </a:tabLst>
            </a:pPr>
            <a:r>
              <a:rPr lang="en-US" sz="2000" dirty="0"/>
              <a:t>	50	Tool and Die Makers</a:t>
            </a:r>
          </a:p>
          <a:p>
            <a:pPr>
              <a:tabLst>
                <a:tab pos="965200" algn="r"/>
                <a:tab pos="1193800" algn="l"/>
              </a:tabLst>
            </a:pPr>
            <a:r>
              <a:rPr lang="en-US" sz="2000" dirty="0"/>
              <a:t>	40	Compensation and Benefits Managers</a:t>
            </a:r>
          </a:p>
          <a:p>
            <a:pPr>
              <a:tabLst>
                <a:tab pos="965200" algn="r"/>
                <a:tab pos="1193800" algn="l"/>
              </a:tabLst>
            </a:pPr>
            <a:r>
              <a:rPr lang="en-US" sz="2000" dirty="0"/>
              <a:t>	40	Labor Relations Specialists</a:t>
            </a:r>
          </a:p>
          <a:p>
            <a:pPr>
              <a:tabLst>
                <a:tab pos="965200" algn="r"/>
                <a:tab pos="1193800" algn="l"/>
              </a:tabLst>
            </a:pPr>
            <a:r>
              <a:rPr lang="en-US" sz="2000" dirty="0"/>
              <a:t>	40	Chemical Engineers</a:t>
            </a:r>
          </a:p>
          <a:p>
            <a:pPr>
              <a:tabLst>
                <a:tab pos="965200" algn="r"/>
                <a:tab pos="1193800" algn="l"/>
              </a:tabLst>
            </a:pPr>
            <a:r>
              <a:rPr lang="en-US" sz="2000" dirty="0"/>
              <a:t>	40	Microbiologists</a:t>
            </a:r>
          </a:p>
          <a:p>
            <a:pPr>
              <a:tabLst>
                <a:tab pos="965200" algn="r"/>
                <a:tab pos="1193800" algn="l"/>
              </a:tabLst>
            </a:pPr>
            <a:r>
              <a:rPr lang="en-US" sz="2000" dirty="0"/>
              <a:t>	40	Hearing Aid Specialists</a:t>
            </a:r>
          </a:p>
          <a:p>
            <a:pPr>
              <a:tabLst>
                <a:tab pos="965200" algn="r"/>
                <a:tab pos="1193800" algn="l"/>
              </a:tabLst>
            </a:pPr>
            <a:r>
              <a:rPr lang="en-US" sz="2000" dirty="0"/>
              <a:t>	40	Pesticide Handlers, Sprayers, and Applicators, Vegetation</a:t>
            </a:r>
          </a:p>
          <a:p>
            <a:pPr>
              <a:tabLst>
                <a:tab pos="965200" algn="r"/>
                <a:tab pos="1193800" algn="l"/>
              </a:tabLst>
            </a:pPr>
            <a:r>
              <a:rPr lang="en-US" sz="2000" dirty="0"/>
              <a:t>	40	First-Line Supervisors of Farming, Fishing, and Forestry Workers</a:t>
            </a:r>
          </a:p>
          <a:p>
            <a:pPr>
              <a:tabLst>
                <a:tab pos="965200" algn="r"/>
                <a:tab pos="1193800" algn="l"/>
              </a:tabLst>
            </a:pPr>
            <a:r>
              <a:rPr lang="en-US" sz="2000" dirty="0"/>
              <a:t>	40	Reinforcing Iron and Rebar Workers</a:t>
            </a:r>
          </a:p>
          <a:p>
            <a:pPr>
              <a:tabLst>
                <a:tab pos="965200" algn="r"/>
                <a:tab pos="1193800" algn="l"/>
              </a:tabLst>
            </a:pPr>
            <a:r>
              <a:rPr lang="en-US" sz="2000" dirty="0"/>
              <a:t>	40	Helpers--Roofers</a:t>
            </a:r>
          </a:p>
          <a:p>
            <a:pPr>
              <a:tabLst>
                <a:tab pos="965200" algn="r"/>
                <a:tab pos="1193800" algn="l"/>
              </a:tabLst>
            </a:pPr>
            <a:r>
              <a:rPr lang="en-US" sz="2000" dirty="0"/>
              <a:t>	40	Elevator Installers and Repairers</a:t>
            </a:r>
          </a:p>
          <a:p>
            <a:pPr>
              <a:tabLst>
                <a:tab pos="965200" algn="r"/>
                <a:tab pos="1193800" algn="l"/>
              </a:tabLst>
            </a:pPr>
            <a:r>
              <a:rPr lang="en-US" sz="2000" dirty="0"/>
              <a:t>	40	Riggers</a:t>
            </a:r>
          </a:p>
          <a:p>
            <a:pPr>
              <a:tabLst>
                <a:tab pos="965200" algn="r"/>
                <a:tab pos="1193800" algn="l"/>
              </a:tabLst>
            </a:pPr>
            <a:r>
              <a:rPr lang="en-US" sz="2000" dirty="0"/>
              <a:t>	40	Molding, </a:t>
            </a:r>
            <a:r>
              <a:rPr lang="en-US" sz="2000" dirty="0" err="1"/>
              <a:t>Coremaking</a:t>
            </a:r>
            <a:r>
              <a:rPr lang="en-US" sz="2000" dirty="0"/>
              <a:t>, and Casting Machine Setters, Operators, and Tenders, Metal and Plastic</a:t>
            </a:r>
          </a:p>
          <a:p>
            <a:pPr>
              <a:tabLst>
                <a:tab pos="965200" algn="r"/>
                <a:tab pos="1193800" algn="l"/>
              </a:tabLst>
            </a:pPr>
            <a:r>
              <a:rPr lang="en-US" sz="2000" dirty="0"/>
              <a:t>	40	Chemical Equipment Operators and Tenders</a:t>
            </a:r>
          </a:p>
          <a:p>
            <a:pPr>
              <a:tabLst>
                <a:tab pos="965200" algn="r"/>
                <a:tab pos="1193800" algn="l"/>
              </a:tabLst>
            </a:pPr>
            <a:r>
              <a:rPr lang="en-US" sz="2000" dirty="0"/>
              <a:t>	40	Paper Goods Machine Setters, Operators, and Tenders</a:t>
            </a:r>
          </a:p>
          <a:p>
            <a:pPr>
              <a:tabLst>
                <a:tab pos="965200" algn="r"/>
                <a:tab pos="1193800" algn="l"/>
              </a:tabLst>
            </a:pPr>
            <a:r>
              <a:rPr lang="en-US" sz="2000" dirty="0"/>
              <a:t>	30	Materials Engineers</a:t>
            </a:r>
          </a:p>
          <a:p>
            <a:pPr>
              <a:tabLst>
                <a:tab pos="965200" algn="r"/>
                <a:tab pos="1193800" algn="l"/>
              </a:tabLst>
            </a:pPr>
            <a:r>
              <a:rPr lang="en-US" sz="2000" dirty="0"/>
              <a:t>	30	Environmental Engineering Technicians</a:t>
            </a:r>
          </a:p>
          <a:p>
            <a:pPr>
              <a:tabLst>
                <a:tab pos="965200" algn="r"/>
                <a:tab pos="1193800" algn="l"/>
              </a:tabLst>
            </a:pPr>
            <a:r>
              <a:rPr lang="en-US" sz="2000" dirty="0"/>
              <a:t>	30	Psychologists, All Other</a:t>
            </a:r>
          </a:p>
          <a:p>
            <a:pPr>
              <a:tabLst>
                <a:tab pos="965200" algn="r"/>
                <a:tab pos="1193800" algn="l"/>
              </a:tabLst>
            </a:pPr>
            <a:r>
              <a:rPr lang="en-US" sz="2000" dirty="0"/>
              <a:t>	30	Agricultural and Food Science Technicians</a:t>
            </a:r>
          </a:p>
          <a:p>
            <a:pPr>
              <a:tabLst>
                <a:tab pos="965200" algn="r"/>
                <a:tab pos="1193800" algn="l"/>
              </a:tabLst>
            </a:pPr>
            <a:r>
              <a:rPr lang="en-US" sz="2000" dirty="0"/>
              <a:t>	30	Atmospheric, Earth, Marine, and Space Sciences Teachers, Postsecondary</a:t>
            </a:r>
          </a:p>
          <a:p>
            <a:pPr>
              <a:tabLst>
                <a:tab pos="965200" algn="r"/>
                <a:tab pos="1193800" algn="l"/>
              </a:tabLst>
            </a:pPr>
            <a:r>
              <a:rPr lang="en-US" sz="2000" dirty="0"/>
              <a:t>	30	Fine Artists, Including Painters, Sculptors, and Illustrators</a:t>
            </a:r>
          </a:p>
          <a:p>
            <a:pPr>
              <a:tabLst>
                <a:tab pos="965200" algn="r"/>
                <a:tab pos="1193800" algn="l"/>
              </a:tabLst>
            </a:pPr>
            <a:r>
              <a:rPr lang="en-US" sz="2000" dirty="0"/>
              <a:t>	30	Athletes and Sports Competitors</a:t>
            </a:r>
          </a:p>
          <a:p>
            <a:pPr>
              <a:tabLst>
                <a:tab pos="965200" algn="r"/>
                <a:tab pos="1193800" algn="l"/>
              </a:tabLst>
            </a:pPr>
            <a:r>
              <a:rPr lang="en-US" sz="2000" dirty="0"/>
              <a:t>	30	Entertainers and Performers, Sports and Related Workers, All Other</a:t>
            </a:r>
          </a:p>
          <a:p>
            <a:pPr>
              <a:tabLst>
                <a:tab pos="965200" algn="r"/>
                <a:tab pos="1193800" algn="l"/>
              </a:tabLst>
            </a:pPr>
            <a:r>
              <a:rPr lang="en-US" sz="2000" dirty="0"/>
              <a:t>	30	Public Address System and Other Announcers</a:t>
            </a:r>
          </a:p>
          <a:p>
            <a:pPr>
              <a:tabLst>
                <a:tab pos="965200" algn="r"/>
                <a:tab pos="1193800" algn="l"/>
              </a:tabLst>
            </a:pPr>
            <a:r>
              <a:rPr lang="en-US" sz="2000" dirty="0"/>
              <a:t>	30	Camera Operators, Television, Video, and Motion Picture</a:t>
            </a:r>
          </a:p>
          <a:p>
            <a:pPr>
              <a:tabLst>
                <a:tab pos="965200" algn="r"/>
                <a:tab pos="1193800" algn="l"/>
              </a:tabLst>
            </a:pPr>
            <a:r>
              <a:rPr lang="en-US" sz="2000" dirty="0"/>
              <a:t>	30	Dentists, All Other Specialists</a:t>
            </a:r>
          </a:p>
          <a:p>
            <a:pPr>
              <a:tabLst>
                <a:tab pos="965200" algn="r"/>
                <a:tab pos="1193800" algn="l"/>
              </a:tabLst>
            </a:pPr>
            <a:r>
              <a:rPr lang="en-US" sz="2000" dirty="0"/>
              <a:t>	30	Nurse Midwives</a:t>
            </a:r>
          </a:p>
          <a:p>
            <a:pPr>
              <a:tabLst>
                <a:tab pos="965200" algn="r"/>
                <a:tab pos="1193800" algn="l"/>
              </a:tabLst>
            </a:pPr>
            <a:r>
              <a:rPr lang="en-US" sz="2000" dirty="0"/>
              <a:t>	30	Dietetic Technicians</a:t>
            </a:r>
          </a:p>
          <a:p>
            <a:pPr>
              <a:tabLst>
                <a:tab pos="965200" algn="r"/>
                <a:tab pos="1193800" algn="l"/>
              </a:tabLst>
            </a:pPr>
            <a:r>
              <a:rPr lang="en-US" sz="2000" dirty="0"/>
              <a:t>	30	Occupational Health and Safety Technicians</a:t>
            </a:r>
          </a:p>
          <a:p>
            <a:pPr>
              <a:tabLst>
                <a:tab pos="965200" algn="r"/>
                <a:tab pos="1193800" algn="l"/>
              </a:tabLst>
            </a:pPr>
            <a:r>
              <a:rPr lang="en-US" sz="2000" dirty="0"/>
              <a:t>	30	Genetic Counselors</a:t>
            </a:r>
          </a:p>
          <a:p>
            <a:pPr>
              <a:tabLst>
                <a:tab pos="965200" algn="r"/>
                <a:tab pos="1193800" algn="l"/>
              </a:tabLst>
            </a:pPr>
            <a:r>
              <a:rPr lang="en-US" sz="2000" dirty="0"/>
              <a:t>	30	Psychiatric Aides</a:t>
            </a:r>
          </a:p>
          <a:p>
            <a:pPr>
              <a:tabLst>
                <a:tab pos="965200" algn="r"/>
                <a:tab pos="1193800" algn="l"/>
              </a:tabLst>
            </a:pPr>
            <a:r>
              <a:rPr lang="en-US" sz="2000" dirty="0"/>
              <a:t>	30	Locker Room, Coatroom, and Dressing Room Attendants</a:t>
            </a:r>
          </a:p>
          <a:p>
            <a:pPr>
              <a:tabLst>
                <a:tab pos="965200" algn="r"/>
                <a:tab pos="1193800" algn="l"/>
              </a:tabLst>
            </a:pPr>
            <a:r>
              <a:rPr lang="en-US" sz="2000" dirty="0"/>
              <a:t>	30	Payroll and Timekeeping Clerks</a:t>
            </a:r>
          </a:p>
          <a:p>
            <a:pPr>
              <a:tabLst>
                <a:tab pos="965200" algn="r"/>
                <a:tab pos="1193800" algn="l"/>
              </a:tabLst>
            </a:pPr>
            <a:r>
              <a:rPr lang="en-US" sz="2000" dirty="0"/>
              <a:t>	30	Graders and Sorters, Agricultural Products</a:t>
            </a:r>
          </a:p>
          <a:p>
            <a:pPr>
              <a:tabLst>
                <a:tab pos="965200" algn="r"/>
                <a:tab pos="1193800" algn="l"/>
              </a:tabLst>
            </a:pPr>
            <a:r>
              <a:rPr lang="en-US" sz="2000" dirty="0"/>
              <a:t>	30	Agricultural Workers, All Other</a:t>
            </a:r>
          </a:p>
          <a:p>
            <a:pPr>
              <a:tabLst>
                <a:tab pos="965200" algn="r"/>
                <a:tab pos="1193800" algn="l"/>
              </a:tabLst>
            </a:pPr>
            <a:r>
              <a:rPr lang="en-US" sz="2000" dirty="0"/>
              <a:t>	30	Boilermakers</a:t>
            </a:r>
          </a:p>
          <a:p>
            <a:pPr>
              <a:tabLst>
                <a:tab pos="965200" algn="r"/>
                <a:tab pos="1193800" algn="l"/>
              </a:tabLst>
            </a:pPr>
            <a:r>
              <a:rPr lang="en-US" sz="2000" dirty="0"/>
              <a:t>	30	Floor Layers, Except Carpet, Wood, and Hard Tiles</a:t>
            </a:r>
          </a:p>
          <a:p>
            <a:pPr>
              <a:tabLst>
                <a:tab pos="965200" algn="r"/>
                <a:tab pos="1193800" algn="l"/>
              </a:tabLst>
            </a:pPr>
            <a:r>
              <a:rPr lang="en-US" sz="2000" dirty="0"/>
              <a:t>	30	Paperhangers</a:t>
            </a:r>
          </a:p>
          <a:p>
            <a:pPr>
              <a:tabLst>
                <a:tab pos="965200" algn="r"/>
                <a:tab pos="1193800" algn="l"/>
              </a:tabLst>
            </a:pPr>
            <a:r>
              <a:rPr lang="en-US" sz="2000" dirty="0"/>
              <a:t>	30	Motorcycle Mechanics</a:t>
            </a:r>
          </a:p>
          <a:p>
            <a:pPr>
              <a:tabLst>
                <a:tab pos="965200" algn="r"/>
                <a:tab pos="1193800" algn="l"/>
              </a:tabLst>
            </a:pPr>
            <a:r>
              <a:rPr lang="en-US" sz="2000" dirty="0"/>
              <a:t>	30	Power Plant Operators</a:t>
            </a:r>
          </a:p>
          <a:p>
            <a:pPr>
              <a:tabLst>
                <a:tab pos="965200" algn="r"/>
                <a:tab pos="1193800" algn="l"/>
              </a:tabLst>
            </a:pPr>
            <a:r>
              <a:rPr lang="en-US" sz="2000" dirty="0"/>
              <a:t>	30	Airfield Operations Specialists</a:t>
            </a:r>
          </a:p>
          <a:p>
            <a:pPr>
              <a:tabLst>
                <a:tab pos="965200" algn="r"/>
                <a:tab pos="1193800" algn="l"/>
              </a:tabLst>
            </a:pPr>
            <a:r>
              <a:rPr lang="en-US" sz="2000" dirty="0"/>
              <a:t>	30	Ambulance Drivers and Attendants, Except Emergency Medical Technicians</a:t>
            </a:r>
          </a:p>
          <a:p>
            <a:pPr>
              <a:tabLst>
                <a:tab pos="965200" algn="r"/>
                <a:tab pos="1193800" algn="l"/>
              </a:tabLst>
            </a:pPr>
            <a:r>
              <a:rPr lang="en-US" sz="2000" dirty="0"/>
              <a:t>	30	Railroad Brake, Signal, and Switch Operators</a:t>
            </a:r>
          </a:p>
          <a:p>
            <a:pPr>
              <a:tabLst>
                <a:tab pos="965200" algn="r"/>
                <a:tab pos="1193800" algn="l"/>
              </a:tabLst>
            </a:pPr>
            <a:r>
              <a:rPr lang="en-US" sz="2000" dirty="0"/>
              <a:t>	20	Emergency Management Directors</a:t>
            </a:r>
          </a:p>
          <a:p>
            <a:pPr>
              <a:tabLst>
                <a:tab pos="965200" algn="r"/>
                <a:tab pos="1193800" algn="l"/>
              </a:tabLst>
            </a:pPr>
            <a:r>
              <a:rPr lang="en-US" sz="2000" dirty="0"/>
              <a:t>	20	Drafters, All Other</a:t>
            </a:r>
          </a:p>
          <a:p>
            <a:pPr>
              <a:tabLst>
                <a:tab pos="965200" algn="r"/>
                <a:tab pos="1193800" algn="l"/>
              </a:tabLst>
            </a:pPr>
            <a:r>
              <a:rPr lang="en-US" sz="2000" dirty="0"/>
              <a:t>	20	Electro-Mechanical Technicians</a:t>
            </a:r>
          </a:p>
          <a:p>
            <a:pPr>
              <a:tabLst>
                <a:tab pos="965200" algn="r"/>
                <a:tab pos="1193800" algn="l"/>
              </a:tabLst>
            </a:pPr>
            <a:r>
              <a:rPr lang="en-US" sz="2000" dirty="0"/>
              <a:t>	20	Life Scientists, All Other</a:t>
            </a:r>
          </a:p>
          <a:p>
            <a:pPr>
              <a:tabLst>
                <a:tab pos="965200" algn="r"/>
                <a:tab pos="1193800" algn="l"/>
              </a:tabLst>
            </a:pPr>
            <a:r>
              <a:rPr lang="en-US" sz="2000" dirty="0"/>
              <a:t>	20	Atmospheric and Space Scientists</a:t>
            </a:r>
          </a:p>
          <a:p>
            <a:pPr>
              <a:tabLst>
                <a:tab pos="965200" algn="r"/>
                <a:tab pos="1193800" algn="l"/>
              </a:tabLst>
            </a:pPr>
            <a:r>
              <a:rPr lang="en-US" sz="2000" dirty="0"/>
              <a:t>	20	Legal Support Workers, All Other</a:t>
            </a:r>
          </a:p>
          <a:p>
            <a:pPr>
              <a:tabLst>
                <a:tab pos="965200" algn="r"/>
                <a:tab pos="1193800" algn="l"/>
              </a:tabLst>
            </a:pPr>
            <a:r>
              <a:rPr lang="en-US" sz="2000" dirty="0"/>
              <a:t>	20	Architecture Teachers, Postsecondary</a:t>
            </a:r>
          </a:p>
          <a:p>
            <a:pPr>
              <a:tabLst>
                <a:tab pos="965200" algn="r"/>
                <a:tab pos="1193800" algn="l"/>
              </a:tabLst>
            </a:pPr>
            <a:r>
              <a:rPr lang="en-US" sz="2000" dirty="0"/>
              <a:t>	20	Agricultural Sciences Teachers, Postsecondary</a:t>
            </a:r>
          </a:p>
          <a:p>
            <a:pPr>
              <a:tabLst>
                <a:tab pos="965200" algn="r"/>
                <a:tab pos="1193800" algn="l"/>
              </a:tabLst>
            </a:pPr>
            <a:r>
              <a:rPr lang="en-US" sz="2000" dirty="0"/>
              <a:t>	20	Environmental Science Teachers, Postsecondary</a:t>
            </a:r>
          </a:p>
          <a:p>
            <a:pPr>
              <a:tabLst>
                <a:tab pos="965200" algn="r"/>
                <a:tab pos="1193800" algn="l"/>
              </a:tabLst>
            </a:pPr>
            <a:r>
              <a:rPr lang="en-US" sz="2000" dirty="0"/>
              <a:t>	20	Anthropology and Archeology Teachers, Postsecondary</a:t>
            </a:r>
          </a:p>
          <a:p>
            <a:pPr>
              <a:tabLst>
                <a:tab pos="965200" algn="r"/>
                <a:tab pos="1193800" algn="l"/>
              </a:tabLst>
            </a:pPr>
            <a:r>
              <a:rPr lang="en-US" sz="2000" dirty="0"/>
              <a:t>	20	Area, Ethnic, and Cultural Studies Teachers, Postsecondary</a:t>
            </a:r>
          </a:p>
          <a:p>
            <a:pPr>
              <a:tabLst>
                <a:tab pos="965200" algn="r"/>
                <a:tab pos="1193800" algn="l"/>
              </a:tabLst>
            </a:pPr>
            <a:r>
              <a:rPr lang="en-US" sz="2000" dirty="0"/>
              <a:t>	20	Graduate Teaching Assistants</a:t>
            </a:r>
          </a:p>
          <a:p>
            <a:pPr>
              <a:tabLst>
                <a:tab pos="965200" algn="r"/>
                <a:tab pos="1193800" algn="l"/>
              </a:tabLst>
            </a:pPr>
            <a:r>
              <a:rPr lang="en-US" sz="2000" dirty="0"/>
              <a:t>	20	Museum Technicians and Conservators</a:t>
            </a:r>
          </a:p>
          <a:p>
            <a:pPr>
              <a:tabLst>
                <a:tab pos="965200" algn="r"/>
                <a:tab pos="1193800" algn="l"/>
              </a:tabLst>
            </a:pPr>
            <a:r>
              <a:rPr lang="en-US" sz="2000" dirty="0"/>
              <a:t>	20	Farm and Home Management Advisors</a:t>
            </a:r>
          </a:p>
          <a:p>
            <a:pPr>
              <a:tabLst>
                <a:tab pos="965200" algn="r"/>
                <a:tab pos="1193800" algn="l"/>
              </a:tabLst>
            </a:pPr>
            <a:r>
              <a:rPr lang="en-US" sz="2000" dirty="0"/>
              <a:t>	20	Artists and Related Workers, All Other</a:t>
            </a:r>
          </a:p>
          <a:p>
            <a:pPr>
              <a:tabLst>
                <a:tab pos="965200" algn="r"/>
                <a:tab pos="1193800" algn="l"/>
              </a:tabLst>
            </a:pPr>
            <a:r>
              <a:rPr lang="en-US" sz="2000" dirty="0"/>
              <a:t>	20	Designers, All Other</a:t>
            </a:r>
          </a:p>
          <a:p>
            <a:pPr>
              <a:tabLst>
                <a:tab pos="965200" algn="r"/>
                <a:tab pos="1193800" algn="l"/>
              </a:tabLst>
            </a:pPr>
            <a:r>
              <a:rPr lang="en-US" sz="2000" dirty="0"/>
              <a:t>	20	Dancers</a:t>
            </a:r>
          </a:p>
          <a:p>
            <a:pPr>
              <a:tabLst>
                <a:tab pos="965200" algn="r"/>
                <a:tab pos="1193800" algn="l"/>
              </a:tabLst>
            </a:pPr>
            <a:r>
              <a:rPr lang="en-US" sz="2000" dirty="0"/>
              <a:t>	20	Media and Communication Workers, All Other</a:t>
            </a:r>
          </a:p>
          <a:p>
            <a:pPr>
              <a:tabLst>
                <a:tab pos="965200" algn="r"/>
                <a:tab pos="1193800" algn="l"/>
              </a:tabLst>
            </a:pPr>
            <a:r>
              <a:rPr lang="en-US" sz="2000" dirty="0"/>
              <a:t>	20	Podiatrists</a:t>
            </a:r>
          </a:p>
          <a:p>
            <a:pPr>
              <a:tabLst>
                <a:tab pos="965200" algn="r"/>
                <a:tab pos="1193800" algn="l"/>
              </a:tabLst>
            </a:pPr>
            <a:r>
              <a:rPr lang="en-US" sz="2000" dirty="0"/>
              <a:t>	20	Occupational Therapy Aides</a:t>
            </a:r>
          </a:p>
          <a:p>
            <a:pPr>
              <a:tabLst>
                <a:tab pos="965200" algn="r"/>
                <a:tab pos="1193800" algn="l"/>
              </a:tabLst>
            </a:pPr>
            <a:r>
              <a:rPr lang="en-US" sz="2000" dirty="0"/>
              <a:t>	20	Fish and Game Wardens</a:t>
            </a:r>
          </a:p>
          <a:p>
            <a:pPr>
              <a:tabLst>
                <a:tab pos="965200" algn="r"/>
                <a:tab pos="1193800" algn="l"/>
              </a:tabLst>
            </a:pPr>
            <a:r>
              <a:rPr lang="en-US" sz="2000" dirty="0"/>
              <a:t>	20	Agricultural Inspectors</a:t>
            </a:r>
          </a:p>
          <a:p>
            <a:pPr>
              <a:tabLst>
                <a:tab pos="965200" algn="r"/>
                <a:tab pos="1193800" algn="l"/>
              </a:tabLst>
            </a:pPr>
            <a:r>
              <a:rPr lang="en-US" sz="2000" dirty="0"/>
              <a:t>	20	Rail-Track Laying and Maintenance Equipment Operators</a:t>
            </a:r>
          </a:p>
          <a:p>
            <a:pPr>
              <a:tabLst>
                <a:tab pos="965200" algn="r"/>
                <a:tab pos="1193800" algn="l"/>
              </a:tabLst>
            </a:pPr>
            <a:r>
              <a:rPr lang="en-US" sz="2000" dirty="0"/>
              <a:t>	20	Electrical and Electronics Installers and Repairers, Transportation Equipment</a:t>
            </a:r>
          </a:p>
          <a:p>
            <a:pPr>
              <a:tabLst>
                <a:tab pos="965200" algn="r"/>
                <a:tab pos="1193800" algn="l"/>
              </a:tabLst>
            </a:pPr>
            <a:r>
              <a:rPr lang="en-US" sz="2000" dirty="0"/>
              <a:t>	20	Etchers and Engravers</a:t>
            </a:r>
          </a:p>
          <a:p>
            <a:pPr>
              <a:tabLst>
                <a:tab pos="965200" algn="r"/>
                <a:tab pos="1193800" algn="l"/>
              </a:tabLst>
            </a:pPr>
            <a:r>
              <a:rPr lang="en-US" sz="2000" dirty="0"/>
              <a:t>	20	Rail Transportation Workers, All Other</a:t>
            </a:r>
          </a:p>
          <a:p>
            <a:pPr>
              <a:tabLst>
                <a:tab pos="965200" algn="r"/>
                <a:tab pos="1193800" algn="l"/>
              </a:tabLst>
            </a:pPr>
            <a:r>
              <a:rPr lang="en-US" sz="2000" dirty="0"/>
              <a:t>	20	Traffic Technicians</a:t>
            </a:r>
          </a:p>
          <a:p>
            <a:pPr>
              <a:tabLst>
                <a:tab pos="965200" algn="r"/>
                <a:tab pos="1193800" algn="l"/>
              </a:tabLst>
            </a:pPr>
            <a:r>
              <a:rPr lang="en-US" sz="2000" dirty="0"/>
              <a:t>	10	Insurance Underwriters</a:t>
            </a:r>
          </a:p>
          <a:p>
            <a:pPr>
              <a:tabLst>
                <a:tab pos="965200" algn="r"/>
                <a:tab pos="1193800" algn="l"/>
              </a:tabLst>
            </a:pPr>
            <a:r>
              <a:rPr lang="en-US" sz="2000" dirty="0"/>
              <a:t>	10	Agricultural Engineers</a:t>
            </a:r>
          </a:p>
          <a:p>
            <a:pPr>
              <a:tabLst>
                <a:tab pos="965200" algn="r"/>
                <a:tab pos="1193800" algn="l"/>
              </a:tabLst>
            </a:pPr>
            <a:r>
              <a:rPr lang="en-US" sz="2000" dirty="0"/>
              <a:t>	10	Aerospace Engineering and Operations Technicians</a:t>
            </a:r>
          </a:p>
          <a:p>
            <a:pPr>
              <a:tabLst>
                <a:tab pos="965200" algn="r"/>
                <a:tab pos="1193800" algn="l"/>
              </a:tabLst>
            </a:pPr>
            <a:r>
              <a:rPr lang="en-US" sz="2000" dirty="0"/>
              <a:t>	10	Food Scientists and Technologists</a:t>
            </a:r>
          </a:p>
          <a:p>
            <a:pPr>
              <a:tabLst>
                <a:tab pos="965200" algn="r"/>
                <a:tab pos="1193800" algn="l"/>
              </a:tabLst>
            </a:pPr>
            <a:r>
              <a:rPr lang="en-US" sz="2000" dirty="0"/>
              <a:t>	10	Epidemiologists</a:t>
            </a:r>
          </a:p>
          <a:p>
            <a:pPr>
              <a:tabLst>
                <a:tab pos="965200" algn="r"/>
                <a:tab pos="1193800" algn="l"/>
              </a:tabLst>
            </a:pPr>
            <a:r>
              <a:rPr lang="en-US" sz="2000" dirty="0"/>
              <a:t>	10	Materials Scientists</a:t>
            </a:r>
          </a:p>
          <a:p>
            <a:pPr>
              <a:tabLst>
                <a:tab pos="965200" algn="r"/>
                <a:tab pos="1193800" algn="l"/>
              </a:tabLst>
            </a:pPr>
            <a:r>
              <a:rPr lang="en-US" sz="2000" dirty="0"/>
              <a:t>	10	Hydrologists</a:t>
            </a:r>
          </a:p>
          <a:p>
            <a:pPr>
              <a:tabLst>
                <a:tab pos="965200" algn="r"/>
                <a:tab pos="1193800" algn="l"/>
              </a:tabLst>
            </a:pPr>
            <a:r>
              <a:rPr lang="en-US" sz="2000" dirty="0"/>
              <a:t>	10	Survey Researchers</a:t>
            </a:r>
          </a:p>
          <a:p>
            <a:pPr>
              <a:tabLst>
                <a:tab pos="965200" algn="r"/>
                <a:tab pos="1193800" algn="l"/>
              </a:tabLst>
            </a:pPr>
            <a:r>
              <a:rPr lang="en-US" sz="2000" dirty="0"/>
              <a:t>	10	Political Scientists</a:t>
            </a:r>
          </a:p>
          <a:p>
            <a:pPr>
              <a:tabLst>
                <a:tab pos="965200" algn="r"/>
                <a:tab pos="1193800" algn="l"/>
              </a:tabLst>
            </a:pPr>
            <a:r>
              <a:rPr lang="en-US" sz="2000" dirty="0"/>
              <a:t>	10	Geological and Petroleum Technicians</a:t>
            </a:r>
          </a:p>
          <a:p>
            <a:pPr>
              <a:tabLst>
                <a:tab pos="965200" algn="r"/>
                <a:tab pos="1193800" algn="l"/>
              </a:tabLst>
            </a:pPr>
            <a:r>
              <a:rPr lang="en-US" sz="2000" dirty="0"/>
              <a:t>	10	Forest and Conservation Technicians</a:t>
            </a:r>
          </a:p>
          <a:p>
            <a:pPr>
              <a:tabLst>
                <a:tab pos="965200" algn="r"/>
                <a:tab pos="1193800" algn="l"/>
              </a:tabLst>
            </a:pPr>
            <a:r>
              <a:rPr lang="en-US" sz="2000" dirty="0"/>
              <a:t>	10	Arbitrators, Mediators, and Conciliators</a:t>
            </a:r>
          </a:p>
          <a:p>
            <a:pPr>
              <a:tabLst>
                <a:tab pos="965200" algn="r"/>
                <a:tab pos="1193800" algn="l"/>
              </a:tabLst>
            </a:pPr>
            <a:r>
              <a:rPr lang="en-US" sz="2000" dirty="0"/>
              <a:t>	10	Court Reporters</a:t>
            </a:r>
          </a:p>
          <a:p>
            <a:pPr>
              <a:tabLst>
                <a:tab pos="965200" algn="r"/>
                <a:tab pos="1193800" algn="l"/>
              </a:tabLst>
            </a:pPr>
            <a:r>
              <a:rPr lang="en-US" sz="2000" dirty="0"/>
              <a:t>	10	Forestry and Conservation Science Teachers, Postsecondary</a:t>
            </a:r>
          </a:p>
          <a:p>
            <a:pPr>
              <a:tabLst>
                <a:tab pos="965200" algn="r"/>
                <a:tab pos="1193800" algn="l"/>
              </a:tabLst>
            </a:pPr>
            <a:r>
              <a:rPr lang="en-US" sz="2000" dirty="0"/>
              <a:t>	10	Geography Teachers, Postsecondary</a:t>
            </a:r>
          </a:p>
          <a:p>
            <a:pPr>
              <a:tabLst>
                <a:tab pos="965200" algn="r"/>
                <a:tab pos="1193800" algn="l"/>
              </a:tabLst>
            </a:pPr>
            <a:r>
              <a:rPr lang="en-US" sz="2000" dirty="0"/>
              <a:t>	10	Library Science Teachers, Postsecondary</a:t>
            </a:r>
          </a:p>
          <a:p>
            <a:pPr>
              <a:tabLst>
                <a:tab pos="965200" algn="r"/>
                <a:tab pos="1193800" algn="l"/>
              </a:tabLst>
            </a:pPr>
            <a:r>
              <a:rPr lang="en-US" sz="2000" dirty="0"/>
              <a:t>	10	Home Economics Teachers, Postsecondary</a:t>
            </a:r>
          </a:p>
          <a:p>
            <a:pPr>
              <a:tabLst>
                <a:tab pos="965200" algn="r"/>
                <a:tab pos="1193800" algn="l"/>
              </a:tabLst>
            </a:pPr>
            <a:r>
              <a:rPr lang="en-US" sz="2000" dirty="0"/>
              <a:t>	10	Audio-Visual and Multimedia Collections Specialists</a:t>
            </a:r>
          </a:p>
          <a:p>
            <a:pPr>
              <a:tabLst>
                <a:tab pos="965200" algn="r"/>
                <a:tab pos="1193800" algn="l"/>
              </a:tabLst>
            </a:pPr>
            <a:r>
              <a:rPr lang="en-US" sz="2000" dirty="0"/>
              <a:t>	10	Craft Artists</a:t>
            </a:r>
          </a:p>
          <a:p>
            <a:pPr>
              <a:tabLst>
                <a:tab pos="965200" algn="r"/>
                <a:tab pos="1193800" algn="l"/>
              </a:tabLst>
            </a:pPr>
            <a:r>
              <a:rPr lang="en-US" sz="2000" dirty="0"/>
              <a:t>	10	Fashion Designers</a:t>
            </a:r>
          </a:p>
          <a:p>
            <a:pPr>
              <a:tabLst>
                <a:tab pos="965200" algn="r"/>
                <a:tab pos="1193800" algn="l"/>
              </a:tabLst>
            </a:pPr>
            <a:r>
              <a:rPr lang="en-US" sz="2000" dirty="0"/>
              <a:t>	10	Set and Exhibit Designers</a:t>
            </a:r>
          </a:p>
          <a:p>
            <a:pPr>
              <a:tabLst>
                <a:tab pos="965200" algn="r"/>
                <a:tab pos="1193800" algn="l"/>
              </a:tabLst>
            </a:pPr>
            <a:r>
              <a:rPr lang="en-US" sz="2000" dirty="0"/>
              <a:t>	10	Sound Engineering Technicians</a:t>
            </a:r>
          </a:p>
          <a:p>
            <a:pPr>
              <a:tabLst>
                <a:tab pos="965200" algn="r"/>
                <a:tab pos="1193800" algn="l"/>
              </a:tabLst>
            </a:pPr>
            <a:r>
              <a:rPr lang="en-US" sz="2000" dirty="0"/>
              <a:t>	10	Medical Transcriptionists</a:t>
            </a:r>
          </a:p>
          <a:p>
            <a:pPr>
              <a:tabLst>
                <a:tab pos="965200" algn="r"/>
                <a:tab pos="1193800" algn="l"/>
              </a:tabLst>
            </a:pPr>
            <a:r>
              <a:rPr lang="en-US" sz="2000" dirty="0"/>
              <a:t>	10	Embalmers</a:t>
            </a:r>
          </a:p>
          <a:p>
            <a:pPr>
              <a:tabLst>
                <a:tab pos="965200" algn="r"/>
                <a:tab pos="1193800" algn="l"/>
              </a:tabLst>
            </a:pPr>
            <a:r>
              <a:rPr lang="en-US" sz="2000" dirty="0"/>
              <a:t>	10	Makeup Artists, Theatrical and Performance</a:t>
            </a:r>
          </a:p>
          <a:p>
            <a:pPr>
              <a:tabLst>
                <a:tab pos="965200" algn="r"/>
                <a:tab pos="1193800" algn="l"/>
              </a:tabLst>
            </a:pPr>
            <a:r>
              <a:rPr lang="en-US" sz="2000" dirty="0"/>
              <a:t>	10	Concierges</a:t>
            </a:r>
          </a:p>
          <a:p>
            <a:pPr>
              <a:tabLst>
                <a:tab pos="965200" algn="r"/>
                <a:tab pos="1193800" algn="l"/>
              </a:tabLst>
            </a:pPr>
            <a:r>
              <a:rPr lang="en-US" sz="2000" dirty="0"/>
              <a:t>	10	Correspondence Clerks</a:t>
            </a:r>
          </a:p>
          <a:p>
            <a:pPr>
              <a:tabLst>
                <a:tab pos="965200" algn="r"/>
                <a:tab pos="1193800" algn="l"/>
              </a:tabLst>
            </a:pPr>
            <a:r>
              <a:rPr lang="en-US" sz="2000" dirty="0"/>
              <a:t>	10	Credit Authorizers, Checkers, and Clerks</a:t>
            </a:r>
          </a:p>
          <a:p>
            <a:pPr>
              <a:tabLst>
                <a:tab pos="965200" algn="r"/>
                <a:tab pos="1193800" algn="l"/>
              </a:tabLst>
            </a:pPr>
            <a:r>
              <a:rPr lang="en-US" sz="2000" dirty="0"/>
              <a:t>	10	Drywall and Ceiling Tile Installers</a:t>
            </a:r>
          </a:p>
          <a:p>
            <a:pPr>
              <a:tabLst>
                <a:tab pos="965200" algn="r"/>
                <a:tab pos="1193800" algn="l"/>
              </a:tabLst>
            </a:pPr>
            <a:r>
              <a:rPr lang="en-US" sz="2000" dirty="0"/>
              <a:t>	10	Plasterers and Stucco Masons</a:t>
            </a:r>
          </a:p>
          <a:p>
            <a:pPr>
              <a:tabLst>
                <a:tab pos="965200" algn="r"/>
                <a:tab pos="1193800" algn="l"/>
              </a:tabLst>
            </a:pPr>
            <a:r>
              <a:rPr lang="en-US" sz="2000" dirty="0"/>
              <a:t>	10	Helpers--Painters, Paperhangers, Plasterers, and Stucco Masons</a:t>
            </a:r>
          </a:p>
          <a:p>
            <a:pPr>
              <a:tabLst>
                <a:tab pos="965200" algn="r"/>
                <a:tab pos="1193800" algn="l"/>
              </a:tabLst>
            </a:pPr>
            <a:r>
              <a:rPr lang="en-US" sz="2000" dirty="0"/>
              <a:t>	10	Helpers--Extraction Workers</a:t>
            </a:r>
          </a:p>
          <a:p>
            <a:pPr>
              <a:tabLst>
                <a:tab pos="965200" algn="r"/>
                <a:tab pos="1193800" algn="l"/>
              </a:tabLst>
            </a:pPr>
            <a:r>
              <a:rPr lang="en-US" sz="2000" dirty="0"/>
              <a:t>	10	Motorboat Mechanics and Service Technicians</a:t>
            </a:r>
          </a:p>
          <a:p>
            <a:pPr>
              <a:tabLst>
                <a:tab pos="965200" algn="r"/>
                <a:tab pos="1193800" algn="l"/>
              </a:tabLst>
            </a:pPr>
            <a:r>
              <a:rPr lang="en-US" sz="2000" dirty="0"/>
              <a:t>	10	Fiberglass Laminators and Fabricators</a:t>
            </a:r>
          </a:p>
          <a:p>
            <a:pPr>
              <a:tabLst>
                <a:tab pos="965200" algn="r"/>
                <a:tab pos="1193800" algn="l"/>
              </a:tabLst>
            </a:pPr>
            <a:r>
              <a:rPr lang="en-US" sz="2000" dirty="0"/>
              <a:t>	10	Patternmakers, Wood</a:t>
            </a:r>
          </a:p>
          <a:p>
            <a:pPr>
              <a:tabLst>
                <a:tab pos="965200" algn="r"/>
                <a:tab pos="1193800" algn="l"/>
              </a:tabLst>
            </a:pPr>
            <a:r>
              <a:rPr lang="en-US" sz="2000" dirty="0"/>
              <a:t>	10	Woodworkers, All Other</a:t>
            </a:r>
          </a:p>
          <a:p>
            <a:pPr>
              <a:tabLst>
                <a:tab pos="965200" algn="r"/>
                <a:tab pos="1193800" algn="l"/>
              </a:tabLst>
            </a:pPr>
            <a:r>
              <a:rPr lang="en-US" sz="2000" dirty="0"/>
              <a:t>	10	Gas Plant Operators</a:t>
            </a:r>
          </a:p>
          <a:p>
            <a:pPr>
              <a:tabLst>
                <a:tab pos="965200" algn="r"/>
                <a:tab pos="1193800" algn="l"/>
              </a:tabLst>
            </a:pPr>
            <a:r>
              <a:rPr lang="en-US" sz="2000" dirty="0"/>
              <a:t>	10	Painting, Coating, and Decorating Workers</a:t>
            </a:r>
          </a:p>
          <a:p>
            <a:pPr>
              <a:tabLst>
                <a:tab pos="965200" algn="r"/>
                <a:tab pos="1193800" algn="l"/>
              </a:tabLst>
            </a:pPr>
            <a:r>
              <a:rPr lang="en-US" sz="2000" dirty="0"/>
              <a:t>	10	Cooling and Freezing Equipment Operators and Tenders</a:t>
            </a:r>
          </a:p>
          <a:p>
            <a:pPr>
              <a:tabLst>
                <a:tab pos="965200" algn="r"/>
                <a:tab pos="1193800" algn="l"/>
              </a:tabLst>
            </a:pPr>
            <a:r>
              <a:rPr lang="en-US" sz="2000" dirty="0"/>
              <a:t>	10	Transportation Inspectors</a:t>
            </a:r>
          </a:p>
          <a:p>
            <a:pPr>
              <a:tabLst>
                <a:tab pos="965200" algn="r"/>
                <a:tab pos="1193800" algn="l"/>
              </a:tabLst>
            </a:pPr>
            <a:r>
              <a:rPr lang="en-US" sz="2000" dirty="0"/>
              <a:t>	10	Material Moving Workers, All Other</a:t>
            </a:r>
          </a:p>
        </p:txBody>
      </p:sp>
    </p:spTree>
    <p:extLst>
      <p:ext uri="{BB962C8B-B14F-4D97-AF65-F5344CB8AC3E}">
        <p14:creationId xmlns:p14="http://schemas.microsoft.com/office/powerpoint/2010/main" val="492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2016 - 2026)</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83219388"/>
          </a:xfrm>
          <a:prstGeom prst="rect">
            <a:avLst/>
          </a:prstGeom>
          <a:solidFill>
            <a:schemeClr val="bg1"/>
          </a:solidFill>
        </p:spPr>
        <p:txBody>
          <a:bodyPr wrap="square">
            <a:spAutoFit/>
          </a:bodyPr>
          <a:lstStyle/>
          <a:p>
            <a:pPr>
              <a:tabLst>
                <a:tab pos="965200" algn="r"/>
                <a:tab pos="1193800" algn="l"/>
              </a:tabLst>
            </a:pPr>
            <a:r>
              <a:rPr lang="en-US" sz="2000" dirty="0">
                <a:solidFill>
                  <a:srgbClr val="0531FF"/>
                </a:solidFill>
              </a:rPr>
              <a:t>	30,890	Combined Food Preparation and Serving Workers, Including Fast Food</a:t>
            </a:r>
          </a:p>
          <a:p>
            <a:pPr>
              <a:tabLst>
                <a:tab pos="965200" algn="r"/>
                <a:tab pos="1193800" algn="l"/>
              </a:tabLst>
            </a:pPr>
            <a:r>
              <a:rPr lang="en-US" sz="2000" dirty="0">
                <a:solidFill>
                  <a:srgbClr val="00B050"/>
                </a:solidFill>
              </a:rPr>
              <a:t>	15,820	Registered Nurses</a:t>
            </a:r>
          </a:p>
          <a:p>
            <a:pPr>
              <a:tabLst>
                <a:tab pos="965200" algn="r"/>
                <a:tab pos="1193800" algn="l"/>
              </a:tabLst>
            </a:pPr>
            <a:r>
              <a:rPr lang="en-US" sz="2000" dirty="0">
                <a:solidFill>
                  <a:srgbClr val="0531FF"/>
                </a:solidFill>
              </a:rPr>
              <a:t>	11,820	Customer Service Representatives</a:t>
            </a:r>
          </a:p>
          <a:p>
            <a:pPr>
              <a:tabLst>
                <a:tab pos="965200" algn="r"/>
                <a:tab pos="1193800" algn="l"/>
              </a:tabLst>
            </a:pPr>
            <a:r>
              <a:rPr lang="en-US" sz="2000" dirty="0">
                <a:solidFill>
                  <a:srgbClr val="0531FF"/>
                </a:solidFill>
              </a:rPr>
              <a:t>	9,990	Retail Salespersons</a:t>
            </a:r>
          </a:p>
          <a:p>
            <a:pPr>
              <a:tabLst>
                <a:tab pos="965200" algn="r"/>
                <a:tab pos="1193800" algn="l"/>
              </a:tabLst>
            </a:pPr>
            <a:r>
              <a:rPr lang="en-US" sz="2000" dirty="0">
                <a:solidFill>
                  <a:srgbClr val="FF0000"/>
                </a:solidFill>
              </a:rPr>
              <a:t>	9,650	Software Developers, Applications</a:t>
            </a:r>
          </a:p>
          <a:p>
            <a:pPr>
              <a:tabLst>
                <a:tab pos="965200" algn="r"/>
                <a:tab pos="1193800" algn="l"/>
              </a:tabLst>
            </a:pPr>
            <a:r>
              <a:rPr lang="en-US" sz="2000" dirty="0"/>
              <a:t>	</a:t>
            </a:r>
            <a:r>
              <a:rPr lang="en-US" sz="2000" dirty="0">
                <a:solidFill>
                  <a:srgbClr val="0531FF"/>
                </a:solidFill>
              </a:rPr>
              <a:t>9,050	Laborers and Freight, Stock, and Material Movers, Hand</a:t>
            </a:r>
          </a:p>
          <a:p>
            <a:pPr>
              <a:tabLst>
                <a:tab pos="965200" algn="r"/>
                <a:tab pos="1193800" algn="l"/>
              </a:tabLst>
            </a:pPr>
            <a:r>
              <a:rPr lang="en-US" sz="2000" dirty="0">
                <a:solidFill>
                  <a:srgbClr val="0531FF"/>
                </a:solidFill>
              </a:rPr>
              <a:t>	8,380	Waiters and Waitresses</a:t>
            </a:r>
          </a:p>
          <a:p>
            <a:pPr>
              <a:tabLst>
                <a:tab pos="965200" algn="r"/>
                <a:tab pos="1193800" algn="l"/>
              </a:tabLst>
            </a:pPr>
            <a:r>
              <a:rPr lang="en-US" sz="2000" dirty="0">
                <a:solidFill>
                  <a:srgbClr val="0531FF"/>
                </a:solidFill>
              </a:rPr>
              <a:t>	7,880	Personal Care Aides</a:t>
            </a:r>
          </a:p>
          <a:p>
            <a:pPr>
              <a:tabLst>
                <a:tab pos="965200" algn="r"/>
                <a:tab pos="1193800" algn="l"/>
              </a:tabLst>
            </a:pPr>
            <a:r>
              <a:rPr lang="en-US" sz="2000" dirty="0">
                <a:solidFill>
                  <a:srgbClr val="0531FF"/>
                </a:solidFill>
              </a:rPr>
              <a:t>	7,870	Janitors and Cleaners, Except Maids and Housekeeping Cleaners</a:t>
            </a:r>
          </a:p>
          <a:p>
            <a:pPr>
              <a:tabLst>
                <a:tab pos="965200" algn="r"/>
                <a:tab pos="1193800" algn="l"/>
              </a:tabLst>
            </a:pPr>
            <a:r>
              <a:rPr lang="en-US" sz="2000" dirty="0">
                <a:solidFill>
                  <a:srgbClr val="FF0000"/>
                </a:solidFill>
              </a:rPr>
              <a:t>	7,340	General and Operations Managers</a:t>
            </a:r>
          </a:p>
          <a:p>
            <a:pPr>
              <a:tabLst>
                <a:tab pos="965200" algn="r"/>
                <a:tab pos="1193800" algn="l"/>
              </a:tabLst>
            </a:pPr>
            <a:r>
              <a:rPr lang="en-US" sz="2000" dirty="0"/>
              <a:t>	</a:t>
            </a:r>
            <a:r>
              <a:rPr lang="en-US" sz="2000" dirty="0">
                <a:solidFill>
                  <a:srgbClr val="0531FF"/>
                </a:solidFill>
              </a:rPr>
              <a:t>7,190	Home Health Aides</a:t>
            </a:r>
          </a:p>
          <a:p>
            <a:pPr>
              <a:tabLst>
                <a:tab pos="965200" algn="r"/>
                <a:tab pos="1193800" algn="l"/>
              </a:tabLst>
            </a:pPr>
            <a:r>
              <a:rPr lang="en-US" sz="2000" dirty="0">
                <a:solidFill>
                  <a:srgbClr val="0531FF"/>
                </a:solidFill>
              </a:rPr>
              <a:t>	6,620	Cooks, Restaurant</a:t>
            </a:r>
          </a:p>
          <a:p>
            <a:pPr>
              <a:tabLst>
                <a:tab pos="965200" algn="r"/>
                <a:tab pos="1193800" algn="l"/>
              </a:tabLst>
            </a:pPr>
            <a:r>
              <a:rPr lang="en-US" sz="2000" dirty="0">
                <a:solidFill>
                  <a:srgbClr val="0531FF"/>
                </a:solidFill>
              </a:rPr>
              <a:t>	6,170	Landscaping and </a:t>
            </a:r>
            <a:r>
              <a:rPr lang="en-US" sz="2000" dirty="0" err="1">
                <a:solidFill>
                  <a:srgbClr val="0531FF"/>
                </a:solidFill>
              </a:rPr>
              <a:t>Groundskeeping</a:t>
            </a:r>
            <a:r>
              <a:rPr lang="en-US" sz="2000" dirty="0">
                <a:solidFill>
                  <a:srgbClr val="0531FF"/>
                </a:solidFill>
              </a:rPr>
              <a:t> Workers</a:t>
            </a:r>
          </a:p>
          <a:p>
            <a:pPr>
              <a:tabLst>
                <a:tab pos="965200" algn="r"/>
                <a:tab pos="1193800" algn="l"/>
              </a:tabLst>
            </a:pPr>
            <a:r>
              <a:rPr lang="en-US" sz="2000" dirty="0">
                <a:solidFill>
                  <a:srgbClr val="0531FF"/>
                </a:solidFill>
              </a:rPr>
              <a:t>	5,450	Stock Clerks and Order Fillers</a:t>
            </a:r>
          </a:p>
          <a:p>
            <a:pPr>
              <a:tabLst>
                <a:tab pos="965200" algn="r"/>
                <a:tab pos="1193800" algn="l"/>
              </a:tabLst>
            </a:pPr>
            <a:r>
              <a:rPr lang="en-US" sz="2000" dirty="0">
                <a:solidFill>
                  <a:srgbClr val="0531FF"/>
                </a:solidFill>
              </a:rPr>
              <a:t>	5,360	Nursing Assistants</a:t>
            </a:r>
          </a:p>
          <a:p>
            <a:pPr>
              <a:tabLst>
                <a:tab pos="965200" algn="r"/>
                <a:tab pos="1193800" algn="l"/>
              </a:tabLst>
            </a:pPr>
            <a:r>
              <a:rPr lang="en-US" sz="2000" dirty="0">
                <a:solidFill>
                  <a:srgbClr val="0531FF"/>
                </a:solidFill>
              </a:rPr>
              <a:t>	5,260	Sales Representatives, Wholesale and Manufacturing, Except Technical and Scientific Products</a:t>
            </a:r>
          </a:p>
          <a:p>
            <a:pPr>
              <a:tabLst>
                <a:tab pos="965200" algn="r"/>
                <a:tab pos="1193800" algn="l"/>
              </a:tabLst>
            </a:pPr>
            <a:r>
              <a:rPr lang="en-US" sz="2000" dirty="0"/>
              <a:t>	</a:t>
            </a:r>
            <a:r>
              <a:rPr lang="en-US" sz="2000" dirty="0">
                <a:solidFill>
                  <a:srgbClr val="FF0000"/>
                </a:solidFill>
              </a:rPr>
              <a:t>5,020	Business Operations Specialists, All Other</a:t>
            </a:r>
          </a:p>
          <a:p>
            <a:pPr>
              <a:tabLst>
                <a:tab pos="965200" algn="r"/>
                <a:tab pos="1193800" algn="l"/>
              </a:tabLst>
            </a:pPr>
            <a:r>
              <a:rPr lang="en-US" sz="2000" dirty="0">
                <a:solidFill>
                  <a:srgbClr val="FF0000"/>
                </a:solidFill>
              </a:rPr>
              <a:t>	4,920	Accountants and Auditors</a:t>
            </a:r>
          </a:p>
          <a:p>
            <a:pPr>
              <a:tabLst>
                <a:tab pos="965200" algn="r"/>
                <a:tab pos="1193800" algn="l"/>
              </a:tabLst>
            </a:pPr>
            <a:r>
              <a:rPr lang="en-US" sz="2000" dirty="0">
                <a:solidFill>
                  <a:srgbClr val="FF0000"/>
                </a:solidFill>
              </a:rPr>
              <a:t>	4,770	Market Research Analysts and Marketing Specialists</a:t>
            </a:r>
          </a:p>
          <a:p>
            <a:pPr>
              <a:tabLst>
                <a:tab pos="965200" algn="r"/>
                <a:tab pos="1193800" algn="l"/>
              </a:tabLst>
            </a:pPr>
            <a:r>
              <a:rPr lang="en-US" sz="2000" dirty="0"/>
              <a:t>	</a:t>
            </a:r>
            <a:r>
              <a:rPr lang="en-US" sz="2000" dirty="0">
                <a:solidFill>
                  <a:srgbClr val="0531FF"/>
                </a:solidFill>
              </a:rPr>
              <a:t>4,720	Medical Assistants</a:t>
            </a:r>
          </a:p>
          <a:p>
            <a:pPr>
              <a:tabLst>
                <a:tab pos="965200" algn="r"/>
                <a:tab pos="1193800" algn="l"/>
              </a:tabLst>
            </a:pPr>
            <a:r>
              <a:rPr lang="en-US" sz="2000" dirty="0">
                <a:solidFill>
                  <a:srgbClr val="0531FF"/>
                </a:solidFill>
              </a:rPr>
              <a:t>	4,700	Receptionists and Information Clerks</a:t>
            </a:r>
          </a:p>
          <a:p>
            <a:pPr>
              <a:tabLst>
                <a:tab pos="965200" algn="r"/>
                <a:tab pos="1193800" algn="l"/>
              </a:tabLst>
            </a:pPr>
            <a:r>
              <a:rPr lang="en-US" sz="2000" dirty="0"/>
              <a:t>	4,670	First-Line Supervisors of Food Preparation and Serving Workers</a:t>
            </a:r>
          </a:p>
          <a:p>
            <a:pPr>
              <a:tabLst>
                <a:tab pos="965200" algn="r"/>
                <a:tab pos="1193800" algn="l"/>
              </a:tabLst>
            </a:pPr>
            <a:r>
              <a:rPr lang="en-US" sz="2000" dirty="0"/>
              <a:t>	</a:t>
            </a:r>
            <a:r>
              <a:rPr lang="en-US" sz="2000" dirty="0">
                <a:solidFill>
                  <a:srgbClr val="0531FF"/>
                </a:solidFill>
              </a:rPr>
              <a:t>4,640	Maintenance and Repair Workers, General</a:t>
            </a:r>
          </a:p>
          <a:p>
            <a:pPr>
              <a:tabLst>
                <a:tab pos="965200" algn="r"/>
                <a:tab pos="1193800" algn="l"/>
              </a:tabLst>
            </a:pPr>
            <a:r>
              <a:rPr lang="en-US" sz="2000" dirty="0">
                <a:solidFill>
                  <a:srgbClr val="0531FF"/>
                </a:solidFill>
              </a:rPr>
              <a:t>	4,560	Heavy and Tractor-Trailer Truck Drivers</a:t>
            </a:r>
          </a:p>
          <a:p>
            <a:pPr>
              <a:tabLst>
                <a:tab pos="965200" algn="r"/>
                <a:tab pos="1193800" algn="l"/>
              </a:tabLst>
            </a:pPr>
            <a:r>
              <a:rPr lang="en-US" sz="2000" dirty="0"/>
              <a:t>	4,540	First-Line Supervisors of Retail Sales Workers</a:t>
            </a:r>
          </a:p>
          <a:p>
            <a:pPr>
              <a:tabLst>
                <a:tab pos="965200" algn="r"/>
                <a:tab pos="1193800" algn="l"/>
              </a:tabLst>
            </a:pPr>
            <a:r>
              <a:rPr lang="en-US" sz="2000" dirty="0"/>
              <a:t>	</a:t>
            </a:r>
            <a:r>
              <a:rPr lang="en-US" sz="2000" dirty="0">
                <a:solidFill>
                  <a:srgbClr val="0531FF"/>
                </a:solidFill>
              </a:rPr>
              <a:t>4,150	Childcare Workers</a:t>
            </a:r>
          </a:p>
          <a:p>
            <a:pPr>
              <a:tabLst>
                <a:tab pos="965200" algn="r"/>
                <a:tab pos="1193800" algn="l"/>
              </a:tabLst>
            </a:pPr>
            <a:r>
              <a:rPr lang="en-US" sz="2000" dirty="0">
                <a:solidFill>
                  <a:srgbClr val="0531FF"/>
                </a:solidFill>
              </a:rPr>
              <a:t>	4,140	Maids and Housekeeping Cleaners</a:t>
            </a:r>
          </a:p>
          <a:p>
            <a:pPr>
              <a:tabLst>
                <a:tab pos="965200" algn="r"/>
                <a:tab pos="1193800" algn="l"/>
              </a:tabLst>
            </a:pPr>
            <a:r>
              <a:rPr lang="en-US" sz="2000" dirty="0"/>
              <a:t>	3,880	First-Line Supervisors of Construction Trades and Extraction Workers</a:t>
            </a:r>
          </a:p>
          <a:p>
            <a:pPr>
              <a:tabLst>
                <a:tab pos="965200" algn="r"/>
                <a:tab pos="1193800" algn="l"/>
              </a:tabLst>
            </a:pPr>
            <a:r>
              <a:rPr lang="en-US" sz="2000" dirty="0">
                <a:solidFill>
                  <a:srgbClr val="FF0000"/>
                </a:solidFill>
              </a:rPr>
              <a:t>	3,860	Financial Managers</a:t>
            </a:r>
          </a:p>
          <a:p>
            <a:pPr>
              <a:tabLst>
                <a:tab pos="965200" algn="r"/>
                <a:tab pos="1193800" algn="l"/>
              </a:tabLst>
            </a:pPr>
            <a:r>
              <a:rPr lang="en-US" sz="2000" dirty="0">
                <a:solidFill>
                  <a:srgbClr val="00B050"/>
                </a:solidFill>
              </a:rPr>
              <a:t>	3,700	Computer User Support Specialists</a:t>
            </a:r>
          </a:p>
          <a:p>
            <a:pPr>
              <a:tabLst>
                <a:tab pos="965200" algn="r"/>
                <a:tab pos="1193800" algn="l"/>
              </a:tabLst>
            </a:pPr>
            <a:r>
              <a:rPr lang="en-US" sz="2000" dirty="0">
                <a:solidFill>
                  <a:srgbClr val="FF0000"/>
                </a:solidFill>
              </a:rPr>
              <a:t>	3,580	Management Analysts</a:t>
            </a:r>
          </a:p>
          <a:p>
            <a:pPr>
              <a:tabLst>
                <a:tab pos="965200" algn="r"/>
                <a:tab pos="1193800" algn="l"/>
              </a:tabLst>
            </a:pPr>
            <a:r>
              <a:rPr lang="en-US" sz="2000" dirty="0">
                <a:solidFill>
                  <a:srgbClr val="0531FF"/>
                </a:solidFill>
              </a:rPr>
              <a:t>	3,570	Construction Laborers</a:t>
            </a:r>
          </a:p>
          <a:p>
            <a:pPr>
              <a:tabLst>
                <a:tab pos="965200" algn="r"/>
                <a:tab pos="1193800" algn="l"/>
              </a:tabLst>
            </a:pPr>
            <a:r>
              <a:rPr lang="en-US" sz="2000" dirty="0"/>
              <a:t>	3,400	First-Line Supervisors of Office and Administrative Support Workers</a:t>
            </a:r>
          </a:p>
          <a:p>
            <a:pPr>
              <a:tabLst>
                <a:tab pos="965200" algn="r"/>
                <a:tab pos="1193800" algn="l"/>
              </a:tabLst>
            </a:pPr>
            <a:r>
              <a:rPr lang="en-US" sz="2000" dirty="0"/>
              <a:t>	</a:t>
            </a:r>
            <a:r>
              <a:rPr lang="en-US" sz="2000" dirty="0">
                <a:solidFill>
                  <a:srgbClr val="0531FF"/>
                </a:solidFill>
              </a:rPr>
              <a:t>3,230	Sales Representatives, Services, All Other</a:t>
            </a:r>
          </a:p>
          <a:p>
            <a:pPr>
              <a:tabLst>
                <a:tab pos="965200" algn="r"/>
                <a:tab pos="1193800" algn="l"/>
              </a:tabLst>
            </a:pPr>
            <a:r>
              <a:rPr lang="en-US" sz="2000" dirty="0">
                <a:solidFill>
                  <a:srgbClr val="0531FF"/>
                </a:solidFill>
              </a:rPr>
              <a:t>	3,210	Cashiers</a:t>
            </a:r>
          </a:p>
          <a:p>
            <a:pPr>
              <a:tabLst>
                <a:tab pos="965200" algn="r"/>
                <a:tab pos="1193800" algn="l"/>
              </a:tabLst>
            </a:pPr>
            <a:r>
              <a:rPr lang="en-US" sz="2000" dirty="0">
                <a:solidFill>
                  <a:srgbClr val="0531FF"/>
                </a:solidFill>
              </a:rPr>
              <a:t>	3,180	Security Guards</a:t>
            </a:r>
          </a:p>
          <a:p>
            <a:pPr>
              <a:tabLst>
                <a:tab pos="965200" algn="r"/>
                <a:tab pos="1193800" algn="l"/>
              </a:tabLst>
            </a:pPr>
            <a:r>
              <a:rPr lang="en-US" sz="2000" dirty="0">
                <a:solidFill>
                  <a:srgbClr val="00B050"/>
                </a:solidFill>
              </a:rPr>
              <a:t>	3,080	Medical Secretaries</a:t>
            </a:r>
          </a:p>
          <a:p>
            <a:pPr>
              <a:tabLst>
                <a:tab pos="965200" algn="r"/>
                <a:tab pos="1193800" algn="l"/>
              </a:tabLst>
            </a:pPr>
            <a:r>
              <a:rPr lang="en-US" sz="2000" dirty="0"/>
              <a:t>	</a:t>
            </a:r>
            <a:r>
              <a:rPr lang="en-US" sz="2000" dirty="0">
                <a:solidFill>
                  <a:srgbClr val="0531FF"/>
                </a:solidFill>
              </a:rPr>
              <a:t>3,070	Helpers--Production Workers</a:t>
            </a:r>
          </a:p>
          <a:p>
            <a:pPr>
              <a:tabLst>
                <a:tab pos="965200" algn="r"/>
                <a:tab pos="1193800" algn="l"/>
              </a:tabLst>
            </a:pPr>
            <a:r>
              <a:rPr lang="en-US" sz="2000" dirty="0">
                <a:solidFill>
                  <a:srgbClr val="0531FF"/>
                </a:solidFill>
              </a:rPr>
              <a:t>	3,040	Carpenters</a:t>
            </a:r>
          </a:p>
          <a:p>
            <a:pPr>
              <a:tabLst>
                <a:tab pos="965200" algn="r"/>
                <a:tab pos="1193800" algn="l"/>
              </a:tabLst>
            </a:pPr>
            <a:r>
              <a:rPr lang="en-US" sz="2000" dirty="0">
                <a:solidFill>
                  <a:srgbClr val="FF0000"/>
                </a:solidFill>
              </a:rPr>
              <a:t>	3,020	Computer Systems Analysts</a:t>
            </a:r>
          </a:p>
          <a:p>
            <a:pPr>
              <a:tabLst>
                <a:tab pos="965200" algn="r"/>
                <a:tab pos="1193800" algn="l"/>
              </a:tabLst>
            </a:pPr>
            <a:r>
              <a:rPr lang="en-US" sz="2000" dirty="0"/>
              <a:t>	2,970	Managers, All Other</a:t>
            </a:r>
          </a:p>
          <a:p>
            <a:pPr>
              <a:tabLst>
                <a:tab pos="965200" algn="r"/>
                <a:tab pos="1193800" algn="l"/>
              </a:tabLst>
            </a:pPr>
            <a:r>
              <a:rPr lang="en-US" sz="2000" dirty="0"/>
              <a:t>	</a:t>
            </a:r>
            <a:r>
              <a:rPr lang="en-US" sz="2000" dirty="0">
                <a:solidFill>
                  <a:srgbClr val="FF0000"/>
                </a:solidFill>
              </a:rPr>
              <a:t>2,970	Elementary School Teachers, Except Special Education</a:t>
            </a:r>
          </a:p>
          <a:p>
            <a:pPr>
              <a:tabLst>
                <a:tab pos="965200" algn="r"/>
                <a:tab pos="1193800" algn="l"/>
              </a:tabLst>
            </a:pPr>
            <a:r>
              <a:rPr lang="en-US" sz="2000" dirty="0">
                <a:solidFill>
                  <a:srgbClr val="FF0000"/>
                </a:solidFill>
              </a:rPr>
              <a:t>	2,760	Health Specialties Teachers, Postsecondary</a:t>
            </a:r>
          </a:p>
          <a:p>
            <a:pPr>
              <a:tabLst>
                <a:tab pos="965200" algn="r"/>
                <a:tab pos="1193800" algn="l"/>
              </a:tabLst>
            </a:pPr>
            <a:r>
              <a:rPr lang="en-US" sz="2000" dirty="0"/>
              <a:t>	</a:t>
            </a:r>
            <a:r>
              <a:rPr lang="en-US" sz="2000" dirty="0">
                <a:solidFill>
                  <a:srgbClr val="0531FF"/>
                </a:solidFill>
              </a:rPr>
              <a:t>2,520	Billing and Posting Clerks</a:t>
            </a:r>
          </a:p>
          <a:p>
            <a:pPr>
              <a:tabLst>
                <a:tab pos="965200" algn="r"/>
                <a:tab pos="1193800" algn="l"/>
              </a:tabLst>
            </a:pPr>
            <a:r>
              <a:rPr lang="en-US" sz="2000" dirty="0">
                <a:solidFill>
                  <a:srgbClr val="0531FF"/>
                </a:solidFill>
              </a:rPr>
              <a:t>	2,430	Teacher Assistants</a:t>
            </a:r>
          </a:p>
          <a:p>
            <a:pPr>
              <a:tabLst>
                <a:tab pos="965200" algn="r"/>
                <a:tab pos="1193800" algn="l"/>
              </a:tabLst>
            </a:pPr>
            <a:r>
              <a:rPr lang="en-US" sz="2000" dirty="0"/>
              <a:t>	</a:t>
            </a:r>
            <a:r>
              <a:rPr lang="en-US" sz="2000" dirty="0">
                <a:solidFill>
                  <a:srgbClr val="FF0000"/>
                </a:solidFill>
              </a:rPr>
              <a:t>2,350	Teachers and Instructors, All Other</a:t>
            </a:r>
          </a:p>
          <a:p>
            <a:pPr>
              <a:tabLst>
                <a:tab pos="965200" algn="r"/>
                <a:tab pos="1193800" algn="l"/>
              </a:tabLst>
            </a:pPr>
            <a:r>
              <a:rPr lang="en-US" sz="2000" dirty="0">
                <a:solidFill>
                  <a:srgbClr val="FF0000"/>
                </a:solidFill>
              </a:rPr>
              <a:t>	2,350	Insurance Sales Agents</a:t>
            </a:r>
          </a:p>
          <a:p>
            <a:pPr>
              <a:tabLst>
                <a:tab pos="965200" algn="r"/>
                <a:tab pos="1193800" algn="l"/>
              </a:tabLst>
            </a:pPr>
            <a:r>
              <a:rPr lang="en-US" sz="2000" dirty="0"/>
              <a:t>	</a:t>
            </a:r>
            <a:r>
              <a:rPr lang="en-US" sz="2000" dirty="0">
                <a:solidFill>
                  <a:srgbClr val="00B050"/>
                </a:solidFill>
              </a:rPr>
              <a:t>2,320	Hairdressers, Hairstylists, and Cosmetologists</a:t>
            </a:r>
          </a:p>
          <a:p>
            <a:pPr>
              <a:tabLst>
                <a:tab pos="965200" algn="r"/>
                <a:tab pos="1193800" algn="l"/>
              </a:tabLst>
            </a:pPr>
            <a:r>
              <a:rPr lang="en-US" sz="2000" dirty="0">
                <a:solidFill>
                  <a:srgbClr val="0531FF"/>
                </a:solidFill>
              </a:rPr>
              <a:t>	2,280	Light Truck or Delivery Services Drivers</a:t>
            </a:r>
          </a:p>
          <a:p>
            <a:pPr>
              <a:tabLst>
                <a:tab pos="965200" algn="r"/>
                <a:tab pos="1193800" algn="l"/>
              </a:tabLst>
            </a:pPr>
            <a:r>
              <a:rPr lang="en-US" sz="2000" dirty="0">
                <a:solidFill>
                  <a:srgbClr val="00B050"/>
                </a:solidFill>
              </a:rPr>
              <a:t>	2,250	Automotive Service Technicians and Mechanics</a:t>
            </a:r>
          </a:p>
          <a:p>
            <a:pPr>
              <a:tabLst>
                <a:tab pos="965200" algn="r"/>
                <a:tab pos="1193800" algn="l"/>
              </a:tabLst>
            </a:pPr>
            <a:r>
              <a:rPr lang="en-US" sz="2000" dirty="0">
                <a:solidFill>
                  <a:srgbClr val="FF0000"/>
                </a:solidFill>
              </a:rPr>
              <a:t>	2,240	Computer and Information Systems Managers</a:t>
            </a:r>
          </a:p>
          <a:p>
            <a:pPr>
              <a:tabLst>
                <a:tab pos="965200" algn="r"/>
                <a:tab pos="1193800" algn="l"/>
              </a:tabLst>
            </a:pPr>
            <a:r>
              <a:rPr lang="en-US" sz="2000" dirty="0">
                <a:solidFill>
                  <a:srgbClr val="0531FF"/>
                </a:solidFill>
              </a:rPr>
              <a:t>	2,240	Food Preparation Workers</a:t>
            </a:r>
          </a:p>
          <a:p>
            <a:pPr>
              <a:tabLst>
                <a:tab pos="965200" algn="r"/>
                <a:tab pos="1193800" algn="l"/>
              </a:tabLst>
            </a:pPr>
            <a:r>
              <a:rPr lang="en-US" sz="2000" dirty="0">
                <a:solidFill>
                  <a:srgbClr val="0531FF"/>
                </a:solidFill>
              </a:rPr>
              <a:t>	2,230	Pharmacy Technicians</a:t>
            </a:r>
          </a:p>
          <a:p>
            <a:pPr>
              <a:tabLst>
                <a:tab pos="965200" algn="r"/>
                <a:tab pos="1193800" algn="l"/>
              </a:tabLst>
            </a:pPr>
            <a:r>
              <a:rPr lang="en-US" sz="2000" dirty="0">
                <a:solidFill>
                  <a:srgbClr val="0531FF"/>
                </a:solidFill>
              </a:rPr>
              <a:t>	2,230	Nonfarm Animal Caretakers</a:t>
            </a:r>
          </a:p>
          <a:p>
            <a:pPr>
              <a:tabLst>
                <a:tab pos="965200" algn="r"/>
                <a:tab pos="1193800" algn="l"/>
              </a:tabLst>
            </a:pPr>
            <a:r>
              <a:rPr lang="en-US" sz="2000" dirty="0"/>
              <a:t>	2,230	Real Estate Brokers</a:t>
            </a:r>
          </a:p>
          <a:p>
            <a:pPr>
              <a:tabLst>
                <a:tab pos="965200" algn="r"/>
                <a:tab pos="1193800" algn="l"/>
              </a:tabLst>
            </a:pPr>
            <a:r>
              <a:rPr lang="en-US" sz="2000" dirty="0">
                <a:solidFill>
                  <a:srgbClr val="0531FF"/>
                </a:solidFill>
              </a:rPr>
              <a:t>	2,150	Heating, Air Conditioning, and Refrigeration Mechanics and Installers</a:t>
            </a:r>
          </a:p>
          <a:p>
            <a:pPr>
              <a:tabLst>
                <a:tab pos="965200" algn="r"/>
                <a:tab pos="1193800" algn="l"/>
              </a:tabLst>
            </a:pPr>
            <a:r>
              <a:rPr lang="en-US" sz="2000" dirty="0">
                <a:solidFill>
                  <a:srgbClr val="FF0000"/>
                </a:solidFill>
              </a:rPr>
              <a:t>	2,140	Construction Managers</a:t>
            </a:r>
          </a:p>
          <a:p>
            <a:pPr>
              <a:tabLst>
                <a:tab pos="965200" algn="r"/>
                <a:tab pos="1193800" algn="l"/>
              </a:tabLst>
            </a:pPr>
            <a:r>
              <a:rPr lang="en-US" sz="2000" dirty="0">
                <a:solidFill>
                  <a:srgbClr val="0531FF"/>
                </a:solidFill>
              </a:rPr>
              <a:t>	2,120	Dental Assistants</a:t>
            </a:r>
          </a:p>
          <a:p>
            <a:pPr>
              <a:tabLst>
                <a:tab pos="965200" algn="r"/>
                <a:tab pos="1193800" algn="l"/>
              </a:tabLst>
            </a:pPr>
            <a:r>
              <a:rPr lang="en-US" sz="2000" dirty="0">
                <a:solidFill>
                  <a:srgbClr val="0531FF"/>
                </a:solidFill>
              </a:rPr>
              <a:t>	2,120	Amusement and Recreation Attendants</a:t>
            </a:r>
          </a:p>
          <a:p>
            <a:pPr>
              <a:tabLst>
                <a:tab pos="965200" algn="r"/>
                <a:tab pos="1193800" algn="l"/>
              </a:tabLst>
            </a:pPr>
            <a:r>
              <a:rPr lang="en-US" sz="2000" dirty="0">
                <a:solidFill>
                  <a:srgbClr val="0531FF"/>
                </a:solidFill>
              </a:rPr>
              <a:t>	2,050	Police and Sheriff's Patrol Officers</a:t>
            </a:r>
          </a:p>
          <a:p>
            <a:pPr>
              <a:tabLst>
                <a:tab pos="965200" algn="r"/>
                <a:tab pos="1193800" algn="l"/>
              </a:tabLst>
            </a:pPr>
            <a:r>
              <a:rPr lang="en-US" sz="2000" dirty="0">
                <a:solidFill>
                  <a:srgbClr val="FF0000"/>
                </a:solidFill>
              </a:rPr>
              <a:t>	2,040	Loan Officers</a:t>
            </a:r>
          </a:p>
          <a:p>
            <a:pPr>
              <a:tabLst>
                <a:tab pos="965200" algn="r"/>
                <a:tab pos="1193800" algn="l"/>
              </a:tabLst>
            </a:pPr>
            <a:r>
              <a:rPr lang="en-US" sz="2000" dirty="0">
                <a:solidFill>
                  <a:srgbClr val="0531FF"/>
                </a:solidFill>
              </a:rPr>
              <a:t>	2,040	Plumbers, Pipefitters, and Steamfitters</a:t>
            </a:r>
          </a:p>
          <a:p>
            <a:pPr>
              <a:tabLst>
                <a:tab pos="965200" algn="r"/>
                <a:tab pos="1193800" algn="l"/>
              </a:tabLst>
            </a:pPr>
            <a:r>
              <a:rPr lang="en-US" sz="2000" dirty="0"/>
              <a:t>	1,920	Self-Enrichment Education Teachers</a:t>
            </a:r>
          </a:p>
          <a:p>
            <a:pPr>
              <a:tabLst>
                <a:tab pos="965200" algn="r"/>
                <a:tab pos="1193800" algn="l"/>
              </a:tabLst>
            </a:pPr>
            <a:r>
              <a:rPr lang="en-US" sz="2000" dirty="0">
                <a:solidFill>
                  <a:srgbClr val="92D050"/>
                </a:solidFill>
              </a:rPr>
              <a:t>	1,790	Emergency Medical Technicians and Paramedics</a:t>
            </a:r>
          </a:p>
          <a:p>
            <a:pPr>
              <a:tabLst>
                <a:tab pos="965200" algn="r"/>
                <a:tab pos="1193800" algn="l"/>
              </a:tabLst>
            </a:pPr>
            <a:r>
              <a:rPr lang="en-US" sz="2000" dirty="0">
                <a:solidFill>
                  <a:srgbClr val="FF0000"/>
                </a:solidFill>
              </a:rPr>
              <a:t>	1,770	Religious Workers, All Other</a:t>
            </a:r>
          </a:p>
          <a:p>
            <a:pPr>
              <a:tabLst>
                <a:tab pos="965200" algn="r"/>
                <a:tab pos="1193800" algn="l"/>
              </a:tabLst>
            </a:pPr>
            <a:r>
              <a:rPr lang="en-US" sz="2000" dirty="0">
                <a:solidFill>
                  <a:srgbClr val="00B050"/>
                </a:solidFill>
              </a:rPr>
              <a:t>	1,770	Phlebotomists</a:t>
            </a:r>
          </a:p>
          <a:p>
            <a:pPr>
              <a:tabLst>
                <a:tab pos="965200" algn="r"/>
                <a:tab pos="1193800" algn="l"/>
              </a:tabLst>
            </a:pPr>
            <a:r>
              <a:rPr lang="en-US" sz="2000" dirty="0">
                <a:solidFill>
                  <a:srgbClr val="FF0000"/>
                </a:solidFill>
              </a:rPr>
              <a:t>	1,760	Secondary School Teachers, Except Special and Career/Technical Education</a:t>
            </a:r>
          </a:p>
          <a:p>
            <a:pPr>
              <a:tabLst>
                <a:tab pos="965200" algn="r"/>
                <a:tab pos="1193800" algn="l"/>
              </a:tabLst>
            </a:pPr>
            <a:r>
              <a:rPr lang="en-US" sz="2000" dirty="0">
                <a:solidFill>
                  <a:srgbClr val="FF0000"/>
                </a:solidFill>
              </a:rPr>
              <a:t>	1,740	Personal Financial Advisors</a:t>
            </a:r>
          </a:p>
          <a:p>
            <a:pPr>
              <a:tabLst>
                <a:tab pos="965200" algn="r"/>
                <a:tab pos="1193800" algn="l"/>
              </a:tabLst>
            </a:pPr>
            <a:r>
              <a:rPr lang="en-US" sz="2000" dirty="0">
                <a:solidFill>
                  <a:srgbClr val="92D050"/>
                </a:solidFill>
              </a:rPr>
              <a:t>	1,740	Preschool Teachers, Except Special Education</a:t>
            </a:r>
          </a:p>
          <a:p>
            <a:pPr>
              <a:tabLst>
                <a:tab pos="965200" algn="r"/>
                <a:tab pos="1193800" algn="l"/>
              </a:tabLst>
            </a:pPr>
            <a:r>
              <a:rPr lang="en-US" sz="2000" dirty="0">
                <a:solidFill>
                  <a:srgbClr val="FF0000"/>
                </a:solidFill>
              </a:rPr>
              <a:t>	1,700	Physician Assistants</a:t>
            </a:r>
          </a:p>
          <a:p>
            <a:pPr>
              <a:tabLst>
                <a:tab pos="965200" algn="r"/>
                <a:tab pos="1193800" algn="l"/>
              </a:tabLst>
            </a:pPr>
            <a:r>
              <a:rPr lang="en-US" sz="2000" dirty="0">
                <a:solidFill>
                  <a:srgbClr val="0531FF"/>
                </a:solidFill>
              </a:rPr>
              <a:t>	1,680	Industrial Truck and Tractor Operators</a:t>
            </a:r>
          </a:p>
          <a:p>
            <a:pPr>
              <a:tabLst>
                <a:tab pos="965200" algn="r"/>
                <a:tab pos="1193800" algn="l"/>
              </a:tabLst>
            </a:pPr>
            <a:r>
              <a:rPr lang="en-US" sz="2000" dirty="0">
                <a:solidFill>
                  <a:srgbClr val="00B050"/>
                </a:solidFill>
              </a:rPr>
              <a:t>	1,670	Fitness Trainers and Aerobics Instructors</a:t>
            </a:r>
          </a:p>
          <a:p>
            <a:pPr>
              <a:tabLst>
                <a:tab pos="965200" algn="r"/>
                <a:tab pos="1193800" algn="l"/>
              </a:tabLst>
            </a:pPr>
            <a:r>
              <a:rPr lang="en-US" sz="2000" dirty="0"/>
              <a:t>	1,670	First-Line Supervisors of Mechanics, Installers, and Repairers</a:t>
            </a:r>
          </a:p>
          <a:p>
            <a:pPr>
              <a:tabLst>
                <a:tab pos="965200" algn="r"/>
                <a:tab pos="1193800" algn="l"/>
              </a:tabLst>
            </a:pPr>
            <a:r>
              <a:rPr lang="en-US" sz="2000" dirty="0">
                <a:solidFill>
                  <a:srgbClr val="0531FF"/>
                </a:solidFill>
              </a:rPr>
              <a:t>	1,620	Social and Human Service Assistants</a:t>
            </a:r>
          </a:p>
          <a:p>
            <a:pPr>
              <a:tabLst>
                <a:tab pos="965200" algn="r"/>
                <a:tab pos="1193800" algn="l"/>
              </a:tabLst>
            </a:pPr>
            <a:r>
              <a:rPr lang="en-US" sz="2000" dirty="0">
                <a:solidFill>
                  <a:srgbClr val="FF0000"/>
                </a:solidFill>
              </a:rPr>
              <a:t>	1,610	Medical and Health Services Managers</a:t>
            </a:r>
          </a:p>
          <a:p>
            <a:pPr>
              <a:tabLst>
                <a:tab pos="965200" algn="r"/>
                <a:tab pos="1193800" algn="l"/>
              </a:tabLst>
            </a:pPr>
            <a:r>
              <a:rPr lang="en-US" sz="2000" dirty="0">
                <a:solidFill>
                  <a:srgbClr val="FF0000"/>
                </a:solidFill>
              </a:rPr>
              <a:t>	1,610	Training and Development Specialists</a:t>
            </a:r>
          </a:p>
          <a:p>
            <a:pPr>
              <a:tabLst>
                <a:tab pos="965200" algn="r"/>
                <a:tab pos="1193800" algn="l"/>
              </a:tabLst>
            </a:pPr>
            <a:r>
              <a:rPr lang="en-US" sz="2000" dirty="0">
                <a:solidFill>
                  <a:srgbClr val="0531FF"/>
                </a:solidFill>
              </a:rPr>
              <a:t>	1,600	Electricians</a:t>
            </a:r>
          </a:p>
          <a:p>
            <a:pPr>
              <a:tabLst>
                <a:tab pos="965200" algn="r"/>
                <a:tab pos="1193800" algn="l"/>
              </a:tabLst>
            </a:pPr>
            <a:r>
              <a:rPr lang="en-US" sz="2000" dirty="0">
                <a:solidFill>
                  <a:srgbClr val="FF0000"/>
                </a:solidFill>
              </a:rPr>
              <a:t>	1,590	Nurse Practitioners</a:t>
            </a:r>
          </a:p>
          <a:p>
            <a:pPr>
              <a:tabLst>
                <a:tab pos="965200" algn="r"/>
                <a:tab pos="1193800" algn="l"/>
              </a:tabLst>
            </a:pPr>
            <a:r>
              <a:rPr lang="en-US" sz="2000" dirty="0">
                <a:solidFill>
                  <a:srgbClr val="0531FF"/>
                </a:solidFill>
              </a:rPr>
              <a:t>	1,590	Packers and Packagers, Hand</a:t>
            </a:r>
          </a:p>
          <a:p>
            <a:pPr>
              <a:tabLst>
                <a:tab pos="965200" algn="r"/>
                <a:tab pos="1193800" algn="l"/>
              </a:tabLst>
            </a:pPr>
            <a:r>
              <a:rPr lang="en-US" sz="2000" dirty="0">
                <a:solidFill>
                  <a:srgbClr val="FF0000"/>
                </a:solidFill>
              </a:rPr>
              <a:t>	1,580	Lawyers</a:t>
            </a:r>
          </a:p>
          <a:p>
            <a:pPr>
              <a:tabLst>
                <a:tab pos="965200" algn="r"/>
                <a:tab pos="1193800" algn="l"/>
              </a:tabLst>
            </a:pPr>
            <a:r>
              <a:rPr lang="en-US" sz="2000" dirty="0"/>
              <a:t>	1,570	Paralegals and Legal Assistants</a:t>
            </a:r>
          </a:p>
          <a:p>
            <a:pPr>
              <a:tabLst>
                <a:tab pos="965200" algn="r"/>
                <a:tab pos="1193800" algn="l"/>
              </a:tabLst>
            </a:pPr>
            <a:r>
              <a:rPr lang="en-US" sz="2000" dirty="0"/>
              <a:t>	1,550	Sales Representatives, Wholesale and Manufacturing, Technical and Scientific Products</a:t>
            </a:r>
          </a:p>
          <a:p>
            <a:pPr>
              <a:tabLst>
                <a:tab pos="965200" algn="r"/>
                <a:tab pos="1193800" algn="l"/>
              </a:tabLst>
            </a:pPr>
            <a:r>
              <a:rPr lang="en-US" sz="2000" dirty="0"/>
              <a:t>	1,540	Operating Engineers and Other Construction Equipment Operators</a:t>
            </a:r>
          </a:p>
          <a:p>
            <a:pPr>
              <a:tabLst>
                <a:tab pos="965200" algn="r"/>
                <a:tab pos="1193800" algn="l"/>
              </a:tabLst>
            </a:pPr>
            <a:r>
              <a:rPr lang="en-US" sz="2000" dirty="0"/>
              <a:t>	1,530	Securities, Commodities, and Financial Services Sales Agents</a:t>
            </a:r>
          </a:p>
          <a:p>
            <a:pPr>
              <a:tabLst>
                <a:tab pos="965200" algn="r"/>
                <a:tab pos="1193800" algn="l"/>
              </a:tabLst>
            </a:pPr>
            <a:r>
              <a:rPr lang="en-US" sz="2000" dirty="0"/>
              <a:t>	1,520	Dental Hygienists</a:t>
            </a:r>
          </a:p>
          <a:p>
            <a:pPr>
              <a:tabLst>
                <a:tab pos="965200" algn="r"/>
                <a:tab pos="1193800" algn="l"/>
              </a:tabLst>
            </a:pPr>
            <a:r>
              <a:rPr lang="en-US" sz="2000" dirty="0"/>
              <a:t>	1,490	Child, Family, and School Social Workers</a:t>
            </a:r>
          </a:p>
          <a:p>
            <a:pPr>
              <a:tabLst>
                <a:tab pos="965200" algn="r"/>
                <a:tab pos="1193800" algn="l"/>
              </a:tabLst>
            </a:pPr>
            <a:r>
              <a:rPr lang="en-US" sz="2000" dirty="0"/>
              <a:t>	1,490	Physical Therapists</a:t>
            </a:r>
          </a:p>
          <a:p>
            <a:pPr>
              <a:tabLst>
                <a:tab pos="965200" algn="r"/>
                <a:tab pos="1193800" algn="l"/>
              </a:tabLst>
            </a:pPr>
            <a:r>
              <a:rPr lang="en-US" sz="2000" dirty="0"/>
              <a:t>	1,460	Massage Therapists</a:t>
            </a:r>
          </a:p>
          <a:p>
            <a:pPr>
              <a:tabLst>
                <a:tab pos="965200" algn="r"/>
                <a:tab pos="1193800" algn="l"/>
              </a:tabLst>
            </a:pPr>
            <a:r>
              <a:rPr lang="en-US" sz="2000" dirty="0"/>
              <a:t>	1,450	Physicians and Surgeons, All Other</a:t>
            </a:r>
          </a:p>
          <a:p>
            <a:pPr>
              <a:tabLst>
                <a:tab pos="965200" algn="r"/>
                <a:tab pos="1193800" algn="l"/>
              </a:tabLst>
            </a:pPr>
            <a:r>
              <a:rPr lang="en-US" sz="2000" dirty="0"/>
              <a:t>	1,420	First-Line Supervisors of Non-Retail Sales Workers</a:t>
            </a:r>
          </a:p>
          <a:p>
            <a:pPr>
              <a:tabLst>
                <a:tab pos="965200" algn="r"/>
                <a:tab pos="1193800" algn="l"/>
              </a:tabLst>
            </a:pPr>
            <a:r>
              <a:rPr lang="en-US" sz="2000" dirty="0"/>
              <a:t>	1,410	Firefighters</a:t>
            </a:r>
          </a:p>
          <a:p>
            <a:pPr>
              <a:tabLst>
                <a:tab pos="965200" algn="r"/>
                <a:tab pos="1193800" algn="l"/>
              </a:tabLst>
            </a:pPr>
            <a:r>
              <a:rPr lang="en-US" sz="2000" dirty="0"/>
              <a:t>	1,410	Bartenders</a:t>
            </a:r>
          </a:p>
          <a:p>
            <a:pPr>
              <a:tabLst>
                <a:tab pos="965200" algn="r"/>
                <a:tab pos="1193800" algn="l"/>
              </a:tabLst>
            </a:pPr>
            <a:r>
              <a:rPr lang="en-US" sz="2000" dirty="0"/>
              <a:t>	1,400	Middle School Teachers, Except Special and Career/Technical Education</a:t>
            </a:r>
          </a:p>
          <a:p>
            <a:pPr>
              <a:tabLst>
                <a:tab pos="965200" algn="r"/>
                <a:tab pos="1193800" algn="l"/>
              </a:tabLst>
            </a:pPr>
            <a:r>
              <a:rPr lang="en-US" sz="2000" dirty="0"/>
              <a:t>	1,390	Software Developers, Systems Software</a:t>
            </a:r>
          </a:p>
          <a:p>
            <a:pPr>
              <a:tabLst>
                <a:tab pos="965200" algn="r"/>
                <a:tab pos="1193800" algn="l"/>
              </a:tabLst>
            </a:pPr>
            <a:r>
              <a:rPr lang="en-US" sz="2000" dirty="0"/>
              <a:t>	1,350	Human Resources Specialists</a:t>
            </a:r>
          </a:p>
          <a:p>
            <a:pPr>
              <a:tabLst>
                <a:tab pos="965200" algn="r"/>
                <a:tab pos="1193800" algn="l"/>
              </a:tabLst>
            </a:pPr>
            <a:r>
              <a:rPr lang="en-US" sz="2000" dirty="0"/>
              <a:t>	1,300	Hosts and Hostesses, Restaurant, Lounge, and Coffee Shop</a:t>
            </a:r>
          </a:p>
          <a:p>
            <a:pPr>
              <a:tabLst>
                <a:tab pos="965200" algn="r"/>
                <a:tab pos="1193800" algn="l"/>
              </a:tabLst>
            </a:pPr>
            <a:r>
              <a:rPr lang="en-US" sz="2000" dirty="0"/>
              <a:t>	1,300	Office Clerks, General</a:t>
            </a:r>
          </a:p>
          <a:p>
            <a:pPr>
              <a:tabLst>
                <a:tab pos="965200" algn="r"/>
                <a:tab pos="1193800" algn="l"/>
              </a:tabLst>
            </a:pPr>
            <a:r>
              <a:rPr lang="en-US" sz="2000" dirty="0"/>
              <a:t>	1,300	Cleaners of Vehicles and Equipment</a:t>
            </a:r>
          </a:p>
          <a:p>
            <a:pPr>
              <a:tabLst>
                <a:tab pos="965200" algn="r"/>
                <a:tab pos="1193800" algn="l"/>
              </a:tabLst>
            </a:pPr>
            <a:r>
              <a:rPr lang="en-US" sz="2000" dirty="0"/>
              <a:t>	1,270	Network and Computer Systems Administrators</a:t>
            </a:r>
          </a:p>
          <a:p>
            <a:pPr>
              <a:tabLst>
                <a:tab pos="965200" algn="r"/>
                <a:tab pos="1193800" algn="l"/>
              </a:tabLst>
            </a:pPr>
            <a:r>
              <a:rPr lang="en-US" sz="2000" dirty="0"/>
              <a:t>	1,250	Financial Analysts</a:t>
            </a:r>
          </a:p>
          <a:p>
            <a:pPr>
              <a:tabLst>
                <a:tab pos="965200" algn="r"/>
                <a:tab pos="1193800" algn="l"/>
              </a:tabLst>
            </a:pPr>
            <a:r>
              <a:rPr lang="en-US" sz="2000" dirty="0"/>
              <a:t>	1,230	Radiologic Technologists</a:t>
            </a:r>
          </a:p>
          <a:p>
            <a:pPr>
              <a:tabLst>
                <a:tab pos="965200" algn="r"/>
                <a:tab pos="1193800" algn="l"/>
              </a:tabLst>
            </a:pPr>
            <a:r>
              <a:rPr lang="en-US" sz="2000" dirty="0"/>
              <a:t>	1,200	Health Technologists and Technicians, All Other</a:t>
            </a:r>
          </a:p>
          <a:p>
            <a:pPr>
              <a:tabLst>
                <a:tab pos="965200" algn="r"/>
                <a:tab pos="1193800" algn="l"/>
              </a:tabLst>
            </a:pPr>
            <a:r>
              <a:rPr lang="en-US" sz="2000" dirty="0"/>
              <a:t>	1,170	Information Security Analysts</a:t>
            </a:r>
          </a:p>
          <a:p>
            <a:pPr>
              <a:tabLst>
                <a:tab pos="965200" algn="r"/>
                <a:tab pos="1193800" algn="l"/>
              </a:tabLst>
            </a:pPr>
            <a:r>
              <a:rPr lang="en-US" sz="2000" dirty="0"/>
              <a:t>	1,170	Industrial Engineers</a:t>
            </a:r>
          </a:p>
          <a:p>
            <a:pPr>
              <a:tabLst>
                <a:tab pos="965200" algn="r"/>
                <a:tab pos="1193800" algn="l"/>
              </a:tabLst>
            </a:pPr>
            <a:r>
              <a:rPr lang="en-US" sz="2000" dirty="0"/>
              <a:t>	1,120	Mental Health Counselors</a:t>
            </a:r>
          </a:p>
          <a:p>
            <a:pPr>
              <a:tabLst>
                <a:tab pos="965200" algn="r"/>
                <a:tab pos="1193800" algn="l"/>
              </a:tabLst>
            </a:pPr>
            <a:r>
              <a:rPr lang="en-US" sz="2000" dirty="0"/>
              <a:t>	1,120	Office and Administrative Support Workers, All Other</a:t>
            </a:r>
          </a:p>
          <a:p>
            <a:pPr>
              <a:tabLst>
                <a:tab pos="965200" algn="r"/>
                <a:tab pos="1193800" algn="l"/>
              </a:tabLst>
            </a:pPr>
            <a:r>
              <a:rPr lang="en-US" sz="2000" dirty="0"/>
              <a:t>	1,110	First-Line Supervisors of Personal Service Workers</a:t>
            </a:r>
          </a:p>
          <a:p>
            <a:pPr>
              <a:tabLst>
                <a:tab pos="965200" algn="r"/>
                <a:tab pos="1193800" algn="l"/>
              </a:tabLst>
            </a:pPr>
            <a:r>
              <a:rPr lang="en-US" sz="2000" dirty="0"/>
              <a:t>	1,100	Education, Training, and Library Workers, All Other</a:t>
            </a:r>
          </a:p>
          <a:p>
            <a:pPr>
              <a:tabLst>
                <a:tab pos="965200" algn="r"/>
                <a:tab pos="1193800" algn="l"/>
              </a:tabLst>
            </a:pPr>
            <a:r>
              <a:rPr lang="en-US" sz="2000" dirty="0"/>
              <a:t>	1,070	Mechanical Engineers</a:t>
            </a:r>
          </a:p>
          <a:p>
            <a:pPr>
              <a:tabLst>
                <a:tab pos="965200" algn="r"/>
                <a:tab pos="1193800" algn="l"/>
              </a:tabLst>
            </a:pPr>
            <a:r>
              <a:rPr lang="en-US" sz="2000" dirty="0"/>
              <a:t>	1,050	Respiratory Therapists</a:t>
            </a:r>
          </a:p>
          <a:p>
            <a:pPr>
              <a:tabLst>
                <a:tab pos="965200" algn="r"/>
                <a:tab pos="1193800" algn="l"/>
              </a:tabLst>
            </a:pPr>
            <a:r>
              <a:rPr lang="en-US" sz="2000" dirty="0"/>
              <a:t>	1,040	Medical and Clinical Laboratory Technicians</a:t>
            </a:r>
          </a:p>
          <a:p>
            <a:pPr>
              <a:tabLst>
                <a:tab pos="965200" algn="r"/>
                <a:tab pos="1193800" algn="l"/>
              </a:tabLst>
            </a:pPr>
            <a:r>
              <a:rPr lang="en-US" sz="2000" dirty="0"/>
              <a:t>	1,040	Loan Interviewers and Clerks</a:t>
            </a:r>
          </a:p>
          <a:p>
            <a:pPr>
              <a:tabLst>
                <a:tab pos="965200" algn="r"/>
                <a:tab pos="1193800" algn="l"/>
              </a:tabLst>
            </a:pPr>
            <a:r>
              <a:rPr lang="en-US" sz="2000" dirty="0"/>
              <a:t>	1,030	Civil Engineers</a:t>
            </a:r>
          </a:p>
          <a:p>
            <a:pPr>
              <a:tabLst>
                <a:tab pos="965200" algn="r"/>
                <a:tab pos="1193800" algn="l"/>
              </a:tabLst>
            </a:pPr>
            <a:r>
              <a:rPr lang="en-US" sz="2000" dirty="0"/>
              <a:t>	1,030	Bookkeeping, Accounting, and Auditing Clerks</a:t>
            </a:r>
          </a:p>
          <a:p>
            <a:pPr>
              <a:tabLst>
                <a:tab pos="965200" algn="r"/>
                <a:tab pos="1193800" algn="l"/>
              </a:tabLst>
            </a:pPr>
            <a:r>
              <a:rPr lang="en-US" sz="2000" dirty="0"/>
              <a:t>	990	Counter Attendants, Cafeteria, Food Concession, and Coffee Shop</a:t>
            </a:r>
          </a:p>
          <a:p>
            <a:pPr>
              <a:tabLst>
                <a:tab pos="965200" algn="r"/>
                <a:tab pos="1193800" algn="l"/>
              </a:tabLst>
            </a:pPr>
            <a:r>
              <a:rPr lang="en-US" sz="2000" dirty="0"/>
              <a:t>	980	Welders, Cutters, </a:t>
            </a:r>
            <a:r>
              <a:rPr lang="en-US" sz="2000" dirty="0" err="1"/>
              <a:t>Solderers</a:t>
            </a:r>
            <a:r>
              <a:rPr lang="en-US" sz="2000" dirty="0"/>
              <a:t>, and </a:t>
            </a:r>
            <a:r>
              <a:rPr lang="en-US" sz="2000" dirty="0" err="1"/>
              <a:t>Brazers</a:t>
            </a:r>
            <a:endParaRPr lang="en-US" sz="2000" dirty="0"/>
          </a:p>
          <a:p>
            <a:pPr>
              <a:tabLst>
                <a:tab pos="965200" algn="r"/>
                <a:tab pos="1193800" algn="l"/>
              </a:tabLst>
            </a:pPr>
            <a:r>
              <a:rPr lang="en-US" sz="2000" dirty="0"/>
              <a:t>	970	Food Service Managers</a:t>
            </a:r>
          </a:p>
          <a:p>
            <a:pPr>
              <a:tabLst>
                <a:tab pos="965200" algn="r"/>
                <a:tab pos="1193800" algn="l"/>
              </a:tabLst>
            </a:pPr>
            <a:r>
              <a:rPr lang="en-US" sz="2000" dirty="0"/>
              <a:t>	960	Web Developers</a:t>
            </a:r>
          </a:p>
          <a:p>
            <a:pPr>
              <a:tabLst>
                <a:tab pos="965200" algn="r"/>
                <a:tab pos="1193800" algn="l"/>
              </a:tabLst>
            </a:pPr>
            <a:r>
              <a:rPr lang="en-US" sz="2000" dirty="0"/>
              <a:t>	960	Coaches and Scouts</a:t>
            </a:r>
          </a:p>
          <a:p>
            <a:pPr>
              <a:tabLst>
                <a:tab pos="965200" algn="r"/>
                <a:tab pos="1193800" algn="l"/>
              </a:tabLst>
            </a:pPr>
            <a:r>
              <a:rPr lang="en-US" sz="2000" dirty="0"/>
              <a:t>	950	Veterinarians</a:t>
            </a:r>
          </a:p>
          <a:p>
            <a:pPr>
              <a:tabLst>
                <a:tab pos="965200" algn="r"/>
                <a:tab pos="1193800" algn="l"/>
              </a:tabLst>
            </a:pPr>
            <a:r>
              <a:rPr lang="en-US" sz="2000" dirty="0"/>
              <a:t>	940	Dentists, General</a:t>
            </a:r>
          </a:p>
          <a:p>
            <a:pPr>
              <a:tabLst>
                <a:tab pos="965200" algn="r"/>
                <a:tab pos="1193800" algn="l"/>
              </a:tabLst>
            </a:pPr>
            <a:r>
              <a:rPr lang="en-US" sz="2000" dirty="0"/>
              <a:t>	930	Veterinary Technologists and Technicians</a:t>
            </a:r>
          </a:p>
          <a:p>
            <a:pPr>
              <a:tabLst>
                <a:tab pos="965200" algn="r"/>
                <a:tab pos="1193800" algn="l"/>
              </a:tabLst>
            </a:pPr>
            <a:r>
              <a:rPr lang="en-US" sz="2000" dirty="0"/>
              <a:t>	920	Cost Estimators</a:t>
            </a:r>
          </a:p>
          <a:p>
            <a:pPr>
              <a:tabLst>
                <a:tab pos="965200" algn="r"/>
                <a:tab pos="1193800" algn="l"/>
              </a:tabLst>
            </a:pPr>
            <a:r>
              <a:rPr lang="en-US" sz="2000" dirty="0"/>
              <a:t>	920	Dining Room and Cafeteria Attendants and Bartender Helpers</a:t>
            </a:r>
          </a:p>
          <a:p>
            <a:pPr>
              <a:tabLst>
                <a:tab pos="965200" algn="r"/>
                <a:tab pos="1193800" algn="l"/>
              </a:tabLst>
            </a:pPr>
            <a:r>
              <a:rPr lang="en-US" sz="2000" dirty="0"/>
              <a:t>	920	Dishwashers</a:t>
            </a:r>
          </a:p>
          <a:p>
            <a:pPr>
              <a:tabLst>
                <a:tab pos="965200" algn="r"/>
                <a:tab pos="1193800" algn="l"/>
              </a:tabLst>
            </a:pPr>
            <a:r>
              <a:rPr lang="en-US" sz="2000" dirty="0"/>
              <a:t>	910	Compliance Officers</a:t>
            </a:r>
          </a:p>
          <a:p>
            <a:pPr>
              <a:tabLst>
                <a:tab pos="965200" algn="r"/>
                <a:tab pos="1193800" algn="l"/>
              </a:tabLst>
            </a:pPr>
            <a:r>
              <a:rPr lang="en-US" sz="2000" dirty="0"/>
              <a:t>	910	Medical and Clinical Laboratory Technologists</a:t>
            </a:r>
          </a:p>
          <a:p>
            <a:pPr>
              <a:tabLst>
                <a:tab pos="965200" algn="r"/>
                <a:tab pos="1193800" algn="l"/>
              </a:tabLst>
            </a:pPr>
            <a:r>
              <a:rPr lang="en-US" sz="2000" dirty="0"/>
              <a:t>	910	Licensed Practical and Licensed Vocational Nurses</a:t>
            </a:r>
          </a:p>
          <a:p>
            <a:pPr>
              <a:tabLst>
                <a:tab pos="965200" algn="r"/>
                <a:tab pos="1193800" algn="l"/>
              </a:tabLst>
            </a:pPr>
            <a:r>
              <a:rPr lang="en-US" sz="2000" dirty="0"/>
              <a:t>	910	Veterinary Assistants and Laboratory Animal Caretakers</a:t>
            </a:r>
          </a:p>
          <a:p>
            <a:pPr>
              <a:tabLst>
                <a:tab pos="965200" algn="r"/>
                <a:tab pos="1193800" algn="l"/>
              </a:tabLst>
            </a:pPr>
            <a:r>
              <a:rPr lang="en-US" sz="2000" dirty="0"/>
              <a:t>	890	Parts Salespersons</a:t>
            </a:r>
          </a:p>
          <a:p>
            <a:pPr>
              <a:tabLst>
                <a:tab pos="965200" algn="r"/>
                <a:tab pos="1193800" algn="l"/>
              </a:tabLst>
            </a:pPr>
            <a:r>
              <a:rPr lang="en-US" sz="2000" dirty="0"/>
              <a:t>	880	Property, Real Estate, and Community Association Managers</a:t>
            </a:r>
          </a:p>
          <a:p>
            <a:pPr>
              <a:tabLst>
                <a:tab pos="965200" algn="r"/>
                <a:tab pos="1193800" algn="l"/>
              </a:tabLst>
            </a:pPr>
            <a:r>
              <a:rPr lang="en-US" sz="2000" dirty="0"/>
              <a:t>	860	Pharmacists</a:t>
            </a:r>
          </a:p>
          <a:p>
            <a:pPr>
              <a:tabLst>
                <a:tab pos="965200" algn="r"/>
                <a:tab pos="1193800" algn="l"/>
              </a:tabLst>
            </a:pPr>
            <a:r>
              <a:rPr lang="en-US" sz="2000" dirty="0"/>
              <a:t>	850	Marketing Managers</a:t>
            </a:r>
          </a:p>
          <a:p>
            <a:pPr>
              <a:tabLst>
                <a:tab pos="965200" algn="r"/>
                <a:tab pos="1193800" algn="l"/>
              </a:tabLst>
            </a:pPr>
            <a:r>
              <a:rPr lang="en-US" sz="2000" dirty="0"/>
              <a:t>	850	Computer Network Support Specialists</a:t>
            </a:r>
          </a:p>
          <a:p>
            <a:pPr>
              <a:tabLst>
                <a:tab pos="965200" algn="r"/>
                <a:tab pos="1193800" algn="l"/>
              </a:tabLst>
            </a:pPr>
            <a:r>
              <a:rPr lang="en-US" sz="2000" dirty="0"/>
              <a:t>	840	Cooks, Institution and Cafeteria</a:t>
            </a:r>
          </a:p>
          <a:p>
            <a:pPr>
              <a:tabLst>
                <a:tab pos="965200" algn="r"/>
                <a:tab pos="1193800" algn="l"/>
              </a:tabLst>
            </a:pPr>
            <a:r>
              <a:rPr lang="en-US" sz="2000" dirty="0"/>
              <a:t>	810	Real Estate Sales Agents</a:t>
            </a:r>
          </a:p>
          <a:p>
            <a:pPr>
              <a:tabLst>
                <a:tab pos="965200" algn="r"/>
                <a:tab pos="1193800" algn="l"/>
              </a:tabLst>
            </a:pPr>
            <a:r>
              <a:rPr lang="en-US" sz="2000" dirty="0"/>
              <a:t>	810	Insurance Claims and Policy Processing Clerks</a:t>
            </a:r>
          </a:p>
          <a:p>
            <a:pPr>
              <a:tabLst>
                <a:tab pos="965200" algn="r"/>
                <a:tab pos="1193800" algn="l"/>
              </a:tabLst>
            </a:pPr>
            <a:r>
              <a:rPr lang="en-US" sz="2000" dirty="0"/>
              <a:t>	810	Packaging and Filling Machine Operators and Tenders</a:t>
            </a:r>
          </a:p>
          <a:p>
            <a:pPr>
              <a:tabLst>
                <a:tab pos="965200" algn="r"/>
                <a:tab pos="1193800" algn="l"/>
              </a:tabLst>
            </a:pPr>
            <a:r>
              <a:rPr lang="en-US" sz="2000" dirty="0"/>
              <a:t>	790	Sales Managers</a:t>
            </a:r>
          </a:p>
          <a:p>
            <a:pPr>
              <a:tabLst>
                <a:tab pos="965200" algn="r"/>
                <a:tab pos="1193800" algn="l"/>
              </a:tabLst>
            </a:pPr>
            <a:r>
              <a:rPr lang="en-US" sz="2000" dirty="0"/>
              <a:t>	790	Mental Health and Substance Abuse Social Workers</a:t>
            </a:r>
          </a:p>
          <a:p>
            <a:pPr>
              <a:tabLst>
                <a:tab pos="965200" algn="r"/>
                <a:tab pos="1193800" algn="l"/>
              </a:tabLst>
            </a:pPr>
            <a:r>
              <a:rPr lang="en-US" sz="2000" dirty="0"/>
              <a:t>	790	First-Line Supervisors of Housekeeping and Janitorial Workers</a:t>
            </a:r>
          </a:p>
          <a:p>
            <a:pPr>
              <a:tabLst>
                <a:tab pos="965200" algn="r"/>
                <a:tab pos="1193800" algn="l"/>
              </a:tabLst>
            </a:pPr>
            <a:r>
              <a:rPr lang="en-US" sz="2000" dirty="0"/>
              <a:t>	780	Educational, Guidance, School, and Vocational Counselors</a:t>
            </a:r>
          </a:p>
          <a:p>
            <a:pPr>
              <a:tabLst>
                <a:tab pos="965200" algn="r"/>
                <a:tab pos="1193800" algn="l"/>
              </a:tabLst>
            </a:pPr>
            <a:r>
              <a:rPr lang="en-US" sz="2000" dirty="0"/>
              <a:t>	780	Bus and Truck Mechanics and Diesel Engine Specialists</a:t>
            </a:r>
          </a:p>
          <a:p>
            <a:pPr>
              <a:tabLst>
                <a:tab pos="965200" algn="r"/>
                <a:tab pos="1193800" algn="l"/>
              </a:tabLst>
            </a:pPr>
            <a:r>
              <a:rPr lang="en-US" sz="2000" dirty="0"/>
              <a:t>	770	Medical Scientists, Except Epidemiologists</a:t>
            </a:r>
          </a:p>
          <a:p>
            <a:pPr>
              <a:tabLst>
                <a:tab pos="965200" algn="r"/>
                <a:tab pos="1193800" algn="l"/>
              </a:tabLst>
            </a:pPr>
            <a:r>
              <a:rPr lang="en-US" sz="2000" dirty="0"/>
              <a:t>	770	Medical Records and Health Information Technicians</a:t>
            </a:r>
          </a:p>
          <a:p>
            <a:pPr>
              <a:tabLst>
                <a:tab pos="965200" algn="r"/>
                <a:tab pos="1193800" algn="l"/>
              </a:tabLst>
            </a:pPr>
            <a:r>
              <a:rPr lang="en-US" sz="2000" dirty="0"/>
              <a:t>	760	Speech-Language Pathologists</a:t>
            </a:r>
          </a:p>
          <a:p>
            <a:pPr>
              <a:tabLst>
                <a:tab pos="965200" algn="r"/>
                <a:tab pos="1193800" algn="l"/>
              </a:tabLst>
            </a:pPr>
            <a:r>
              <a:rPr lang="en-US" sz="2000" dirty="0"/>
              <a:t>	760	Lifeguards, Ski Patrol, and Other Recreational Protective Service Workers</a:t>
            </a:r>
          </a:p>
          <a:p>
            <a:pPr>
              <a:tabLst>
                <a:tab pos="965200" algn="r"/>
                <a:tab pos="1193800" algn="l"/>
              </a:tabLst>
            </a:pPr>
            <a:r>
              <a:rPr lang="en-US" sz="2000" dirty="0"/>
              <a:t>	750	Operations Research Analysts</a:t>
            </a:r>
          </a:p>
          <a:p>
            <a:pPr>
              <a:tabLst>
                <a:tab pos="965200" algn="r"/>
                <a:tab pos="1193800" algn="l"/>
              </a:tabLst>
            </a:pPr>
            <a:r>
              <a:rPr lang="en-US" sz="2000" dirty="0"/>
              <a:t>	750	Machinists</a:t>
            </a:r>
          </a:p>
          <a:p>
            <a:pPr>
              <a:tabLst>
                <a:tab pos="965200" algn="r"/>
                <a:tab pos="1193800" algn="l"/>
              </a:tabLst>
            </a:pPr>
            <a:r>
              <a:rPr lang="en-US" sz="2000" dirty="0"/>
              <a:t>	750	Taxi Drivers and Chauffeurs</a:t>
            </a:r>
          </a:p>
          <a:p>
            <a:pPr>
              <a:tabLst>
                <a:tab pos="965200" algn="r"/>
                <a:tab pos="1193800" algn="l"/>
              </a:tabLst>
            </a:pPr>
            <a:r>
              <a:rPr lang="en-US" sz="2000" dirty="0"/>
              <a:t>	740	Electrical Engineers</a:t>
            </a:r>
          </a:p>
          <a:p>
            <a:pPr>
              <a:tabLst>
                <a:tab pos="965200" algn="r"/>
                <a:tab pos="1193800" algn="l"/>
              </a:tabLst>
            </a:pPr>
            <a:r>
              <a:rPr lang="en-US" sz="2000" dirty="0"/>
              <a:t>	740	Graphic Designers</a:t>
            </a:r>
          </a:p>
          <a:p>
            <a:pPr>
              <a:tabLst>
                <a:tab pos="965200" algn="r"/>
                <a:tab pos="1193800" algn="l"/>
              </a:tabLst>
            </a:pPr>
            <a:r>
              <a:rPr lang="en-US" sz="2000" dirty="0"/>
              <a:t>	740	Shipping, Receiving, and Traffic Clerks</a:t>
            </a:r>
          </a:p>
          <a:p>
            <a:pPr>
              <a:tabLst>
                <a:tab pos="965200" algn="r"/>
                <a:tab pos="1193800" algn="l"/>
              </a:tabLst>
            </a:pPr>
            <a:r>
              <a:rPr lang="en-US" sz="2000" dirty="0"/>
              <a:t>	740	Electrical Power-Line Installers and Repairers</a:t>
            </a:r>
          </a:p>
          <a:p>
            <a:pPr>
              <a:tabLst>
                <a:tab pos="965200" algn="r"/>
                <a:tab pos="1193800" algn="l"/>
              </a:tabLst>
            </a:pPr>
            <a:r>
              <a:rPr lang="en-US" sz="2000" dirty="0"/>
              <a:t>	730	Public Relations Specialists</a:t>
            </a:r>
          </a:p>
          <a:p>
            <a:pPr>
              <a:tabLst>
                <a:tab pos="965200" algn="r"/>
                <a:tab pos="1193800" algn="l"/>
              </a:tabLst>
            </a:pPr>
            <a:r>
              <a:rPr lang="en-US" sz="2000" dirty="0"/>
              <a:t>	720	Healthcare Support Workers, All Other</a:t>
            </a:r>
          </a:p>
          <a:p>
            <a:pPr>
              <a:tabLst>
                <a:tab pos="965200" algn="r"/>
                <a:tab pos="1193800" algn="l"/>
              </a:tabLst>
            </a:pPr>
            <a:r>
              <a:rPr lang="en-US" sz="2000" dirty="0"/>
              <a:t>	720	Industrial Machinery Mechanics</a:t>
            </a:r>
          </a:p>
          <a:p>
            <a:pPr>
              <a:tabLst>
                <a:tab pos="965200" algn="r"/>
                <a:tab pos="1193800" algn="l"/>
              </a:tabLst>
            </a:pPr>
            <a:r>
              <a:rPr lang="en-US" sz="2000" dirty="0"/>
              <a:t>	700	First-Line Supervisors of Helpers, Laborers, and Material Movers, Hand</a:t>
            </a:r>
          </a:p>
          <a:p>
            <a:pPr>
              <a:tabLst>
                <a:tab pos="965200" algn="r"/>
                <a:tab pos="1193800" algn="l"/>
              </a:tabLst>
            </a:pPr>
            <a:r>
              <a:rPr lang="en-US" sz="2000" dirty="0"/>
              <a:t>	690	Helpers--</a:t>
            </a:r>
            <a:r>
              <a:rPr lang="en-US" sz="2000" dirty="0" err="1"/>
              <a:t>Pipelayers</a:t>
            </a:r>
            <a:r>
              <a:rPr lang="en-US" sz="2000" dirty="0"/>
              <a:t>, Plumbers, Pipefitters, and Steamfitters</a:t>
            </a:r>
          </a:p>
          <a:p>
            <a:pPr>
              <a:tabLst>
                <a:tab pos="965200" algn="r"/>
                <a:tab pos="1193800" algn="l"/>
              </a:tabLst>
            </a:pPr>
            <a:r>
              <a:rPr lang="en-US" sz="2000" dirty="0"/>
              <a:t>	680	Administrative Services Managers</a:t>
            </a:r>
          </a:p>
          <a:p>
            <a:pPr>
              <a:tabLst>
                <a:tab pos="965200" algn="r"/>
                <a:tab pos="1193800" algn="l"/>
              </a:tabLst>
            </a:pPr>
            <a:r>
              <a:rPr lang="en-US" sz="2000" dirty="0"/>
              <a:t>	680	Flight Attendants</a:t>
            </a:r>
          </a:p>
          <a:p>
            <a:pPr>
              <a:tabLst>
                <a:tab pos="965200" algn="r"/>
                <a:tab pos="1193800" algn="l"/>
              </a:tabLst>
            </a:pPr>
            <a:r>
              <a:rPr lang="en-US" sz="2000" dirty="0"/>
              <a:t>	660	First-Line Supervisors of Transportation and Material-Moving Machine and Vehicle Operators</a:t>
            </a:r>
          </a:p>
          <a:p>
            <a:pPr>
              <a:tabLst>
                <a:tab pos="965200" algn="r"/>
                <a:tab pos="1193800" algn="l"/>
              </a:tabLst>
            </a:pPr>
            <a:r>
              <a:rPr lang="en-US" sz="2000" dirty="0"/>
              <a:t>	660	Refuse and Recyclable Material Collectors</a:t>
            </a:r>
          </a:p>
          <a:p>
            <a:pPr>
              <a:tabLst>
                <a:tab pos="965200" algn="r"/>
                <a:tab pos="1193800" algn="l"/>
              </a:tabLst>
            </a:pPr>
            <a:r>
              <a:rPr lang="en-US" sz="2000" dirty="0"/>
              <a:t>	650	Directors, Religious Activities and Education</a:t>
            </a:r>
          </a:p>
          <a:p>
            <a:pPr>
              <a:tabLst>
                <a:tab pos="965200" algn="r"/>
                <a:tab pos="1193800" algn="l"/>
              </a:tabLst>
            </a:pPr>
            <a:r>
              <a:rPr lang="en-US" sz="2000" dirty="0"/>
              <a:t>	650	Special Education Teachers, Kindergarten and Elementary School</a:t>
            </a:r>
          </a:p>
          <a:p>
            <a:pPr>
              <a:tabLst>
                <a:tab pos="965200" algn="r"/>
                <a:tab pos="1193800" algn="l"/>
              </a:tabLst>
            </a:pPr>
            <a:r>
              <a:rPr lang="en-US" sz="2000" dirty="0"/>
              <a:t>	650	Musicians and Singers</a:t>
            </a:r>
          </a:p>
          <a:p>
            <a:pPr>
              <a:tabLst>
                <a:tab pos="965200" algn="r"/>
                <a:tab pos="1193800" algn="l"/>
              </a:tabLst>
            </a:pPr>
            <a:r>
              <a:rPr lang="en-US" sz="2000" dirty="0"/>
              <a:t>	650	Physical Therapist Assistants</a:t>
            </a:r>
          </a:p>
          <a:p>
            <a:pPr>
              <a:tabLst>
                <a:tab pos="965200" algn="r"/>
                <a:tab pos="1193800" algn="l"/>
              </a:tabLst>
            </a:pPr>
            <a:r>
              <a:rPr lang="en-US" sz="2000" dirty="0"/>
              <a:t>	650	First-Line Supervisors of Landscaping, Lawn Service, and </a:t>
            </a:r>
            <a:r>
              <a:rPr lang="en-US" sz="2000" dirty="0" err="1"/>
              <a:t>Groundskeeping</a:t>
            </a:r>
            <a:r>
              <a:rPr lang="en-US" sz="2000" dirty="0"/>
              <a:t> Workers</a:t>
            </a:r>
          </a:p>
          <a:p>
            <a:pPr>
              <a:tabLst>
                <a:tab pos="965200" algn="r"/>
                <a:tab pos="1193800" algn="l"/>
              </a:tabLst>
            </a:pPr>
            <a:r>
              <a:rPr lang="en-US" sz="2000" dirty="0"/>
              <a:t>	650	Eligibility Interviewers, Government Programs</a:t>
            </a:r>
          </a:p>
          <a:p>
            <a:pPr>
              <a:tabLst>
                <a:tab pos="965200" algn="r"/>
                <a:tab pos="1193800" algn="l"/>
              </a:tabLst>
            </a:pPr>
            <a:r>
              <a:rPr lang="en-US" sz="2000" dirty="0"/>
              <a:t>	640	Hotel, Motel, and Resort Desk Clerks</a:t>
            </a:r>
          </a:p>
          <a:p>
            <a:pPr>
              <a:tabLst>
                <a:tab pos="965200" algn="r"/>
                <a:tab pos="1193800" algn="l"/>
              </a:tabLst>
            </a:pPr>
            <a:r>
              <a:rPr lang="en-US" sz="2000" dirty="0"/>
              <a:t>	630	Education Administrators, Elementary and Secondary School</a:t>
            </a:r>
          </a:p>
          <a:p>
            <a:pPr>
              <a:tabLst>
                <a:tab pos="965200" algn="r"/>
                <a:tab pos="1193800" algn="l"/>
              </a:tabLst>
            </a:pPr>
            <a:r>
              <a:rPr lang="en-US" sz="2000" dirty="0"/>
              <a:t>	630	Occupational Therapists</a:t>
            </a:r>
          </a:p>
          <a:p>
            <a:pPr>
              <a:tabLst>
                <a:tab pos="965200" algn="r"/>
                <a:tab pos="1193800" algn="l"/>
              </a:tabLst>
            </a:pPr>
            <a:r>
              <a:rPr lang="en-US" sz="2000" dirty="0"/>
              <a:t>	620	Clinical, Counseling, and School Psychologists</a:t>
            </a:r>
          </a:p>
          <a:p>
            <a:pPr>
              <a:tabLst>
                <a:tab pos="965200" algn="r"/>
                <a:tab pos="1193800" algn="l"/>
              </a:tabLst>
            </a:pPr>
            <a:r>
              <a:rPr lang="en-US" sz="2000" dirty="0"/>
              <a:t>	620	Interviewers, Except Eligibility and Loan</a:t>
            </a:r>
          </a:p>
          <a:p>
            <a:pPr>
              <a:tabLst>
                <a:tab pos="965200" algn="r"/>
                <a:tab pos="1193800" algn="l"/>
              </a:tabLst>
            </a:pPr>
            <a:r>
              <a:rPr lang="en-US" sz="2000" dirty="0"/>
              <a:t>	620	Automotive Body and Related Repairers</a:t>
            </a:r>
          </a:p>
          <a:p>
            <a:pPr>
              <a:tabLst>
                <a:tab pos="965200" algn="r"/>
                <a:tab pos="1193800" algn="l"/>
              </a:tabLst>
            </a:pPr>
            <a:r>
              <a:rPr lang="en-US" sz="2000" dirty="0"/>
              <a:t>	620	First-Line Supervisors of Production and Operating Workers</a:t>
            </a:r>
          </a:p>
          <a:p>
            <a:pPr>
              <a:tabLst>
                <a:tab pos="965200" algn="r"/>
                <a:tab pos="1193800" algn="l"/>
              </a:tabLst>
            </a:pPr>
            <a:r>
              <a:rPr lang="en-US" sz="2000" dirty="0"/>
              <a:t>	610	Social and Community Service Managers</a:t>
            </a:r>
          </a:p>
          <a:p>
            <a:pPr>
              <a:tabLst>
                <a:tab pos="965200" algn="r"/>
                <a:tab pos="1193800" algn="l"/>
              </a:tabLst>
            </a:pPr>
            <a:r>
              <a:rPr lang="en-US" sz="2000" dirty="0"/>
              <a:t>	590	Production, Planning, and Expediting Clerks</a:t>
            </a:r>
          </a:p>
          <a:p>
            <a:pPr>
              <a:tabLst>
                <a:tab pos="965200" algn="r"/>
                <a:tab pos="1193800" algn="l"/>
              </a:tabLst>
            </a:pPr>
            <a:r>
              <a:rPr lang="en-US" sz="2000" dirty="0"/>
              <a:t>	590	Helpers--Installation, Maintenance, and Repair Workers</a:t>
            </a:r>
          </a:p>
          <a:p>
            <a:pPr>
              <a:tabLst>
                <a:tab pos="965200" algn="r"/>
                <a:tab pos="1193800" algn="l"/>
              </a:tabLst>
            </a:pPr>
            <a:r>
              <a:rPr lang="en-US" sz="2000" dirty="0"/>
              <a:t>	580	Ushers, Lobby Attendants, and Ticket Takers</a:t>
            </a:r>
          </a:p>
          <a:p>
            <a:pPr>
              <a:tabLst>
                <a:tab pos="965200" algn="r"/>
                <a:tab pos="1193800" algn="l"/>
              </a:tabLst>
            </a:pPr>
            <a:r>
              <a:rPr lang="en-US" sz="2000" dirty="0"/>
              <a:t>	570	Helpers--Electricians</a:t>
            </a:r>
          </a:p>
          <a:p>
            <a:pPr>
              <a:tabLst>
                <a:tab pos="965200" algn="r"/>
                <a:tab pos="1193800" algn="l"/>
              </a:tabLst>
            </a:pPr>
            <a:r>
              <a:rPr lang="en-US" sz="2000" dirty="0"/>
              <a:t>	570	Construction and Building Inspectors</a:t>
            </a:r>
          </a:p>
          <a:p>
            <a:pPr>
              <a:tabLst>
                <a:tab pos="965200" algn="r"/>
                <a:tab pos="1193800" algn="l"/>
              </a:tabLst>
            </a:pPr>
            <a:r>
              <a:rPr lang="en-US" sz="2000" dirty="0"/>
              <a:t>	540	Financial Specialists, All Other</a:t>
            </a:r>
          </a:p>
          <a:p>
            <a:pPr>
              <a:tabLst>
                <a:tab pos="965200" algn="r"/>
                <a:tab pos="1193800" algn="l"/>
              </a:tabLst>
            </a:pPr>
            <a:r>
              <a:rPr lang="en-US" sz="2000" dirty="0"/>
              <a:t>	540	Chemists</a:t>
            </a:r>
          </a:p>
          <a:p>
            <a:pPr>
              <a:tabLst>
                <a:tab pos="965200" algn="r"/>
                <a:tab pos="1193800" algn="l"/>
              </a:tabLst>
            </a:pPr>
            <a:r>
              <a:rPr lang="en-US" sz="2000" dirty="0"/>
              <a:t>	540	Healthcare Social Workers</a:t>
            </a:r>
          </a:p>
          <a:p>
            <a:pPr>
              <a:tabLst>
                <a:tab pos="965200" algn="r"/>
                <a:tab pos="1193800" algn="l"/>
              </a:tabLst>
            </a:pPr>
            <a:r>
              <a:rPr lang="en-US" sz="2000" dirty="0"/>
              <a:t>	530	Recreation Workers</a:t>
            </a:r>
          </a:p>
          <a:p>
            <a:pPr>
              <a:tabLst>
                <a:tab pos="965200" algn="r"/>
                <a:tab pos="1193800" algn="l"/>
              </a:tabLst>
            </a:pPr>
            <a:r>
              <a:rPr lang="en-US" sz="2000" dirty="0"/>
              <a:t>	520	Cement Masons and Concrete Finishers</a:t>
            </a:r>
          </a:p>
          <a:p>
            <a:pPr>
              <a:tabLst>
                <a:tab pos="965200" algn="r"/>
                <a:tab pos="1193800" algn="l"/>
              </a:tabLst>
            </a:pPr>
            <a:r>
              <a:rPr lang="en-US" sz="2000" dirty="0"/>
              <a:t>	510	Computer Occupations, All Other</a:t>
            </a:r>
          </a:p>
          <a:p>
            <a:pPr>
              <a:tabLst>
                <a:tab pos="965200" algn="r"/>
                <a:tab pos="1193800" algn="l"/>
              </a:tabLst>
            </a:pPr>
            <a:r>
              <a:rPr lang="en-US" sz="2000" dirty="0"/>
              <a:t>	510	Rehabilitation Counselors</a:t>
            </a:r>
          </a:p>
          <a:p>
            <a:pPr>
              <a:tabLst>
                <a:tab pos="965200" algn="r"/>
                <a:tab pos="1193800" algn="l"/>
              </a:tabLst>
            </a:pPr>
            <a:r>
              <a:rPr lang="en-US" sz="2000" dirty="0"/>
              <a:t>	510	Counter and Rental Clerks</a:t>
            </a:r>
          </a:p>
          <a:p>
            <a:pPr>
              <a:tabLst>
                <a:tab pos="965200" algn="r"/>
                <a:tab pos="1193800" algn="l"/>
              </a:tabLst>
            </a:pPr>
            <a:r>
              <a:rPr lang="en-US" sz="2000" dirty="0"/>
              <a:t>	510	Mobile Heavy Equipment Mechanics, Except Engines</a:t>
            </a:r>
          </a:p>
          <a:p>
            <a:pPr>
              <a:tabLst>
                <a:tab pos="965200" algn="r"/>
                <a:tab pos="1193800" algn="l"/>
              </a:tabLst>
            </a:pPr>
            <a:r>
              <a:rPr lang="en-US" sz="2000" dirty="0"/>
              <a:t>	500	Statisticians</a:t>
            </a:r>
          </a:p>
          <a:p>
            <a:pPr>
              <a:tabLst>
                <a:tab pos="965200" algn="r"/>
                <a:tab pos="1193800" algn="l"/>
              </a:tabLst>
            </a:pPr>
            <a:r>
              <a:rPr lang="en-US" sz="2000" dirty="0"/>
              <a:t>	500	Surveying and Mapping Technicians</a:t>
            </a:r>
          </a:p>
          <a:p>
            <a:pPr>
              <a:tabLst>
                <a:tab pos="965200" algn="r"/>
                <a:tab pos="1193800" algn="l"/>
              </a:tabLst>
            </a:pPr>
            <a:r>
              <a:rPr lang="en-US" sz="2000" dirty="0"/>
              <a:t>	500	Clergy</a:t>
            </a:r>
          </a:p>
          <a:p>
            <a:pPr>
              <a:tabLst>
                <a:tab pos="965200" algn="r"/>
                <a:tab pos="1193800" algn="l"/>
              </a:tabLst>
            </a:pPr>
            <a:r>
              <a:rPr lang="en-US" sz="2000" dirty="0"/>
              <a:t>	500	Slaughterers and Meat Packers</a:t>
            </a:r>
          </a:p>
          <a:p>
            <a:pPr>
              <a:tabLst>
                <a:tab pos="965200" algn="r"/>
                <a:tab pos="1193800" algn="l"/>
              </a:tabLst>
            </a:pPr>
            <a:r>
              <a:rPr lang="en-US" sz="2000" dirty="0"/>
              <a:t>	490	Environmental Scientists and Specialists, Including Health</a:t>
            </a:r>
          </a:p>
          <a:p>
            <a:pPr>
              <a:tabLst>
                <a:tab pos="965200" algn="r"/>
                <a:tab pos="1193800" algn="l"/>
              </a:tabLst>
            </a:pPr>
            <a:r>
              <a:rPr lang="en-US" sz="2000" dirty="0"/>
              <a:t>	490	Family and General Practitioners</a:t>
            </a:r>
          </a:p>
          <a:p>
            <a:pPr>
              <a:tabLst>
                <a:tab pos="965200" algn="r"/>
                <a:tab pos="1193800" algn="l"/>
              </a:tabLst>
            </a:pPr>
            <a:r>
              <a:rPr lang="en-US" sz="2000" dirty="0"/>
              <a:t>	490	Diagnostic Medical Sonographers</a:t>
            </a:r>
          </a:p>
          <a:p>
            <a:pPr>
              <a:tabLst>
                <a:tab pos="965200" algn="r"/>
                <a:tab pos="1193800" algn="l"/>
              </a:tabLst>
            </a:pPr>
            <a:r>
              <a:rPr lang="en-US" sz="2000" dirty="0"/>
              <a:t>	490	Security and Fire Alarm Systems Installers</a:t>
            </a:r>
          </a:p>
          <a:p>
            <a:pPr>
              <a:tabLst>
                <a:tab pos="965200" algn="r"/>
                <a:tab pos="1193800" algn="l"/>
              </a:tabLst>
            </a:pPr>
            <a:r>
              <a:rPr lang="en-US" sz="2000" dirty="0"/>
              <a:t>	490	Bakers</a:t>
            </a:r>
          </a:p>
          <a:p>
            <a:pPr>
              <a:tabLst>
                <a:tab pos="965200" algn="r"/>
                <a:tab pos="1193800" algn="l"/>
              </a:tabLst>
            </a:pPr>
            <a:r>
              <a:rPr lang="en-US" sz="2000" dirty="0"/>
              <a:t>	490	Computer-Controlled Machine Tool Operators, Metal and Plastic</a:t>
            </a:r>
          </a:p>
          <a:p>
            <a:pPr>
              <a:tabLst>
                <a:tab pos="965200" algn="r"/>
                <a:tab pos="1193800" algn="l"/>
              </a:tabLst>
            </a:pPr>
            <a:r>
              <a:rPr lang="en-US" sz="2000" dirty="0"/>
              <a:t>	480	Human Resources Managers</a:t>
            </a:r>
          </a:p>
          <a:p>
            <a:pPr>
              <a:tabLst>
                <a:tab pos="965200" algn="r"/>
                <a:tab pos="1193800" algn="l"/>
              </a:tabLst>
            </a:pPr>
            <a:r>
              <a:rPr lang="en-US" sz="2000" dirty="0"/>
              <a:t>	480	Ophthalmic Medical Technicians</a:t>
            </a:r>
          </a:p>
          <a:p>
            <a:pPr>
              <a:tabLst>
                <a:tab pos="965200" algn="r"/>
                <a:tab pos="1193800" algn="l"/>
              </a:tabLst>
            </a:pPr>
            <a:r>
              <a:rPr lang="en-US" sz="2000" dirty="0"/>
              <a:t>	480	Installation, Maintenance, and Repair Workers, All Other</a:t>
            </a:r>
          </a:p>
          <a:p>
            <a:pPr>
              <a:tabLst>
                <a:tab pos="965200" algn="r"/>
                <a:tab pos="1193800" algn="l"/>
              </a:tabLst>
            </a:pPr>
            <a:r>
              <a:rPr lang="en-US" sz="2000" dirty="0"/>
              <a:t>	480	Meat, Poultry, and Fish Cutters and Trimmers</a:t>
            </a:r>
          </a:p>
          <a:p>
            <a:pPr>
              <a:tabLst>
                <a:tab pos="965200" algn="r"/>
                <a:tab pos="1193800" algn="l"/>
              </a:tabLst>
            </a:pPr>
            <a:r>
              <a:rPr lang="en-US" sz="2000" dirty="0"/>
              <a:t>	480	Automotive and Watercraft Service Attendants</a:t>
            </a:r>
          </a:p>
          <a:p>
            <a:pPr>
              <a:tabLst>
                <a:tab pos="965200" algn="r"/>
                <a:tab pos="1193800" algn="l"/>
              </a:tabLst>
            </a:pPr>
            <a:r>
              <a:rPr lang="en-US" sz="2000" dirty="0"/>
              <a:t>	470	Natural Sciences Managers</a:t>
            </a:r>
          </a:p>
          <a:p>
            <a:pPr>
              <a:tabLst>
                <a:tab pos="965200" algn="r"/>
                <a:tab pos="1193800" algn="l"/>
              </a:tabLst>
            </a:pPr>
            <a:r>
              <a:rPr lang="en-US" sz="2000" dirty="0"/>
              <a:t>	460	Database Administrators</a:t>
            </a:r>
          </a:p>
          <a:p>
            <a:pPr>
              <a:tabLst>
                <a:tab pos="965200" algn="r"/>
                <a:tab pos="1193800" algn="l"/>
              </a:tabLst>
            </a:pPr>
            <a:r>
              <a:rPr lang="en-US" sz="2000" dirty="0"/>
              <a:t>	460	Interpreters and Translators</a:t>
            </a:r>
          </a:p>
          <a:p>
            <a:pPr>
              <a:tabLst>
                <a:tab pos="965200" algn="r"/>
                <a:tab pos="1193800" algn="l"/>
              </a:tabLst>
            </a:pPr>
            <a:r>
              <a:rPr lang="en-US" sz="2000" dirty="0"/>
              <a:t>	460	Tree Trimmers and Pruners</a:t>
            </a:r>
          </a:p>
          <a:p>
            <a:pPr>
              <a:tabLst>
                <a:tab pos="965200" algn="r"/>
                <a:tab pos="1193800" algn="l"/>
              </a:tabLst>
            </a:pPr>
            <a:r>
              <a:rPr lang="en-US" sz="2000" dirty="0"/>
              <a:t>	460	Sales Engineers</a:t>
            </a:r>
          </a:p>
          <a:p>
            <a:pPr>
              <a:tabLst>
                <a:tab pos="965200" algn="r"/>
                <a:tab pos="1193800" algn="l"/>
              </a:tabLst>
            </a:pPr>
            <a:r>
              <a:rPr lang="en-US" sz="2000" dirty="0"/>
              <a:t>	460	Reservation and Transportation Ticket Agents and Travel Clerks</a:t>
            </a:r>
          </a:p>
          <a:p>
            <a:pPr>
              <a:tabLst>
                <a:tab pos="965200" algn="r"/>
                <a:tab pos="1193800" algn="l"/>
              </a:tabLst>
            </a:pPr>
            <a:r>
              <a:rPr lang="en-US" sz="2000" dirty="0"/>
              <a:t>	450	Claims Adjusters, Examiners, and Investigators</a:t>
            </a:r>
          </a:p>
          <a:p>
            <a:pPr>
              <a:tabLst>
                <a:tab pos="965200" algn="r"/>
                <a:tab pos="1193800" algn="l"/>
              </a:tabLst>
            </a:pPr>
            <a:r>
              <a:rPr lang="en-US" sz="2000" dirty="0"/>
              <a:t>	450	Business Teachers, Postsecondary</a:t>
            </a:r>
          </a:p>
          <a:p>
            <a:pPr>
              <a:tabLst>
                <a:tab pos="965200" algn="r"/>
                <a:tab pos="1193800" algn="l"/>
              </a:tabLst>
            </a:pPr>
            <a:r>
              <a:rPr lang="en-US" sz="2000" dirty="0"/>
              <a:t>	440	Nursing Instructors and Teachers, Postsecondary</a:t>
            </a:r>
          </a:p>
          <a:p>
            <a:pPr>
              <a:tabLst>
                <a:tab pos="965200" algn="r"/>
                <a:tab pos="1193800" algn="l"/>
              </a:tabLst>
            </a:pPr>
            <a:r>
              <a:rPr lang="en-US" sz="2000" dirty="0"/>
              <a:t>	440	Surgical Technologists</a:t>
            </a:r>
          </a:p>
          <a:p>
            <a:pPr>
              <a:tabLst>
                <a:tab pos="965200" algn="r"/>
                <a:tab pos="1193800" algn="l"/>
              </a:tabLst>
            </a:pPr>
            <a:r>
              <a:rPr lang="en-US" sz="2000" dirty="0"/>
              <a:t>	430	Instructional Coordinators</a:t>
            </a:r>
          </a:p>
          <a:p>
            <a:pPr>
              <a:tabLst>
                <a:tab pos="965200" algn="r"/>
                <a:tab pos="1193800" algn="l"/>
              </a:tabLst>
            </a:pPr>
            <a:r>
              <a:rPr lang="en-US" sz="2000" dirty="0"/>
              <a:t>	430	Sheet Metal Workers</a:t>
            </a:r>
          </a:p>
          <a:p>
            <a:pPr>
              <a:tabLst>
                <a:tab pos="965200" algn="r"/>
                <a:tab pos="1193800" algn="l"/>
              </a:tabLst>
            </a:pPr>
            <a:r>
              <a:rPr lang="en-US" sz="2000" dirty="0"/>
              <a:t>	420	Meeting, Convention, and Event Planners</a:t>
            </a:r>
          </a:p>
          <a:p>
            <a:pPr>
              <a:tabLst>
                <a:tab pos="965200" algn="r"/>
                <a:tab pos="1193800" algn="l"/>
              </a:tabLst>
            </a:pPr>
            <a:r>
              <a:rPr lang="en-US" sz="2000" dirty="0"/>
              <a:t>	420	Telecommunications Line Installers and Repairers</a:t>
            </a:r>
          </a:p>
          <a:p>
            <a:pPr>
              <a:tabLst>
                <a:tab pos="965200" algn="r"/>
                <a:tab pos="1193800" algn="l"/>
              </a:tabLst>
            </a:pPr>
            <a:r>
              <a:rPr lang="en-US" sz="2000" dirty="0"/>
              <a:t>	420	Butchers and Meat Cutters</a:t>
            </a:r>
          </a:p>
          <a:p>
            <a:pPr>
              <a:tabLst>
                <a:tab pos="965200" algn="r"/>
                <a:tab pos="1193800" algn="l"/>
              </a:tabLst>
            </a:pPr>
            <a:r>
              <a:rPr lang="en-US" sz="2000" dirty="0"/>
              <a:t>	410	Education Administrators, Postsecondary</a:t>
            </a:r>
          </a:p>
          <a:p>
            <a:pPr>
              <a:tabLst>
                <a:tab pos="965200" algn="r"/>
                <a:tab pos="1193800" algn="l"/>
              </a:tabLst>
            </a:pPr>
            <a:r>
              <a:rPr lang="en-US" sz="2000" dirty="0"/>
              <a:t>	410	Credit Analysts</a:t>
            </a:r>
          </a:p>
          <a:p>
            <a:pPr>
              <a:tabLst>
                <a:tab pos="965200" algn="r"/>
                <a:tab pos="1193800" algn="l"/>
              </a:tabLst>
            </a:pPr>
            <a:r>
              <a:rPr lang="en-US" sz="2000" dirty="0"/>
              <a:t>	410	Producers and Directors</a:t>
            </a:r>
          </a:p>
          <a:p>
            <a:pPr>
              <a:tabLst>
                <a:tab pos="965200" algn="r"/>
                <a:tab pos="1193800" algn="l"/>
              </a:tabLst>
            </a:pPr>
            <a:r>
              <a:rPr lang="en-US" sz="2000" dirty="0"/>
              <a:t>	410	Nurse Anesthetists</a:t>
            </a:r>
          </a:p>
          <a:p>
            <a:pPr>
              <a:tabLst>
                <a:tab pos="965200" algn="r"/>
                <a:tab pos="1193800" algn="l"/>
              </a:tabLst>
            </a:pPr>
            <a:r>
              <a:rPr lang="en-US" sz="2000" dirty="0"/>
              <a:t>	410	Pest Control Workers</a:t>
            </a:r>
          </a:p>
          <a:p>
            <a:pPr>
              <a:tabLst>
                <a:tab pos="965200" algn="r"/>
                <a:tab pos="1193800" algn="l"/>
              </a:tabLst>
            </a:pPr>
            <a:r>
              <a:rPr lang="en-US" sz="2000" dirty="0"/>
              <a:t>	410	Aircraft Mechanics and Service Technicians</a:t>
            </a:r>
          </a:p>
          <a:p>
            <a:pPr>
              <a:tabLst>
                <a:tab pos="965200" algn="r"/>
                <a:tab pos="1193800" algn="l"/>
              </a:tabLst>
            </a:pPr>
            <a:r>
              <a:rPr lang="en-US" sz="2000" dirty="0"/>
              <a:t>	400	Financial Examiners</a:t>
            </a:r>
          </a:p>
          <a:p>
            <a:pPr>
              <a:tabLst>
                <a:tab pos="965200" algn="r"/>
                <a:tab pos="1193800" algn="l"/>
              </a:tabLst>
            </a:pPr>
            <a:r>
              <a:rPr lang="en-US" sz="2000" dirty="0"/>
              <a:t>	400	Substance Abuse and Behavioral Disorder Counselors</a:t>
            </a:r>
          </a:p>
          <a:p>
            <a:pPr>
              <a:tabLst>
                <a:tab pos="965200" algn="r"/>
                <a:tab pos="1193800" algn="l"/>
              </a:tabLst>
            </a:pPr>
            <a:r>
              <a:rPr lang="en-US" sz="2000" dirty="0"/>
              <a:t>	400	Music Directors and Composers</a:t>
            </a:r>
          </a:p>
          <a:p>
            <a:pPr>
              <a:tabLst>
                <a:tab pos="965200" algn="r"/>
                <a:tab pos="1193800" algn="l"/>
              </a:tabLst>
            </a:pPr>
            <a:r>
              <a:rPr lang="en-US" sz="2000" dirty="0"/>
              <a:t>	400	Painters, Construction and Maintenance</a:t>
            </a:r>
          </a:p>
          <a:p>
            <a:pPr>
              <a:tabLst>
                <a:tab pos="965200" algn="r"/>
                <a:tab pos="1193800" algn="l"/>
              </a:tabLst>
            </a:pPr>
            <a:r>
              <a:rPr lang="en-US" sz="2000" dirty="0"/>
              <a:t>	390	Logisticians</a:t>
            </a:r>
          </a:p>
          <a:p>
            <a:pPr>
              <a:tabLst>
                <a:tab pos="965200" algn="r"/>
                <a:tab pos="1193800" algn="l"/>
              </a:tabLst>
            </a:pPr>
            <a:r>
              <a:rPr lang="en-US" sz="2000" dirty="0"/>
              <a:t>	390	Librarians</a:t>
            </a:r>
          </a:p>
          <a:p>
            <a:pPr>
              <a:tabLst>
                <a:tab pos="965200" algn="r"/>
                <a:tab pos="1193800" algn="l"/>
              </a:tabLst>
            </a:pPr>
            <a:r>
              <a:rPr lang="en-US" sz="2000" dirty="0"/>
              <a:t>	380	Fundraisers</a:t>
            </a:r>
          </a:p>
          <a:p>
            <a:pPr>
              <a:tabLst>
                <a:tab pos="965200" algn="r"/>
                <a:tab pos="1193800" algn="l"/>
              </a:tabLst>
            </a:pPr>
            <a:r>
              <a:rPr lang="en-US" sz="2000" dirty="0"/>
              <a:t>	370	Architectural and Engineering Managers</a:t>
            </a:r>
          </a:p>
          <a:p>
            <a:pPr>
              <a:tabLst>
                <a:tab pos="965200" algn="r"/>
                <a:tab pos="1193800" algn="l"/>
              </a:tabLst>
            </a:pPr>
            <a:r>
              <a:rPr lang="en-US" sz="2000" dirty="0"/>
              <a:t>	370	Appraisers and Assessors of Real Estate</a:t>
            </a:r>
          </a:p>
          <a:p>
            <a:pPr>
              <a:tabLst>
                <a:tab pos="965200" algn="r"/>
                <a:tab pos="1193800" algn="l"/>
              </a:tabLst>
            </a:pPr>
            <a:r>
              <a:rPr lang="en-US" sz="2000" dirty="0"/>
              <a:t>	370	Tax Preparers</a:t>
            </a:r>
          </a:p>
          <a:p>
            <a:pPr>
              <a:tabLst>
                <a:tab pos="965200" algn="r"/>
                <a:tab pos="1193800" algn="l"/>
              </a:tabLst>
            </a:pPr>
            <a:r>
              <a:rPr lang="en-US" sz="2000" dirty="0"/>
              <a:t>	370	Writers and Authors</a:t>
            </a:r>
          </a:p>
          <a:p>
            <a:pPr>
              <a:tabLst>
                <a:tab pos="965200" algn="r"/>
                <a:tab pos="1193800" algn="l"/>
              </a:tabLst>
            </a:pPr>
            <a:r>
              <a:rPr lang="en-US" sz="2000" dirty="0"/>
              <a:t>	370	Demonstrators and Product Promoters</a:t>
            </a:r>
          </a:p>
          <a:p>
            <a:pPr>
              <a:tabLst>
                <a:tab pos="965200" algn="r"/>
                <a:tab pos="1193800" algn="l"/>
              </a:tabLst>
            </a:pPr>
            <a:r>
              <a:rPr lang="en-US" sz="2000" dirty="0"/>
              <a:t>	360	Biological Technicians</a:t>
            </a:r>
          </a:p>
          <a:p>
            <a:pPr>
              <a:tabLst>
                <a:tab pos="965200" algn="r"/>
                <a:tab pos="1193800" algn="l"/>
              </a:tabLst>
            </a:pPr>
            <a:r>
              <a:rPr lang="en-US" sz="2000" dirty="0"/>
              <a:t>	360	Audio and Video Equipment Technicians</a:t>
            </a:r>
          </a:p>
          <a:p>
            <a:pPr>
              <a:tabLst>
                <a:tab pos="965200" algn="r"/>
                <a:tab pos="1193800" algn="l"/>
              </a:tabLst>
            </a:pPr>
            <a:r>
              <a:rPr lang="en-US" sz="2000" dirty="0"/>
              <a:t>	360	Police, Fire, and Ambulance Dispatchers</a:t>
            </a:r>
          </a:p>
          <a:p>
            <a:pPr>
              <a:tabLst>
                <a:tab pos="965200" algn="r"/>
                <a:tab pos="1193800" algn="l"/>
              </a:tabLst>
            </a:pPr>
            <a:r>
              <a:rPr lang="en-US" sz="2000" dirty="0"/>
              <a:t>	360	Production Workers, All Other</a:t>
            </a:r>
          </a:p>
          <a:p>
            <a:pPr>
              <a:tabLst>
                <a:tab pos="965200" algn="r"/>
                <a:tab pos="1193800" algn="l"/>
              </a:tabLst>
            </a:pPr>
            <a:r>
              <a:rPr lang="en-US" sz="2000" dirty="0"/>
              <a:t>	350	</a:t>
            </a:r>
            <a:r>
              <a:rPr lang="en-US" sz="2000" dirty="0" err="1"/>
              <a:t>Pipelayers</a:t>
            </a:r>
            <a:endParaRPr lang="en-US" sz="2000" dirty="0"/>
          </a:p>
          <a:p>
            <a:pPr>
              <a:tabLst>
                <a:tab pos="965200" algn="r"/>
                <a:tab pos="1193800" algn="l"/>
              </a:tabLst>
            </a:pPr>
            <a:r>
              <a:rPr lang="en-US" sz="2000" dirty="0"/>
              <a:t>	340	Computer Network Architects</a:t>
            </a:r>
          </a:p>
          <a:p>
            <a:pPr>
              <a:tabLst>
                <a:tab pos="965200" algn="r"/>
                <a:tab pos="1193800" algn="l"/>
              </a:tabLst>
            </a:pPr>
            <a:r>
              <a:rPr lang="en-US" sz="2000" dirty="0"/>
              <a:t>	340	Occupational Therapy Assistants</a:t>
            </a:r>
          </a:p>
          <a:p>
            <a:pPr>
              <a:tabLst>
                <a:tab pos="965200" algn="r"/>
                <a:tab pos="1193800" algn="l"/>
              </a:tabLst>
            </a:pPr>
            <a:r>
              <a:rPr lang="en-US" sz="2000" dirty="0"/>
              <a:t>	340	Protective Service Workers, All Other</a:t>
            </a:r>
          </a:p>
          <a:p>
            <a:pPr>
              <a:tabLst>
                <a:tab pos="965200" algn="r"/>
                <a:tab pos="1193800" algn="l"/>
              </a:tabLst>
            </a:pPr>
            <a:r>
              <a:rPr lang="en-US" sz="2000" dirty="0"/>
              <a:t>	340	Construction and Related Workers, All Other</a:t>
            </a:r>
          </a:p>
          <a:p>
            <a:pPr>
              <a:tabLst>
                <a:tab pos="965200" algn="r"/>
                <a:tab pos="1193800" algn="l"/>
              </a:tabLst>
            </a:pPr>
            <a:r>
              <a:rPr lang="en-US" sz="2000" dirty="0"/>
              <a:t>	340	Bus Drivers, Transit and Intercity</a:t>
            </a:r>
          </a:p>
          <a:p>
            <a:pPr>
              <a:tabLst>
                <a:tab pos="965200" algn="r"/>
                <a:tab pos="1193800" algn="l"/>
              </a:tabLst>
            </a:pPr>
            <a:r>
              <a:rPr lang="en-US" sz="2000" dirty="0"/>
              <a:t>	340	Parking Lot Attendants</a:t>
            </a:r>
          </a:p>
          <a:p>
            <a:pPr>
              <a:tabLst>
                <a:tab pos="965200" algn="r"/>
                <a:tab pos="1193800" algn="l"/>
              </a:tabLst>
            </a:pPr>
            <a:r>
              <a:rPr lang="en-US" sz="2000" dirty="0"/>
              <a:t>	330	Civil Engineering Technicians</a:t>
            </a:r>
          </a:p>
          <a:p>
            <a:pPr>
              <a:tabLst>
                <a:tab pos="965200" algn="r"/>
                <a:tab pos="1193800" algn="l"/>
              </a:tabLst>
            </a:pPr>
            <a:r>
              <a:rPr lang="en-US" sz="2000" dirty="0"/>
              <a:t>	320	Art, Drama, and Music Teachers, Postsecondary</a:t>
            </a:r>
          </a:p>
          <a:p>
            <a:pPr>
              <a:tabLst>
                <a:tab pos="965200" algn="r"/>
                <a:tab pos="1193800" algn="l"/>
              </a:tabLst>
            </a:pPr>
            <a:r>
              <a:rPr lang="en-US" sz="2000" dirty="0"/>
              <a:t>	320	Career/Technical Education Teachers, Secondary School</a:t>
            </a:r>
          </a:p>
          <a:p>
            <a:pPr>
              <a:tabLst>
                <a:tab pos="965200" algn="r"/>
                <a:tab pos="1193800" algn="l"/>
              </a:tabLst>
            </a:pPr>
            <a:r>
              <a:rPr lang="en-US" sz="2000" dirty="0"/>
              <a:t>	320	Cooks, Short Order</a:t>
            </a:r>
          </a:p>
          <a:p>
            <a:pPr>
              <a:tabLst>
                <a:tab pos="965200" algn="r"/>
                <a:tab pos="1193800" algn="l"/>
              </a:tabLst>
            </a:pPr>
            <a:r>
              <a:rPr lang="en-US" sz="2000" dirty="0"/>
              <a:t>	320	Sales and Related Workers, All Other</a:t>
            </a:r>
          </a:p>
          <a:p>
            <a:pPr>
              <a:tabLst>
                <a:tab pos="965200" algn="r"/>
                <a:tab pos="1193800" algn="l"/>
              </a:tabLst>
            </a:pPr>
            <a:r>
              <a:rPr lang="en-US" sz="2000" dirty="0"/>
              <a:t>	320	Cargo and Freight Agents</a:t>
            </a:r>
          </a:p>
          <a:p>
            <a:pPr>
              <a:tabLst>
                <a:tab pos="965200" algn="r"/>
                <a:tab pos="1193800" algn="l"/>
              </a:tabLst>
            </a:pPr>
            <a:r>
              <a:rPr lang="en-US" sz="2000" dirty="0"/>
              <a:t>	320	</a:t>
            </a:r>
            <a:r>
              <a:rPr lang="en-US" sz="2000" dirty="0" err="1"/>
              <a:t>Brickmasons</a:t>
            </a:r>
            <a:r>
              <a:rPr lang="en-US" sz="2000" dirty="0"/>
              <a:t> and </a:t>
            </a:r>
            <a:r>
              <a:rPr lang="en-US" sz="2000" dirty="0" err="1"/>
              <a:t>Blockmasons</a:t>
            </a:r>
            <a:endParaRPr lang="en-US" sz="2000" dirty="0"/>
          </a:p>
          <a:p>
            <a:pPr>
              <a:tabLst>
                <a:tab pos="965200" algn="r"/>
                <a:tab pos="1193800" algn="l"/>
              </a:tabLst>
            </a:pPr>
            <a:r>
              <a:rPr lang="en-US" sz="2000" dirty="0"/>
              <a:t>	310	Community and Social Service Specialists, All Other</a:t>
            </a:r>
          </a:p>
          <a:p>
            <a:pPr>
              <a:tabLst>
                <a:tab pos="965200" algn="r"/>
                <a:tab pos="1193800" algn="l"/>
              </a:tabLst>
            </a:pPr>
            <a:r>
              <a:rPr lang="en-US" sz="2000" dirty="0"/>
              <a:t>	310	Dietitians and Nutritionists</a:t>
            </a:r>
          </a:p>
          <a:p>
            <a:pPr>
              <a:tabLst>
                <a:tab pos="965200" algn="r"/>
                <a:tab pos="1193800" algn="l"/>
              </a:tabLst>
            </a:pPr>
            <a:r>
              <a:rPr lang="en-US" sz="2000" dirty="0"/>
              <a:t>	310	Food Servers, </a:t>
            </a:r>
            <a:r>
              <a:rPr lang="en-US" sz="2000" dirty="0" err="1"/>
              <a:t>Nonrestaurant</a:t>
            </a:r>
            <a:endParaRPr lang="en-US" sz="2000" dirty="0"/>
          </a:p>
          <a:p>
            <a:pPr>
              <a:tabLst>
                <a:tab pos="965200" algn="r"/>
                <a:tab pos="1193800" algn="l"/>
              </a:tabLst>
            </a:pPr>
            <a:r>
              <a:rPr lang="en-US" sz="2000" dirty="0"/>
              <a:t>	310	Medical Equipment Repairers</a:t>
            </a:r>
          </a:p>
          <a:p>
            <a:pPr>
              <a:tabLst>
                <a:tab pos="965200" algn="r"/>
                <a:tab pos="1193800" algn="l"/>
              </a:tabLst>
            </a:pPr>
            <a:r>
              <a:rPr lang="en-US" sz="2000" dirty="0"/>
              <a:t>	310	Bus Drivers, School or Special Client</a:t>
            </a:r>
          </a:p>
          <a:p>
            <a:pPr>
              <a:tabLst>
                <a:tab pos="965200" algn="r"/>
                <a:tab pos="1193800" algn="l"/>
              </a:tabLst>
            </a:pPr>
            <a:r>
              <a:rPr lang="en-US" sz="2000" dirty="0"/>
              <a:t>	300	Technical Writers</a:t>
            </a:r>
          </a:p>
          <a:p>
            <a:pPr>
              <a:tabLst>
                <a:tab pos="965200" algn="r"/>
                <a:tab pos="1193800" algn="l"/>
              </a:tabLst>
            </a:pPr>
            <a:r>
              <a:rPr lang="en-US" sz="2000" dirty="0"/>
              <a:t>	300	Hazardous Materials Removal Workers</a:t>
            </a:r>
          </a:p>
          <a:p>
            <a:pPr>
              <a:tabLst>
                <a:tab pos="965200" algn="r"/>
                <a:tab pos="1193800" algn="l"/>
              </a:tabLst>
            </a:pPr>
            <a:r>
              <a:rPr lang="en-US" sz="2000" dirty="0"/>
              <a:t>	300	Motor Vehicle Operators, All Other</a:t>
            </a:r>
          </a:p>
          <a:p>
            <a:pPr>
              <a:tabLst>
                <a:tab pos="965200" algn="r"/>
                <a:tab pos="1193800" algn="l"/>
              </a:tabLst>
            </a:pPr>
            <a:r>
              <a:rPr lang="en-US" sz="2000" dirty="0"/>
              <a:t>	290	Electronics Engineers, Except Computer</a:t>
            </a:r>
          </a:p>
          <a:p>
            <a:pPr>
              <a:tabLst>
                <a:tab pos="965200" algn="r"/>
                <a:tab pos="1193800" algn="l"/>
              </a:tabLst>
            </a:pPr>
            <a:r>
              <a:rPr lang="en-US" sz="2000" dirty="0"/>
              <a:t>	290	Engineers, All Other</a:t>
            </a:r>
          </a:p>
          <a:p>
            <a:pPr>
              <a:tabLst>
                <a:tab pos="965200" algn="r"/>
                <a:tab pos="1193800" algn="l"/>
              </a:tabLst>
            </a:pPr>
            <a:r>
              <a:rPr lang="en-US" sz="2000" dirty="0"/>
              <a:t>	290	Architectural and Civil Drafters</a:t>
            </a:r>
          </a:p>
          <a:p>
            <a:pPr>
              <a:tabLst>
                <a:tab pos="965200" algn="r"/>
                <a:tab pos="1193800" algn="l"/>
              </a:tabLst>
            </a:pPr>
            <a:r>
              <a:rPr lang="en-US" sz="2000" dirty="0"/>
              <a:t>	290	Biological Science Teachers, Postsecondary</a:t>
            </a:r>
          </a:p>
          <a:p>
            <a:pPr>
              <a:tabLst>
                <a:tab pos="965200" algn="r"/>
                <a:tab pos="1193800" algn="l"/>
              </a:tabLst>
            </a:pPr>
            <a:r>
              <a:rPr lang="en-US" sz="2000" dirty="0"/>
              <a:t>	290	Special Education Teachers, Secondary School</a:t>
            </a:r>
          </a:p>
          <a:p>
            <a:pPr>
              <a:tabLst>
                <a:tab pos="965200" algn="r"/>
                <a:tab pos="1193800" algn="l"/>
              </a:tabLst>
            </a:pPr>
            <a:r>
              <a:rPr lang="en-US" sz="2000" dirty="0"/>
              <a:t>	290	Chefs and Head Cooks</a:t>
            </a:r>
          </a:p>
          <a:p>
            <a:pPr>
              <a:tabLst>
                <a:tab pos="965200" algn="r"/>
                <a:tab pos="1193800" algn="l"/>
              </a:tabLst>
            </a:pPr>
            <a:r>
              <a:rPr lang="en-US" sz="2000" dirty="0"/>
              <a:t>	290	Brokerage Clerks</a:t>
            </a:r>
          </a:p>
          <a:p>
            <a:pPr>
              <a:tabLst>
                <a:tab pos="965200" algn="r"/>
                <a:tab pos="1193800" algn="l"/>
              </a:tabLst>
            </a:pPr>
            <a:r>
              <a:rPr lang="en-US" sz="2000" dirty="0"/>
              <a:t>	290	Roofers</a:t>
            </a:r>
          </a:p>
          <a:p>
            <a:pPr>
              <a:tabLst>
                <a:tab pos="965200" algn="r"/>
                <a:tab pos="1193800" algn="l"/>
              </a:tabLst>
            </a:pPr>
            <a:r>
              <a:rPr lang="en-US" sz="2000" dirty="0"/>
              <a:t>	280	Compensation, Benefits, and Job Analysis Specialists</a:t>
            </a:r>
          </a:p>
          <a:p>
            <a:pPr>
              <a:tabLst>
                <a:tab pos="965200" algn="r"/>
                <a:tab pos="1193800" algn="l"/>
              </a:tabLst>
            </a:pPr>
            <a:r>
              <a:rPr lang="en-US" sz="2000" dirty="0"/>
              <a:t>	280	Kindergarten Teachers, Except Special Education</a:t>
            </a:r>
          </a:p>
          <a:p>
            <a:pPr>
              <a:tabLst>
                <a:tab pos="965200" algn="r"/>
                <a:tab pos="1193800" algn="l"/>
              </a:tabLst>
            </a:pPr>
            <a:r>
              <a:rPr lang="en-US" sz="2000" dirty="0"/>
              <a:t>	280	Library Technicians</a:t>
            </a:r>
          </a:p>
          <a:p>
            <a:pPr>
              <a:tabLst>
                <a:tab pos="965200" algn="r"/>
                <a:tab pos="1193800" algn="l"/>
              </a:tabLst>
            </a:pPr>
            <a:r>
              <a:rPr lang="en-US" sz="2000" dirty="0"/>
              <a:t>	280	Multimedia Artists and Animators</a:t>
            </a:r>
          </a:p>
          <a:p>
            <a:pPr>
              <a:tabLst>
                <a:tab pos="965200" algn="r"/>
                <a:tab pos="1193800" algn="l"/>
              </a:tabLst>
            </a:pPr>
            <a:r>
              <a:rPr lang="en-US" sz="2000" dirty="0"/>
              <a:t>	280	Opticians, Dispensing</a:t>
            </a:r>
          </a:p>
          <a:p>
            <a:pPr>
              <a:tabLst>
                <a:tab pos="965200" algn="r"/>
                <a:tab pos="1193800" algn="l"/>
              </a:tabLst>
            </a:pPr>
            <a:r>
              <a:rPr lang="en-US" sz="2000" dirty="0"/>
              <a:t>	280	Airline Pilots, Copilots, and Flight Engineers</a:t>
            </a:r>
          </a:p>
          <a:p>
            <a:pPr>
              <a:tabLst>
                <a:tab pos="965200" algn="r"/>
                <a:tab pos="1193800" algn="l"/>
              </a:tabLst>
            </a:pPr>
            <a:r>
              <a:rPr lang="en-US" sz="2000" dirty="0"/>
              <a:t>	270	Postsecondary Teachers, All Other</a:t>
            </a:r>
          </a:p>
          <a:p>
            <a:pPr>
              <a:tabLst>
                <a:tab pos="965200" algn="r"/>
                <a:tab pos="1193800" algn="l"/>
              </a:tabLst>
            </a:pPr>
            <a:r>
              <a:rPr lang="en-US" sz="2000" dirty="0"/>
              <a:t>	270	Medical Equipment Preparers</a:t>
            </a:r>
          </a:p>
          <a:p>
            <a:pPr>
              <a:tabLst>
                <a:tab pos="965200" algn="r"/>
                <a:tab pos="1193800" algn="l"/>
              </a:tabLst>
            </a:pPr>
            <a:r>
              <a:rPr lang="en-US" sz="2000" dirty="0"/>
              <a:t>	270	Helpers--Carpenters</a:t>
            </a:r>
          </a:p>
          <a:p>
            <a:pPr>
              <a:tabLst>
                <a:tab pos="965200" algn="r"/>
                <a:tab pos="1193800" algn="l"/>
              </a:tabLst>
            </a:pPr>
            <a:r>
              <a:rPr lang="en-US" sz="2000" dirty="0"/>
              <a:t>	270	Maintenance Workers, Machinery</a:t>
            </a:r>
          </a:p>
          <a:p>
            <a:pPr>
              <a:tabLst>
                <a:tab pos="965200" algn="r"/>
                <a:tab pos="1193800" algn="l"/>
              </a:tabLst>
            </a:pPr>
            <a:r>
              <a:rPr lang="en-US" sz="2000" dirty="0"/>
              <a:t>	260	Paving, Surfacing, and Tamping Equipment Operators</a:t>
            </a:r>
          </a:p>
          <a:p>
            <a:pPr>
              <a:tabLst>
                <a:tab pos="965200" algn="r"/>
                <a:tab pos="1193800" algn="l"/>
              </a:tabLst>
            </a:pPr>
            <a:r>
              <a:rPr lang="en-US" sz="2000" dirty="0"/>
              <a:t>	250	Transportation, Storage, and Distribution Managers</a:t>
            </a:r>
          </a:p>
          <a:p>
            <a:pPr>
              <a:tabLst>
                <a:tab pos="965200" algn="r"/>
                <a:tab pos="1193800" algn="l"/>
              </a:tabLst>
            </a:pPr>
            <a:r>
              <a:rPr lang="en-US" sz="2000" dirty="0"/>
              <a:t>	250	English Language and Literature Teachers, Postsecondary</a:t>
            </a:r>
          </a:p>
          <a:p>
            <a:pPr>
              <a:tabLst>
                <a:tab pos="965200" algn="r"/>
                <a:tab pos="1193800" algn="l"/>
              </a:tabLst>
            </a:pPr>
            <a:r>
              <a:rPr lang="en-US" sz="2000" dirty="0"/>
              <a:t>	250	Skincare Specialists</a:t>
            </a:r>
          </a:p>
          <a:p>
            <a:pPr>
              <a:tabLst>
                <a:tab pos="965200" algn="r"/>
                <a:tab pos="1193800" algn="l"/>
              </a:tabLst>
            </a:pPr>
            <a:r>
              <a:rPr lang="en-US" sz="2000" dirty="0"/>
              <a:t>	250	Information and Record Clerks, All Other</a:t>
            </a:r>
          </a:p>
          <a:p>
            <a:pPr>
              <a:tabLst>
                <a:tab pos="965200" algn="r"/>
                <a:tab pos="1193800" algn="l"/>
              </a:tabLst>
            </a:pPr>
            <a:r>
              <a:rPr lang="en-US" sz="2000" dirty="0"/>
              <a:t>	240	Court, Municipal, and License Clerks</a:t>
            </a:r>
          </a:p>
          <a:p>
            <a:pPr>
              <a:tabLst>
                <a:tab pos="965200" algn="r"/>
                <a:tab pos="1193800" algn="l"/>
              </a:tabLst>
            </a:pPr>
            <a:r>
              <a:rPr lang="en-US" sz="2000" dirty="0"/>
              <a:t>	240	Couriers and Messengers</a:t>
            </a:r>
          </a:p>
          <a:p>
            <a:pPr>
              <a:tabLst>
                <a:tab pos="965200" algn="r"/>
                <a:tab pos="1193800" algn="l"/>
              </a:tabLst>
            </a:pPr>
            <a:r>
              <a:rPr lang="en-US" sz="2000" dirty="0"/>
              <a:t>	240	Food </a:t>
            </a:r>
            <a:r>
              <a:rPr lang="en-US" sz="2000" dirty="0" err="1"/>
              <a:t>Batchmakers</a:t>
            </a:r>
            <a:endParaRPr lang="en-US" sz="2000" dirty="0"/>
          </a:p>
          <a:p>
            <a:pPr>
              <a:tabLst>
                <a:tab pos="965200" algn="r"/>
                <a:tab pos="1193800" algn="l"/>
              </a:tabLst>
            </a:pPr>
            <a:r>
              <a:rPr lang="en-US" sz="2000" dirty="0"/>
              <a:t>	230	Architects, Except Landscape and Naval</a:t>
            </a:r>
          </a:p>
          <a:p>
            <a:pPr>
              <a:tabLst>
                <a:tab pos="965200" algn="r"/>
                <a:tab pos="1193800" algn="l"/>
              </a:tabLst>
            </a:pPr>
            <a:r>
              <a:rPr lang="en-US" sz="2000" dirty="0"/>
              <a:t>	230	Detectives and Criminal Investigators</a:t>
            </a:r>
          </a:p>
          <a:p>
            <a:pPr>
              <a:tabLst>
                <a:tab pos="965200" algn="r"/>
                <a:tab pos="1193800" algn="l"/>
              </a:tabLst>
            </a:pPr>
            <a:r>
              <a:rPr lang="en-US" sz="2000" dirty="0"/>
              <a:t>	230	Tire Repairers and Changers</a:t>
            </a:r>
          </a:p>
          <a:p>
            <a:pPr>
              <a:tabLst>
                <a:tab pos="965200" algn="r"/>
                <a:tab pos="1193800" algn="l"/>
              </a:tabLst>
            </a:pPr>
            <a:r>
              <a:rPr lang="en-US" sz="2000" dirty="0"/>
              <a:t>	230	Dental Laboratory Technicians</a:t>
            </a:r>
          </a:p>
          <a:p>
            <a:pPr>
              <a:tabLst>
                <a:tab pos="965200" algn="r"/>
                <a:tab pos="1193800" algn="l"/>
              </a:tabLst>
            </a:pPr>
            <a:r>
              <a:rPr lang="en-US" sz="2000" dirty="0"/>
              <a:t>	220	Purchasing Managers</a:t>
            </a:r>
          </a:p>
          <a:p>
            <a:pPr>
              <a:tabLst>
                <a:tab pos="965200" algn="r"/>
                <a:tab pos="1193800" algn="l"/>
              </a:tabLst>
            </a:pPr>
            <a:r>
              <a:rPr lang="en-US" sz="2000" dirty="0"/>
              <a:t>	220	Soil and Plant Scientists</a:t>
            </a:r>
          </a:p>
          <a:p>
            <a:pPr>
              <a:tabLst>
                <a:tab pos="965200" algn="r"/>
                <a:tab pos="1193800" algn="l"/>
              </a:tabLst>
            </a:pPr>
            <a:r>
              <a:rPr lang="en-US" sz="2000" dirty="0"/>
              <a:t>	220	Environmental Science and Protection Technicians, Including Health</a:t>
            </a:r>
          </a:p>
          <a:p>
            <a:pPr>
              <a:tabLst>
                <a:tab pos="965200" algn="r"/>
                <a:tab pos="1193800" algn="l"/>
              </a:tabLst>
            </a:pPr>
            <a:r>
              <a:rPr lang="en-US" sz="2000" dirty="0"/>
              <a:t>	220	Engineering Teachers, Postsecondary</a:t>
            </a:r>
          </a:p>
          <a:p>
            <a:pPr>
              <a:tabLst>
                <a:tab pos="965200" algn="r"/>
                <a:tab pos="1193800" algn="l"/>
              </a:tabLst>
            </a:pPr>
            <a:r>
              <a:rPr lang="en-US" sz="2000" dirty="0"/>
              <a:t>	220	Special Education Teachers, Middle School</a:t>
            </a:r>
          </a:p>
          <a:p>
            <a:pPr>
              <a:tabLst>
                <a:tab pos="965200" algn="r"/>
                <a:tab pos="1193800" algn="l"/>
              </a:tabLst>
            </a:pPr>
            <a:r>
              <a:rPr lang="en-US" sz="2000" dirty="0"/>
              <a:t>	210	Education Teachers, Postsecondary</a:t>
            </a:r>
          </a:p>
          <a:p>
            <a:pPr>
              <a:tabLst>
                <a:tab pos="965200" algn="r"/>
                <a:tab pos="1193800" algn="l"/>
              </a:tabLst>
            </a:pPr>
            <a:r>
              <a:rPr lang="en-US" sz="2000" dirty="0"/>
              <a:t>	210	Surgeons</a:t>
            </a:r>
          </a:p>
          <a:p>
            <a:pPr>
              <a:tabLst>
                <a:tab pos="965200" algn="r"/>
                <a:tab pos="1193800" algn="l"/>
              </a:tabLst>
            </a:pPr>
            <a:r>
              <a:rPr lang="en-US" sz="2000" dirty="0"/>
              <a:t>	210	Physical Therapist Aides</a:t>
            </a:r>
          </a:p>
          <a:p>
            <a:pPr>
              <a:tabLst>
                <a:tab pos="965200" algn="r"/>
                <a:tab pos="1193800" algn="l"/>
              </a:tabLst>
            </a:pPr>
            <a:r>
              <a:rPr lang="en-US" sz="2000" dirty="0"/>
              <a:t>	210	Manicurists and Pedicurists</a:t>
            </a:r>
          </a:p>
          <a:p>
            <a:pPr>
              <a:tabLst>
                <a:tab pos="965200" algn="r"/>
                <a:tab pos="1193800" algn="l"/>
              </a:tabLst>
            </a:pPr>
            <a:r>
              <a:rPr lang="en-US" sz="2000" dirty="0"/>
              <a:t>	200	Electrical and Electronics Engineering Technicians</a:t>
            </a:r>
          </a:p>
          <a:p>
            <a:pPr>
              <a:tabLst>
                <a:tab pos="965200" algn="r"/>
                <a:tab pos="1193800" algn="l"/>
              </a:tabLst>
            </a:pPr>
            <a:r>
              <a:rPr lang="en-US" sz="2000" dirty="0"/>
              <a:t>	200	Urban and Regional Planners</a:t>
            </a:r>
          </a:p>
          <a:p>
            <a:pPr>
              <a:tabLst>
                <a:tab pos="965200" algn="r"/>
                <a:tab pos="1193800" algn="l"/>
              </a:tabLst>
            </a:pPr>
            <a:r>
              <a:rPr lang="en-US" sz="2000" dirty="0"/>
              <a:t>	200	Optometrists</a:t>
            </a:r>
          </a:p>
          <a:p>
            <a:pPr>
              <a:tabLst>
                <a:tab pos="965200" algn="r"/>
                <a:tab pos="1193800" algn="l"/>
              </a:tabLst>
            </a:pPr>
            <a:r>
              <a:rPr lang="en-US" sz="2000" dirty="0"/>
              <a:t>	200	First-Line Supervisors of Police and Detectives</a:t>
            </a:r>
          </a:p>
          <a:p>
            <a:pPr>
              <a:tabLst>
                <a:tab pos="965200" algn="r"/>
                <a:tab pos="1193800" algn="l"/>
              </a:tabLst>
            </a:pPr>
            <a:r>
              <a:rPr lang="en-US" sz="2000" dirty="0"/>
              <a:t>	200	Residential Advisors</a:t>
            </a:r>
          </a:p>
          <a:p>
            <a:pPr>
              <a:tabLst>
                <a:tab pos="965200" algn="r"/>
                <a:tab pos="1193800" algn="l"/>
              </a:tabLst>
            </a:pPr>
            <a:r>
              <a:rPr lang="en-US" sz="2000" dirty="0"/>
              <a:t>	200	Financial Clerks, All Other</a:t>
            </a:r>
          </a:p>
          <a:p>
            <a:pPr>
              <a:tabLst>
                <a:tab pos="965200" algn="r"/>
                <a:tab pos="1193800" algn="l"/>
              </a:tabLst>
            </a:pPr>
            <a:r>
              <a:rPr lang="en-US" sz="2000" dirty="0"/>
              <a:t>	200	Driver/Sales Workers</a:t>
            </a:r>
          </a:p>
          <a:p>
            <a:pPr>
              <a:tabLst>
                <a:tab pos="965200" algn="r"/>
                <a:tab pos="1193800" algn="l"/>
              </a:tabLst>
            </a:pPr>
            <a:r>
              <a:rPr lang="en-US" sz="2000" dirty="0"/>
              <a:t>	190	Cardiovascular Technologists and Technicians</a:t>
            </a:r>
          </a:p>
          <a:p>
            <a:pPr>
              <a:tabLst>
                <a:tab pos="965200" algn="r"/>
                <a:tab pos="1193800" algn="l"/>
              </a:tabLst>
            </a:pPr>
            <a:r>
              <a:rPr lang="en-US" sz="2000" dirty="0"/>
              <a:t>	190	Gaming Dealers</a:t>
            </a:r>
          </a:p>
          <a:p>
            <a:pPr>
              <a:tabLst>
                <a:tab pos="965200" algn="r"/>
                <a:tab pos="1193800" algn="l"/>
              </a:tabLst>
            </a:pPr>
            <a:r>
              <a:rPr lang="en-US" sz="2000" dirty="0"/>
              <a:t>	190	Barbers</a:t>
            </a:r>
          </a:p>
          <a:p>
            <a:pPr>
              <a:tabLst>
                <a:tab pos="965200" algn="r"/>
                <a:tab pos="1193800" algn="l"/>
              </a:tabLst>
            </a:pPr>
            <a:r>
              <a:rPr lang="en-US" sz="2000" dirty="0"/>
              <a:t>	190	Farmworkers and Laborers, Crop, Nursery, and Greenhouse</a:t>
            </a:r>
          </a:p>
          <a:p>
            <a:pPr>
              <a:tabLst>
                <a:tab pos="965200" algn="r"/>
                <a:tab pos="1193800" algn="l"/>
              </a:tabLst>
            </a:pPr>
            <a:r>
              <a:rPr lang="en-US" sz="2000" dirty="0"/>
              <a:t>	190	Solar Photovoltaic Installers</a:t>
            </a:r>
          </a:p>
          <a:p>
            <a:pPr>
              <a:tabLst>
                <a:tab pos="965200" algn="r"/>
                <a:tab pos="1193800" algn="l"/>
              </a:tabLst>
            </a:pPr>
            <a:r>
              <a:rPr lang="en-US" sz="2000" dirty="0"/>
              <a:t>	190	Septic Tank Servicers and Sewer Pipe Cleaners</a:t>
            </a:r>
          </a:p>
          <a:p>
            <a:pPr>
              <a:tabLst>
                <a:tab pos="965200" algn="r"/>
                <a:tab pos="1193800" algn="l"/>
              </a:tabLst>
            </a:pPr>
            <a:r>
              <a:rPr lang="en-US" sz="2000" dirty="0"/>
              <a:t>	190	Bicycle Repairers</a:t>
            </a:r>
          </a:p>
          <a:p>
            <a:pPr>
              <a:tabLst>
                <a:tab pos="965200" algn="r"/>
                <a:tab pos="1193800" algn="l"/>
              </a:tabLst>
            </a:pPr>
            <a:r>
              <a:rPr lang="en-US" sz="2000" dirty="0"/>
              <a:t>	190	Painters, Transportation Equipment</a:t>
            </a:r>
          </a:p>
          <a:p>
            <a:pPr>
              <a:tabLst>
                <a:tab pos="965200" algn="r"/>
                <a:tab pos="1193800" algn="l"/>
              </a:tabLst>
            </a:pPr>
            <a:r>
              <a:rPr lang="en-US" sz="2000" dirty="0"/>
              <a:t>	180	Mathematical Science Teachers, Postsecondary</a:t>
            </a:r>
          </a:p>
          <a:p>
            <a:pPr>
              <a:tabLst>
                <a:tab pos="965200" algn="r"/>
                <a:tab pos="1193800" algn="l"/>
              </a:tabLst>
            </a:pPr>
            <a:r>
              <a:rPr lang="en-US" sz="2000" dirty="0"/>
              <a:t>	180	Merchandise Displayers and Window Trimmers</a:t>
            </a:r>
          </a:p>
          <a:p>
            <a:pPr>
              <a:tabLst>
                <a:tab pos="965200" algn="r"/>
                <a:tab pos="1193800" algn="l"/>
              </a:tabLst>
            </a:pPr>
            <a:r>
              <a:rPr lang="en-US" sz="2000" dirty="0"/>
              <a:t>	180	Magnetic Resonance Imaging Technologists</a:t>
            </a:r>
          </a:p>
          <a:p>
            <a:pPr>
              <a:tabLst>
                <a:tab pos="965200" algn="r"/>
                <a:tab pos="1193800" algn="l"/>
              </a:tabLst>
            </a:pPr>
            <a:r>
              <a:rPr lang="en-US" sz="2000" dirty="0"/>
              <a:t>	180	Occupational Health and Safety Specialists</a:t>
            </a:r>
          </a:p>
          <a:p>
            <a:pPr>
              <a:tabLst>
                <a:tab pos="965200" algn="r"/>
                <a:tab pos="1193800" algn="l"/>
              </a:tabLst>
            </a:pPr>
            <a:r>
              <a:rPr lang="en-US" sz="2000" dirty="0"/>
              <a:t>	180	Library Assistants, Clerical</a:t>
            </a:r>
          </a:p>
          <a:p>
            <a:pPr>
              <a:tabLst>
                <a:tab pos="965200" algn="r"/>
                <a:tab pos="1193800" algn="l"/>
              </a:tabLst>
            </a:pPr>
            <a:r>
              <a:rPr lang="en-US" sz="2000" dirty="0"/>
              <a:t>	180	Computer, Automated Teller, and Office Machine Repairers</a:t>
            </a:r>
          </a:p>
          <a:p>
            <a:pPr>
              <a:tabLst>
                <a:tab pos="965200" algn="r"/>
                <a:tab pos="1193800" algn="l"/>
              </a:tabLst>
            </a:pPr>
            <a:r>
              <a:rPr lang="en-US" sz="2000" dirty="0"/>
              <a:t>	170	Education Administrators, Preschool and Childcare Center/Program</a:t>
            </a:r>
          </a:p>
          <a:p>
            <a:pPr>
              <a:tabLst>
                <a:tab pos="965200" algn="r"/>
                <a:tab pos="1193800" algn="l"/>
              </a:tabLst>
            </a:pPr>
            <a:r>
              <a:rPr lang="en-US" sz="2000" dirty="0"/>
              <a:t>	170	Surveyors</a:t>
            </a:r>
          </a:p>
          <a:p>
            <a:pPr>
              <a:tabLst>
                <a:tab pos="965200" algn="r"/>
                <a:tab pos="1193800" algn="l"/>
              </a:tabLst>
            </a:pPr>
            <a:r>
              <a:rPr lang="en-US" sz="2000" dirty="0"/>
              <a:t>	170	Mechanical Drafters</a:t>
            </a:r>
          </a:p>
          <a:p>
            <a:pPr>
              <a:tabLst>
                <a:tab pos="965200" algn="r"/>
                <a:tab pos="1193800" algn="l"/>
              </a:tabLst>
            </a:pPr>
            <a:r>
              <a:rPr lang="en-US" sz="2000" dirty="0"/>
              <a:t>	170	Industrial Engineering Technicians</a:t>
            </a:r>
          </a:p>
          <a:p>
            <a:pPr>
              <a:tabLst>
                <a:tab pos="965200" algn="r"/>
                <a:tab pos="1193800" algn="l"/>
              </a:tabLst>
            </a:pPr>
            <a:r>
              <a:rPr lang="en-US" sz="2000" dirty="0"/>
              <a:t>	170	Psychology Teachers, Postsecondary</a:t>
            </a:r>
          </a:p>
          <a:p>
            <a:pPr>
              <a:tabLst>
                <a:tab pos="965200" algn="r"/>
                <a:tab pos="1193800" algn="l"/>
              </a:tabLst>
            </a:pPr>
            <a:r>
              <a:rPr lang="en-US" sz="2000" dirty="0"/>
              <a:t>	170	Criminal Justice and Law Enforcement Teachers, Postsecondary</a:t>
            </a:r>
          </a:p>
          <a:p>
            <a:pPr>
              <a:tabLst>
                <a:tab pos="965200" algn="r"/>
                <a:tab pos="1193800" algn="l"/>
              </a:tabLst>
            </a:pPr>
            <a:r>
              <a:rPr lang="en-US" sz="2000" dirty="0"/>
              <a:t>	170	Athletic Trainers</a:t>
            </a:r>
          </a:p>
          <a:p>
            <a:pPr>
              <a:tabLst>
                <a:tab pos="965200" algn="r"/>
                <a:tab pos="1193800" algn="l"/>
              </a:tabLst>
            </a:pPr>
            <a:r>
              <a:rPr lang="en-US" sz="2000" dirty="0"/>
              <a:t>	170	Personal Care and Service Workers, All Other</a:t>
            </a:r>
          </a:p>
          <a:p>
            <a:pPr>
              <a:tabLst>
                <a:tab pos="965200" algn="r"/>
                <a:tab pos="1193800" algn="l"/>
              </a:tabLst>
            </a:pPr>
            <a:r>
              <a:rPr lang="en-US" sz="2000" dirty="0"/>
              <a:t>	170	Structural Iron and Steel Workers</a:t>
            </a:r>
          </a:p>
          <a:p>
            <a:pPr>
              <a:tabLst>
                <a:tab pos="965200" algn="r"/>
                <a:tab pos="1193800" algn="l"/>
              </a:tabLst>
            </a:pPr>
            <a:r>
              <a:rPr lang="en-US" sz="2000" dirty="0"/>
              <a:t>	170	Food Processing Workers, All Other</a:t>
            </a:r>
          </a:p>
          <a:p>
            <a:pPr>
              <a:tabLst>
                <a:tab pos="965200" algn="r"/>
                <a:tab pos="1193800" algn="l"/>
              </a:tabLst>
            </a:pPr>
            <a:r>
              <a:rPr lang="en-US" sz="2000" dirty="0"/>
              <a:t>	170	Mixing and Blending Machine Setters, Operators, and Tenders</a:t>
            </a:r>
          </a:p>
          <a:p>
            <a:pPr>
              <a:tabLst>
                <a:tab pos="965200" algn="r"/>
                <a:tab pos="1193800" algn="l"/>
              </a:tabLst>
            </a:pPr>
            <a:r>
              <a:rPr lang="en-US" sz="2000" dirty="0"/>
              <a:t>	160	Public Relations and Fundraising Managers</a:t>
            </a:r>
          </a:p>
          <a:p>
            <a:pPr>
              <a:tabLst>
                <a:tab pos="965200" algn="r"/>
                <a:tab pos="1193800" algn="l"/>
              </a:tabLst>
            </a:pPr>
            <a:r>
              <a:rPr lang="en-US" sz="2000" dirty="0"/>
              <a:t>	160	Cartographers and Photogrammetrists</a:t>
            </a:r>
          </a:p>
          <a:p>
            <a:pPr>
              <a:tabLst>
                <a:tab pos="965200" algn="r"/>
                <a:tab pos="1193800" algn="l"/>
              </a:tabLst>
            </a:pPr>
            <a:r>
              <a:rPr lang="en-US" sz="2000" dirty="0"/>
              <a:t>	160	Computer Hardware Engineers</a:t>
            </a:r>
          </a:p>
          <a:p>
            <a:pPr>
              <a:tabLst>
                <a:tab pos="965200" algn="r"/>
                <a:tab pos="1193800" algn="l"/>
              </a:tabLst>
            </a:pPr>
            <a:r>
              <a:rPr lang="en-US" sz="2000" dirty="0"/>
              <a:t>	160	Community Health Workers</a:t>
            </a:r>
          </a:p>
          <a:p>
            <a:pPr>
              <a:tabLst>
                <a:tab pos="965200" algn="r"/>
                <a:tab pos="1193800" algn="l"/>
              </a:tabLst>
            </a:pPr>
            <a:r>
              <a:rPr lang="en-US" sz="2000" dirty="0"/>
              <a:t>	160	Vocational Education Teachers, Postsecondary</a:t>
            </a:r>
          </a:p>
          <a:p>
            <a:pPr>
              <a:tabLst>
                <a:tab pos="965200" algn="r"/>
                <a:tab pos="1193800" algn="l"/>
              </a:tabLst>
            </a:pPr>
            <a:r>
              <a:rPr lang="en-US" sz="2000" dirty="0"/>
              <a:t>	160	Chiropractors</a:t>
            </a:r>
          </a:p>
          <a:p>
            <a:pPr>
              <a:tabLst>
                <a:tab pos="965200" algn="r"/>
                <a:tab pos="1193800" algn="l"/>
              </a:tabLst>
            </a:pPr>
            <a:r>
              <a:rPr lang="en-US" sz="2000" dirty="0"/>
              <a:t>	160	Telemarketers</a:t>
            </a:r>
          </a:p>
          <a:p>
            <a:pPr>
              <a:tabLst>
                <a:tab pos="965200" algn="r"/>
                <a:tab pos="1193800" algn="l"/>
              </a:tabLst>
            </a:pPr>
            <a:r>
              <a:rPr lang="en-US" sz="2000" dirty="0"/>
              <a:t>	160	Highway Maintenance Workers</a:t>
            </a:r>
          </a:p>
          <a:p>
            <a:pPr>
              <a:tabLst>
                <a:tab pos="965200" algn="r"/>
                <a:tab pos="1193800" algn="l"/>
              </a:tabLst>
            </a:pPr>
            <a:r>
              <a:rPr lang="en-US" sz="2000" dirty="0"/>
              <a:t>	160	Electrical and Electronics Repairers, Commercial and Industrial Equipment</a:t>
            </a:r>
          </a:p>
          <a:p>
            <a:pPr>
              <a:tabLst>
                <a:tab pos="965200" algn="r"/>
                <a:tab pos="1193800" algn="l"/>
              </a:tabLst>
            </a:pPr>
            <a:r>
              <a:rPr lang="en-US" sz="2000" dirty="0"/>
              <a:t>	160	Computer Numerically Controlled Machine Tool Programmers, Metal and Plastic</a:t>
            </a:r>
          </a:p>
          <a:p>
            <a:pPr>
              <a:tabLst>
                <a:tab pos="965200" algn="r"/>
                <a:tab pos="1193800" algn="l"/>
              </a:tabLst>
            </a:pPr>
            <a:r>
              <a:rPr lang="en-US" sz="2000" dirty="0"/>
              <a:t>	150	Chemical Technicians</a:t>
            </a:r>
          </a:p>
          <a:p>
            <a:pPr>
              <a:tabLst>
                <a:tab pos="965200" algn="r"/>
                <a:tab pos="1193800" algn="l"/>
              </a:tabLst>
            </a:pPr>
            <a:r>
              <a:rPr lang="en-US" sz="2000" dirty="0"/>
              <a:t>	150	Dispatchers, Except Police, Fire, and Ambulance</a:t>
            </a:r>
          </a:p>
          <a:p>
            <a:pPr>
              <a:tabLst>
                <a:tab pos="965200" algn="r"/>
                <a:tab pos="1193800" algn="l"/>
              </a:tabLst>
            </a:pPr>
            <a:r>
              <a:rPr lang="en-US" sz="2000" dirty="0"/>
              <a:t>	150	Cutting and Slicing Machine Setters, Operators, and Tenders</a:t>
            </a:r>
          </a:p>
          <a:p>
            <a:pPr>
              <a:tabLst>
                <a:tab pos="965200" algn="r"/>
                <a:tab pos="1193800" algn="l"/>
              </a:tabLst>
            </a:pPr>
            <a:r>
              <a:rPr lang="en-US" sz="2000" dirty="0"/>
              <a:t>	150	Excavating and Loading Machine and Dragline Operators</a:t>
            </a:r>
          </a:p>
          <a:p>
            <a:pPr>
              <a:tabLst>
                <a:tab pos="965200" algn="r"/>
                <a:tab pos="1193800" algn="l"/>
              </a:tabLst>
            </a:pPr>
            <a:r>
              <a:rPr lang="en-US" sz="2000" dirty="0"/>
              <a:t>	140	Actuaries</a:t>
            </a:r>
          </a:p>
          <a:p>
            <a:pPr>
              <a:tabLst>
                <a:tab pos="965200" algn="r"/>
                <a:tab pos="1193800" algn="l"/>
              </a:tabLst>
            </a:pPr>
            <a:r>
              <a:rPr lang="en-US" sz="2000" dirty="0"/>
              <a:t>	140	Biochemists and Biophysicists</a:t>
            </a:r>
          </a:p>
          <a:p>
            <a:pPr>
              <a:tabLst>
                <a:tab pos="965200" algn="r"/>
                <a:tab pos="1193800" algn="l"/>
              </a:tabLst>
            </a:pPr>
            <a:r>
              <a:rPr lang="en-US" sz="2000" dirty="0"/>
              <a:t>	140	Interior Designers</a:t>
            </a:r>
          </a:p>
          <a:p>
            <a:pPr>
              <a:tabLst>
                <a:tab pos="965200" algn="r"/>
                <a:tab pos="1193800" algn="l"/>
              </a:tabLst>
            </a:pPr>
            <a:r>
              <a:rPr lang="en-US" sz="2000" dirty="0"/>
              <a:t>	140	Pediatricians, General</a:t>
            </a:r>
          </a:p>
          <a:p>
            <a:pPr>
              <a:tabLst>
                <a:tab pos="965200" algn="r"/>
                <a:tab pos="1193800" algn="l"/>
              </a:tabLst>
            </a:pPr>
            <a:r>
              <a:rPr lang="en-US" sz="2000" dirty="0"/>
              <a:t>	140	Orthotists and Prosthetists</a:t>
            </a:r>
          </a:p>
          <a:p>
            <a:pPr>
              <a:tabLst>
                <a:tab pos="965200" algn="r"/>
                <a:tab pos="1193800" algn="l"/>
              </a:tabLst>
            </a:pPr>
            <a:r>
              <a:rPr lang="en-US" sz="2000" dirty="0"/>
              <a:t>	140	Animal Trainers</a:t>
            </a:r>
          </a:p>
          <a:p>
            <a:pPr>
              <a:tabLst>
                <a:tab pos="965200" algn="r"/>
                <a:tab pos="1193800" algn="l"/>
              </a:tabLst>
            </a:pPr>
            <a:r>
              <a:rPr lang="en-US" sz="2000" dirty="0"/>
              <a:t>	140	Machine Feeders and </a:t>
            </a:r>
            <a:r>
              <a:rPr lang="en-US" sz="2000" dirty="0" err="1"/>
              <a:t>Offbearers</a:t>
            </a:r>
            <a:endParaRPr lang="en-US" sz="2000" dirty="0"/>
          </a:p>
          <a:p>
            <a:pPr>
              <a:tabLst>
                <a:tab pos="965200" algn="r"/>
                <a:tab pos="1193800" algn="l"/>
              </a:tabLst>
            </a:pPr>
            <a:r>
              <a:rPr lang="en-US" sz="2000" dirty="0"/>
              <a:t>	130	Education Administrators, All Other</a:t>
            </a:r>
          </a:p>
          <a:p>
            <a:pPr>
              <a:tabLst>
                <a:tab pos="965200" algn="r"/>
                <a:tab pos="1193800" algn="l"/>
              </a:tabLst>
            </a:pPr>
            <a:r>
              <a:rPr lang="en-US" sz="2000" dirty="0"/>
              <a:t>	130	Life, Physical, and Social Science Technicians, All Other</a:t>
            </a:r>
          </a:p>
          <a:p>
            <a:pPr>
              <a:tabLst>
                <a:tab pos="965200" algn="r"/>
                <a:tab pos="1193800" algn="l"/>
              </a:tabLst>
            </a:pPr>
            <a:r>
              <a:rPr lang="en-US" sz="2000" dirty="0"/>
              <a:t>	130	Health Educators</a:t>
            </a:r>
          </a:p>
          <a:p>
            <a:pPr>
              <a:tabLst>
                <a:tab pos="965200" algn="r"/>
                <a:tab pos="1193800" algn="l"/>
              </a:tabLst>
            </a:pPr>
            <a:r>
              <a:rPr lang="en-US" sz="2000" dirty="0"/>
              <a:t>	130	Foreign Language and Literature Teachers, Postsecondary</a:t>
            </a:r>
          </a:p>
          <a:p>
            <a:pPr>
              <a:tabLst>
                <a:tab pos="965200" algn="r"/>
                <a:tab pos="1193800" algn="l"/>
              </a:tabLst>
            </a:pPr>
            <a:r>
              <a:rPr lang="en-US" sz="2000" dirty="0"/>
              <a:t>	130	Internists, General</a:t>
            </a:r>
          </a:p>
          <a:p>
            <a:pPr>
              <a:tabLst>
                <a:tab pos="965200" algn="r"/>
                <a:tab pos="1193800" algn="l"/>
              </a:tabLst>
            </a:pPr>
            <a:r>
              <a:rPr lang="en-US" sz="2000" dirty="0"/>
              <a:t>	130	Health Diagnosing and Treating Practitioners, All Other</a:t>
            </a:r>
          </a:p>
          <a:p>
            <a:pPr>
              <a:tabLst>
                <a:tab pos="965200" algn="r"/>
                <a:tab pos="1193800" algn="l"/>
              </a:tabLst>
            </a:pPr>
            <a:r>
              <a:rPr lang="en-US" sz="2000" dirty="0"/>
              <a:t>	130	Orderlies</a:t>
            </a:r>
          </a:p>
          <a:p>
            <a:pPr>
              <a:tabLst>
                <a:tab pos="965200" algn="r"/>
                <a:tab pos="1193800" algn="l"/>
              </a:tabLst>
            </a:pPr>
            <a:r>
              <a:rPr lang="en-US" sz="2000" dirty="0"/>
              <a:t>	120	Credit Counselors</a:t>
            </a:r>
          </a:p>
          <a:p>
            <a:pPr>
              <a:tabLst>
                <a:tab pos="965200" algn="r"/>
                <a:tab pos="1193800" algn="l"/>
              </a:tabLst>
            </a:pPr>
            <a:r>
              <a:rPr lang="en-US" sz="2000" dirty="0"/>
              <a:t>	120	Philosophy and Religion Teachers, Postsecondary</a:t>
            </a:r>
          </a:p>
          <a:p>
            <a:pPr>
              <a:tabLst>
                <a:tab pos="965200" algn="r"/>
                <a:tab pos="1193800" algn="l"/>
              </a:tabLst>
            </a:pPr>
            <a:r>
              <a:rPr lang="en-US" sz="2000" dirty="0"/>
              <a:t>	120	Therapists, All Other</a:t>
            </a:r>
          </a:p>
          <a:p>
            <a:pPr>
              <a:tabLst>
                <a:tab pos="965200" algn="r"/>
                <a:tab pos="1193800" algn="l"/>
              </a:tabLst>
            </a:pPr>
            <a:r>
              <a:rPr lang="en-US" sz="2000" dirty="0"/>
              <a:t>	120	Tour Guides and Escorts</a:t>
            </a:r>
          </a:p>
          <a:p>
            <a:pPr>
              <a:tabLst>
                <a:tab pos="965200" algn="r"/>
                <a:tab pos="1193800" algn="l"/>
              </a:tabLst>
            </a:pPr>
            <a:r>
              <a:rPr lang="en-US" sz="2000" dirty="0"/>
              <a:t>	120	Order Clerks</a:t>
            </a:r>
          </a:p>
          <a:p>
            <a:pPr>
              <a:tabLst>
                <a:tab pos="965200" algn="r"/>
                <a:tab pos="1193800" algn="l"/>
              </a:tabLst>
            </a:pPr>
            <a:r>
              <a:rPr lang="en-US" sz="2000" dirty="0"/>
              <a:t>	120	Telecommunications Equipment Installers and Repairers, Except Line Installers</a:t>
            </a:r>
          </a:p>
          <a:p>
            <a:pPr>
              <a:tabLst>
                <a:tab pos="965200" algn="r"/>
                <a:tab pos="1193800" algn="l"/>
              </a:tabLst>
            </a:pPr>
            <a:r>
              <a:rPr lang="en-US" sz="2000" dirty="0"/>
              <a:t>	120	Farm Equipment Mechanics and Service Technicians</a:t>
            </a:r>
          </a:p>
          <a:p>
            <a:pPr>
              <a:tabLst>
                <a:tab pos="965200" algn="r"/>
                <a:tab pos="1193800" algn="l"/>
              </a:tabLst>
            </a:pPr>
            <a:r>
              <a:rPr lang="en-US" sz="2000" dirty="0"/>
              <a:t>	120	Transportation Workers, All Other</a:t>
            </a:r>
          </a:p>
          <a:p>
            <a:pPr>
              <a:tabLst>
                <a:tab pos="965200" algn="r"/>
                <a:tab pos="1193800" algn="l"/>
              </a:tabLst>
            </a:pPr>
            <a:r>
              <a:rPr lang="en-US" sz="2000" dirty="0"/>
              <a:t>	110	Industrial Production Managers</a:t>
            </a:r>
          </a:p>
          <a:p>
            <a:pPr>
              <a:tabLst>
                <a:tab pos="965200" algn="r"/>
                <a:tab pos="1193800" algn="l"/>
              </a:tabLst>
            </a:pPr>
            <a:r>
              <a:rPr lang="en-US" sz="2000" dirty="0"/>
              <a:t>	110	Training and Development Managers</a:t>
            </a:r>
          </a:p>
          <a:p>
            <a:pPr>
              <a:tabLst>
                <a:tab pos="965200" algn="r"/>
                <a:tab pos="1193800" algn="l"/>
              </a:tabLst>
            </a:pPr>
            <a:r>
              <a:rPr lang="en-US" sz="2000" dirty="0"/>
              <a:t>	110	Environmental Engineers</a:t>
            </a:r>
          </a:p>
          <a:p>
            <a:pPr>
              <a:tabLst>
                <a:tab pos="965200" algn="r"/>
                <a:tab pos="1193800" algn="l"/>
              </a:tabLst>
            </a:pPr>
            <a:r>
              <a:rPr lang="en-US" sz="2000" dirty="0"/>
              <a:t>	110	Social Scientists and Related Workers, All Other</a:t>
            </a:r>
          </a:p>
          <a:p>
            <a:pPr>
              <a:tabLst>
                <a:tab pos="965200" algn="r"/>
                <a:tab pos="1193800" algn="l"/>
              </a:tabLst>
            </a:pPr>
            <a:r>
              <a:rPr lang="en-US" sz="2000" dirty="0"/>
              <a:t>	110	Computer Science Teachers, Postsecondary</a:t>
            </a:r>
          </a:p>
          <a:p>
            <a:pPr>
              <a:tabLst>
                <a:tab pos="965200" algn="r"/>
                <a:tab pos="1193800" algn="l"/>
              </a:tabLst>
            </a:pPr>
            <a:r>
              <a:rPr lang="en-US" sz="2000" dirty="0"/>
              <a:t>	110	Obstetricians and Gynecologists</a:t>
            </a:r>
          </a:p>
          <a:p>
            <a:pPr>
              <a:tabLst>
                <a:tab pos="965200" algn="r"/>
                <a:tab pos="1193800" algn="l"/>
              </a:tabLst>
            </a:pPr>
            <a:r>
              <a:rPr lang="en-US" sz="2000" dirty="0"/>
              <a:t>	110	First-Line Supervisors of Fire Fighting and Prevention Workers</a:t>
            </a:r>
          </a:p>
          <a:p>
            <a:pPr>
              <a:tabLst>
                <a:tab pos="965200" algn="r"/>
                <a:tab pos="1193800" algn="l"/>
              </a:tabLst>
            </a:pPr>
            <a:r>
              <a:rPr lang="en-US" sz="2000" dirty="0"/>
              <a:t>	110	First-Line Supervisors of Protective Service Workers, All Other</a:t>
            </a:r>
          </a:p>
          <a:p>
            <a:pPr>
              <a:tabLst>
                <a:tab pos="965200" algn="r"/>
                <a:tab pos="1193800" algn="l"/>
              </a:tabLst>
            </a:pPr>
            <a:r>
              <a:rPr lang="en-US" sz="2000" dirty="0"/>
              <a:t>	110	Private Detectives and Investigators</a:t>
            </a:r>
          </a:p>
          <a:p>
            <a:pPr>
              <a:tabLst>
                <a:tab pos="965200" algn="r"/>
                <a:tab pos="1193800" algn="l"/>
              </a:tabLst>
            </a:pPr>
            <a:r>
              <a:rPr lang="en-US" sz="2000" dirty="0"/>
              <a:t>	110	Agricultural Equipment Operators</a:t>
            </a:r>
          </a:p>
          <a:p>
            <a:pPr>
              <a:tabLst>
                <a:tab pos="965200" algn="r"/>
                <a:tab pos="1193800" algn="l"/>
              </a:tabLst>
            </a:pPr>
            <a:r>
              <a:rPr lang="en-US" sz="2000" dirty="0"/>
              <a:t>	110	Fence Erectors</a:t>
            </a:r>
          </a:p>
          <a:p>
            <a:pPr>
              <a:tabLst>
                <a:tab pos="965200" algn="r"/>
                <a:tab pos="1193800" algn="l"/>
              </a:tabLst>
            </a:pPr>
            <a:r>
              <a:rPr lang="en-US" sz="2000" dirty="0"/>
              <a:t>	110	Outdoor Power Equipment and Other Small Engine Mechanics</a:t>
            </a:r>
          </a:p>
          <a:p>
            <a:pPr>
              <a:tabLst>
                <a:tab pos="965200" algn="r"/>
                <a:tab pos="1193800" algn="l"/>
              </a:tabLst>
            </a:pPr>
            <a:r>
              <a:rPr lang="en-US" sz="2000" dirty="0"/>
              <a:t>	100	Mechanical Engineering Technicians</a:t>
            </a:r>
          </a:p>
          <a:p>
            <a:pPr>
              <a:tabLst>
                <a:tab pos="965200" algn="r"/>
                <a:tab pos="1193800" algn="l"/>
              </a:tabLst>
            </a:pPr>
            <a:r>
              <a:rPr lang="en-US" sz="2000" dirty="0"/>
              <a:t>	100	Forensic Science Technicians</a:t>
            </a:r>
          </a:p>
          <a:p>
            <a:pPr>
              <a:tabLst>
                <a:tab pos="965200" algn="r"/>
                <a:tab pos="1193800" algn="l"/>
              </a:tabLst>
            </a:pPr>
            <a:r>
              <a:rPr lang="en-US" sz="2000" dirty="0"/>
              <a:t>	100	Communications Teachers, Postsecondary</a:t>
            </a:r>
          </a:p>
          <a:p>
            <a:pPr>
              <a:tabLst>
                <a:tab pos="965200" algn="r"/>
                <a:tab pos="1193800" algn="l"/>
              </a:tabLst>
            </a:pPr>
            <a:r>
              <a:rPr lang="en-US" sz="2000" dirty="0"/>
              <a:t>	100	Funeral Attendants</a:t>
            </a:r>
          </a:p>
          <a:p>
            <a:pPr>
              <a:tabLst>
                <a:tab pos="965200" algn="r"/>
                <a:tab pos="1193800" algn="l"/>
              </a:tabLst>
            </a:pPr>
            <a:r>
              <a:rPr lang="en-US" sz="2000" dirty="0"/>
              <a:t>	100	Helpers--</a:t>
            </a:r>
            <a:r>
              <a:rPr lang="en-US" sz="2000" dirty="0" err="1"/>
              <a:t>Brickmasons</a:t>
            </a:r>
            <a:r>
              <a:rPr lang="en-US" sz="2000" dirty="0"/>
              <a:t>, </a:t>
            </a:r>
            <a:r>
              <a:rPr lang="en-US" sz="2000" dirty="0" err="1"/>
              <a:t>Blockmasons</a:t>
            </a:r>
            <a:r>
              <a:rPr lang="en-US" sz="2000" dirty="0"/>
              <a:t>, Stonemasons, and Tile and Marble Setters</a:t>
            </a:r>
          </a:p>
          <a:p>
            <a:pPr>
              <a:tabLst>
                <a:tab pos="965200" algn="r"/>
                <a:tab pos="1193800" algn="l"/>
              </a:tabLst>
            </a:pPr>
            <a:r>
              <a:rPr lang="en-US" sz="2000" dirty="0"/>
              <a:t>	100	Coating, Painting, and Spraying Machine Setters, Operators, and Tenders</a:t>
            </a:r>
          </a:p>
          <a:p>
            <a:pPr>
              <a:tabLst>
                <a:tab pos="965200" algn="r"/>
                <a:tab pos="1193800" algn="l"/>
              </a:tabLst>
            </a:pPr>
            <a:r>
              <a:rPr lang="en-US" sz="2000" dirty="0"/>
              <a:t>	100	Commercial Pilots</a:t>
            </a:r>
          </a:p>
          <a:p>
            <a:pPr>
              <a:tabLst>
                <a:tab pos="965200" algn="r"/>
                <a:tab pos="1193800" algn="l"/>
              </a:tabLst>
            </a:pPr>
            <a:r>
              <a:rPr lang="en-US" sz="2000" dirty="0"/>
              <a:t>	90	Electrical and Electronics Drafters</a:t>
            </a:r>
          </a:p>
          <a:p>
            <a:pPr>
              <a:tabLst>
                <a:tab pos="965200" algn="r"/>
                <a:tab pos="1193800" algn="l"/>
              </a:tabLst>
            </a:pPr>
            <a:r>
              <a:rPr lang="en-US" sz="2000" dirty="0"/>
              <a:t>	90	Biological Scientists, All Other</a:t>
            </a:r>
          </a:p>
          <a:p>
            <a:pPr>
              <a:tabLst>
                <a:tab pos="965200" algn="r"/>
                <a:tab pos="1193800" algn="l"/>
              </a:tabLst>
            </a:pPr>
            <a:r>
              <a:rPr lang="en-US" sz="2000" dirty="0"/>
              <a:t>	90	Geoscientists, Except Hydrologists and Geographers</a:t>
            </a:r>
          </a:p>
          <a:p>
            <a:pPr>
              <a:tabLst>
                <a:tab pos="965200" algn="r"/>
                <a:tab pos="1193800" algn="l"/>
              </a:tabLst>
            </a:pPr>
            <a:r>
              <a:rPr lang="en-US" sz="2000" dirty="0"/>
              <a:t>	90	Physical Scientists, All Other</a:t>
            </a:r>
          </a:p>
          <a:p>
            <a:pPr>
              <a:tabLst>
                <a:tab pos="965200" algn="r"/>
                <a:tab pos="1193800" algn="l"/>
              </a:tabLst>
            </a:pPr>
            <a:r>
              <a:rPr lang="en-US" sz="2000" dirty="0"/>
              <a:t>	90	Chemistry Teachers, Postsecondary</a:t>
            </a:r>
          </a:p>
          <a:p>
            <a:pPr>
              <a:tabLst>
                <a:tab pos="965200" algn="r"/>
                <a:tab pos="1193800" algn="l"/>
              </a:tabLst>
            </a:pPr>
            <a:r>
              <a:rPr lang="en-US" sz="2000" dirty="0"/>
              <a:t>	90	History Teachers, Postsecondary</a:t>
            </a:r>
          </a:p>
          <a:p>
            <a:pPr>
              <a:tabLst>
                <a:tab pos="965200" algn="r"/>
                <a:tab pos="1193800" algn="l"/>
              </a:tabLst>
            </a:pPr>
            <a:r>
              <a:rPr lang="en-US" sz="2000" dirty="0"/>
              <a:t>	90	Recreation and Fitness Studies Teachers, Postsecondary</a:t>
            </a:r>
          </a:p>
          <a:p>
            <a:pPr>
              <a:tabLst>
                <a:tab pos="965200" algn="r"/>
                <a:tab pos="1193800" algn="l"/>
              </a:tabLst>
            </a:pPr>
            <a:r>
              <a:rPr lang="en-US" sz="2000" dirty="0"/>
              <a:t>	90	Career/Technical Education Teachers, Middle School</a:t>
            </a:r>
          </a:p>
          <a:p>
            <a:pPr>
              <a:tabLst>
                <a:tab pos="965200" algn="r"/>
                <a:tab pos="1193800" algn="l"/>
              </a:tabLst>
            </a:pPr>
            <a:r>
              <a:rPr lang="en-US" sz="2000" dirty="0"/>
              <a:t>	90	Art Directors</a:t>
            </a:r>
          </a:p>
          <a:p>
            <a:pPr>
              <a:tabLst>
                <a:tab pos="965200" algn="r"/>
                <a:tab pos="1193800" algn="l"/>
              </a:tabLst>
            </a:pPr>
            <a:r>
              <a:rPr lang="en-US" sz="2000" dirty="0"/>
              <a:t>	90	Actors</a:t>
            </a:r>
          </a:p>
          <a:p>
            <a:pPr>
              <a:tabLst>
                <a:tab pos="965200" algn="r"/>
                <a:tab pos="1193800" algn="l"/>
              </a:tabLst>
            </a:pPr>
            <a:r>
              <a:rPr lang="en-US" sz="2000" dirty="0"/>
              <a:t>	90	Film and Video Editors</a:t>
            </a:r>
          </a:p>
          <a:p>
            <a:pPr>
              <a:tabLst>
                <a:tab pos="965200" algn="r"/>
                <a:tab pos="1193800" algn="l"/>
              </a:tabLst>
            </a:pPr>
            <a:r>
              <a:rPr lang="en-US" sz="2000" dirty="0"/>
              <a:t>	90	Audiologists</a:t>
            </a:r>
          </a:p>
          <a:p>
            <a:pPr>
              <a:tabLst>
                <a:tab pos="965200" algn="r"/>
                <a:tab pos="1193800" algn="l"/>
              </a:tabLst>
            </a:pPr>
            <a:r>
              <a:rPr lang="en-US" sz="2000" dirty="0"/>
              <a:t>	90	Crossing Guards</a:t>
            </a:r>
          </a:p>
          <a:p>
            <a:pPr>
              <a:tabLst>
                <a:tab pos="965200" algn="r"/>
                <a:tab pos="1193800" algn="l"/>
              </a:tabLst>
            </a:pPr>
            <a:r>
              <a:rPr lang="en-US" sz="2000" dirty="0"/>
              <a:t>	90	Food Preparation and Serving Related Workers, All Other</a:t>
            </a:r>
          </a:p>
          <a:p>
            <a:pPr>
              <a:tabLst>
                <a:tab pos="965200" algn="r"/>
                <a:tab pos="1193800" algn="l"/>
              </a:tabLst>
            </a:pPr>
            <a:r>
              <a:rPr lang="en-US" sz="2000" dirty="0"/>
              <a:t>	90	Morticians, Undertakers, and Funeral Directors</a:t>
            </a:r>
          </a:p>
          <a:p>
            <a:pPr>
              <a:tabLst>
                <a:tab pos="965200" algn="r"/>
                <a:tab pos="1193800" algn="l"/>
              </a:tabLst>
            </a:pPr>
            <a:r>
              <a:rPr lang="en-US" sz="2000" dirty="0"/>
              <a:t>	90	Insulation Workers, Mechanical</a:t>
            </a:r>
          </a:p>
          <a:p>
            <a:pPr>
              <a:tabLst>
                <a:tab pos="965200" algn="r"/>
                <a:tab pos="1193800" algn="l"/>
              </a:tabLst>
            </a:pPr>
            <a:r>
              <a:rPr lang="en-US" sz="2000" dirty="0"/>
              <a:t>	90	Millwrights</a:t>
            </a:r>
          </a:p>
          <a:p>
            <a:pPr>
              <a:tabLst>
                <a:tab pos="965200" algn="r"/>
                <a:tab pos="1193800" algn="l"/>
              </a:tabLst>
            </a:pPr>
            <a:r>
              <a:rPr lang="en-US" sz="2000" dirty="0"/>
              <a:t>	90	Food Cooking Machine Operators and Tenders</a:t>
            </a:r>
          </a:p>
          <a:p>
            <a:pPr>
              <a:tabLst>
                <a:tab pos="965200" algn="r"/>
                <a:tab pos="1193800" algn="l"/>
              </a:tabLst>
            </a:pPr>
            <a:r>
              <a:rPr lang="en-US" sz="2000" dirty="0"/>
              <a:t>	90	Upholsterers</a:t>
            </a:r>
          </a:p>
          <a:p>
            <a:pPr>
              <a:tabLst>
                <a:tab pos="965200" algn="r"/>
                <a:tab pos="1193800" algn="l"/>
              </a:tabLst>
            </a:pPr>
            <a:r>
              <a:rPr lang="en-US" sz="2000" dirty="0"/>
              <a:t>	90	Adhesive Bonding Machine Operators and Tenders</a:t>
            </a:r>
          </a:p>
          <a:p>
            <a:pPr>
              <a:tabLst>
                <a:tab pos="965200" algn="r"/>
                <a:tab pos="1193800" algn="l"/>
              </a:tabLst>
            </a:pPr>
            <a:r>
              <a:rPr lang="en-US" sz="2000" dirty="0"/>
              <a:t>	80	Funeral Service Managers</a:t>
            </a:r>
          </a:p>
          <a:p>
            <a:pPr>
              <a:tabLst>
                <a:tab pos="965200" algn="r"/>
                <a:tab pos="1193800" algn="l"/>
              </a:tabLst>
            </a:pPr>
            <a:r>
              <a:rPr lang="en-US" sz="2000" dirty="0"/>
              <a:t>	80	Budget Analysts</a:t>
            </a:r>
          </a:p>
          <a:p>
            <a:pPr>
              <a:tabLst>
                <a:tab pos="965200" algn="r"/>
                <a:tab pos="1193800" algn="l"/>
              </a:tabLst>
            </a:pPr>
            <a:r>
              <a:rPr lang="en-US" sz="2000" dirty="0"/>
              <a:t>	80	Aerospace Engineers</a:t>
            </a:r>
          </a:p>
          <a:p>
            <a:pPr>
              <a:tabLst>
                <a:tab pos="965200" algn="r"/>
                <a:tab pos="1193800" algn="l"/>
              </a:tabLst>
            </a:pPr>
            <a:r>
              <a:rPr lang="en-US" sz="2000" dirty="0"/>
              <a:t>	80	Engineering Technicians, Except Drafters, All Other</a:t>
            </a:r>
          </a:p>
          <a:p>
            <a:pPr>
              <a:tabLst>
                <a:tab pos="965200" algn="r"/>
                <a:tab pos="1193800" algn="l"/>
              </a:tabLst>
            </a:pPr>
            <a:r>
              <a:rPr lang="en-US" sz="2000" dirty="0"/>
              <a:t>	80	Social Science Research Assistants</a:t>
            </a:r>
          </a:p>
          <a:p>
            <a:pPr>
              <a:tabLst>
                <a:tab pos="965200" algn="r"/>
                <a:tab pos="1193800" algn="l"/>
              </a:tabLst>
            </a:pPr>
            <a:r>
              <a:rPr lang="en-US" sz="2000" dirty="0"/>
              <a:t>	80	Marriage and Family Therapists</a:t>
            </a:r>
          </a:p>
          <a:p>
            <a:pPr>
              <a:tabLst>
                <a:tab pos="965200" algn="r"/>
                <a:tab pos="1193800" algn="l"/>
              </a:tabLst>
            </a:pPr>
            <a:r>
              <a:rPr lang="en-US" sz="2000" dirty="0"/>
              <a:t>	80	Commercial and Industrial Designers</a:t>
            </a:r>
          </a:p>
          <a:p>
            <a:pPr>
              <a:tabLst>
                <a:tab pos="965200" algn="r"/>
                <a:tab pos="1193800" algn="l"/>
              </a:tabLst>
            </a:pPr>
            <a:r>
              <a:rPr lang="en-US" sz="2000" dirty="0"/>
              <a:t>	80	Umpires, Referees, and Other Sports Officials</a:t>
            </a:r>
          </a:p>
          <a:p>
            <a:pPr>
              <a:tabLst>
                <a:tab pos="965200" algn="r"/>
                <a:tab pos="1193800" algn="l"/>
              </a:tabLst>
            </a:pPr>
            <a:r>
              <a:rPr lang="en-US" sz="2000" dirty="0"/>
              <a:t>	80	Media and Communication Equipment Workers, All Other</a:t>
            </a:r>
          </a:p>
          <a:p>
            <a:pPr>
              <a:tabLst>
                <a:tab pos="965200" algn="r"/>
                <a:tab pos="1193800" algn="l"/>
              </a:tabLst>
            </a:pPr>
            <a:r>
              <a:rPr lang="en-US" sz="2000" dirty="0"/>
              <a:t>	80	Radiation Therapists</a:t>
            </a:r>
          </a:p>
          <a:p>
            <a:pPr>
              <a:tabLst>
                <a:tab pos="965200" algn="r"/>
                <a:tab pos="1193800" algn="l"/>
              </a:tabLst>
            </a:pPr>
            <a:r>
              <a:rPr lang="en-US" sz="2000" dirty="0"/>
              <a:t>	80	Psychiatric Technicians</a:t>
            </a:r>
          </a:p>
          <a:p>
            <a:pPr>
              <a:tabLst>
                <a:tab pos="965200" algn="r"/>
                <a:tab pos="1193800" algn="l"/>
              </a:tabLst>
            </a:pPr>
            <a:r>
              <a:rPr lang="en-US" sz="2000" dirty="0"/>
              <a:t>	80	Healthcare Practitioners and Technical Workers, All Other</a:t>
            </a:r>
          </a:p>
          <a:p>
            <a:pPr>
              <a:tabLst>
                <a:tab pos="965200" algn="r"/>
                <a:tab pos="1193800" algn="l"/>
              </a:tabLst>
            </a:pPr>
            <a:r>
              <a:rPr lang="en-US" sz="2000" dirty="0"/>
              <a:t>	80	Carpet Installers</a:t>
            </a:r>
          </a:p>
          <a:p>
            <a:pPr>
              <a:tabLst>
                <a:tab pos="965200" algn="r"/>
                <a:tab pos="1193800" algn="l"/>
              </a:tabLst>
            </a:pPr>
            <a:r>
              <a:rPr lang="en-US" sz="2000" dirty="0"/>
              <a:t>	80	Glaziers</a:t>
            </a:r>
          </a:p>
          <a:p>
            <a:pPr>
              <a:tabLst>
                <a:tab pos="965200" algn="r"/>
                <a:tab pos="1193800" algn="l"/>
              </a:tabLst>
            </a:pPr>
            <a:r>
              <a:rPr lang="en-US" sz="2000" dirty="0"/>
              <a:t>	80	Cabinetmakers and Bench Carpenters</a:t>
            </a:r>
          </a:p>
          <a:p>
            <a:pPr>
              <a:tabLst>
                <a:tab pos="965200" algn="r"/>
                <a:tab pos="1193800" algn="l"/>
              </a:tabLst>
            </a:pPr>
            <a:r>
              <a:rPr lang="en-US" sz="2000" dirty="0"/>
              <a:t>	80	Crane and Tower Operators</a:t>
            </a:r>
          </a:p>
          <a:p>
            <a:pPr>
              <a:tabLst>
                <a:tab pos="965200" algn="r"/>
                <a:tab pos="1193800" algn="l"/>
              </a:tabLst>
            </a:pPr>
            <a:r>
              <a:rPr lang="en-US" sz="2000" dirty="0"/>
              <a:t>	70	Advertising and Promotions Managers</a:t>
            </a:r>
          </a:p>
          <a:p>
            <a:pPr>
              <a:tabLst>
                <a:tab pos="965200" algn="r"/>
                <a:tab pos="1193800" algn="l"/>
              </a:tabLst>
            </a:pPr>
            <a:r>
              <a:rPr lang="en-US" sz="2000" dirty="0"/>
              <a:t>	70	Lodging Managers</a:t>
            </a:r>
          </a:p>
          <a:p>
            <a:pPr>
              <a:tabLst>
                <a:tab pos="965200" algn="r"/>
                <a:tab pos="1193800" algn="l"/>
              </a:tabLst>
            </a:pPr>
            <a:r>
              <a:rPr lang="en-US" sz="2000" dirty="0"/>
              <a:t>	70	Wholesale and Retail Buyers, Except Farm Products</a:t>
            </a:r>
          </a:p>
          <a:p>
            <a:pPr>
              <a:tabLst>
                <a:tab pos="965200" algn="r"/>
                <a:tab pos="1193800" algn="l"/>
              </a:tabLst>
            </a:pPr>
            <a:r>
              <a:rPr lang="en-US" sz="2000" dirty="0"/>
              <a:t>	70	Physicists</a:t>
            </a:r>
          </a:p>
          <a:p>
            <a:pPr>
              <a:tabLst>
                <a:tab pos="965200" algn="r"/>
                <a:tab pos="1193800" algn="l"/>
              </a:tabLst>
            </a:pPr>
            <a:r>
              <a:rPr lang="en-US" sz="2000" dirty="0"/>
              <a:t>	70	Probation Officers and Correctional Treatment Specialists</a:t>
            </a:r>
          </a:p>
          <a:p>
            <a:pPr>
              <a:tabLst>
                <a:tab pos="965200" algn="r"/>
                <a:tab pos="1193800" algn="l"/>
              </a:tabLst>
            </a:pPr>
            <a:r>
              <a:rPr lang="en-US" sz="2000" dirty="0"/>
              <a:t>	70	Sociology Teachers, Postsecondary</a:t>
            </a:r>
          </a:p>
          <a:p>
            <a:pPr>
              <a:tabLst>
                <a:tab pos="965200" algn="r"/>
                <a:tab pos="1193800" algn="l"/>
              </a:tabLst>
            </a:pPr>
            <a:r>
              <a:rPr lang="en-US" sz="2000" dirty="0"/>
              <a:t>	70	Law Teachers, Postsecondary</a:t>
            </a:r>
          </a:p>
          <a:p>
            <a:pPr>
              <a:tabLst>
                <a:tab pos="965200" algn="r"/>
                <a:tab pos="1193800" algn="l"/>
              </a:tabLst>
            </a:pPr>
            <a:r>
              <a:rPr lang="en-US" sz="2000" dirty="0"/>
              <a:t>	70	Psychiatrists</a:t>
            </a:r>
          </a:p>
          <a:p>
            <a:pPr>
              <a:tabLst>
                <a:tab pos="965200" algn="r"/>
                <a:tab pos="1193800" algn="l"/>
              </a:tabLst>
            </a:pPr>
            <a:r>
              <a:rPr lang="en-US" sz="2000" dirty="0"/>
              <a:t>	70	Exercise Physiologists</a:t>
            </a:r>
          </a:p>
          <a:p>
            <a:pPr>
              <a:tabLst>
                <a:tab pos="965200" algn="r"/>
                <a:tab pos="1193800" algn="l"/>
              </a:tabLst>
            </a:pPr>
            <a:r>
              <a:rPr lang="en-US" sz="2000" dirty="0"/>
              <a:t>	70	Nuclear Medicine Technologists</a:t>
            </a:r>
          </a:p>
          <a:p>
            <a:pPr>
              <a:tabLst>
                <a:tab pos="965200" algn="r"/>
                <a:tab pos="1193800" algn="l"/>
              </a:tabLst>
            </a:pPr>
            <a:r>
              <a:rPr lang="en-US" sz="2000" dirty="0"/>
              <a:t>	70	Gaming Supervisors</a:t>
            </a:r>
          </a:p>
          <a:p>
            <a:pPr>
              <a:tabLst>
                <a:tab pos="965200" algn="r"/>
                <a:tab pos="1193800" algn="l"/>
              </a:tabLst>
            </a:pPr>
            <a:r>
              <a:rPr lang="en-US" sz="2000" dirty="0"/>
              <a:t>	70	Door-to-Door Sales Workers, News and Street Vendors, and Related Workers</a:t>
            </a:r>
          </a:p>
          <a:p>
            <a:pPr>
              <a:tabLst>
                <a:tab pos="965200" algn="r"/>
                <a:tab pos="1193800" algn="l"/>
              </a:tabLst>
            </a:pPr>
            <a:r>
              <a:rPr lang="en-US" sz="2000" dirty="0"/>
              <a:t>	70	Bill and Account Collectors</a:t>
            </a:r>
          </a:p>
          <a:p>
            <a:pPr>
              <a:tabLst>
                <a:tab pos="965200" algn="r"/>
                <a:tab pos="1193800" algn="l"/>
              </a:tabLst>
            </a:pPr>
            <a:r>
              <a:rPr lang="en-US" sz="2000" dirty="0"/>
              <a:t>	70	</a:t>
            </a:r>
            <a:r>
              <a:rPr lang="en-US" sz="2000" dirty="0" err="1"/>
              <a:t>Weighers</a:t>
            </a:r>
            <a:r>
              <a:rPr lang="en-US" sz="2000" dirty="0"/>
              <a:t>, Measurers, Checkers, and Samplers, Recordkeeping</a:t>
            </a:r>
          </a:p>
          <a:p>
            <a:pPr>
              <a:tabLst>
                <a:tab pos="965200" algn="r"/>
                <a:tab pos="1193800" algn="l"/>
              </a:tabLst>
            </a:pPr>
            <a:r>
              <a:rPr lang="en-US" sz="2000" dirty="0"/>
              <a:t>	70	Control and Valve Installers and Repairers, Except Mechanical Door</a:t>
            </a:r>
          </a:p>
          <a:p>
            <a:pPr>
              <a:tabLst>
                <a:tab pos="965200" algn="r"/>
                <a:tab pos="1193800" algn="l"/>
              </a:tabLst>
            </a:pPr>
            <a:r>
              <a:rPr lang="en-US" sz="2000" dirty="0"/>
              <a:t>	70	Medical Appliance Technicians</a:t>
            </a:r>
          </a:p>
          <a:p>
            <a:pPr>
              <a:tabLst>
                <a:tab pos="965200" algn="r"/>
                <a:tab pos="1193800" algn="l"/>
              </a:tabLst>
            </a:pPr>
            <a:r>
              <a:rPr lang="en-US" sz="2000" dirty="0"/>
              <a:t>	60	Tax Examiners and Collectors, and Revenue Agents</a:t>
            </a:r>
          </a:p>
          <a:p>
            <a:pPr>
              <a:tabLst>
                <a:tab pos="965200" algn="r"/>
                <a:tab pos="1193800" algn="l"/>
              </a:tabLst>
            </a:pPr>
            <a:r>
              <a:rPr lang="en-US" sz="2000" dirty="0"/>
              <a:t>	60	Landscape Architects</a:t>
            </a:r>
          </a:p>
          <a:p>
            <a:pPr>
              <a:tabLst>
                <a:tab pos="965200" algn="r"/>
                <a:tab pos="1193800" algn="l"/>
              </a:tabLst>
            </a:pPr>
            <a:r>
              <a:rPr lang="en-US" sz="2000" dirty="0"/>
              <a:t>	60	Nuclear Engineers</a:t>
            </a:r>
          </a:p>
          <a:p>
            <a:pPr>
              <a:tabLst>
                <a:tab pos="965200" algn="r"/>
                <a:tab pos="1193800" algn="l"/>
              </a:tabLst>
            </a:pPr>
            <a:r>
              <a:rPr lang="en-US" sz="2000" dirty="0"/>
              <a:t>	60	Zoologists and Wildlife Biologists</a:t>
            </a:r>
          </a:p>
          <a:p>
            <a:pPr>
              <a:tabLst>
                <a:tab pos="965200" algn="r"/>
                <a:tab pos="1193800" algn="l"/>
              </a:tabLst>
            </a:pPr>
            <a:r>
              <a:rPr lang="en-US" sz="2000" dirty="0"/>
              <a:t>	60	Economics Teachers, Postsecondary</a:t>
            </a:r>
          </a:p>
          <a:p>
            <a:pPr>
              <a:tabLst>
                <a:tab pos="965200" algn="r"/>
                <a:tab pos="1193800" algn="l"/>
              </a:tabLst>
            </a:pPr>
            <a:r>
              <a:rPr lang="en-US" sz="2000" dirty="0"/>
              <a:t>	60	Anesthesiologists</a:t>
            </a:r>
          </a:p>
          <a:p>
            <a:pPr>
              <a:tabLst>
                <a:tab pos="965200" algn="r"/>
                <a:tab pos="1193800" algn="l"/>
              </a:tabLst>
            </a:pPr>
            <a:r>
              <a:rPr lang="en-US" sz="2000" dirty="0"/>
              <a:t>	60	Fire Inspectors and Investigators</a:t>
            </a:r>
          </a:p>
          <a:p>
            <a:pPr>
              <a:tabLst>
                <a:tab pos="965200" algn="r"/>
                <a:tab pos="1193800" algn="l"/>
              </a:tabLst>
            </a:pPr>
            <a:r>
              <a:rPr lang="en-US" sz="2000" dirty="0"/>
              <a:t>	60	Animal Control Workers</a:t>
            </a:r>
          </a:p>
          <a:p>
            <a:pPr>
              <a:tabLst>
                <a:tab pos="965200" algn="r"/>
                <a:tab pos="1193800" algn="l"/>
              </a:tabLst>
            </a:pPr>
            <a:r>
              <a:rPr lang="en-US" sz="2000" dirty="0"/>
              <a:t>	60	Transportation Security Screeners</a:t>
            </a:r>
          </a:p>
          <a:p>
            <a:pPr>
              <a:tabLst>
                <a:tab pos="965200" algn="r"/>
                <a:tab pos="1193800" algn="l"/>
              </a:tabLst>
            </a:pPr>
            <a:r>
              <a:rPr lang="en-US" sz="2000" dirty="0"/>
              <a:t>	60	New Accounts Clerks</a:t>
            </a:r>
          </a:p>
          <a:p>
            <a:pPr>
              <a:tabLst>
                <a:tab pos="965200" algn="r"/>
                <a:tab pos="1193800" algn="l"/>
              </a:tabLst>
            </a:pPr>
            <a:r>
              <a:rPr lang="en-US" sz="2000" dirty="0"/>
              <a:t>	60	Statistical Assistants</a:t>
            </a:r>
          </a:p>
          <a:p>
            <a:pPr>
              <a:tabLst>
                <a:tab pos="965200" algn="r"/>
                <a:tab pos="1193800" algn="l"/>
              </a:tabLst>
            </a:pPr>
            <a:r>
              <a:rPr lang="en-US" sz="2000" dirty="0"/>
              <a:t>	60	Tile and Marble Setters</a:t>
            </a:r>
          </a:p>
          <a:p>
            <a:pPr>
              <a:tabLst>
                <a:tab pos="965200" algn="r"/>
                <a:tab pos="1193800" algn="l"/>
              </a:tabLst>
            </a:pPr>
            <a:r>
              <a:rPr lang="en-US" sz="2000" dirty="0"/>
              <a:t>	60	Helpers, Construction Trades, All Other</a:t>
            </a:r>
          </a:p>
          <a:p>
            <a:pPr>
              <a:tabLst>
                <a:tab pos="965200" algn="r"/>
                <a:tab pos="1193800" algn="l"/>
              </a:tabLst>
            </a:pPr>
            <a:r>
              <a:rPr lang="en-US" sz="2000" dirty="0"/>
              <a:t>	60	Earth Drillers, Except Oil and Gas</a:t>
            </a:r>
          </a:p>
          <a:p>
            <a:pPr>
              <a:tabLst>
                <a:tab pos="965200" algn="r"/>
                <a:tab pos="1193800" algn="l"/>
              </a:tabLst>
            </a:pPr>
            <a:r>
              <a:rPr lang="en-US" sz="2000" dirty="0"/>
              <a:t>	60	Electronic Home Entertainment Equipment Installers and Repairers</a:t>
            </a:r>
          </a:p>
          <a:p>
            <a:pPr>
              <a:tabLst>
                <a:tab pos="965200" algn="r"/>
                <a:tab pos="1193800" algn="l"/>
              </a:tabLst>
            </a:pPr>
            <a:r>
              <a:rPr lang="en-US" sz="2000" dirty="0"/>
              <a:t>	60	Mechanical Door Repairers</a:t>
            </a:r>
          </a:p>
          <a:p>
            <a:pPr>
              <a:tabLst>
                <a:tab pos="965200" algn="r"/>
                <a:tab pos="1193800" algn="l"/>
              </a:tabLst>
            </a:pPr>
            <a:r>
              <a:rPr lang="en-US" sz="2000" dirty="0"/>
              <a:t>	60	Precision Instrument and Equipment Repairers, All Other</a:t>
            </a:r>
          </a:p>
          <a:p>
            <a:pPr>
              <a:tabLst>
                <a:tab pos="965200" algn="r"/>
                <a:tab pos="1193800" algn="l"/>
              </a:tabLst>
            </a:pPr>
            <a:r>
              <a:rPr lang="en-US" sz="2000" dirty="0"/>
              <a:t>	60	Ophthalmic Laboratory Technicians</a:t>
            </a:r>
          </a:p>
          <a:p>
            <a:pPr>
              <a:tabLst>
                <a:tab pos="965200" algn="r"/>
                <a:tab pos="1193800" algn="l"/>
              </a:tabLst>
            </a:pPr>
            <a:r>
              <a:rPr lang="en-US" sz="2000" dirty="0"/>
              <a:t>	60	Air Traffic Controllers</a:t>
            </a:r>
          </a:p>
          <a:p>
            <a:pPr>
              <a:tabLst>
                <a:tab pos="965200" algn="r"/>
                <a:tab pos="1193800" algn="l"/>
              </a:tabLst>
            </a:pPr>
            <a:r>
              <a:rPr lang="en-US" sz="2000" dirty="0"/>
              <a:t>	50	Agents and Business Managers of Artists, Performers, and Athletes</a:t>
            </a:r>
          </a:p>
          <a:p>
            <a:pPr>
              <a:tabLst>
                <a:tab pos="965200" algn="r"/>
                <a:tab pos="1193800" algn="l"/>
              </a:tabLst>
            </a:pPr>
            <a:r>
              <a:rPr lang="en-US" sz="2000" dirty="0"/>
              <a:t>	50	Computer and Information Research Scientists</a:t>
            </a:r>
          </a:p>
          <a:p>
            <a:pPr>
              <a:tabLst>
                <a:tab pos="965200" algn="r"/>
                <a:tab pos="1193800" algn="l"/>
              </a:tabLst>
            </a:pPr>
            <a:r>
              <a:rPr lang="en-US" sz="2000" dirty="0"/>
              <a:t>	50	Biomedical Engineers</a:t>
            </a:r>
          </a:p>
          <a:p>
            <a:pPr>
              <a:tabLst>
                <a:tab pos="965200" algn="r"/>
                <a:tab pos="1193800" algn="l"/>
              </a:tabLst>
            </a:pPr>
            <a:r>
              <a:rPr lang="en-US" sz="2000" dirty="0"/>
              <a:t>	50	Health and Safety Engineers, Except Mining Safety Engineers and Inspectors</a:t>
            </a:r>
          </a:p>
          <a:p>
            <a:pPr>
              <a:tabLst>
                <a:tab pos="965200" algn="r"/>
                <a:tab pos="1193800" algn="l"/>
              </a:tabLst>
            </a:pPr>
            <a:r>
              <a:rPr lang="en-US" sz="2000" dirty="0"/>
              <a:t>	50	Conservation Scientists</a:t>
            </a:r>
          </a:p>
          <a:p>
            <a:pPr>
              <a:tabLst>
                <a:tab pos="965200" algn="r"/>
                <a:tab pos="1193800" algn="l"/>
              </a:tabLst>
            </a:pPr>
            <a:r>
              <a:rPr lang="en-US" sz="2000" dirty="0"/>
              <a:t>	50	Title Examiners, Abstractors, and Searchers</a:t>
            </a:r>
          </a:p>
          <a:p>
            <a:pPr>
              <a:tabLst>
                <a:tab pos="965200" algn="r"/>
                <a:tab pos="1193800" algn="l"/>
              </a:tabLst>
            </a:pPr>
            <a:r>
              <a:rPr lang="en-US" sz="2000" dirty="0"/>
              <a:t>	50	Physics Teachers, Postsecondary</a:t>
            </a:r>
          </a:p>
          <a:p>
            <a:pPr>
              <a:tabLst>
                <a:tab pos="965200" algn="r"/>
                <a:tab pos="1193800" algn="l"/>
              </a:tabLst>
            </a:pPr>
            <a:r>
              <a:rPr lang="en-US" sz="2000" dirty="0"/>
              <a:t>	50	Political Science Teachers, Postsecondary</a:t>
            </a:r>
          </a:p>
          <a:p>
            <a:pPr>
              <a:tabLst>
                <a:tab pos="965200" algn="r"/>
                <a:tab pos="1193800" algn="l"/>
              </a:tabLst>
            </a:pPr>
            <a:r>
              <a:rPr lang="en-US" sz="2000" dirty="0"/>
              <a:t>	50	Social Sciences Teachers, Postsecondary, All Other</a:t>
            </a:r>
          </a:p>
          <a:p>
            <a:pPr>
              <a:tabLst>
                <a:tab pos="965200" algn="r"/>
                <a:tab pos="1193800" algn="l"/>
              </a:tabLst>
            </a:pPr>
            <a:r>
              <a:rPr lang="en-US" sz="2000" dirty="0"/>
              <a:t>	50	Social Work Teachers, Postsecondary</a:t>
            </a:r>
          </a:p>
          <a:p>
            <a:pPr>
              <a:tabLst>
                <a:tab pos="965200" algn="r"/>
                <a:tab pos="1193800" algn="l"/>
              </a:tabLst>
            </a:pPr>
            <a:r>
              <a:rPr lang="en-US" sz="2000" dirty="0"/>
              <a:t>	50	Special Education Teachers, Preschool</a:t>
            </a:r>
          </a:p>
          <a:p>
            <a:pPr>
              <a:tabLst>
                <a:tab pos="965200" algn="r"/>
                <a:tab pos="1193800" algn="l"/>
              </a:tabLst>
            </a:pPr>
            <a:r>
              <a:rPr lang="en-US" sz="2000" dirty="0"/>
              <a:t>	50	Curators</a:t>
            </a:r>
          </a:p>
          <a:p>
            <a:pPr>
              <a:tabLst>
                <a:tab pos="965200" algn="r"/>
                <a:tab pos="1193800" algn="l"/>
              </a:tabLst>
            </a:pPr>
            <a:r>
              <a:rPr lang="en-US" sz="2000" dirty="0"/>
              <a:t>	50	Orthodontists</a:t>
            </a:r>
          </a:p>
          <a:p>
            <a:pPr>
              <a:tabLst>
                <a:tab pos="965200" algn="r"/>
                <a:tab pos="1193800" algn="l"/>
              </a:tabLst>
            </a:pPr>
            <a:r>
              <a:rPr lang="en-US" sz="2000" dirty="0"/>
              <a:t>	50	Shampooers</a:t>
            </a:r>
          </a:p>
          <a:p>
            <a:pPr>
              <a:tabLst>
                <a:tab pos="965200" algn="r"/>
                <a:tab pos="1193800" algn="l"/>
              </a:tabLst>
            </a:pPr>
            <a:r>
              <a:rPr lang="en-US" sz="2000" dirty="0"/>
              <a:t>	50	Baggage Porters and Bellhops</a:t>
            </a:r>
          </a:p>
          <a:p>
            <a:pPr>
              <a:tabLst>
                <a:tab pos="965200" algn="r"/>
                <a:tab pos="1193800" algn="l"/>
              </a:tabLst>
            </a:pPr>
            <a:r>
              <a:rPr lang="en-US" sz="2000" dirty="0"/>
              <a:t>	50	Mail Clerks and Mail Machine Operators, Except Postal Service</a:t>
            </a:r>
          </a:p>
          <a:p>
            <a:pPr>
              <a:tabLst>
                <a:tab pos="965200" algn="r"/>
                <a:tab pos="1193800" algn="l"/>
              </a:tabLst>
            </a:pPr>
            <a:r>
              <a:rPr lang="en-US" sz="2000" dirty="0"/>
              <a:t>	50	Floor Sanders and Finishers</a:t>
            </a:r>
          </a:p>
          <a:p>
            <a:pPr>
              <a:tabLst>
                <a:tab pos="965200" algn="r"/>
                <a:tab pos="1193800" algn="l"/>
              </a:tabLst>
            </a:pPr>
            <a:r>
              <a:rPr lang="en-US" sz="2000" dirty="0"/>
              <a:t>	50	Radio, Cellular, and Tower Equipment Installers and Repairs</a:t>
            </a:r>
          </a:p>
          <a:p>
            <a:pPr>
              <a:tabLst>
                <a:tab pos="965200" algn="r"/>
                <a:tab pos="1193800" algn="l"/>
              </a:tabLst>
            </a:pPr>
            <a:r>
              <a:rPr lang="en-US" sz="2000" dirty="0"/>
              <a:t>	50	Avionics Technicians</a:t>
            </a:r>
          </a:p>
          <a:p>
            <a:pPr>
              <a:tabLst>
                <a:tab pos="965200" algn="r"/>
                <a:tab pos="1193800" algn="l"/>
              </a:tabLst>
            </a:pPr>
            <a:r>
              <a:rPr lang="en-US" sz="2000" dirty="0"/>
              <a:t>	50	Electric Motor, Power Tool, and Related Repairers</a:t>
            </a:r>
          </a:p>
          <a:p>
            <a:pPr>
              <a:tabLst>
                <a:tab pos="965200" algn="r"/>
                <a:tab pos="1193800" algn="l"/>
              </a:tabLst>
            </a:pPr>
            <a:r>
              <a:rPr lang="en-US" sz="2000" dirty="0"/>
              <a:t>	50	Electrical and Electronics Repairers, Powerhouse, Substation, and Relay</a:t>
            </a:r>
          </a:p>
          <a:p>
            <a:pPr>
              <a:tabLst>
                <a:tab pos="965200" algn="r"/>
                <a:tab pos="1193800" algn="l"/>
              </a:tabLst>
            </a:pPr>
            <a:r>
              <a:rPr lang="en-US" sz="2000" dirty="0"/>
              <a:t>	50	Automotive Glass Installers and Repairers</a:t>
            </a:r>
          </a:p>
          <a:p>
            <a:pPr>
              <a:tabLst>
                <a:tab pos="965200" algn="r"/>
                <a:tab pos="1193800" algn="l"/>
              </a:tabLst>
            </a:pPr>
            <a:r>
              <a:rPr lang="en-US" sz="2000" dirty="0"/>
              <a:t>	50	Tool and Die Makers</a:t>
            </a:r>
          </a:p>
          <a:p>
            <a:pPr>
              <a:tabLst>
                <a:tab pos="965200" algn="r"/>
                <a:tab pos="1193800" algn="l"/>
              </a:tabLst>
            </a:pPr>
            <a:r>
              <a:rPr lang="en-US" sz="2000" dirty="0"/>
              <a:t>	40	Compensation and Benefits Managers</a:t>
            </a:r>
          </a:p>
          <a:p>
            <a:pPr>
              <a:tabLst>
                <a:tab pos="965200" algn="r"/>
                <a:tab pos="1193800" algn="l"/>
              </a:tabLst>
            </a:pPr>
            <a:r>
              <a:rPr lang="en-US" sz="2000" dirty="0"/>
              <a:t>	40	Labor Relations Specialists</a:t>
            </a:r>
          </a:p>
          <a:p>
            <a:pPr>
              <a:tabLst>
                <a:tab pos="965200" algn="r"/>
                <a:tab pos="1193800" algn="l"/>
              </a:tabLst>
            </a:pPr>
            <a:r>
              <a:rPr lang="en-US" sz="2000" dirty="0"/>
              <a:t>	40	Chemical Engineers</a:t>
            </a:r>
          </a:p>
          <a:p>
            <a:pPr>
              <a:tabLst>
                <a:tab pos="965200" algn="r"/>
                <a:tab pos="1193800" algn="l"/>
              </a:tabLst>
            </a:pPr>
            <a:r>
              <a:rPr lang="en-US" sz="2000" dirty="0"/>
              <a:t>	40	Microbiologists</a:t>
            </a:r>
          </a:p>
          <a:p>
            <a:pPr>
              <a:tabLst>
                <a:tab pos="965200" algn="r"/>
                <a:tab pos="1193800" algn="l"/>
              </a:tabLst>
            </a:pPr>
            <a:r>
              <a:rPr lang="en-US" sz="2000" dirty="0"/>
              <a:t>	40	Hearing Aid Specialists</a:t>
            </a:r>
          </a:p>
          <a:p>
            <a:pPr>
              <a:tabLst>
                <a:tab pos="965200" algn="r"/>
                <a:tab pos="1193800" algn="l"/>
              </a:tabLst>
            </a:pPr>
            <a:r>
              <a:rPr lang="en-US" sz="2000" dirty="0"/>
              <a:t>	40	Pesticide Handlers, Sprayers, and Applicators, Vegetation</a:t>
            </a:r>
          </a:p>
          <a:p>
            <a:pPr>
              <a:tabLst>
                <a:tab pos="965200" algn="r"/>
                <a:tab pos="1193800" algn="l"/>
              </a:tabLst>
            </a:pPr>
            <a:r>
              <a:rPr lang="en-US" sz="2000" dirty="0"/>
              <a:t>	40	First-Line Supervisors of Farming, Fishing, and Forestry Workers</a:t>
            </a:r>
          </a:p>
          <a:p>
            <a:pPr>
              <a:tabLst>
                <a:tab pos="965200" algn="r"/>
                <a:tab pos="1193800" algn="l"/>
              </a:tabLst>
            </a:pPr>
            <a:r>
              <a:rPr lang="en-US" sz="2000" dirty="0"/>
              <a:t>	40	Reinforcing Iron and Rebar Workers</a:t>
            </a:r>
          </a:p>
          <a:p>
            <a:pPr>
              <a:tabLst>
                <a:tab pos="965200" algn="r"/>
                <a:tab pos="1193800" algn="l"/>
              </a:tabLst>
            </a:pPr>
            <a:r>
              <a:rPr lang="en-US" sz="2000" dirty="0"/>
              <a:t>	40	Helpers--Roofers</a:t>
            </a:r>
          </a:p>
          <a:p>
            <a:pPr>
              <a:tabLst>
                <a:tab pos="965200" algn="r"/>
                <a:tab pos="1193800" algn="l"/>
              </a:tabLst>
            </a:pPr>
            <a:r>
              <a:rPr lang="en-US" sz="2000" dirty="0"/>
              <a:t>	40	Elevator Installers and Repairers</a:t>
            </a:r>
          </a:p>
          <a:p>
            <a:pPr>
              <a:tabLst>
                <a:tab pos="965200" algn="r"/>
                <a:tab pos="1193800" algn="l"/>
              </a:tabLst>
            </a:pPr>
            <a:r>
              <a:rPr lang="en-US" sz="2000" dirty="0"/>
              <a:t>	40	Riggers</a:t>
            </a:r>
          </a:p>
          <a:p>
            <a:pPr>
              <a:tabLst>
                <a:tab pos="965200" algn="r"/>
                <a:tab pos="1193800" algn="l"/>
              </a:tabLst>
            </a:pPr>
            <a:r>
              <a:rPr lang="en-US" sz="2000" dirty="0"/>
              <a:t>	40	Molding, </a:t>
            </a:r>
            <a:r>
              <a:rPr lang="en-US" sz="2000" dirty="0" err="1"/>
              <a:t>Coremaking</a:t>
            </a:r>
            <a:r>
              <a:rPr lang="en-US" sz="2000" dirty="0"/>
              <a:t>, and Casting Machine Setters, Operators, and Tenders, Metal and Plastic</a:t>
            </a:r>
          </a:p>
          <a:p>
            <a:pPr>
              <a:tabLst>
                <a:tab pos="965200" algn="r"/>
                <a:tab pos="1193800" algn="l"/>
              </a:tabLst>
            </a:pPr>
            <a:r>
              <a:rPr lang="en-US" sz="2000" dirty="0"/>
              <a:t>	40	Chemical Equipment Operators and Tenders</a:t>
            </a:r>
          </a:p>
          <a:p>
            <a:pPr>
              <a:tabLst>
                <a:tab pos="965200" algn="r"/>
                <a:tab pos="1193800" algn="l"/>
              </a:tabLst>
            </a:pPr>
            <a:r>
              <a:rPr lang="en-US" sz="2000" dirty="0"/>
              <a:t>	40	Paper Goods Machine Setters, Operators, and Tenders</a:t>
            </a:r>
          </a:p>
          <a:p>
            <a:pPr>
              <a:tabLst>
                <a:tab pos="965200" algn="r"/>
                <a:tab pos="1193800" algn="l"/>
              </a:tabLst>
            </a:pPr>
            <a:r>
              <a:rPr lang="en-US" sz="2000" dirty="0"/>
              <a:t>	30	Materials Engineers</a:t>
            </a:r>
          </a:p>
          <a:p>
            <a:pPr>
              <a:tabLst>
                <a:tab pos="965200" algn="r"/>
                <a:tab pos="1193800" algn="l"/>
              </a:tabLst>
            </a:pPr>
            <a:r>
              <a:rPr lang="en-US" sz="2000" dirty="0"/>
              <a:t>	30	Environmental Engineering Technicians</a:t>
            </a:r>
          </a:p>
          <a:p>
            <a:pPr>
              <a:tabLst>
                <a:tab pos="965200" algn="r"/>
                <a:tab pos="1193800" algn="l"/>
              </a:tabLst>
            </a:pPr>
            <a:r>
              <a:rPr lang="en-US" sz="2000" dirty="0"/>
              <a:t>	30	Psychologists, All Other</a:t>
            </a:r>
          </a:p>
          <a:p>
            <a:pPr>
              <a:tabLst>
                <a:tab pos="965200" algn="r"/>
                <a:tab pos="1193800" algn="l"/>
              </a:tabLst>
            </a:pPr>
            <a:r>
              <a:rPr lang="en-US" sz="2000" dirty="0"/>
              <a:t>	30	Agricultural and Food Science Technicians</a:t>
            </a:r>
          </a:p>
          <a:p>
            <a:pPr>
              <a:tabLst>
                <a:tab pos="965200" algn="r"/>
                <a:tab pos="1193800" algn="l"/>
              </a:tabLst>
            </a:pPr>
            <a:r>
              <a:rPr lang="en-US" sz="2000" dirty="0"/>
              <a:t>	30	Atmospheric, Earth, Marine, and Space Sciences Teachers, Postsecondary</a:t>
            </a:r>
          </a:p>
          <a:p>
            <a:pPr>
              <a:tabLst>
                <a:tab pos="965200" algn="r"/>
                <a:tab pos="1193800" algn="l"/>
              </a:tabLst>
            </a:pPr>
            <a:r>
              <a:rPr lang="en-US" sz="2000" dirty="0"/>
              <a:t>	30	Fine Artists, Including Painters, Sculptors, and Illustrators</a:t>
            </a:r>
          </a:p>
          <a:p>
            <a:pPr>
              <a:tabLst>
                <a:tab pos="965200" algn="r"/>
                <a:tab pos="1193800" algn="l"/>
              </a:tabLst>
            </a:pPr>
            <a:r>
              <a:rPr lang="en-US" sz="2000" dirty="0"/>
              <a:t>	30	Athletes and Sports Competitors</a:t>
            </a:r>
          </a:p>
          <a:p>
            <a:pPr>
              <a:tabLst>
                <a:tab pos="965200" algn="r"/>
                <a:tab pos="1193800" algn="l"/>
              </a:tabLst>
            </a:pPr>
            <a:r>
              <a:rPr lang="en-US" sz="2000" dirty="0"/>
              <a:t>	30	Entertainers and Performers, Sports and Related Workers, All Other</a:t>
            </a:r>
          </a:p>
          <a:p>
            <a:pPr>
              <a:tabLst>
                <a:tab pos="965200" algn="r"/>
                <a:tab pos="1193800" algn="l"/>
              </a:tabLst>
            </a:pPr>
            <a:r>
              <a:rPr lang="en-US" sz="2000" dirty="0"/>
              <a:t>	30	Public Address System and Other Announcers</a:t>
            </a:r>
          </a:p>
          <a:p>
            <a:pPr>
              <a:tabLst>
                <a:tab pos="965200" algn="r"/>
                <a:tab pos="1193800" algn="l"/>
              </a:tabLst>
            </a:pPr>
            <a:r>
              <a:rPr lang="en-US" sz="2000" dirty="0"/>
              <a:t>	30	Camera Operators, Television, Video, and Motion Picture</a:t>
            </a:r>
          </a:p>
          <a:p>
            <a:pPr>
              <a:tabLst>
                <a:tab pos="965200" algn="r"/>
                <a:tab pos="1193800" algn="l"/>
              </a:tabLst>
            </a:pPr>
            <a:r>
              <a:rPr lang="en-US" sz="2000" dirty="0"/>
              <a:t>	30	Dentists, All Other Specialists</a:t>
            </a:r>
          </a:p>
          <a:p>
            <a:pPr>
              <a:tabLst>
                <a:tab pos="965200" algn="r"/>
                <a:tab pos="1193800" algn="l"/>
              </a:tabLst>
            </a:pPr>
            <a:r>
              <a:rPr lang="en-US" sz="2000" dirty="0"/>
              <a:t>	30	Nurse Midwives</a:t>
            </a:r>
          </a:p>
          <a:p>
            <a:pPr>
              <a:tabLst>
                <a:tab pos="965200" algn="r"/>
                <a:tab pos="1193800" algn="l"/>
              </a:tabLst>
            </a:pPr>
            <a:r>
              <a:rPr lang="en-US" sz="2000" dirty="0"/>
              <a:t>	30	Dietetic Technicians</a:t>
            </a:r>
          </a:p>
          <a:p>
            <a:pPr>
              <a:tabLst>
                <a:tab pos="965200" algn="r"/>
                <a:tab pos="1193800" algn="l"/>
              </a:tabLst>
            </a:pPr>
            <a:r>
              <a:rPr lang="en-US" sz="2000" dirty="0"/>
              <a:t>	30	Occupational Health and Safety Technicians</a:t>
            </a:r>
          </a:p>
          <a:p>
            <a:pPr>
              <a:tabLst>
                <a:tab pos="965200" algn="r"/>
                <a:tab pos="1193800" algn="l"/>
              </a:tabLst>
            </a:pPr>
            <a:r>
              <a:rPr lang="en-US" sz="2000" dirty="0"/>
              <a:t>	30	Genetic Counselors</a:t>
            </a:r>
          </a:p>
          <a:p>
            <a:pPr>
              <a:tabLst>
                <a:tab pos="965200" algn="r"/>
                <a:tab pos="1193800" algn="l"/>
              </a:tabLst>
            </a:pPr>
            <a:r>
              <a:rPr lang="en-US" sz="2000" dirty="0"/>
              <a:t>	30	Psychiatric Aides</a:t>
            </a:r>
          </a:p>
          <a:p>
            <a:pPr>
              <a:tabLst>
                <a:tab pos="965200" algn="r"/>
                <a:tab pos="1193800" algn="l"/>
              </a:tabLst>
            </a:pPr>
            <a:r>
              <a:rPr lang="en-US" sz="2000" dirty="0"/>
              <a:t>	30	Locker Room, Coatroom, and Dressing Room Attendants</a:t>
            </a:r>
          </a:p>
          <a:p>
            <a:pPr>
              <a:tabLst>
                <a:tab pos="965200" algn="r"/>
                <a:tab pos="1193800" algn="l"/>
              </a:tabLst>
            </a:pPr>
            <a:r>
              <a:rPr lang="en-US" sz="2000" dirty="0"/>
              <a:t>	30	Payroll and Timekeeping Clerks</a:t>
            </a:r>
          </a:p>
          <a:p>
            <a:pPr>
              <a:tabLst>
                <a:tab pos="965200" algn="r"/>
                <a:tab pos="1193800" algn="l"/>
              </a:tabLst>
            </a:pPr>
            <a:r>
              <a:rPr lang="en-US" sz="2000" dirty="0"/>
              <a:t>	30	Graders and Sorters, Agricultural Products</a:t>
            </a:r>
          </a:p>
          <a:p>
            <a:pPr>
              <a:tabLst>
                <a:tab pos="965200" algn="r"/>
                <a:tab pos="1193800" algn="l"/>
              </a:tabLst>
            </a:pPr>
            <a:r>
              <a:rPr lang="en-US" sz="2000" dirty="0"/>
              <a:t>	30	Agricultural Workers, All Other</a:t>
            </a:r>
          </a:p>
          <a:p>
            <a:pPr>
              <a:tabLst>
                <a:tab pos="965200" algn="r"/>
                <a:tab pos="1193800" algn="l"/>
              </a:tabLst>
            </a:pPr>
            <a:r>
              <a:rPr lang="en-US" sz="2000" dirty="0"/>
              <a:t>	30	Boilermakers</a:t>
            </a:r>
          </a:p>
          <a:p>
            <a:pPr>
              <a:tabLst>
                <a:tab pos="965200" algn="r"/>
                <a:tab pos="1193800" algn="l"/>
              </a:tabLst>
            </a:pPr>
            <a:r>
              <a:rPr lang="en-US" sz="2000" dirty="0"/>
              <a:t>	30	Floor Layers, Except Carpet, Wood, and Hard Tiles</a:t>
            </a:r>
          </a:p>
          <a:p>
            <a:pPr>
              <a:tabLst>
                <a:tab pos="965200" algn="r"/>
                <a:tab pos="1193800" algn="l"/>
              </a:tabLst>
            </a:pPr>
            <a:r>
              <a:rPr lang="en-US" sz="2000" dirty="0"/>
              <a:t>	30	Paperhangers</a:t>
            </a:r>
          </a:p>
          <a:p>
            <a:pPr>
              <a:tabLst>
                <a:tab pos="965200" algn="r"/>
                <a:tab pos="1193800" algn="l"/>
              </a:tabLst>
            </a:pPr>
            <a:r>
              <a:rPr lang="en-US" sz="2000" dirty="0"/>
              <a:t>	30	Motorcycle Mechanics</a:t>
            </a:r>
          </a:p>
          <a:p>
            <a:pPr>
              <a:tabLst>
                <a:tab pos="965200" algn="r"/>
                <a:tab pos="1193800" algn="l"/>
              </a:tabLst>
            </a:pPr>
            <a:r>
              <a:rPr lang="en-US" sz="2000" dirty="0"/>
              <a:t>	30	Power Plant Operators</a:t>
            </a:r>
          </a:p>
          <a:p>
            <a:pPr>
              <a:tabLst>
                <a:tab pos="965200" algn="r"/>
                <a:tab pos="1193800" algn="l"/>
              </a:tabLst>
            </a:pPr>
            <a:r>
              <a:rPr lang="en-US" sz="2000" dirty="0"/>
              <a:t>	30	Airfield Operations Specialists</a:t>
            </a:r>
          </a:p>
          <a:p>
            <a:pPr>
              <a:tabLst>
                <a:tab pos="965200" algn="r"/>
                <a:tab pos="1193800" algn="l"/>
              </a:tabLst>
            </a:pPr>
            <a:r>
              <a:rPr lang="en-US" sz="2000" dirty="0"/>
              <a:t>	30	Ambulance Drivers and Attendants, Except Emergency Medical Technicians</a:t>
            </a:r>
          </a:p>
          <a:p>
            <a:pPr>
              <a:tabLst>
                <a:tab pos="965200" algn="r"/>
                <a:tab pos="1193800" algn="l"/>
              </a:tabLst>
            </a:pPr>
            <a:r>
              <a:rPr lang="en-US" sz="2000" dirty="0"/>
              <a:t>	30	Railroad Brake, Signal, and Switch Operators</a:t>
            </a:r>
          </a:p>
          <a:p>
            <a:pPr>
              <a:tabLst>
                <a:tab pos="965200" algn="r"/>
                <a:tab pos="1193800" algn="l"/>
              </a:tabLst>
            </a:pPr>
            <a:r>
              <a:rPr lang="en-US" sz="2000" dirty="0"/>
              <a:t>	20	Emergency Management Directors</a:t>
            </a:r>
          </a:p>
          <a:p>
            <a:pPr>
              <a:tabLst>
                <a:tab pos="965200" algn="r"/>
                <a:tab pos="1193800" algn="l"/>
              </a:tabLst>
            </a:pPr>
            <a:r>
              <a:rPr lang="en-US" sz="2000" dirty="0"/>
              <a:t>	20	Drafters, All Other</a:t>
            </a:r>
          </a:p>
          <a:p>
            <a:pPr>
              <a:tabLst>
                <a:tab pos="965200" algn="r"/>
                <a:tab pos="1193800" algn="l"/>
              </a:tabLst>
            </a:pPr>
            <a:r>
              <a:rPr lang="en-US" sz="2000" dirty="0"/>
              <a:t>	20	Electro-Mechanical Technicians</a:t>
            </a:r>
          </a:p>
          <a:p>
            <a:pPr>
              <a:tabLst>
                <a:tab pos="965200" algn="r"/>
                <a:tab pos="1193800" algn="l"/>
              </a:tabLst>
            </a:pPr>
            <a:r>
              <a:rPr lang="en-US" sz="2000" dirty="0"/>
              <a:t>	20	Life Scientists, All Other</a:t>
            </a:r>
          </a:p>
          <a:p>
            <a:pPr>
              <a:tabLst>
                <a:tab pos="965200" algn="r"/>
                <a:tab pos="1193800" algn="l"/>
              </a:tabLst>
            </a:pPr>
            <a:r>
              <a:rPr lang="en-US" sz="2000" dirty="0"/>
              <a:t>	20	Atmospheric and Space Scientists</a:t>
            </a:r>
          </a:p>
          <a:p>
            <a:pPr>
              <a:tabLst>
                <a:tab pos="965200" algn="r"/>
                <a:tab pos="1193800" algn="l"/>
              </a:tabLst>
            </a:pPr>
            <a:r>
              <a:rPr lang="en-US" sz="2000" dirty="0"/>
              <a:t>	20	Legal Support Workers, All Other</a:t>
            </a:r>
          </a:p>
          <a:p>
            <a:pPr>
              <a:tabLst>
                <a:tab pos="965200" algn="r"/>
                <a:tab pos="1193800" algn="l"/>
              </a:tabLst>
            </a:pPr>
            <a:r>
              <a:rPr lang="en-US" sz="2000" dirty="0"/>
              <a:t>	20	Architecture Teachers, Postsecondary</a:t>
            </a:r>
          </a:p>
          <a:p>
            <a:pPr>
              <a:tabLst>
                <a:tab pos="965200" algn="r"/>
                <a:tab pos="1193800" algn="l"/>
              </a:tabLst>
            </a:pPr>
            <a:r>
              <a:rPr lang="en-US" sz="2000" dirty="0"/>
              <a:t>	20	Agricultural Sciences Teachers, Postsecondary</a:t>
            </a:r>
          </a:p>
          <a:p>
            <a:pPr>
              <a:tabLst>
                <a:tab pos="965200" algn="r"/>
                <a:tab pos="1193800" algn="l"/>
              </a:tabLst>
            </a:pPr>
            <a:r>
              <a:rPr lang="en-US" sz="2000" dirty="0"/>
              <a:t>	20	Environmental Science Teachers, Postsecondary</a:t>
            </a:r>
          </a:p>
          <a:p>
            <a:pPr>
              <a:tabLst>
                <a:tab pos="965200" algn="r"/>
                <a:tab pos="1193800" algn="l"/>
              </a:tabLst>
            </a:pPr>
            <a:r>
              <a:rPr lang="en-US" sz="2000" dirty="0"/>
              <a:t>	20	Anthropology and Archeology Teachers, Postsecondary</a:t>
            </a:r>
          </a:p>
          <a:p>
            <a:pPr>
              <a:tabLst>
                <a:tab pos="965200" algn="r"/>
                <a:tab pos="1193800" algn="l"/>
              </a:tabLst>
            </a:pPr>
            <a:r>
              <a:rPr lang="en-US" sz="2000" dirty="0"/>
              <a:t>	20	Area, Ethnic, and Cultural Studies Teachers, Postsecondary</a:t>
            </a:r>
          </a:p>
          <a:p>
            <a:pPr>
              <a:tabLst>
                <a:tab pos="965200" algn="r"/>
                <a:tab pos="1193800" algn="l"/>
              </a:tabLst>
            </a:pPr>
            <a:r>
              <a:rPr lang="en-US" sz="2000" dirty="0"/>
              <a:t>	20	Graduate Teaching Assistants</a:t>
            </a:r>
          </a:p>
          <a:p>
            <a:pPr>
              <a:tabLst>
                <a:tab pos="965200" algn="r"/>
                <a:tab pos="1193800" algn="l"/>
              </a:tabLst>
            </a:pPr>
            <a:r>
              <a:rPr lang="en-US" sz="2000" dirty="0"/>
              <a:t>	20	Museum Technicians and Conservators</a:t>
            </a:r>
          </a:p>
          <a:p>
            <a:pPr>
              <a:tabLst>
                <a:tab pos="965200" algn="r"/>
                <a:tab pos="1193800" algn="l"/>
              </a:tabLst>
            </a:pPr>
            <a:r>
              <a:rPr lang="en-US" sz="2000" dirty="0"/>
              <a:t>	20	Farm and Home Management Advisors</a:t>
            </a:r>
          </a:p>
          <a:p>
            <a:pPr>
              <a:tabLst>
                <a:tab pos="965200" algn="r"/>
                <a:tab pos="1193800" algn="l"/>
              </a:tabLst>
            </a:pPr>
            <a:r>
              <a:rPr lang="en-US" sz="2000" dirty="0"/>
              <a:t>	20	Artists and Related Workers, All Other</a:t>
            </a:r>
          </a:p>
          <a:p>
            <a:pPr>
              <a:tabLst>
                <a:tab pos="965200" algn="r"/>
                <a:tab pos="1193800" algn="l"/>
              </a:tabLst>
            </a:pPr>
            <a:r>
              <a:rPr lang="en-US" sz="2000" dirty="0"/>
              <a:t>	20	Designers, All Other</a:t>
            </a:r>
          </a:p>
          <a:p>
            <a:pPr>
              <a:tabLst>
                <a:tab pos="965200" algn="r"/>
                <a:tab pos="1193800" algn="l"/>
              </a:tabLst>
            </a:pPr>
            <a:r>
              <a:rPr lang="en-US" sz="2000" dirty="0"/>
              <a:t>	20	Dancers</a:t>
            </a:r>
          </a:p>
          <a:p>
            <a:pPr>
              <a:tabLst>
                <a:tab pos="965200" algn="r"/>
                <a:tab pos="1193800" algn="l"/>
              </a:tabLst>
            </a:pPr>
            <a:r>
              <a:rPr lang="en-US" sz="2000" dirty="0"/>
              <a:t>	20	Media and Communication Workers, All Other</a:t>
            </a:r>
          </a:p>
          <a:p>
            <a:pPr>
              <a:tabLst>
                <a:tab pos="965200" algn="r"/>
                <a:tab pos="1193800" algn="l"/>
              </a:tabLst>
            </a:pPr>
            <a:r>
              <a:rPr lang="en-US" sz="2000" dirty="0"/>
              <a:t>	20	Podiatrists</a:t>
            </a:r>
          </a:p>
          <a:p>
            <a:pPr>
              <a:tabLst>
                <a:tab pos="965200" algn="r"/>
                <a:tab pos="1193800" algn="l"/>
              </a:tabLst>
            </a:pPr>
            <a:r>
              <a:rPr lang="en-US" sz="2000" dirty="0"/>
              <a:t>	20	Occupational Therapy Aides</a:t>
            </a:r>
          </a:p>
          <a:p>
            <a:pPr>
              <a:tabLst>
                <a:tab pos="965200" algn="r"/>
                <a:tab pos="1193800" algn="l"/>
              </a:tabLst>
            </a:pPr>
            <a:r>
              <a:rPr lang="en-US" sz="2000" dirty="0"/>
              <a:t>	20	Fish and Game Wardens</a:t>
            </a:r>
          </a:p>
          <a:p>
            <a:pPr>
              <a:tabLst>
                <a:tab pos="965200" algn="r"/>
                <a:tab pos="1193800" algn="l"/>
              </a:tabLst>
            </a:pPr>
            <a:r>
              <a:rPr lang="en-US" sz="2000" dirty="0"/>
              <a:t>	20	Agricultural Inspectors</a:t>
            </a:r>
          </a:p>
          <a:p>
            <a:pPr>
              <a:tabLst>
                <a:tab pos="965200" algn="r"/>
                <a:tab pos="1193800" algn="l"/>
              </a:tabLst>
            </a:pPr>
            <a:r>
              <a:rPr lang="en-US" sz="2000" dirty="0"/>
              <a:t>	20	Rail-Track Laying and Maintenance Equipment Operators</a:t>
            </a:r>
          </a:p>
          <a:p>
            <a:pPr>
              <a:tabLst>
                <a:tab pos="965200" algn="r"/>
                <a:tab pos="1193800" algn="l"/>
              </a:tabLst>
            </a:pPr>
            <a:r>
              <a:rPr lang="en-US" sz="2000" dirty="0"/>
              <a:t>	20	Electrical and Electronics Installers and Repairers, Transportation Equipment</a:t>
            </a:r>
          </a:p>
          <a:p>
            <a:pPr>
              <a:tabLst>
                <a:tab pos="965200" algn="r"/>
                <a:tab pos="1193800" algn="l"/>
              </a:tabLst>
            </a:pPr>
            <a:r>
              <a:rPr lang="en-US" sz="2000" dirty="0"/>
              <a:t>	20	Etchers and Engravers</a:t>
            </a:r>
          </a:p>
          <a:p>
            <a:pPr>
              <a:tabLst>
                <a:tab pos="965200" algn="r"/>
                <a:tab pos="1193800" algn="l"/>
              </a:tabLst>
            </a:pPr>
            <a:r>
              <a:rPr lang="en-US" sz="2000" dirty="0"/>
              <a:t>	20	Rail Transportation Workers, All Other</a:t>
            </a:r>
          </a:p>
          <a:p>
            <a:pPr>
              <a:tabLst>
                <a:tab pos="965200" algn="r"/>
                <a:tab pos="1193800" algn="l"/>
              </a:tabLst>
            </a:pPr>
            <a:r>
              <a:rPr lang="en-US" sz="2000" dirty="0"/>
              <a:t>	20	Traffic Technicians</a:t>
            </a:r>
          </a:p>
          <a:p>
            <a:pPr>
              <a:tabLst>
                <a:tab pos="965200" algn="r"/>
                <a:tab pos="1193800" algn="l"/>
              </a:tabLst>
            </a:pPr>
            <a:r>
              <a:rPr lang="en-US" sz="2000" dirty="0"/>
              <a:t>	10	Insurance Underwriters</a:t>
            </a:r>
          </a:p>
          <a:p>
            <a:pPr>
              <a:tabLst>
                <a:tab pos="965200" algn="r"/>
                <a:tab pos="1193800" algn="l"/>
              </a:tabLst>
            </a:pPr>
            <a:r>
              <a:rPr lang="en-US" sz="2000" dirty="0"/>
              <a:t>	10	Agricultural Engineers</a:t>
            </a:r>
          </a:p>
          <a:p>
            <a:pPr>
              <a:tabLst>
                <a:tab pos="965200" algn="r"/>
                <a:tab pos="1193800" algn="l"/>
              </a:tabLst>
            </a:pPr>
            <a:r>
              <a:rPr lang="en-US" sz="2000" dirty="0"/>
              <a:t>	10	Aerospace Engineering and Operations Technicians</a:t>
            </a:r>
          </a:p>
          <a:p>
            <a:pPr>
              <a:tabLst>
                <a:tab pos="965200" algn="r"/>
                <a:tab pos="1193800" algn="l"/>
              </a:tabLst>
            </a:pPr>
            <a:r>
              <a:rPr lang="en-US" sz="2000" dirty="0"/>
              <a:t>	10	Food Scientists and Technologists</a:t>
            </a:r>
          </a:p>
          <a:p>
            <a:pPr>
              <a:tabLst>
                <a:tab pos="965200" algn="r"/>
                <a:tab pos="1193800" algn="l"/>
              </a:tabLst>
            </a:pPr>
            <a:r>
              <a:rPr lang="en-US" sz="2000" dirty="0"/>
              <a:t>	10	Epidemiologists</a:t>
            </a:r>
          </a:p>
          <a:p>
            <a:pPr>
              <a:tabLst>
                <a:tab pos="965200" algn="r"/>
                <a:tab pos="1193800" algn="l"/>
              </a:tabLst>
            </a:pPr>
            <a:r>
              <a:rPr lang="en-US" sz="2000" dirty="0"/>
              <a:t>	10	Materials Scientists</a:t>
            </a:r>
          </a:p>
          <a:p>
            <a:pPr>
              <a:tabLst>
                <a:tab pos="965200" algn="r"/>
                <a:tab pos="1193800" algn="l"/>
              </a:tabLst>
            </a:pPr>
            <a:r>
              <a:rPr lang="en-US" sz="2000" dirty="0"/>
              <a:t>	10	Hydrologists</a:t>
            </a:r>
          </a:p>
          <a:p>
            <a:pPr>
              <a:tabLst>
                <a:tab pos="965200" algn="r"/>
                <a:tab pos="1193800" algn="l"/>
              </a:tabLst>
            </a:pPr>
            <a:r>
              <a:rPr lang="en-US" sz="2000" dirty="0"/>
              <a:t>	10	Survey Researchers</a:t>
            </a:r>
          </a:p>
          <a:p>
            <a:pPr>
              <a:tabLst>
                <a:tab pos="965200" algn="r"/>
                <a:tab pos="1193800" algn="l"/>
              </a:tabLst>
            </a:pPr>
            <a:r>
              <a:rPr lang="en-US" sz="2000" dirty="0"/>
              <a:t>	10	Political Scientists</a:t>
            </a:r>
          </a:p>
          <a:p>
            <a:pPr>
              <a:tabLst>
                <a:tab pos="965200" algn="r"/>
                <a:tab pos="1193800" algn="l"/>
              </a:tabLst>
            </a:pPr>
            <a:r>
              <a:rPr lang="en-US" sz="2000" dirty="0"/>
              <a:t>	10	Geological and Petroleum Technicians</a:t>
            </a:r>
          </a:p>
          <a:p>
            <a:pPr>
              <a:tabLst>
                <a:tab pos="965200" algn="r"/>
                <a:tab pos="1193800" algn="l"/>
              </a:tabLst>
            </a:pPr>
            <a:r>
              <a:rPr lang="en-US" sz="2000" dirty="0"/>
              <a:t>	10	Forest and Conservation Technicians</a:t>
            </a:r>
          </a:p>
          <a:p>
            <a:pPr>
              <a:tabLst>
                <a:tab pos="965200" algn="r"/>
                <a:tab pos="1193800" algn="l"/>
              </a:tabLst>
            </a:pPr>
            <a:r>
              <a:rPr lang="en-US" sz="2000" dirty="0"/>
              <a:t>	10	Arbitrators, Mediators, and Conciliators</a:t>
            </a:r>
          </a:p>
          <a:p>
            <a:pPr>
              <a:tabLst>
                <a:tab pos="965200" algn="r"/>
                <a:tab pos="1193800" algn="l"/>
              </a:tabLst>
            </a:pPr>
            <a:r>
              <a:rPr lang="en-US" sz="2000" dirty="0"/>
              <a:t>	10	Court Reporters</a:t>
            </a:r>
          </a:p>
          <a:p>
            <a:pPr>
              <a:tabLst>
                <a:tab pos="965200" algn="r"/>
                <a:tab pos="1193800" algn="l"/>
              </a:tabLst>
            </a:pPr>
            <a:r>
              <a:rPr lang="en-US" sz="2000" dirty="0"/>
              <a:t>	10	Forestry and Conservation Science Teachers, Postsecondary</a:t>
            </a:r>
          </a:p>
          <a:p>
            <a:pPr>
              <a:tabLst>
                <a:tab pos="965200" algn="r"/>
                <a:tab pos="1193800" algn="l"/>
              </a:tabLst>
            </a:pPr>
            <a:r>
              <a:rPr lang="en-US" sz="2000" dirty="0"/>
              <a:t>	10	Geography Teachers, Postsecondary</a:t>
            </a:r>
          </a:p>
          <a:p>
            <a:pPr>
              <a:tabLst>
                <a:tab pos="965200" algn="r"/>
                <a:tab pos="1193800" algn="l"/>
              </a:tabLst>
            </a:pPr>
            <a:r>
              <a:rPr lang="en-US" sz="2000" dirty="0"/>
              <a:t>	10	Library Science Teachers, Postsecondary</a:t>
            </a:r>
          </a:p>
          <a:p>
            <a:pPr>
              <a:tabLst>
                <a:tab pos="965200" algn="r"/>
                <a:tab pos="1193800" algn="l"/>
              </a:tabLst>
            </a:pPr>
            <a:r>
              <a:rPr lang="en-US" sz="2000" dirty="0"/>
              <a:t>	10	Home Economics Teachers, Postsecondary</a:t>
            </a:r>
          </a:p>
          <a:p>
            <a:pPr>
              <a:tabLst>
                <a:tab pos="965200" algn="r"/>
                <a:tab pos="1193800" algn="l"/>
              </a:tabLst>
            </a:pPr>
            <a:r>
              <a:rPr lang="en-US" sz="2000" dirty="0"/>
              <a:t>	10	Audio-Visual and Multimedia Collections Specialists</a:t>
            </a:r>
          </a:p>
          <a:p>
            <a:pPr>
              <a:tabLst>
                <a:tab pos="965200" algn="r"/>
                <a:tab pos="1193800" algn="l"/>
              </a:tabLst>
            </a:pPr>
            <a:r>
              <a:rPr lang="en-US" sz="2000" dirty="0"/>
              <a:t>	10	Craft Artists</a:t>
            </a:r>
          </a:p>
          <a:p>
            <a:pPr>
              <a:tabLst>
                <a:tab pos="965200" algn="r"/>
                <a:tab pos="1193800" algn="l"/>
              </a:tabLst>
            </a:pPr>
            <a:r>
              <a:rPr lang="en-US" sz="2000" dirty="0"/>
              <a:t>	10	Fashion Designers</a:t>
            </a:r>
          </a:p>
          <a:p>
            <a:pPr>
              <a:tabLst>
                <a:tab pos="965200" algn="r"/>
                <a:tab pos="1193800" algn="l"/>
              </a:tabLst>
            </a:pPr>
            <a:r>
              <a:rPr lang="en-US" sz="2000" dirty="0"/>
              <a:t>	10	Set and Exhibit Designers</a:t>
            </a:r>
          </a:p>
          <a:p>
            <a:pPr>
              <a:tabLst>
                <a:tab pos="965200" algn="r"/>
                <a:tab pos="1193800" algn="l"/>
              </a:tabLst>
            </a:pPr>
            <a:r>
              <a:rPr lang="en-US" sz="2000" dirty="0"/>
              <a:t>	10	Sound Engineering Technicians</a:t>
            </a:r>
          </a:p>
          <a:p>
            <a:pPr>
              <a:tabLst>
                <a:tab pos="965200" algn="r"/>
                <a:tab pos="1193800" algn="l"/>
              </a:tabLst>
            </a:pPr>
            <a:r>
              <a:rPr lang="en-US" sz="2000" dirty="0"/>
              <a:t>	10	Medical Transcriptionists</a:t>
            </a:r>
          </a:p>
          <a:p>
            <a:pPr>
              <a:tabLst>
                <a:tab pos="965200" algn="r"/>
                <a:tab pos="1193800" algn="l"/>
              </a:tabLst>
            </a:pPr>
            <a:r>
              <a:rPr lang="en-US" sz="2000" dirty="0"/>
              <a:t>	10	Embalmers</a:t>
            </a:r>
          </a:p>
          <a:p>
            <a:pPr>
              <a:tabLst>
                <a:tab pos="965200" algn="r"/>
                <a:tab pos="1193800" algn="l"/>
              </a:tabLst>
            </a:pPr>
            <a:r>
              <a:rPr lang="en-US" sz="2000" dirty="0"/>
              <a:t>	10	Makeup Artists, Theatrical and Performance</a:t>
            </a:r>
          </a:p>
          <a:p>
            <a:pPr>
              <a:tabLst>
                <a:tab pos="965200" algn="r"/>
                <a:tab pos="1193800" algn="l"/>
              </a:tabLst>
            </a:pPr>
            <a:r>
              <a:rPr lang="en-US" sz="2000" dirty="0"/>
              <a:t>	10	Concierges</a:t>
            </a:r>
          </a:p>
          <a:p>
            <a:pPr>
              <a:tabLst>
                <a:tab pos="965200" algn="r"/>
                <a:tab pos="1193800" algn="l"/>
              </a:tabLst>
            </a:pPr>
            <a:r>
              <a:rPr lang="en-US" sz="2000" dirty="0"/>
              <a:t>	10	Correspondence Clerks</a:t>
            </a:r>
          </a:p>
          <a:p>
            <a:pPr>
              <a:tabLst>
                <a:tab pos="965200" algn="r"/>
                <a:tab pos="1193800" algn="l"/>
              </a:tabLst>
            </a:pPr>
            <a:r>
              <a:rPr lang="en-US" sz="2000" dirty="0"/>
              <a:t>	10	Credit Authorizers, Checkers, and Clerks</a:t>
            </a:r>
          </a:p>
          <a:p>
            <a:pPr>
              <a:tabLst>
                <a:tab pos="965200" algn="r"/>
                <a:tab pos="1193800" algn="l"/>
              </a:tabLst>
            </a:pPr>
            <a:r>
              <a:rPr lang="en-US" sz="2000" dirty="0"/>
              <a:t>	10	Drywall and Ceiling Tile Installers</a:t>
            </a:r>
          </a:p>
          <a:p>
            <a:pPr>
              <a:tabLst>
                <a:tab pos="965200" algn="r"/>
                <a:tab pos="1193800" algn="l"/>
              </a:tabLst>
            </a:pPr>
            <a:r>
              <a:rPr lang="en-US" sz="2000" dirty="0"/>
              <a:t>	10	Plasterers and Stucco Masons</a:t>
            </a:r>
          </a:p>
          <a:p>
            <a:pPr>
              <a:tabLst>
                <a:tab pos="965200" algn="r"/>
                <a:tab pos="1193800" algn="l"/>
              </a:tabLst>
            </a:pPr>
            <a:r>
              <a:rPr lang="en-US" sz="2000" dirty="0"/>
              <a:t>	10	Helpers--Painters, Paperhangers, Plasterers, and Stucco Masons</a:t>
            </a:r>
          </a:p>
          <a:p>
            <a:pPr>
              <a:tabLst>
                <a:tab pos="965200" algn="r"/>
                <a:tab pos="1193800" algn="l"/>
              </a:tabLst>
            </a:pPr>
            <a:r>
              <a:rPr lang="en-US" sz="2000" dirty="0"/>
              <a:t>	10	Helpers--Extraction Workers</a:t>
            </a:r>
          </a:p>
          <a:p>
            <a:pPr>
              <a:tabLst>
                <a:tab pos="965200" algn="r"/>
                <a:tab pos="1193800" algn="l"/>
              </a:tabLst>
            </a:pPr>
            <a:r>
              <a:rPr lang="en-US" sz="2000" dirty="0"/>
              <a:t>	10	Motorboat Mechanics and Service Technicians</a:t>
            </a:r>
          </a:p>
          <a:p>
            <a:pPr>
              <a:tabLst>
                <a:tab pos="965200" algn="r"/>
                <a:tab pos="1193800" algn="l"/>
              </a:tabLst>
            </a:pPr>
            <a:r>
              <a:rPr lang="en-US" sz="2000" dirty="0"/>
              <a:t>	10	Fiberglass Laminators and Fabricators</a:t>
            </a:r>
          </a:p>
          <a:p>
            <a:pPr>
              <a:tabLst>
                <a:tab pos="965200" algn="r"/>
                <a:tab pos="1193800" algn="l"/>
              </a:tabLst>
            </a:pPr>
            <a:r>
              <a:rPr lang="en-US" sz="2000" dirty="0"/>
              <a:t>	10	Patternmakers, Wood</a:t>
            </a:r>
          </a:p>
          <a:p>
            <a:pPr>
              <a:tabLst>
                <a:tab pos="965200" algn="r"/>
                <a:tab pos="1193800" algn="l"/>
              </a:tabLst>
            </a:pPr>
            <a:r>
              <a:rPr lang="en-US" sz="2000" dirty="0"/>
              <a:t>	10	Woodworkers, All Other</a:t>
            </a:r>
          </a:p>
          <a:p>
            <a:pPr>
              <a:tabLst>
                <a:tab pos="965200" algn="r"/>
                <a:tab pos="1193800" algn="l"/>
              </a:tabLst>
            </a:pPr>
            <a:r>
              <a:rPr lang="en-US" sz="2000" dirty="0"/>
              <a:t>	10	Gas Plant Operators</a:t>
            </a:r>
          </a:p>
          <a:p>
            <a:pPr>
              <a:tabLst>
                <a:tab pos="965200" algn="r"/>
                <a:tab pos="1193800" algn="l"/>
              </a:tabLst>
            </a:pPr>
            <a:r>
              <a:rPr lang="en-US" sz="2000" dirty="0"/>
              <a:t>	10	Painting, Coating, and Decorating Workers</a:t>
            </a:r>
          </a:p>
          <a:p>
            <a:pPr>
              <a:tabLst>
                <a:tab pos="965200" algn="r"/>
                <a:tab pos="1193800" algn="l"/>
              </a:tabLst>
            </a:pPr>
            <a:r>
              <a:rPr lang="en-US" sz="2000" dirty="0"/>
              <a:t>	10	Cooling and Freezing Equipment Operators and Tenders</a:t>
            </a:r>
          </a:p>
          <a:p>
            <a:pPr>
              <a:tabLst>
                <a:tab pos="965200" algn="r"/>
                <a:tab pos="1193800" algn="l"/>
              </a:tabLst>
            </a:pPr>
            <a:r>
              <a:rPr lang="en-US" sz="2000" dirty="0"/>
              <a:t>	10	Transportation Inspectors</a:t>
            </a:r>
          </a:p>
          <a:p>
            <a:pPr>
              <a:tabLst>
                <a:tab pos="965200" algn="r"/>
                <a:tab pos="1193800" algn="l"/>
              </a:tabLst>
            </a:pPr>
            <a:r>
              <a:rPr lang="en-US" sz="2000" dirty="0"/>
              <a:t>	10	Material Moving Workers, All Other</a:t>
            </a:r>
          </a:p>
        </p:txBody>
      </p:sp>
    </p:spTree>
    <p:extLst>
      <p:ext uri="{BB962C8B-B14F-4D97-AF65-F5344CB8AC3E}">
        <p14:creationId xmlns:p14="http://schemas.microsoft.com/office/powerpoint/2010/main" val="156144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Declining Occupations in NC</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-7,970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-1,790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-1,720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-1,270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-1,180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-1,110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218289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96F2C0-F14C-7E4D-BCEE-9066C05D6036}"/>
              </a:ext>
            </a:extLst>
          </p:cNvPr>
          <p:cNvSpPr>
            <a:spLocks noGrp="1"/>
          </p:cNvSpPr>
          <p:nvPr>
            <p:ph type="title"/>
          </p:nvPr>
        </p:nvSpPr>
        <p:spPr/>
        <p:txBody>
          <a:bodyPr/>
          <a:lstStyle/>
          <a:p>
            <a:r>
              <a:rPr lang="en-US" dirty="0"/>
              <a:t>North Carolina's 15 </a:t>
            </a:r>
            <a:br>
              <a:rPr lang="en-US" dirty="0"/>
            </a:br>
            <a:r>
              <a:rPr lang="en-US" dirty="0"/>
              <a:t>Employment Regions</a:t>
            </a:r>
          </a:p>
        </p:txBody>
      </p:sp>
      <p:pic>
        <p:nvPicPr>
          <p:cNvPr id="13" name="Picture 12">
            <a:extLst>
              <a:ext uri="{FF2B5EF4-FFF2-40B4-BE49-F238E27FC236}">
                <a16:creationId xmlns:a16="http://schemas.microsoft.com/office/drawing/2014/main" id="{9AC5008A-C22A-204E-9756-FA6712045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9" y="2606388"/>
            <a:ext cx="9143036" cy="3614305"/>
          </a:xfrm>
          <a:prstGeom prst="rect">
            <a:avLst/>
          </a:prstGeom>
        </p:spPr>
      </p:pic>
    </p:spTree>
    <p:extLst>
      <p:ext uri="{BB962C8B-B14F-4D97-AF65-F5344CB8AC3E}">
        <p14:creationId xmlns:p14="http://schemas.microsoft.com/office/powerpoint/2010/main" val="167561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Waynesville-Franklin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622	Combined Food Preparation and Serving Workers, Including Fast Food</a:t>
            </a:r>
          </a:p>
          <a:p>
            <a:pPr>
              <a:tabLst>
                <a:tab pos="965200" algn="r"/>
                <a:tab pos="1193800" algn="l"/>
              </a:tabLst>
            </a:pPr>
            <a:r>
              <a:rPr lang="en-US" sz="2000" dirty="0"/>
              <a:t>	311	Retail Salespersons</a:t>
            </a:r>
          </a:p>
          <a:p>
            <a:pPr>
              <a:tabLst>
                <a:tab pos="965200" algn="r"/>
                <a:tab pos="1193800" algn="l"/>
              </a:tabLst>
            </a:pPr>
            <a:r>
              <a:rPr lang="en-US" sz="2000" dirty="0"/>
              <a:t>	219	Waiters and Waitresses</a:t>
            </a:r>
          </a:p>
          <a:p>
            <a:pPr>
              <a:tabLst>
                <a:tab pos="965200" algn="r"/>
                <a:tab pos="1193800" algn="l"/>
              </a:tabLst>
            </a:pPr>
            <a:r>
              <a:rPr lang="en-US" sz="2000" dirty="0"/>
              <a:t>	195	Cooks, Restaurant</a:t>
            </a:r>
          </a:p>
          <a:p>
            <a:pPr>
              <a:tabLst>
                <a:tab pos="965200" algn="r"/>
                <a:tab pos="1193800" algn="l"/>
              </a:tabLst>
            </a:pPr>
            <a:r>
              <a:rPr lang="en-US" sz="2000" dirty="0"/>
              <a:t>	146	Home Health Aides</a:t>
            </a:r>
          </a:p>
          <a:p>
            <a:pPr>
              <a:tabLst>
                <a:tab pos="965200" algn="r"/>
                <a:tab pos="1193800" algn="l"/>
              </a:tabLst>
            </a:pPr>
            <a:r>
              <a:rPr lang="en-US" sz="2000" dirty="0"/>
              <a:t>	127	First-Line Supervisors of Food Preparation and Serving Workers</a:t>
            </a:r>
          </a:p>
          <a:p>
            <a:pPr>
              <a:tabLst>
                <a:tab pos="965200" algn="r"/>
                <a:tab pos="1193800" algn="l"/>
              </a:tabLst>
            </a:pPr>
            <a:r>
              <a:rPr lang="en-US" sz="2000" dirty="0"/>
              <a:t>	123	Customer Service Representatives</a:t>
            </a:r>
          </a:p>
          <a:p>
            <a:pPr>
              <a:tabLst>
                <a:tab pos="965200" algn="r"/>
                <a:tab pos="1193800" algn="l"/>
              </a:tabLst>
            </a:pPr>
            <a:r>
              <a:rPr lang="en-US" sz="2000" dirty="0"/>
              <a:t>	120	Police and Sheriff's Patrol Officers</a:t>
            </a:r>
          </a:p>
          <a:p>
            <a:pPr>
              <a:tabLst>
                <a:tab pos="965200" algn="r"/>
                <a:tab pos="1193800" algn="l"/>
              </a:tabLst>
            </a:pPr>
            <a:r>
              <a:rPr lang="en-US" sz="2000" dirty="0"/>
              <a:t>	114	Registered Nurses</a:t>
            </a:r>
          </a:p>
          <a:p>
            <a:pPr>
              <a:tabLst>
                <a:tab pos="965200" algn="r"/>
                <a:tab pos="1193800" algn="l"/>
              </a:tabLst>
            </a:pPr>
            <a:r>
              <a:rPr lang="en-US" sz="2000" dirty="0"/>
              <a:t>	94	Cashiers</a:t>
            </a:r>
          </a:p>
          <a:p>
            <a:pPr>
              <a:tabLst>
                <a:tab pos="965200" algn="r"/>
                <a:tab pos="1193800" algn="l"/>
              </a:tabLst>
            </a:pPr>
            <a:r>
              <a:rPr lang="en-US" sz="2000" dirty="0"/>
              <a:t>	94	Construction Laborers</a:t>
            </a:r>
          </a:p>
          <a:p>
            <a:pPr>
              <a:tabLst>
                <a:tab pos="965200" algn="r"/>
                <a:tab pos="1193800" algn="l"/>
              </a:tabLst>
            </a:pPr>
            <a:r>
              <a:rPr lang="en-US" sz="2000" dirty="0"/>
              <a:t>	89	First-Line Supervisors of Construction Trades and Extraction Workers</a:t>
            </a:r>
          </a:p>
          <a:p>
            <a:pPr>
              <a:tabLst>
                <a:tab pos="965200" algn="r"/>
                <a:tab pos="1193800" algn="l"/>
              </a:tabLst>
            </a:pPr>
            <a:r>
              <a:rPr lang="en-US" sz="2000" dirty="0"/>
              <a:t>	80	First-Line Supervisors of Retail Sales Workers</a:t>
            </a:r>
          </a:p>
          <a:p>
            <a:pPr>
              <a:tabLst>
                <a:tab pos="965200" algn="r"/>
                <a:tab pos="1193800" algn="l"/>
              </a:tabLst>
            </a:pPr>
            <a:r>
              <a:rPr lang="en-US" sz="2000" dirty="0"/>
              <a:t>	80	Stock Clerks and Order Fillers</a:t>
            </a:r>
          </a:p>
          <a:p>
            <a:pPr>
              <a:tabLst>
                <a:tab pos="965200" algn="r"/>
                <a:tab pos="1193800" algn="l"/>
              </a:tabLst>
            </a:pPr>
            <a:r>
              <a:rPr lang="en-US" sz="2000" dirty="0"/>
              <a:t>	79	General and Operations Managers</a:t>
            </a:r>
          </a:p>
          <a:p>
            <a:pPr>
              <a:tabLst>
                <a:tab pos="965200" algn="r"/>
                <a:tab pos="1193800" algn="l"/>
              </a:tabLst>
            </a:pPr>
            <a:r>
              <a:rPr lang="en-US" sz="2000" dirty="0"/>
              <a:t>	79	Personal Care Aides</a:t>
            </a:r>
          </a:p>
          <a:p>
            <a:pPr>
              <a:tabLst>
                <a:tab pos="965200" algn="r"/>
                <a:tab pos="1193800" algn="l"/>
              </a:tabLst>
            </a:pPr>
            <a:r>
              <a:rPr lang="en-US" sz="2000" dirty="0"/>
              <a:t>	78	Janitors and Cleaners, Except Maids and Housekeeping Cleaners</a:t>
            </a:r>
          </a:p>
          <a:p>
            <a:pPr>
              <a:tabLst>
                <a:tab pos="965200" algn="r"/>
                <a:tab pos="1193800" algn="l"/>
              </a:tabLst>
            </a:pPr>
            <a:r>
              <a:rPr lang="en-US" sz="2000" dirty="0"/>
              <a:t>	71	Childcare Workers</a:t>
            </a:r>
          </a:p>
          <a:p>
            <a:pPr>
              <a:tabLst>
                <a:tab pos="965200" algn="r"/>
                <a:tab pos="1193800" algn="l"/>
              </a:tabLst>
            </a:pPr>
            <a:r>
              <a:rPr lang="en-US" sz="2000" dirty="0"/>
              <a:t>	70	Maids and Housekeeping Cleaners</a:t>
            </a:r>
          </a:p>
          <a:p>
            <a:pPr>
              <a:tabLst>
                <a:tab pos="965200" algn="r"/>
                <a:tab pos="1193800" algn="l"/>
              </a:tabLst>
            </a:pPr>
            <a:r>
              <a:rPr lang="en-US" sz="2000" dirty="0"/>
              <a:t>	69	Carpenters</a:t>
            </a:r>
          </a:p>
          <a:p>
            <a:pPr>
              <a:tabLst>
                <a:tab pos="965200" algn="r"/>
                <a:tab pos="1193800" algn="l"/>
              </a:tabLst>
            </a:pPr>
            <a:r>
              <a:rPr lang="en-US" sz="2000" dirty="0"/>
              <a:t>	66	Landscaping and </a:t>
            </a:r>
            <a:r>
              <a:rPr lang="en-US" sz="2000" dirty="0" err="1"/>
              <a:t>Groundskeeping</a:t>
            </a:r>
            <a:r>
              <a:rPr lang="en-US" sz="2000" dirty="0"/>
              <a:t> Workers</a:t>
            </a:r>
          </a:p>
          <a:p>
            <a:pPr>
              <a:tabLst>
                <a:tab pos="965200" algn="r"/>
                <a:tab pos="1193800" algn="l"/>
              </a:tabLst>
            </a:pPr>
            <a:r>
              <a:rPr lang="en-US" sz="2000" dirty="0"/>
              <a:t>	64	Office Clerks, General</a:t>
            </a:r>
          </a:p>
          <a:p>
            <a:pPr>
              <a:tabLst>
                <a:tab pos="965200" algn="r"/>
                <a:tab pos="1193800" algn="l"/>
              </a:tabLst>
            </a:pPr>
            <a:r>
              <a:rPr lang="en-US" sz="2000" dirty="0"/>
              <a:t>	58	Firefighters</a:t>
            </a:r>
          </a:p>
          <a:p>
            <a:pPr>
              <a:tabLst>
                <a:tab pos="965200" algn="r"/>
                <a:tab pos="1193800" algn="l"/>
              </a:tabLst>
            </a:pPr>
            <a:r>
              <a:rPr lang="en-US" sz="2000" dirty="0"/>
              <a:t>	57	Accountants and Auditors</a:t>
            </a:r>
          </a:p>
          <a:p>
            <a:pPr>
              <a:tabLst>
                <a:tab pos="965200" algn="r"/>
                <a:tab pos="1193800" algn="l"/>
              </a:tabLst>
            </a:pPr>
            <a:r>
              <a:rPr lang="en-US" sz="2000" dirty="0"/>
              <a:t>	55	Nursing Assistants</a:t>
            </a:r>
          </a:p>
          <a:p>
            <a:pPr>
              <a:tabLst>
                <a:tab pos="965200" algn="r"/>
                <a:tab pos="1193800" algn="l"/>
              </a:tabLst>
            </a:pPr>
            <a:r>
              <a:rPr lang="en-US" sz="2000" dirty="0"/>
              <a:t>	55	First-Line Supervisors of Office and Administrative Support Workers</a:t>
            </a:r>
          </a:p>
          <a:p>
            <a:pPr>
              <a:tabLst>
                <a:tab pos="965200" algn="r"/>
                <a:tab pos="1193800" algn="l"/>
              </a:tabLst>
            </a:pPr>
            <a:r>
              <a:rPr lang="en-US" sz="2000" dirty="0"/>
              <a:t>	54	Laborers and Freight, Stock, and Material Movers, Hand</a:t>
            </a:r>
          </a:p>
          <a:p>
            <a:pPr>
              <a:tabLst>
                <a:tab pos="965200" algn="r"/>
                <a:tab pos="1193800" algn="l"/>
              </a:tabLst>
            </a:pPr>
            <a:r>
              <a:rPr lang="en-US" sz="2000" dirty="0"/>
              <a:t>	51	Elementary School Teachers, Except Special Education</a:t>
            </a:r>
          </a:p>
          <a:p>
            <a:pPr>
              <a:tabLst>
                <a:tab pos="965200" algn="r"/>
                <a:tab pos="1193800" algn="l"/>
              </a:tabLst>
            </a:pPr>
            <a:r>
              <a:rPr lang="en-US" sz="2000" dirty="0"/>
              <a:t>	50	Software Developers, Applications</a:t>
            </a:r>
          </a:p>
          <a:p>
            <a:pPr>
              <a:tabLst>
                <a:tab pos="965200" algn="r"/>
                <a:tab pos="1193800" algn="l"/>
              </a:tabLst>
            </a:pPr>
            <a:r>
              <a:rPr lang="en-US" sz="2000" dirty="0"/>
              <a:t>	50	Computer Systems Analysts</a:t>
            </a:r>
          </a:p>
          <a:p>
            <a:pPr>
              <a:tabLst>
                <a:tab pos="965200" algn="r"/>
                <a:tab pos="1193800" algn="l"/>
              </a:tabLst>
            </a:pPr>
            <a:r>
              <a:rPr lang="en-US" sz="2000" dirty="0"/>
              <a:t>	49	Maintenance and Repair Workers, General</a:t>
            </a:r>
          </a:p>
          <a:p>
            <a:pPr>
              <a:tabLst>
                <a:tab pos="965200" algn="r"/>
                <a:tab pos="1193800" algn="l"/>
              </a:tabLst>
            </a:pPr>
            <a:r>
              <a:rPr lang="en-US" sz="2000" dirty="0"/>
              <a:t>	48	Bartenders</a:t>
            </a:r>
          </a:p>
          <a:p>
            <a:pPr>
              <a:tabLst>
                <a:tab pos="965200" algn="r"/>
                <a:tab pos="1193800" algn="l"/>
              </a:tabLst>
            </a:pPr>
            <a:r>
              <a:rPr lang="en-US" sz="2000" dirty="0"/>
              <a:t>	46	Heavy and Tractor-Trailer Truck Drivers</a:t>
            </a:r>
          </a:p>
          <a:p>
            <a:pPr>
              <a:tabLst>
                <a:tab pos="965200" algn="r"/>
                <a:tab pos="1193800" algn="l"/>
              </a:tabLst>
            </a:pPr>
            <a:r>
              <a:rPr lang="en-US" sz="2000" dirty="0"/>
              <a:t>	46	Emergency Medical Technicians and Paramedics</a:t>
            </a:r>
          </a:p>
          <a:p>
            <a:pPr>
              <a:tabLst>
                <a:tab pos="965200" algn="r"/>
                <a:tab pos="1193800" algn="l"/>
              </a:tabLst>
            </a:pPr>
            <a:r>
              <a:rPr lang="en-US" sz="2000" dirty="0"/>
              <a:t>	45	Teacher Assistants</a:t>
            </a:r>
          </a:p>
          <a:p>
            <a:pPr>
              <a:tabLst>
                <a:tab pos="965200" algn="r"/>
                <a:tab pos="1193800" algn="l"/>
              </a:tabLst>
            </a:pPr>
            <a:r>
              <a:rPr lang="en-US" sz="2000" dirty="0"/>
              <a:t>	44	Amusement and Recreation Attendants</a:t>
            </a:r>
          </a:p>
          <a:p>
            <a:pPr>
              <a:tabLst>
                <a:tab pos="965200" algn="r"/>
                <a:tab pos="1193800" algn="l"/>
              </a:tabLst>
            </a:pPr>
            <a:r>
              <a:rPr lang="en-US" sz="2000" dirty="0"/>
              <a:t>	44	Electricians</a:t>
            </a:r>
          </a:p>
          <a:p>
            <a:pPr>
              <a:tabLst>
                <a:tab pos="965200" algn="r"/>
                <a:tab pos="1193800" algn="l"/>
              </a:tabLst>
            </a:pPr>
            <a:r>
              <a:rPr lang="en-US" sz="2000" dirty="0"/>
              <a:t>	43	Team Assemblers</a:t>
            </a:r>
          </a:p>
          <a:p>
            <a:pPr>
              <a:tabLst>
                <a:tab pos="965200" algn="r"/>
                <a:tab pos="1193800" algn="l"/>
              </a:tabLst>
            </a:pPr>
            <a:r>
              <a:rPr lang="en-US" sz="2000" dirty="0"/>
              <a:t>	41	Hosts and Hostesses, Restaurant, Lounge, and Coffee Shop</a:t>
            </a:r>
          </a:p>
          <a:p>
            <a:pPr>
              <a:tabLst>
                <a:tab pos="965200" algn="r"/>
                <a:tab pos="1193800" algn="l"/>
              </a:tabLst>
            </a:pPr>
            <a:r>
              <a:rPr lang="en-US" sz="2000" dirty="0"/>
              <a:t>	40	Secretaries and Administrative Assistants, Except Legal, Medical, and Executive</a:t>
            </a:r>
          </a:p>
        </p:txBody>
      </p:sp>
    </p:spTree>
    <p:extLst>
      <p:ext uri="{BB962C8B-B14F-4D97-AF65-F5344CB8AC3E}">
        <p14:creationId xmlns:p14="http://schemas.microsoft.com/office/powerpoint/2010/main" val="389927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Asheville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1,523	Combined Food Preparation and Serving Workers, Including Fast Food</a:t>
            </a:r>
          </a:p>
          <a:p>
            <a:pPr>
              <a:tabLst>
                <a:tab pos="965200" algn="r"/>
                <a:tab pos="1193800" algn="l"/>
              </a:tabLst>
            </a:pPr>
            <a:r>
              <a:rPr lang="en-US" sz="2000" dirty="0"/>
              <a:t>	1,416	Home Health Aides</a:t>
            </a:r>
          </a:p>
          <a:p>
            <a:pPr>
              <a:tabLst>
                <a:tab pos="965200" algn="r"/>
                <a:tab pos="1193800" algn="l"/>
              </a:tabLst>
            </a:pPr>
            <a:r>
              <a:rPr lang="en-US" sz="2000" dirty="0"/>
              <a:t>	1,147	Registered Nurses</a:t>
            </a:r>
          </a:p>
          <a:p>
            <a:pPr>
              <a:tabLst>
                <a:tab pos="965200" algn="r"/>
                <a:tab pos="1193800" algn="l"/>
              </a:tabLst>
            </a:pPr>
            <a:r>
              <a:rPr lang="en-US" sz="2000" dirty="0"/>
              <a:t>	952	Retail Salespersons</a:t>
            </a:r>
          </a:p>
          <a:p>
            <a:pPr>
              <a:tabLst>
                <a:tab pos="965200" algn="r"/>
                <a:tab pos="1193800" algn="l"/>
              </a:tabLst>
            </a:pPr>
            <a:r>
              <a:rPr lang="en-US" sz="2000" dirty="0"/>
              <a:t>	836	Nursing Assistants</a:t>
            </a:r>
          </a:p>
          <a:p>
            <a:pPr>
              <a:tabLst>
                <a:tab pos="965200" algn="r"/>
                <a:tab pos="1193800" algn="l"/>
              </a:tabLst>
            </a:pPr>
            <a:r>
              <a:rPr lang="en-US" sz="2000" dirty="0"/>
              <a:t>	609	Customer Service Representatives</a:t>
            </a:r>
          </a:p>
          <a:p>
            <a:pPr>
              <a:tabLst>
                <a:tab pos="965200" algn="r"/>
                <a:tab pos="1193800" algn="l"/>
              </a:tabLst>
            </a:pPr>
            <a:r>
              <a:rPr lang="en-US" sz="2000" dirty="0"/>
              <a:t>	609	Maids and Housekeeping Cleaners</a:t>
            </a:r>
          </a:p>
          <a:p>
            <a:pPr>
              <a:tabLst>
                <a:tab pos="965200" algn="r"/>
                <a:tab pos="1193800" algn="l"/>
              </a:tabLst>
            </a:pPr>
            <a:r>
              <a:rPr lang="en-US" sz="2000" dirty="0"/>
              <a:t>	515	Waiters and Waitresses</a:t>
            </a:r>
          </a:p>
          <a:p>
            <a:pPr>
              <a:tabLst>
                <a:tab pos="965200" algn="r"/>
                <a:tab pos="1193800" algn="l"/>
              </a:tabLst>
            </a:pPr>
            <a:r>
              <a:rPr lang="en-US" sz="2000" dirty="0"/>
              <a:t>	501	Cooks, Restaurant</a:t>
            </a:r>
          </a:p>
          <a:p>
            <a:pPr>
              <a:tabLst>
                <a:tab pos="965200" algn="r"/>
                <a:tab pos="1193800" algn="l"/>
              </a:tabLst>
            </a:pPr>
            <a:r>
              <a:rPr lang="en-US" sz="2000" dirty="0"/>
              <a:t>	447	Cashiers</a:t>
            </a:r>
          </a:p>
          <a:p>
            <a:pPr>
              <a:tabLst>
                <a:tab pos="965200" algn="r"/>
                <a:tab pos="1193800" algn="l"/>
              </a:tabLst>
            </a:pPr>
            <a:r>
              <a:rPr lang="en-US" sz="2000" dirty="0"/>
              <a:t>	389	Laborers and Freight, Stock, and Material Movers, Hand</a:t>
            </a:r>
          </a:p>
          <a:p>
            <a:pPr>
              <a:tabLst>
                <a:tab pos="965200" algn="r"/>
                <a:tab pos="1193800" algn="l"/>
              </a:tabLst>
            </a:pPr>
            <a:r>
              <a:rPr lang="en-US" sz="2000" dirty="0"/>
              <a:t>	374	Stock Clerks and Order Fillers</a:t>
            </a:r>
          </a:p>
          <a:p>
            <a:pPr>
              <a:tabLst>
                <a:tab pos="965200" algn="r"/>
                <a:tab pos="1193800" algn="l"/>
              </a:tabLst>
            </a:pPr>
            <a:r>
              <a:rPr lang="en-US" sz="2000" dirty="0"/>
              <a:t>	347	First-Line Supervisors of Food Preparation and Serving Workers</a:t>
            </a:r>
          </a:p>
          <a:p>
            <a:pPr>
              <a:tabLst>
                <a:tab pos="965200" algn="r"/>
                <a:tab pos="1193800" algn="l"/>
              </a:tabLst>
            </a:pPr>
            <a:r>
              <a:rPr lang="en-US" sz="2000" dirty="0"/>
              <a:t>	330	General and Operations Managers</a:t>
            </a:r>
          </a:p>
          <a:p>
            <a:pPr>
              <a:tabLst>
                <a:tab pos="965200" algn="r"/>
                <a:tab pos="1193800" algn="l"/>
              </a:tabLst>
            </a:pPr>
            <a:r>
              <a:rPr lang="en-US" sz="2000" dirty="0"/>
              <a:t>	322	Janitors and Cleaners, Except Maids and Housekeeping Cleaners</a:t>
            </a:r>
          </a:p>
          <a:p>
            <a:pPr>
              <a:tabLst>
                <a:tab pos="965200" algn="r"/>
                <a:tab pos="1193800" algn="l"/>
              </a:tabLst>
            </a:pPr>
            <a:r>
              <a:rPr lang="en-US" sz="2000" dirty="0"/>
              <a:t>	293	Office Clerks, General</a:t>
            </a:r>
          </a:p>
          <a:p>
            <a:pPr>
              <a:tabLst>
                <a:tab pos="965200" algn="r"/>
                <a:tab pos="1193800" algn="l"/>
              </a:tabLst>
            </a:pPr>
            <a:r>
              <a:rPr lang="en-US" sz="2000" dirty="0"/>
              <a:t>	292	Childcare Workers</a:t>
            </a:r>
          </a:p>
          <a:p>
            <a:pPr>
              <a:tabLst>
                <a:tab pos="965200" algn="r"/>
                <a:tab pos="1193800" algn="l"/>
              </a:tabLst>
            </a:pPr>
            <a:r>
              <a:rPr lang="en-US" sz="2000" dirty="0"/>
              <a:t>	284	First-Line Supervisors of Office and Administrative Support Workers</a:t>
            </a:r>
          </a:p>
          <a:p>
            <a:pPr>
              <a:tabLst>
                <a:tab pos="965200" algn="r"/>
                <a:tab pos="1193800" algn="l"/>
              </a:tabLst>
            </a:pPr>
            <a:r>
              <a:rPr lang="en-US" sz="2000" dirty="0"/>
              <a:t>	281	First-Line Supervisors of Retail Sales Workers</a:t>
            </a:r>
          </a:p>
          <a:p>
            <a:pPr>
              <a:tabLst>
                <a:tab pos="965200" algn="r"/>
                <a:tab pos="1193800" algn="l"/>
              </a:tabLst>
            </a:pPr>
            <a:r>
              <a:rPr lang="en-US" sz="2000" dirty="0"/>
              <a:t>	261	Maintenance and Repair Workers, General</a:t>
            </a:r>
          </a:p>
          <a:p>
            <a:pPr>
              <a:tabLst>
                <a:tab pos="965200" algn="r"/>
                <a:tab pos="1193800" algn="l"/>
              </a:tabLst>
            </a:pPr>
            <a:r>
              <a:rPr lang="en-US" sz="2000" dirty="0"/>
              <a:t>	259	Receptionists and Information Clerks</a:t>
            </a:r>
          </a:p>
          <a:p>
            <a:pPr>
              <a:tabLst>
                <a:tab pos="965200" algn="r"/>
                <a:tab pos="1193800" algn="l"/>
              </a:tabLst>
            </a:pPr>
            <a:r>
              <a:rPr lang="en-US" sz="2000" dirty="0"/>
              <a:t>	253	Heavy and Tractor-Trailer Truck Drivers</a:t>
            </a:r>
          </a:p>
          <a:p>
            <a:pPr>
              <a:tabLst>
                <a:tab pos="965200" algn="r"/>
                <a:tab pos="1193800" algn="l"/>
              </a:tabLst>
            </a:pPr>
            <a:r>
              <a:rPr lang="en-US" sz="2000" dirty="0"/>
              <a:t>	247	Secretaries and Administrative Assistants, Except Legal, Medical, and Executive</a:t>
            </a:r>
          </a:p>
          <a:p>
            <a:pPr>
              <a:tabLst>
                <a:tab pos="965200" algn="r"/>
                <a:tab pos="1193800" algn="l"/>
              </a:tabLst>
            </a:pPr>
            <a:r>
              <a:rPr lang="en-US" sz="2000" dirty="0"/>
              <a:t>	246	Personal Care Aides</a:t>
            </a:r>
          </a:p>
          <a:p>
            <a:pPr>
              <a:tabLst>
                <a:tab pos="965200" algn="r"/>
                <a:tab pos="1193800" algn="l"/>
              </a:tabLst>
            </a:pPr>
            <a:r>
              <a:rPr lang="en-US" sz="2000" dirty="0"/>
              <a:t>	245	Landscaping and </a:t>
            </a:r>
            <a:r>
              <a:rPr lang="en-US" sz="2000" dirty="0" err="1"/>
              <a:t>Groundskeeping</a:t>
            </a:r>
            <a:r>
              <a:rPr lang="en-US" sz="2000" dirty="0"/>
              <a:t> Workers</a:t>
            </a:r>
          </a:p>
          <a:p>
            <a:pPr>
              <a:tabLst>
                <a:tab pos="965200" algn="r"/>
                <a:tab pos="1193800" algn="l"/>
              </a:tabLst>
            </a:pPr>
            <a:r>
              <a:rPr lang="en-US" sz="2000" dirty="0"/>
              <a:t>	244	Construction Laborers</a:t>
            </a:r>
          </a:p>
          <a:p>
            <a:pPr>
              <a:tabLst>
                <a:tab pos="965200" algn="r"/>
                <a:tab pos="1193800" algn="l"/>
              </a:tabLst>
            </a:pPr>
            <a:r>
              <a:rPr lang="en-US" sz="2000" dirty="0"/>
              <a:t>	242	First-Line Supervisors of Construction Trades and Extraction Workers</a:t>
            </a:r>
          </a:p>
          <a:p>
            <a:pPr>
              <a:tabLst>
                <a:tab pos="965200" algn="r"/>
                <a:tab pos="1193800" algn="l"/>
              </a:tabLst>
            </a:pPr>
            <a:r>
              <a:rPr lang="en-US" sz="2000" dirty="0"/>
              <a:t>	227	Carpenters</a:t>
            </a:r>
          </a:p>
          <a:p>
            <a:pPr>
              <a:tabLst>
                <a:tab pos="965200" algn="r"/>
                <a:tab pos="1193800" algn="l"/>
              </a:tabLst>
            </a:pPr>
            <a:r>
              <a:rPr lang="en-US" sz="2000" dirty="0"/>
              <a:t>	222	Food Preparation Workers</a:t>
            </a:r>
          </a:p>
          <a:p>
            <a:pPr>
              <a:tabLst>
                <a:tab pos="965200" algn="r"/>
                <a:tab pos="1193800" algn="l"/>
              </a:tabLst>
            </a:pPr>
            <a:r>
              <a:rPr lang="en-US" sz="2000" dirty="0"/>
              <a:t>	216	Medical Assistants</a:t>
            </a:r>
          </a:p>
          <a:p>
            <a:pPr>
              <a:tabLst>
                <a:tab pos="965200" algn="r"/>
                <a:tab pos="1193800" algn="l"/>
              </a:tabLst>
            </a:pPr>
            <a:r>
              <a:rPr lang="en-US" sz="2000" dirty="0"/>
              <a:t>	203	Accountants and Auditors</a:t>
            </a:r>
          </a:p>
          <a:p>
            <a:pPr>
              <a:tabLst>
                <a:tab pos="965200" algn="r"/>
                <a:tab pos="1193800" algn="l"/>
              </a:tabLst>
            </a:pPr>
            <a:r>
              <a:rPr lang="en-US" sz="2000" dirty="0"/>
              <a:t>	197	Hotel, Motel, and Resort Desk Clerks</a:t>
            </a:r>
          </a:p>
          <a:p>
            <a:pPr>
              <a:tabLst>
                <a:tab pos="965200" algn="r"/>
                <a:tab pos="1193800" algn="l"/>
              </a:tabLst>
            </a:pPr>
            <a:r>
              <a:rPr lang="en-US" sz="2000" dirty="0"/>
              <a:t>	191	Licensed Practical and Licensed Vocational Nurses</a:t>
            </a:r>
          </a:p>
          <a:p>
            <a:pPr>
              <a:tabLst>
                <a:tab pos="965200" algn="r"/>
                <a:tab pos="1193800" algn="l"/>
              </a:tabLst>
            </a:pPr>
            <a:r>
              <a:rPr lang="en-US" sz="2000" dirty="0"/>
              <a:t>	171	Packers and Packagers, Hand</a:t>
            </a:r>
          </a:p>
          <a:p>
            <a:pPr>
              <a:tabLst>
                <a:tab pos="965200" algn="r"/>
                <a:tab pos="1193800" algn="l"/>
              </a:tabLst>
            </a:pPr>
            <a:r>
              <a:rPr lang="en-US" sz="2000" dirty="0"/>
              <a:t>	161	Security Guards</a:t>
            </a:r>
          </a:p>
          <a:p>
            <a:pPr>
              <a:tabLst>
                <a:tab pos="965200" algn="r"/>
                <a:tab pos="1193800" algn="l"/>
              </a:tabLst>
            </a:pPr>
            <a:r>
              <a:rPr lang="en-US" sz="2000" dirty="0"/>
              <a:t>	158	Computer Systems Analysts</a:t>
            </a:r>
          </a:p>
          <a:p>
            <a:pPr>
              <a:tabLst>
                <a:tab pos="965200" algn="r"/>
                <a:tab pos="1193800" algn="l"/>
              </a:tabLst>
            </a:pPr>
            <a:r>
              <a:rPr lang="en-US" sz="2000" dirty="0"/>
              <a:t>	157	Software Developers, Applications</a:t>
            </a:r>
          </a:p>
          <a:p>
            <a:pPr>
              <a:tabLst>
                <a:tab pos="965200" algn="r"/>
                <a:tab pos="1193800" algn="l"/>
              </a:tabLst>
            </a:pPr>
            <a:r>
              <a:rPr lang="en-US" sz="2000" dirty="0"/>
              <a:t>	150	Electricians</a:t>
            </a:r>
          </a:p>
          <a:p>
            <a:pPr>
              <a:tabLst>
                <a:tab pos="965200" algn="r"/>
                <a:tab pos="1193800" algn="l"/>
              </a:tabLst>
            </a:pPr>
            <a:r>
              <a:rPr lang="en-US" sz="2000" dirty="0"/>
              <a:t>	149	Sales Representatives, Wholesale and Manufacturing, Except Technical and Scientific Products</a:t>
            </a:r>
          </a:p>
          <a:p>
            <a:pPr>
              <a:tabLst>
                <a:tab pos="965200" algn="r"/>
                <a:tab pos="1193800" algn="l"/>
              </a:tabLst>
            </a:pPr>
            <a:r>
              <a:rPr lang="en-US" sz="2000" dirty="0"/>
              <a:t>	144	Packaging and Filling Machine Operators and Tenders</a:t>
            </a:r>
          </a:p>
        </p:txBody>
      </p:sp>
    </p:spTree>
    <p:extLst>
      <p:ext uri="{BB962C8B-B14F-4D97-AF65-F5344CB8AC3E}">
        <p14:creationId xmlns:p14="http://schemas.microsoft.com/office/powerpoint/2010/main" val="293915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Boone-Wilkesboro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721	Combined Food Preparation and Serving Workers, Including Fast Food</a:t>
            </a:r>
          </a:p>
          <a:p>
            <a:pPr>
              <a:tabLst>
                <a:tab pos="965200" algn="r"/>
                <a:tab pos="1193800" algn="l"/>
              </a:tabLst>
            </a:pPr>
            <a:r>
              <a:rPr lang="en-US" sz="2000" dirty="0"/>
              <a:t>	331	Retail Salespersons</a:t>
            </a:r>
          </a:p>
          <a:p>
            <a:pPr>
              <a:tabLst>
                <a:tab pos="965200" algn="r"/>
                <a:tab pos="1193800" algn="l"/>
              </a:tabLst>
            </a:pPr>
            <a:r>
              <a:rPr lang="en-US" sz="2000" dirty="0"/>
              <a:t>	272	Waiters and Waitresses</a:t>
            </a:r>
          </a:p>
          <a:p>
            <a:pPr>
              <a:tabLst>
                <a:tab pos="965200" algn="r"/>
                <a:tab pos="1193800" algn="l"/>
              </a:tabLst>
            </a:pPr>
            <a:r>
              <a:rPr lang="en-US" sz="2000" dirty="0"/>
              <a:t>	227	Cooks, Restaurant</a:t>
            </a:r>
          </a:p>
          <a:p>
            <a:pPr>
              <a:tabLst>
                <a:tab pos="965200" algn="r"/>
                <a:tab pos="1193800" algn="l"/>
              </a:tabLst>
            </a:pPr>
            <a:r>
              <a:rPr lang="en-US" sz="2000" dirty="0"/>
              <a:t>	210	Home Health Aides</a:t>
            </a:r>
          </a:p>
          <a:p>
            <a:pPr>
              <a:tabLst>
                <a:tab pos="965200" algn="r"/>
                <a:tab pos="1193800" algn="l"/>
              </a:tabLst>
            </a:pPr>
            <a:r>
              <a:rPr lang="en-US" sz="2000" dirty="0"/>
              <a:t>	150	First-Line Supervisors of Food Preparation and Serving Workers</a:t>
            </a:r>
          </a:p>
          <a:p>
            <a:pPr>
              <a:tabLst>
                <a:tab pos="965200" algn="r"/>
                <a:tab pos="1193800" algn="l"/>
              </a:tabLst>
            </a:pPr>
            <a:r>
              <a:rPr lang="en-US" sz="2000" dirty="0"/>
              <a:t>	130	Customer Service Representatives</a:t>
            </a:r>
          </a:p>
          <a:p>
            <a:pPr>
              <a:tabLst>
                <a:tab pos="965200" algn="r"/>
                <a:tab pos="1193800" algn="l"/>
              </a:tabLst>
            </a:pPr>
            <a:r>
              <a:rPr lang="en-US" sz="2000" dirty="0"/>
              <a:t>	112	Cashiers</a:t>
            </a:r>
          </a:p>
          <a:p>
            <a:pPr>
              <a:tabLst>
                <a:tab pos="965200" algn="r"/>
                <a:tab pos="1193800" algn="l"/>
              </a:tabLst>
            </a:pPr>
            <a:r>
              <a:rPr lang="en-US" sz="2000" dirty="0"/>
              <a:t>	100	Registered Nurses</a:t>
            </a:r>
          </a:p>
          <a:p>
            <a:pPr>
              <a:tabLst>
                <a:tab pos="965200" algn="r"/>
                <a:tab pos="1193800" algn="l"/>
              </a:tabLst>
            </a:pPr>
            <a:r>
              <a:rPr lang="en-US" sz="2000" dirty="0"/>
              <a:t>	98	Childcare Workers</a:t>
            </a:r>
          </a:p>
          <a:p>
            <a:pPr>
              <a:tabLst>
                <a:tab pos="965200" algn="r"/>
                <a:tab pos="1193800" algn="l"/>
              </a:tabLst>
            </a:pPr>
            <a:r>
              <a:rPr lang="en-US" sz="2000" dirty="0"/>
              <a:t>	94	Personal Care Aides</a:t>
            </a:r>
          </a:p>
          <a:p>
            <a:pPr>
              <a:tabLst>
                <a:tab pos="965200" algn="r"/>
                <a:tab pos="1193800" algn="l"/>
              </a:tabLst>
            </a:pPr>
            <a:r>
              <a:rPr lang="en-US" sz="2000" dirty="0"/>
              <a:t>	91	Nursing Assistants</a:t>
            </a:r>
          </a:p>
          <a:p>
            <a:pPr>
              <a:tabLst>
                <a:tab pos="965200" algn="r"/>
                <a:tab pos="1193800" algn="l"/>
              </a:tabLst>
            </a:pPr>
            <a:r>
              <a:rPr lang="en-US" sz="2000" dirty="0"/>
              <a:t>	88	General and Operations Managers</a:t>
            </a:r>
          </a:p>
          <a:p>
            <a:pPr>
              <a:tabLst>
                <a:tab pos="965200" algn="r"/>
                <a:tab pos="1193800" algn="l"/>
              </a:tabLst>
            </a:pPr>
            <a:r>
              <a:rPr lang="en-US" sz="2000" dirty="0"/>
              <a:t>	81	First-Line Supervisors of Retail Sales Workers</a:t>
            </a:r>
          </a:p>
          <a:p>
            <a:pPr>
              <a:tabLst>
                <a:tab pos="965200" algn="r"/>
                <a:tab pos="1193800" algn="l"/>
              </a:tabLst>
            </a:pPr>
            <a:r>
              <a:rPr lang="en-US" sz="2000" dirty="0"/>
              <a:t>	80	Maintenance and Repair Workers, General</a:t>
            </a:r>
          </a:p>
          <a:p>
            <a:pPr>
              <a:tabLst>
                <a:tab pos="965200" algn="r"/>
                <a:tab pos="1193800" algn="l"/>
              </a:tabLst>
            </a:pPr>
            <a:r>
              <a:rPr lang="en-US" sz="2000" dirty="0"/>
              <a:t>	79	Laborers and Freight, Stock, and Material Movers, Hand</a:t>
            </a:r>
          </a:p>
          <a:p>
            <a:pPr>
              <a:tabLst>
                <a:tab pos="965200" algn="r"/>
                <a:tab pos="1193800" algn="l"/>
              </a:tabLst>
            </a:pPr>
            <a:r>
              <a:rPr lang="en-US" sz="2000" dirty="0"/>
              <a:t>	75	Janitors and Cleaners, Except Maids and Housekeeping Cleaners</a:t>
            </a:r>
          </a:p>
          <a:p>
            <a:pPr>
              <a:tabLst>
                <a:tab pos="965200" algn="r"/>
                <a:tab pos="1193800" algn="l"/>
              </a:tabLst>
            </a:pPr>
            <a:r>
              <a:rPr lang="en-US" sz="2000" dirty="0"/>
              <a:t>	64	Stock Clerks and Order Fillers</a:t>
            </a:r>
          </a:p>
          <a:p>
            <a:pPr>
              <a:tabLst>
                <a:tab pos="965200" algn="r"/>
                <a:tab pos="1193800" algn="l"/>
              </a:tabLst>
            </a:pPr>
            <a:r>
              <a:rPr lang="en-US" sz="2000" dirty="0"/>
              <a:t>	63	Landscaping and </a:t>
            </a:r>
            <a:r>
              <a:rPr lang="en-US" sz="2000" dirty="0" err="1"/>
              <a:t>Groundskeeping</a:t>
            </a:r>
            <a:r>
              <a:rPr lang="en-US" sz="2000" dirty="0"/>
              <a:t> Workers</a:t>
            </a:r>
          </a:p>
          <a:p>
            <a:pPr>
              <a:tabLst>
                <a:tab pos="965200" algn="r"/>
                <a:tab pos="1193800" algn="l"/>
              </a:tabLst>
            </a:pPr>
            <a:r>
              <a:rPr lang="en-US" sz="2000" dirty="0"/>
              <a:t>	63	First-Line Supervisors of Construction Trades and Extraction Workers</a:t>
            </a:r>
          </a:p>
          <a:p>
            <a:pPr>
              <a:tabLst>
                <a:tab pos="965200" algn="r"/>
                <a:tab pos="1193800" algn="l"/>
              </a:tabLst>
            </a:pPr>
            <a:r>
              <a:rPr lang="en-US" sz="2000" dirty="0"/>
              <a:t>	63	Construction Laborers</a:t>
            </a:r>
          </a:p>
          <a:p>
            <a:pPr>
              <a:tabLst>
                <a:tab pos="965200" algn="r"/>
                <a:tab pos="1193800" algn="l"/>
              </a:tabLst>
            </a:pPr>
            <a:r>
              <a:rPr lang="en-US" sz="2000" dirty="0"/>
              <a:t>	61	Amusement and Recreation Attendants</a:t>
            </a:r>
          </a:p>
          <a:p>
            <a:pPr>
              <a:tabLst>
                <a:tab pos="965200" algn="r"/>
                <a:tab pos="1193800" algn="l"/>
              </a:tabLst>
            </a:pPr>
            <a:r>
              <a:rPr lang="en-US" sz="2000" dirty="0"/>
              <a:t>	58	Carpenters</a:t>
            </a:r>
          </a:p>
          <a:p>
            <a:pPr>
              <a:tabLst>
                <a:tab pos="965200" algn="r"/>
                <a:tab pos="1193800" algn="l"/>
              </a:tabLst>
            </a:pPr>
            <a:r>
              <a:rPr lang="en-US" sz="2000" dirty="0"/>
              <a:t>	56	Accountants and Auditors</a:t>
            </a:r>
          </a:p>
          <a:p>
            <a:pPr>
              <a:tabLst>
                <a:tab pos="965200" algn="r"/>
                <a:tab pos="1193800" algn="l"/>
              </a:tabLst>
            </a:pPr>
            <a:r>
              <a:rPr lang="en-US" sz="2000" dirty="0"/>
              <a:t>	56	Bartenders</a:t>
            </a:r>
          </a:p>
          <a:p>
            <a:pPr>
              <a:tabLst>
                <a:tab pos="965200" algn="r"/>
                <a:tab pos="1193800" algn="l"/>
              </a:tabLst>
            </a:pPr>
            <a:r>
              <a:rPr lang="en-US" sz="2000" dirty="0"/>
              <a:t>	55	Maids and Housekeeping Cleaners</a:t>
            </a:r>
          </a:p>
          <a:p>
            <a:pPr>
              <a:tabLst>
                <a:tab pos="965200" algn="r"/>
                <a:tab pos="1193800" algn="l"/>
              </a:tabLst>
            </a:pPr>
            <a:r>
              <a:rPr lang="en-US" sz="2000" dirty="0"/>
              <a:t>	54	Counter Attendants, Cafeteria, Food Concession, and Coffee Shop</a:t>
            </a:r>
          </a:p>
          <a:p>
            <a:pPr>
              <a:tabLst>
                <a:tab pos="965200" algn="r"/>
                <a:tab pos="1193800" algn="l"/>
              </a:tabLst>
            </a:pPr>
            <a:r>
              <a:rPr lang="en-US" sz="2000" dirty="0"/>
              <a:t>	52	Food Preparation Workers</a:t>
            </a:r>
          </a:p>
          <a:p>
            <a:pPr>
              <a:tabLst>
                <a:tab pos="965200" algn="r"/>
                <a:tab pos="1193800" algn="l"/>
              </a:tabLst>
            </a:pPr>
            <a:r>
              <a:rPr lang="en-US" sz="2000" dirty="0"/>
              <a:t>	49	First-Line Supervisors of Office and Administrative Support Workers</a:t>
            </a:r>
          </a:p>
          <a:p>
            <a:pPr>
              <a:tabLst>
                <a:tab pos="965200" algn="r"/>
                <a:tab pos="1193800" algn="l"/>
              </a:tabLst>
            </a:pPr>
            <a:r>
              <a:rPr lang="en-US" sz="2000" dirty="0"/>
              <a:t>	48	Hosts and Hostesses, Restaurant, Lounge, and Coffee Shop</a:t>
            </a:r>
          </a:p>
          <a:p>
            <a:pPr>
              <a:tabLst>
                <a:tab pos="965200" algn="r"/>
                <a:tab pos="1193800" algn="l"/>
              </a:tabLst>
            </a:pPr>
            <a:r>
              <a:rPr lang="en-US" sz="2000" dirty="0"/>
              <a:t>	45	Office Clerks, General</a:t>
            </a:r>
          </a:p>
          <a:p>
            <a:pPr>
              <a:tabLst>
                <a:tab pos="965200" algn="r"/>
                <a:tab pos="1193800" algn="l"/>
              </a:tabLst>
            </a:pPr>
            <a:r>
              <a:rPr lang="en-US" sz="2000" dirty="0"/>
              <a:t>	45	Elementary School Teachers, Except Special Education</a:t>
            </a:r>
          </a:p>
          <a:p>
            <a:pPr>
              <a:tabLst>
                <a:tab pos="965200" algn="r"/>
                <a:tab pos="1193800" algn="l"/>
              </a:tabLst>
            </a:pPr>
            <a:r>
              <a:rPr lang="en-US" sz="2000" dirty="0"/>
              <a:t>	45	Slaughterers and Meat Packers</a:t>
            </a:r>
          </a:p>
          <a:p>
            <a:pPr>
              <a:tabLst>
                <a:tab pos="965200" algn="r"/>
                <a:tab pos="1193800" algn="l"/>
              </a:tabLst>
            </a:pPr>
            <a:r>
              <a:rPr lang="en-US" sz="2000" dirty="0"/>
              <a:t>	45	Sales Representatives, Wholesale and Manufacturing, Except Technical and Scientific Products</a:t>
            </a:r>
          </a:p>
          <a:p>
            <a:pPr>
              <a:tabLst>
                <a:tab pos="965200" algn="r"/>
                <a:tab pos="1193800" algn="l"/>
              </a:tabLst>
            </a:pPr>
            <a:r>
              <a:rPr lang="en-US" sz="2000" dirty="0"/>
              <a:t>	43	Business Operations Specialists, All Other</a:t>
            </a:r>
          </a:p>
          <a:p>
            <a:pPr>
              <a:tabLst>
                <a:tab pos="965200" algn="r"/>
                <a:tab pos="1193800" algn="l"/>
              </a:tabLst>
            </a:pPr>
            <a:r>
              <a:rPr lang="en-US" sz="2000" dirty="0"/>
              <a:t>	42	Teacher Assistants</a:t>
            </a:r>
          </a:p>
          <a:p>
            <a:pPr>
              <a:tabLst>
                <a:tab pos="965200" algn="r"/>
                <a:tab pos="1193800" algn="l"/>
              </a:tabLst>
            </a:pPr>
            <a:r>
              <a:rPr lang="en-US" sz="2000" dirty="0"/>
              <a:t>	40	Industrial Machinery Mechanics</a:t>
            </a:r>
          </a:p>
          <a:p>
            <a:pPr>
              <a:tabLst>
                <a:tab pos="965200" algn="r"/>
                <a:tab pos="1193800" algn="l"/>
              </a:tabLst>
            </a:pPr>
            <a:r>
              <a:rPr lang="en-US" sz="2000" dirty="0"/>
              <a:t>	39	Market Research Analysts and Marketing Specialists</a:t>
            </a:r>
          </a:p>
          <a:p>
            <a:pPr>
              <a:tabLst>
                <a:tab pos="965200" algn="r"/>
                <a:tab pos="1193800" algn="l"/>
              </a:tabLst>
            </a:pPr>
            <a:r>
              <a:rPr lang="en-US" sz="2000" dirty="0"/>
              <a:t>	36	Packers and Packagers, Hand</a:t>
            </a:r>
          </a:p>
          <a:p>
            <a:pPr>
              <a:tabLst>
                <a:tab pos="965200" algn="r"/>
                <a:tab pos="1193800" algn="l"/>
              </a:tabLst>
            </a:pPr>
            <a:r>
              <a:rPr lang="en-US" sz="2000" dirty="0"/>
              <a:t>	36	Electricians</a:t>
            </a:r>
          </a:p>
        </p:txBody>
      </p:sp>
    </p:spTree>
    <p:extLst>
      <p:ext uri="{BB962C8B-B14F-4D97-AF65-F5344CB8AC3E}">
        <p14:creationId xmlns:p14="http://schemas.microsoft.com/office/powerpoint/2010/main" val="16415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hink of yourself not as the architect of your career but as the sculptor. Expect to have to  do a lot of hard hammering and chiseling and scraping and polishing…"/>
          <p:cNvSpPr txBox="1">
            <a:spLocks noGrp="1"/>
          </p:cNvSpPr>
          <p:nvPr>
            <p:ph type="title"/>
          </p:nvPr>
        </p:nvSpPr>
        <p:spPr>
          <a:xfrm>
            <a:off x="892969" y="1455341"/>
            <a:ext cx="7358063" cy="2321719"/>
          </a:xfrm>
        </p:spPr>
        <p:txBody>
          <a:bodyPr>
            <a:normAutofit fontScale="90000"/>
          </a:bodyPr>
          <a:lstStyle/>
          <a:p>
            <a:r>
              <a:rPr lang="en-US" dirty="0"/>
              <a:t>Think of yourself not as the architect of your career but as the sculptor. Expect to have to  do a lot of hard hammering and chiseling and scraping and polishing  </a:t>
            </a:r>
          </a:p>
          <a:p>
            <a:r>
              <a:rPr lang="en-US" dirty="0"/>
              <a:t>BC Forbes </a:t>
            </a:r>
          </a:p>
        </p:txBody>
      </p:sp>
      <p:pic>
        <p:nvPicPr>
          <p:cNvPr id="123" name="images.jpeg" descr="images.jpeg"/>
          <p:cNvPicPr>
            <a:picLocks noChangeAspect="1"/>
          </p:cNvPicPr>
          <p:nvPr/>
        </p:nvPicPr>
        <p:blipFill>
          <a:blip r:embed="rId3">
            <a:extLst/>
          </a:blip>
          <a:stretch>
            <a:fillRect/>
          </a:stretch>
        </p:blipFill>
        <p:spPr>
          <a:xfrm>
            <a:off x="4025901" y="3423364"/>
            <a:ext cx="5014432" cy="3336876"/>
          </a:xfrm>
          <a:prstGeom prst="rect">
            <a:avLst/>
          </a:prstGeom>
          <a:ln w="12700">
            <a:miter lim="400000"/>
          </a:ln>
        </p:spPr>
      </p:pic>
    </p:spTree>
    <p:extLst>
      <p:ext uri="{BB962C8B-B14F-4D97-AF65-F5344CB8AC3E}">
        <p14:creationId xmlns:p14="http://schemas.microsoft.com/office/powerpoint/2010/main" val="352025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Hickory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946	Combined Food Preparation and Serving Workers, Including Fast Food</a:t>
            </a:r>
          </a:p>
          <a:p>
            <a:pPr>
              <a:tabLst>
                <a:tab pos="965200" algn="r"/>
                <a:tab pos="1193800" algn="l"/>
              </a:tabLst>
            </a:pPr>
            <a:r>
              <a:rPr lang="en-US" sz="2000" dirty="0"/>
              <a:t>	652	Home Health Aides</a:t>
            </a:r>
          </a:p>
          <a:p>
            <a:pPr>
              <a:tabLst>
                <a:tab pos="965200" algn="r"/>
                <a:tab pos="1193800" algn="l"/>
              </a:tabLst>
            </a:pPr>
            <a:r>
              <a:rPr lang="en-US" sz="2000" dirty="0"/>
              <a:t>	408	Registered Nurses</a:t>
            </a:r>
          </a:p>
          <a:p>
            <a:pPr>
              <a:tabLst>
                <a:tab pos="965200" algn="r"/>
                <a:tab pos="1193800" algn="l"/>
              </a:tabLst>
            </a:pPr>
            <a:r>
              <a:rPr lang="en-US" sz="2000" dirty="0"/>
              <a:t>	388	Retail Salespersons</a:t>
            </a:r>
          </a:p>
          <a:p>
            <a:pPr>
              <a:tabLst>
                <a:tab pos="965200" algn="r"/>
                <a:tab pos="1193800" algn="l"/>
              </a:tabLst>
            </a:pPr>
            <a:r>
              <a:rPr lang="en-US" sz="2000" dirty="0"/>
              <a:t>	362	Nursing Assistants</a:t>
            </a:r>
          </a:p>
          <a:p>
            <a:pPr>
              <a:tabLst>
                <a:tab pos="965200" algn="r"/>
                <a:tab pos="1193800" algn="l"/>
              </a:tabLst>
            </a:pPr>
            <a:r>
              <a:rPr lang="en-US" sz="2000" dirty="0"/>
              <a:t>	360	Customer Service Representatives</a:t>
            </a:r>
          </a:p>
          <a:p>
            <a:pPr>
              <a:tabLst>
                <a:tab pos="965200" algn="r"/>
                <a:tab pos="1193800" algn="l"/>
              </a:tabLst>
            </a:pPr>
            <a:r>
              <a:rPr lang="en-US" sz="2000" dirty="0"/>
              <a:t>	342	Heavy and Tractor-Trailer Truck Drivers</a:t>
            </a:r>
          </a:p>
          <a:p>
            <a:pPr>
              <a:tabLst>
                <a:tab pos="965200" algn="r"/>
                <a:tab pos="1193800" algn="l"/>
              </a:tabLst>
            </a:pPr>
            <a:r>
              <a:rPr lang="en-US" sz="2000" dirty="0"/>
              <a:t>	325	Laborers and Freight, Stock, and Material Movers, Hand</a:t>
            </a:r>
          </a:p>
          <a:p>
            <a:pPr>
              <a:tabLst>
                <a:tab pos="965200" algn="r"/>
                <a:tab pos="1193800" algn="l"/>
              </a:tabLst>
            </a:pPr>
            <a:r>
              <a:rPr lang="en-US" sz="2000" dirty="0"/>
              <a:t>	312	Waiters and Waitresses</a:t>
            </a:r>
          </a:p>
          <a:p>
            <a:pPr>
              <a:tabLst>
                <a:tab pos="965200" algn="r"/>
                <a:tab pos="1193800" algn="l"/>
              </a:tabLst>
            </a:pPr>
            <a:r>
              <a:rPr lang="en-US" sz="2000" dirty="0"/>
              <a:t>	306	Cooks, Restaurant</a:t>
            </a:r>
          </a:p>
          <a:p>
            <a:pPr>
              <a:tabLst>
                <a:tab pos="965200" algn="r"/>
                <a:tab pos="1193800" algn="l"/>
              </a:tabLst>
            </a:pPr>
            <a:r>
              <a:rPr lang="en-US" sz="2000" dirty="0"/>
              <a:t>	304	Team Assemblers</a:t>
            </a:r>
          </a:p>
          <a:p>
            <a:pPr>
              <a:tabLst>
                <a:tab pos="965200" algn="r"/>
                <a:tab pos="1193800" algn="l"/>
              </a:tabLst>
            </a:pPr>
            <a:r>
              <a:rPr lang="en-US" sz="2000" dirty="0"/>
              <a:t>	233	Cashiers</a:t>
            </a:r>
          </a:p>
          <a:p>
            <a:pPr>
              <a:tabLst>
                <a:tab pos="965200" algn="r"/>
                <a:tab pos="1193800" algn="l"/>
              </a:tabLst>
            </a:pPr>
            <a:r>
              <a:rPr lang="en-US" sz="2000" dirty="0"/>
              <a:t>	214	General and Operations Managers</a:t>
            </a:r>
          </a:p>
          <a:p>
            <a:pPr>
              <a:tabLst>
                <a:tab pos="965200" algn="r"/>
                <a:tab pos="1193800" algn="l"/>
              </a:tabLst>
            </a:pPr>
            <a:r>
              <a:rPr lang="en-US" sz="2000" dirty="0"/>
              <a:t>	213	Sales Representatives, Wholesale and Manufacturing, Except Technical and Scientific Products</a:t>
            </a:r>
          </a:p>
          <a:p>
            <a:pPr>
              <a:tabLst>
                <a:tab pos="965200" algn="r"/>
                <a:tab pos="1193800" algn="l"/>
              </a:tabLst>
            </a:pPr>
            <a:r>
              <a:rPr lang="en-US" sz="2000" dirty="0"/>
              <a:t>	194	First-Line Supervisors of Food Preparation and Serving Workers</a:t>
            </a:r>
          </a:p>
          <a:p>
            <a:pPr>
              <a:tabLst>
                <a:tab pos="965200" algn="r"/>
                <a:tab pos="1193800" algn="l"/>
              </a:tabLst>
            </a:pPr>
            <a:r>
              <a:rPr lang="en-US" sz="2000" dirty="0"/>
              <a:t>	193	Industrial Machinery Mechanics</a:t>
            </a:r>
          </a:p>
          <a:p>
            <a:pPr>
              <a:tabLst>
                <a:tab pos="965200" algn="r"/>
                <a:tab pos="1193800" algn="l"/>
              </a:tabLst>
            </a:pPr>
            <a:r>
              <a:rPr lang="en-US" sz="2000" dirty="0"/>
              <a:t>	155	Janitors and Cleaners, Except Maids and Housekeeping Cleaners</a:t>
            </a:r>
          </a:p>
          <a:p>
            <a:pPr>
              <a:tabLst>
                <a:tab pos="965200" algn="r"/>
                <a:tab pos="1193800" algn="l"/>
              </a:tabLst>
            </a:pPr>
            <a:r>
              <a:rPr lang="en-US" sz="2000" dirty="0"/>
              <a:t>	148	First-Line Supervisors of Production and Operating Workers</a:t>
            </a:r>
          </a:p>
          <a:p>
            <a:pPr>
              <a:tabLst>
                <a:tab pos="965200" algn="r"/>
                <a:tab pos="1193800" algn="l"/>
              </a:tabLst>
            </a:pPr>
            <a:r>
              <a:rPr lang="en-US" sz="2000" dirty="0"/>
              <a:t>	145	Stock Clerks and Order Fillers</a:t>
            </a:r>
          </a:p>
          <a:p>
            <a:pPr>
              <a:tabLst>
                <a:tab pos="965200" algn="r"/>
                <a:tab pos="1193800" algn="l"/>
              </a:tabLst>
            </a:pPr>
            <a:r>
              <a:rPr lang="en-US" sz="2000" dirty="0"/>
              <a:t>	138	Cabinetmakers and Bench Carpenters</a:t>
            </a:r>
          </a:p>
          <a:p>
            <a:pPr>
              <a:tabLst>
                <a:tab pos="965200" algn="r"/>
                <a:tab pos="1193800" algn="l"/>
              </a:tabLst>
            </a:pPr>
            <a:r>
              <a:rPr lang="en-US" sz="2000" dirty="0"/>
              <a:t>	137	Packers and Packagers, Hand</a:t>
            </a:r>
          </a:p>
          <a:p>
            <a:pPr>
              <a:tabLst>
                <a:tab pos="965200" algn="r"/>
                <a:tab pos="1193800" algn="l"/>
              </a:tabLst>
            </a:pPr>
            <a:r>
              <a:rPr lang="en-US" sz="2000" dirty="0"/>
              <a:t>	136	Maintenance and Repair Workers, General</a:t>
            </a:r>
          </a:p>
          <a:p>
            <a:pPr>
              <a:tabLst>
                <a:tab pos="965200" algn="r"/>
                <a:tab pos="1193800" algn="l"/>
              </a:tabLst>
            </a:pPr>
            <a:r>
              <a:rPr lang="en-US" sz="2000" dirty="0"/>
              <a:t>	135	First-Line Supervisors of Retail Sales Workers</a:t>
            </a:r>
          </a:p>
          <a:p>
            <a:pPr>
              <a:tabLst>
                <a:tab pos="965200" algn="r"/>
                <a:tab pos="1193800" algn="l"/>
              </a:tabLst>
            </a:pPr>
            <a:r>
              <a:rPr lang="en-US" sz="2000" dirty="0"/>
              <a:t>	134	Personal Care Aides</a:t>
            </a:r>
          </a:p>
          <a:p>
            <a:pPr>
              <a:tabLst>
                <a:tab pos="965200" algn="r"/>
                <a:tab pos="1193800" algn="l"/>
              </a:tabLst>
            </a:pPr>
            <a:r>
              <a:rPr lang="en-US" sz="2000" dirty="0"/>
              <a:t>	123	Landscaping and </a:t>
            </a:r>
            <a:r>
              <a:rPr lang="en-US" sz="2000" dirty="0" err="1"/>
              <a:t>Groundskeeping</a:t>
            </a:r>
            <a:r>
              <a:rPr lang="en-US" sz="2000" dirty="0"/>
              <a:t> Workers</a:t>
            </a:r>
          </a:p>
          <a:p>
            <a:pPr>
              <a:tabLst>
                <a:tab pos="965200" algn="r"/>
                <a:tab pos="1193800" algn="l"/>
              </a:tabLst>
            </a:pPr>
            <a:r>
              <a:rPr lang="en-US" sz="2000" dirty="0"/>
              <a:t>	123	Maids and Housekeeping Cleaners</a:t>
            </a:r>
          </a:p>
          <a:p>
            <a:pPr>
              <a:tabLst>
                <a:tab pos="965200" algn="r"/>
                <a:tab pos="1193800" algn="l"/>
              </a:tabLst>
            </a:pPr>
            <a:r>
              <a:rPr lang="en-US" sz="2000" dirty="0"/>
              <a:t>	121	Machinists</a:t>
            </a:r>
          </a:p>
          <a:p>
            <a:pPr>
              <a:tabLst>
                <a:tab pos="965200" algn="r"/>
                <a:tab pos="1193800" algn="l"/>
              </a:tabLst>
            </a:pPr>
            <a:r>
              <a:rPr lang="en-US" sz="2000" dirty="0"/>
              <a:t>	119	Inspectors, Testers, Sorters, Samplers, and </a:t>
            </a:r>
            <a:r>
              <a:rPr lang="en-US" sz="2000" dirty="0" err="1"/>
              <a:t>Weighers</a:t>
            </a:r>
            <a:endParaRPr lang="en-US" sz="2000" dirty="0"/>
          </a:p>
          <a:p>
            <a:pPr>
              <a:tabLst>
                <a:tab pos="965200" algn="r"/>
                <a:tab pos="1193800" algn="l"/>
              </a:tabLst>
            </a:pPr>
            <a:r>
              <a:rPr lang="en-US" sz="2000" dirty="0"/>
              <a:t>	111	Sewing Machine Operators</a:t>
            </a:r>
          </a:p>
          <a:p>
            <a:pPr>
              <a:tabLst>
                <a:tab pos="965200" algn="r"/>
                <a:tab pos="1193800" algn="l"/>
              </a:tabLst>
            </a:pPr>
            <a:r>
              <a:rPr lang="en-US" sz="2000" dirty="0"/>
              <a:t>	109	First-Line Supervisors of Office and Administrative Support Workers</a:t>
            </a:r>
          </a:p>
          <a:p>
            <a:pPr>
              <a:tabLst>
                <a:tab pos="965200" algn="r"/>
                <a:tab pos="1193800" algn="l"/>
              </a:tabLst>
            </a:pPr>
            <a:r>
              <a:rPr lang="en-US" sz="2000" dirty="0"/>
              <a:t>	108	Light Truck or Delivery Services Drivers</a:t>
            </a:r>
          </a:p>
          <a:p>
            <a:pPr>
              <a:tabLst>
                <a:tab pos="965200" algn="r"/>
                <a:tab pos="1193800" algn="l"/>
              </a:tabLst>
            </a:pPr>
            <a:r>
              <a:rPr lang="en-US" sz="2000" dirty="0"/>
              <a:t>	108	Packaging and Filling Machine Operators and Tenders</a:t>
            </a:r>
          </a:p>
          <a:p>
            <a:pPr>
              <a:tabLst>
                <a:tab pos="965200" algn="r"/>
                <a:tab pos="1193800" algn="l"/>
              </a:tabLst>
            </a:pPr>
            <a:r>
              <a:rPr lang="en-US" sz="2000" dirty="0"/>
              <a:t>	100	Woodworking Machine Setters, Operators, and Tenders, Except Sawing</a:t>
            </a:r>
          </a:p>
          <a:p>
            <a:pPr>
              <a:tabLst>
                <a:tab pos="965200" algn="r"/>
                <a:tab pos="1193800" algn="l"/>
              </a:tabLst>
            </a:pPr>
            <a:r>
              <a:rPr lang="en-US" sz="2000" dirty="0"/>
              <a:t>	96	Childcare Workers</a:t>
            </a:r>
          </a:p>
          <a:p>
            <a:pPr>
              <a:tabLst>
                <a:tab pos="965200" algn="r"/>
                <a:tab pos="1193800" algn="l"/>
              </a:tabLst>
            </a:pPr>
            <a:r>
              <a:rPr lang="en-US" sz="2000" dirty="0"/>
              <a:t>	96	Accountants and Auditors</a:t>
            </a:r>
          </a:p>
          <a:p>
            <a:pPr>
              <a:tabLst>
                <a:tab pos="965200" algn="r"/>
                <a:tab pos="1193800" algn="l"/>
              </a:tabLst>
            </a:pPr>
            <a:r>
              <a:rPr lang="en-US" sz="2000" dirty="0"/>
              <a:t>	93	Computer-Controlled Machine Tool Operators, Metal and Plastic</a:t>
            </a:r>
          </a:p>
          <a:p>
            <a:pPr>
              <a:tabLst>
                <a:tab pos="965200" algn="r"/>
                <a:tab pos="1193800" algn="l"/>
              </a:tabLst>
            </a:pPr>
            <a:r>
              <a:rPr lang="en-US" sz="2000" dirty="0"/>
              <a:t>	91	Furniture Finishers</a:t>
            </a:r>
          </a:p>
          <a:p>
            <a:pPr>
              <a:tabLst>
                <a:tab pos="965200" algn="r"/>
                <a:tab pos="1193800" algn="l"/>
              </a:tabLst>
            </a:pPr>
            <a:r>
              <a:rPr lang="en-US" sz="2000" dirty="0"/>
              <a:t>	84	Helpers--Production Workers</a:t>
            </a:r>
          </a:p>
          <a:p>
            <a:pPr>
              <a:tabLst>
                <a:tab pos="965200" algn="r"/>
                <a:tab pos="1193800" algn="l"/>
              </a:tabLst>
            </a:pPr>
            <a:r>
              <a:rPr lang="en-US" sz="2000" dirty="0"/>
              <a:t>	84	Computer Systems Analysts</a:t>
            </a:r>
          </a:p>
          <a:p>
            <a:pPr>
              <a:tabLst>
                <a:tab pos="965200" algn="r"/>
                <a:tab pos="1193800" algn="l"/>
              </a:tabLst>
            </a:pPr>
            <a:r>
              <a:rPr lang="en-US" sz="2000" dirty="0"/>
              <a:t>	83	Upholsterers</a:t>
            </a:r>
          </a:p>
        </p:txBody>
      </p:sp>
    </p:spTree>
    <p:extLst>
      <p:ext uri="{BB962C8B-B14F-4D97-AF65-F5344CB8AC3E}">
        <p14:creationId xmlns:p14="http://schemas.microsoft.com/office/powerpoint/2010/main" val="204235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Charlotte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8,673	Combined Food Preparation and Serving Workers, Including Fast Food</a:t>
            </a:r>
          </a:p>
          <a:p>
            <a:pPr>
              <a:tabLst>
                <a:tab pos="965200" algn="r"/>
                <a:tab pos="1193800" algn="l"/>
              </a:tabLst>
            </a:pPr>
            <a:r>
              <a:rPr lang="en-US" sz="2000" dirty="0"/>
              <a:t>	5,592	Retail Salespersons</a:t>
            </a:r>
          </a:p>
          <a:p>
            <a:pPr>
              <a:tabLst>
                <a:tab pos="965200" algn="r"/>
                <a:tab pos="1193800" algn="l"/>
              </a:tabLst>
            </a:pPr>
            <a:r>
              <a:rPr lang="en-US" sz="2000" dirty="0"/>
              <a:t>	5,504	Customer Service Representatives</a:t>
            </a:r>
          </a:p>
          <a:p>
            <a:pPr>
              <a:tabLst>
                <a:tab pos="965200" algn="r"/>
                <a:tab pos="1193800" algn="l"/>
              </a:tabLst>
            </a:pPr>
            <a:r>
              <a:rPr lang="en-US" sz="2000" dirty="0"/>
              <a:t>	5,389	Registered Nurses</a:t>
            </a:r>
          </a:p>
          <a:p>
            <a:pPr>
              <a:tabLst>
                <a:tab pos="965200" algn="r"/>
                <a:tab pos="1193800" algn="l"/>
              </a:tabLst>
            </a:pPr>
            <a:r>
              <a:rPr lang="en-US" sz="2000" dirty="0"/>
              <a:t>	5,250	Home Health Aides</a:t>
            </a:r>
          </a:p>
          <a:p>
            <a:pPr>
              <a:tabLst>
                <a:tab pos="965200" algn="r"/>
                <a:tab pos="1193800" algn="l"/>
              </a:tabLst>
            </a:pPr>
            <a:r>
              <a:rPr lang="en-US" sz="2000" dirty="0"/>
              <a:t>	3,622	Nursing Assistants</a:t>
            </a:r>
          </a:p>
          <a:p>
            <a:pPr>
              <a:tabLst>
                <a:tab pos="965200" algn="r"/>
                <a:tab pos="1193800" algn="l"/>
              </a:tabLst>
            </a:pPr>
            <a:r>
              <a:rPr lang="en-US" sz="2000" dirty="0"/>
              <a:t>	3,229	Waiters and Waitresses</a:t>
            </a:r>
          </a:p>
          <a:p>
            <a:pPr>
              <a:tabLst>
                <a:tab pos="965200" algn="r"/>
                <a:tab pos="1193800" algn="l"/>
              </a:tabLst>
            </a:pPr>
            <a:r>
              <a:rPr lang="en-US" sz="2000" dirty="0"/>
              <a:t>	3,117	Laborers and Freight, Stock, and Material Movers, Hand</a:t>
            </a:r>
          </a:p>
          <a:p>
            <a:pPr>
              <a:tabLst>
                <a:tab pos="965200" algn="r"/>
                <a:tab pos="1193800" algn="l"/>
              </a:tabLst>
            </a:pPr>
            <a:r>
              <a:rPr lang="en-US" sz="2000" dirty="0"/>
              <a:t>	2,934	General and Operations Managers</a:t>
            </a:r>
          </a:p>
          <a:p>
            <a:pPr>
              <a:tabLst>
                <a:tab pos="965200" algn="r"/>
                <a:tab pos="1193800" algn="l"/>
              </a:tabLst>
            </a:pPr>
            <a:r>
              <a:rPr lang="en-US" sz="2000" dirty="0"/>
              <a:t>	2,671	Cooks, Restaurant</a:t>
            </a:r>
          </a:p>
          <a:p>
            <a:pPr>
              <a:tabLst>
                <a:tab pos="965200" algn="r"/>
                <a:tab pos="1193800" algn="l"/>
              </a:tabLst>
            </a:pPr>
            <a:r>
              <a:rPr lang="en-US" sz="2000" dirty="0"/>
              <a:t>	2,572	Office Clerks, General</a:t>
            </a:r>
          </a:p>
          <a:p>
            <a:pPr>
              <a:tabLst>
                <a:tab pos="965200" algn="r"/>
                <a:tab pos="1193800" algn="l"/>
              </a:tabLst>
            </a:pPr>
            <a:r>
              <a:rPr lang="en-US" sz="2000" dirty="0"/>
              <a:t>	2,262	First-Line Supervisors of Office and Administrative Support Workers</a:t>
            </a:r>
          </a:p>
          <a:p>
            <a:pPr>
              <a:tabLst>
                <a:tab pos="965200" algn="r"/>
                <a:tab pos="1193800" algn="l"/>
              </a:tabLst>
            </a:pPr>
            <a:r>
              <a:rPr lang="en-US" sz="2000" dirty="0"/>
              <a:t>	2,260	Cashiers</a:t>
            </a:r>
          </a:p>
          <a:p>
            <a:pPr>
              <a:tabLst>
                <a:tab pos="965200" algn="r"/>
                <a:tab pos="1193800" algn="l"/>
              </a:tabLst>
            </a:pPr>
            <a:r>
              <a:rPr lang="en-US" sz="2000" dirty="0"/>
              <a:t>	2,165	Heavy and Tractor-Trailer Truck Drivers</a:t>
            </a:r>
          </a:p>
          <a:p>
            <a:pPr>
              <a:tabLst>
                <a:tab pos="965200" algn="r"/>
                <a:tab pos="1193800" algn="l"/>
              </a:tabLst>
            </a:pPr>
            <a:r>
              <a:rPr lang="en-US" sz="2000" dirty="0"/>
              <a:t>	2,132	Accountants and Auditors</a:t>
            </a:r>
          </a:p>
          <a:p>
            <a:pPr>
              <a:tabLst>
                <a:tab pos="965200" algn="r"/>
                <a:tab pos="1193800" algn="l"/>
              </a:tabLst>
            </a:pPr>
            <a:r>
              <a:rPr lang="en-US" sz="2000" dirty="0"/>
              <a:t>	2,062	Janitors and Cleaners, Except Maids and Housekeeping Cleaners</a:t>
            </a:r>
          </a:p>
          <a:p>
            <a:pPr>
              <a:tabLst>
                <a:tab pos="965200" algn="r"/>
                <a:tab pos="1193800" algn="l"/>
              </a:tabLst>
            </a:pPr>
            <a:r>
              <a:rPr lang="en-US" sz="2000" dirty="0"/>
              <a:t>	1,932	First-Line Supervisors of Food Preparation and Serving Workers</a:t>
            </a:r>
          </a:p>
          <a:p>
            <a:pPr>
              <a:tabLst>
                <a:tab pos="965200" algn="r"/>
                <a:tab pos="1193800" algn="l"/>
              </a:tabLst>
            </a:pPr>
            <a:r>
              <a:rPr lang="en-US" sz="2000" dirty="0"/>
              <a:t>	1,929	Secretaries and Administrative Assistants, Except Legal, Medical, and Executive</a:t>
            </a:r>
          </a:p>
          <a:p>
            <a:pPr>
              <a:tabLst>
                <a:tab pos="965200" algn="r"/>
                <a:tab pos="1193800" algn="l"/>
              </a:tabLst>
            </a:pPr>
            <a:r>
              <a:rPr lang="en-US" sz="2000" dirty="0"/>
              <a:t>	1,902	Computer Systems Analysts</a:t>
            </a:r>
          </a:p>
          <a:p>
            <a:pPr>
              <a:tabLst>
                <a:tab pos="965200" algn="r"/>
                <a:tab pos="1193800" algn="l"/>
              </a:tabLst>
            </a:pPr>
            <a:r>
              <a:rPr lang="en-US" sz="2000" dirty="0"/>
              <a:t>	1,743	Stock Clerks and Order Fillers</a:t>
            </a:r>
          </a:p>
          <a:p>
            <a:pPr>
              <a:tabLst>
                <a:tab pos="965200" algn="r"/>
                <a:tab pos="1193800" algn="l"/>
              </a:tabLst>
            </a:pPr>
            <a:r>
              <a:rPr lang="en-US" sz="2000" dirty="0"/>
              <a:t>	1,718	First-Line Supervisors of Retail Sales Workers</a:t>
            </a:r>
          </a:p>
          <a:p>
            <a:pPr>
              <a:tabLst>
                <a:tab pos="965200" algn="r"/>
                <a:tab pos="1193800" algn="l"/>
              </a:tabLst>
            </a:pPr>
            <a:r>
              <a:rPr lang="en-US" sz="2000" dirty="0"/>
              <a:t>	1,694	Business Operations Specialists, All Other</a:t>
            </a:r>
          </a:p>
          <a:p>
            <a:pPr>
              <a:tabLst>
                <a:tab pos="965200" algn="r"/>
                <a:tab pos="1193800" algn="l"/>
              </a:tabLst>
            </a:pPr>
            <a:r>
              <a:rPr lang="en-US" sz="2000" dirty="0"/>
              <a:t>	1,676	Maintenance and Repair Workers, General</a:t>
            </a:r>
          </a:p>
          <a:p>
            <a:pPr>
              <a:tabLst>
                <a:tab pos="965200" algn="r"/>
                <a:tab pos="1193800" algn="l"/>
              </a:tabLst>
            </a:pPr>
            <a:r>
              <a:rPr lang="en-US" sz="2000" dirty="0"/>
              <a:t>	1,644	Landscaping and </a:t>
            </a:r>
            <a:r>
              <a:rPr lang="en-US" sz="2000" dirty="0" err="1"/>
              <a:t>Groundskeeping</a:t>
            </a:r>
            <a:r>
              <a:rPr lang="en-US" sz="2000" dirty="0"/>
              <a:t> Workers</a:t>
            </a:r>
          </a:p>
          <a:p>
            <a:pPr>
              <a:tabLst>
                <a:tab pos="965200" algn="r"/>
                <a:tab pos="1193800" algn="l"/>
              </a:tabLst>
            </a:pPr>
            <a:r>
              <a:rPr lang="en-US" sz="2000" dirty="0"/>
              <a:t>	1,611	Sales Representatives, Wholesale and Manufacturing, Except Technical and Scientific Products</a:t>
            </a:r>
          </a:p>
          <a:p>
            <a:pPr>
              <a:tabLst>
                <a:tab pos="965200" algn="r"/>
                <a:tab pos="1193800" algn="l"/>
              </a:tabLst>
            </a:pPr>
            <a:r>
              <a:rPr lang="en-US" sz="2000" dirty="0"/>
              <a:t>	1,597	Construction Laborers</a:t>
            </a:r>
          </a:p>
          <a:p>
            <a:pPr>
              <a:tabLst>
                <a:tab pos="965200" algn="r"/>
                <a:tab pos="1193800" algn="l"/>
              </a:tabLst>
            </a:pPr>
            <a:r>
              <a:rPr lang="en-US" sz="2000" dirty="0"/>
              <a:t>	1,576	Software Developers, Applications</a:t>
            </a:r>
          </a:p>
          <a:p>
            <a:pPr>
              <a:tabLst>
                <a:tab pos="965200" algn="r"/>
                <a:tab pos="1193800" algn="l"/>
              </a:tabLst>
            </a:pPr>
            <a:r>
              <a:rPr lang="en-US" sz="2000" dirty="0"/>
              <a:t>	1,523	Personal Financial Advisors</a:t>
            </a:r>
          </a:p>
          <a:p>
            <a:pPr>
              <a:tabLst>
                <a:tab pos="965200" algn="r"/>
                <a:tab pos="1193800" algn="l"/>
              </a:tabLst>
            </a:pPr>
            <a:r>
              <a:rPr lang="en-US" sz="2000" dirty="0"/>
              <a:t>	1,475	Maids and Housekeeping Cleaners</a:t>
            </a:r>
          </a:p>
          <a:p>
            <a:pPr>
              <a:tabLst>
                <a:tab pos="965200" algn="r"/>
                <a:tab pos="1193800" algn="l"/>
              </a:tabLst>
            </a:pPr>
            <a:r>
              <a:rPr lang="en-US" sz="2000" dirty="0"/>
              <a:t>	1,471	Childcare Workers</a:t>
            </a:r>
          </a:p>
          <a:p>
            <a:pPr>
              <a:tabLst>
                <a:tab pos="965200" algn="r"/>
                <a:tab pos="1193800" algn="l"/>
              </a:tabLst>
            </a:pPr>
            <a:r>
              <a:rPr lang="en-US" sz="2000" dirty="0"/>
              <a:t>	1,410	Financial Managers</a:t>
            </a:r>
          </a:p>
          <a:p>
            <a:pPr>
              <a:tabLst>
                <a:tab pos="965200" algn="r"/>
                <a:tab pos="1193800" algn="l"/>
              </a:tabLst>
            </a:pPr>
            <a:r>
              <a:rPr lang="en-US" sz="2000" dirty="0"/>
              <a:t>	1,333	First-Line Supervisors of Construction Trades and Extraction Workers</a:t>
            </a:r>
          </a:p>
          <a:p>
            <a:pPr>
              <a:tabLst>
                <a:tab pos="965200" algn="r"/>
                <a:tab pos="1193800" algn="l"/>
              </a:tabLst>
            </a:pPr>
            <a:r>
              <a:rPr lang="en-US" sz="2000" dirty="0"/>
              <a:t>	1,305	Loan Officers</a:t>
            </a:r>
          </a:p>
          <a:p>
            <a:pPr>
              <a:tabLst>
                <a:tab pos="965200" algn="r"/>
                <a:tab pos="1193800" algn="l"/>
              </a:tabLst>
            </a:pPr>
            <a:r>
              <a:rPr lang="en-US" sz="2000" dirty="0"/>
              <a:t>	1,274	Market Research Analysts and Marketing Specialists</a:t>
            </a:r>
          </a:p>
          <a:p>
            <a:pPr>
              <a:tabLst>
                <a:tab pos="965200" algn="r"/>
                <a:tab pos="1193800" algn="l"/>
              </a:tabLst>
            </a:pPr>
            <a:r>
              <a:rPr lang="en-US" sz="2000" dirty="0"/>
              <a:t>	1,262	Team Assemblers</a:t>
            </a:r>
          </a:p>
          <a:p>
            <a:pPr>
              <a:tabLst>
                <a:tab pos="965200" algn="r"/>
                <a:tab pos="1193800" algn="l"/>
              </a:tabLst>
            </a:pPr>
            <a:r>
              <a:rPr lang="en-US" sz="2000" dirty="0"/>
              <a:t>	1,250	Computer and Information Systems Managers</a:t>
            </a:r>
          </a:p>
          <a:p>
            <a:pPr>
              <a:tabLst>
                <a:tab pos="965200" algn="r"/>
                <a:tab pos="1193800" algn="l"/>
              </a:tabLst>
            </a:pPr>
            <a:r>
              <a:rPr lang="en-US" sz="2000" dirty="0"/>
              <a:t>	1,239	Managers, All Other</a:t>
            </a:r>
          </a:p>
          <a:p>
            <a:pPr>
              <a:tabLst>
                <a:tab pos="965200" algn="r"/>
                <a:tab pos="1193800" algn="l"/>
              </a:tabLst>
            </a:pPr>
            <a:r>
              <a:rPr lang="en-US" sz="2000" dirty="0"/>
              <a:t>	1,216	Management Analysts</a:t>
            </a:r>
          </a:p>
          <a:p>
            <a:pPr>
              <a:tabLst>
                <a:tab pos="965200" algn="r"/>
                <a:tab pos="1193800" algn="l"/>
              </a:tabLst>
            </a:pPr>
            <a:r>
              <a:rPr lang="en-US" sz="2000" dirty="0"/>
              <a:t>	1,168	Computer User Support Specialists</a:t>
            </a:r>
          </a:p>
          <a:p>
            <a:pPr>
              <a:tabLst>
                <a:tab pos="965200" algn="r"/>
                <a:tab pos="1193800" algn="l"/>
              </a:tabLst>
            </a:pPr>
            <a:r>
              <a:rPr lang="en-US" sz="2000" dirty="0"/>
              <a:t>	1,156	Receptionists and Information Clerks</a:t>
            </a:r>
          </a:p>
        </p:txBody>
      </p:sp>
    </p:spTree>
    <p:extLst>
      <p:ext uri="{BB962C8B-B14F-4D97-AF65-F5344CB8AC3E}">
        <p14:creationId xmlns:p14="http://schemas.microsoft.com/office/powerpoint/2010/main" val="397727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Winston-Salem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1,550	Combined Food Preparation and Serving Workers, Including Fast Food</a:t>
            </a:r>
          </a:p>
          <a:p>
            <a:pPr>
              <a:tabLst>
                <a:tab pos="965200" algn="r"/>
                <a:tab pos="1193800" algn="l"/>
              </a:tabLst>
            </a:pPr>
            <a:r>
              <a:rPr lang="en-US" sz="2000" dirty="0"/>
              <a:t>	1,201	Registered Nurses</a:t>
            </a:r>
          </a:p>
          <a:p>
            <a:pPr>
              <a:tabLst>
                <a:tab pos="965200" algn="r"/>
                <a:tab pos="1193800" algn="l"/>
              </a:tabLst>
            </a:pPr>
            <a:r>
              <a:rPr lang="en-US" sz="2000" dirty="0"/>
              <a:t>	821	Home Health Aides</a:t>
            </a:r>
          </a:p>
          <a:p>
            <a:pPr>
              <a:tabLst>
                <a:tab pos="965200" algn="r"/>
                <a:tab pos="1193800" algn="l"/>
              </a:tabLst>
            </a:pPr>
            <a:r>
              <a:rPr lang="en-US" sz="2000" dirty="0"/>
              <a:t>	628	Customer Service Representatives</a:t>
            </a:r>
          </a:p>
          <a:p>
            <a:pPr>
              <a:tabLst>
                <a:tab pos="965200" algn="r"/>
                <a:tab pos="1193800" algn="l"/>
              </a:tabLst>
            </a:pPr>
            <a:r>
              <a:rPr lang="en-US" sz="2000" dirty="0"/>
              <a:t>	509	Cooks, Restaurant</a:t>
            </a:r>
          </a:p>
          <a:p>
            <a:pPr>
              <a:tabLst>
                <a:tab pos="965200" algn="r"/>
                <a:tab pos="1193800" algn="l"/>
              </a:tabLst>
            </a:pPr>
            <a:r>
              <a:rPr lang="en-US" sz="2000" dirty="0"/>
              <a:t>	483	Nursing Assistants</a:t>
            </a:r>
          </a:p>
          <a:p>
            <a:pPr>
              <a:tabLst>
                <a:tab pos="965200" algn="r"/>
                <a:tab pos="1193800" algn="l"/>
              </a:tabLst>
            </a:pPr>
            <a:r>
              <a:rPr lang="en-US" sz="2000" dirty="0"/>
              <a:t>	435	Waiters and Waitresses</a:t>
            </a:r>
          </a:p>
          <a:p>
            <a:pPr>
              <a:tabLst>
                <a:tab pos="965200" algn="r"/>
                <a:tab pos="1193800" algn="l"/>
              </a:tabLst>
            </a:pPr>
            <a:r>
              <a:rPr lang="en-US" sz="2000" dirty="0"/>
              <a:t>	430	Laborers and Freight, Stock, and Material Movers, Hand</a:t>
            </a:r>
          </a:p>
          <a:p>
            <a:pPr>
              <a:tabLst>
                <a:tab pos="965200" algn="r"/>
                <a:tab pos="1193800" algn="l"/>
              </a:tabLst>
            </a:pPr>
            <a:r>
              <a:rPr lang="en-US" sz="2000" dirty="0"/>
              <a:t>	369	Retail Salespersons</a:t>
            </a:r>
          </a:p>
          <a:p>
            <a:pPr>
              <a:tabLst>
                <a:tab pos="965200" algn="r"/>
                <a:tab pos="1193800" algn="l"/>
              </a:tabLst>
            </a:pPr>
            <a:r>
              <a:rPr lang="en-US" sz="2000" dirty="0"/>
              <a:t>	357	Team Assemblers</a:t>
            </a:r>
          </a:p>
          <a:p>
            <a:pPr>
              <a:tabLst>
                <a:tab pos="965200" algn="r"/>
                <a:tab pos="1193800" algn="l"/>
              </a:tabLst>
            </a:pPr>
            <a:r>
              <a:rPr lang="en-US" sz="2000" dirty="0"/>
              <a:t>	345	Cashiers</a:t>
            </a:r>
          </a:p>
          <a:p>
            <a:pPr>
              <a:tabLst>
                <a:tab pos="965200" algn="r"/>
                <a:tab pos="1193800" algn="l"/>
              </a:tabLst>
            </a:pPr>
            <a:r>
              <a:rPr lang="en-US" sz="2000" dirty="0"/>
              <a:t>	299	First-Line Supervisors of Food Preparation and Serving Workers</a:t>
            </a:r>
          </a:p>
          <a:p>
            <a:pPr>
              <a:tabLst>
                <a:tab pos="965200" algn="r"/>
                <a:tab pos="1193800" algn="l"/>
              </a:tabLst>
            </a:pPr>
            <a:r>
              <a:rPr lang="en-US" sz="2000" dirty="0"/>
              <a:t>	287	Stock Clerks and Order Fillers</a:t>
            </a:r>
          </a:p>
          <a:p>
            <a:pPr>
              <a:tabLst>
                <a:tab pos="965200" algn="r"/>
                <a:tab pos="1193800" algn="l"/>
              </a:tabLst>
            </a:pPr>
            <a:r>
              <a:rPr lang="en-US" sz="2000" dirty="0"/>
              <a:t>	238	Machinists</a:t>
            </a:r>
          </a:p>
          <a:p>
            <a:pPr>
              <a:tabLst>
                <a:tab pos="965200" algn="r"/>
                <a:tab pos="1193800" algn="l"/>
              </a:tabLst>
            </a:pPr>
            <a:r>
              <a:rPr lang="en-US" sz="2000" dirty="0"/>
              <a:t>	237	Janitors and Cleaners, Except Maids and Housekeeping Cleaners</a:t>
            </a:r>
          </a:p>
          <a:p>
            <a:pPr>
              <a:tabLst>
                <a:tab pos="965200" algn="r"/>
                <a:tab pos="1193800" algn="l"/>
              </a:tabLst>
            </a:pPr>
            <a:r>
              <a:rPr lang="en-US" sz="2000" dirty="0"/>
              <a:t>	225	General and Operations Managers</a:t>
            </a:r>
          </a:p>
          <a:p>
            <a:pPr>
              <a:tabLst>
                <a:tab pos="965200" algn="r"/>
                <a:tab pos="1193800" algn="l"/>
              </a:tabLst>
            </a:pPr>
            <a:r>
              <a:rPr lang="en-US" sz="2000" dirty="0"/>
              <a:t>	214	Maids and Housekeeping Cleaners</a:t>
            </a:r>
          </a:p>
          <a:p>
            <a:pPr>
              <a:tabLst>
                <a:tab pos="965200" algn="r"/>
                <a:tab pos="1193800" algn="l"/>
              </a:tabLst>
            </a:pPr>
            <a:r>
              <a:rPr lang="en-US" sz="2000" dirty="0"/>
              <a:t>	205	Sales Representatives, Wholesale and Manufacturing, Except Technical and Scientific Products</a:t>
            </a:r>
          </a:p>
          <a:p>
            <a:pPr>
              <a:tabLst>
                <a:tab pos="965200" algn="r"/>
                <a:tab pos="1193800" algn="l"/>
              </a:tabLst>
            </a:pPr>
            <a:r>
              <a:rPr lang="en-US" sz="2000" dirty="0"/>
              <a:t>	182	Maintenance and Repair Workers, General</a:t>
            </a:r>
          </a:p>
          <a:p>
            <a:pPr>
              <a:tabLst>
                <a:tab pos="965200" algn="r"/>
                <a:tab pos="1193800" algn="l"/>
              </a:tabLst>
            </a:pPr>
            <a:r>
              <a:rPr lang="en-US" sz="2000" dirty="0"/>
              <a:t>	180	Computer Systems Analysts</a:t>
            </a:r>
          </a:p>
          <a:p>
            <a:pPr>
              <a:tabLst>
                <a:tab pos="965200" algn="r"/>
                <a:tab pos="1193800" algn="l"/>
              </a:tabLst>
            </a:pPr>
            <a:r>
              <a:rPr lang="en-US" sz="2000" dirty="0"/>
              <a:t>	178	Landscaping and </a:t>
            </a:r>
            <a:r>
              <a:rPr lang="en-US" sz="2000" dirty="0" err="1"/>
              <a:t>Groundskeeping</a:t>
            </a:r>
            <a:r>
              <a:rPr lang="en-US" sz="2000" dirty="0"/>
              <a:t> Workers</a:t>
            </a:r>
          </a:p>
          <a:p>
            <a:pPr>
              <a:tabLst>
                <a:tab pos="965200" algn="r"/>
                <a:tab pos="1193800" algn="l"/>
              </a:tabLst>
            </a:pPr>
            <a:r>
              <a:rPr lang="en-US" sz="2000" dirty="0"/>
              <a:t>	174	Computer-Controlled Machine Tool Operators, Metal and Plastic</a:t>
            </a:r>
          </a:p>
          <a:p>
            <a:pPr>
              <a:tabLst>
                <a:tab pos="965200" algn="r"/>
                <a:tab pos="1193800" algn="l"/>
              </a:tabLst>
            </a:pPr>
            <a:r>
              <a:rPr lang="en-US" sz="2000" dirty="0"/>
              <a:t>	164	First-Line Supervisors of Office and Administrative Support Workers</a:t>
            </a:r>
          </a:p>
          <a:p>
            <a:pPr>
              <a:tabLst>
                <a:tab pos="965200" algn="r"/>
                <a:tab pos="1193800" algn="l"/>
              </a:tabLst>
            </a:pPr>
            <a:r>
              <a:rPr lang="en-US" sz="2000" dirty="0"/>
              <a:t>	162	Industrial Machinery Mechanics</a:t>
            </a:r>
          </a:p>
          <a:p>
            <a:pPr>
              <a:tabLst>
                <a:tab pos="965200" algn="r"/>
                <a:tab pos="1193800" algn="l"/>
              </a:tabLst>
            </a:pPr>
            <a:r>
              <a:rPr lang="en-US" sz="2000" dirty="0"/>
              <a:t>	160	Accountants and Auditors</a:t>
            </a:r>
          </a:p>
          <a:p>
            <a:pPr>
              <a:tabLst>
                <a:tab pos="965200" algn="r"/>
                <a:tab pos="1193800" algn="l"/>
              </a:tabLst>
            </a:pPr>
            <a:r>
              <a:rPr lang="en-US" sz="2000" dirty="0"/>
              <a:t>	157	Security Guards</a:t>
            </a:r>
          </a:p>
          <a:p>
            <a:pPr>
              <a:tabLst>
                <a:tab pos="965200" algn="r"/>
                <a:tab pos="1193800" algn="l"/>
              </a:tabLst>
            </a:pPr>
            <a:r>
              <a:rPr lang="en-US" sz="2000" dirty="0"/>
              <a:t>	155	Packers and Packagers, Hand</a:t>
            </a:r>
          </a:p>
          <a:p>
            <a:pPr>
              <a:tabLst>
                <a:tab pos="965200" algn="r"/>
                <a:tab pos="1193800" algn="l"/>
              </a:tabLst>
            </a:pPr>
            <a:r>
              <a:rPr lang="en-US" sz="2000" dirty="0"/>
              <a:t>	146	Electricians</a:t>
            </a:r>
          </a:p>
          <a:p>
            <a:pPr>
              <a:tabLst>
                <a:tab pos="965200" algn="r"/>
                <a:tab pos="1193800" algn="l"/>
              </a:tabLst>
            </a:pPr>
            <a:r>
              <a:rPr lang="en-US" sz="2000" dirty="0"/>
              <a:t>	143	First-Line Supervisors of Retail Sales Workers</a:t>
            </a:r>
          </a:p>
          <a:p>
            <a:pPr>
              <a:tabLst>
                <a:tab pos="965200" algn="r"/>
                <a:tab pos="1193800" algn="l"/>
              </a:tabLst>
            </a:pPr>
            <a:r>
              <a:rPr lang="en-US" sz="2000" dirty="0"/>
              <a:t>	139	Personal Care Aides</a:t>
            </a:r>
          </a:p>
          <a:p>
            <a:pPr>
              <a:tabLst>
                <a:tab pos="965200" algn="r"/>
                <a:tab pos="1193800" algn="l"/>
              </a:tabLst>
            </a:pPr>
            <a:r>
              <a:rPr lang="en-US" sz="2000" dirty="0"/>
              <a:t>	125	Market Research Analysts and Marketing Specialists</a:t>
            </a:r>
          </a:p>
          <a:p>
            <a:pPr>
              <a:tabLst>
                <a:tab pos="965200" algn="r"/>
                <a:tab pos="1193800" algn="l"/>
              </a:tabLst>
            </a:pPr>
            <a:r>
              <a:rPr lang="en-US" sz="2000" dirty="0"/>
              <a:t>	115	Bartenders</a:t>
            </a:r>
          </a:p>
          <a:p>
            <a:pPr>
              <a:tabLst>
                <a:tab pos="965200" algn="r"/>
                <a:tab pos="1193800" algn="l"/>
              </a:tabLst>
            </a:pPr>
            <a:r>
              <a:rPr lang="en-US" sz="2000" dirty="0"/>
              <a:t>	113	Pharmacy Technicians</a:t>
            </a:r>
          </a:p>
          <a:p>
            <a:pPr>
              <a:tabLst>
                <a:tab pos="965200" algn="r"/>
                <a:tab pos="1193800" algn="l"/>
              </a:tabLst>
            </a:pPr>
            <a:r>
              <a:rPr lang="en-US" sz="2000" dirty="0"/>
              <a:t>	108	Management Analysts</a:t>
            </a:r>
          </a:p>
          <a:p>
            <a:pPr>
              <a:tabLst>
                <a:tab pos="965200" algn="r"/>
                <a:tab pos="1193800" algn="l"/>
              </a:tabLst>
            </a:pPr>
            <a:r>
              <a:rPr lang="en-US" sz="2000" dirty="0"/>
              <a:t>	106	Software Developers, Applications</a:t>
            </a:r>
          </a:p>
          <a:p>
            <a:pPr>
              <a:tabLst>
                <a:tab pos="965200" algn="r"/>
                <a:tab pos="1193800" algn="l"/>
              </a:tabLst>
            </a:pPr>
            <a:r>
              <a:rPr lang="en-US" sz="2000" dirty="0"/>
              <a:t>	104	Computer and Information Systems Managers</a:t>
            </a:r>
          </a:p>
          <a:p>
            <a:pPr>
              <a:tabLst>
                <a:tab pos="965200" algn="r"/>
                <a:tab pos="1193800" algn="l"/>
              </a:tabLst>
            </a:pPr>
            <a:r>
              <a:rPr lang="en-US" sz="2000" dirty="0"/>
              <a:t>	102	Heating, Air Conditioning, and Refrigeration Mechanics and Installers</a:t>
            </a:r>
          </a:p>
          <a:p>
            <a:pPr>
              <a:tabLst>
                <a:tab pos="965200" algn="r"/>
                <a:tab pos="1193800" algn="l"/>
              </a:tabLst>
            </a:pPr>
            <a:r>
              <a:rPr lang="en-US" sz="2000" dirty="0"/>
              <a:t>	96	Computer User Support Specialists</a:t>
            </a:r>
          </a:p>
          <a:p>
            <a:pPr>
              <a:tabLst>
                <a:tab pos="965200" algn="r"/>
                <a:tab pos="1193800" algn="l"/>
              </a:tabLst>
            </a:pPr>
            <a:r>
              <a:rPr lang="en-US" sz="2000" dirty="0"/>
              <a:t>	95	Welders, Cutters, </a:t>
            </a:r>
            <a:r>
              <a:rPr lang="en-US" sz="2000" dirty="0" err="1"/>
              <a:t>Solderers</a:t>
            </a:r>
            <a:r>
              <a:rPr lang="en-US" sz="2000" dirty="0"/>
              <a:t>, and </a:t>
            </a:r>
            <a:r>
              <a:rPr lang="en-US" sz="2000" dirty="0" err="1"/>
              <a:t>Brazers</a:t>
            </a:r>
            <a:endParaRPr lang="en-US" sz="2000" dirty="0"/>
          </a:p>
          <a:p>
            <a:pPr>
              <a:tabLst>
                <a:tab pos="965200" algn="r"/>
                <a:tab pos="1193800" algn="l"/>
              </a:tabLst>
            </a:pPr>
            <a:r>
              <a:rPr lang="en-US" sz="2000" dirty="0"/>
              <a:t>	94	Counter Attendants, Cafeteria, Food Concession, and Coffee Shop</a:t>
            </a:r>
          </a:p>
        </p:txBody>
      </p:sp>
    </p:spTree>
    <p:extLst>
      <p:ext uri="{BB962C8B-B14F-4D97-AF65-F5344CB8AC3E}">
        <p14:creationId xmlns:p14="http://schemas.microsoft.com/office/powerpoint/2010/main" val="14764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Pinehurst-Rockingham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482	Home Health Aides</a:t>
            </a:r>
          </a:p>
          <a:p>
            <a:pPr>
              <a:tabLst>
                <a:tab pos="965200" algn="r"/>
                <a:tab pos="1193800" algn="l"/>
              </a:tabLst>
            </a:pPr>
            <a:r>
              <a:rPr lang="en-US" sz="2000" dirty="0"/>
              <a:t>	426	Registered Nurses</a:t>
            </a:r>
          </a:p>
          <a:p>
            <a:pPr>
              <a:tabLst>
                <a:tab pos="965200" algn="r"/>
                <a:tab pos="1193800" algn="l"/>
              </a:tabLst>
            </a:pPr>
            <a:r>
              <a:rPr lang="en-US" sz="2000" dirty="0"/>
              <a:t>	396	Combined Food Preparation and Serving Workers, Including Fast Food</a:t>
            </a:r>
          </a:p>
          <a:p>
            <a:pPr>
              <a:tabLst>
                <a:tab pos="965200" algn="r"/>
                <a:tab pos="1193800" algn="l"/>
              </a:tabLst>
            </a:pPr>
            <a:r>
              <a:rPr lang="en-US" sz="2000" dirty="0"/>
              <a:t>	356	Nursing Assistants</a:t>
            </a:r>
          </a:p>
          <a:p>
            <a:pPr>
              <a:tabLst>
                <a:tab pos="965200" algn="r"/>
                <a:tab pos="1193800" algn="l"/>
              </a:tabLst>
            </a:pPr>
            <a:r>
              <a:rPr lang="en-US" sz="2000" dirty="0"/>
              <a:t>	218	Retail Salespersons</a:t>
            </a:r>
          </a:p>
          <a:p>
            <a:pPr>
              <a:tabLst>
                <a:tab pos="965200" algn="r"/>
                <a:tab pos="1193800" algn="l"/>
              </a:tabLst>
            </a:pPr>
            <a:r>
              <a:rPr lang="en-US" sz="2000" dirty="0"/>
              <a:t>	158	Cashiers</a:t>
            </a:r>
          </a:p>
          <a:p>
            <a:pPr>
              <a:tabLst>
                <a:tab pos="965200" algn="r"/>
                <a:tab pos="1193800" algn="l"/>
              </a:tabLst>
            </a:pPr>
            <a:r>
              <a:rPr lang="en-US" sz="2000" dirty="0"/>
              <a:t>	138	Waiters and Waitresses</a:t>
            </a:r>
          </a:p>
          <a:p>
            <a:pPr>
              <a:tabLst>
                <a:tab pos="965200" algn="r"/>
                <a:tab pos="1193800" algn="l"/>
              </a:tabLst>
            </a:pPr>
            <a:r>
              <a:rPr lang="en-US" sz="2000" dirty="0"/>
              <a:t>	136	Maids and Housekeeping Cleaners</a:t>
            </a:r>
          </a:p>
          <a:p>
            <a:pPr>
              <a:tabLst>
                <a:tab pos="965200" algn="r"/>
                <a:tab pos="1193800" algn="l"/>
              </a:tabLst>
            </a:pPr>
            <a:r>
              <a:rPr lang="en-US" sz="2000" dirty="0"/>
              <a:t>	134	Customer Service Representatives</a:t>
            </a:r>
          </a:p>
          <a:p>
            <a:pPr>
              <a:tabLst>
                <a:tab pos="965200" algn="r"/>
                <a:tab pos="1193800" algn="l"/>
              </a:tabLst>
            </a:pPr>
            <a:r>
              <a:rPr lang="en-US" sz="2000" dirty="0"/>
              <a:t>	125	Cooks, Restaurant</a:t>
            </a:r>
          </a:p>
          <a:p>
            <a:pPr>
              <a:tabLst>
                <a:tab pos="965200" algn="r"/>
                <a:tab pos="1193800" algn="l"/>
              </a:tabLst>
            </a:pPr>
            <a:r>
              <a:rPr lang="en-US" sz="2000" dirty="0"/>
              <a:t>	105	Childcare Workers</a:t>
            </a:r>
          </a:p>
          <a:p>
            <a:pPr>
              <a:tabLst>
                <a:tab pos="965200" algn="r"/>
                <a:tab pos="1193800" algn="l"/>
              </a:tabLst>
            </a:pPr>
            <a:r>
              <a:rPr lang="en-US" sz="2000" dirty="0"/>
              <a:t>	103	Personal Care Aides</a:t>
            </a:r>
          </a:p>
          <a:p>
            <a:pPr>
              <a:tabLst>
                <a:tab pos="965200" algn="r"/>
                <a:tab pos="1193800" algn="l"/>
              </a:tabLst>
            </a:pPr>
            <a:r>
              <a:rPr lang="en-US" sz="2000" dirty="0"/>
              <a:t>	90	First-Line Supervisors of Food Preparation and Serving Workers</a:t>
            </a:r>
          </a:p>
          <a:p>
            <a:pPr>
              <a:tabLst>
                <a:tab pos="965200" algn="r"/>
                <a:tab pos="1193800" algn="l"/>
              </a:tabLst>
            </a:pPr>
            <a:r>
              <a:rPr lang="en-US" sz="2000" dirty="0"/>
              <a:t>	89	General and Operations Managers</a:t>
            </a:r>
          </a:p>
          <a:p>
            <a:pPr>
              <a:tabLst>
                <a:tab pos="965200" algn="r"/>
                <a:tab pos="1193800" algn="l"/>
              </a:tabLst>
            </a:pPr>
            <a:r>
              <a:rPr lang="en-US" sz="2000" dirty="0"/>
              <a:t>	88	Stock Clerks and Order Fillers</a:t>
            </a:r>
          </a:p>
          <a:p>
            <a:pPr>
              <a:tabLst>
                <a:tab pos="965200" algn="r"/>
                <a:tab pos="1193800" algn="l"/>
              </a:tabLst>
            </a:pPr>
            <a:r>
              <a:rPr lang="en-US" sz="2000" dirty="0"/>
              <a:t>	88	Maintenance and Repair Workers, General</a:t>
            </a:r>
          </a:p>
          <a:p>
            <a:pPr>
              <a:tabLst>
                <a:tab pos="965200" algn="r"/>
                <a:tab pos="1193800" algn="l"/>
              </a:tabLst>
            </a:pPr>
            <a:r>
              <a:rPr lang="en-US" sz="2000" dirty="0"/>
              <a:t>	81	First-Line Supervisors of Retail Sales Workers</a:t>
            </a:r>
          </a:p>
          <a:p>
            <a:pPr>
              <a:tabLst>
                <a:tab pos="965200" algn="r"/>
                <a:tab pos="1193800" algn="l"/>
              </a:tabLst>
            </a:pPr>
            <a:r>
              <a:rPr lang="en-US" sz="2000" dirty="0"/>
              <a:t>	77	Laborers and Freight, Stock, and Material Movers, Hand</a:t>
            </a:r>
          </a:p>
          <a:p>
            <a:pPr>
              <a:tabLst>
                <a:tab pos="965200" algn="r"/>
                <a:tab pos="1193800" algn="l"/>
              </a:tabLst>
            </a:pPr>
            <a:r>
              <a:rPr lang="en-US" sz="2000" dirty="0"/>
              <a:t>	77	Licensed Practical and Licensed Vocational Nurses</a:t>
            </a:r>
          </a:p>
          <a:p>
            <a:pPr>
              <a:tabLst>
                <a:tab pos="965200" algn="r"/>
                <a:tab pos="1193800" algn="l"/>
              </a:tabLst>
            </a:pPr>
            <a:r>
              <a:rPr lang="en-US" sz="2000" dirty="0"/>
              <a:t>	76	Janitors and Cleaners, Except Maids and Housekeeping Cleaners</a:t>
            </a:r>
          </a:p>
          <a:p>
            <a:pPr>
              <a:tabLst>
                <a:tab pos="965200" algn="r"/>
                <a:tab pos="1193800" algn="l"/>
              </a:tabLst>
            </a:pPr>
            <a:r>
              <a:rPr lang="en-US" sz="2000" dirty="0"/>
              <a:t>	70	Office Clerks, General</a:t>
            </a:r>
          </a:p>
          <a:p>
            <a:pPr>
              <a:tabLst>
                <a:tab pos="965200" algn="r"/>
                <a:tab pos="1193800" algn="l"/>
              </a:tabLst>
            </a:pPr>
            <a:r>
              <a:rPr lang="en-US" sz="2000" dirty="0"/>
              <a:t>	70	First-Line Supervisors of Office and Administrative Support Workers</a:t>
            </a:r>
          </a:p>
          <a:p>
            <a:pPr>
              <a:tabLst>
                <a:tab pos="965200" algn="r"/>
                <a:tab pos="1193800" algn="l"/>
              </a:tabLst>
            </a:pPr>
            <a:r>
              <a:rPr lang="en-US" sz="2000" dirty="0"/>
              <a:t>	60	Accountants and Auditors</a:t>
            </a:r>
          </a:p>
          <a:p>
            <a:pPr>
              <a:tabLst>
                <a:tab pos="965200" algn="r"/>
                <a:tab pos="1193800" algn="l"/>
              </a:tabLst>
            </a:pPr>
            <a:r>
              <a:rPr lang="en-US" sz="2000" dirty="0"/>
              <a:t>	55	Heavy and Tractor-Trailer Truck Drivers</a:t>
            </a:r>
          </a:p>
          <a:p>
            <a:pPr>
              <a:tabLst>
                <a:tab pos="965200" algn="r"/>
                <a:tab pos="1193800" algn="l"/>
              </a:tabLst>
            </a:pPr>
            <a:r>
              <a:rPr lang="en-US" sz="2000" dirty="0"/>
              <a:t>	55	Landscaping and </a:t>
            </a:r>
            <a:r>
              <a:rPr lang="en-US" sz="2000" dirty="0" err="1"/>
              <a:t>Groundskeeping</a:t>
            </a:r>
            <a:r>
              <a:rPr lang="en-US" sz="2000" dirty="0"/>
              <a:t> Workers</a:t>
            </a:r>
          </a:p>
          <a:p>
            <a:pPr>
              <a:tabLst>
                <a:tab pos="965200" algn="r"/>
                <a:tab pos="1193800" algn="l"/>
              </a:tabLst>
            </a:pPr>
            <a:r>
              <a:rPr lang="en-US" sz="2000" dirty="0"/>
              <a:t>	54	Construction Laborers</a:t>
            </a:r>
          </a:p>
          <a:p>
            <a:pPr>
              <a:tabLst>
                <a:tab pos="965200" algn="r"/>
                <a:tab pos="1193800" algn="l"/>
              </a:tabLst>
            </a:pPr>
            <a:r>
              <a:rPr lang="en-US" sz="2000" dirty="0"/>
              <a:t>	50	Pharmacy Technicians</a:t>
            </a:r>
          </a:p>
          <a:p>
            <a:pPr>
              <a:tabLst>
                <a:tab pos="965200" algn="r"/>
                <a:tab pos="1193800" algn="l"/>
              </a:tabLst>
            </a:pPr>
            <a:r>
              <a:rPr lang="en-US" sz="2000" dirty="0"/>
              <a:t>	49	Cooks, Institution and Cafeteria</a:t>
            </a:r>
          </a:p>
          <a:p>
            <a:pPr>
              <a:tabLst>
                <a:tab pos="965200" algn="r"/>
                <a:tab pos="1193800" algn="l"/>
              </a:tabLst>
            </a:pPr>
            <a:r>
              <a:rPr lang="en-US" sz="2000" dirty="0"/>
              <a:t>	48	Food Preparation Workers</a:t>
            </a:r>
          </a:p>
          <a:p>
            <a:pPr>
              <a:tabLst>
                <a:tab pos="965200" algn="r"/>
                <a:tab pos="1193800" algn="l"/>
              </a:tabLst>
            </a:pPr>
            <a:r>
              <a:rPr lang="en-US" sz="2000" dirty="0"/>
              <a:t>	46	Police and Sheriff's Patrol Officers</a:t>
            </a:r>
          </a:p>
          <a:p>
            <a:pPr>
              <a:tabLst>
                <a:tab pos="965200" algn="r"/>
                <a:tab pos="1193800" algn="l"/>
              </a:tabLst>
            </a:pPr>
            <a:r>
              <a:rPr lang="en-US" sz="2000" dirty="0"/>
              <a:t>	44	Secretaries and Administrative Assistants, Except Legal, Medical, and Executive</a:t>
            </a:r>
          </a:p>
          <a:p>
            <a:pPr>
              <a:tabLst>
                <a:tab pos="965200" algn="r"/>
                <a:tab pos="1193800" algn="l"/>
              </a:tabLst>
            </a:pPr>
            <a:r>
              <a:rPr lang="en-US" sz="2000" dirty="0"/>
              <a:t>	44	Industrial Machinery Mechanics</a:t>
            </a:r>
          </a:p>
          <a:p>
            <a:pPr>
              <a:tabLst>
                <a:tab pos="965200" algn="r"/>
                <a:tab pos="1193800" algn="l"/>
              </a:tabLst>
            </a:pPr>
            <a:r>
              <a:rPr lang="en-US" sz="2000" dirty="0"/>
              <a:t>	41	First-Line Supervisors of Construction Trades and Extraction Workers</a:t>
            </a:r>
          </a:p>
          <a:p>
            <a:pPr>
              <a:tabLst>
                <a:tab pos="965200" algn="r"/>
                <a:tab pos="1193800" algn="l"/>
              </a:tabLst>
            </a:pPr>
            <a:r>
              <a:rPr lang="en-US" sz="2000" dirty="0"/>
              <a:t>	40	Business Operations Specialists, All Other</a:t>
            </a:r>
          </a:p>
          <a:p>
            <a:pPr>
              <a:tabLst>
                <a:tab pos="965200" algn="r"/>
                <a:tab pos="1193800" algn="l"/>
              </a:tabLst>
            </a:pPr>
            <a:r>
              <a:rPr lang="en-US" sz="2000" dirty="0"/>
              <a:t>	40	Electricians</a:t>
            </a:r>
          </a:p>
          <a:p>
            <a:pPr>
              <a:tabLst>
                <a:tab pos="965200" algn="r"/>
                <a:tab pos="1193800" algn="l"/>
              </a:tabLst>
            </a:pPr>
            <a:r>
              <a:rPr lang="en-US" sz="2000" dirty="0"/>
              <a:t>	39	Receptionists and Information Clerks</a:t>
            </a:r>
          </a:p>
          <a:p>
            <a:pPr>
              <a:tabLst>
                <a:tab pos="965200" algn="r"/>
                <a:tab pos="1193800" algn="l"/>
              </a:tabLst>
            </a:pPr>
            <a:r>
              <a:rPr lang="en-US" sz="2000" dirty="0"/>
              <a:t>	38	Security Guards</a:t>
            </a:r>
          </a:p>
          <a:p>
            <a:pPr>
              <a:tabLst>
                <a:tab pos="965200" algn="r"/>
                <a:tab pos="1193800" algn="l"/>
              </a:tabLst>
            </a:pPr>
            <a:r>
              <a:rPr lang="en-US" sz="2000" dirty="0"/>
              <a:t>	37	Managers, All Other</a:t>
            </a:r>
          </a:p>
          <a:p>
            <a:pPr>
              <a:tabLst>
                <a:tab pos="965200" algn="r"/>
                <a:tab pos="1193800" algn="l"/>
              </a:tabLst>
            </a:pPr>
            <a:r>
              <a:rPr lang="en-US" sz="2000" dirty="0"/>
              <a:t>	36	Recreation Workers</a:t>
            </a:r>
          </a:p>
          <a:p>
            <a:pPr>
              <a:tabLst>
                <a:tab pos="965200" algn="r"/>
                <a:tab pos="1193800" algn="l"/>
              </a:tabLst>
            </a:pPr>
            <a:r>
              <a:rPr lang="en-US" sz="2000" dirty="0"/>
              <a:t>	35	Hotel, Motel, and Resort Desk Clerks 	</a:t>
            </a:r>
          </a:p>
        </p:txBody>
      </p:sp>
    </p:spTree>
    <p:extLst>
      <p:ext uri="{BB962C8B-B14F-4D97-AF65-F5344CB8AC3E}">
        <p14:creationId xmlns:p14="http://schemas.microsoft.com/office/powerpoint/2010/main" val="25648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Greensboro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2,324	Combined Food Preparation and Serving Workers, Including Fast Food</a:t>
            </a:r>
          </a:p>
          <a:p>
            <a:pPr>
              <a:tabLst>
                <a:tab pos="965200" algn="r"/>
                <a:tab pos="1193800" algn="l"/>
              </a:tabLst>
            </a:pPr>
            <a:r>
              <a:rPr lang="en-US" sz="2000" dirty="0"/>
              <a:t>	1,114	Home Health Aides</a:t>
            </a:r>
          </a:p>
          <a:p>
            <a:pPr>
              <a:tabLst>
                <a:tab pos="965200" algn="r"/>
                <a:tab pos="1193800" algn="l"/>
              </a:tabLst>
            </a:pPr>
            <a:r>
              <a:rPr lang="en-US" sz="2000" dirty="0"/>
              <a:t>	902	Customer Service Representatives</a:t>
            </a:r>
          </a:p>
          <a:p>
            <a:pPr>
              <a:tabLst>
                <a:tab pos="965200" algn="r"/>
                <a:tab pos="1193800" algn="l"/>
              </a:tabLst>
            </a:pPr>
            <a:r>
              <a:rPr lang="en-US" sz="2000" dirty="0"/>
              <a:t>	876	Registered Nurses</a:t>
            </a:r>
          </a:p>
          <a:p>
            <a:pPr>
              <a:tabLst>
                <a:tab pos="965200" algn="r"/>
                <a:tab pos="1193800" algn="l"/>
              </a:tabLst>
            </a:pPr>
            <a:r>
              <a:rPr lang="en-US" sz="2000" dirty="0"/>
              <a:t>	817	Retail Salespersons</a:t>
            </a:r>
          </a:p>
          <a:p>
            <a:pPr>
              <a:tabLst>
                <a:tab pos="965200" algn="r"/>
                <a:tab pos="1193800" algn="l"/>
              </a:tabLst>
            </a:pPr>
            <a:r>
              <a:rPr lang="en-US" sz="2000" dirty="0"/>
              <a:t>	799	Laborers and Freight, Stock, and Material Movers, Hand</a:t>
            </a:r>
          </a:p>
          <a:p>
            <a:pPr>
              <a:tabLst>
                <a:tab pos="965200" algn="r"/>
                <a:tab pos="1193800" algn="l"/>
              </a:tabLst>
            </a:pPr>
            <a:r>
              <a:rPr lang="en-US" sz="2000" dirty="0"/>
              <a:t>	762	Cooks, Restaurant</a:t>
            </a:r>
          </a:p>
          <a:p>
            <a:pPr>
              <a:tabLst>
                <a:tab pos="965200" algn="r"/>
                <a:tab pos="1193800" algn="l"/>
              </a:tabLst>
            </a:pPr>
            <a:r>
              <a:rPr lang="en-US" sz="2000" dirty="0"/>
              <a:t>	683	Waiters and Waitresses</a:t>
            </a:r>
          </a:p>
          <a:p>
            <a:pPr>
              <a:tabLst>
                <a:tab pos="965200" algn="r"/>
                <a:tab pos="1193800" algn="l"/>
              </a:tabLst>
            </a:pPr>
            <a:r>
              <a:rPr lang="en-US" sz="2000" dirty="0"/>
              <a:t>	620	Team Assemblers</a:t>
            </a:r>
          </a:p>
          <a:p>
            <a:pPr>
              <a:tabLst>
                <a:tab pos="965200" algn="r"/>
                <a:tab pos="1193800" algn="l"/>
              </a:tabLst>
            </a:pPr>
            <a:r>
              <a:rPr lang="en-US" sz="2000" dirty="0"/>
              <a:t>	464	Nursing Assistants</a:t>
            </a:r>
          </a:p>
          <a:p>
            <a:pPr>
              <a:tabLst>
                <a:tab pos="965200" algn="r"/>
                <a:tab pos="1193800" algn="l"/>
              </a:tabLst>
            </a:pPr>
            <a:r>
              <a:rPr lang="en-US" sz="2000" dirty="0"/>
              <a:t>	448	First-Line Supervisors of Food Preparation and Serving Workers</a:t>
            </a:r>
          </a:p>
          <a:p>
            <a:pPr>
              <a:tabLst>
                <a:tab pos="965200" algn="r"/>
                <a:tab pos="1193800" algn="l"/>
              </a:tabLst>
            </a:pPr>
            <a:r>
              <a:rPr lang="en-US" sz="2000" dirty="0"/>
              <a:t>	426	Janitors and Cleaners, Except Maids and Housekeeping Cleaners</a:t>
            </a:r>
          </a:p>
          <a:p>
            <a:pPr>
              <a:tabLst>
                <a:tab pos="965200" algn="r"/>
                <a:tab pos="1193800" algn="l"/>
              </a:tabLst>
            </a:pPr>
            <a:r>
              <a:rPr lang="en-US" sz="2000" dirty="0"/>
              <a:t>	395	Heavy and Tractor-Trailer Truck Drivers</a:t>
            </a:r>
          </a:p>
          <a:p>
            <a:pPr>
              <a:tabLst>
                <a:tab pos="965200" algn="r"/>
                <a:tab pos="1193800" algn="l"/>
              </a:tabLst>
            </a:pPr>
            <a:r>
              <a:rPr lang="en-US" sz="2000" dirty="0"/>
              <a:t>	356	Landscaping and </a:t>
            </a:r>
            <a:r>
              <a:rPr lang="en-US" sz="2000" dirty="0" err="1"/>
              <a:t>Groundskeeping</a:t>
            </a:r>
            <a:r>
              <a:rPr lang="en-US" sz="2000" dirty="0"/>
              <a:t> Workers</a:t>
            </a:r>
          </a:p>
          <a:p>
            <a:pPr>
              <a:tabLst>
                <a:tab pos="965200" algn="r"/>
                <a:tab pos="1193800" algn="l"/>
              </a:tabLst>
            </a:pPr>
            <a:r>
              <a:rPr lang="en-US" sz="2000" dirty="0"/>
              <a:t>	343	Sales Representatives, Wholesale and Manufacturing, Except Technical and Scientific Products</a:t>
            </a:r>
          </a:p>
          <a:p>
            <a:pPr>
              <a:tabLst>
                <a:tab pos="965200" algn="r"/>
                <a:tab pos="1193800" algn="l"/>
              </a:tabLst>
            </a:pPr>
            <a:r>
              <a:rPr lang="en-US" sz="2000" dirty="0"/>
              <a:t>	322	General and Operations Managers</a:t>
            </a:r>
          </a:p>
          <a:p>
            <a:pPr>
              <a:tabLst>
                <a:tab pos="965200" algn="r"/>
                <a:tab pos="1193800" algn="l"/>
              </a:tabLst>
            </a:pPr>
            <a:r>
              <a:rPr lang="en-US" sz="2000" dirty="0"/>
              <a:t>	302	Machinists</a:t>
            </a:r>
          </a:p>
          <a:p>
            <a:pPr>
              <a:tabLst>
                <a:tab pos="965200" algn="r"/>
                <a:tab pos="1193800" algn="l"/>
              </a:tabLst>
            </a:pPr>
            <a:r>
              <a:rPr lang="en-US" sz="2000" dirty="0"/>
              <a:t>	292	Maintenance and Repair Workers, General</a:t>
            </a:r>
          </a:p>
          <a:p>
            <a:pPr>
              <a:tabLst>
                <a:tab pos="965200" algn="r"/>
                <a:tab pos="1193800" algn="l"/>
              </a:tabLst>
            </a:pPr>
            <a:r>
              <a:rPr lang="en-US" sz="2000" dirty="0"/>
              <a:t>	270	Industrial Machinery Mechanics</a:t>
            </a:r>
          </a:p>
          <a:p>
            <a:pPr>
              <a:tabLst>
                <a:tab pos="965200" algn="r"/>
                <a:tab pos="1193800" algn="l"/>
              </a:tabLst>
            </a:pPr>
            <a:r>
              <a:rPr lang="en-US" sz="2000" dirty="0"/>
              <a:t>	258	Security Guards</a:t>
            </a:r>
          </a:p>
          <a:p>
            <a:pPr>
              <a:tabLst>
                <a:tab pos="965200" algn="r"/>
                <a:tab pos="1193800" algn="l"/>
              </a:tabLst>
            </a:pPr>
            <a:r>
              <a:rPr lang="en-US" sz="2000" dirty="0"/>
              <a:t>	252	Construction Laborers</a:t>
            </a:r>
          </a:p>
          <a:p>
            <a:pPr>
              <a:tabLst>
                <a:tab pos="965200" algn="r"/>
                <a:tab pos="1193800" algn="l"/>
              </a:tabLst>
            </a:pPr>
            <a:r>
              <a:rPr lang="en-US" sz="2000" dirty="0"/>
              <a:t>	251	Stock Clerks and Order Fillers</a:t>
            </a:r>
          </a:p>
          <a:p>
            <a:pPr>
              <a:tabLst>
                <a:tab pos="965200" algn="r"/>
                <a:tab pos="1193800" algn="l"/>
              </a:tabLst>
            </a:pPr>
            <a:r>
              <a:rPr lang="en-US" sz="2000" dirty="0"/>
              <a:t>	240	Computer-Controlled Machine Tool Operators, Metal and Plastic</a:t>
            </a:r>
          </a:p>
          <a:p>
            <a:pPr>
              <a:tabLst>
                <a:tab pos="965200" algn="r"/>
                <a:tab pos="1193800" algn="l"/>
              </a:tabLst>
            </a:pPr>
            <a:r>
              <a:rPr lang="en-US" sz="2000" dirty="0"/>
              <a:t>	238	Light Truck or Delivery Services Drivers</a:t>
            </a:r>
          </a:p>
          <a:p>
            <a:pPr>
              <a:tabLst>
                <a:tab pos="965200" algn="r"/>
                <a:tab pos="1193800" algn="l"/>
              </a:tabLst>
            </a:pPr>
            <a:r>
              <a:rPr lang="en-US" sz="2000" dirty="0"/>
              <a:t>	225	Personal Care Aides</a:t>
            </a:r>
          </a:p>
          <a:p>
            <a:pPr>
              <a:tabLst>
                <a:tab pos="965200" algn="r"/>
                <a:tab pos="1193800" algn="l"/>
              </a:tabLst>
            </a:pPr>
            <a:r>
              <a:rPr lang="en-US" sz="2000" dirty="0"/>
              <a:t>	212	Computer Systems Analysts</a:t>
            </a:r>
          </a:p>
          <a:p>
            <a:pPr>
              <a:tabLst>
                <a:tab pos="965200" algn="r"/>
                <a:tab pos="1193800" algn="l"/>
              </a:tabLst>
            </a:pPr>
            <a:r>
              <a:rPr lang="en-US" sz="2000" dirty="0"/>
              <a:t>	210	Packers and Packagers, Hand</a:t>
            </a:r>
          </a:p>
          <a:p>
            <a:pPr>
              <a:tabLst>
                <a:tab pos="965200" algn="r"/>
                <a:tab pos="1193800" algn="l"/>
              </a:tabLst>
            </a:pPr>
            <a:r>
              <a:rPr lang="en-US" sz="2000" dirty="0"/>
              <a:t>	210	First-Line Supervisors of Construction Trades and Extraction Workers</a:t>
            </a:r>
          </a:p>
          <a:p>
            <a:pPr>
              <a:tabLst>
                <a:tab pos="965200" algn="r"/>
                <a:tab pos="1193800" algn="l"/>
              </a:tabLst>
            </a:pPr>
            <a:r>
              <a:rPr lang="en-US" sz="2000" dirty="0"/>
              <a:t>	205	Maids and Housekeeping Cleaners</a:t>
            </a:r>
          </a:p>
          <a:p>
            <a:pPr>
              <a:tabLst>
                <a:tab pos="965200" algn="r"/>
                <a:tab pos="1193800" algn="l"/>
              </a:tabLst>
            </a:pPr>
            <a:r>
              <a:rPr lang="en-US" sz="2000" dirty="0"/>
              <a:t>	198	Carpenters</a:t>
            </a:r>
          </a:p>
          <a:p>
            <a:pPr>
              <a:tabLst>
                <a:tab pos="965200" algn="r"/>
                <a:tab pos="1193800" algn="l"/>
              </a:tabLst>
            </a:pPr>
            <a:r>
              <a:rPr lang="en-US" sz="2000" dirty="0"/>
              <a:t>	192	Accountants and Auditors</a:t>
            </a:r>
          </a:p>
          <a:p>
            <a:pPr>
              <a:tabLst>
                <a:tab pos="965200" algn="r"/>
                <a:tab pos="1193800" algn="l"/>
              </a:tabLst>
            </a:pPr>
            <a:r>
              <a:rPr lang="en-US" sz="2000" dirty="0"/>
              <a:t>	183	Electricians</a:t>
            </a:r>
          </a:p>
          <a:p>
            <a:pPr>
              <a:tabLst>
                <a:tab pos="965200" algn="r"/>
                <a:tab pos="1193800" algn="l"/>
              </a:tabLst>
            </a:pPr>
            <a:r>
              <a:rPr lang="en-US" sz="2000" dirty="0"/>
              <a:t>	171	Bartenders</a:t>
            </a:r>
          </a:p>
          <a:p>
            <a:pPr>
              <a:tabLst>
                <a:tab pos="965200" algn="r"/>
                <a:tab pos="1193800" algn="l"/>
              </a:tabLst>
            </a:pPr>
            <a:r>
              <a:rPr lang="en-US" sz="2000" dirty="0"/>
              <a:t>	166	First-Line Supervisors of Office and Administrative Support Workers</a:t>
            </a:r>
          </a:p>
          <a:p>
            <a:pPr>
              <a:tabLst>
                <a:tab pos="965200" algn="r"/>
                <a:tab pos="1193800" algn="l"/>
              </a:tabLst>
            </a:pPr>
            <a:r>
              <a:rPr lang="en-US" sz="2000" dirty="0"/>
              <a:t>	165	Software Developers, Applications</a:t>
            </a:r>
          </a:p>
          <a:p>
            <a:pPr>
              <a:tabLst>
                <a:tab pos="965200" algn="r"/>
                <a:tab pos="1193800" algn="l"/>
              </a:tabLst>
            </a:pPr>
            <a:r>
              <a:rPr lang="en-US" sz="2000" dirty="0"/>
              <a:t>	164	First-Line Supervisors of Retail Sales Workers</a:t>
            </a:r>
          </a:p>
          <a:p>
            <a:pPr>
              <a:tabLst>
                <a:tab pos="965200" algn="r"/>
                <a:tab pos="1193800" algn="l"/>
              </a:tabLst>
            </a:pPr>
            <a:r>
              <a:rPr lang="en-US" sz="2000" dirty="0"/>
              <a:t>	164	Market Research Analysts and Marketing Specialists</a:t>
            </a:r>
          </a:p>
          <a:p>
            <a:pPr>
              <a:tabLst>
                <a:tab pos="965200" algn="r"/>
                <a:tab pos="1193800" algn="l"/>
              </a:tabLst>
            </a:pPr>
            <a:r>
              <a:rPr lang="en-US" sz="2000" dirty="0"/>
              <a:t>	154	Automotive Service Technicians and Mechanics</a:t>
            </a:r>
          </a:p>
          <a:p>
            <a:pPr>
              <a:tabLst>
                <a:tab pos="965200" algn="r"/>
                <a:tab pos="1193800" algn="l"/>
              </a:tabLst>
            </a:pPr>
            <a:r>
              <a:rPr lang="en-US" sz="2000" dirty="0"/>
              <a:t>	153	Sales Representatives, Services, All Other</a:t>
            </a:r>
          </a:p>
          <a:p>
            <a:pPr>
              <a:tabLst>
                <a:tab pos="965200" algn="r"/>
                <a:tab pos="1193800" algn="l"/>
              </a:tabLst>
            </a:pPr>
            <a:r>
              <a:rPr lang="en-US" sz="2000" dirty="0"/>
              <a:t>	144	Hosts and Hostesses, Restaurant, Lounge, and Coffee Shop 	</a:t>
            </a:r>
          </a:p>
        </p:txBody>
      </p:sp>
    </p:spTree>
    <p:extLst>
      <p:ext uri="{BB962C8B-B14F-4D97-AF65-F5344CB8AC3E}">
        <p14:creationId xmlns:p14="http://schemas.microsoft.com/office/powerpoint/2010/main" val="191787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Raleigh-Durham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8,477	Combined Food Preparation and Serving Workers, Including Fast Food</a:t>
            </a:r>
          </a:p>
          <a:p>
            <a:pPr>
              <a:tabLst>
                <a:tab pos="965200" algn="r"/>
                <a:tab pos="1193800" algn="l"/>
              </a:tabLst>
            </a:pPr>
            <a:r>
              <a:rPr lang="en-US" sz="2000" dirty="0"/>
              <a:t>	6,599	Registered Nurses</a:t>
            </a:r>
          </a:p>
          <a:p>
            <a:pPr>
              <a:tabLst>
                <a:tab pos="965200" algn="r"/>
                <a:tab pos="1193800" algn="l"/>
              </a:tabLst>
            </a:pPr>
            <a:r>
              <a:rPr lang="en-US" sz="2000" dirty="0"/>
              <a:t>	4,514	Retail Salespersons</a:t>
            </a:r>
          </a:p>
          <a:p>
            <a:pPr>
              <a:tabLst>
                <a:tab pos="965200" algn="r"/>
                <a:tab pos="1193800" algn="l"/>
              </a:tabLst>
            </a:pPr>
            <a:r>
              <a:rPr lang="en-US" sz="2000" dirty="0"/>
              <a:t>	4,451	Customer Service Representatives</a:t>
            </a:r>
          </a:p>
          <a:p>
            <a:pPr>
              <a:tabLst>
                <a:tab pos="965200" algn="r"/>
                <a:tab pos="1193800" algn="l"/>
              </a:tabLst>
            </a:pPr>
            <a:r>
              <a:rPr lang="en-US" sz="2000" dirty="0"/>
              <a:t>	3,635	Home Health Aides</a:t>
            </a:r>
          </a:p>
          <a:p>
            <a:pPr>
              <a:tabLst>
                <a:tab pos="965200" algn="r"/>
                <a:tab pos="1193800" algn="l"/>
              </a:tabLst>
            </a:pPr>
            <a:r>
              <a:rPr lang="en-US" sz="2000" dirty="0"/>
              <a:t>	3,162	Waiters and Waitresses</a:t>
            </a:r>
          </a:p>
          <a:p>
            <a:pPr>
              <a:tabLst>
                <a:tab pos="965200" algn="r"/>
                <a:tab pos="1193800" algn="l"/>
              </a:tabLst>
            </a:pPr>
            <a:r>
              <a:rPr lang="en-US" sz="2000" dirty="0"/>
              <a:t>	2,919	Cashiers</a:t>
            </a:r>
          </a:p>
          <a:p>
            <a:pPr>
              <a:tabLst>
                <a:tab pos="965200" algn="r"/>
                <a:tab pos="1193800" algn="l"/>
              </a:tabLst>
            </a:pPr>
            <a:r>
              <a:rPr lang="en-US" sz="2000" dirty="0"/>
              <a:t>	2,848	Software Developers, Applications</a:t>
            </a:r>
          </a:p>
          <a:p>
            <a:pPr>
              <a:tabLst>
                <a:tab pos="965200" algn="r"/>
                <a:tab pos="1193800" algn="l"/>
              </a:tabLst>
            </a:pPr>
            <a:r>
              <a:rPr lang="en-US" sz="2000" dirty="0"/>
              <a:t>	2,762	Nursing Assistants</a:t>
            </a:r>
          </a:p>
          <a:p>
            <a:pPr>
              <a:tabLst>
                <a:tab pos="965200" algn="r"/>
                <a:tab pos="1193800" algn="l"/>
              </a:tabLst>
            </a:pPr>
            <a:r>
              <a:rPr lang="en-US" sz="2000" dirty="0"/>
              <a:t>	2,552	Cooks, Restaurant</a:t>
            </a:r>
          </a:p>
          <a:p>
            <a:pPr>
              <a:tabLst>
                <a:tab pos="965200" algn="r"/>
                <a:tab pos="1193800" algn="l"/>
              </a:tabLst>
            </a:pPr>
            <a:r>
              <a:rPr lang="en-US" sz="2000" dirty="0"/>
              <a:t>	2,425	General and Operations Managers</a:t>
            </a:r>
          </a:p>
          <a:p>
            <a:pPr>
              <a:tabLst>
                <a:tab pos="965200" algn="r"/>
                <a:tab pos="1193800" algn="l"/>
              </a:tabLst>
            </a:pPr>
            <a:r>
              <a:rPr lang="en-US" sz="2000" dirty="0"/>
              <a:t>	2,322	Accountants and Auditors</a:t>
            </a:r>
          </a:p>
          <a:p>
            <a:pPr>
              <a:tabLst>
                <a:tab pos="965200" algn="r"/>
                <a:tab pos="1193800" algn="l"/>
              </a:tabLst>
            </a:pPr>
            <a:r>
              <a:rPr lang="en-US" sz="2000" dirty="0"/>
              <a:t>	2,319	Office Clerks, General</a:t>
            </a:r>
          </a:p>
          <a:p>
            <a:pPr>
              <a:tabLst>
                <a:tab pos="965200" algn="r"/>
                <a:tab pos="1193800" algn="l"/>
              </a:tabLst>
            </a:pPr>
            <a:r>
              <a:rPr lang="en-US" sz="2000" dirty="0"/>
              <a:t>	2,016	Janitors and Cleaners, Except Maids and Housekeeping Cleaners</a:t>
            </a:r>
          </a:p>
          <a:p>
            <a:pPr>
              <a:tabLst>
                <a:tab pos="965200" algn="r"/>
                <a:tab pos="1193800" algn="l"/>
              </a:tabLst>
            </a:pPr>
            <a:r>
              <a:rPr lang="en-US" sz="2000" dirty="0"/>
              <a:t>	1,994	Laborers and Freight, Stock, and Material Movers, Hand</a:t>
            </a:r>
          </a:p>
          <a:p>
            <a:pPr>
              <a:tabLst>
                <a:tab pos="965200" algn="r"/>
                <a:tab pos="1193800" algn="l"/>
              </a:tabLst>
            </a:pPr>
            <a:r>
              <a:rPr lang="en-US" sz="2000" dirty="0"/>
              <a:t>	1,844	Secretaries and Administrative Assistants, Except Legal, Medical, and Executive</a:t>
            </a:r>
          </a:p>
          <a:p>
            <a:pPr>
              <a:tabLst>
                <a:tab pos="965200" algn="r"/>
                <a:tab pos="1193800" algn="l"/>
              </a:tabLst>
            </a:pPr>
            <a:r>
              <a:rPr lang="en-US" sz="2000" dirty="0"/>
              <a:t>	1,833	First-Line Supervisors of Food Preparation and Serving Workers</a:t>
            </a:r>
          </a:p>
          <a:p>
            <a:pPr>
              <a:tabLst>
                <a:tab pos="965200" algn="r"/>
                <a:tab pos="1193800" algn="l"/>
              </a:tabLst>
            </a:pPr>
            <a:r>
              <a:rPr lang="en-US" sz="2000" dirty="0"/>
              <a:t>	1,780	Stock Clerks and Order Fillers</a:t>
            </a:r>
          </a:p>
          <a:p>
            <a:pPr>
              <a:tabLst>
                <a:tab pos="965200" algn="r"/>
                <a:tab pos="1193800" algn="l"/>
              </a:tabLst>
            </a:pPr>
            <a:r>
              <a:rPr lang="en-US" sz="2000" dirty="0"/>
              <a:t>	1,749	Computer Systems Analysts</a:t>
            </a:r>
          </a:p>
          <a:p>
            <a:pPr>
              <a:tabLst>
                <a:tab pos="965200" algn="r"/>
                <a:tab pos="1193800" algn="l"/>
              </a:tabLst>
            </a:pPr>
            <a:r>
              <a:rPr lang="en-US" sz="2000" dirty="0"/>
              <a:t>	1,634	First-Line Supervisors of Retail Sales Workers</a:t>
            </a:r>
          </a:p>
          <a:p>
            <a:pPr>
              <a:tabLst>
                <a:tab pos="965200" algn="r"/>
                <a:tab pos="1193800" algn="l"/>
              </a:tabLst>
            </a:pPr>
            <a:r>
              <a:rPr lang="en-US" sz="2000" dirty="0"/>
              <a:t>	1,602	Landscaping and </a:t>
            </a:r>
            <a:r>
              <a:rPr lang="en-US" sz="2000" dirty="0" err="1"/>
              <a:t>Groundskeeping</a:t>
            </a:r>
            <a:r>
              <a:rPr lang="en-US" sz="2000" dirty="0"/>
              <a:t> Workers</a:t>
            </a:r>
          </a:p>
          <a:p>
            <a:pPr>
              <a:tabLst>
                <a:tab pos="965200" algn="r"/>
                <a:tab pos="1193800" algn="l"/>
              </a:tabLst>
            </a:pPr>
            <a:r>
              <a:rPr lang="en-US" sz="2000" dirty="0"/>
              <a:t>	1,595	Computer User Support Specialists</a:t>
            </a:r>
          </a:p>
          <a:p>
            <a:pPr>
              <a:tabLst>
                <a:tab pos="965200" algn="r"/>
                <a:tab pos="1193800" algn="l"/>
              </a:tabLst>
            </a:pPr>
            <a:r>
              <a:rPr lang="en-US" sz="2000" dirty="0"/>
              <a:t>	1,536	Business Operations Specialists, All Other</a:t>
            </a:r>
          </a:p>
          <a:p>
            <a:pPr>
              <a:tabLst>
                <a:tab pos="965200" algn="r"/>
                <a:tab pos="1193800" algn="l"/>
              </a:tabLst>
            </a:pPr>
            <a:r>
              <a:rPr lang="en-US" sz="2000" dirty="0"/>
              <a:t>	1,509	First-Line Supervisors of Office and Administrative Support Workers</a:t>
            </a:r>
          </a:p>
          <a:p>
            <a:pPr>
              <a:tabLst>
                <a:tab pos="965200" algn="r"/>
                <a:tab pos="1193800" algn="l"/>
              </a:tabLst>
            </a:pPr>
            <a:r>
              <a:rPr lang="en-US" sz="2000" dirty="0"/>
              <a:t>	1,478	Childcare Workers</a:t>
            </a:r>
          </a:p>
          <a:p>
            <a:pPr>
              <a:tabLst>
                <a:tab pos="965200" algn="r"/>
                <a:tab pos="1193800" algn="l"/>
              </a:tabLst>
            </a:pPr>
            <a:r>
              <a:rPr lang="en-US" sz="2000" dirty="0"/>
              <a:t>	1,337	Construction Laborers</a:t>
            </a:r>
          </a:p>
          <a:p>
            <a:pPr>
              <a:tabLst>
                <a:tab pos="965200" algn="r"/>
                <a:tab pos="1193800" algn="l"/>
              </a:tabLst>
            </a:pPr>
            <a:r>
              <a:rPr lang="en-US" sz="2000" dirty="0"/>
              <a:t>	1,309	Market Research Analysts and Marketing Specialists</a:t>
            </a:r>
          </a:p>
          <a:p>
            <a:pPr>
              <a:tabLst>
                <a:tab pos="965200" algn="r"/>
                <a:tab pos="1193800" algn="l"/>
              </a:tabLst>
            </a:pPr>
            <a:r>
              <a:rPr lang="en-US" sz="2000" dirty="0"/>
              <a:t>	1,287	Elementary School Teachers, Except Special Education</a:t>
            </a:r>
          </a:p>
          <a:p>
            <a:pPr>
              <a:tabLst>
                <a:tab pos="965200" algn="r"/>
                <a:tab pos="1193800" algn="l"/>
              </a:tabLst>
            </a:pPr>
            <a:r>
              <a:rPr lang="en-US" sz="2000" dirty="0"/>
              <a:t>	1,276	Maintenance and Repair Workers, General</a:t>
            </a:r>
          </a:p>
          <a:p>
            <a:pPr>
              <a:tabLst>
                <a:tab pos="965200" algn="r"/>
                <a:tab pos="1193800" algn="l"/>
              </a:tabLst>
            </a:pPr>
            <a:r>
              <a:rPr lang="en-US" sz="2000" dirty="0"/>
              <a:t>	1,250	Management Analysts</a:t>
            </a:r>
          </a:p>
          <a:p>
            <a:pPr>
              <a:tabLst>
                <a:tab pos="965200" algn="r"/>
                <a:tab pos="1193800" algn="l"/>
              </a:tabLst>
            </a:pPr>
            <a:r>
              <a:rPr lang="en-US" sz="2000" dirty="0"/>
              <a:t>	1,165	Receptionists and Information Clerks</a:t>
            </a:r>
          </a:p>
          <a:p>
            <a:pPr>
              <a:tabLst>
                <a:tab pos="965200" algn="r"/>
                <a:tab pos="1193800" algn="l"/>
              </a:tabLst>
            </a:pPr>
            <a:r>
              <a:rPr lang="en-US" sz="2000" dirty="0"/>
              <a:t>	1,156	Maids and Housekeeping Cleaners</a:t>
            </a:r>
          </a:p>
          <a:p>
            <a:pPr>
              <a:tabLst>
                <a:tab pos="965200" algn="r"/>
                <a:tab pos="1193800" algn="l"/>
              </a:tabLst>
            </a:pPr>
            <a:r>
              <a:rPr lang="en-US" sz="2000" dirty="0"/>
              <a:t>	1,128	Sales Representatives, Wholesale and Manufacturing, Except Technical and Scientific Products</a:t>
            </a:r>
          </a:p>
          <a:p>
            <a:pPr>
              <a:tabLst>
                <a:tab pos="965200" algn="r"/>
                <a:tab pos="1193800" algn="l"/>
              </a:tabLst>
            </a:pPr>
            <a:r>
              <a:rPr lang="en-US" sz="2000" dirty="0"/>
              <a:t>	1,123	First-Line Supervisors of Construction Trades and Extraction Workers</a:t>
            </a:r>
          </a:p>
          <a:p>
            <a:pPr>
              <a:tabLst>
                <a:tab pos="965200" algn="r"/>
                <a:tab pos="1193800" algn="l"/>
              </a:tabLst>
            </a:pPr>
            <a:r>
              <a:rPr lang="en-US" sz="2000" dirty="0"/>
              <a:t>	1,096	Computer and Information Systems Managers</a:t>
            </a:r>
          </a:p>
          <a:p>
            <a:pPr>
              <a:tabLst>
                <a:tab pos="965200" algn="r"/>
                <a:tab pos="1193800" algn="l"/>
              </a:tabLst>
            </a:pPr>
            <a:r>
              <a:rPr lang="en-US" sz="2000" dirty="0"/>
              <a:t>	1,034	Teacher Assistants</a:t>
            </a:r>
          </a:p>
          <a:p>
            <a:pPr>
              <a:tabLst>
                <a:tab pos="965200" algn="r"/>
                <a:tab pos="1193800" algn="l"/>
              </a:tabLst>
            </a:pPr>
            <a:r>
              <a:rPr lang="en-US" sz="2000" dirty="0"/>
              <a:t>	1,007	Sales Representatives, Services, All Other</a:t>
            </a:r>
          </a:p>
          <a:p>
            <a:pPr>
              <a:tabLst>
                <a:tab pos="965200" algn="r"/>
                <a:tab pos="1193800" algn="l"/>
              </a:tabLst>
            </a:pPr>
            <a:r>
              <a:rPr lang="en-US" sz="2000" dirty="0"/>
              <a:t>	1,006	Heavy and Tractor-Trailer Truck Drivers</a:t>
            </a:r>
          </a:p>
          <a:p>
            <a:pPr>
              <a:tabLst>
                <a:tab pos="965200" algn="r"/>
                <a:tab pos="1193800" algn="l"/>
              </a:tabLst>
            </a:pPr>
            <a:r>
              <a:rPr lang="en-US" sz="2000" dirty="0"/>
              <a:t>	1,006	Managers, All Other</a:t>
            </a:r>
          </a:p>
          <a:p>
            <a:pPr>
              <a:tabLst>
                <a:tab pos="965200" algn="r"/>
                <a:tab pos="1193800" algn="l"/>
              </a:tabLst>
            </a:pPr>
            <a:r>
              <a:rPr lang="en-US" sz="2000" dirty="0"/>
              <a:t>	1,005	Team Assemblers</a:t>
            </a:r>
          </a:p>
        </p:txBody>
      </p:sp>
    </p:spTree>
    <p:extLst>
      <p:ext uri="{BB962C8B-B14F-4D97-AF65-F5344CB8AC3E}">
        <p14:creationId xmlns:p14="http://schemas.microsoft.com/office/powerpoint/2010/main" val="18844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Fayetteville-Lumberton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1,510	Combined Food Preparation and Serving Workers, Including Fast Food</a:t>
            </a:r>
          </a:p>
          <a:p>
            <a:pPr>
              <a:tabLst>
                <a:tab pos="965200" algn="r"/>
                <a:tab pos="1193800" algn="l"/>
              </a:tabLst>
            </a:pPr>
            <a:r>
              <a:rPr lang="en-US" sz="2000" dirty="0"/>
              <a:t>	1,196	Home Health Aides</a:t>
            </a:r>
          </a:p>
          <a:p>
            <a:pPr>
              <a:tabLst>
                <a:tab pos="965200" algn="r"/>
                <a:tab pos="1193800" algn="l"/>
              </a:tabLst>
            </a:pPr>
            <a:r>
              <a:rPr lang="en-US" sz="2000" dirty="0"/>
              <a:t>	1,147	Registered Nurses</a:t>
            </a:r>
          </a:p>
          <a:p>
            <a:pPr>
              <a:tabLst>
                <a:tab pos="965200" algn="r"/>
                <a:tab pos="1193800" algn="l"/>
              </a:tabLst>
            </a:pPr>
            <a:r>
              <a:rPr lang="en-US" sz="2000" dirty="0"/>
              <a:t>	949	Retail Salespersons</a:t>
            </a:r>
          </a:p>
          <a:p>
            <a:pPr>
              <a:tabLst>
                <a:tab pos="965200" algn="r"/>
                <a:tab pos="1193800" algn="l"/>
              </a:tabLst>
            </a:pPr>
            <a:r>
              <a:rPr lang="en-US" sz="2000" dirty="0"/>
              <a:t>	742	Nursing Assistants</a:t>
            </a:r>
          </a:p>
          <a:p>
            <a:pPr>
              <a:tabLst>
                <a:tab pos="965200" algn="r"/>
                <a:tab pos="1193800" algn="l"/>
              </a:tabLst>
            </a:pPr>
            <a:r>
              <a:rPr lang="en-US" sz="2000" dirty="0"/>
              <a:t>	568	Cashiers</a:t>
            </a:r>
          </a:p>
          <a:p>
            <a:pPr>
              <a:tabLst>
                <a:tab pos="965200" algn="r"/>
                <a:tab pos="1193800" algn="l"/>
              </a:tabLst>
            </a:pPr>
            <a:r>
              <a:rPr lang="en-US" sz="2000" dirty="0"/>
              <a:t>	545	Personal Care Aides</a:t>
            </a:r>
          </a:p>
          <a:p>
            <a:pPr>
              <a:tabLst>
                <a:tab pos="965200" algn="r"/>
                <a:tab pos="1193800" algn="l"/>
              </a:tabLst>
            </a:pPr>
            <a:r>
              <a:rPr lang="en-US" sz="2000" dirty="0"/>
              <a:t>	522	Childcare Workers</a:t>
            </a:r>
          </a:p>
          <a:p>
            <a:pPr>
              <a:tabLst>
                <a:tab pos="965200" algn="r"/>
                <a:tab pos="1193800" algn="l"/>
              </a:tabLst>
            </a:pPr>
            <a:r>
              <a:rPr lang="en-US" sz="2000" dirty="0"/>
              <a:t>	473	Cooks, Restaurant</a:t>
            </a:r>
          </a:p>
          <a:p>
            <a:pPr>
              <a:tabLst>
                <a:tab pos="965200" algn="r"/>
                <a:tab pos="1193800" algn="l"/>
              </a:tabLst>
            </a:pPr>
            <a:r>
              <a:rPr lang="en-US" sz="2000" dirty="0"/>
              <a:t>	445	Waiters and Waitresses</a:t>
            </a:r>
          </a:p>
          <a:p>
            <a:pPr>
              <a:tabLst>
                <a:tab pos="965200" algn="r"/>
                <a:tab pos="1193800" algn="l"/>
              </a:tabLst>
            </a:pPr>
            <a:r>
              <a:rPr lang="en-US" sz="2000" dirty="0"/>
              <a:t>	400	Customer Service Representatives</a:t>
            </a:r>
          </a:p>
          <a:p>
            <a:pPr>
              <a:tabLst>
                <a:tab pos="965200" algn="r"/>
                <a:tab pos="1193800" algn="l"/>
              </a:tabLst>
            </a:pPr>
            <a:r>
              <a:rPr lang="en-US" sz="2000" dirty="0"/>
              <a:t>	336	First-Line Supervisors of Retail Sales Workers</a:t>
            </a:r>
          </a:p>
          <a:p>
            <a:pPr>
              <a:tabLst>
                <a:tab pos="965200" algn="r"/>
                <a:tab pos="1193800" algn="l"/>
              </a:tabLst>
            </a:pPr>
            <a:r>
              <a:rPr lang="en-US" sz="2000" dirty="0"/>
              <a:t>	312	Stock Clerks and Order Fillers</a:t>
            </a:r>
          </a:p>
          <a:p>
            <a:pPr>
              <a:tabLst>
                <a:tab pos="965200" algn="r"/>
                <a:tab pos="1193800" algn="l"/>
              </a:tabLst>
            </a:pPr>
            <a:r>
              <a:rPr lang="en-US" sz="2000" dirty="0"/>
              <a:t>	312	First-Line Supervisors of Food Preparation and Serving Workers</a:t>
            </a:r>
          </a:p>
          <a:p>
            <a:pPr>
              <a:tabLst>
                <a:tab pos="965200" algn="r"/>
                <a:tab pos="1193800" algn="l"/>
              </a:tabLst>
            </a:pPr>
            <a:r>
              <a:rPr lang="en-US" sz="2000" dirty="0"/>
              <a:t>	264	General and Operations Managers</a:t>
            </a:r>
          </a:p>
          <a:p>
            <a:pPr>
              <a:tabLst>
                <a:tab pos="965200" algn="r"/>
                <a:tab pos="1193800" algn="l"/>
              </a:tabLst>
            </a:pPr>
            <a:r>
              <a:rPr lang="en-US" sz="2000" dirty="0"/>
              <a:t>	229	Laborers and Freight, Stock, and Material Movers, Hand</a:t>
            </a:r>
          </a:p>
          <a:p>
            <a:pPr>
              <a:tabLst>
                <a:tab pos="965200" algn="r"/>
                <a:tab pos="1193800" algn="l"/>
              </a:tabLst>
            </a:pPr>
            <a:r>
              <a:rPr lang="en-US" sz="2000" dirty="0"/>
              <a:t>	222	First-Line Supervisors of Office and Administrative Support Workers</a:t>
            </a:r>
          </a:p>
          <a:p>
            <a:pPr>
              <a:tabLst>
                <a:tab pos="965200" algn="r"/>
                <a:tab pos="1193800" algn="l"/>
              </a:tabLst>
            </a:pPr>
            <a:r>
              <a:rPr lang="en-US" sz="2000" dirty="0"/>
              <a:t>	220	Preschool Teachers, Except Special Education</a:t>
            </a:r>
          </a:p>
          <a:p>
            <a:pPr>
              <a:tabLst>
                <a:tab pos="965200" algn="r"/>
                <a:tab pos="1193800" algn="l"/>
              </a:tabLst>
            </a:pPr>
            <a:r>
              <a:rPr lang="en-US" sz="2000" dirty="0"/>
              <a:t>	198	Pharmacy Technicians</a:t>
            </a:r>
          </a:p>
          <a:p>
            <a:pPr>
              <a:tabLst>
                <a:tab pos="965200" algn="r"/>
                <a:tab pos="1193800" algn="l"/>
              </a:tabLst>
            </a:pPr>
            <a:r>
              <a:rPr lang="en-US" sz="2000" dirty="0"/>
              <a:t>	194	Maintenance and Repair Workers, General</a:t>
            </a:r>
          </a:p>
          <a:p>
            <a:pPr>
              <a:tabLst>
                <a:tab pos="965200" algn="r"/>
                <a:tab pos="1193800" algn="l"/>
              </a:tabLst>
            </a:pPr>
            <a:r>
              <a:rPr lang="en-US" sz="2000" dirty="0"/>
              <a:t>	182	Construction Laborers</a:t>
            </a:r>
          </a:p>
          <a:p>
            <a:pPr>
              <a:tabLst>
                <a:tab pos="965200" algn="r"/>
                <a:tab pos="1193800" algn="l"/>
              </a:tabLst>
            </a:pPr>
            <a:r>
              <a:rPr lang="en-US" sz="2000" dirty="0"/>
              <a:t>	181	Maids and Housekeeping Cleaners</a:t>
            </a:r>
          </a:p>
          <a:p>
            <a:pPr>
              <a:tabLst>
                <a:tab pos="965200" algn="r"/>
                <a:tab pos="1193800" algn="l"/>
              </a:tabLst>
            </a:pPr>
            <a:r>
              <a:rPr lang="en-US" sz="2000" dirty="0"/>
              <a:t>	179	Social and Human Service Assistants</a:t>
            </a:r>
          </a:p>
          <a:p>
            <a:pPr>
              <a:tabLst>
                <a:tab pos="965200" algn="r"/>
                <a:tab pos="1193800" algn="l"/>
              </a:tabLst>
            </a:pPr>
            <a:r>
              <a:rPr lang="en-US" sz="2000" dirty="0"/>
              <a:t>	177	Business Operations Specialists, All Other</a:t>
            </a:r>
          </a:p>
          <a:p>
            <a:pPr>
              <a:tabLst>
                <a:tab pos="965200" algn="r"/>
                <a:tab pos="1193800" algn="l"/>
              </a:tabLst>
            </a:pPr>
            <a:r>
              <a:rPr lang="en-US" sz="2000" dirty="0"/>
              <a:t>	175	First-Line Supervisors of Construction Trades and Extraction Workers</a:t>
            </a:r>
          </a:p>
          <a:p>
            <a:pPr>
              <a:tabLst>
                <a:tab pos="965200" algn="r"/>
                <a:tab pos="1193800" algn="l"/>
              </a:tabLst>
            </a:pPr>
            <a:r>
              <a:rPr lang="en-US" sz="2000" dirty="0"/>
              <a:t>	174	Heavy and Tractor-Trailer Truck Drivers</a:t>
            </a:r>
          </a:p>
          <a:p>
            <a:pPr>
              <a:tabLst>
                <a:tab pos="965200" algn="r"/>
                <a:tab pos="1193800" algn="l"/>
              </a:tabLst>
            </a:pPr>
            <a:r>
              <a:rPr lang="en-US" sz="2000" dirty="0"/>
              <a:t>	169	Office Clerks, General</a:t>
            </a:r>
          </a:p>
          <a:p>
            <a:pPr>
              <a:tabLst>
                <a:tab pos="965200" algn="r"/>
                <a:tab pos="1193800" algn="l"/>
              </a:tabLst>
            </a:pPr>
            <a:r>
              <a:rPr lang="en-US" sz="2000" dirty="0"/>
              <a:t>	167	Licensed Practical and Licensed Vocational Nurses</a:t>
            </a:r>
          </a:p>
          <a:p>
            <a:pPr>
              <a:tabLst>
                <a:tab pos="965200" algn="r"/>
                <a:tab pos="1193800" algn="l"/>
              </a:tabLst>
            </a:pPr>
            <a:r>
              <a:rPr lang="en-US" sz="2000" dirty="0"/>
              <a:t>	162	Janitors and Cleaners, Except Maids and Housekeeping Cleaners</a:t>
            </a:r>
          </a:p>
          <a:p>
            <a:pPr>
              <a:tabLst>
                <a:tab pos="965200" algn="r"/>
                <a:tab pos="1193800" algn="l"/>
              </a:tabLst>
            </a:pPr>
            <a:r>
              <a:rPr lang="en-US" sz="2000" dirty="0"/>
              <a:t>	160	Secretaries and Administrative Assistants, Except Legal, Medical, and Executive</a:t>
            </a:r>
          </a:p>
          <a:p>
            <a:pPr>
              <a:tabLst>
                <a:tab pos="965200" algn="r"/>
                <a:tab pos="1193800" algn="l"/>
              </a:tabLst>
            </a:pPr>
            <a:r>
              <a:rPr lang="en-US" sz="2000" dirty="0"/>
              <a:t>	156	Receptionists and Information Clerks</a:t>
            </a:r>
          </a:p>
          <a:p>
            <a:pPr>
              <a:tabLst>
                <a:tab pos="965200" algn="r"/>
                <a:tab pos="1193800" algn="l"/>
              </a:tabLst>
            </a:pPr>
            <a:r>
              <a:rPr lang="en-US" sz="2000" dirty="0"/>
              <a:t>	153	Accountants and Auditors</a:t>
            </a:r>
          </a:p>
          <a:p>
            <a:pPr>
              <a:tabLst>
                <a:tab pos="965200" algn="r"/>
                <a:tab pos="1193800" algn="l"/>
              </a:tabLst>
            </a:pPr>
            <a:r>
              <a:rPr lang="en-US" sz="2000" dirty="0"/>
              <a:t>	148	Medical Assistants</a:t>
            </a:r>
          </a:p>
          <a:p>
            <a:pPr>
              <a:tabLst>
                <a:tab pos="965200" algn="r"/>
                <a:tab pos="1193800" algn="l"/>
              </a:tabLst>
            </a:pPr>
            <a:r>
              <a:rPr lang="en-US" sz="2000" dirty="0"/>
              <a:t>	144	Carpenters</a:t>
            </a:r>
          </a:p>
          <a:p>
            <a:pPr>
              <a:tabLst>
                <a:tab pos="965200" algn="r"/>
                <a:tab pos="1193800" algn="l"/>
              </a:tabLst>
            </a:pPr>
            <a:r>
              <a:rPr lang="en-US" sz="2000" dirty="0"/>
              <a:t>	140	Clergy</a:t>
            </a:r>
          </a:p>
          <a:p>
            <a:pPr>
              <a:tabLst>
                <a:tab pos="965200" algn="r"/>
                <a:tab pos="1193800" algn="l"/>
              </a:tabLst>
            </a:pPr>
            <a:r>
              <a:rPr lang="en-US" sz="2000" dirty="0"/>
              <a:t>	131	Food Preparation Workers</a:t>
            </a:r>
          </a:p>
          <a:p>
            <a:pPr>
              <a:tabLst>
                <a:tab pos="965200" algn="r"/>
                <a:tab pos="1193800" algn="l"/>
              </a:tabLst>
            </a:pPr>
            <a:r>
              <a:rPr lang="en-US" sz="2000" dirty="0"/>
              <a:t>	129	Electricians</a:t>
            </a:r>
          </a:p>
          <a:p>
            <a:pPr>
              <a:tabLst>
                <a:tab pos="965200" algn="r"/>
                <a:tab pos="1193800" algn="l"/>
              </a:tabLst>
            </a:pPr>
            <a:r>
              <a:rPr lang="en-US" sz="2000" dirty="0"/>
              <a:t>	126	Teacher Assistants</a:t>
            </a:r>
          </a:p>
          <a:p>
            <a:pPr>
              <a:tabLst>
                <a:tab pos="965200" algn="r"/>
                <a:tab pos="1193800" algn="l"/>
              </a:tabLst>
            </a:pPr>
            <a:r>
              <a:rPr lang="en-US" sz="2000" dirty="0"/>
              <a:t>	121	Software Developers, Applications</a:t>
            </a:r>
          </a:p>
          <a:p>
            <a:pPr>
              <a:tabLst>
                <a:tab pos="965200" algn="r"/>
                <a:tab pos="1193800" algn="l"/>
              </a:tabLst>
            </a:pPr>
            <a:r>
              <a:rPr lang="en-US" sz="2000" dirty="0"/>
              <a:t>	121	Industrial Machinery Mechanics</a:t>
            </a:r>
          </a:p>
        </p:txBody>
      </p:sp>
    </p:spTree>
    <p:extLst>
      <p:ext uri="{BB962C8B-B14F-4D97-AF65-F5344CB8AC3E}">
        <p14:creationId xmlns:p14="http://schemas.microsoft.com/office/powerpoint/2010/main" val="380341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Rocky Mount-Wilson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555	Combined Food Preparation and Serving Workers, Including Fast Food</a:t>
            </a:r>
          </a:p>
          <a:p>
            <a:pPr>
              <a:tabLst>
                <a:tab pos="965200" algn="r"/>
                <a:tab pos="1193800" algn="l"/>
              </a:tabLst>
            </a:pPr>
            <a:r>
              <a:rPr lang="en-US" sz="2000" dirty="0"/>
              <a:t>	186	Cooks, Restaurant</a:t>
            </a:r>
          </a:p>
          <a:p>
            <a:pPr>
              <a:tabLst>
                <a:tab pos="965200" algn="r"/>
                <a:tab pos="1193800" algn="l"/>
              </a:tabLst>
            </a:pPr>
            <a:r>
              <a:rPr lang="en-US" sz="2000" dirty="0"/>
              <a:t>	177	Home Health Aides</a:t>
            </a:r>
          </a:p>
          <a:p>
            <a:pPr>
              <a:tabLst>
                <a:tab pos="965200" algn="r"/>
                <a:tab pos="1193800" algn="l"/>
              </a:tabLst>
            </a:pPr>
            <a:r>
              <a:rPr lang="en-US" sz="2000" dirty="0"/>
              <a:t>	169	Waiters and Waitresses</a:t>
            </a:r>
          </a:p>
          <a:p>
            <a:pPr>
              <a:tabLst>
                <a:tab pos="965200" algn="r"/>
                <a:tab pos="1193800" algn="l"/>
              </a:tabLst>
            </a:pPr>
            <a:r>
              <a:rPr lang="en-US" sz="2000" dirty="0"/>
              <a:t>	104	First-Line Supervisors of Food Preparation and Serving Workers</a:t>
            </a:r>
          </a:p>
          <a:p>
            <a:pPr>
              <a:tabLst>
                <a:tab pos="965200" algn="r"/>
                <a:tab pos="1193800" algn="l"/>
              </a:tabLst>
            </a:pPr>
            <a:r>
              <a:rPr lang="en-US" sz="2000" dirty="0"/>
              <a:t>	57	Personal Care Aides</a:t>
            </a:r>
          </a:p>
          <a:p>
            <a:pPr>
              <a:tabLst>
                <a:tab pos="965200" algn="r"/>
                <a:tab pos="1193800" algn="l"/>
              </a:tabLst>
            </a:pPr>
            <a:r>
              <a:rPr lang="en-US" sz="2000" dirty="0"/>
              <a:t>	38	Bartenders</a:t>
            </a:r>
          </a:p>
          <a:p>
            <a:pPr>
              <a:tabLst>
                <a:tab pos="965200" algn="r"/>
                <a:tab pos="1193800" algn="l"/>
              </a:tabLst>
            </a:pPr>
            <a:r>
              <a:rPr lang="en-US" sz="2000" dirty="0"/>
              <a:t>	36	Retail Salespersons</a:t>
            </a:r>
          </a:p>
          <a:p>
            <a:pPr>
              <a:tabLst>
                <a:tab pos="965200" algn="r"/>
                <a:tab pos="1193800" algn="l"/>
              </a:tabLst>
            </a:pPr>
            <a:r>
              <a:rPr lang="en-US" sz="2000" dirty="0"/>
              <a:t>	36	Machinists</a:t>
            </a:r>
          </a:p>
          <a:p>
            <a:pPr>
              <a:tabLst>
                <a:tab pos="965200" algn="r"/>
                <a:tab pos="1193800" algn="l"/>
              </a:tabLst>
            </a:pPr>
            <a:r>
              <a:rPr lang="en-US" sz="2000" dirty="0"/>
              <a:t>	35	Counter Attendants, Cafeteria, Food Concession, and Coffee Shop</a:t>
            </a:r>
          </a:p>
          <a:p>
            <a:pPr>
              <a:tabLst>
                <a:tab pos="965200" algn="r"/>
                <a:tab pos="1193800" algn="l"/>
              </a:tabLst>
            </a:pPr>
            <a:r>
              <a:rPr lang="en-US" sz="2000" dirty="0"/>
              <a:t>	34	Hosts and Hostesses, Restaurant, Lounge, and Coffee Shop</a:t>
            </a:r>
          </a:p>
          <a:p>
            <a:pPr>
              <a:tabLst>
                <a:tab pos="965200" algn="r"/>
                <a:tab pos="1193800" algn="l"/>
              </a:tabLst>
            </a:pPr>
            <a:r>
              <a:rPr lang="en-US" sz="2000" dirty="0"/>
              <a:t>	33	Industrial Machinery Mechanics</a:t>
            </a:r>
          </a:p>
          <a:p>
            <a:pPr>
              <a:tabLst>
                <a:tab pos="965200" algn="r"/>
                <a:tab pos="1193800" algn="l"/>
              </a:tabLst>
            </a:pPr>
            <a:r>
              <a:rPr lang="en-US" sz="2000" dirty="0"/>
              <a:t>	27	Computer Systems Analysts</a:t>
            </a:r>
          </a:p>
          <a:p>
            <a:pPr>
              <a:tabLst>
                <a:tab pos="965200" algn="r"/>
                <a:tab pos="1193800" algn="l"/>
              </a:tabLst>
            </a:pPr>
            <a:r>
              <a:rPr lang="en-US" sz="2000" dirty="0"/>
              <a:t>	26	Computer-Controlled Machine Tool Operators, Metal and Plastic</a:t>
            </a:r>
          </a:p>
          <a:p>
            <a:pPr>
              <a:tabLst>
                <a:tab pos="965200" algn="r"/>
                <a:tab pos="1193800" algn="l"/>
              </a:tabLst>
            </a:pPr>
            <a:r>
              <a:rPr lang="en-US" sz="2000" dirty="0"/>
              <a:t>	24	Stock Clerks and Order Fillers</a:t>
            </a:r>
          </a:p>
          <a:p>
            <a:pPr>
              <a:tabLst>
                <a:tab pos="965200" algn="r"/>
                <a:tab pos="1193800" algn="l"/>
              </a:tabLst>
            </a:pPr>
            <a:r>
              <a:rPr lang="en-US" sz="2000" dirty="0"/>
              <a:t>	21	Food Preparation Workers</a:t>
            </a:r>
          </a:p>
          <a:p>
            <a:pPr>
              <a:tabLst>
                <a:tab pos="965200" algn="r"/>
                <a:tab pos="1193800" algn="l"/>
              </a:tabLst>
            </a:pPr>
            <a:r>
              <a:rPr lang="en-US" sz="2000" dirty="0"/>
              <a:t>	19	Dining Room and Cafeteria Attendants and Bartender Helpers</a:t>
            </a:r>
          </a:p>
          <a:p>
            <a:pPr>
              <a:tabLst>
                <a:tab pos="965200" algn="r"/>
                <a:tab pos="1193800" algn="l"/>
              </a:tabLst>
            </a:pPr>
            <a:r>
              <a:rPr lang="en-US" sz="2000" dirty="0"/>
              <a:t>	17	Electrical Power-Line Installers and Repairers</a:t>
            </a:r>
          </a:p>
          <a:p>
            <a:pPr>
              <a:tabLst>
                <a:tab pos="965200" algn="r"/>
                <a:tab pos="1193800" algn="l"/>
              </a:tabLst>
            </a:pPr>
            <a:r>
              <a:rPr lang="en-US" sz="2000" dirty="0"/>
              <a:t>	15	Police and Sheriff's Patrol Officers</a:t>
            </a:r>
          </a:p>
          <a:p>
            <a:pPr>
              <a:tabLst>
                <a:tab pos="965200" algn="r"/>
                <a:tab pos="1193800" algn="l"/>
              </a:tabLst>
            </a:pPr>
            <a:r>
              <a:rPr lang="en-US" sz="2000" dirty="0"/>
              <a:t>	14	Preschool Teachers, Except Special Education</a:t>
            </a:r>
          </a:p>
          <a:p>
            <a:pPr>
              <a:tabLst>
                <a:tab pos="965200" algn="r"/>
                <a:tab pos="1193800" algn="l"/>
              </a:tabLst>
            </a:pPr>
            <a:r>
              <a:rPr lang="en-US" sz="2000" dirty="0"/>
              <a:t>	13	Parts Salespersons</a:t>
            </a:r>
          </a:p>
          <a:p>
            <a:pPr>
              <a:tabLst>
                <a:tab pos="965200" algn="r"/>
                <a:tab pos="1193800" algn="l"/>
              </a:tabLst>
            </a:pPr>
            <a:r>
              <a:rPr lang="en-US" sz="2000" dirty="0"/>
              <a:t>	13	Butchers and Meat Cutters</a:t>
            </a:r>
          </a:p>
          <a:p>
            <a:pPr>
              <a:tabLst>
                <a:tab pos="965200" algn="r"/>
                <a:tab pos="1193800" algn="l"/>
              </a:tabLst>
            </a:pPr>
            <a:r>
              <a:rPr lang="en-US" sz="2000" dirty="0"/>
              <a:t>	12	Bakers</a:t>
            </a:r>
          </a:p>
          <a:p>
            <a:pPr>
              <a:tabLst>
                <a:tab pos="965200" algn="r"/>
                <a:tab pos="1193800" algn="l"/>
              </a:tabLst>
            </a:pPr>
            <a:r>
              <a:rPr lang="en-US" sz="2000" dirty="0"/>
              <a:t>	12	Information Security Analysts</a:t>
            </a:r>
          </a:p>
          <a:p>
            <a:pPr>
              <a:tabLst>
                <a:tab pos="965200" algn="r"/>
                <a:tab pos="1193800" algn="l"/>
              </a:tabLst>
            </a:pPr>
            <a:r>
              <a:rPr lang="en-US" sz="2000" dirty="0"/>
              <a:t>	11	Slaughterers and Meat Packers</a:t>
            </a:r>
          </a:p>
          <a:p>
            <a:pPr>
              <a:tabLst>
                <a:tab pos="965200" algn="r"/>
                <a:tab pos="1193800" algn="l"/>
              </a:tabLst>
            </a:pPr>
            <a:r>
              <a:rPr lang="en-US" sz="2000" dirty="0"/>
              <a:t>	11	Pharmacy Technicians</a:t>
            </a:r>
          </a:p>
          <a:p>
            <a:pPr>
              <a:tabLst>
                <a:tab pos="965200" algn="r"/>
                <a:tab pos="1193800" algn="l"/>
              </a:tabLst>
            </a:pPr>
            <a:r>
              <a:rPr lang="en-US" sz="2000" dirty="0"/>
              <a:t>	11	Hotel, Motel, and Resort Desk Clerks</a:t>
            </a:r>
          </a:p>
          <a:p>
            <a:pPr>
              <a:tabLst>
                <a:tab pos="965200" algn="r"/>
                <a:tab pos="1193800" algn="l"/>
              </a:tabLst>
            </a:pPr>
            <a:r>
              <a:rPr lang="en-US" sz="2000" dirty="0"/>
              <a:t>	10	Market Research Analysts and Marketing Specialists</a:t>
            </a:r>
          </a:p>
          <a:p>
            <a:pPr>
              <a:tabLst>
                <a:tab pos="965200" algn="r"/>
                <a:tab pos="1193800" algn="l"/>
              </a:tabLst>
            </a:pPr>
            <a:r>
              <a:rPr lang="en-US" sz="2000" dirty="0"/>
              <a:t>	8	Emergency Medical Technicians and Paramedics</a:t>
            </a:r>
          </a:p>
          <a:p>
            <a:pPr>
              <a:tabLst>
                <a:tab pos="965200" algn="r"/>
                <a:tab pos="1193800" algn="l"/>
              </a:tabLst>
            </a:pPr>
            <a:r>
              <a:rPr lang="en-US" sz="2000" dirty="0"/>
              <a:t>	8	Operations Research Analysts</a:t>
            </a:r>
          </a:p>
          <a:p>
            <a:pPr>
              <a:tabLst>
                <a:tab pos="965200" algn="r"/>
                <a:tab pos="1193800" algn="l"/>
              </a:tabLst>
            </a:pPr>
            <a:r>
              <a:rPr lang="en-US" sz="2000" dirty="0"/>
              <a:t>	7	Social and Human Service Assistants</a:t>
            </a:r>
          </a:p>
          <a:p>
            <a:pPr>
              <a:tabLst>
                <a:tab pos="965200" algn="r"/>
                <a:tab pos="1193800" algn="l"/>
              </a:tabLst>
            </a:pPr>
            <a:r>
              <a:rPr lang="en-US" sz="2000" dirty="0"/>
              <a:t>	7	Personal Financial Advisors</a:t>
            </a:r>
          </a:p>
          <a:p>
            <a:pPr>
              <a:tabLst>
                <a:tab pos="965200" algn="r"/>
                <a:tab pos="1193800" algn="l"/>
              </a:tabLst>
            </a:pPr>
            <a:r>
              <a:rPr lang="en-US" sz="2000" dirty="0"/>
              <a:t>	6	Eligibility Interviewers, Government Programs</a:t>
            </a:r>
          </a:p>
          <a:p>
            <a:pPr>
              <a:tabLst>
                <a:tab pos="965200" algn="r"/>
                <a:tab pos="1193800" algn="l"/>
              </a:tabLst>
            </a:pPr>
            <a:r>
              <a:rPr lang="en-US" sz="2000" dirty="0"/>
              <a:t>	6	Refuse and Recyclable Material Collectors</a:t>
            </a:r>
          </a:p>
          <a:p>
            <a:pPr>
              <a:tabLst>
                <a:tab pos="965200" algn="r"/>
                <a:tab pos="1193800" algn="l"/>
              </a:tabLst>
            </a:pPr>
            <a:r>
              <a:rPr lang="en-US" sz="2000" dirty="0"/>
              <a:t>	6	Nurse Practitioners</a:t>
            </a:r>
          </a:p>
          <a:p>
            <a:pPr>
              <a:tabLst>
                <a:tab pos="965200" algn="r"/>
                <a:tab pos="1193800" algn="l"/>
              </a:tabLst>
            </a:pPr>
            <a:r>
              <a:rPr lang="en-US" sz="2000" dirty="0"/>
              <a:t>	5	Software Developers, Applications</a:t>
            </a:r>
          </a:p>
          <a:p>
            <a:pPr>
              <a:tabLst>
                <a:tab pos="965200" algn="r"/>
                <a:tab pos="1193800" algn="l"/>
              </a:tabLst>
            </a:pPr>
            <a:r>
              <a:rPr lang="en-US" sz="2000" dirty="0"/>
              <a:t>	5	Food Service Managers</a:t>
            </a:r>
          </a:p>
          <a:p>
            <a:pPr>
              <a:tabLst>
                <a:tab pos="965200" algn="r"/>
                <a:tab pos="1193800" algn="l"/>
              </a:tabLst>
            </a:pPr>
            <a:r>
              <a:rPr lang="en-US" sz="2000" dirty="0"/>
              <a:t>	5	Physical Therapists</a:t>
            </a:r>
          </a:p>
          <a:p>
            <a:pPr>
              <a:tabLst>
                <a:tab pos="965200" algn="r"/>
                <a:tab pos="1193800" algn="l"/>
              </a:tabLst>
            </a:pPr>
            <a:r>
              <a:rPr lang="en-US" sz="2000" dirty="0"/>
              <a:t>	5	Speech-Language Pathologists</a:t>
            </a:r>
          </a:p>
          <a:p>
            <a:pPr>
              <a:tabLst>
                <a:tab pos="965200" algn="r"/>
                <a:tab pos="1193800" algn="l"/>
              </a:tabLst>
            </a:pPr>
            <a:r>
              <a:rPr lang="en-US" sz="2000" dirty="0"/>
              <a:t>	5	Interpreters and Translators 	</a:t>
            </a:r>
          </a:p>
        </p:txBody>
      </p:sp>
    </p:spTree>
    <p:extLst>
      <p:ext uri="{BB962C8B-B14F-4D97-AF65-F5344CB8AC3E}">
        <p14:creationId xmlns:p14="http://schemas.microsoft.com/office/powerpoint/2010/main" val="261903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Greenville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830	Combined Food Preparation and Serving Workers, Including Fast Food</a:t>
            </a:r>
          </a:p>
          <a:p>
            <a:pPr>
              <a:tabLst>
                <a:tab pos="965200" algn="r"/>
                <a:tab pos="1193800" algn="l"/>
              </a:tabLst>
            </a:pPr>
            <a:r>
              <a:rPr lang="en-US" sz="2000" dirty="0"/>
              <a:t>	383	Registered Nurses</a:t>
            </a:r>
          </a:p>
          <a:p>
            <a:pPr>
              <a:tabLst>
                <a:tab pos="965200" algn="r"/>
                <a:tab pos="1193800" algn="l"/>
              </a:tabLst>
            </a:pPr>
            <a:r>
              <a:rPr lang="en-US" sz="2000" dirty="0"/>
              <a:t>	274	Cooks, Restaurant</a:t>
            </a:r>
          </a:p>
          <a:p>
            <a:pPr>
              <a:tabLst>
                <a:tab pos="965200" algn="r"/>
                <a:tab pos="1193800" algn="l"/>
              </a:tabLst>
            </a:pPr>
            <a:r>
              <a:rPr lang="en-US" sz="2000" dirty="0"/>
              <a:t>	234	Waiters and Waitresses</a:t>
            </a:r>
          </a:p>
          <a:p>
            <a:pPr>
              <a:tabLst>
                <a:tab pos="965200" algn="r"/>
                <a:tab pos="1193800" algn="l"/>
              </a:tabLst>
            </a:pPr>
            <a:r>
              <a:rPr lang="en-US" sz="2000" dirty="0"/>
              <a:t>	152	First-Line Supervisors of Food Preparation and Serving Workers</a:t>
            </a:r>
          </a:p>
          <a:p>
            <a:pPr>
              <a:tabLst>
                <a:tab pos="965200" algn="r"/>
                <a:tab pos="1193800" algn="l"/>
              </a:tabLst>
            </a:pPr>
            <a:r>
              <a:rPr lang="en-US" sz="2000" dirty="0"/>
              <a:t>	142	Customer Service Representatives</a:t>
            </a:r>
          </a:p>
          <a:p>
            <a:pPr>
              <a:tabLst>
                <a:tab pos="965200" algn="r"/>
                <a:tab pos="1193800" algn="l"/>
              </a:tabLst>
            </a:pPr>
            <a:r>
              <a:rPr lang="en-US" sz="2000" dirty="0"/>
              <a:t>	119	Cashiers</a:t>
            </a:r>
          </a:p>
          <a:p>
            <a:pPr>
              <a:tabLst>
                <a:tab pos="965200" algn="r"/>
                <a:tab pos="1193800" algn="l"/>
              </a:tabLst>
            </a:pPr>
            <a:r>
              <a:rPr lang="en-US" sz="2000" dirty="0"/>
              <a:t>	116	Home Health Aides</a:t>
            </a:r>
          </a:p>
          <a:p>
            <a:pPr>
              <a:tabLst>
                <a:tab pos="965200" algn="r"/>
                <a:tab pos="1193800" algn="l"/>
              </a:tabLst>
            </a:pPr>
            <a:r>
              <a:rPr lang="en-US" sz="2000" dirty="0"/>
              <a:t>	110	Stock Clerks and Order Fillers</a:t>
            </a:r>
          </a:p>
          <a:p>
            <a:pPr>
              <a:tabLst>
                <a:tab pos="965200" algn="r"/>
                <a:tab pos="1193800" algn="l"/>
              </a:tabLst>
            </a:pPr>
            <a:r>
              <a:rPr lang="en-US" sz="2000" dirty="0"/>
              <a:t>	102	First-Line Supervisors of Construction Trades and Extraction Workers</a:t>
            </a:r>
          </a:p>
          <a:p>
            <a:pPr>
              <a:tabLst>
                <a:tab pos="965200" algn="r"/>
                <a:tab pos="1193800" algn="l"/>
              </a:tabLst>
            </a:pPr>
            <a:r>
              <a:rPr lang="en-US" sz="2000" dirty="0"/>
              <a:t>	95	Construction Laborers</a:t>
            </a:r>
          </a:p>
          <a:p>
            <a:pPr>
              <a:tabLst>
                <a:tab pos="965200" algn="r"/>
                <a:tab pos="1193800" algn="l"/>
              </a:tabLst>
            </a:pPr>
            <a:r>
              <a:rPr lang="en-US" sz="2000" dirty="0"/>
              <a:t>	92	Laborers and Freight, Stock, and Material Movers, Hand</a:t>
            </a:r>
          </a:p>
          <a:p>
            <a:pPr>
              <a:tabLst>
                <a:tab pos="965200" algn="r"/>
                <a:tab pos="1193800" algn="l"/>
              </a:tabLst>
            </a:pPr>
            <a:r>
              <a:rPr lang="en-US" sz="2000" dirty="0"/>
              <a:t>	92	Carpenters</a:t>
            </a:r>
          </a:p>
          <a:p>
            <a:pPr>
              <a:tabLst>
                <a:tab pos="965200" algn="r"/>
                <a:tab pos="1193800" algn="l"/>
              </a:tabLst>
            </a:pPr>
            <a:r>
              <a:rPr lang="en-US" sz="2000" dirty="0"/>
              <a:t>	82	Heavy and Tractor-Trailer Truck Drivers</a:t>
            </a:r>
          </a:p>
          <a:p>
            <a:pPr>
              <a:tabLst>
                <a:tab pos="965200" algn="r"/>
                <a:tab pos="1193800" algn="l"/>
              </a:tabLst>
            </a:pPr>
            <a:r>
              <a:rPr lang="en-US" sz="2000" dirty="0"/>
              <a:t>	76	Sales Representatives, Wholesale and Manufacturing, Except Technical and Scientific Products</a:t>
            </a:r>
          </a:p>
          <a:p>
            <a:pPr>
              <a:tabLst>
                <a:tab pos="965200" algn="r"/>
                <a:tab pos="1193800" algn="l"/>
              </a:tabLst>
            </a:pPr>
            <a:r>
              <a:rPr lang="en-US" sz="2000" dirty="0"/>
              <a:t>	64	Bartenders</a:t>
            </a:r>
          </a:p>
          <a:p>
            <a:pPr>
              <a:tabLst>
                <a:tab pos="965200" algn="r"/>
                <a:tab pos="1193800" algn="l"/>
              </a:tabLst>
            </a:pPr>
            <a:r>
              <a:rPr lang="en-US" sz="2000" dirty="0"/>
              <a:t>	61	Pharmacy Technicians</a:t>
            </a:r>
          </a:p>
          <a:p>
            <a:pPr>
              <a:tabLst>
                <a:tab pos="965200" algn="r"/>
                <a:tab pos="1193800" algn="l"/>
              </a:tabLst>
            </a:pPr>
            <a:r>
              <a:rPr lang="en-US" sz="2000" dirty="0"/>
              <a:t>	60	General and Operations Managers</a:t>
            </a:r>
          </a:p>
          <a:p>
            <a:pPr>
              <a:tabLst>
                <a:tab pos="965200" algn="r"/>
                <a:tab pos="1193800" algn="l"/>
              </a:tabLst>
            </a:pPr>
            <a:r>
              <a:rPr lang="en-US" sz="2000" dirty="0"/>
              <a:t>	60	Maids and Housekeeping Cleaners</a:t>
            </a:r>
          </a:p>
          <a:p>
            <a:pPr>
              <a:tabLst>
                <a:tab pos="965200" algn="r"/>
                <a:tab pos="1193800" algn="l"/>
              </a:tabLst>
            </a:pPr>
            <a:r>
              <a:rPr lang="en-US" sz="2000" dirty="0"/>
              <a:t>	59	Electricians</a:t>
            </a:r>
          </a:p>
          <a:p>
            <a:pPr>
              <a:tabLst>
                <a:tab pos="965200" algn="r"/>
                <a:tab pos="1193800" algn="l"/>
              </a:tabLst>
            </a:pPr>
            <a:r>
              <a:rPr lang="en-US" sz="2000" dirty="0"/>
              <a:t>	58	Industrial Machinery Mechanics</a:t>
            </a:r>
          </a:p>
          <a:p>
            <a:pPr>
              <a:tabLst>
                <a:tab pos="965200" algn="r"/>
                <a:tab pos="1193800" algn="l"/>
              </a:tabLst>
            </a:pPr>
            <a:r>
              <a:rPr lang="en-US" sz="2000" dirty="0"/>
              <a:t>	55	Computer Systems Analysts</a:t>
            </a:r>
          </a:p>
          <a:p>
            <a:pPr>
              <a:tabLst>
                <a:tab pos="965200" algn="r"/>
                <a:tab pos="1193800" algn="l"/>
              </a:tabLst>
            </a:pPr>
            <a:r>
              <a:rPr lang="en-US" sz="2000" dirty="0"/>
              <a:t>	51	Police and Sheriff's Patrol Officers</a:t>
            </a:r>
          </a:p>
          <a:p>
            <a:pPr>
              <a:tabLst>
                <a:tab pos="965200" algn="r"/>
                <a:tab pos="1193800" algn="l"/>
              </a:tabLst>
            </a:pPr>
            <a:r>
              <a:rPr lang="en-US" sz="2000" dirty="0"/>
              <a:t>	50	Hosts and Hostesses, Restaurant, Lounge, and Coffee Shop</a:t>
            </a:r>
          </a:p>
          <a:p>
            <a:pPr>
              <a:tabLst>
                <a:tab pos="965200" algn="r"/>
                <a:tab pos="1193800" algn="l"/>
              </a:tabLst>
            </a:pPr>
            <a:r>
              <a:rPr lang="en-US" sz="2000" dirty="0"/>
              <a:t>	47	Nursing Assistants</a:t>
            </a:r>
          </a:p>
          <a:p>
            <a:pPr>
              <a:tabLst>
                <a:tab pos="965200" algn="r"/>
                <a:tab pos="1193800" algn="l"/>
              </a:tabLst>
            </a:pPr>
            <a:r>
              <a:rPr lang="en-US" sz="2000" dirty="0"/>
              <a:t>	47	Counter Attendants, Cafeteria, Food Concession, and Coffee Shop</a:t>
            </a:r>
          </a:p>
          <a:p>
            <a:pPr>
              <a:tabLst>
                <a:tab pos="965200" algn="r"/>
                <a:tab pos="1193800" algn="l"/>
              </a:tabLst>
            </a:pPr>
            <a:r>
              <a:rPr lang="en-US" sz="2000" dirty="0"/>
              <a:t>	47	Heating, Air Conditioning, and Refrigeration Mechanics and Installers</a:t>
            </a:r>
          </a:p>
          <a:p>
            <a:pPr>
              <a:tabLst>
                <a:tab pos="965200" algn="r"/>
                <a:tab pos="1193800" algn="l"/>
              </a:tabLst>
            </a:pPr>
            <a:r>
              <a:rPr lang="en-US" sz="2000" dirty="0"/>
              <a:t>	45	Health Specialties Teachers, Postsecondary</a:t>
            </a:r>
          </a:p>
          <a:p>
            <a:pPr>
              <a:tabLst>
                <a:tab pos="965200" algn="r"/>
                <a:tab pos="1193800" algn="l"/>
              </a:tabLst>
            </a:pPr>
            <a:r>
              <a:rPr lang="en-US" sz="2000" dirty="0"/>
              <a:t>	42	Software Developers, Applications</a:t>
            </a:r>
          </a:p>
          <a:p>
            <a:pPr>
              <a:tabLst>
                <a:tab pos="965200" algn="r"/>
                <a:tab pos="1193800" algn="l"/>
              </a:tabLst>
            </a:pPr>
            <a:r>
              <a:rPr lang="en-US" sz="2000" dirty="0"/>
              <a:t>	40	Driver/Sales Workers</a:t>
            </a:r>
          </a:p>
          <a:p>
            <a:pPr>
              <a:tabLst>
                <a:tab pos="965200" algn="r"/>
                <a:tab pos="1193800" algn="l"/>
              </a:tabLst>
            </a:pPr>
            <a:r>
              <a:rPr lang="en-US" sz="2000" dirty="0"/>
              <a:t>	39	Management Analysts</a:t>
            </a:r>
          </a:p>
          <a:p>
            <a:pPr>
              <a:tabLst>
                <a:tab pos="965200" algn="r"/>
                <a:tab pos="1193800" algn="l"/>
              </a:tabLst>
            </a:pPr>
            <a:r>
              <a:rPr lang="en-US" sz="2000" dirty="0"/>
              <a:t>	38	First-Line Supervisors of Retail Sales Workers</a:t>
            </a:r>
          </a:p>
          <a:p>
            <a:pPr>
              <a:tabLst>
                <a:tab pos="965200" algn="r"/>
                <a:tab pos="1193800" algn="l"/>
              </a:tabLst>
            </a:pPr>
            <a:r>
              <a:rPr lang="en-US" sz="2000" dirty="0"/>
              <a:t>	38	Landscaping and </a:t>
            </a:r>
            <a:r>
              <a:rPr lang="en-US" sz="2000" dirty="0" err="1"/>
              <a:t>Groundskeeping</a:t>
            </a:r>
            <a:r>
              <a:rPr lang="en-US" sz="2000" dirty="0"/>
              <a:t> Workers</a:t>
            </a:r>
          </a:p>
          <a:p>
            <a:pPr>
              <a:tabLst>
                <a:tab pos="965200" algn="r"/>
                <a:tab pos="1193800" algn="l"/>
              </a:tabLst>
            </a:pPr>
            <a:r>
              <a:rPr lang="en-US" sz="2000" dirty="0"/>
              <a:t>	38	Accountants and Auditors</a:t>
            </a:r>
          </a:p>
          <a:p>
            <a:pPr>
              <a:tabLst>
                <a:tab pos="965200" algn="r"/>
                <a:tab pos="1193800" algn="l"/>
              </a:tabLst>
            </a:pPr>
            <a:r>
              <a:rPr lang="en-US" sz="2000" dirty="0"/>
              <a:t>	38	Market Research Analysts and Marketing Specialists</a:t>
            </a:r>
          </a:p>
          <a:p>
            <a:pPr>
              <a:tabLst>
                <a:tab pos="965200" algn="r"/>
                <a:tab pos="1193800" algn="l"/>
              </a:tabLst>
            </a:pPr>
            <a:r>
              <a:rPr lang="en-US" sz="2000" dirty="0"/>
              <a:t>	37	Construction Managers</a:t>
            </a:r>
          </a:p>
          <a:p>
            <a:pPr>
              <a:tabLst>
                <a:tab pos="965200" algn="r"/>
                <a:tab pos="1193800" algn="l"/>
              </a:tabLst>
            </a:pPr>
            <a:r>
              <a:rPr lang="en-US" sz="2000" dirty="0"/>
              <a:t>	36	Food Preparation Workers</a:t>
            </a:r>
          </a:p>
          <a:p>
            <a:pPr>
              <a:tabLst>
                <a:tab pos="965200" algn="r"/>
                <a:tab pos="1193800" algn="l"/>
              </a:tabLst>
            </a:pPr>
            <a:r>
              <a:rPr lang="en-US" sz="2000" dirty="0"/>
              <a:t>	34	Firefighters</a:t>
            </a:r>
          </a:p>
          <a:p>
            <a:pPr>
              <a:tabLst>
                <a:tab pos="965200" algn="r"/>
                <a:tab pos="1193800" algn="l"/>
              </a:tabLst>
            </a:pPr>
            <a:r>
              <a:rPr lang="en-US" sz="2000" dirty="0"/>
              <a:t>	34	Plumbers, Pipefitters, and Steamfitters</a:t>
            </a:r>
          </a:p>
          <a:p>
            <a:pPr>
              <a:tabLst>
                <a:tab pos="965200" algn="r"/>
                <a:tab pos="1193800" algn="l"/>
              </a:tabLst>
            </a:pPr>
            <a:r>
              <a:rPr lang="en-US" sz="2000" dirty="0"/>
              <a:t>	31	Maintenance and Repair Workers, General 	</a:t>
            </a:r>
          </a:p>
        </p:txBody>
      </p:sp>
    </p:spTree>
    <p:extLst>
      <p:ext uri="{BB962C8B-B14F-4D97-AF65-F5344CB8AC3E}">
        <p14:creationId xmlns:p14="http://schemas.microsoft.com/office/powerpoint/2010/main" val="248328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Elizabeth City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287	Combined Food Preparation and Serving Workers, Including Fast Food</a:t>
            </a:r>
          </a:p>
          <a:p>
            <a:pPr>
              <a:tabLst>
                <a:tab pos="965200" algn="r"/>
                <a:tab pos="1193800" algn="l"/>
              </a:tabLst>
            </a:pPr>
            <a:r>
              <a:rPr lang="en-US" sz="2000" dirty="0"/>
              <a:t>	216	Retail Salespersons</a:t>
            </a:r>
          </a:p>
          <a:p>
            <a:pPr>
              <a:tabLst>
                <a:tab pos="965200" algn="r"/>
                <a:tab pos="1193800" algn="l"/>
              </a:tabLst>
            </a:pPr>
            <a:r>
              <a:rPr lang="en-US" sz="2000" dirty="0"/>
              <a:t>	103	Cooks, Restaurant</a:t>
            </a:r>
          </a:p>
          <a:p>
            <a:pPr>
              <a:tabLst>
                <a:tab pos="965200" algn="r"/>
                <a:tab pos="1193800" algn="l"/>
              </a:tabLst>
            </a:pPr>
            <a:r>
              <a:rPr lang="en-US" sz="2000" dirty="0"/>
              <a:t>	92	Maintenance and Repair Workers, General</a:t>
            </a:r>
          </a:p>
          <a:p>
            <a:pPr>
              <a:tabLst>
                <a:tab pos="965200" algn="r"/>
                <a:tab pos="1193800" algn="l"/>
              </a:tabLst>
            </a:pPr>
            <a:r>
              <a:rPr lang="en-US" sz="2000" dirty="0"/>
              <a:t>	81	Home Health Aides</a:t>
            </a:r>
          </a:p>
          <a:p>
            <a:pPr>
              <a:tabLst>
                <a:tab pos="965200" algn="r"/>
                <a:tab pos="1193800" algn="l"/>
              </a:tabLst>
            </a:pPr>
            <a:r>
              <a:rPr lang="en-US" sz="2000" dirty="0"/>
              <a:t>	66	Heavy and Tractor-Trailer Truck Drivers</a:t>
            </a:r>
          </a:p>
          <a:p>
            <a:pPr>
              <a:tabLst>
                <a:tab pos="965200" algn="r"/>
                <a:tab pos="1193800" algn="l"/>
              </a:tabLst>
            </a:pPr>
            <a:r>
              <a:rPr lang="en-US" sz="2000" dirty="0"/>
              <a:t>	62	Customer Service Representatives</a:t>
            </a:r>
          </a:p>
          <a:p>
            <a:pPr>
              <a:tabLst>
                <a:tab pos="965200" algn="r"/>
                <a:tab pos="1193800" algn="l"/>
              </a:tabLst>
            </a:pPr>
            <a:r>
              <a:rPr lang="en-US" sz="2000" dirty="0"/>
              <a:t>	61	Stock Clerks and Order Fillers</a:t>
            </a:r>
          </a:p>
          <a:p>
            <a:pPr>
              <a:tabLst>
                <a:tab pos="965200" algn="r"/>
                <a:tab pos="1193800" algn="l"/>
              </a:tabLst>
            </a:pPr>
            <a:r>
              <a:rPr lang="en-US" sz="2000" dirty="0"/>
              <a:t>	58	Cashiers</a:t>
            </a:r>
          </a:p>
          <a:p>
            <a:pPr>
              <a:tabLst>
                <a:tab pos="965200" algn="r"/>
                <a:tab pos="1193800" algn="l"/>
              </a:tabLst>
            </a:pPr>
            <a:r>
              <a:rPr lang="en-US" sz="2000" dirty="0"/>
              <a:t>	54	First-Line Supervisors of Food Preparation and Serving Workers</a:t>
            </a:r>
          </a:p>
          <a:p>
            <a:pPr>
              <a:tabLst>
                <a:tab pos="965200" algn="r"/>
                <a:tab pos="1193800" algn="l"/>
              </a:tabLst>
            </a:pPr>
            <a:r>
              <a:rPr lang="en-US" sz="2000" dirty="0"/>
              <a:t>	51	First-Line Supervisors of Retail Sales Workers</a:t>
            </a:r>
          </a:p>
          <a:p>
            <a:pPr>
              <a:tabLst>
                <a:tab pos="965200" algn="r"/>
                <a:tab pos="1193800" algn="l"/>
              </a:tabLst>
            </a:pPr>
            <a:r>
              <a:rPr lang="en-US" sz="2000" dirty="0"/>
              <a:t>	47	Laborers and Freight, Stock, and Material Movers, Hand</a:t>
            </a:r>
          </a:p>
          <a:p>
            <a:pPr>
              <a:tabLst>
                <a:tab pos="965200" algn="r"/>
                <a:tab pos="1193800" algn="l"/>
              </a:tabLst>
            </a:pPr>
            <a:r>
              <a:rPr lang="en-US" sz="2000" dirty="0"/>
              <a:t>	43	General and Operations Managers</a:t>
            </a:r>
          </a:p>
          <a:p>
            <a:pPr>
              <a:tabLst>
                <a:tab pos="965200" algn="r"/>
                <a:tab pos="1193800" algn="l"/>
              </a:tabLst>
            </a:pPr>
            <a:r>
              <a:rPr lang="en-US" sz="2000" dirty="0"/>
              <a:t>	40	Janitors and Cleaners, Except Maids and Housekeeping Cleaners</a:t>
            </a:r>
          </a:p>
          <a:p>
            <a:pPr>
              <a:tabLst>
                <a:tab pos="965200" algn="r"/>
                <a:tab pos="1193800" algn="l"/>
              </a:tabLst>
            </a:pPr>
            <a:r>
              <a:rPr lang="en-US" sz="2000" dirty="0"/>
              <a:t>	36	Landscaping and </a:t>
            </a:r>
            <a:r>
              <a:rPr lang="en-US" sz="2000" dirty="0" err="1"/>
              <a:t>Groundskeeping</a:t>
            </a:r>
            <a:r>
              <a:rPr lang="en-US" sz="2000" dirty="0"/>
              <a:t> Workers</a:t>
            </a:r>
          </a:p>
          <a:p>
            <a:pPr>
              <a:tabLst>
                <a:tab pos="965200" algn="r"/>
                <a:tab pos="1193800" algn="l"/>
              </a:tabLst>
            </a:pPr>
            <a:r>
              <a:rPr lang="en-US" sz="2000" dirty="0"/>
              <a:t>	33	Waiters and Waitresses</a:t>
            </a:r>
          </a:p>
          <a:p>
            <a:pPr>
              <a:tabLst>
                <a:tab pos="965200" algn="r"/>
                <a:tab pos="1193800" algn="l"/>
              </a:tabLst>
            </a:pPr>
            <a:r>
              <a:rPr lang="en-US" sz="2000" dirty="0"/>
              <a:t>	33	Construction Laborers</a:t>
            </a:r>
          </a:p>
          <a:p>
            <a:pPr>
              <a:tabLst>
                <a:tab pos="965200" algn="r"/>
                <a:tab pos="1193800" algn="l"/>
              </a:tabLst>
            </a:pPr>
            <a:r>
              <a:rPr lang="en-US" sz="2000" dirty="0"/>
              <a:t>	32	First-Line Supervisors of Construction Trades and Extraction Workers</a:t>
            </a:r>
          </a:p>
          <a:p>
            <a:pPr>
              <a:tabLst>
                <a:tab pos="965200" algn="r"/>
                <a:tab pos="1193800" algn="l"/>
              </a:tabLst>
            </a:pPr>
            <a:r>
              <a:rPr lang="en-US" sz="2000" dirty="0"/>
              <a:t>	32	Property, Real Estate, and Community Association Managers</a:t>
            </a:r>
          </a:p>
          <a:p>
            <a:pPr>
              <a:tabLst>
                <a:tab pos="965200" algn="r"/>
                <a:tab pos="1193800" algn="l"/>
              </a:tabLst>
            </a:pPr>
            <a:r>
              <a:rPr lang="en-US" sz="2000" dirty="0"/>
              <a:t>	31	Electricians</a:t>
            </a:r>
          </a:p>
          <a:p>
            <a:pPr>
              <a:tabLst>
                <a:tab pos="965200" algn="r"/>
                <a:tab pos="1193800" algn="l"/>
              </a:tabLst>
            </a:pPr>
            <a:r>
              <a:rPr lang="en-US" sz="2000" dirty="0"/>
              <a:t>	30	Sales Representatives, Services, All Other</a:t>
            </a:r>
          </a:p>
          <a:p>
            <a:pPr>
              <a:tabLst>
                <a:tab pos="965200" algn="r"/>
                <a:tab pos="1193800" algn="l"/>
              </a:tabLst>
            </a:pPr>
            <a:r>
              <a:rPr lang="en-US" sz="2000" dirty="0"/>
              <a:t>	29	Software Developers, Applications</a:t>
            </a:r>
          </a:p>
          <a:p>
            <a:pPr>
              <a:tabLst>
                <a:tab pos="965200" algn="r"/>
                <a:tab pos="1193800" algn="l"/>
              </a:tabLst>
            </a:pPr>
            <a:r>
              <a:rPr lang="en-US" sz="2000" dirty="0"/>
              <a:t>	27	Maids and Housekeeping Cleaners</a:t>
            </a:r>
          </a:p>
          <a:p>
            <a:pPr>
              <a:tabLst>
                <a:tab pos="965200" algn="r"/>
                <a:tab pos="1193800" algn="l"/>
              </a:tabLst>
            </a:pPr>
            <a:r>
              <a:rPr lang="en-US" sz="2000" dirty="0"/>
              <a:t>	26	Accountants and Auditors</a:t>
            </a:r>
          </a:p>
          <a:p>
            <a:pPr>
              <a:tabLst>
                <a:tab pos="965200" algn="r"/>
                <a:tab pos="1193800" algn="l"/>
              </a:tabLst>
            </a:pPr>
            <a:r>
              <a:rPr lang="en-US" sz="2000" dirty="0"/>
              <a:t>	26	Personal Care Aides</a:t>
            </a:r>
          </a:p>
          <a:p>
            <a:pPr>
              <a:tabLst>
                <a:tab pos="965200" algn="r"/>
                <a:tab pos="1193800" algn="l"/>
              </a:tabLst>
            </a:pPr>
            <a:r>
              <a:rPr lang="en-US" sz="2000" dirty="0"/>
              <a:t>	25	Sales Representatives, Wholesale and Manufacturing, Except Technical and Scientific Products</a:t>
            </a:r>
          </a:p>
          <a:p>
            <a:pPr>
              <a:tabLst>
                <a:tab pos="965200" algn="r"/>
                <a:tab pos="1193800" algn="l"/>
              </a:tabLst>
            </a:pPr>
            <a:r>
              <a:rPr lang="en-US" sz="2000" dirty="0"/>
              <a:t>	25	Market Research Analysts and Marketing Specialists</a:t>
            </a:r>
          </a:p>
          <a:p>
            <a:pPr>
              <a:tabLst>
                <a:tab pos="965200" algn="r"/>
                <a:tab pos="1193800" algn="l"/>
              </a:tabLst>
            </a:pPr>
            <a:r>
              <a:rPr lang="en-US" sz="2000" dirty="0"/>
              <a:t>	24	Woodworking Machine Setters, Operators, and Tenders, Except Sawing</a:t>
            </a:r>
          </a:p>
          <a:p>
            <a:pPr>
              <a:tabLst>
                <a:tab pos="965200" algn="r"/>
                <a:tab pos="1193800" algn="l"/>
              </a:tabLst>
            </a:pPr>
            <a:r>
              <a:rPr lang="en-US" sz="2000" dirty="0"/>
              <a:t>	23	Bartenders</a:t>
            </a:r>
          </a:p>
          <a:p>
            <a:pPr>
              <a:tabLst>
                <a:tab pos="965200" algn="r"/>
                <a:tab pos="1193800" algn="l"/>
              </a:tabLst>
            </a:pPr>
            <a:r>
              <a:rPr lang="en-US" sz="2000" dirty="0"/>
              <a:t>	22	Real Estate Sales Agents</a:t>
            </a:r>
          </a:p>
          <a:p>
            <a:pPr>
              <a:tabLst>
                <a:tab pos="965200" algn="r"/>
                <a:tab pos="1193800" algn="l"/>
              </a:tabLst>
            </a:pPr>
            <a:r>
              <a:rPr lang="en-US" sz="2000" dirty="0"/>
              <a:t>	22	First-Line Supervisors of Mechanics, Installers, and Repairers</a:t>
            </a:r>
          </a:p>
          <a:p>
            <a:pPr>
              <a:tabLst>
                <a:tab pos="965200" algn="r"/>
                <a:tab pos="1193800" algn="l"/>
              </a:tabLst>
            </a:pPr>
            <a:r>
              <a:rPr lang="en-US" sz="2000" dirty="0"/>
              <a:t>	22	Heating, Air Conditioning, and Refrigeration Mechanics and Installers</a:t>
            </a:r>
          </a:p>
          <a:p>
            <a:pPr>
              <a:tabLst>
                <a:tab pos="965200" algn="r"/>
                <a:tab pos="1193800" algn="l"/>
              </a:tabLst>
            </a:pPr>
            <a:r>
              <a:rPr lang="en-US" sz="2000" dirty="0"/>
              <a:t>	22	Nonfarm Animal Caretakers</a:t>
            </a:r>
          </a:p>
          <a:p>
            <a:pPr>
              <a:tabLst>
                <a:tab pos="965200" algn="r"/>
                <a:tab pos="1193800" algn="l"/>
              </a:tabLst>
            </a:pPr>
            <a:r>
              <a:rPr lang="en-US" sz="2000" dirty="0"/>
              <a:t>	21	Police and Sheriff's Patrol Officers</a:t>
            </a:r>
          </a:p>
          <a:p>
            <a:pPr>
              <a:tabLst>
                <a:tab pos="965200" algn="r"/>
                <a:tab pos="1193800" algn="l"/>
              </a:tabLst>
            </a:pPr>
            <a:r>
              <a:rPr lang="en-US" sz="2000" dirty="0"/>
              <a:t>	20	Hotel, Motel, and Resort Desk Clerks</a:t>
            </a:r>
          </a:p>
          <a:p>
            <a:pPr>
              <a:tabLst>
                <a:tab pos="965200" algn="r"/>
                <a:tab pos="1193800" algn="l"/>
              </a:tabLst>
            </a:pPr>
            <a:r>
              <a:rPr lang="en-US" sz="2000" dirty="0"/>
              <a:t>	20	Counter and Rental Clerks</a:t>
            </a:r>
          </a:p>
          <a:p>
            <a:pPr>
              <a:tabLst>
                <a:tab pos="965200" algn="r"/>
                <a:tab pos="1193800" algn="l"/>
              </a:tabLst>
            </a:pPr>
            <a:r>
              <a:rPr lang="en-US" sz="2000" dirty="0"/>
              <a:t>	20	Computer Systems Analysts</a:t>
            </a:r>
          </a:p>
          <a:p>
            <a:pPr>
              <a:tabLst>
                <a:tab pos="965200" algn="r"/>
                <a:tab pos="1193800" algn="l"/>
              </a:tabLst>
            </a:pPr>
            <a:r>
              <a:rPr lang="en-US" sz="2000" dirty="0"/>
              <a:t>	18	Pharmacy Technicians</a:t>
            </a:r>
          </a:p>
          <a:p>
            <a:pPr>
              <a:tabLst>
                <a:tab pos="965200" algn="r"/>
                <a:tab pos="1193800" algn="l"/>
              </a:tabLst>
            </a:pPr>
            <a:r>
              <a:rPr lang="en-US" sz="2000" dirty="0"/>
              <a:t>	18	Management Analysts</a:t>
            </a:r>
          </a:p>
          <a:p>
            <a:pPr>
              <a:tabLst>
                <a:tab pos="965200" algn="r"/>
                <a:tab pos="1193800" algn="l"/>
              </a:tabLst>
            </a:pPr>
            <a:r>
              <a:rPr lang="en-US" sz="2000" dirty="0"/>
              <a:t>	15	Real Estate Brokers</a:t>
            </a:r>
          </a:p>
        </p:txBody>
      </p:sp>
    </p:spTree>
    <p:extLst>
      <p:ext uri="{BB962C8B-B14F-4D97-AF65-F5344CB8AC3E}">
        <p14:creationId xmlns:p14="http://schemas.microsoft.com/office/powerpoint/2010/main" val="24300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Your work is to discover your work, and then with all your heart to give yourself to it"/>
          <p:cNvSpPr txBox="1">
            <a:spLocks noGrp="1"/>
          </p:cNvSpPr>
          <p:nvPr>
            <p:ph type="title"/>
          </p:nvPr>
        </p:nvSpPr>
        <p:spPr>
          <a:xfrm>
            <a:off x="892969" y="744141"/>
            <a:ext cx="7358063" cy="2321719"/>
          </a:xfrm>
        </p:spPr>
        <p:txBody>
          <a:bodyPr>
            <a:normAutofit fontScale="90000"/>
          </a:bodyPr>
          <a:lstStyle>
            <a:lvl1pPr algn="l" defTabSz="361188">
              <a:defRPr sz="5214">
                <a:latin typeface="Helvetica"/>
                <a:ea typeface="Helvetica"/>
                <a:cs typeface="Helvetica"/>
                <a:sym typeface="Helvetica"/>
              </a:defRPr>
            </a:lvl1pPr>
          </a:lstStyle>
          <a:p>
            <a:r>
              <a:rPr lang="en-US" dirty="0"/>
              <a:t>Your work is to discover your work, and then with all your heart to give yourself to it </a:t>
            </a:r>
          </a:p>
        </p:txBody>
      </p:sp>
      <p:grpSp>
        <p:nvGrpSpPr>
          <p:cNvPr id="128" name="Unknown.jpeg"/>
          <p:cNvGrpSpPr/>
          <p:nvPr/>
        </p:nvGrpSpPr>
        <p:grpSpPr>
          <a:xfrm>
            <a:off x="-76200" y="3189217"/>
            <a:ext cx="5105400" cy="3906868"/>
            <a:chOff x="0" y="0"/>
            <a:chExt cx="7476341" cy="5721211"/>
          </a:xfrm>
        </p:grpSpPr>
        <p:pic>
          <p:nvPicPr>
            <p:cNvPr id="127" name="Unknown.jpeg" descr="Unknown.jpeg"/>
            <p:cNvPicPr>
              <a:picLocks noChangeAspect="1"/>
            </p:cNvPicPr>
            <p:nvPr/>
          </p:nvPicPr>
          <p:blipFill>
            <a:blip r:embed="rId3">
              <a:extLst/>
            </a:blip>
            <a:stretch>
              <a:fillRect/>
            </a:stretch>
          </p:blipFill>
          <p:spPr>
            <a:xfrm>
              <a:off x="215900" y="139700"/>
              <a:ext cx="7044542" cy="5162412"/>
            </a:xfrm>
            <a:prstGeom prst="rect">
              <a:avLst/>
            </a:prstGeom>
            <a:ln>
              <a:noFill/>
            </a:ln>
            <a:effectLst/>
          </p:spPr>
        </p:pic>
        <p:pic>
          <p:nvPicPr>
            <p:cNvPr id="126" name="Unknown.jpeg" descr="Unknown.jpeg"/>
            <p:cNvPicPr>
              <a:picLocks/>
            </p:cNvPicPr>
            <p:nvPr/>
          </p:nvPicPr>
          <p:blipFill>
            <a:blip r:embed="rId4">
              <a:extLst/>
            </a:blip>
            <a:stretch>
              <a:fillRect/>
            </a:stretch>
          </p:blipFill>
          <p:spPr>
            <a:xfrm>
              <a:off x="0" y="0"/>
              <a:ext cx="7476342" cy="5721212"/>
            </a:xfrm>
            <a:prstGeom prst="rect">
              <a:avLst/>
            </a:prstGeom>
            <a:effectLst/>
          </p:spPr>
        </p:pic>
      </p:grpSp>
    </p:spTree>
    <p:extLst>
      <p:ext uri="{BB962C8B-B14F-4D97-AF65-F5344CB8AC3E}">
        <p14:creationId xmlns:p14="http://schemas.microsoft.com/office/powerpoint/2010/main" val="116067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Goldsboro-Kinston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325	Combined Food Preparation and Serving Workers, Including Fast Food</a:t>
            </a:r>
          </a:p>
          <a:p>
            <a:pPr>
              <a:tabLst>
                <a:tab pos="965200" algn="r"/>
                <a:tab pos="1193800" algn="l"/>
              </a:tabLst>
            </a:pPr>
            <a:r>
              <a:rPr lang="en-US" sz="2000" dirty="0"/>
              <a:t>	315	Home Health Aides</a:t>
            </a:r>
          </a:p>
          <a:p>
            <a:pPr>
              <a:tabLst>
                <a:tab pos="965200" algn="r"/>
                <a:tab pos="1193800" algn="l"/>
              </a:tabLst>
            </a:pPr>
            <a:r>
              <a:rPr lang="en-US" sz="2000" dirty="0"/>
              <a:t>	275	Registered Nurses</a:t>
            </a:r>
          </a:p>
          <a:p>
            <a:pPr>
              <a:tabLst>
                <a:tab pos="965200" algn="r"/>
                <a:tab pos="1193800" algn="l"/>
              </a:tabLst>
            </a:pPr>
            <a:r>
              <a:rPr lang="en-US" sz="2000" dirty="0"/>
              <a:t>	269	Slaughterers and Meat Packers</a:t>
            </a:r>
          </a:p>
          <a:p>
            <a:pPr>
              <a:tabLst>
                <a:tab pos="965200" algn="r"/>
                <a:tab pos="1193800" algn="l"/>
              </a:tabLst>
            </a:pPr>
            <a:r>
              <a:rPr lang="en-US" sz="2000" dirty="0"/>
              <a:t>	186	Customer Service Representatives</a:t>
            </a:r>
          </a:p>
          <a:p>
            <a:pPr>
              <a:tabLst>
                <a:tab pos="965200" algn="r"/>
                <a:tab pos="1193800" algn="l"/>
              </a:tabLst>
            </a:pPr>
            <a:r>
              <a:rPr lang="en-US" sz="2000" dirty="0"/>
              <a:t>	161	Retail Salespersons</a:t>
            </a:r>
          </a:p>
          <a:p>
            <a:pPr>
              <a:tabLst>
                <a:tab pos="965200" algn="r"/>
                <a:tab pos="1193800" algn="l"/>
              </a:tabLst>
            </a:pPr>
            <a:r>
              <a:rPr lang="en-US" sz="2000" dirty="0"/>
              <a:t>	155	Laborers and Freight, Stock, and Material Movers, Hand</a:t>
            </a:r>
          </a:p>
          <a:p>
            <a:pPr>
              <a:tabLst>
                <a:tab pos="965200" algn="r"/>
                <a:tab pos="1193800" algn="l"/>
              </a:tabLst>
            </a:pPr>
            <a:r>
              <a:rPr lang="en-US" sz="2000" dirty="0"/>
              <a:t>	136	Packers and Packagers, Hand</a:t>
            </a:r>
          </a:p>
          <a:p>
            <a:pPr>
              <a:tabLst>
                <a:tab pos="965200" algn="r"/>
                <a:tab pos="1193800" algn="l"/>
              </a:tabLst>
            </a:pPr>
            <a:r>
              <a:rPr lang="en-US" sz="2000" dirty="0"/>
              <a:t>	134	Nursing Assistants</a:t>
            </a:r>
          </a:p>
          <a:p>
            <a:pPr>
              <a:tabLst>
                <a:tab pos="965200" algn="r"/>
                <a:tab pos="1193800" algn="l"/>
              </a:tabLst>
            </a:pPr>
            <a:r>
              <a:rPr lang="en-US" sz="2000" dirty="0"/>
              <a:t>	131	Meat, Poultry, and Fish Cutters and Trimmers</a:t>
            </a:r>
          </a:p>
          <a:p>
            <a:pPr>
              <a:tabLst>
                <a:tab pos="965200" algn="r"/>
                <a:tab pos="1193800" algn="l"/>
              </a:tabLst>
            </a:pPr>
            <a:r>
              <a:rPr lang="en-US" sz="2000" dirty="0"/>
              <a:t>	122	Team Assemblers</a:t>
            </a:r>
          </a:p>
          <a:p>
            <a:pPr>
              <a:tabLst>
                <a:tab pos="965200" algn="r"/>
                <a:tab pos="1193800" algn="l"/>
              </a:tabLst>
            </a:pPr>
            <a:r>
              <a:rPr lang="en-US" sz="2000" dirty="0"/>
              <a:t>	115	Personal Care Aides</a:t>
            </a:r>
          </a:p>
          <a:p>
            <a:pPr>
              <a:tabLst>
                <a:tab pos="965200" algn="r"/>
                <a:tab pos="1193800" algn="l"/>
              </a:tabLst>
            </a:pPr>
            <a:r>
              <a:rPr lang="en-US" sz="2000" dirty="0"/>
              <a:t>	111	General and Operations Managers</a:t>
            </a:r>
          </a:p>
          <a:p>
            <a:pPr>
              <a:tabLst>
                <a:tab pos="965200" algn="r"/>
                <a:tab pos="1193800" algn="l"/>
              </a:tabLst>
            </a:pPr>
            <a:r>
              <a:rPr lang="en-US" sz="2000" dirty="0"/>
              <a:t>	108	Cooks, Restaurant</a:t>
            </a:r>
          </a:p>
          <a:p>
            <a:pPr>
              <a:tabLst>
                <a:tab pos="965200" algn="r"/>
                <a:tab pos="1193800" algn="l"/>
              </a:tabLst>
            </a:pPr>
            <a:r>
              <a:rPr lang="en-US" sz="2000" dirty="0"/>
              <a:t>	96	Maintenance and Repair Workers, General</a:t>
            </a:r>
          </a:p>
          <a:p>
            <a:pPr>
              <a:tabLst>
                <a:tab pos="965200" algn="r"/>
                <a:tab pos="1193800" algn="l"/>
              </a:tabLst>
            </a:pPr>
            <a:r>
              <a:rPr lang="en-US" sz="2000" dirty="0"/>
              <a:t>	93	Heavy and Tractor-Trailer Truck Drivers</a:t>
            </a:r>
          </a:p>
          <a:p>
            <a:pPr>
              <a:tabLst>
                <a:tab pos="965200" algn="r"/>
                <a:tab pos="1193800" algn="l"/>
              </a:tabLst>
            </a:pPr>
            <a:r>
              <a:rPr lang="en-US" sz="2000" dirty="0"/>
              <a:t>	88	Janitors and Cleaners, Except Maids and Housekeeping Cleaners</a:t>
            </a:r>
          </a:p>
          <a:p>
            <a:pPr>
              <a:tabLst>
                <a:tab pos="965200" algn="r"/>
                <a:tab pos="1193800" algn="l"/>
              </a:tabLst>
            </a:pPr>
            <a:r>
              <a:rPr lang="en-US" sz="2000" dirty="0"/>
              <a:t>	88	Industrial Machinery Mechanics</a:t>
            </a:r>
          </a:p>
          <a:p>
            <a:pPr>
              <a:tabLst>
                <a:tab pos="965200" algn="r"/>
                <a:tab pos="1193800" algn="l"/>
              </a:tabLst>
            </a:pPr>
            <a:r>
              <a:rPr lang="en-US" sz="2000" dirty="0"/>
              <a:t>	82	Childcare Workers</a:t>
            </a:r>
          </a:p>
          <a:p>
            <a:pPr>
              <a:tabLst>
                <a:tab pos="965200" algn="r"/>
                <a:tab pos="1193800" algn="l"/>
              </a:tabLst>
            </a:pPr>
            <a:r>
              <a:rPr lang="en-US" sz="2000" dirty="0"/>
              <a:t>	80	Packaging and Filling Machine Operators and Tenders</a:t>
            </a:r>
          </a:p>
          <a:p>
            <a:pPr>
              <a:tabLst>
                <a:tab pos="965200" algn="r"/>
                <a:tab pos="1193800" algn="l"/>
              </a:tabLst>
            </a:pPr>
            <a:r>
              <a:rPr lang="en-US" sz="2000" dirty="0"/>
              <a:t>	72	Cashiers</a:t>
            </a:r>
          </a:p>
          <a:p>
            <a:pPr>
              <a:tabLst>
                <a:tab pos="965200" algn="r"/>
                <a:tab pos="1193800" algn="l"/>
              </a:tabLst>
            </a:pPr>
            <a:r>
              <a:rPr lang="en-US" sz="2000" dirty="0"/>
              <a:t>	72	Sales Representatives, Wholesale and Manufacturing, Except Technical and Scientific Products</a:t>
            </a:r>
          </a:p>
          <a:p>
            <a:pPr>
              <a:tabLst>
                <a:tab pos="965200" algn="r"/>
                <a:tab pos="1193800" algn="l"/>
              </a:tabLst>
            </a:pPr>
            <a:r>
              <a:rPr lang="en-US" sz="2000" dirty="0"/>
              <a:t>	72	First-Line Supervisors of Office and Administrative Support Workers</a:t>
            </a:r>
          </a:p>
          <a:p>
            <a:pPr>
              <a:tabLst>
                <a:tab pos="965200" algn="r"/>
                <a:tab pos="1193800" algn="l"/>
              </a:tabLst>
            </a:pPr>
            <a:r>
              <a:rPr lang="en-US" sz="2000" dirty="0"/>
              <a:t>	70	First-Line Supervisors of Food Preparation and Serving Workers</a:t>
            </a:r>
          </a:p>
          <a:p>
            <a:pPr>
              <a:tabLst>
                <a:tab pos="965200" algn="r"/>
                <a:tab pos="1193800" algn="l"/>
              </a:tabLst>
            </a:pPr>
            <a:r>
              <a:rPr lang="en-US" sz="2000" dirty="0"/>
              <a:t>	68	Stock Clerks and Order Fillers</a:t>
            </a:r>
          </a:p>
          <a:p>
            <a:pPr>
              <a:tabLst>
                <a:tab pos="965200" algn="r"/>
                <a:tab pos="1193800" algn="l"/>
              </a:tabLst>
            </a:pPr>
            <a:r>
              <a:rPr lang="en-US" sz="2000" dirty="0"/>
              <a:t>	62	First-Line Supervisors of Production and Operating Workers</a:t>
            </a:r>
          </a:p>
          <a:p>
            <a:pPr>
              <a:tabLst>
                <a:tab pos="965200" algn="r"/>
                <a:tab pos="1193800" algn="l"/>
              </a:tabLst>
            </a:pPr>
            <a:r>
              <a:rPr lang="en-US" sz="2000" dirty="0"/>
              <a:t>	56	Accountants and Auditors</a:t>
            </a:r>
          </a:p>
          <a:p>
            <a:pPr>
              <a:tabLst>
                <a:tab pos="965200" algn="r"/>
                <a:tab pos="1193800" algn="l"/>
              </a:tabLst>
            </a:pPr>
            <a:r>
              <a:rPr lang="en-US" sz="2000" dirty="0"/>
              <a:t>	54	Construction Laborers</a:t>
            </a:r>
          </a:p>
          <a:p>
            <a:pPr>
              <a:tabLst>
                <a:tab pos="965200" algn="r"/>
                <a:tab pos="1193800" algn="l"/>
              </a:tabLst>
            </a:pPr>
            <a:r>
              <a:rPr lang="en-US" sz="2000" dirty="0"/>
              <a:t>	54	Computer Systems Analysts</a:t>
            </a:r>
          </a:p>
          <a:p>
            <a:pPr>
              <a:tabLst>
                <a:tab pos="965200" algn="r"/>
                <a:tab pos="1193800" algn="l"/>
              </a:tabLst>
            </a:pPr>
            <a:r>
              <a:rPr lang="en-US" sz="2000" dirty="0"/>
              <a:t>	51	Business Operations Specialists, All Other</a:t>
            </a:r>
          </a:p>
          <a:p>
            <a:pPr>
              <a:tabLst>
                <a:tab pos="965200" algn="r"/>
                <a:tab pos="1193800" algn="l"/>
              </a:tabLst>
            </a:pPr>
            <a:r>
              <a:rPr lang="en-US" sz="2000" dirty="0"/>
              <a:t>	51	Machinists</a:t>
            </a:r>
          </a:p>
          <a:p>
            <a:pPr>
              <a:tabLst>
                <a:tab pos="965200" algn="r"/>
                <a:tab pos="1193800" algn="l"/>
              </a:tabLst>
            </a:pPr>
            <a:r>
              <a:rPr lang="en-US" sz="2000" dirty="0"/>
              <a:t>	50	First-Line Supervisors of Retail Sales Workers</a:t>
            </a:r>
          </a:p>
          <a:p>
            <a:pPr>
              <a:tabLst>
                <a:tab pos="965200" algn="r"/>
                <a:tab pos="1193800" algn="l"/>
              </a:tabLst>
            </a:pPr>
            <a:r>
              <a:rPr lang="en-US" sz="2000" dirty="0"/>
              <a:t>	50	Industrial Truck and Tractor Operators</a:t>
            </a:r>
          </a:p>
          <a:p>
            <a:pPr>
              <a:tabLst>
                <a:tab pos="965200" algn="r"/>
                <a:tab pos="1193800" algn="l"/>
              </a:tabLst>
            </a:pPr>
            <a:r>
              <a:rPr lang="en-US" sz="2000" dirty="0"/>
              <a:t>	49	Waiters and Waitresses</a:t>
            </a:r>
          </a:p>
          <a:p>
            <a:pPr>
              <a:tabLst>
                <a:tab pos="965200" algn="r"/>
                <a:tab pos="1193800" algn="l"/>
              </a:tabLst>
            </a:pPr>
            <a:r>
              <a:rPr lang="en-US" sz="2000" dirty="0"/>
              <a:t>	49	Pharmacy Technicians</a:t>
            </a:r>
          </a:p>
          <a:p>
            <a:pPr>
              <a:tabLst>
                <a:tab pos="965200" algn="r"/>
                <a:tab pos="1193800" algn="l"/>
              </a:tabLst>
            </a:pPr>
            <a:r>
              <a:rPr lang="en-US" sz="2000" dirty="0"/>
              <a:t>	48	Market Research Analysts and Marketing Specialists</a:t>
            </a:r>
          </a:p>
          <a:p>
            <a:pPr>
              <a:tabLst>
                <a:tab pos="965200" algn="r"/>
                <a:tab pos="1193800" algn="l"/>
              </a:tabLst>
            </a:pPr>
            <a:r>
              <a:rPr lang="en-US" sz="2000" dirty="0"/>
              <a:t>	47	Inspectors, Testers, Sorters, Samplers, and </a:t>
            </a:r>
            <a:r>
              <a:rPr lang="en-US" sz="2000" dirty="0" err="1"/>
              <a:t>Weighers</a:t>
            </a:r>
            <a:endParaRPr lang="en-US" sz="2000" dirty="0"/>
          </a:p>
          <a:p>
            <a:pPr>
              <a:tabLst>
                <a:tab pos="965200" algn="r"/>
                <a:tab pos="1193800" algn="l"/>
              </a:tabLst>
            </a:pPr>
            <a:r>
              <a:rPr lang="en-US" sz="2000" dirty="0"/>
              <a:t>	46	Office Clerks, General</a:t>
            </a:r>
          </a:p>
          <a:p>
            <a:pPr>
              <a:tabLst>
                <a:tab pos="965200" algn="r"/>
                <a:tab pos="1193800" algn="l"/>
              </a:tabLst>
            </a:pPr>
            <a:r>
              <a:rPr lang="en-US" sz="2000" dirty="0"/>
              <a:t>	46	Bakers</a:t>
            </a:r>
          </a:p>
          <a:p>
            <a:pPr>
              <a:tabLst>
                <a:tab pos="965200" algn="r"/>
                <a:tab pos="1193800" algn="l"/>
              </a:tabLst>
            </a:pPr>
            <a:r>
              <a:rPr lang="en-US" sz="2000" dirty="0"/>
              <a:t>	43	Preschool Teachers, Except Special Education</a:t>
            </a:r>
          </a:p>
        </p:txBody>
      </p:sp>
    </p:spTree>
    <p:extLst>
      <p:ext uri="{BB962C8B-B14F-4D97-AF65-F5344CB8AC3E}">
        <p14:creationId xmlns:p14="http://schemas.microsoft.com/office/powerpoint/2010/main" val="37350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Jacksonville-New Bern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1,318	Combined Food Preparation and Serving Workers, Including Fast Food</a:t>
            </a:r>
          </a:p>
          <a:p>
            <a:pPr>
              <a:tabLst>
                <a:tab pos="965200" algn="r"/>
                <a:tab pos="1193800" algn="l"/>
              </a:tabLst>
            </a:pPr>
            <a:r>
              <a:rPr lang="en-US" sz="2000" dirty="0"/>
              <a:t>	1,090	Retail Salespersons</a:t>
            </a:r>
          </a:p>
          <a:p>
            <a:pPr>
              <a:tabLst>
                <a:tab pos="965200" algn="r"/>
                <a:tab pos="1193800" algn="l"/>
              </a:tabLst>
            </a:pPr>
            <a:r>
              <a:rPr lang="en-US" sz="2000" dirty="0"/>
              <a:t>	606	Home Health Aides</a:t>
            </a:r>
          </a:p>
          <a:p>
            <a:pPr>
              <a:tabLst>
                <a:tab pos="965200" algn="r"/>
                <a:tab pos="1193800" algn="l"/>
              </a:tabLst>
            </a:pPr>
            <a:r>
              <a:rPr lang="en-US" sz="2000" dirty="0"/>
              <a:t>	461	Waiters and Waitresses</a:t>
            </a:r>
          </a:p>
          <a:p>
            <a:pPr>
              <a:tabLst>
                <a:tab pos="965200" algn="r"/>
                <a:tab pos="1193800" algn="l"/>
              </a:tabLst>
            </a:pPr>
            <a:r>
              <a:rPr lang="en-US" sz="2000" dirty="0"/>
              <a:t>	427	Registered Nurses</a:t>
            </a:r>
          </a:p>
          <a:p>
            <a:pPr>
              <a:tabLst>
                <a:tab pos="965200" algn="r"/>
                <a:tab pos="1193800" algn="l"/>
              </a:tabLst>
            </a:pPr>
            <a:r>
              <a:rPr lang="en-US" sz="2000" dirty="0"/>
              <a:t>	424	Cashiers</a:t>
            </a:r>
          </a:p>
          <a:p>
            <a:pPr>
              <a:tabLst>
                <a:tab pos="965200" algn="r"/>
                <a:tab pos="1193800" algn="l"/>
              </a:tabLst>
            </a:pPr>
            <a:r>
              <a:rPr lang="en-US" sz="2000" dirty="0"/>
              <a:t>	415	Cooks, Restaurant</a:t>
            </a:r>
          </a:p>
          <a:p>
            <a:pPr>
              <a:tabLst>
                <a:tab pos="965200" algn="r"/>
                <a:tab pos="1193800" algn="l"/>
              </a:tabLst>
            </a:pPr>
            <a:r>
              <a:rPr lang="en-US" sz="2000" dirty="0"/>
              <a:t>	334	Nursing Assistants</a:t>
            </a:r>
          </a:p>
          <a:p>
            <a:pPr>
              <a:tabLst>
                <a:tab pos="965200" algn="r"/>
                <a:tab pos="1193800" algn="l"/>
              </a:tabLst>
            </a:pPr>
            <a:r>
              <a:rPr lang="en-US" sz="2000" dirty="0"/>
              <a:t>	317	Customer Service Representatives</a:t>
            </a:r>
          </a:p>
          <a:p>
            <a:pPr>
              <a:tabLst>
                <a:tab pos="965200" algn="r"/>
                <a:tab pos="1193800" algn="l"/>
              </a:tabLst>
            </a:pPr>
            <a:r>
              <a:rPr lang="en-US" sz="2000" dirty="0"/>
              <a:t>	292	First-Line Supervisors of Retail Sales Workers</a:t>
            </a:r>
          </a:p>
          <a:p>
            <a:pPr>
              <a:tabLst>
                <a:tab pos="965200" algn="r"/>
                <a:tab pos="1193800" algn="l"/>
              </a:tabLst>
            </a:pPr>
            <a:r>
              <a:rPr lang="en-US" sz="2000" dirty="0"/>
              <a:t>	267	First-Line Supervisors of Food Preparation and Serving Workers</a:t>
            </a:r>
          </a:p>
          <a:p>
            <a:pPr>
              <a:tabLst>
                <a:tab pos="965200" algn="r"/>
                <a:tab pos="1193800" algn="l"/>
              </a:tabLst>
            </a:pPr>
            <a:r>
              <a:rPr lang="en-US" sz="2000" dirty="0"/>
              <a:t>	248	Stock Clerks and Order Fillers</a:t>
            </a:r>
          </a:p>
          <a:p>
            <a:pPr>
              <a:tabLst>
                <a:tab pos="965200" algn="r"/>
                <a:tab pos="1193800" algn="l"/>
              </a:tabLst>
            </a:pPr>
            <a:r>
              <a:rPr lang="en-US" sz="2000" dirty="0"/>
              <a:t>	204	Laborers and Freight, Stock, and Material Movers, Hand</a:t>
            </a:r>
          </a:p>
          <a:p>
            <a:pPr>
              <a:tabLst>
                <a:tab pos="965200" algn="r"/>
                <a:tab pos="1193800" algn="l"/>
              </a:tabLst>
            </a:pPr>
            <a:r>
              <a:rPr lang="en-US" sz="2000" dirty="0"/>
              <a:t>	179	Janitors and Cleaners, Except Maids and Housekeeping Cleaners</a:t>
            </a:r>
          </a:p>
          <a:p>
            <a:pPr>
              <a:tabLst>
                <a:tab pos="965200" algn="r"/>
                <a:tab pos="1193800" algn="l"/>
              </a:tabLst>
            </a:pPr>
            <a:r>
              <a:rPr lang="en-US" sz="2000" dirty="0"/>
              <a:t>	165	General and Operations Managers</a:t>
            </a:r>
          </a:p>
          <a:p>
            <a:pPr>
              <a:tabLst>
                <a:tab pos="965200" algn="r"/>
                <a:tab pos="1193800" algn="l"/>
              </a:tabLst>
            </a:pPr>
            <a:r>
              <a:rPr lang="en-US" sz="2000" dirty="0"/>
              <a:t>	164	Childcare Workers</a:t>
            </a:r>
          </a:p>
          <a:p>
            <a:pPr>
              <a:tabLst>
                <a:tab pos="965200" algn="r"/>
                <a:tab pos="1193800" algn="l"/>
              </a:tabLst>
            </a:pPr>
            <a:r>
              <a:rPr lang="en-US" sz="2000" dirty="0"/>
              <a:t>	152	First-Line Supervisors of Office and Administrative Support Workers</a:t>
            </a:r>
          </a:p>
          <a:p>
            <a:pPr>
              <a:tabLst>
                <a:tab pos="965200" algn="r"/>
                <a:tab pos="1193800" algn="l"/>
              </a:tabLst>
            </a:pPr>
            <a:r>
              <a:rPr lang="en-US" sz="2000" dirty="0"/>
              <a:t>	145	Personal Care Aides</a:t>
            </a:r>
          </a:p>
          <a:p>
            <a:pPr>
              <a:tabLst>
                <a:tab pos="965200" algn="r"/>
                <a:tab pos="1193800" algn="l"/>
              </a:tabLst>
            </a:pPr>
            <a:r>
              <a:rPr lang="en-US" sz="2000" dirty="0"/>
              <a:t>	131	Landscaping and </a:t>
            </a:r>
            <a:r>
              <a:rPr lang="en-US" sz="2000" dirty="0" err="1"/>
              <a:t>Groundskeeping</a:t>
            </a:r>
            <a:r>
              <a:rPr lang="en-US" sz="2000" dirty="0"/>
              <a:t> Workers</a:t>
            </a:r>
          </a:p>
          <a:p>
            <a:pPr>
              <a:tabLst>
                <a:tab pos="965200" algn="r"/>
                <a:tab pos="1193800" algn="l"/>
              </a:tabLst>
            </a:pPr>
            <a:r>
              <a:rPr lang="en-US" sz="2000" dirty="0"/>
              <a:t>	125	Automotive Service Technicians and Mechanics</a:t>
            </a:r>
          </a:p>
          <a:p>
            <a:pPr>
              <a:tabLst>
                <a:tab pos="965200" algn="r"/>
                <a:tab pos="1193800" algn="l"/>
              </a:tabLst>
            </a:pPr>
            <a:r>
              <a:rPr lang="en-US" sz="2000" dirty="0"/>
              <a:t>	115	Receptionists and Information Clerks</a:t>
            </a:r>
          </a:p>
          <a:p>
            <a:pPr>
              <a:tabLst>
                <a:tab pos="965200" algn="r"/>
                <a:tab pos="1193800" algn="l"/>
              </a:tabLst>
            </a:pPr>
            <a:r>
              <a:rPr lang="en-US" sz="2000" dirty="0"/>
              <a:t>	114	Office Clerks, General</a:t>
            </a:r>
          </a:p>
          <a:p>
            <a:pPr>
              <a:tabLst>
                <a:tab pos="965200" algn="r"/>
                <a:tab pos="1193800" algn="l"/>
              </a:tabLst>
            </a:pPr>
            <a:r>
              <a:rPr lang="en-US" sz="2000" dirty="0"/>
              <a:t>	114	Heavy and Tractor-Trailer Truck Drivers</a:t>
            </a:r>
          </a:p>
          <a:p>
            <a:pPr>
              <a:tabLst>
                <a:tab pos="965200" algn="r"/>
                <a:tab pos="1193800" algn="l"/>
              </a:tabLst>
            </a:pPr>
            <a:r>
              <a:rPr lang="en-US" sz="2000" dirty="0"/>
              <a:t>	104	Pharmacy Technicians</a:t>
            </a:r>
          </a:p>
          <a:p>
            <a:pPr>
              <a:tabLst>
                <a:tab pos="965200" algn="r"/>
                <a:tab pos="1193800" algn="l"/>
              </a:tabLst>
            </a:pPr>
            <a:r>
              <a:rPr lang="en-US" sz="2000" dirty="0"/>
              <a:t>	102	Maids and Housekeeping Cleaners</a:t>
            </a:r>
          </a:p>
          <a:p>
            <a:pPr>
              <a:tabLst>
                <a:tab pos="965200" algn="r"/>
                <a:tab pos="1193800" algn="l"/>
              </a:tabLst>
            </a:pPr>
            <a:r>
              <a:rPr lang="en-US" sz="2000" dirty="0"/>
              <a:t>	102	Bartenders</a:t>
            </a:r>
          </a:p>
          <a:p>
            <a:pPr>
              <a:tabLst>
                <a:tab pos="965200" algn="r"/>
                <a:tab pos="1193800" algn="l"/>
              </a:tabLst>
            </a:pPr>
            <a:r>
              <a:rPr lang="en-US" sz="2000" dirty="0"/>
              <a:t>	99	Medical Assistants</a:t>
            </a:r>
          </a:p>
          <a:p>
            <a:pPr>
              <a:tabLst>
                <a:tab pos="965200" algn="r"/>
                <a:tab pos="1193800" algn="l"/>
              </a:tabLst>
            </a:pPr>
            <a:r>
              <a:rPr lang="en-US" sz="2000" dirty="0"/>
              <a:t>	93	Construction Laborers</a:t>
            </a:r>
          </a:p>
          <a:p>
            <a:pPr>
              <a:tabLst>
                <a:tab pos="965200" algn="r"/>
                <a:tab pos="1193800" algn="l"/>
              </a:tabLst>
            </a:pPr>
            <a:r>
              <a:rPr lang="en-US" sz="2000" dirty="0"/>
              <a:t>	90	Accountants and Auditors</a:t>
            </a:r>
          </a:p>
          <a:p>
            <a:pPr>
              <a:tabLst>
                <a:tab pos="965200" algn="r"/>
                <a:tab pos="1193800" algn="l"/>
              </a:tabLst>
            </a:pPr>
            <a:r>
              <a:rPr lang="en-US" sz="2000" dirty="0"/>
              <a:t>	90	Counter Attendants, Cafeteria, Food Concession, and Coffee Shop</a:t>
            </a:r>
          </a:p>
          <a:p>
            <a:pPr>
              <a:tabLst>
                <a:tab pos="965200" algn="r"/>
                <a:tab pos="1193800" algn="l"/>
              </a:tabLst>
            </a:pPr>
            <a:r>
              <a:rPr lang="en-US" sz="2000" dirty="0"/>
              <a:t>	87	Hosts and Hostesses, Restaurant, Lounge, and Coffee Shop</a:t>
            </a:r>
          </a:p>
          <a:p>
            <a:pPr>
              <a:tabLst>
                <a:tab pos="965200" algn="r"/>
                <a:tab pos="1193800" algn="l"/>
              </a:tabLst>
            </a:pPr>
            <a:r>
              <a:rPr lang="en-US" sz="2000" dirty="0"/>
              <a:t>	86	Maintenance and Repair Workers, General</a:t>
            </a:r>
          </a:p>
          <a:p>
            <a:pPr>
              <a:tabLst>
                <a:tab pos="965200" algn="r"/>
                <a:tab pos="1193800" algn="l"/>
              </a:tabLst>
            </a:pPr>
            <a:r>
              <a:rPr lang="en-US" sz="2000" dirty="0"/>
              <a:t>	86	Food Preparation Workers</a:t>
            </a:r>
          </a:p>
          <a:p>
            <a:pPr>
              <a:tabLst>
                <a:tab pos="965200" algn="r"/>
                <a:tab pos="1193800" algn="l"/>
              </a:tabLst>
            </a:pPr>
            <a:r>
              <a:rPr lang="en-US" sz="2000" dirty="0"/>
              <a:t>	78	Licensed Practical and Licensed Vocational Nurses</a:t>
            </a:r>
          </a:p>
          <a:p>
            <a:pPr>
              <a:tabLst>
                <a:tab pos="965200" algn="r"/>
                <a:tab pos="1193800" algn="l"/>
              </a:tabLst>
            </a:pPr>
            <a:r>
              <a:rPr lang="en-US" sz="2000" dirty="0"/>
              <a:t>	78	Sales Representatives, Services, All Other</a:t>
            </a:r>
          </a:p>
          <a:p>
            <a:pPr>
              <a:tabLst>
                <a:tab pos="965200" algn="r"/>
                <a:tab pos="1193800" algn="l"/>
              </a:tabLst>
            </a:pPr>
            <a:r>
              <a:rPr lang="en-US" sz="2000" dirty="0"/>
              <a:t>	77	Secretaries and Administrative Assistants, Except Legal, Medical, and Executive</a:t>
            </a:r>
          </a:p>
          <a:p>
            <a:pPr>
              <a:tabLst>
                <a:tab pos="965200" algn="r"/>
                <a:tab pos="1193800" algn="l"/>
              </a:tabLst>
            </a:pPr>
            <a:r>
              <a:rPr lang="en-US" sz="2000" dirty="0"/>
              <a:t>	75	Team Assemblers</a:t>
            </a:r>
          </a:p>
          <a:p>
            <a:pPr>
              <a:tabLst>
                <a:tab pos="965200" algn="r"/>
                <a:tab pos="1193800" algn="l"/>
              </a:tabLst>
            </a:pPr>
            <a:r>
              <a:rPr lang="en-US" sz="2000" dirty="0"/>
              <a:t>	74	Computer Systems Analysts</a:t>
            </a:r>
          </a:p>
          <a:p>
            <a:pPr>
              <a:tabLst>
                <a:tab pos="965200" algn="r"/>
                <a:tab pos="1193800" algn="l"/>
              </a:tabLst>
            </a:pPr>
            <a:r>
              <a:rPr lang="en-US" sz="2000" dirty="0"/>
              <a:t>	73	Security Guards</a:t>
            </a:r>
          </a:p>
          <a:p>
            <a:pPr>
              <a:tabLst>
                <a:tab pos="965200" algn="r"/>
                <a:tab pos="1193800" algn="l"/>
              </a:tabLst>
            </a:pPr>
            <a:r>
              <a:rPr lang="en-US" sz="2000" dirty="0"/>
              <a:t>	70	First-Line Supervisors of Construction Trades and Extraction Workers</a:t>
            </a:r>
          </a:p>
        </p:txBody>
      </p:sp>
    </p:spTree>
    <p:extLst>
      <p:ext uri="{BB962C8B-B14F-4D97-AF65-F5344CB8AC3E}">
        <p14:creationId xmlns:p14="http://schemas.microsoft.com/office/powerpoint/2010/main" val="64162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1297858" y="168488"/>
            <a:ext cx="7721451" cy="1325563"/>
          </a:xfrm>
        </p:spPr>
        <p:txBody>
          <a:bodyPr>
            <a:normAutofit/>
          </a:bodyPr>
          <a:lstStyle/>
          <a:p>
            <a:pPr>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Wilmington Region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4">
            <a:extLst>
              <a:ext uri="{FF2B5EF4-FFF2-40B4-BE49-F238E27FC236}">
                <a16:creationId xmlns:a16="http://schemas.microsoft.com/office/drawing/2014/main" id="{082E66B0-4305-6144-A1D3-F43A1E0FE67B}"/>
              </a:ext>
            </a:extLst>
          </p:cNvPr>
          <p:cNvSpPr/>
          <p:nvPr/>
        </p:nvSpPr>
        <p:spPr>
          <a:xfrm>
            <a:off x="0" y="1680908"/>
            <a:ext cx="13144500" cy="12403395"/>
          </a:xfrm>
          <a:prstGeom prst="rect">
            <a:avLst/>
          </a:prstGeom>
          <a:solidFill>
            <a:schemeClr val="bg1"/>
          </a:solidFill>
        </p:spPr>
        <p:txBody>
          <a:bodyPr wrap="square">
            <a:spAutoFit/>
          </a:bodyPr>
          <a:lstStyle/>
          <a:p>
            <a:pPr>
              <a:tabLst>
                <a:tab pos="965200" algn="r"/>
                <a:tab pos="1193800" algn="l"/>
              </a:tabLst>
            </a:pPr>
            <a:r>
              <a:rPr lang="en-US" sz="2000" dirty="0"/>
              <a:t>	2,086	Combined Food Preparation and Serving Workers, Including Fast Food</a:t>
            </a:r>
          </a:p>
          <a:p>
            <a:pPr>
              <a:tabLst>
                <a:tab pos="965200" algn="r"/>
                <a:tab pos="1193800" algn="l"/>
              </a:tabLst>
            </a:pPr>
            <a:r>
              <a:rPr lang="en-US" sz="2000" dirty="0"/>
              <a:t>	1,111	Retail Salespersons</a:t>
            </a:r>
          </a:p>
          <a:p>
            <a:pPr>
              <a:tabLst>
                <a:tab pos="965200" algn="r"/>
                <a:tab pos="1193800" algn="l"/>
              </a:tabLst>
            </a:pPr>
            <a:r>
              <a:rPr lang="en-US" sz="2000" dirty="0"/>
              <a:t>	1,095	Home Health Aides</a:t>
            </a:r>
          </a:p>
          <a:p>
            <a:pPr>
              <a:tabLst>
                <a:tab pos="965200" algn="r"/>
                <a:tab pos="1193800" algn="l"/>
              </a:tabLst>
            </a:pPr>
            <a:r>
              <a:rPr lang="en-US" sz="2000" dirty="0"/>
              <a:t>	884	Registered Nurses</a:t>
            </a:r>
          </a:p>
          <a:p>
            <a:pPr>
              <a:tabLst>
                <a:tab pos="965200" algn="r"/>
                <a:tab pos="1193800" algn="l"/>
              </a:tabLst>
            </a:pPr>
            <a:r>
              <a:rPr lang="en-US" sz="2000" dirty="0"/>
              <a:t>	834	Waiters and Waitresses</a:t>
            </a:r>
          </a:p>
          <a:p>
            <a:pPr>
              <a:tabLst>
                <a:tab pos="965200" algn="r"/>
                <a:tab pos="1193800" algn="l"/>
              </a:tabLst>
            </a:pPr>
            <a:r>
              <a:rPr lang="en-US" sz="2000" dirty="0"/>
              <a:t>	726	Cashiers</a:t>
            </a:r>
          </a:p>
          <a:p>
            <a:pPr>
              <a:tabLst>
                <a:tab pos="965200" algn="r"/>
                <a:tab pos="1193800" algn="l"/>
              </a:tabLst>
            </a:pPr>
            <a:r>
              <a:rPr lang="en-US" sz="2000" dirty="0"/>
              <a:t>	677	Customer Service Representatives</a:t>
            </a:r>
          </a:p>
          <a:p>
            <a:pPr>
              <a:tabLst>
                <a:tab pos="965200" algn="r"/>
                <a:tab pos="1193800" algn="l"/>
              </a:tabLst>
            </a:pPr>
            <a:r>
              <a:rPr lang="en-US" sz="2000" dirty="0"/>
              <a:t>	667	Nursing Assistants</a:t>
            </a:r>
          </a:p>
          <a:p>
            <a:pPr>
              <a:tabLst>
                <a:tab pos="965200" algn="r"/>
                <a:tab pos="1193800" algn="l"/>
              </a:tabLst>
            </a:pPr>
            <a:r>
              <a:rPr lang="en-US" sz="2000" dirty="0"/>
              <a:t>	642	Cooks, Restaurant</a:t>
            </a:r>
          </a:p>
          <a:p>
            <a:pPr>
              <a:tabLst>
                <a:tab pos="965200" algn="r"/>
                <a:tab pos="1193800" algn="l"/>
              </a:tabLst>
            </a:pPr>
            <a:r>
              <a:rPr lang="en-US" sz="2000" dirty="0"/>
              <a:t>	457	First-Line Supervisors of Food Preparation and Serving Workers</a:t>
            </a:r>
          </a:p>
          <a:p>
            <a:pPr>
              <a:tabLst>
                <a:tab pos="965200" algn="r"/>
                <a:tab pos="1193800" algn="l"/>
              </a:tabLst>
            </a:pPr>
            <a:r>
              <a:rPr lang="en-US" sz="2000" dirty="0"/>
              <a:t>	442	Office Clerks, General</a:t>
            </a:r>
          </a:p>
          <a:p>
            <a:pPr>
              <a:tabLst>
                <a:tab pos="965200" algn="r"/>
                <a:tab pos="1193800" algn="l"/>
              </a:tabLst>
            </a:pPr>
            <a:r>
              <a:rPr lang="en-US" sz="2000" dirty="0"/>
              <a:t>	409	Childcare Workers</a:t>
            </a:r>
          </a:p>
          <a:p>
            <a:pPr>
              <a:tabLst>
                <a:tab pos="965200" algn="r"/>
                <a:tab pos="1193800" algn="l"/>
              </a:tabLst>
            </a:pPr>
            <a:r>
              <a:rPr lang="en-US" sz="2000" dirty="0"/>
              <a:t>	406	Janitors and Cleaners, Except Maids and Housekeeping Cleaners</a:t>
            </a:r>
          </a:p>
          <a:p>
            <a:pPr>
              <a:tabLst>
                <a:tab pos="965200" algn="r"/>
                <a:tab pos="1193800" algn="l"/>
              </a:tabLst>
            </a:pPr>
            <a:r>
              <a:rPr lang="en-US" sz="2000" dirty="0"/>
              <a:t>	394	General and Operations Managers</a:t>
            </a:r>
          </a:p>
          <a:p>
            <a:pPr>
              <a:tabLst>
                <a:tab pos="965200" algn="r"/>
                <a:tab pos="1193800" algn="l"/>
              </a:tabLst>
            </a:pPr>
            <a:r>
              <a:rPr lang="en-US" sz="2000" dirty="0"/>
              <a:t>	381	First-Line Supervisors of Retail Sales Workers</a:t>
            </a:r>
          </a:p>
          <a:p>
            <a:pPr>
              <a:tabLst>
                <a:tab pos="965200" algn="r"/>
                <a:tab pos="1193800" algn="l"/>
              </a:tabLst>
            </a:pPr>
            <a:r>
              <a:rPr lang="en-US" sz="2000" dirty="0"/>
              <a:t>	361	Stock Clerks and Order Fillers</a:t>
            </a:r>
          </a:p>
          <a:p>
            <a:pPr>
              <a:tabLst>
                <a:tab pos="965200" algn="r"/>
                <a:tab pos="1193800" algn="l"/>
              </a:tabLst>
            </a:pPr>
            <a:r>
              <a:rPr lang="en-US" sz="2000" dirty="0"/>
              <a:t>	360	Secretaries and Administrative Assistants, Except Legal, Medical, and Executive</a:t>
            </a:r>
          </a:p>
          <a:p>
            <a:pPr>
              <a:tabLst>
                <a:tab pos="965200" algn="r"/>
                <a:tab pos="1193800" algn="l"/>
              </a:tabLst>
            </a:pPr>
            <a:r>
              <a:rPr lang="en-US" sz="2000" dirty="0"/>
              <a:t>	345	Maintenance and Repair Workers, General</a:t>
            </a:r>
          </a:p>
          <a:p>
            <a:pPr>
              <a:tabLst>
                <a:tab pos="965200" algn="r"/>
                <a:tab pos="1193800" algn="l"/>
              </a:tabLst>
            </a:pPr>
            <a:r>
              <a:rPr lang="en-US" sz="2000" dirty="0"/>
              <a:t>	339	Elementary School Teachers, Except Special Education</a:t>
            </a:r>
          </a:p>
          <a:p>
            <a:pPr>
              <a:tabLst>
                <a:tab pos="965200" algn="r"/>
                <a:tab pos="1193800" algn="l"/>
              </a:tabLst>
            </a:pPr>
            <a:r>
              <a:rPr lang="en-US" sz="2000" dirty="0"/>
              <a:t>	330	Landscaping and </a:t>
            </a:r>
            <a:r>
              <a:rPr lang="en-US" sz="2000" dirty="0" err="1"/>
              <a:t>Groundskeeping</a:t>
            </a:r>
            <a:r>
              <a:rPr lang="en-US" sz="2000" dirty="0"/>
              <a:t> Workers</a:t>
            </a:r>
          </a:p>
          <a:p>
            <a:pPr>
              <a:tabLst>
                <a:tab pos="965200" algn="r"/>
                <a:tab pos="1193800" algn="l"/>
              </a:tabLst>
            </a:pPr>
            <a:r>
              <a:rPr lang="en-US" sz="2000" dirty="0"/>
              <a:t>	327	Maids and Housekeeping Cleaners</a:t>
            </a:r>
          </a:p>
          <a:p>
            <a:pPr>
              <a:tabLst>
                <a:tab pos="965200" algn="r"/>
                <a:tab pos="1193800" algn="l"/>
              </a:tabLst>
            </a:pPr>
            <a:r>
              <a:rPr lang="en-US" sz="2000" dirty="0"/>
              <a:t>	326	Accountants and Auditors</a:t>
            </a:r>
          </a:p>
          <a:p>
            <a:pPr>
              <a:tabLst>
                <a:tab pos="965200" algn="r"/>
                <a:tab pos="1193800" algn="l"/>
              </a:tabLst>
            </a:pPr>
            <a:r>
              <a:rPr lang="en-US" sz="2000" dirty="0"/>
              <a:t>	308	First-Line Supervisors of Office and Administrative Support Workers</a:t>
            </a:r>
          </a:p>
          <a:p>
            <a:pPr>
              <a:tabLst>
                <a:tab pos="965200" algn="r"/>
                <a:tab pos="1193800" algn="l"/>
              </a:tabLst>
            </a:pPr>
            <a:r>
              <a:rPr lang="en-US" sz="2000" dirty="0"/>
              <a:t>	307	Laborers and Freight, Stock, and Material Movers, Hand</a:t>
            </a:r>
          </a:p>
          <a:p>
            <a:pPr>
              <a:tabLst>
                <a:tab pos="965200" algn="r"/>
                <a:tab pos="1193800" algn="l"/>
              </a:tabLst>
            </a:pPr>
            <a:r>
              <a:rPr lang="en-US" sz="2000" dirty="0"/>
              <a:t>	287	Personal Care Aides</a:t>
            </a:r>
          </a:p>
          <a:p>
            <a:pPr>
              <a:tabLst>
                <a:tab pos="965200" algn="r"/>
                <a:tab pos="1193800" algn="l"/>
              </a:tabLst>
            </a:pPr>
            <a:r>
              <a:rPr lang="en-US" sz="2000" dirty="0"/>
              <a:t>	279	Receptionists and Information Clerks</a:t>
            </a:r>
          </a:p>
          <a:p>
            <a:pPr>
              <a:tabLst>
                <a:tab pos="965200" algn="r"/>
                <a:tab pos="1193800" algn="l"/>
              </a:tabLst>
            </a:pPr>
            <a:r>
              <a:rPr lang="en-US" sz="2000" dirty="0"/>
              <a:t>	275	Teacher Assistants</a:t>
            </a:r>
          </a:p>
          <a:p>
            <a:pPr>
              <a:tabLst>
                <a:tab pos="965200" algn="r"/>
                <a:tab pos="1193800" algn="l"/>
              </a:tabLst>
            </a:pPr>
            <a:r>
              <a:rPr lang="en-US" sz="2000" dirty="0"/>
              <a:t>	257	Software Developers, Applications</a:t>
            </a:r>
          </a:p>
          <a:p>
            <a:pPr>
              <a:tabLst>
                <a:tab pos="965200" algn="r"/>
                <a:tab pos="1193800" algn="l"/>
              </a:tabLst>
            </a:pPr>
            <a:r>
              <a:rPr lang="en-US" sz="2000" dirty="0"/>
              <a:t>	232	Amusement and Recreation Attendants</a:t>
            </a:r>
          </a:p>
          <a:p>
            <a:pPr>
              <a:tabLst>
                <a:tab pos="965200" algn="r"/>
                <a:tab pos="1193800" algn="l"/>
              </a:tabLst>
            </a:pPr>
            <a:r>
              <a:rPr lang="en-US" sz="2000" dirty="0"/>
              <a:t>	226	Computer Systems Analysts</a:t>
            </a:r>
          </a:p>
          <a:p>
            <a:pPr>
              <a:tabLst>
                <a:tab pos="965200" algn="r"/>
                <a:tab pos="1193800" algn="l"/>
              </a:tabLst>
            </a:pPr>
            <a:r>
              <a:rPr lang="en-US" sz="2000" dirty="0"/>
              <a:t>	225	Business Operations Specialists, All Other</a:t>
            </a:r>
          </a:p>
          <a:p>
            <a:pPr>
              <a:tabLst>
                <a:tab pos="965200" algn="r"/>
                <a:tab pos="1193800" algn="l"/>
              </a:tabLst>
            </a:pPr>
            <a:r>
              <a:rPr lang="en-US" sz="2000" dirty="0"/>
              <a:t>	218	Fitness Trainers and Aerobics Instructors</a:t>
            </a:r>
          </a:p>
          <a:p>
            <a:pPr>
              <a:tabLst>
                <a:tab pos="965200" algn="r"/>
                <a:tab pos="1193800" algn="l"/>
              </a:tabLst>
            </a:pPr>
            <a:r>
              <a:rPr lang="en-US" sz="2000" dirty="0"/>
              <a:t>	210	Food Preparation Workers</a:t>
            </a:r>
          </a:p>
          <a:p>
            <a:pPr>
              <a:tabLst>
                <a:tab pos="965200" algn="r"/>
                <a:tab pos="1193800" algn="l"/>
              </a:tabLst>
            </a:pPr>
            <a:r>
              <a:rPr lang="en-US" sz="2000" dirty="0"/>
              <a:t>	199	Construction Laborers</a:t>
            </a:r>
          </a:p>
          <a:p>
            <a:pPr>
              <a:tabLst>
                <a:tab pos="965200" algn="r"/>
                <a:tab pos="1193800" algn="l"/>
              </a:tabLst>
            </a:pPr>
            <a:r>
              <a:rPr lang="en-US" sz="2000" dirty="0"/>
              <a:t>	197	Secondary School Teachers, Except Special and Career/Technical Education</a:t>
            </a:r>
          </a:p>
          <a:p>
            <a:pPr>
              <a:tabLst>
                <a:tab pos="965200" algn="r"/>
                <a:tab pos="1193800" algn="l"/>
              </a:tabLst>
            </a:pPr>
            <a:r>
              <a:rPr lang="en-US" sz="2000" dirty="0"/>
              <a:t>	194	First-Line Supervisors of Construction Trades and Extraction Workers</a:t>
            </a:r>
          </a:p>
          <a:p>
            <a:pPr>
              <a:tabLst>
                <a:tab pos="965200" algn="r"/>
                <a:tab pos="1193800" algn="l"/>
              </a:tabLst>
            </a:pPr>
            <a:r>
              <a:rPr lang="en-US" sz="2000" dirty="0"/>
              <a:t>	192	Sales Representatives, Services, All Other</a:t>
            </a:r>
          </a:p>
          <a:p>
            <a:pPr>
              <a:tabLst>
                <a:tab pos="965200" algn="r"/>
                <a:tab pos="1193800" algn="l"/>
              </a:tabLst>
            </a:pPr>
            <a:r>
              <a:rPr lang="en-US" sz="2000" dirty="0"/>
              <a:t>	192	Medical Assistants</a:t>
            </a:r>
          </a:p>
          <a:p>
            <a:pPr>
              <a:tabLst>
                <a:tab pos="965200" algn="r"/>
                <a:tab pos="1193800" algn="l"/>
              </a:tabLst>
            </a:pPr>
            <a:r>
              <a:rPr lang="en-US" sz="2000" dirty="0"/>
              <a:t>	190	Computer User Support Specialists</a:t>
            </a:r>
          </a:p>
          <a:p>
            <a:pPr>
              <a:tabLst>
                <a:tab pos="965200" algn="r"/>
                <a:tab pos="1193800" algn="l"/>
              </a:tabLst>
            </a:pPr>
            <a:r>
              <a:rPr lang="en-US" sz="2000" dirty="0"/>
              <a:t>	181	Heavy and Tractor-Trailer Truck Drivers 	</a:t>
            </a:r>
          </a:p>
        </p:txBody>
      </p:sp>
    </p:spTree>
    <p:extLst>
      <p:ext uri="{BB962C8B-B14F-4D97-AF65-F5344CB8AC3E}">
        <p14:creationId xmlns:p14="http://schemas.microsoft.com/office/powerpoint/2010/main" val="250757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8322220" cy="6858000"/>
          </a:xfrm>
          <a:prstGeom prst="rect">
            <a:avLst/>
          </a:prstGeom>
        </p:spPr>
      </p:pic>
    </p:spTree>
    <p:extLst>
      <p:ext uri="{BB962C8B-B14F-4D97-AF65-F5344CB8AC3E}">
        <p14:creationId xmlns:p14="http://schemas.microsoft.com/office/powerpoint/2010/main" val="285294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6" y="2414596"/>
            <a:ext cx="8597900" cy="3275970"/>
          </a:xfrm>
          <a:prstGeom prst="rect">
            <a:avLst/>
          </a:prstGeom>
        </p:spPr>
      </p:pic>
      <p:sp>
        <p:nvSpPr>
          <p:cNvPr id="3" name="Title 2"/>
          <p:cNvSpPr>
            <a:spLocks noGrp="1"/>
          </p:cNvSpPr>
          <p:nvPr>
            <p:ph type="title"/>
          </p:nvPr>
        </p:nvSpPr>
        <p:spPr/>
        <p:txBody>
          <a:bodyPr>
            <a:noAutofit/>
          </a:bodyPr>
          <a:lstStyle/>
          <a:p>
            <a:r>
              <a:rPr lang="en-US" sz="3600" dirty="0"/>
              <a:t>NC Construction Careers </a:t>
            </a:r>
            <a:br>
              <a:rPr lang="en-US" sz="3600" dirty="0"/>
            </a:br>
            <a:r>
              <a:rPr lang="en-US" sz="3600" dirty="0"/>
              <a:t>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April 8-12, 2019</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/construction</a:t>
            </a:r>
          </a:p>
        </p:txBody>
      </p:sp>
    </p:spTree>
    <p:extLst>
      <p:ext uri="{BB962C8B-B14F-4D97-AF65-F5344CB8AC3E}">
        <p14:creationId xmlns:p14="http://schemas.microsoft.com/office/powerpoint/2010/main" val="392973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a:t>NC Advanced Manufacturing </a:t>
            </a:r>
            <a:br>
              <a:rPr lang="en-US" sz="3600" dirty="0"/>
            </a:br>
            <a:r>
              <a:rPr lang="en-US" sz="3600" dirty="0"/>
              <a:t>Careers Awareness Week</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Nov 30 - Oct 4, 2019</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/manufacturing</a:t>
            </a:r>
          </a:p>
        </p:txBody>
      </p:sp>
    </p:spTree>
    <p:extLst>
      <p:ext uri="{BB962C8B-B14F-4D97-AF65-F5344CB8AC3E}">
        <p14:creationId xmlns:p14="http://schemas.microsoft.com/office/powerpoint/2010/main" val="20712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0FFE30-4DBB-4243-91AE-306DB3E6A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5" y="2415530"/>
            <a:ext cx="8579358" cy="3255505"/>
          </a:xfrm>
          <a:prstGeom prst="rect">
            <a:avLst/>
          </a:prstGeom>
        </p:spPr>
      </p:pic>
      <p:sp>
        <p:nvSpPr>
          <p:cNvPr id="3" name="Title 2"/>
          <p:cNvSpPr>
            <a:spLocks noGrp="1"/>
          </p:cNvSpPr>
          <p:nvPr>
            <p:ph type="title"/>
          </p:nvPr>
        </p:nvSpPr>
        <p:spPr/>
        <p:txBody>
          <a:bodyPr>
            <a:noAutofit/>
          </a:bodyPr>
          <a:lstStyle/>
          <a:p>
            <a:r>
              <a:rPr lang="en-US" sz="3600" dirty="0"/>
              <a:t>Monthly Career Pathways Webinars</a:t>
            </a:r>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a:t>December 13, 2018</a:t>
            </a:r>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a:t>NCperkins.org</a:t>
            </a:r>
            <a:r>
              <a:rPr lang="en-US" sz="4000" dirty="0"/>
              <a:t>/presentations</a:t>
            </a:r>
          </a:p>
        </p:txBody>
      </p:sp>
    </p:spTree>
    <p:extLst>
      <p:ext uri="{BB962C8B-B14F-4D97-AF65-F5344CB8AC3E}">
        <p14:creationId xmlns:p14="http://schemas.microsoft.com/office/powerpoint/2010/main" val="111613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people for 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221014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176244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203068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Unknown.png" descr="Unknown.png"/>
          <p:cNvPicPr>
            <a:picLocks noChangeAspect="1"/>
          </p:cNvPicPr>
          <p:nvPr/>
        </p:nvPicPr>
        <p:blipFill>
          <a:blip r:embed="rId3">
            <a:extLst/>
          </a:blip>
          <a:srcRect l="14835" r="21080"/>
          <a:stretch>
            <a:fillRect/>
          </a:stretch>
        </p:blipFill>
        <p:spPr>
          <a:xfrm>
            <a:off x="4820998" y="3053953"/>
            <a:ext cx="4216334" cy="3684495"/>
          </a:xfrm>
          <a:prstGeom prst="rect">
            <a:avLst/>
          </a:prstGeom>
          <a:ln w="12700">
            <a:miter lim="400000"/>
          </a:ln>
        </p:spPr>
      </p:pic>
      <p:sp>
        <p:nvSpPr>
          <p:cNvPr id="131" name="Meaningfulness of work in life has global and enduring appeal"/>
          <p:cNvSpPr txBox="1">
            <a:spLocks noGrp="1"/>
          </p:cNvSpPr>
          <p:nvPr>
            <p:ph type="title"/>
          </p:nvPr>
        </p:nvSpPr>
        <p:spPr>
          <a:xfrm>
            <a:off x="892969" y="591741"/>
            <a:ext cx="7358063" cy="2321719"/>
          </a:xfrm>
        </p:spPr>
        <p:txBody>
          <a:bodyPr>
            <a:normAutofit fontScale="90000"/>
          </a:bodyPr>
          <a:lstStyle>
            <a:lvl1pPr algn="l" defTabSz="457200">
              <a:defRPr sz="6000">
                <a:latin typeface="Helvetica"/>
                <a:ea typeface="Helvetica"/>
                <a:cs typeface="Helvetica"/>
                <a:sym typeface="Helvetica"/>
              </a:defRPr>
            </a:lvl1pPr>
          </a:lstStyle>
          <a:p>
            <a:r>
              <a:rPr lang="en-US" dirty="0"/>
              <a:t>Meaningfulness of work in life has global and enduring appeal </a:t>
            </a:r>
          </a:p>
        </p:txBody>
      </p:sp>
    </p:spTree>
    <p:extLst>
      <p:ext uri="{BB962C8B-B14F-4D97-AF65-F5344CB8AC3E}">
        <p14:creationId xmlns:p14="http://schemas.microsoft.com/office/powerpoint/2010/main" val="264934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599464BE-71E6-B54B-9ABF-4EAB0C8F2051}"/>
              </a:ext>
            </a:extLst>
          </p:cNvPr>
          <p:cNvPicPr>
            <a:picLocks noChangeAspect="1"/>
          </p:cNvPicPr>
          <p:nvPr/>
        </p:nvPicPr>
        <p:blipFill>
          <a:blip r:embed="rId3"/>
          <a:stretch>
            <a:fillRect/>
          </a:stretch>
        </p:blipFill>
        <p:spPr>
          <a:xfrm>
            <a:off x="0" y="600321"/>
            <a:ext cx="9144000" cy="5657358"/>
          </a:xfrm>
          <a:prstGeom prst="rect">
            <a:avLst/>
          </a:prstGeom>
        </p:spPr>
      </p:pic>
    </p:spTree>
    <p:extLst>
      <p:ext uri="{BB962C8B-B14F-4D97-AF65-F5344CB8AC3E}">
        <p14:creationId xmlns:p14="http://schemas.microsoft.com/office/powerpoint/2010/main" val="379916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3;&#10;&#13;&#10;Description automatically generated">
            <a:extLst>
              <a:ext uri="{FF2B5EF4-FFF2-40B4-BE49-F238E27FC236}">
                <a16:creationId xmlns:a16="http://schemas.microsoft.com/office/drawing/2014/main" id="{D52497C6-9A43-2A43-A664-F9F4CEAA09BA}"/>
              </a:ext>
            </a:extLst>
          </p:cNvPr>
          <p:cNvPicPr>
            <a:picLocks noChangeAspect="1"/>
          </p:cNvPicPr>
          <p:nvPr/>
        </p:nvPicPr>
        <p:blipFill>
          <a:blip r:embed="rId3"/>
          <a:stretch>
            <a:fillRect/>
          </a:stretch>
        </p:blipFill>
        <p:spPr>
          <a:xfrm>
            <a:off x="123842" y="0"/>
            <a:ext cx="8896316" cy="9313939"/>
          </a:xfrm>
          <a:prstGeom prst="rect">
            <a:avLst/>
          </a:prstGeom>
        </p:spPr>
      </p:pic>
      <p:sp>
        <p:nvSpPr>
          <p:cNvPr id="6" name="Rounded Rectangle 5">
            <a:extLst>
              <a:ext uri="{FF2B5EF4-FFF2-40B4-BE49-F238E27FC236}">
                <a16:creationId xmlns:a16="http://schemas.microsoft.com/office/drawing/2014/main" id="{96D4AB07-3E7C-D940-9DB3-F6F669970DFC}"/>
              </a:ext>
            </a:extLst>
          </p:cNvPr>
          <p:cNvSpPr>
            <a:spLocks noChangeArrowheads="1"/>
          </p:cNvSpPr>
          <p:nvPr/>
        </p:nvSpPr>
        <p:spPr bwMode="auto">
          <a:xfrm>
            <a:off x="123842" y="1415265"/>
            <a:ext cx="3163888" cy="58819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83408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EFDB6-DE56-664C-AB32-5E8A4C9250B4}"/>
              </a:ext>
            </a:extLst>
          </p:cNvPr>
          <p:cNvPicPr>
            <a:picLocks noChangeAspect="1"/>
          </p:cNvPicPr>
          <p:nvPr/>
        </p:nvPicPr>
        <p:blipFill>
          <a:blip r:embed="rId3"/>
          <a:stretch>
            <a:fillRect/>
          </a:stretch>
        </p:blipFill>
        <p:spPr>
          <a:xfrm>
            <a:off x="658504" y="0"/>
            <a:ext cx="7826991" cy="6858000"/>
          </a:xfrm>
          <a:prstGeom prst="rect">
            <a:avLst/>
          </a:prstGeom>
        </p:spPr>
      </p:pic>
      <p:sp>
        <p:nvSpPr>
          <p:cNvPr id="4" name="Rounded Rectangle 3">
            <a:extLst>
              <a:ext uri="{FF2B5EF4-FFF2-40B4-BE49-F238E27FC236}">
                <a16:creationId xmlns:a16="http://schemas.microsoft.com/office/drawing/2014/main" id="{54EC1991-B7C3-EF4E-874B-85527626B342}"/>
              </a:ext>
            </a:extLst>
          </p:cNvPr>
          <p:cNvSpPr>
            <a:spLocks noChangeArrowheads="1"/>
          </p:cNvSpPr>
          <p:nvPr/>
        </p:nvSpPr>
        <p:spPr bwMode="auto">
          <a:xfrm>
            <a:off x="4362994" y="1258511"/>
            <a:ext cx="1175657" cy="583352"/>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5110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01505-8CEB-B541-8A45-E85A962B96D3}"/>
              </a:ext>
            </a:extLst>
          </p:cNvPr>
          <p:cNvPicPr>
            <a:picLocks noChangeAspect="1"/>
          </p:cNvPicPr>
          <p:nvPr/>
        </p:nvPicPr>
        <p:blipFill>
          <a:blip r:embed="rId3"/>
          <a:stretch>
            <a:fillRect/>
          </a:stretch>
        </p:blipFill>
        <p:spPr>
          <a:xfrm>
            <a:off x="962160" y="0"/>
            <a:ext cx="7219680" cy="6858000"/>
          </a:xfrm>
          <a:prstGeom prst="rect">
            <a:avLst/>
          </a:prstGeom>
        </p:spPr>
      </p:pic>
      <p:sp>
        <p:nvSpPr>
          <p:cNvPr id="6" name="Rounded Rectangle 5">
            <a:extLst>
              <a:ext uri="{FF2B5EF4-FFF2-40B4-BE49-F238E27FC236}">
                <a16:creationId xmlns:a16="http://schemas.microsoft.com/office/drawing/2014/main" id="{15212363-43D3-B045-A064-F9265EA386DE}"/>
              </a:ext>
            </a:extLst>
          </p:cNvPr>
          <p:cNvSpPr>
            <a:spLocks noChangeArrowheads="1"/>
          </p:cNvSpPr>
          <p:nvPr/>
        </p:nvSpPr>
        <p:spPr bwMode="auto">
          <a:xfrm>
            <a:off x="1110342" y="1114820"/>
            <a:ext cx="1815738" cy="570289"/>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40700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786E-D1A8-E74B-B55E-371EF4F8E1B5}"/>
              </a:ext>
            </a:extLst>
          </p:cNvPr>
          <p:cNvSpPr>
            <a:spLocks noGrp="1"/>
          </p:cNvSpPr>
          <p:nvPr>
            <p:ph type="title"/>
          </p:nvPr>
        </p:nvSpPr>
        <p:spPr/>
        <p:txBody>
          <a:bodyPr/>
          <a:lstStyle/>
          <a:p>
            <a:r>
              <a:rPr lang="en-US" dirty="0"/>
              <a:t>ScrumMaster</a:t>
            </a:r>
          </a:p>
        </p:txBody>
      </p:sp>
      <p:sp>
        <p:nvSpPr>
          <p:cNvPr id="3" name="Content Placeholder 2">
            <a:extLst>
              <a:ext uri="{FF2B5EF4-FFF2-40B4-BE49-F238E27FC236}">
                <a16:creationId xmlns:a16="http://schemas.microsoft.com/office/drawing/2014/main" id="{4346FFAD-812C-BA4B-BBB3-16BAACF4E5F9}"/>
              </a:ext>
            </a:extLst>
          </p:cNvPr>
          <p:cNvSpPr>
            <a:spLocks noGrp="1"/>
          </p:cNvSpPr>
          <p:nvPr>
            <p:ph idx="1"/>
          </p:nvPr>
        </p:nvSpPr>
        <p:spPr/>
        <p:txBody>
          <a:bodyPr/>
          <a:lstStyle/>
          <a:p>
            <a:r>
              <a:rPr lang="en-US" dirty="0"/>
              <a:t>Manages the team process, not the team</a:t>
            </a:r>
          </a:p>
          <a:p>
            <a:r>
              <a:rPr lang="en-US" dirty="0"/>
              <a:t>Not a decision maker</a:t>
            </a:r>
          </a:p>
          <a:p>
            <a:r>
              <a:rPr lang="en-US" dirty="0"/>
              <a:t>Guide/coach the team</a:t>
            </a:r>
          </a:p>
          <a:p>
            <a:r>
              <a:rPr lang="en-US" dirty="0"/>
              <a:t>A servant leader</a:t>
            </a:r>
          </a:p>
          <a:p>
            <a:r>
              <a:rPr lang="en-US" dirty="0"/>
              <a:t>Promote sense of community</a:t>
            </a:r>
          </a:p>
          <a:p>
            <a:endParaRPr lang="en-US" dirty="0"/>
          </a:p>
        </p:txBody>
      </p:sp>
    </p:spTree>
    <p:extLst>
      <p:ext uri="{BB962C8B-B14F-4D97-AF65-F5344CB8AC3E}">
        <p14:creationId xmlns:p14="http://schemas.microsoft.com/office/powerpoint/2010/main" val="300143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7000"/>
            <a:ext cx="9143999" cy="1428500"/>
          </a:xfrm>
        </p:spPr>
        <p:txBody>
          <a:bodyPr>
            <a:noAutofit/>
          </a:bodyPr>
          <a:lstStyle/>
          <a:p>
            <a:r>
              <a:rPr lang="en-US" dirty="0"/>
              <a:t>15-minute Break</a:t>
            </a:r>
          </a:p>
        </p:txBody>
      </p:sp>
      <p:sp>
        <p:nvSpPr>
          <p:cNvPr id="4" name="Subtitle 2">
            <a:extLst>
              <a:ext uri="{FF2B5EF4-FFF2-40B4-BE49-F238E27FC236}">
                <a16:creationId xmlns:a16="http://schemas.microsoft.com/office/drawing/2014/main" id="{AE8377DC-C5EB-C04E-844D-FE99A0AFCABA}"/>
              </a:ext>
            </a:extLst>
          </p:cNvPr>
          <p:cNvSpPr txBox="1">
            <a:spLocks/>
          </p:cNvSpPr>
          <p:nvPr/>
        </p:nvSpPr>
        <p:spPr>
          <a:xfrm>
            <a:off x="0" y="6074978"/>
            <a:ext cx="9144000" cy="783021"/>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defRPr/>
            </a:pPr>
            <a:r>
              <a:rPr lang="en-US" dirty="0" err="1"/>
              <a:t>NCperkins.org</a:t>
            </a:r>
            <a:r>
              <a:rPr lang="en-US" dirty="0"/>
              <a:t>/presentations</a:t>
            </a:r>
          </a:p>
        </p:txBody>
      </p:sp>
      <p:pic>
        <p:nvPicPr>
          <p:cNvPr id="5" name="Picture 4">
            <a:extLst>
              <a:ext uri="{FF2B5EF4-FFF2-40B4-BE49-F238E27FC236}">
                <a16:creationId xmlns:a16="http://schemas.microsoft.com/office/drawing/2014/main" id="{92657D03-3860-7E47-98B3-7861415B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51"/>
            <a:ext cx="2895600" cy="1090676"/>
          </a:xfrm>
          <a:prstGeom prst="rect">
            <a:avLst/>
          </a:prstGeom>
        </p:spPr>
      </p:pic>
      <p:sp>
        <p:nvSpPr>
          <p:cNvPr id="7" name="Subtitle 6">
            <a:extLst>
              <a:ext uri="{FF2B5EF4-FFF2-40B4-BE49-F238E27FC236}">
                <a16:creationId xmlns:a16="http://schemas.microsoft.com/office/drawing/2014/main" id="{E3EFB982-7F0C-944C-B104-87FD0C5C2E45}"/>
              </a:ext>
            </a:extLst>
          </p:cNvPr>
          <p:cNvSpPr>
            <a:spLocks noGrp="1"/>
          </p:cNvSpPr>
          <p:nvPr>
            <p:ph type="subTitle" idx="1"/>
          </p:nvPr>
        </p:nvSpPr>
        <p:spPr/>
        <p:txBody>
          <a:bodyPr>
            <a:normAutofit/>
          </a:bodyPr>
          <a:lstStyle/>
          <a:p>
            <a:r>
              <a:rPr lang="en-US" sz="9600" dirty="0"/>
              <a:t>14 minutes</a:t>
            </a:r>
          </a:p>
        </p:txBody>
      </p:sp>
      <p:sp>
        <p:nvSpPr>
          <p:cNvPr id="8" name="Subtitle 6">
            <a:extLst>
              <a:ext uri="{FF2B5EF4-FFF2-40B4-BE49-F238E27FC236}">
                <a16:creationId xmlns:a16="http://schemas.microsoft.com/office/drawing/2014/main" id="{B0BF71F4-9928-4745-BF43-B191E9167828}"/>
              </a:ext>
            </a:extLst>
          </p:cNvPr>
          <p:cNvSpPr txBox="1">
            <a:spLocks/>
          </p:cNvSpPr>
          <p:nvPr/>
        </p:nvSpPr>
        <p:spPr>
          <a:xfrm>
            <a:off x="936167" y="3870110"/>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13 minutes</a:t>
            </a:r>
          </a:p>
        </p:txBody>
      </p:sp>
      <p:sp>
        <p:nvSpPr>
          <p:cNvPr id="9" name="Subtitle 6">
            <a:extLst>
              <a:ext uri="{FF2B5EF4-FFF2-40B4-BE49-F238E27FC236}">
                <a16:creationId xmlns:a16="http://schemas.microsoft.com/office/drawing/2014/main" id="{FD840C47-5694-894F-BF3F-16C8E1A8244A}"/>
              </a:ext>
            </a:extLst>
          </p:cNvPr>
          <p:cNvSpPr txBox="1">
            <a:spLocks/>
          </p:cNvSpPr>
          <p:nvPr/>
        </p:nvSpPr>
        <p:spPr>
          <a:xfrm>
            <a:off x="941606" y="3875549"/>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12 minutes</a:t>
            </a:r>
          </a:p>
        </p:txBody>
      </p:sp>
      <p:sp>
        <p:nvSpPr>
          <p:cNvPr id="10" name="Subtitle 6">
            <a:extLst>
              <a:ext uri="{FF2B5EF4-FFF2-40B4-BE49-F238E27FC236}">
                <a16:creationId xmlns:a16="http://schemas.microsoft.com/office/drawing/2014/main" id="{CEDAE1A4-4728-2541-B945-E9EDBF54B2BC}"/>
              </a:ext>
            </a:extLst>
          </p:cNvPr>
          <p:cNvSpPr txBox="1">
            <a:spLocks/>
          </p:cNvSpPr>
          <p:nvPr/>
        </p:nvSpPr>
        <p:spPr>
          <a:xfrm>
            <a:off x="963374" y="388098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11 minutes</a:t>
            </a:r>
          </a:p>
        </p:txBody>
      </p:sp>
      <p:sp>
        <p:nvSpPr>
          <p:cNvPr id="11" name="Subtitle 6">
            <a:extLst>
              <a:ext uri="{FF2B5EF4-FFF2-40B4-BE49-F238E27FC236}">
                <a16:creationId xmlns:a16="http://schemas.microsoft.com/office/drawing/2014/main" id="{65A562C0-88CB-6440-898D-72DD863F04C1}"/>
              </a:ext>
            </a:extLst>
          </p:cNvPr>
          <p:cNvSpPr txBox="1">
            <a:spLocks/>
          </p:cNvSpPr>
          <p:nvPr/>
        </p:nvSpPr>
        <p:spPr>
          <a:xfrm>
            <a:off x="936155" y="3870098"/>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10 minutes</a:t>
            </a:r>
          </a:p>
        </p:txBody>
      </p:sp>
      <p:sp>
        <p:nvSpPr>
          <p:cNvPr id="12" name="Subtitle 6">
            <a:extLst>
              <a:ext uri="{FF2B5EF4-FFF2-40B4-BE49-F238E27FC236}">
                <a16:creationId xmlns:a16="http://schemas.microsoft.com/office/drawing/2014/main" id="{8501F0FE-9133-F643-BC82-334A7E244111}"/>
              </a:ext>
            </a:extLst>
          </p:cNvPr>
          <p:cNvSpPr txBox="1">
            <a:spLocks/>
          </p:cNvSpPr>
          <p:nvPr/>
        </p:nvSpPr>
        <p:spPr>
          <a:xfrm>
            <a:off x="1219182" y="3875537"/>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9 minutes</a:t>
            </a:r>
          </a:p>
        </p:txBody>
      </p:sp>
      <p:sp>
        <p:nvSpPr>
          <p:cNvPr id="13" name="Subtitle 6">
            <a:extLst>
              <a:ext uri="{FF2B5EF4-FFF2-40B4-BE49-F238E27FC236}">
                <a16:creationId xmlns:a16="http://schemas.microsoft.com/office/drawing/2014/main" id="{AABF5AC8-49A2-1948-AC99-865BA10A5D0D}"/>
              </a:ext>
            </a:extLst>
          </p:cNvPr>
          <p:cNvSpPr txBox="1">
            <a:spLocks/>
          </p:cNvSpPr>
          <p:nvPr/>
        </p:nvSpPr>
        <p:spPr>
          <a:xfrm>
            <a:off x="1224622" y="388097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8 minutes</a:t>
            </a:r>
          </a:p>
        </p:txBody>
      </p:sp>
      <p:sp>
        <p:nvSpPr>
          <p:cNvPr id="14" name="Subtitle 6">
            <a:extLst>
              <a:ext uri="{FF2B5EF4-FFF2-40B4-BE49-F238E27FC236}">
                <a16:creationId xmlns:a16="http://schemas.microsoft.com/office/drawing/2014/main" id="{9DBAF1A2-C678-7A4F-8166-1F2F4CD23D12}"/>
              </a:ext>
            </a:extLst>
          </p:cNvPr>
          <p:cNvSpPr txBox="1">
            <a:spLocks/>
          </p:cNvSpPr>
          <p:nvPr/>
        </p:nvSpPr>
        <p:spPr>
          <a:xfrm>
            <a:off x="1230062" y="3870086"/>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7 minutes</a:t>
            </a:r>
          </a:p>
        </p:txBody>
      </p:sp>
      <p:sp>
        <p:nvSpPr>
          <p:cNvPr id="15" name="Subtitle 6">
            <a:extLst>
              <a:ext uri="{FF2B5EF4-FFF2-40B4-BE49-F238E27FC236}">
                <a16:creationId xmlns:a16="http://schemas.microsoft.com/office/drawing/2014/main" id="{66D54106-93B6-AE41-98FF-21EA661494A1}"/>
              </a:ext>
            </a:extLst>
          </p:cNvPr>
          <p:cNvSpPr txBox="1">
            <a:spLocks/>
          </p:cNvSpPr>
          <p:nvPr/>
        </p:nvSpPr>
        <p:spPr>
          <a:xfrm>
            <a:off x="1219173" y="3875525"/>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6 minutes</a:t>
            </a:r>
          </a:p>
        </p:txBody>
      </p:sp>
      <p:sp>
        <p:nvSpPr>
          <p:cNvPr id="16" name="Subtitle 6">
            <a:extLst>
              <a:ext uri="{FF2B5EF4-FFF2-40B4-BE49-F238E27FC236}">
                <a16:creationId xmlns:a16="http://schemas.microsoft.com/office/drawing/2014/main" id="{DC272FFD-3732-4942-9F03-7EB81644C6DC}"/>
              </a:ext>
            </a:extLst>
          </p:cNvPr>
          <p:cNvSpPr txBox="1">
            <a:spLocks/>
          </p:cNvSpPr>
          <p:nvPr/>
        </p:nvSpPr>
        <p:spPr>
          <a:xfrm>
            <a:off x="1224613" y="388096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5 minutes</a:t>
            </a:r>
          </a:p>
        </p:txBody>
      </p:sp>
      <p:sp>
        <p:nvSpPr>
          <p:cNvPr id="17" name="Subtitle 6">
            <a:extLst>
              <a:ext uri="{FF2B5EF4-FFF2-40B4-BE49-F238E27FC236}">
                <a16:creationId xmlns:a16="http://schemas.microsoft.com/office/drawing/2014/main" id="{D5CA88CA-939B-CE4A-96D1-14324BFD0E34}"/>
              </a:ext>
            </a:extLst>
          </p:cNvPr>
          <p:cNvSpPr txBox="1">
            <a:spLocks/>
          </p:cNvSpPr>
          <p:nvPr/>
        </p:nvSpPr>
        <p:spPr>
          <a:xfrm>
            <a:off x="1230053" y="3870074"/>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4 minutes</a:t>
            </a:r>
          </a:p>
        </p:txBody>
      </p:sp>
      <p:sp>
        <p:nvSpPr>
          <p:cNvPr id="18" name="Subtitle 6">
            <a:extLst>
              <a:ext uri="{FF2B5EF4-FFF2-40B4-BE49-F238E27FC236}">
                <a16:creationId xmlns:a16="http://schemas.microsoft.com/office/drawing/2014/main" id="{DB157C58-20AD-DB41-87A6-862DB281E869}"/>
              </a:ext>
            </a:extLst>
          </p:cNvPr>
          <p:cNvSpPr txBox="1">
            <a:spLocks/>
          </p:cNvSpPr>
          <p:nvPr/>
        </p:nvSpPr>
        <p:spPr>
          <a:xfrm>
            <a:off x="1219164" y="3875513"/>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3 minutes</a:t>
            </a:r>
          </a:p>
        </p:txBody>
      </p:sp>
      <p:sp>
        <p:nvSpPr>
          <p:cNvPr id="19" name="Subtitle 6">
            <a:extLst>
              <a:ext uri="{FF2B5EF4-FFF2-40B4-BE49-F238E27FC236}">
                <a16:creationId xmlns:a16="http://schemas.microsoft.com/office/drawing/2014/main" id="{719752E7-F1BC-DE41-A8B7-970495270049}"/>
              </a:ext>
            </a:extLst>
          </p:cNvPr>
          <p:cNvSpPr txBox="1">
            <a:spLocks/>
          </p:cNvSpPr>
          <p:nvPr/>
        </p:nvSpPr>
        <p:spPr>
          <a:xfrm>
            <a:off x="1224604" y="388095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2 minutes</a:t>
            </a:r>
          </a:p>
        </p:txBody>
      </p:sp>
      <p:sp>
        <p:nvSpPr>
          <p:cNvPr id="20" name="Subtitle 6">
            <a:extLst>
              <a:ext uri="{FF2B5EF4-FFF2-40B4-BE49-F238E27FC236}">
                <a16:creationId xmlns:a16="http://schemas.microsoft.com/office/drawing/2014/main" id="{1F611C1E-465E-3B4B-B31C-0912B968D15E}"/>
              </a:ext>
            </a:extLst>
          </p:cNvPr>
          <p:cNvSpPr txBox="1">
            <a:spLocks/>
          </p:cNvSpPr>
          <p:nvPr/>
        </p:nvSpPr>
        <p:spPr>
          <a:xfrm>
            <a:off x="985113" y="3870062"/>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1 minute</a:t>
            </a:r>
          </a:p>
        </p:txBody>
      </p:sp>
      <p:sp>
        <p:nvSpPr>
          <p:cNvPr id="21" name="Subtitle 6">
            <a:extLst>
              <a:ext uri="{FF2B5EF4-FFF2-40B4-BE49-F238E27FC236}">
                <a16:creationId xmlns:a16="http://schemas.microsoft.com/office/drawing/2014/main" id="{E922FBB7-884A-5048-82B6-319D6300C441}"/>
              </a:ext>
            </a:extLst>
          </p:cNvPr>
          <p:cNvSpPr txBox="1">
            <a:spLocks/>
          </p:cNvSpPr>
          <p:nvPr/>
        </p:nvSpPr>
        <p:spPr>
          <a:xfrm>
            <a:off x="892583" y="3875501"/>
            <a:ext cx="7336465" cy="1655762"/>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3600" kern="1200">
                <a:solidFill>
                  <a:schemeClr val="tx1"/>
                </a:solidFill>
                <a:latin typeface="Times New Roman" charset="0"/>
                <a:ea typeface="Times New Roman" charset="0"/>
                <a:cs typeface="Times New Roman" charset="0"/>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Times New Roman" charset="0"/>
                <a:ea typeface="Times New Roman" charset="0"/>
                <a:cs typeface="Times New Roman" charset="0"/>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Times New Roman" charset="0"/>
                <a:ea typeface="Times New Roman" charset="0"/>
                <a:cs typeface="Times New Roman" charset="0"/>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Times New Roman" charset="0"/>
                <a:ea typeface="Times New Roman" charset="0"/>
                <a:cs typeface="Times New Roman" charset="0"/>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r>
              <a:rPr lang="en-US" sz="9600" dirty="0"/>
              <a:t>Break Is Over</a:t>
            </a:r>
          </a:p>
        </p:txBody>
      </p:sp>
    </p:spTree>
    <p:extLst>
      <p:ext uri="{BB962C8B-B14F-4D97-AF65-F5344CB8AC3E}">
        <p14:creationId xmlns:p14="http://schemas.microsoft.com/office/powerpoint/2010/main" val="153390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0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childTnLst>
                          </p:cTn>
                        </p:par>
                        <p:par>
                          <p:cTn id="7" fill="hold">
                            <p:stCondLst>
                              <p:cond delay="60000"/>
                            </p:stCondLst>
                            <p:childTnLst>
                              <p:par>
                                <p:cTn id="8" presetID="1" presetClass="entr" presetSubtype="0" fill="hold" grpId="0" nodeType="afterEffect">
                                  <p:stCondLst>
                                    <p:cond delay="60000"/>
                                  </p:stCondLst>
                                  <p:childTnLst>
                                    <p:set>
                                      <p:cBhvr>
                                        <p:cTn id="9" dur="1" fill="hold">
                                          <p:stCondLst>
                                            <p:cond delay="0"/>
                                          </p:stCondLst>
                                        </p:cTn>
                                        <p:tgtEl>
                                          <p:spTgt spid="8">
                                            <p:txEl>
                                              <p:pRg st="0" end="0"/>
                                            </p:txEl>
                                          </p:spTgt>
                                        </p:tgtEl>
                                        <p:attrNameLst>
                                          <p:attrName>style.visibility</p:attrName>
                                        </p:attrNameLst>
                                      </p:cBhvr>
                                      <p:to>
                                        <p:strVal val="visible"/>
                                      </p:to>
                                    </p:set>
                                  </p:childTnLst>
                                  <p:subTnLst>
                                    <p:set>
                                      <p:cBhvr override="childStyle">
                                        <p:cTn dur="1" fill="hold" display="0" masterRel="nextClick" afterEffect="1"/>
                                        <p:tgtEl>
                                          <p:spTgt spid="8">
                                            <p:txEl>
                                              <p:pRg st="0" end="0"/>
                                            </p:txEl>
                                          </p:spTgt>
                                        </p:tgtEl>
                                        <p:attrNameLst>
                                          <p:attrName>style.visibility</p:attrName>
                                        </p:attrNameLst>
                                      </p:cBhvr>
                                      <p:to>
                                        <p:strVal val="hidden"/>
                                      </p:to>
                                    </p:set>
                                  </p:subTnLst>
                                </p:cTn>
                              </p:par>
                            </p:childTnLst>
                          </p:cTn>
                        </p:par>
                        <p:par>
                          <p:cTn id="10" fill="hold">
                            <p:stCondLst>
                              <p:cond delay="120000"/>
                            </p:stCondLst>
                            <p:childTnLst>
                              <p:par>
                                <p:cTn id="11" presetID="1" presetClass="entr" presetSubtype="0" fill="hold" grpId="0" nodeType="afterEffect">
                                  <p:stCondLst>
                                    <p:cond delay="60000"/>
                                  </p:stCondLst>
                                  <p:childTnLst>
                                    <p:set>
                                      <p:cBhvr>
                                        <p:cTn id="12" dur="1" fill="hold">
                                          <p:stCondLst>
                                            <p:cond delay="0"/>
                                          </p:stCondLst>
                                        </p:cTn>
                                        <p:tgtEl>
                                          <p:spTgt spid="9">
                                            <p:txEl>
                                              <p:pRg st="0" end="0"/>
                                            </p:txEl>
                                          </p:spTgt>
                                        </p:tgtEl>
                                        <p:attrNameLst>
                                          <p:attrName>style.visibility</p:attrName>
                                        </p:attrNameLst>
                                      </p:cBhvr>
                                      <p:to>
                                        <p:strVal val="visible"/>
                                      </p:to>
                                    </p:se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childTnLst>
                          </p:cTn>
                        </p:par>
                        <p:par>
                          <p:cTn id="13" fill="hold">
                            <p:stCondLst>
                              <p:cond delay="180000"/>
                            </p:stCondLst>
                            <p:childTnLst>
                              <p:par>
                                <p:cTn id="14" presetID="1" presetClass="entr" presetSubtype="0" fill="hold" grpId="0" nodeType="afterEffect">
                                  <p:stCondLst>
                                    <p:cond delay="60000"/>
                                  </p:stCondLst>
                                  <p:childTnLst>
                                    <p:set>
                                      <p:cBhvr>
                                        <p:cTn id="15" dur="1" fill="hold">
                                          <p:stCondLst>
                                            <p:cond delay="0"/>
                                          </p:stCondLst>
                                        </p:cTn>
                                        <p:tgtEl>
                                          <p:spTgt spid="10">
                                            <p:txEl>
                                              <p:pRg st="0" end="0"/>
                                            </p:txEl>
                                          </p:spTgt>
                                        </p:tgtEl>
                                        <p:attrNameLst>
                                          <p:attrName>style.visibility</p:attrName>
                                        </p:attrNameLst>
                                      </p:cBhvr>
                                      <p:to>
                                        <p:strVal val="visible"/>
                                      </p:to>
                                    </p:se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par>
                          <p:cTn id="16" fill="hold">
                            <p:stCondLst>
                              <p:cond delay="240000"/>
                            </p:stCondLst>
                            <p:childTnLst>
                              <p:par>
                                <p:cTn id="17" presetID="1" presetClass="entr" presetSubtype="0" fill="hold" grpId="0" nodeType="afterEffect">
                                  <p:stCondLst>
                                    <p:cond delay="60000"/>
                                  </p:stCondLst>
                                  <p:childTnLst>
                                    <p:set>
                                      <p:cBhvr>
                                        <p:cTn id="18" dur="1" fill="hold">
                                          <p:stCondLst>
                                            <p:cond delay="0"/>
                                          </p:stCondLst>
                                        </p:cTn>
                                        <p:tgtEl>
                                          <p:spTgt spid="11">
                                            <p:txEl>
                                              <p:pRg st="0" end="0"/>
                                            </p:txEl>
                                          </p:spTgt>
                                        </p:tgtEl>
                                        <p:attrNameLst>
                                          <p:attrName>style.visibility</p:attrName>
                                        </p:attrNameLst>
                                      </p:cBhvr>
                                      <p:to>
                                        <p:strVal val="visible"/>
                                      </p:to>
                                    </p:set>
                                  </p:childTnLst>
                                  <p:subTnLst>
                                    <p:set>
                                      <p:cBhvr override="childStyle">
                                        <p:cTn dur="1" fill="hold" display="0" masterRel="nextClick" afterEffect="1"/>
                                        <p:tgtEl>
                                          <p:spTgt spid="11">
                                            <p:txEl>
                                              <p:pRg st="0" end="0"/>
                                            </p:txEl>
                                          </p:spTgt>
                                        </p:tgtEl>
                                        <p:attrNameLst>
                                          <p:attrName>style.visibility</p:attrName>
                                        </p:attrNameLst>
                                      </p:cBhvr>
                                      <p:to>
                                        <p:strVal val="hidden"/>
                                      </p:to>
                                    </p:set>
                                  </p:subTnLst>
                                </p:cTn>
                              </p:par>
                            </p:childTnLst>
                          </p:cTn>
                        </p:par>
                        <p:par>
                          <p:cTn id="19" fill="hold">
                            <p:stCondLst>
                              <p:cond delay="300000"/>
                            </p:stCondLst>
                            <p:childTnLst>
                              <p:par>
                                <p:cTn id="20" presetID="1" presetClass="entr" presetSubtype="0" fill="hold" grpId="0" nodeType="afterEffect">
                                  <p:stCondLst>
                                    <p:cond delay="60000"/>
                                  </p:stCondLst>
                                  <p:childTnLst>
                                    <p:set>
                                      <p:cBhvr>
                                        <p:cTn id="21" dur="1" fill="hold">
                                          <p:stCondLst>
                                            <p:cond delay="0"/>
                                          </p:stCondLst>
                                        </p:cTn>
                                        <p:tgtEl>
                                          <p:spTgt spid="12">
                                            <p:txEl>
                                              <p:pRg st="0" end="0"/>
                                            </p:txEl>
                                          </p:spTgt>
                                        </p:tgtEl>
                                        <p:attrNameLst>
                                          <p:attrName>style.visibility</p:attrName>
                                        </p:attrNameLst>
                                      </p:cBhvr>
                                      <p:to>
                                        <p:strVal val="visible"/>
                                      </p:to>
                                    </p:set>
                                  </p:childTnLst>
                                  <p:subTnLst>
                                    <p:set>
                                      <p:cBhvr override="childStyle">
                                        <p:cTn dur="1" fill="hold" display="0" masterRel="nextClick" afterEffect="1"/>
                                        <p:tgtEl>
                                          <p:spTgt spid="12">
                                            <p:txEl>
                                              <p:pRg st="0" end="0"/>
                                            </p:txEl>
                                          </p:spTgt>
                                        </p:tgtEl>
                                        <p:attrNameLst>
                                          <p:attrName>style.visibility</p:attrName>
                                        </p:attrNameLst>
                                      </p:cBhvr>
                                      <p:to>
                                        <p:strVal val="hidden"/>
                                      </p:to>
                                    </p:set>
                                  </p:subTnLst>
                                </p:cTn>
                              </p:par>
                            </p:childTnLst>
                          </p:cTn>
                        </p:par>
                        <p:par>
                          <p:cTn id="22" fill="hold">
                            <p:stCondLst>
                              <p:cond delay="360000"/>
                            </p:stCondLst>
                            <p:childTnLst>
                              <p:par>
                                <p:cTn id="23" presetID="1" presetClass="entr" presetSubtype="0" fill="hold" grpId="0" nodeType="afterEffect">
                                  <p:stCondLst>
                                    <p:cond delay="60000"/>
                                  </p:stCondLst>
                                  <p:childTnLst>
                                    <p:set>
                                      <p:cBhvr>
                                        <p:cTn id="24" dur="1" fill="hold">
                                          <p:stCondLst>
                                            <p:cond delay="0"/>
                                          </p:stCondLst>
                                        </p:cTn>
                                        <p:tgtEl>
                                          <p:spTgt spid="13">
                                            <p:txEl>
                                              <p:pRg st="0" end="0"/>
                                            </p:txEl>
                                          </p:spTgt>
                                        </p:tgtEl>
                                        <p:attrNameLst>
                                          <p:attrName>style.visibility</p:attrName>
                                        </p:attrNameLst>
                                      </p:cBhvr>
                                      <p:to>
                                        <p:strVal val="visible"/>
                                      </p:to>
                                    </p:set>
                                  </p:childTnLst>
                                  <p:subTnLst>
                                    <p:set>
                                      <p:cBhvr override="childStyle">
                                        <p:cTn dur="1" fill="hold" display="0" masterRel="nextClick" afterEffect="1"/>
                                        <p:tgtEl>
                                          <p:spTgt spid="13">
                                            <p:txEl>
                                              <p:pRg st="0" end="0"/>
                                            </p:txEl>
                                          </p:spTgt>
                                        </p:tgtEl>
                                        <p:attrNameLst>
                                          <p:attrName>style.visibility</p:attrName>
                                        </p:attrNameLst>
                                      </p:cBhvr>
                                      <p:to>
                                        <p:strVal val="hidden"/>
                                      </p:to>
                                    </p:set>
                                  </p:subTnLst>
                                </p:cTn>
                              </p:par>
                            </p:childTnLst>
                          </p:cTn>
                        </p:par>
                        <p:par>
                          <p:cTn id="25" fill="hold">
                            <p:stCondLst>
                              <p:cond delay="420000"/>
                            </p:stCondLst>
                            <p:childTnLst>
                              <p:par>
                                <p:cTn id="26" presetID="1" presetClass="entr" presetSubtype="0" fill="hold" grpId="0" nodeType="afterEffect">
                                  <p:stCondLst>
                                    <p:cond delay="60000"/>
                                  </p:stCondLst>
                                  <p:childTnLst>
                                    <p:set>
                                      <p:cBhvr>
                                        <p:cTn id="27" dur="1" fill="hold">
                                          <p:stCondLst>
                                            <p:cond delay="0"/>
                                          </p:stCondLst>
                                        </p:cTn>
                                        <p:tgtEl>
                                          <p:spTgt spid="14">
                                            <p:txEl>
                                              <p:pRg st="0" end="0"/>
                                            </p:txEl>
                                          </p:spTgt>
                                        </p:tgtEl>
                                        <p:attrNameLst>
                                          <p:attrName>style.visibility</p:attrName>
                                        </p:attrNameLst>
                                      </p:cBhvr>
                                      <p:to>
                                        <p:strVal val="visible"/>
                                      </p:to>
                                    </p:set>
                                  </p:childTnLst>
                                  <p:subTnLst>
                                    <p:set>
                                      <p:cBhvr override="childStyle">
                                        <p:cTn dur="1" fill="hold" display="0" masterRel="nextClick" afterEffect="1"/>
                                        <p:tgtEl>
                                          <p:spTgt spid="14">
                                            <p:txEl>
                                              <p:pRg st="0" end="0"/>
                                            </p:txEl>
                                          </p:spTgt>
                                        </p:tgtEl>
                                        <p:attrNameLst>
                                          <p:attrName>style.visibility</p:attrName>
                                        </p:attrNameLst>
                                      </p:cBhvr>
                                      <p:to>
                                        <p:strVal val="hidden"/>
                                      </p:to>
                                    </p:set>
                                  </p:subTnLst>
                                </p:cTn>
                              </p:par>
                            </p:childTnLst>
                          </p:cTn>
                        </p:par>
                        <p:par>
                          <p:cTn id="28" fill="hold">
                            <p:stCondLst>
                              <p:cond delay="480000"/>
                            </p:stCondLst>
                            <p:childTnLst>
                              <p:par>
                                <p:cTn id="29" presetID="1" presetClass="entr" presetSubtype="0" fill="hold" grpId="0" nodeType="afterEffect">
                                  <p:stCondLst>
                                    <p:cond delay="60000"/>
                                  </p:stCondLst>
                                  <p:childTnLst>
                                    <p:set>
                                      <p:cBhvr>
                                        <p:cTn id="30" dur="1" fill="hold">
                                          <p:stCondLst>
                                            <p:cond delay="0"/>
                                          </p:stCondLst>
                                        </p:cTn>
                                        <p:tgtEl>
                                          <p:spTgt spid="15">
                                            <p:txEl>
                                              <p:pRg st="0" end="0"/>
                                            </p:txEl>
                                          </p:spTgt>
                                        </p:tgtEl>
                                        <p:attrNameLst>
                                          <p:attrName>style.visibility</p:attrName>
                                        </p:attrNameLst>
                                      </p:cBhvr>
                                      <p:to>
                                        <p:strVal val="visible"/>
                                      </p:to>
                                    </p:set>
                                  </p:childTnLst>
                                  <p:subTnLst>
                                    <p:set>
                                      <p:cBhvr override="childStyle">
                                        <p:cTn dur="1" fill="hold" display="0" masterRel="nextClick" afterEffect="1"/>
                                        <p:tgtEl>
                                          <p:spTgt spid="15">
                                            <p:txEl>
                                              <p:pRg st="0" end="0"/>
                                            </p:txEl>
                                          </p:spTgt>
                                        </p:tgtEl>
                                        <p:attrNameLst>
                                          <p:attrName>style.visibility</p:attrName>
                                        </p:attrNameLst>
                                      </p:cBhvr>
                                      <p:to>
                                        <p:strVal val="hidden"/>
                                      </p:to>
                                    </p:set>
                                  </p:subTnLst>
                                </p:cTn>
                              </p:par>
                            </p:childTnLst>
                          </p:cTn>
                        </p:par>
                        <p:par>
                          <p:cTn id="31" fill="hold">
                            <p:stCondLst>
                              <p:cond delay="540000"/>
                            </p:stCondLst>
                            <p:childTnLst>
                              <p:par>
                                <p:cTn id="32" presetID="1" presetClass="entr" presetSubtype="0" fill="hold" grpId="0" nodeType="afterEffect">
                                  <p:stCondLst>
                                    <p:cond delay="60000"/>
                                  </p:stCondLst>
                                  <p:childTnLst>
                                    <p:set>
                                      <p:cBhvr>
                                        <p:cTn id="33" dur="1" fill="hold">
                                          <p:stCondLst>
                                            <p:cond delay="0"/>
                                          </p:stCondLst>
                                        </p:cTn>
                                        <p:tgtEl>
                                          <p:spTgt spid="16">
                                            <p:txEl>
                                              <p:pRg st="0" end="0"/>
                                            </p:txEl>
                                          </p:spTgt>
                                        </p:tgtEl>
                                        <p:attrNameLst>
                                          <p:attrName>style.visibility</p:attrName>
                                        </p:attrNameLst>
                                      </p:cBhvr>
                                      <p:to>
                                        <p:strVal val="visible"/>
                                      </p:to>
                                    </p:set>
                                  </p:childTnLst>
                                  <p:subTnLst>
                                    <p:set>
                                      <p:cBhvr override="childStyle">
                                        <p:cTn dur="1" fill="hold" display="0" masterRel="nextClick" afterEffect="1"/>
                                        <p:tgtEl>
                                          <p:spTgt spid="16">
                                            <p:txEl>
                                              <p:pRg st="0" end="0"/>
                                            </p:txEl>
                                          </p:spTgt>
                                        </p:tgtEl>
                                        <p:attrNameLst>
                                          <p:attrName>style.visibility</p:attrName>
                                        </p:attrNameLst>
                                      </p:cBhvr>
                                      <p:to>
                                        <p:strVal val="hidden"/>
                                      </p:to>
                                    </p:set>
                                  </p:subTnLst>
                                </p:cTn>
                              </p:par>
                            </p:childTnLst>
                          </p:cTn>
                        </p:par>
                        <p:par>
                          <p:cTn id="34" fill="hold">
                            <p:stCondLst>
                              <p:cond delay="600000"/>
                            </p:stCondLst>
                            <p:childTnLst>
                              <p:par>
                                <p:cTn id="35" presetID="1" presetClass="entr" presetSubtype="0" fill="hold" grpId="0" nodeType="afterEffect">
                                  <p:stCondLst>
                                    <p:cond delay="60000"/>
                                  </p:stCondLst>
                                  <p:childTnLst>
                                    <p:set>
                                      <p:cBhvr>
                                        <p:cTn id="36" dur="1" fill="hold">
                                          <p:stCondLst>
                                            <p:cond delay="0"/>
                                          </p:stCondLst>
                                        </p:cTn>
                                        <p:tgtEl>
                                          <p:spTgt spid="17">
                                            <p:txEl>
                                              <p:pRg st="0" end="0"/>
                                            </p:txEl>
                                          </p:spTgt>
                                        </p:tgtEl>
                                        <p:attrNameLst>
                                          <p:attrName>style.visibility</p:attrName>
                                        </p:attrNameLst>
                                      </p:cBhvr>
                                      <p:to>
                                        <p:strVal val="visible"/>
                                      </p:to>
                                    </p:set>
                                  </p:childTnLst>
                                  <p:subTnLst>
                                    <p:set>
                                      <p:cBhvr override="childStyle">
                                        <p:cTn dur="1" fill="hold" display="0" masterRel="nextClick" afterEffect="1"/>
                                        <p:tgtEl>
                                          <p:spTgt spid="17">
                                            <p:txEl>
                                              <p:pRg st="0" end="0"/>
                                            </p:txEl>
                                          </p:spTgt>
                                        </p:tgtEl>
                                        <p:attrNameLst>
                                          <p:attrName>style.visibility</p:attrName>
                                        </p:attrNameLst>
                                      </p:cBhvr>
                                      <p:to>
                                        <p:strVal val="hidden"/>
                                      </p:to>
                                    </p:set>
                                  </p:subTnLst>
                                </p:cTn>
                              </p:par>
                            </p:childTnLst>
                          </p:cTn>
                        </p:par>
                        <p:par>
                          <p:cTn id="37" fill="hold">
                            <p:stCondLst>
                              <p:cond delay="660000"/>
                            </p:stCondLst>
                            <p:childTnLst>
                              <p:par>
                                <p:cTn id="38" presetID="1" presetClass="entr" presetSubtype="0" fill="hold" grpId="0" nodeType="afterEffect">
                                  <p:stCondLst>
                                    <p:cond delay="60000"/>
                                  </p:stCondLst>
                                  <p:childTnLst>
                                    <p:set>
                                      <p:cBhvr>
                                        <p:cTn id="39" dur="1" fill="hold">
                                          <p:stCondLst>
                                            <p:cond delay="0"/>
                                          </p:stCondLst>
                                        </p:cTn>
                                        <p:tgtEl>
                                          <p:spTgt spid="18">
                                            <p:txEl>
                                              <p:pRg st="0" end="0"/>
                                            </p:txEl>
                                          </p:spTgt>
                                        </p:tgtEl>
                                        <p:attrNameLst>
                                          <p:attrName>style.visibility</p:attrName>
                                        </p:attrNameLst>
                                      </p:cBhvr>
                                      <p:to>
                                        <p:strVal val="visible"/>
                                      </p:to>
                                    </p:set>
                                  </p:childTnLst>
                                  <p:subTnLst>
                                    <p:set>
                                      <p:cBhvr override="childStyle">
                                        <p:cTn dur="1" fill="hold" display="0" masterRel="nextClick" afterEffect="1"/>
                                        <p:tgtEl>
                                          <p:spTgt spid="18">
                                            <p:txEl>
                                              <p:pRg st="0" end="0"/>
                                            </p:txEl>
                                          </p:spTgt>
                                        </p:tgtEl>
                                        <p:attrNameLst>
                                          <p:attrName>style.visibility</p:attrName>
                                        </p:attrNameLst>
                                      </p:cBhvr>
                                      <p:to>
                                        <p:strVal val="hidden"/>
                                      </p:to>
                                    </p:set>
                                  </p:subTnLst>
                                </p:cTn>
                              </p:par>
                            </p:childTnLst>
                          </p:cTn>
                        </p:par>
                        <p:par>
                          <p:cTn id="40" fill="hold">
                            <p:stCondLst>
                              <p:cond delay="720000"/>
                            </p:stCondLst>
                            <p:childTnLst>
                              <p:par>
                                <p:cTn id="41" presetID="1" presetClass="entr" presetSubtype="0" fill="hold" grpId="0" nodeType="afterEffect">
                                  <p:stCondLst>
                                    <p:cond delay="60000"/>
                                  </p:stCondLst>
                                  <p:childTnLst>
                                    <p:set>
                                      <p:cBhvr>
                                        <p:cTn id="42" dur="1" fill="hold">
                                          <p:stCondLst>
                                            <p:cond delay="0"/>
                                          </p:stCondLst>
                                        </p:cTn>
                                        <p:tgtEl>
                                          <p:spTgt spid="19">
                                            <p:txEl>
                                              <p:pRg st="0" end="0"/>
                                            </p:txEl>
                                          </p:spTgt>
                                        </p:tgtEl>
                                        <p:attrNameLst>
                                          <p:attrName>style.visibility</p:attrName>
                                        </p:attrNameLst>
                                      </p:cBhvr>
                                      <p:to>
                                        <p:strVal val="visible"/>
                                      </p:to>
                                    </p:set>
                                  </p:childTnLst>
                                  <p:subTnLst>
                                    <p:set>
                                      <p:cBhvr override="childStyle">
                                        <p:cTn dur="1" fill="hold" display="0" masterRel="nextClick" afterEffect="1"/>
                                        <p:tgtEl>
                                          <p:spTgt spid="19">
                                            <p:txEl>
                                              <p:pRg st="0" end="0"/>
                                            </p:txEl>
                                          </p:spTgt>
                                        </p:tgtEl>
                                        <p:attrNameLst>
                                          <p:attrName>style.visibility</p:attrName>
                                        </p:attrNameLst>
                                      </p:cBhvr>
                                      <p:to>
                                        <p:strVal val="hidden"/>
                                      </p:to>
                                    </p:set>
                                  </p:subTnLst>
                                </p:cTn>
                              </p:par>
                            </p:childTnLst>
                          </p:cTn>
                        </p:par>
                        <p:par>
                          <p:cTn id="43" fill="hold">
                            <p:stCondLst>
                              <p:cond delay="780000"/>
                            </p:stCondLst>
                            <p:childTnLst>
                              <p:par>
                                <p:cTn id="44" presetID="1" presetClass="entr" presetSubtype="0" fill="hold" grpId="0" nodeType="afterEffect">
                                  <p:stCondLst>
                                    <p:cond delay="60000"/>
                                  </p:stCondLst>
                                  <p:childTnLst>
                                    <p:set>
                                      <p:cBhvr>
                                        <p:cTn id="45" dur="1" fill="hold">
                                          <p:stCondLst>
                                            <p:cond delay="0"/>
                                          </p:stCondLst>
                                        </p:cTn>
                                        <p:tgtEl>
                                          <p:spTgt spid="20">
                                            <p:txEl>
                                              <p:pRg st="0" end="0"/>
                                            </p:txEl>
                                          </p:spTgt>
                                        </p:tgtEl>
                                        <p:attrNameLst>
                                          <p:attrName>style.visibility</p:attrName>
                                        </p:attrNameLst>
                                      </p:cBhvr>
                                      <p:to>
                                        <p:strVal val="visible"/>
                                      </p:to>
                                    </p:set>
                                  </p:childTnLst>
                                  <p:subTnLst>
                                    <p:set>
                                      <p:cBhvr override="childStyle">
                                        <p:cTn dur="1" fill="hold" display="0" masterRel="nextClick" afterEffect="1"/>
                                        <p:tgtEl>
                                          <p:spTgt spid="20">
                                            <p:txEl>
                                              <p:pRg st="0" end="0"/>
                                            </p:txEl>
                                          </p:spTgt>
                                        </p:tgtEl>
                                        <p:attrNameLst>
                                          <p:attrName>style.visibility</p:attrName>
                                        </p:attrNameLst>
                                      </p:cBhvr>
                                      <p:to>
                                        <p:strVal val="hidden"/>
                                      </p:to>
                                    </p:set>
                                  </p:subTnLst>
                                </p:cTn>
                              </p:par>
                            </p:childTnLst>
                          </p:cTn>
                        </p:par>
                        <p:par>
                          <p:cTn id="46" fill="hold">
                            <p:stCondLst>
                              <p:cond delay="840000"/>
                            </p:stCondLst>
                            <p:childTnLst>
                              <p:par>
                                <p:cTn id="47" presetID="1" presetClass="entr" presetSubtype="0" fill="hold" grpId="0" nodeType="afterEffect">
                                  <p:stCondLst>
                                    <p:cond delay="60000"/>
                                  </p:stCondLst>
                                  <p:childTnLst>
                                    <p:set>
                                      <p:cBhvr>
                                        <p:cTn id="48" dur="1" fill="hold">
                                          <p:stCondLst>
                                            <p:cond delay="0"/>
                                          </p:stCondLst>
                                        </p:cTn>
                                        <p:tgtEl>
                                          <p:spTgt spid="21">
                                            <p:txEl>
                                              <p:pRg st="0" end="0"/>
                                            </p:txEl>
                                          </p:spTgt>
                                        </p:tgtEl>
                                        <p:attrNameLst>
                                          <p:attrName>style.visibility</p:attrName>
                                        </p:attrNameLst>
                                      </p:cBhvr>
                                      <p:to>
                                        <p:strVal val="visible"/>
                                      </p:to>
                                    </p:set>
                                  </p:childTnLst>
                                  <p:subTnLst>
                                    <p:set>
                                      <p:cBhvr override="childStyle">
                                        <p:cTn dur="1" fill="hold" display="0" masterRel="nextClick" afterEffect="1"/>
                                        <p:tgtEl>
                                          <p:spTgt spid="21">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P spid="12" grpId="0" build="p"/>
      <p:bldP spid="13" grpId="0" build="p"/>
      <p:bldP spid="14" grpId="0" build="p"/>
      <p:bldP spid="15" grpId="0" build="p"/>
      <p:bldP spid="16" grpId="0" build="p"/>
      <p:bldP spid="17" grpId="0" build="p"/>
      <p:bldP spid="18" grpId="0" build="p"/>
      <p:bldP spid="19" grpId="0" build="p"/>
      <p:bldP spid="20" grpId="0" build="p"/>
      <p:bldP spid="21"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75795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1295400"/>
            <a:ext cx="4254500" cy="5520720"/>
          </a:xfrm>
          <a:prstGeom prst="rect">
            <a:avLst/>
          </a:prstGeom>
        </p:spPr>
      </p:pic>
      <p:sp>
        <p:nvSpPr>
          <p:cNvPr id="2" name="Title 1"/>
          <p:cNvSpPr>
            <a:spLocks noGrp="1"/>
          </p:cNvSpPr>
          <p:nvPr>
            <p:ph type="title"/>
          </p:nvPr>
        </p:nvSpPr>
        <p:spPr/>
        <p:txBody>
          <a:bodyPr/>
          <a:lstStyle/>
          <a:p>
            <a:r>
              <a:rPr lang="en-US"/>
              <a:t>2016 NC Employer Needs Survey</a:t>
            </a:r>
            <a:endParaRPr lang="en-US" dirty="0"/>
          </a:p>
        </p:txBody>
      </p:sp>
    </p:spTree>
    <p:extLst>
      <p:ext uri="{BB962C8B-B14F-4D97-AF65-F5344CB8AC3E}">
        <p14:creationId xmlns:p14="http://schemas.microsoft.com/office/powerpoint/2010/main" val="11768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5986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30030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3"/>
          <p:cNvSpPr>
            <a:spLocks noGrp="1" noChangeArrowheads="1"/>
          </p:cNvSpPr>
          <p:nvPr>
            <p:ph idx="1"/>
          </p:nvPr>
        </p:nvSpPr>
        <p:spPr/>
        <p:txBody>
          <a:bodyPr>
            <a:normAutofit lnSpcReduction="10000"/>
          </a:bodyPr>
          <a:lstStyle/>
          <a:p>
            <a:r>
              <a:rPr lang="en-US"/>
              <a:t>Sense-making</a:t>
            </a:r>
          </a:p>
          <a:p>
            <a:r>
              <a:rPr lang="en-US"/>
              <a:t>Social intelligence</a:t>
            </a:r>
          </a:p>
          <a:p>
            <a:r>
              <a:rPr lang="en-US"/>
              <a:t>Novel and adaptive thinking</a:t>
            </a:r>
          </a:p>
          <a:p>
            <a:r>
              <a:rPr lang="en-US"/>
              <a:t>Cross-cultural competency</a:t>
            </a:r>
          </a:p>
          <a:p>
            <a:r>
              <a:rPr lang="en-US"/>
              <a:t>Computational thinking</a:t>
            </a:r>
          </a:p>
          <a:p>
            <a:r>
              <a:rPr lang="en-US"/>
              <a:t>New-media literacy</a:t>
            </a:r>
          </a:p>
          <a:p>
            <a:r>
              <a:rPr lang="en-US"/>
              <a:t>Transdisciplinarity</a:t>
            </a:r>
          </a:p>
          <a:p>
            <a:r>
              <a:rPr lang="en-US"/>
              <a:t>Design mind-set</a:t>
            </a:r>
          </a:p>
          <a:p>
            <a:r>
              <a:rPr lang="en-US"/>
              <a:t>Cognitive load management</a:t>
            </a:r>
          </a:p>
          <a:p>
            <a:r>
              <a:rPr lang="en-US"/>
              <a:t>Virtual collaboration</a:t>
            </a:r>
            <a:endParaRPr lang="en-US" dirty="0"/>
          </a:p>
        </p:txBody>
      </p:sp>
      <p:sp>
        <p:nvSpPr>
          <p:cNvPr id="309249" name="Rectangle 2"/>
          <p:cNvSpPr>
            <a:spLocks noGrp="1" noChangeArrowheads="1"/>
          </p:cNvSpPr>
          <p:nvPr>
            <p:ph type="title"/>
          </p:nvPr>
        </p:nvSpPr>
        <p:spPr/>
        <p:txBody>
          <a:bodyPr/>
          <a:lstStyle/>
          <a:p>
            <a:r>
              <a:rPr lang="en-US" dirty="0"/>
              <a:t>The 10 Key Skills for the </a:t>
            </a:r>
            <a:br>
              <a:rPr lang="en-US" dirty="0"/>
            </a:br>
            <a:r>
              <a:rPr lang="en-US" dirty="0"/>
              <a:t>Future of Work</a:t>
            </a:r>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98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16348</Words>
  <Application>Microsoft Macintosh PowerPoint</Application>
  <PresentationFormat>On-screen Show (4:3)</PresentationFormat>
  <Paragraphs>4786</Paragraphs>
  <Slides>187</Slides>
  <Notes>187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187</vt:i4>
      </vt:variant>
    </vt:vector>
  </HeadingPairs>
  <TitlesOfParts>
    <vt:vector size="205" baseType="lpstr">
      <vt:lpstr>American Typewriter</vt:lpstr>
      <vt:lpstr>Arial</vt:lpstr>
      <vt:lpstr>Arial Black</vt:lpstr>
      <vt:lpstr>Arial Narrow</vt:lpstr>
      <vt:lpstr>Avenir Black</vt:lpstr>
      <vt:lpstr>Avenir Book Oblique</vt:lpstr>
      <vt:lpstr>Avenir Heavy</vt:lpstr>
      <vt:lpstr>Calibri</vt:lpstr>
      <vt:lpstr>Calibri Bold</vt:lpstr>
      <vt:lpstr>Calibri Light</vt:lpstr>
      <vt:lpstr>Comic Sans MS</vt:lpstr>
      <vt:lpstr>Helvetica</vt:lpstr>
      <vt:lpstr>Helvetica Neue</vt:lpstr>
      <vt:lpstr>Lucida Grande</vt:lpstr>
      <vt:lpstr>Times</vt:lpstr>
      <vt:lpstr>Times New Roman</vt:lpstr>
      <vt:lpstr>Zapf Dingbats</vt:lpstr>
      <vt:lpstr>Office Theme</vt:lpstr>
      <vt:lpstr>NC Career Clusters Guide 2018 </vt:lpstr>
      <vt:lpstr>NC Employment and  Training Association (NCETA)</vt:lpstr>
      <vt:lpstr>PowerPoint Presentation</vt:lpstr>
      <vt:lpstr>Agenda</vt:lpstr>
      <vt:lpstr>Who's Here?</vt:lpstr>
      <vt:lpstr>Why Career Development</vt:lpstr>
      <vt:lpstr>Think of yourself not as the architect of your career but as the sculptor. Expect to have to  do a lot of hard hammering and chiseling and scraping and polishing   BC Forbes </vt:lpstr>
      <vt:lpstr>Your work is to discover your work, and then with all your heart to give yourself to it </vt:lpstr>
      <vt:lpstr>Meaningfulness of work in life has global and enduring appeal </vt:lpstr>
      <vt:lpstr>People tend to seek out occupations that enhance a sense of self</vt:lpstr>
      <vt:lpstr>The idea of meaning and work is also revealed in how employees determine their career goals </vt:lpstr>
      <vt:lpstr>  “The evolving sequence of a person’s work experiences  over time” </vt:lpstr>
      <vt:lpstr>Perspective of careers in the US and many parts of Europe has an individual focus, based on the interests and goals of the person. </vt:lpstr>
      <vt:lpstr>Some have approached career development from an individual perspective.  Focusing on the person's interest, abilities, skills and goals.   </vt:lpstr>
      <vt:lpstr>Career development is an ongoing process of planning and directed action toward personal work and life goals </vt:lpstr>
      <vt:lpstr>Development means growth, continuous acquisition, and application of one’s skills. </vt:lpstr>
      <vt:lpstr>Career development as the outcome of the individual's career planning and the organization's provision of support and opportunities… ideally a collaborative process that focuses on both the individual and organization </vt:lpstr>
      <vt:lpstr>Career Development is seen as a partnership that enhances employee's skills, knowledge, competencies and attitudes required for their current and future job assignments. </vt:lpstr>
      <vt:lpstr>Career development is the process of acquiring and experiencing planned and unplanned activities that support attainment of life and work goals.  </vt:lpstr>
      <vt:lpstr>Within an organization, this will be a collaborative process that enhances individual's skills and employability while fulfilling organizational needs.  </vt:lpstr>
      <vt:lpstr>Career development will be individually driven so it accommodates career pathways, builds outside of the organization, and acknowledges that while some activities will be part of a thought-out strategy,--  spontaneous, unexpected opportunities may be equally valuable in this process. </vt:lpstr>
      <vt:lpstr> Career Development started in the 1950s, yet evidence in European trade guilds of the 12th century. </vt:lpstr>
      <vt:lpstr>Late nineteenth and early twentieth centuries, Industrial Revolution in the US and in Europe prompted the need for vocational training to match the needs of the newly emerging manufacturing-based economy</vt:lpstr>
      <vt:lpstr>Career Development has been around through these ages: Agrarian - Rise of the Farm   Industrial - Productivity  Informational - Efficiency People - Purpose </vt:lpstr>
      <vt:lpstr>PowerPoint Presentation</vt:lpstr>
      <vt:lpstr> Frank Parsons -  Engineer, Lawyer   Originates the term  Vocational Guidance in 1909        </vt:lpstr>
      <vt:lpstr>Parsons model is based on practical experience rather than research.  Well respected.   Early proponent of matching individual interests and skills with job requirements </vt:lpstr>
      <vt:lpstr>PowerPoint Presentation</vt:lpstr>
      <vt:lpstr>Three Basic Tenants  Understanding oneself Recognize what different types of work require  Coordinating those two factors to find a suitable job  Evolved over time for finding fit between the person and the job -- centered on testing  </vt:lpstr>
      <vt:lpstr>Career Development or Planning can involve:   1. Ability or Intelligence testing 2. Aptitude or Technical Competence testing  3. Interest or Personality testing   (Moore et al. 2007) </vt:lpstr>
      <vt:lpstr>Brief History   1940s and 1950s saw the upswing in career counselor training in colleges and universities verifying its place as a profession   1950s and 1960s challenged by developmental psychologists advocating the view that career development was not a one-time rational match but rather a longitudinal process </vt:lpstr>
      <vt:lpstr> Donald Super, key scholar in the developmental approach. Based on Life Stages and roles,  Different aspects of the career journey became more salient as an individual moved through stages of life   Vocational maturity would be indicative of progress in the career development process   Note: Stage theory has come under criticism over time, yet significant milestones in the development of career practice and theory  </vt:lpstr>
      <vt:lpstr>PowerPoint Presentation</vt:lpstr>
      <vt:lpstr>PowerPoint Presentation</vt:lpstr>
      <vt:lpstr>60’s and 70’s saw the revival of Parsons matching idea in John Holland's theory of linking types of people with occupational environments.  RIASEC; realistic, investigative, artistic, social, enterprising, and conventional system of categorizing remains mainstay of key interest inventories</vt:lpstr>
      <vt:lpstr>80’s and 90’s fostered growth of outplacement counseling, declines of labor unions, and more concern about the developing theories that addressed diverse groups.   Ramifications of job loss during the period had a  profound and lingering influence of how work and careers are perceived.  </vt:lpstr>
      <vt:lpstr>Current career landscape  has been characterized as turbulent, unpredictable, &amp; challenging   </vt:lpstr>
      <vt:lpstr>Economic turmoil, technological advances and more diverse workforce, governmental policies and social influences have contributed to the challenges in the environment. </vt:lpstr>
      <vt:lpstr>Technological Advances – ushered in the rising knowledge economy and have influenced not only the types of jobs available, but also how work is done – teams, on-line, where work is done, telecommuting, the scope of work – global access to potential suppliers and customers </vt:lpstr>
      <vt:lpstr>Changing Domestic Demographics – global access to workers and government legislation have created a widely diverse workforce that has varied career goals and interests </vt:lpstr>
      <vt:lpstr>Economic Turmoil:  has fundamentally changed how career development is viewed by individuals and how it is addressed by organizations </vt:lpstr>
      <vt:lpstr>By dismissing employees with apparent disregard for work records or skills, companies inadvertently gave up the employee loyalty and commitment </vt:lpstr>
      <vt:lpstr>Employees have begun taking control of their own career trajectories  Ready to move when opportunities  appear </vt:lpstr>
      <vt:lpstr> Career Development will rise focused on the individual and his or her needs recognizing that workers need to be flexible and strive for employability in their overall careers rather than stability within one organization </vt:lpstr>
      <vt:lpstr>Skilled Career Development Professionals Cultivate skills   Career Development Models and Theories  Career Resources Including organization or other sources of information Career Counseling for individual and group work  Career assessments Career Development of diverse populations  Ethical career counseling practices  Technology related to career planning  Developing and implementing a career development program </vt:lpstr>
      <vt:lpstr>This new area of career development will require individuals to be actively involved in their own career development and planning </vt:lpstr>
      <vt:lpstr>The old standard that employers held the power in determining career pathways is no longer the norm </vt:lpstr>
      <vt:lpstr>Employees in charge of their own careers will be attracted to organizations that offer them growth opportunities and most likely stay with systems that continue to foster their engagement </vt:lpstr>
      <vt:lpstr>This will require organizations to acquire a new mindset -- one that invests in employees without experiencing or providing a long-term commitment. </vt:lpstr>
      <vt:lpstr> Mainiero and Sullivan Proposed three parameters as important in influencing career decisions:  Authenticity - Making choices that allow one to be true to oneself  Balance - Making choices that allow an individual to balance both work and non-work responsibilities  Challenge - Making choices that provide interesting and stimulating work and opportunities to advance one’s career and continually develop </vt:lpstr>
      <vt:lpstr>The Future of Careers</vt:lpstr>
      <vt:lpstr>You can’t see the whole sky through a bamboo tube</vt:lpstr>
      <vt:lpstr>PowerPoint Presentation</vt:lpstr>
      <vt:lpstr>Begin with the End in Mind</vt:lpstr>
      <vt:lpstr>PowerPoint Presentation</vt:lpstr>
      <vt:lpstr>2024 Projected NC Employment: Education Required</vt:lpstr>
      <vt:lpstr>2017 NC High School: Graduate Intentions</vt:lpstr>
      <vt:lpstr>Postsecondary Intentions  vs. Reality</vt:lpstr>
      <vt:lpstr>PowerPoint Presentation</vt:lpstr>
      <vt:lpstr>It makes you think?</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2016 - 2026)</vt:lpstr>
      <vt:lpstr>Fastest Growing Occupations in NC (Total Change in Positions Projected from 2016 - 2026)</vt:lpstr>
      <vt:lpstr>Fastest Declining Occupations in NC (Total Change in Positions Projected from 2014 - 2024)</vt:lpstr>
      <vt:lpstr>North Carolina's 15  Employment Regions</vt:lpstr>
      <vt:lpstr>Waynesville-Franklin Region (Total Change in Positions Projected from 2014 - 2024)</vt:lpstr>
      <vt:lpstr>Asheville Region (Total Change in Positions Projected from 2014 - 2024)</vt:lpstr>
      <vt:lpstr>Boone-Wilkesboro Region (Total Change in Positions Projected from 2014 - 2024)</vt:lpstr>
      <vt:lpstr>Hickory Region (Total Change in Positions Projected from 2014 - 2024)</vt:lpstr>
      <vt:lpstr>Charlotte Region (Total Change in Positions Projected from 2014 - 2024)</vt:lpstr>
      <vt:lpstr>Winston-Salem Region (Total Change in Positions Projected from 2014 - 2024)</vt:lpstr>
      <vt:lpstr>Pinehurst-Rockingham Region (Total Change in Positions Projected from 2014 - 2024)</vt:lpstr>
      <vt:lpstr>Greensboro Region (Total Change in Positions Projected from 2014 - 2024)</vt:lpstr>
      <vt:lpstr>Raleigh-Durham Region (Total Change in Positions Projected from 2014 - 2024)</vt:lpstr>
      <vt:lpstr>Fayetteville-Lumberton Region (Total Change in Positions Projected from 2014 - 2024)</vt:lpstr>
      <vt:lpstr>Rocky Mount-Wilson Region (Total Change in Positions Projected from 2014 - 2024)</vt:lpstr>
      <vt:lpstr>Greenville Region (Total Change in Positions Projected from 2014 - 2024)</vt:lpstr>
      <vt:lpstr>Elizabeth City Region (Total Change in Positions Projected from 2014 - 2024)</vt:lpstr>
      <vt:lpstr>Goldsboro-Kinston Region (Total Change in Positions Projected from 2014 - 2024)</vt:lpstr>
      <vt:lpstr>Jacksonville-New Bern Region (Total Change in Positions Projected from 2014 - 2024)</vt:lpstr>
      <vt:lpstr>Wilmington Region (Total Change in Positions Projected from 2014 - 2024)</vt:lpstr>
      <vt:lpstr>PowerPoint Presentation</vt:lpstr>
      <vt:lpstr>NC Construction Careers  Awareness Week</vt:lpstr>
      <vt:lpstr>NC Advanced Manufacturing  Careers Awareness Week</vt:lpstr>
      <vt:lpstr>Monthly Career Pathways Webinars</vt:lpstr>
      <vt:lpstr>We are currently preparing people for jobs that don’t yet exist …</vt:lpstr>
      <vt:lpstr>… using technologies that haven’t yet been invented …</vt:lpstr>
      <vt:lpstr>… in order to solve problems we don’t even know are problems yet.</vt:lpstr>
      <vt:lpstr>PowerPoint Presentation</vt:lpstr>
      <vt:lpstr>PowerPoint Presentation</vt:lpstr>
      <vt:lpstr>PowerPoint Presentation</vt:lpstr>
      <vt:lpstr>PowerPoint Presentation</vt:lpstr>
      <vt:lpstr>ScrumMaster</vt:lpstr>
      <vt:lpstr>15-minute Break</vt:lpstr>
      <vt:lpstr>PowerPoint Presentation</vt:lpstr>
      <vt:lpstr>2016 NC Employer Needs Survey</vt:lpstr>
      <vt:lpstr>Hiring Difficulties</vt:lpstr>
      <vt:lpstr>The 10 Key Skills for the  Future of Work</vt:lpstr>
      <vt:lpstr>PowerPoint Presentation</vt:lpstr>
      <vt:lpstr>PowerPoint Presentation</vt:lpstr>
      <vt:lpstr>PowerPoint Presentation</vt:lpstr>
      <vt:lpstr>Myth # 1</vt:lpstr>
      <vt:lpstr>PowerPoint Presentation</vt:lpstr>
      <vt:lpstr>Chinese Manufacturing in NC</vt:lpstr>
      <vt:lpstr>PowerPoint Presentation</vt:lpstr>
      <vt:lpstr>PowerPoint Presentation</vt:lpstr>
      <vt:lpstr>NC Exports to Countries in 2016</vt:lpstr>
      <vt:lpstr>NC Exports - Products 2016</vt:lpstr>
      <vt:lpstr>PowerPoint Presentation</vt:lpstr>
      <vt:lpstr>PowerPoint Presentation</vt:lpstr>
      <vt:lpstr>PowerPoint Presentation</vt:lpstr>
      <vt:lpstr>PowerPoint Presentation</vt:lpstr>
      <vt:lpstr>PowerPoint Presentation</vt:lpstr>
      <vt:lpstr>Passion and Purpose</vt:lpstr>
      <vt:lpstr>The Future of Careers</vt:lpstr>
      <vt:lpstr>Small-Group Discussions</vt:lpstr>
      <vt:lpstr>Lunch Break</vt:lpstr>
      <vt:lpstr>Small-Group Discussions</vt:lpstr>
      <vt:lpstr>Themes &amp;Theories in Career Development</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NC Career Clusters Guide 2018 </vt:lpstr>
      <vt:lpstr>PowerPoint Presentation</vt:lpstr>
      <vt:lpstr>Coaching for Action </vt:lpstr>
      <vt:lpstr>Coaching for Action </vt:lpstr>
      <vt:lpstr>Coaching for Action </vt:lpstr>
      <vt:lpstr>Planned Happenstance  </vt:lpstr>
      <vt:lpstr>Happenstance </vt:lpstr>
      <vt:lpstr>Planned Happenstance </vt:lpstr>
      <vt:lpstr>What is Career Development? </vt:lpstr>
      <vt:lpstr>Career Development  Theories</vt:lpstr>
      <vt:lpstr>Counseling framework</vt:lpstr>
      <vt:lpstr>Workforce </vt:lpstr>
      <vt:lpstr>Career Pathways – Unplanned Events  pivotal or non-pivotal career decisions</vt:lpstr>
      <vt:lpstr>Happenstance </vt:lpstr>
      <vt:lpstr>The Influence of Unplanned Events</vt:lpstr>
      <vt:lpstr>Family-related Unplanned Events</vt:lpstr>
      <vt:lpstr>Health-related Unplanned Events </vt:lpstr>
      <vt:lpstr>Unplanned Events of an Interpersonal Nature  </vt:lpstr>
      <vt:lpstr>Work-related Unplanned Events </vt:lpstr>
      <vt:lpstr>Education-related Unplanned Events</vt:lpstr>
      <vt:lpstr>Recognizing &amp; Interacting Unplanned Events</vt:lpstr>
      <vt:lpstr>A. Internal factors </vt:lpstr>
      <vt:lpstr>B. External factors</vt:lpstr>
      <vt:lpstr>Adult Career Changers experience unplanned events that affect their pathways </vt:lpstr>
      <vt:lpstr>Unplanned events were either pivotal or non-pivotal in relationship to career decisions</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Factors, both internal and external, influenced participants’ interactions with unplanned events along their career pathway</vt:lpstr>
      <vt:lpstr>Implications </vt:lpstr>
      <vt:lpstr>15-minute Break</vt:lpstr>
      <vt:lpstr>NC Career Clusters Guide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Career Clusters Guide 2018</vt:lpstr>
      <vt:lpstr>NC Career Clusters Guide 2018 </vt:lpstr>
      <vt:lpstr>Perkins/CTE State Staff</vt:lpstr>
      <vt:lpstr>NC Career Clusters Guide 2018 </vt:lpstr>
      <vt:lpstr>NC Career Clusters Guide 2018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2018-11-29T04:04:03Z</cp:lastPrinted>
  <dcterms:created xsi:type="dcterms:W3CDTF">2017-04-24T19:18:55Z</dcterms:created>
  <dcterms:modified xsi:type="dcterms:W3CDTF">2018-12-12T13:34:09Z</dcterms:modified>
</cp:coreProperties>
</file>