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1"/>
  </p:notesMasterIdLst>
  <p:handoutMasterIdLst>
    <p:handoutMasterId r:id="rId82"/>
  </p:handoutMasterIdLst>
  <p:sldIdLst>
    <p:sldId id="256" r:id="rId2"/>
    <p:sldId id="600" r:id="rId3"/>
    <p:sldId id="595" r:id="rId4"/>
    <p:sldId id="567" r:id="rId5"/>
    <p:sldId id="552" r:id="rId6"/>
    <p:sldId id="594" r:id="rId7"/>
    <p:sldId id="596" r:id="rId8"/>
    <p:sldId id="462" r:id="rId9"/>
    <p:sldId id="417" r:id="rId10"/>
    <p:sldId id="418" r:id="rId11"/>
    <p:sldId id="419" r:id="rId12"/>
    <p:sldId id="420" r:id="rId13"/>
    <p:sldId id="421" r:id="rId14"/>
    <p:sldId id="422" r:id="rId15"/>
    <p:sldId id="423" r:id="rId16"/>
    <p:sldId id="424" r:id="rId17"/>
    <p:sldId id="393" r:id="rId18"/>
    <p:sldId id="445" r:id="rId19"/>
    <p:sldId id="446" r:id="rId20"/>
    <p:sldId id="257" r:id="rId21"/>
    <p:sldId id="285" r:id="rId22"/>
    <p:sldId id="286" r:id="rId23"/>
    <p:sldId id="287" r:id="rId24"/>
    <p:sldId id="289" r:id="rId25"/>
    <p:sldId id="290" r:id="rId26"/>
    <p:sldId id="301" r:id="rId27"/>
    <p:sldId id="673" r:id="rId28"/>
    <p:sldId id="675" r:id="rId29"/>
    <p:sldId id="674" r:id="rId30"/>
    <p:sldId id="677" r:id="rId31"/>
    <p:sldId id="678" r:id="rId32"/>
    <p:sldId id="679" r:id="rId33"/>
    <p:sldId id="680" r:id="rId34"/>
    <p:sldId id="681" r:id="rId35"/>
    <p:sldId id="682" r:id="rId36"/>
    <p:sldId id="683" r:id="rId37"/>
    <p:sldId id="684" r:id="rId38"/>
    <p:sldId id="685" r:id="rId39"/>
    <p:sldId id="686" r:id="rId40"/>
    <p:sldId id="687" r:id="rId41"/>
    <p:sldId id="688" r:id="rId42"/>
    <p:sldId id="689" r:id="rId43"/>
    <p:sldId id="690" r:id="rId44"/>
    <p:sldId id="597" r:id="rId45"/>
    <p:sldId id="604" r:id="rId46"/>
    <p:sldId id="611" r:id="rId47"/>
    <p:sldId id="612" r:id="rId48"/>
    <p:sldId id="603" r:id="rId49"/>
    <p:sldId id="692" r:id="rId50"/>
    <p:sldId id="691" r:id="rId51"/>
    <p:sldId id="569" r:id="rId52"/>
    <p:sldId id="591" r:id="rId53"/>
    <p:sldId id="570" r:id="rId54"/>
    <p:sldId id="571" r:id="rId55"/>
    <p:sldId id="572" r:id="rId56"/>
    <p:sldId id="573" r:id="rId57"/>
    <p:sldId id="574" r:id="rId58"/>
    <p:sldId id="577" r:id="rId59"/>
    <p:sldId id="592" r:id="rId60"/>
    <p:sldId id="529" r:id="rId61"/>
    <p:sldId id="530" r:id="rId62"/>
    <p:sldId id="507" r:id="rId63"/>
    <p:sldId id="531" r:id="rId64"/>
    <p:sldId id="508" r:id="rId65"/>
    <p:sldId id="593" r:id="rId66"/>
    <p:sldId id="598" r:id="rId67"/>
    <p:sldId id="700" r:id="rId68"/>
    <p:sldId id="605" r:id="rId69"/>
    <p:sldId id="602" r:id="rId70"/>
    <p:sldId id="578" r:id="rId71"/>
    <p:sldId id="576" r:id="rId72"/>
    <p:sldId id="606" r:id="rId73"/>
    <p:sldId id="607" r:id="rId74"/>
    <p:sldId id="608" r:id="rId75"/>
    <p:sldId id="587" r:id="rId76"/>
    <p:sldId id="616" r:id="rId77"/>
    <p:sldId id="693" r:id="rId78"/>
    <p:sldId id="694" r:id="rId79"/>
    <p:sldId id="69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8CEB9-E505-A44E-AED3-04AD88A2CB97}" v="1346" dt="2018-12-13T16:33:11.318"/>
    <p1510:client id="{9C83FE8C-28D9-6D4C-BA5B-FC4D1F4CB94A}" v="1" dt="2018-12-13T16:34:35.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88" autoAdjust="0"/>
    <p:restoredTop sz="77891"/>
  </p:normalViewPr>
  <p:slideViewPr>
    <p:cSldViewPr snapToGrid="0">
      <p:cViewPr varScale="1">
        <p:scale>
          <a:sx n="77" d="100"/>
          <a:sy n="77" d="100"/>
        </p:scale>
        <p:origin x="2776" y="184"/>
      </p:cViewPr>
      <p:guideLst/>
    </p:cSldViewPr>
  </p:slideViewPr>
  <p:outlineViewPr>
    <p:cViewPr>
      <p:scale>
        <a:sx n="33" d="100"/>
        <a:sy n="33" d="100"/>
      </p:scale>
      <p:origin x="0" y="-11632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9C83FE8C-28D9-6D4C-BA5B-FC4D1F4CB94A}"/>
    <pc:docChg chg="delSld modSld sldOrd">
      <pc:chgData name="Chris Droessler" userId="625c3661-9d64-47fa-b83c-4b49393bd161" providerId="ADAL" clId="{9C83FE8C-28D9-6D4C-BA5B-FC4D1F4CB94A}" dt="2018-12-13T16:34:51.287" v="45" actId="2696"/>
      <pc:docMkLst>
        <pc:docMk/>
      </pc:docMkLst>
      <pc:sldChg chg="del">
        <pc:chgData name="Chris Droessler" userId="625c3661-9d64-47fa-b83c-4b49393bd161" providerId="ADAL" clId="{9C83FE8C-28D9-6D4C-BA5B-FC4D1F4CB94A}" dt="2018-12-13T16:34:47.440" v="25" actId="2696"/>
        <pc:sldMkLst>
          <pc:docMk/>
          <pc:sldMk cId="1601590592" sldId="265"/>
        </pc:sldMkLst>
      </pc:sldChg>
      <pc:sldChg chg="del">
        <pc:chgData name="Chris Droessler" userId="625c3661-9d64-47fa-b83c-4b49393bd161" providerId="ADAL" clId="{9C83FE8C-28D9-6D4C-BA5B-FC4D1F4CB94A}" dt="2018-12-13T16:34:47.489" v="30" actId="2696"/>
        <pc:sldMkLst>
          <pc:docMk/>
          <pc:sldMk cId="354679795" sldId="268"/>
        </pc:sldMkLst>
      </pc:sldChg>
      <pc:sldChg chg="del">
        <pc:chgData name="Chris Droessler" userId="625c3661-9d64-47fa-b83c-4b49393bd161" providerId="ADAL" clId="{9C83FE8C-28D9-6D4C-BA5B-FC4D1F4CB94A}" dt="2018-12-13T16:34:47.497" v="31" actId="2696"/>
        <pc:sldMkLst>
          <pc:docMk/>
          <pc:sldMk cId="1792735702" sldId="272"/>
        </pc:sldMkLst>
      </pc:sldChg>
      <pc:sldChg chg="del">
        <pc:chgData name="Chris Droessler" userId="625c3661-9d64-47fa-b83c-4b49393bd161" providerId="ADAL" clId="{9C83FE8C-28D9-6D4C-BA5B-FC4D1F4CB94A}" dt="2018-12-13T16:34:47.563" v="40" actId="2696"/>
        <pc:sldMkLst>
          <pc:docMk/>
          <pc:sldMk cId="485712414" sldId="274"/>
        </pc:sldMkLst>
      </pc:sldChg>
      <pc:sldChg chg="del">
        <pc:chgData name="Chris Droessler" userId="625c3661-9d64-47fa-b83c-4b49393bd161" providerId="ADAL" clId="{9C83FE8C-28D9-6D4C-BA5B-FC4D1F4CB94A}" dt="2018-12-13T16:34:47.579" v="43" actId="2696"/>
        <pc:sldMkLst>
          <pc:docMk/>
          <pc:sldMk cId="1312623294" sldId="275"/>
        </pc:sldMkLst>
      </pc:sldChg>
      <pc:sldChg chg="del">
        <pc:chgData name="Chris Droessler" userId="625c3661-9d64-47fa-b83c-4b49393bd161" providerId="ADAL" clId="{9C83FE8C-28D9-6D4C-BA5B-FC4D1F4CB94A}" dt="2018-12-13T16:34:47.583" v="44" actId="2696"/>
        <pc:sldMkLst>
          <pc:docMk/>
          <pc:sldMk cId="753626156" sldId="281"/>
        </pc:sldMkLst>
      </pc:sldChg>
      <pc:sldChg chg="del">
        <pc:chgData name="Chris Droessler" userId="625c3661-9d64-47fa-b83c-4b49393bd161" providerId="ADAL" clId="{9C83FE8C-28D9-6D4C-BA5B-FC4D1F4CB94A}" dt="2018-12-13T16:34:47.470" v="28" actId="2696"/>
        <pc:sldMkLst>
          <pc:docMk/>
          <pc:sldMk cId="3223483966" sldId="509"/>
        </pc:sldMkLst>
      </pc:sldChg>
      <pc:sldChg chg="del">
        <pc:chgData name="Chris Droessler" userId="625c3661-9d64-47fa-b83c-4b49393bd161" providerId="ADAL" clId="{9C83FE8C-28D9-6D4C-BA5B-FC4D1F4CB94A}" dt="2018-12-13T16:34:47.429" v="24" actId="2696"/>
        <pc:sldMkLst>
          <pc:docMk/>
          <pc:sldMk cId="3526271831" sldId="511"/>
        </pc:sldMkLst>
      </pc:sldChg>
      <pc:sldChg chg="del">
        <pc:chgData name="Chris Droessler" userId="625c3661-9d64-47fa-b83c-4b49393bd161" providerId="ADAL" clId="{9C83FE8C-28D9-6D4C-BA5B-FC4D1F4CB94A}" dt="2018-12-13T16:34:47.506" v="32" actId="2696"/>
        <pc:sldMkLst>
          <pc:docMk/>
          <pc:sldMk cId="4254513729" sldId="512"/>
        </pc:sldMkLst>
      </pc:sldChg>
      <pc:sldChg chg="del">
        <pc:chgData name="Chris Droessler" userId="625c3661-9d64-47fa-b83c-4b49393bd161" providerId="ADAL" clId="{9C83FE8C-28D9-6D4C-BA5B-FC4D1F4CB94A}" dt="2018-12-13T16:34:47.351" v="17" actId="2696"/>
        <pc:sldMkLst>
          <pc:docMk/>
          <pc:sldMk cId="2817247336" sldId="513"/>
        </pc:sldMkLst>
      </pc:sldChg>
      <pc:sldChg chg="del">
        <pc:chgData name="Chris Droessler" userId="625c3661-9d64-47fa-b83c-4b49393bd161" providerId="ADAL" clId="{9C83FE8C-28D9-6D4C-BA5B-FC4D1F4CB94A}" dt="2018-12-13T16:34:47.556" v="39" actId="2696"/>
        <pc:sldMkLst>
          <pc:docMk/>
          <pc:sldMk cId="3186210653" sldId="514"/>
        </pc:sldMkLst>
      </pc:sldChg>
      <pc:sldChg chg="del">
        <pc:chgData name="Chris Droessler" userId="625c3661-9d64-47fa-b83c-4b49393bd161" providerId="ADAL" clId="{9C83FE8C-28D9-6D4C-BA5B-FC4D1F4CB94A}" dt="2018-12-13T16:34:47.550" v="38" actId="2696"/>
        <pc:sldMkLst>
          <pc:docMk/>
          <pc:sldMk cId="1148131924" sldId="515"/>
        </pc:sldMkLst>
      </pc:sldChg>
      <pc:sldChg chg="del">
        <pc:chgData name="Chris Droessler" userId="625c3661-9d64-47fa-b83c-4b49393bd161" providerId="ADAL" clId="{9C83FE8C-28D9-6D4C-BA5B-FC4D1F4CB94A}" dt="2018-12-13T16:34:47.372" v="19" actId="2696"/>
        <pc:sldMkLst>
          <pc:docMk/>
          <pc:sldMk cId="2289089368" sldId="519"/>
        </pc:sldMkLst>
      </pc:sldChg>
      <pc:sldChg chg="del">
        <pc:chgData name="Chris Droessler" userId="625c3661-9d64-47fa-b83c-4b49393bd161" providerId="ADAL" clId="{9C83FE8C-28D9-6D4C-BA5B-FC4D1F4CB94A}" dt="2018-12-13T16:34:47.294" v="13" actId="2696"/>
        <pc:sldMkLst>
          <pc:docMk/>
          <pc:sldMk cId="2881002776" sldId="521"/>
        </pc:sldMkLst>
      </pc:sldChg>
      <pc:sldChg chg="del">
        <pc:chgData name="Chris Droessler" userId="625c3661-9d64-47fa-b83c-4b49393bd161" providerId="ADAL" clId="{9C83FE8C-28D9-6D4C-BA5B-FC4D1F4CB94A}" dt="2018-12-13T16:34:47.406" v="22" actId="2696"/>
        <pc:sldMkLst>
          <pc:docMk/>
          <pc:sldMk cId="2779310115" sldId="525"/>
        </pc:sldMkLst>
      </pc:sldChg>
      <pc:sldChg chg="del">
        <pc:chgData name="Chris Droessler" userId="625c3661-9d64-47fa-b83c-4b49393bd161" providerId="ADAL" clId="{9C83FE8C-28D9-6D4C-BA5B-FC4D1F4CB94A}" dt="2018-12-13T16:34:47.575" v="42" actId="2696"/>
        <pc:sldMkLst>
          <pc:docMk/>
          <pc:sldMk cId="4231651453" sldId="527"/>
        </pc:sldMkLst>
      </pc:sldChg>
      <pc:sldChg chg="del">
        <pc:chgData name="Chris Droessler" userId="625c3661-9d64-47fa-b83c-4b49393bd161" providerId="ADAL" clId="{9C83FE8C-28D9-6D4C-BA5B-FC4D1F4CB94A}" dt="2018-12-13T16:34:47.544" v="37" actId="2696"/>
        <pc:sldMkLst>
          <pc:docMk/>
          <pc:sldMk cId="1802031989" sldId="528"/>
        </pc:sldMkLst>
      </pc:sldChg>
      <pc:sldChg chg="del">
        <pc:chgData name="Chris Droessler" userId="625c3661-9d64-47fa-b83c-4b49393bd161" providerId="ADAL" clId="{9C83FE8C-28D9-6D4C-BA5B-FC4D1F4CB94A}" dt="2018-12-13T16:34:47.279" v="12" actId="2696"/>
        <pc:sldMkLst>
          <pc:docMk/>
          <pc:sldMk cId="1557097039" sldId="532"/>
        </pc:sldMkLst>
      </pc:sldChg>
      <pc:sldChg chg="del">
        <pc:chgData name="Chris Droessler" userId="625c3661-9d64-47fa-b83c-4b49393bd161" providerId="ADAL" clId="{9C83FE8C-28D9-6D4C-BA5B-FC4D1F4CB94A}" dt="2018-12-13T16:34:47.528" v="35" actId="2696"/>
        <pc:sldMkLst>
          <pc:docMk/>
          <pc:sldMk cId="3308247913" sldId="534"/>
        </pc:sldMkLst>
      </pc:sldChg>
      <pc:sldChg chg="del">
        <pc:chgData name="Chris Droessler" userId="625c3661-9d64-47fa-b83c-4b49393bd161" providerId="ADAL" clId="{9C83FE8C-28D9-6D4C-BA5B-FC4D1F4CB94A}" dt="2018-12-13T16:34:47.338" v="16" actId="2696"/>
        <pc:sldMkLst>
          <pc:docMk/>
          <pc:sldMk cId="1170993290" sldId="538"/>
        </pc:sldMkLst>
      </pc:sldChg>
      <pc:sldChg chg="del">
        <pc:chgData name="Chris Droessler" userId="625c3661-9d64-47fa-b83c-4b49393bd161" providerId="ADAL" clId="{9C83FE8C-28D9-6D4C-BA5B-FC4D1F4CB94A}" dt="2018-12-13T16:34:47.537" v="36" actId="2696"/>
        <pc:sldMkLst>
          <pc:docMk/>
          <pc:sldMk cId="2992138866" sldId="542"/>
        </pc:sldMkLst>
      </pc:sldChg>
      <pc:sldChg chg="del">
        <pc:chgData name="Chris Droessler" userId="625c3661-9d64-47fa-b83c-4b49393bd161" providerId="ADAL" clId="{9C83FE8C-28D9-6D4C-BA5B-FC4D1F4CB94A}" dt="2018-12-13T16:34:47.363" v="18" actId="2696"/>
        <pc:sldMkLst>
          <pc:docMk/>
          <pc:sldMk cId="1152502431" sldId="543"/>
        </pc:sldMkLst>
      </pc:sldChg>
      <pc:sldChg chg="del">
        <pc:chgData name="Chris Droessler" userId="625c3661-9d64-47fa-b83c-4b49393bd161" providerId="ADAL" clId="{9C83FE8C-28D9-6D4C-BA5B-FC4D1F4CB94A}" dt="2018-12-13T16:34:47.383" v="20" actId="2696"/>
        <pc:sldMkLst>
          <pc:docMk/>
          <pc:sldMk cId="1784353046" sldId="544"/>
        </pc:sldMkLst>
      </pc:sldChg>
      <pc:sldChg chg="del">
        <pc:chgData name="Chris Droessler" userId="625c3661-9d64-47fa-b83c-4b49393bd161" providerId="ADAL" clId="{9C83FE8C-28D9-6D4C-BA5B-FC4D1F4CB94A}" dt="2018-12-13T16:34:47.309" v="14" actId="2696"/>
        <pc:sldMkLst>
          <pc:docMk/>
          <pc:sldMk cId="1969882827" sldId="545"/>
        </pc:sldMkLst>
      </pc:sldChg>
      <pc:sldChg chg="del">
        <pc:chgData name="Chris Droessler" userId="625c3661-9d64-47fa-b83c-4b49393bd161" providerId="ADAL" clId="{9C83FE8C-28D9-6D4C-BA5B-FC4D1F4CB94A}" dt="2018-12-13T16:34:47.521" v="34" actId="2696"/>
        <pc:sldMkLst>
          <pc:docMk/>
          <pc:sldMk cId="3765622904" sldId="546"/>
        </pc:sldMkLst>
      </pc:sldChg>
      <pc:sldChg chg="del">
        <pc:chgData name="Chris Droessler" userId="625c3661-9d64-47fa-b83c-4b49393bd161" providerId="ADAL" clId="{9C83FE8C-28D9-6D4C-BA5B-FC4D1F4CB94A}" dt="2018-12-13T16:34:47.396" v="21" actId="2696"/>
        <pc:sldMkLst>
          <pc:docMk/>
          <pc:sldMk cId="1567014597" sldId="547"/>
        </pc:sldMkLst>
      </pc:sldChg>
      <pc:sldChg chg="del">
        <pc:chgData name="Chris Droessler" userId="625c3661-9d64-47fa-b83c-4b49393bd161" providerId="ADAL" clId="{9C83FE8C-28D9-6D4C-BA5B-FC4D1F4CB94A}" dt="2018-12-13T16:34:47.569" v="41" actId="2696"/>
        <pc:sldMkLst>
          <pc:docMk/>
          <pc:sldMk cId="1972243842" sldId="548"/>
        </pc:sldMkLst>
      </pc:sldChg>
      <pc:sldChg chg="del">
        <pc:chgData name="Chris Droessler" userId="625c3661-9d64-47fa-b83c-4b49393bd161" providerId="ADAL" clId="{9C83FE8C-28D9-6D4C-BA5B-FC4D1F4CB94A}" dt="2018-12-13T16:34:47.192" v="6" actId="2696"/>
        <pc:sldMkLst>
          <pc:docMk/>
          <pc:sldMk cId="4070380419" sldId="549"/>
        </pc:sldMkLst>
      </pc:sldChg>
      <pc:sldChg chg="del">
        <pc:chgData name="Chris Droessler" userId="625c3661-9d64-47fa-b83c-4b49393bd161" providerId="ADAL" clId="{9C83FE8C-28D9-6D4C-BA5B-FC4D1F4CB94A}" dt="2018-12-13T16:34:47.208" v="7" actId="2696"/>
        <pc:sldMkLst>
          <pc:docMk/>
          <pc:sldMk cId="447470941" sldId="550"/>
        </pc:sldMkLst>
      </pc:sldChg>
      <pc:sldChg chg="del">
        <pc:chgData name="Chris Droessler" userId="625c3661-9d64-47fa-b83c-4b49393bd161" providerId="ADAL" clId="{9C83FE8C-28D9-6D4C-BA5B-FC4D1F4CB94A}" dt="2018-12-13T16:34:47.480" v="29" actId="2696"/>
        <pc:sldMkLst>
          <pc:docMk/>
          <pc:sldMk cId="3038918188" sldId="551"/>
        </pc:sldMkLst>
      </pc:sldChg>
      <pc:sldChg chg="ord">
        <pc:chgData name="Chris Droessler" userId="625c3661-9d64-47fa-b83c-4b49393bd161" providerId="ADAL" clId="{9C83FE8C-28D9-6D4C-BA5B-FC4D1F4CB94A}" dt="2018-12-13T16:34:35.960" v="0"/>
        <pc:sldMkLst>
          <pc:docMk/>
          <pc:sldMk cId="2261795799" sldId="552"/>
        </pc:sldMkLst>
      </pc:sldChg>
      <pc:sldChg chg="del">
        <pc:chgData name="Chris Droessler" userId="625c3661-9d64-47fa-b83c-4b49393bd161" providerId="ADAL" clId="{9C83FE8C-28D9-6D4C-BA5B-FC4D1F4CB94A}" dt="2018-12-13T16:34:47.450" v="26" actId="2696"/>
        <pc:sldMkLst>
          <pc:docMk/>
          <pc:sldMk cId="797042957" sldId="554"/>
        </pc:sldMkLst>
      </pc:sldChg>
      <pc:sldChg chg="del">
        <pc:chgData name="Chris Droessler" userId="625c3661-9d64-47fa-b83c-4b49393bd161" providerId="ADAL" clId="{9C83FE8C-28D9-6D4C-BA5B-FC4D1F4CB94A}" dt="2018-12-13T16:34:47.460" v="27" actId="2696"/>
        <pc:sldMkLst>
          <pc:docMk/>
          <pc:sldMk cId="1127496624" sldId="561"/>
        </pc:sldMkLst>
      </pc:sldChg>
      <pc:sldChg chg="del">
        <pc:chgData name="Chris Droessler" userId="625c3661-9d64-47fa-b83c-4b49393bd161" providerId="ADAL" clId="{9C83FE8C-28D9-6D4C-BA5B-FC4D1F4CB94A}" dt="2018-12-13T16:34:47.324" v="15" actId="2696"/>
        <pc:sldMkLst>
          <pc:docMk/>
          <pc:sldMk cId="1107501514" sldId="562"/>
        </pc:sldMkLst>
      </pc:sldChg>
      <pc:sldChg chg="del">
        <pc:chgData name="Chris Droessler" userId="625c3661-9d64-47fa-b83c-4b49393bd161" providerId="ADAL" clId="{9C83FE8C-28D9-6D4C-BA5B-FC4D1F4CB94A}" dt="2018-12-13T16:34:47.514" v="33" actId="2696"/>
        <pc:sldMkLst>
          <pc:docMk/>
          <pc:sldMk cId="2312168441" sldId="564"/>
        </pc:sldMkLst>
      </pc:sldChg>
      <pc:sldChg chg="del">
        <pc:chgData name="Chris Droessler" userId="625c3661-9d64-47fa-b83c-4b49393bd161" providerId="ADAL" clId="{9C83FE8C-28D9-6D4C-BA5B-FC4D1F4CB94A}" dt="2018-12-13T16:34:47.418" v="23" actId="2696"/>
        <pc:sldMkLst>
          <pc:docMk/>
          <pc:sldMk cId="3391111163" sldId="565"/>
        </pc:sldMkLst>
      </pc:sldChg>
      <pc:sldChg chg="del">
        <pc:chgData name="Chris Droessler" userId="625c3661-9d64-47fa-b83c-4b49393bd161" providerId="ADAL" clId="{9C83FE8C-28D9-6D4C-BA5B-FC4D1F4CB94A}" dt="2018-12-13T16:34:47.113" v="1" actId="2696"/>
        <pc:sldMkLst>
          <pc:docMk/>
          <pc:sldMk cId="793579014" sldId="566"/>
        </pc:sldMkLst>
      </pc:sldChg>
      <pc:sldChg chg="del">
        <pc:chgData name="Chris Droessler" userId="625c3661-9d64-47fa-b83c-4b49393bd161" providerId="ADAL" clId="{9C83FE8C-28D9-6D4C-BA5B-FC4D1F4CB94A}" dt="2018-12-13T16:34:47.222" v="8" actId="2696"/>
        <pc:sldMkLst>
          <pc:docMk/>
          <pc:sldMk cId="1666621895" sldId="568"/>
        </pc:sldMkLst>
      </pc:sldChg>
      <pc:sldChg chg="del">
        <pc:chgData name="Chris Droessler" userId="625c3661-9d64-47fa-b83c-4b49393bd161" providerId="ADAL" clId="{9C83FE8C-28D9-6D4C-BA5B-FC4D1F4CB94A}" dt="2018-12-13T16:34:47.131" v="2" actId="2696"/>
        <pc:sldMkLst>
          <pc:docMk/>
          <pc:sldMk cId="520573234" sldId="599"/>
        </pc:sldMkLst>
      </pc:sldChg>
      <pc:sldChg chg="del">
        <pc:chgData name="Chris Droessler" userId="625c3661-9d64-47fa-b83c-4b49393bd161" providerId="ADAL" clId="{9C83FE8C-28D9-6D4C-BA5B-FC4D1F4CB94A}" dt="2018-12-13T16:34:47.237" v="9" actId="2696"/>
        <pc:sldMkLst>
          <pc:docMk/>
          <pc:sldMk cId="182564624" sldId="613"/>
        </pc:sldMkLst>
      </pc:sldChg>
      <pc:sldChg chg="del">
        <pc:chgData name="Chris Droessler" userId="625c3661-9d64-47fa-b83c-4b49393bd161" providerId="ADAL" clId="{9C83FE8C-28D9-6D4C-BA5B-FC4D1F4CB94A}" dt="2018-12-13T16:34:47.250" v="10" actId="2696"/>
        <pc:sldMkLst>
          <pc:docMk/>
          <pc:sldMk cId="39759107" sldId="614"/>
        </pc:sldMkLst>
      </pc:sldChg>
      <pc:sldChg chg="del">
        <pc:chgData name="Chris Droessler" userId="625c3661-9d64-47fa-b83c-4b49393bd161" providerId="ADAL" clId="{9C83FE8C-28D9-6D4C-BA5B-FC4D1F4CB94A}" dt="2018-12-13T16:34:47.265" v="11" actId="2696"/>
        <pc:sldMkLst>
          <pc:docMk/>
          <pc:sldMk cId="3988864992" sldId="615"/>
        </pc:sldMkLst>
      </pc:sldChg>
      <pc:sldChg chg="del">
        <pc:chgData name="Chris Droessler" userId="625c3661-9d64-47fa-b83c-4b49393bd161" providerId="ADAL" clId="{9C83FE8C-28D9-6D4C-BA5B-FC4D1F4CB94A}" dt="2018-12-13T16:34:51.287" v="45" actId="2696"/>
        <pc:sldMkLst>
          <pc:docMk/>
          <pc:sldMk cId="1348127793" sldId="695"/>
        </pc:sldMkLst>
      </pc:sldChg>
      <pc:sldChg chg="del">
        <pc:chgData name="Chris Droessler" userId="625c3661-9d64-47fa-b83c-4b49393bd161" providerId="ADAL" clId="{9C83FE8C-28D9-6D4C-BA5B-FC4D1F4CB94A}" dt="2018-12-13T16:34:47.148" v="3" actId="2696"/>
        <pc:sldMkLst>
          <pc:docMk/>
          <pc:sldMk cId="2911058155" sldId="697"/>
        </pc:sldMkLst>
      </pc:sldChg>
      <pc:sldChg chg="del">
        <pc:chgData name="Chris Droessler" userId="625c3661-9d64-47fa-b83c-4b49393bd161" providerId="ADAL" clId="{9C83FE8C-28D9-6D4C-BA5B-FC4D1F4CB94A}" dt="2018-12-13T16:34:47.162" v="4" actId="2696"/>
        <pc:sldMkLst>
          <pc:docMk/>
          <pc:sldMk cId="678144189" sldId="698"/>
        </pc:sldMkLst>
      </pc:sldChg>
      <pc:sldChg chg="del">
        <pc:chgData name="Chris Droessler" userId="625c3661-9d64-47fa-b83c-4b49393bd161" providerId="ADAL" clId="{9C83FE8C-28D9-6D4C-BA5B-FC4D1F4CB94A}" dt="2018-12-13T16:34:47.178" v="5" actId="2696"/>
        <pc:sldMkLst>
          <pc:docMk/>
          <pc:sldMk cId="158575149" sldId="699"/>
        </pc:sldMkLst>
      </pc:sldChg>
    </pc:docChg>
  </pc:docChgLst>
  <pc:docChgLst>
    <pc:chgData name="Chris Droessler" userId="625c3661-9d64-47fa-b83c-4b49393bd161" providerId="ADAL" clId="{D9BC66B7-F4D9-6F4F-90BA-7F467BA392E1}"/>
  </pc:docChgLst>
  <pc:docChgLst>
    <pc:chgData name="Chris Droessler" userId="625c3661-9d64-47fa-b83c-4b49393bd161" providerId="ADAL" clId="{6CC6CEFB-063C-BD4B-8368-2120C9A4427B}"/>
    <pc:docChg chg="custSel addSld delSld modSld">
      <pc:chgData name="Chris Droessler" userId="625c3661-9d64-47fa-b83c-4b49393bd161" providerId="ADAL" clId="{6CC6CEFB-063C-BD4B-8368-2120C9A4427B}" dt="2018-12-04T20:28:48.273" v="15" actId="478"/>
      <pc:docMkLst>
        <pc:docMk/>
      </pc:docMkLst>
      <pc:sldChg chg="addSp delSp modSp">
        <pc:chgData name="Chris Droessler" userId="625c3661-9d64-47fa-b83c-4b49393bd161" providerId="ADAL" clId="{6CC6CEFB-063C-BD4B-8368-2120C9A4427B}" dt="2018-12-04T20:28:48.273" v="15" actId="478"/>
        <pc:sldMkLst>
          <pc:docMk/>
          <pc:sldMk cId="1121195501" sldId="256"/>
        </pc:sldMkLst>
        <pc:picChg chg="add del mod">
          <ac:chgData name="Chris Droessler" userId="625c3661-9d64-47fa-b83c-4b49393bd161" providerId="ADAL" clId="{6CC6CEFB-063C-BD4B-8368-2120C9A4427B}" dt="2018-12-04T20:28:25.687" v="8" actId="478"/>
          <ac:picMkLst>
            <pc:docMk/>
            <pc:sldMk cId="1121195501" sldId="256"/>
            <ac:picMk id="7" creationId="{FF5D7625-3D39-EC46-B03A-74EAC52E833D}"/>
          </ac:picMkLst>
        </pc:picChg>
        <pc:picChg chg="add del mod">
          <ac:chgData name="Chris Droessler" userId="625c3661-9d64-47fa-b83c-4b49393bd161" providerId="ADAL" clId="{6CC6CEFB-063C-BD4B-8368-2120C9A4427B}" dt="2018-12-04T20:28:48.273" v="15" actId="478"/>
          <ac:picMkLst>
            <pc:docMk/>
            <pc:sldMk cId="1121195501" sldId="256"/>
            <ac:picMk id="9" creationId="{384393E8-17E9-0E48-AD60-2F5CCB5CE0E6}"/>
          </ac:picMkLst>
        </pc:picChg>
      </pc:sldChg>
      <pc:sldChg chg="add">
        <pc:chgData name="Chris Droessler" userId="625c3661-9d64-47fa-b83c-4b49393bd161" providerId="ADAL" clId="{6CC6CEFB-063C-BD4B-8368-2120C9A4427B}" dt="2018-12-04T20:27:23.214" v="3"/>
        <pc:sldMkLst>
          <pc:docMk/>
          <pc:sldMk cId="3223483966" sldId="509"/>
        </pc:sldMkLst>
      </pc:sldChg>
      <pc:sldChg chg="add">
        <pc:chgData name="Chris Droessler" userId="625c3661-9d64-47fa-b83c-4b49393bd161" providerId="ADAL" clId="{6CC6CEFB-063C-BD4B-8368-2120C9A4427B}" dt="2018-12-04T20:27:23.214" v="3"/>
        <pc:sldMkLst>
          <pc:docMk/>
          <pc:sldMk cId="2817247336" sldId="513"/>
        </pc:sldMkLst>
      </pc:sldChg>
      <pc:sldChg chg="add">
        <pc:chgData name="Chris Droessler" userId="625c3661-9d64-47fa-b83c-4b49393bd161" providerId="ADAL" clId="{6CC6CEFB-063C-BD4B-8368-2120C9A4427B}" dt="2018-12-04T20:27:23.214" v="3"/>
        <pc:sldMkLst>
          <pc:docMk/>
          <pc:sldMk cId="3186210653" sldId="514"/>
        </pc:sldMkLst>
      </pc:sldChg>
      <pc:sldChg chg="add">
        <pc:chgData name="Chris Droessler" userId="625c3661-9d64-47fa-b83c-4b49393bd161" providerId="ADAL" clId="{6CC6CEFB-063C-BD4B-8368-2120C9A4427B}" dt="2018-12-04T20:26:52.782" v="0"/>
        <pc:sldMkLst>
          <pc:docMk/>
          <pc:sldMk cId="2289089368" sldId="519"/>
        </pc:sldMkLst>
      </pc:sldChg>
      <pc:sldChg chg="add">
        <pc:chgData name="Chris Droessler" userId="625c3661-9d64-47fa-b83c-4b49393bd161" providerId="ADAL" clId="{6CC6CEFB-063C-BD4B-8368-2120C9A4427B}" dt="2018-12-04T20:27:11.363" v="2"/>
        <pc:sldMkLst>
          <pc:docMk/>
          <pc:sldMk cId="2881002776" sldId="521"/>
        </pc:sldMkLst>
      </pc:sldChg>
      <pc:sldChg chg="add">
        <pc:chgData name="Chris Droessler" userId="625c3661-9d64-47fa-b83c-4b49393bd161" providerId="ADAL" clId="{6CC6CEFB-063C-BD4B-8368-2120C9A4427B}" dt="2018-12-04T20:27:23.214" v="3"/>
        <pc:sldMkLst>
          <pc:docMk/>
          <pc:sldMk cId="2779310115" sldId="525"/>
        </pc:sldMkLst>
      </pc:sldChg>
      <pc:sldChg chg="add">
        <pc:chgData name="Chris Droessler" userId="625c3661-9d64-47fa-b83c-4b49393bd161" providerId="ADAL" clId="{6CC6CEFB-063C-BD4B-8368-2120C9A4427B}" dt="2018-12-04T20:27:00.350" v="1"/>
        <pc:sldMkLst>
          <pc:docMk/>
          <pc:sldMk cId="4231651453" sldId="527"/>
        </pc:sldMkLst>
      </pc:sldChg>
      <pc:sldChg chg="add">
        <pc:chgData name="Chris Droessler" userId="625c3661-9d64-47fa-b83c-4b49393bd161" providerId="ADAL" clId="{6CC6CEFB-063C-BD4B-8368-2120C9A4427B}" dt="2018-12-04T20:27:23.214" v="3"/>
        <pc:sldMkLst>
          <pc:docMk/>
          <pc:sldMk cId="1802031989" sldId="528"/>
        </pc:sldMkLst>
      </pc:sldChg>
      <pc:sldChg chg="add">
        <pc:chgData name="Chris Droessler" userId="625c3661-9d64-47fa-b83c-4b49393bd161" providerId="ADAL" clId="{6CC6CEFB-063C-BD4B-8368-2120C9A4427B}" dt="2018-12-04T20:27:23.214" v="3"/>
        <pc:sldMkLst>
          <pc:docMk/>
          <pc:sldMk cId="3308247913" sldId="534"/>
        </pc:sldMkLst>
      </pc:sldChg>
      <pc:sldChg chg="add">
        <pc:chgData name="Chris Droessler" userId="625c3661-9d64-47fa-b83c-4b49393bd161" providerId="ADAL" clId="{6CC6CEFB-063C-BD4B-8368-2120C9A4427B}" dt="2018-12-04T20:27:23.214" v="3"/>
        <pc:sldMkLst>
          <pc:docMk/>
          <pc:sldMk cId="1170993290" sldId="538"/>
        </pc:sldMkLst>
      </pc:sldChg>
      <pc:sldChg chg="add">
        <pc:chgData name="Chris Droessler" userId="625c3661-9d64-47fa-b83c-4b49393bd161" providerId="ADAL" clId="{6CC6CEFB-063C-BD4B-8368-2120C9A4427B}" dt="2018-12-04T20:27:11.363" v="2"/>
        <pc:sldMkLst>
          <pc:docMk/>
          <pc:sldMk cId="1127496624" sldId="561"/>
        </pc:sldMkLst>
      </pc:sldChg>
      <pc:sldChg chg="add">
        <pc:chgData name="Chris Droessler" userId="625c3661-9d64-47fa-b83c-4b49393bd161" providerId="ADAL" clId="{6CC6CEFB-063C-BD4B-8368-2120C9A4427B}" dt="2018-12-04T20:27:23.214" v="3"/>
        <pc:sldMkLst>
          <pc:docMk/>
          <pc:sldMk cId="1107501514" sldId="562"/>
        </pc:sldMkLst>
      </pc:sldChg>
      <pc:sldChg chg="add">
        <pc:chgData name="Chris Droessler" userId="625c3661-9d64-47fa-b83c-4b49393bd161" providerId="ADAL" clId="{6CC6CEFB-063C-BD4B-8368-2120C9A4427B}" dt="2018-12-04T20:27:23.214" v="3"/>
        <pc:sldMkLst>
          <pc:docMk/>
          <pc:sldMk cId="2312168441" sldId="564"/>
        </pc:sldMkLst>
      </pc:sldChg>
    </pc:docChg>
  </pc:docChgLst>
  <pc:docChgLst>
    <pc:chgData name="Chris Droessler" userId="625c3661-9d64-47fa-b83c-4b49393bd161" providerId="ADAL" clId="{38DDF311-4709-2E46-9F9C-2F2B1C32DF4A}"/>
    <pc:docChg chg="custSel modSld sldOrd">
      <pc:chgData name="Chris Droessler" userId="625c3661-9d64-47fa-b83c-4b49393bd161" providerId="ADAL" clId="{38DDF311-4709-2E46-9F9C-2F2B1C32DF4A}" dt="2018-09-17T14:01:47.148" v="10" actId="20577"/>
      <pc:docMkLst>
        <pc:docMk/>
      </pc:docMkLst>
      <pc:sldChg chg="modNotes">
        <pc:chgData name="Chris Droessler" userId="625c3661-9d64-47fa-b83c-4b49393bd161" providerId="ADAL" clId="{38DDF311-4709-2E46-9F9C-2F2B1C32DF4A}" dt="2018-09-14T11:07:33.770" v="3" actId="27636"/>
        <pc:sldMkLst>
          <pc:docMk/>
          <pc:sldMk cId="1090062449" sldId="285"/>
        </pc:sldMkLst>
      </pc:sldChg>
      <pc:sldChg chg="modSp">
        <pc:chgData name="Chris Droessler" userId="625c3661-9d64-47fa-b83c-4b49393bd161" providerId="ADAL" clId="{38DDF311-4709-2E46-9F9C-2F2B1C32DF4A}" dt="2018-09-14T11:07:33.853" v="4" actId="27636"/>
        <pc:sldMkLst>
          <pc:docMk/>
          <pc:sldMk cId="4254513729" sldId="512"/>
        </pc:sldMkLst>
        <pc:spChg chg="mod">
          <ac:chgData name="Chris Droessler" userId="625c3661-9d64-47fa-b83c-4b49393bd161" providerId="ADAL" clId="{38DDF311-4709-2E46-9F9C-2F2B1C32DF4A}" dt="2018-09-14T11:07:33.853" v="4" actId="27636"/>
          <ac:spMkLst>
            <pc:docMk/>
            <pc:sldMk cId="4254513729" sldId="512"/>
            <ac:spMk id="3" creationId="{00000000-0000-0000-0000-000000000000}"/>
          </ac:spMkLst>
        </pc:spChg>
      </pc:sldChg>
      <pc:sldChg chg="modNotesTx">
        <pc:chgData name="Chris Droessler" userId="625c3661-9d64-47fa-b83c-4b49393bd161" providerId="ADAL" clId="{38DDF311-4709-2E46-9F9C-2F2B1C32DF4A}" dt="2018-09-17T14:01:47.148" v="10" actId="20577"/>
        <pc:sldMkLst>
          <pc:docMk/>
          <pc:sldMk cId="1969882827" sldId="545"/>
        </pc:sldMkLst>
      </pc:sldChg>
      <pc:sldChg chg="ord">
        <pc:chgData name="Chris Droessler" userId="625c3661-9d64-47fa-b83c-4b49393bd161" providerId="ADAL" clId="{38DDF311-4709-2E46-9F9C-2F2B1C32DF4A}" dt="2018-09-14T11:10:18.526" v="8"/>
        <pc:sldMkLst>
          <pc:docMk/>
          <pc:sldMk cId="797042957" sldId="554"/>
        </pc:sldMkLst>
      </pc:sldChg>
    </pc:docChg>
  </pc:docChgLst>
  <pc:docChgLst>
    <pc:chgData name="Chris Droessler" userId="625c3661-9d64-47fa-b83c-4b49393bd161" providerId="ADAL" clId="{DBB8CEB9-E505-A44E-AED3-04AD88A2CB97}"/>
    <pc:docChg chg="custSel addSld delSld modSld sldOrd">
      <pc:chgData name="Chris Droessler" userId="625c3661-9d64-47fa-b83c-4b49393bd161" providerId="ADAL" clId="{DBB8CEB9-E505-A44E-AED3-04AD88A2CB97}" dt="2018-12-13T16:33:10.668" v="8386" actId="20577"/>
      <pc:docMkLst>
        <pc:docMk/>
      </pc:docMkLst>
      <pc:sldChg chg="addSp delSp modSp modNotesTx">
        <pc:chgData name="Chris Droessler" userId="625c3661-9d64-47fa-b83c-4b49393bd161" providerId="ADAL" clId="{DBB8CEB9-E505-A44E-AED3-04AD88A2CB97}" dt="2018-12-12T21:13:51.556" v="1817" actId="20577"/>
        <pc:sldMkLst>
          <pc:docMk/>
          <pc:sldMk cId="1121195501" sldId="256"/>
        </pc:sldMkLst>
        <pc:spChg chg="mod">
          <ac:chgData name="Chris Droessler" userId="625c3661-9d64-47fa-b83c-4b49393bd161" providerId="ADAL" clId="{DBB8CEB9-E505-A44E-AED3-04AD88A2CB97}" dt="2018-12-04T20:37:09.199" v="99" actId="20577"/>
          <ac:spMkLst>
            <pc:docMk/>
            <pc:sldMk cId="1121195501" sldId="256"/>
            <ac:spMk id="2" creationId="{00000000-0000-0000-0000-000000000000}"/>
          </ac:spMkLst>
        </pc:spChg>
        <pc:spChg chg="mod">
          <ac:chgData name="Chris Droessler" userId="625c3661-9d64-47fa-b83c-4b49393bd161" providerId="ADAL" clId="{DBB8CEB9-E505-A44E-AED3-04AD88A2CB97}" dt="2018-12-04T20:36:30.082" v="76" actId="20577"/>
          <ac:spMkLst>
            <pc:docMk/>
            <pc:sldMk cId="1121195501" sldId="256"/>
            <ac:spMk id="4" creationId="{00000000-0000-0000-0000-000000000000}"/>
          </ac:spMkLst>
        </pc:spChg>
        <pc:picChg chg="del">
          <ac:chgData name="Chris Droessler" userId="625c3661-9d64-47fa-b83c-4b49393bd161" providerId="ADAL" clId="{DBB8CEB9-E505-A44E-AED3-04AD88A2CB97}" dt="2018-12-04T20:36:47.279" v="81" actId="478"/>
          <ac:picMkLst>
            <pc:docMk/>
            <pc:sldMk cId="1121195501" sldId="256"/>
            <ac:picMk id="6" creationId="{00000000-0000-0000-0000-000000000000}"/>
          </ac:picMkLst>
        </pc:picChg>
        <pc:picChg chg="add mod">
          <ac:chgData name="Chris Droessler" userId="625c3661-9d64-47fa-b83c-4b49393bd161" providerId="ADAL" clId="{DBB8CEB9-E505-A44E-AED3-04AD88A2CB97}" dt="2018-12-04T20:36:57.271" v="97" actId="1035"/>
          <ac:picMkLst>
            <pc:docMk/>
            <pc:sldMk cId="1121195501" sldId="256"/>
            <ac:picMk id="7" creationId="{C34FA5AD-EDA3-CA4A-B82D-39A326CBC943}"/>
          </ac:picMkLst>
        </pc:picChg>
      </pc:sldChg>
      <pc:sldChg chg="ord modNotesTx">
        <pc:chgData name="Chris Droessler" userId="625c3661-9d64-47fa-b83c-4b49393bd161" providerId="ADAL" clId="{DBB8CEB9-E505-A44E-AED3-04AD88A2CB97}" dt="2018-12-12T21:41:38.286" v="3874" actId="20577"/>
        <pc:sldMkLst>
          <pc:docMk/>
          <pc:sldMk cId="596161077" sldId="257"/>
        </pc:sldMkLst>
      </pc:sldChg>
      <pc:sldChg chg="del ord">
        <pc:chgData name="Chris Droessler" userId="625c3661-9d64-47fa-b83c-4b49393bd161" providerId="ADAL" clId="{DBB8CEB9-E505-A44E-AED3-04AD88A2CB97}" dt="2018-12-12T20:20:50.171" v="1745" actId="2696"/>
        <pc:sldMkLst>
          <pc:docMk/>
          <pc:sldMk cId="956978450" sldId="258"/>
        </pc:sldMkLst>
      </pc:sldChg>
      <pc:sldChg chg="del ord">
        <pc:chgData name="Chris Droessler" userId="625c3661-9d64-47fa-b83c-4b49393bd161" providerId="ADAL" clId="{DBB8CEB9-E505-A44E-AED3-04AD88A2CB97}" dt="2018-12-12T20:20:50.177" v="1746" actId="2696"/>
        <pc:sldMkLst>
          <pc:docMk/>
          <pc:sldMk cId="1317858334" sldId="259"/>
        </pc:sldMkLst>
      </pc:sldChg>
      <pc:sldChg chg="del ord">
        <pc:chgData name="Chris Droessler" userId="625c3661-9d64-47fa-b83c-4b49393bd161" providerId="ADAL" clId="{DBB8CEB9-E505-A44E-AED3-04AD88A2CB97}" dt="2018-12-12T20:20:50.183" v="1747" actId="2696"/>
        <pc:sldMkLst>
          <pc:docMk/>
          <pc:sldMk cId="730999176" sldId="260"/>
        </pc:sldMkLst>
      </pc:sldChg>
      <pc:sldChg chg="del ord">
        <pc:chgData name="Chris Droessler" userId="625c3661-9d64-47fa-b83c-4b49393bd161" providerId="ADAL" clId="{DBB8CEB9-E505-A44E-AED3-04AD88A2CB97}" dt="2018-12-12T20:20:50.216" v="1753" actId="2696"/>
        <pc:sldMkLst>
          <pc:docMk/>
          <pc:sldMk cId="1682477224" sldId="263"/>
        </pc:sldMkLst>
      </pc:sldChg>
      <pc:sldChg chg="del ord">
        <pc:chgData name="Chris Droessler" userId="625c3661-9d64-47fa-b83c-4b49393bd161" providerId="ADAL" clId="{DBB8CEB9-E505-A44E-AED3-04AD88A2CB97}" dt="2018-12-12T21:08:39.787" v="1778" actId="2696"/>
        <pc:sldMkLst>
          <pc:docMk/>
          <pc:sldMk cId="1387734972" sldId="264"/>
        </pc:sldMkLst>
      </pc:sldChg>
      <pc:sldChg chg="ord">
        <pc:chgData name="Chris Droessler" userId="625c3661-9d64-47fa-b83c-4b49393bd161" providerId="ADAL" clId="{DBB8CEB9-E505-A44E-AED3-04AD88A2CB97}" dt="2018-12-04T20:56:59.752" v="488"/>
        <pc:sldMkLst>
          <pc:docMk/>
          <pc:sldMk cId="1601590592" sldId="265"/>
        </pc:sldMkLst>
      </pc:sldChg>
      <pc:sldChg chg="ord">
        <pc:chgData name="Chris Droessler" userId="625c3661-9d64-47fa-b83c-4b49393bd161" providerId="ADAL" clId="{DBB8CEB9-E505-A44E-AED3-04AD88A2CB97}" dt="2018-12-04T20:54:46.649" v="438"/>
        <pc:sldMkLst>
          <pc:docMk/>
          <pc:sldMk cId="354679795" sldId="268"/>
        </pc:sldMkLst>
      </pc:sldChg>
      <pc:sldChg chg="ord">
        <pc:chgData name="Chris Droessler" userId="625c3661-9d64-47fa-b83c-4b49393bd161" providerId="ADAL" clId="{DBB8CEB9-E505-A44E-AED3-04AD88A2CB97}" dt="2018-12-04T20:56:54.923" v="487"/>
        <pc:sldMkLst>
          <pc:docMk/>
          <pc:sldMk cId="1792735702" sldId="272"/>
        </pc:sldMkLst>
      </pc:sldChg>
      <pc:sldChg chg="ord">
        <pc:chgData name="Chris Droessler" userId="625c3661-9d64-47fa-b83c-4b49393bd161" providerId="ADAL" clId="{DBB8CEB9-E505-A44E-AED3-04AD88A2CB97}" dt="2018-12-04T20:54:39.560" v="436"/>
        <pc:sldMkLst>
          <pc:docMk/>
          <pc:sldMk cId="485712414" sldId="274"/>
        </pc:sldMkLst>
      </pc:sldChg>
      <pc:sldChg chg="del ord">
        <pc:chgData name="Chris Droessler" userId="625c3661-9d64-47fa-b83c-4b49393bd161" providerId="ADAL" clId="{DBB8CEB9-E505-A44E-AED3-04AD88A2CB97}" dt="2018-12-12T20:20:50.211" v="1752" actId="2696"/>
        <pc:sldMkLst>
          <pc:docMk/>
          <pc:sldMk cId="1627700298" sldId="276"/>
        </pc:sldMkLst>
      </pc:sldChg>
      <pc:sldChg chg="del ord">
        <pc:chgData name="Chris Droessler" userId="625c3661-9d64-47fa-b83c-4b49393bd161" providerId="ADAL" clId="{DBB8CEB9-E505-A44E-AED3-04AD88A2CB97}" dt="2018-12-12T20:20:50.195" v="1749" actId="2696"/>
        <pc:sldMkLst>
          <pc:docMk/>
          <pc:sldMk cId="176694510" sldId="282"/>
        </pc:sldMkLst>
      </pc:sldChg>
      <pc:sldChg chg="del ord">
        <pc:chgData name="Chris Droessler" userId="625c3661-9d64-47fa-b83c-4b49393bd161" providerId="ADAL" clId="{DBB8CEB9-E505-A44E-AED3-04AD88A2CB97}" dt="2018-12-12T20:20:50.200" v="1750" actId="2696"/>
        <pc:sldMkLst>
          <pc:docMk/>
          <pc:sldMk cId="2938723150" sldId="283"/>
        </pc:sldMkLst>
      </pc:sldChg>
      <pc:sldChg chg="del ord">
        <pc:chgData name="Chris Droessler" userId="625c3661-9d64-47fa-b83c-4b49393bd161" providerId="ADAL" clId="{DBB8CEB9-E505-A44E-AED3-04AD88A2CB97}" dt="2018-12-12T20:20:50.206" v="1751" actId="2696"/>
        <pc:sldMkLst>
          <pc:docMk/>
          <pc:sldMk cId="253858088" sldId="284"/>
        </pc:sldMkLst>
      </pc:sldChg>
      <pc:sldChg chg="addSp delSp modSp ord modNotesTx">
        <pc:chgData name="Chris Droessler" userId="625c3661-9d64-47fa-b83c-4b49393bd161" providerId="ADAL" clId="{DBB8CEB9-E505-A44E-AED3-04AD88A2CB97}" dt="2018-12-12T21:43:22.837" v="3994" actId="20577"/>
        <pc:sldMkLst>
          <pc:docMk/>
          <pc:sldMk cId="1090062449" sldId="285"/>
        </pc:sldMkLst>
        <pc:spChg chg="mod">
          <ac:chgData name="Chris Droessler" userId="625c3661-9d64-47fa-b83c-4b49393bd161" providerId="ADAL" clId="{DBB8CEB9-E505-A44E-AED3-04AD88A2CB97}" dt="2018-12-04T20:42:40.295" v="412" actId="6549"/>
          <ac:spMkLst>
            <pc:docMk/>
            <pc:sldMk cId="1090062449" sldId="285"/>
            <ac:spMk id="2" creationId="{00000000-0000-0000-0000-000000000000}"/>
          </ac:spMkLst>
        </pc:spChg>
        <pc:picChg chg="del">
          <ac:chgData name="Chris Droessler" userId="625c3661-9d64-47fa-b83c-4b49393bd161" providerId="ADAL" clId="{DBB8CEB9-E505-A44E-AED3-04AD88A2CB97}" dt="2018-12-04T20:42:16.686" v="349" actId="478"/>
          <ac:picMkLst>
            <pc:docMk/>
            <pc:sldMk cId="1090062449" sldId="285"/>
            <ac:picMk id="4" creationId="{A2099D40-DD8D-D246-9DE7-DE5727597AC8}"/>
          </ac:picMkLst>
        </pc:picChg>
        <pc:picChg chg="add mod">
          <ac:chgData name="Chris Droessler" userId="625c3661-9d64-47fa-b83c-4b49393bd161" providerId="ADAL" clId="{DBB8CEB9-E505-A44E-AED3-04AD88A2CB97}" dt="2018-12-04T20:42:19.150" v="350" actId="1076"/>
          <ac:picMkLst>
            <pc:docMk/>
            <pc:sldMk cId="1090062449" sldId="285"/>
            <ac:picMk id="5" creationId="{9C092A01-DC57-D548-B0AD-55D71916A8F9}"/>
          </ac:picMkLst>
        </pc:picChg>
      </pc:sldChg>
      <pc:sldChg chg="ord modNotesTx">
        <pc:chgData name="Chris Droessler" userId="625c3661-9d64-47fa-b83c-4b49393bd161" providerId="ADAL" clId="{DBB8CEB9-E505-A44E-AED3-04AD88A2CB97}" dt="2018-12-12T21:43:54.118" v="4049" actId="20577"/>
        <pc:sldMkLst>
          <pc:docMk/>
          <pc:sldMk cId="3695978294" sldId="286"/>
        </pc:sldMkLst>
      </pc:sldChg>
      <pc:sldChg chg="ord">
        <pc:chgData name="Chris Droessler" userId="625c3661-9d64-47fa-b83c-4b49393bd161" providerId="ADAL" clId="{DBB8CEB9-E505-A44E-AED3-04AD88A2CB97}" dt="2018-12-12T21:03:50.840" v="1755"/>
        <pc:sldMkLst>
          <pc:docMk/>
          <pc:sldMk cId="2767453086" sldId="287"/>
        </pc:sldMkLst>
      </pc:sldChg>
      <pc:sldChg chg="del ord">
        <pc:chgData name="Chris Droessler" userId="625c3661-9d64-47fa-b83c-4b49393bd161" providerId="ADAL" clId="{DBB8CEB9-E505-A44E-AED3-04AD88A2CB97}" dt="2018-12-12T20:20:50.189" v="1748" actId="2696"/>
        <pc:sldMkLst>
          <pc:docMk/>
          <pc:sldMk cId="3796497506" sldId="288"/>
        </pc:sldMkLst>
      </pc:sldChg>
      <pc:sldChg chg="ord">
        <pc:chgData name="Chris Droessler" userId="625c3661-9d64-47fa-b83c-4b49393bd161" providerId="ADAL" clId="{DBB8CEB9-E505-A44E-AED3-04AD88A2CB97}" dt="2018-12-12T21:03:50.840" v="1755"/>
        <pc:sldMkLst>
          <pc:docMk/>
          <pc:sldMk cId="119397921" sldId="289"/>
        </pc:sldMkLst>
      </pc:sldChg>
      <pc:sldChg chg="ord modNotesTx">
        <pc:chgData name="Chris Droessler" userId="625c3661-9d64-47fa-b83c-4b49393bd161" providerId="ADAL" clId="{DBB8CEB9-E505-A44E-AED3-04AD88A2CB97}" dt="2018-12-12T21:44:42.505" v="4155" actId="5793"/>
        <pc:sldMkLst>
          <pc:docMk/>
          <pc:sldMk cId="468509469" sldId="290"/>
        </pc:sldMkLst>
      </pc:sldChg>
      <pc:sldChg chg="del">
        <pc:chgData name="Chris Droessler" userId="625c3661-9d64-47fa-b83c-4b49393bd161" providerId="ADAL" clId="{DBB8CEB9-E505-A44E-AED3-04AD88A2CB97}" dt="2018-12-12T21:10:16.224" v="1791" actId="2696"/>
        <pc:sldMkLst>
          <pc:docMk/>
          <pc:sldMk cId="2395793800" sldId="292"/>
        </pc:sldMkLst>
      </pc:sldChg>
      <pc:sldChg chg="modSp add modNotesTx">
        <pc:chgData name="Chris Droessler" userId="625c3661-9d64-47fa-b83c-4b49393bd161" providerId="ADAL" clId="{DBB8CEB9-E505-A44E-AED3-04AD88A2CB97}" dt="2018-12-13T16:33:10.668" v="8386" actId="20577"/>
        <pc:sldMkLst>
          <pc:docMk/>
          <pc:sldMk cId="2463353934" sldId="301"/>
        </pc:sldMkLst>
        <pc:spChg chg="mod">
          <ac:chgData name="Chris Droessler" userId="625c3661-9d64-47fa-b83c-4b49393bd161" providerId="ADAL" clId="{DBB8CEB9-E505-A44E-AED3-04AD88A2CB97}" dt="2018-12-12T21:45:54.596" v="4175" actId="14100"/>
          <ac:spMkLst>
            <pc:docMk/>
            <pc:sldMk cId="2463353934" sldId="301"/>
            <ac:spMk id="1270786" creationId="{00000000-0000-0000-0000-000000000000}"/>
          </ac:spMkLst>
        </pc:spChg>
      </pc:sldChg>
      <pc:sldChg chg="add modNotesTx">
        <pc:chgData name="Chris Droessler" userId="625c3661-9d64-47fa-b83c-4b49393bd161" providerId="ADAL" clId="{DBB8CEB9-E505-A44E-AED3-04AD88A2CB97}" dt="2018-12-12T21:30:49.832" v="2936" actId="20577"/>
        <pc:sldMkLst>
          <pc:docMk/>
          <pc:sldMk cId="2546578144" sldId="393"/>
        </pc:sldMkLst>
      </pc:sldChg>
      <pc:sldChg chg="add modTransition">
        <pc:chgData name="Chris Droessler" userId="625c3661-9d64-47fa-b83c-4b49393bd161" providerId="ADAL" clId="{DBB8CEB9-E505-A44E-AED3-04AD88A2CB97}" dt="2018-12-12T19:25:32.036" v="1723"/>
        <pc:sldMkLst>
          <pc:docMk/>
          <pc:sldMk cId="1995223360" sldId="417"/>
        </pc:sldMkLst>
      </pc:sldChg>
      <pc:sldChg chg="add modTransition modNotesTx">
        <pc:chgData name="Chris Droessler" userId="625c3661-9d64-47fa-b83c-4b49393bd161" providerId="ADAL" clId="{DBB8CEB9-E505-A44E-AED3-04AD88A2CB97}" dt="2018-12-12T21:26:21.277" v="2833" actId="20577"/>
        <pc:sldMkLst>
          <pc:docMk/>
          <pc:sldMk cId="4203711761" sldId="418"/>
        </pc:sldMkLst>
      </pc:sldChg>
      <pc:sldChg chg="modSp add modTransition modNotesTx">
        <pc:chgData name="Chris Droessler" userId="625c3661-9d64-47fa-b83c-4b49393bd161" providerId="ADAL" clId="{DBB8CEB9-E505-A44E-AED3-04AD88A2CB97}" dt="2018-12-12T21:27:41.214" v="2879" actId="20577"/>
        <pc:sldMkLst>
          <pc:docMk/>
          <pc:sldMk cId="1832366382" sldId="419"/>
        </pc:sldMkLst>
        <pc:spChg chg="mod">
          <ac:chgData name="Chris Droessler" userId="625c3661-9d64-47fa-b83c-4b49393bd161" providerId="ADAL" clId="{DBB8CEB9-E505-A44E-AED3-04AD88A2CB97}" dt="2018-12-12T21:26:38.788" v="2836" actId="14100"/>
          <ac:spMkLst>
            <pc:docMk/>
            <pc:sldMk cId="1832366382" sldId="419"/>
            <ac:spMk id="4" creationId="{00000000-0000-0000-0000-000000000000}"/>
          </ac:spMkLst>
        </pc:spChg>
      </pc:sldChg>
      <pc:sldChg chg="add modTransition modNotesTx">
        <pc:chgData name="Chris Droessler" userId="625c3661-9d64-47fa-b83c-4b49393bd161" providerId="ADAL" clId="{DBB8CEB9-E505-A44E-AED3-04AD88A2CB97}" dt="2018-12-12T21:28:19.749" v="2919" actId="115"/>
        <pc:sldMkLst>
          <pc:docMk/>
          <pc:sldMk cId="3131717204" sldId="420"/>
        </pc:sldMkLst>
      </pc:sldChg>
      <pc:sldChg chg="add modTransition modNotesTx">
        <pc:chgData name="Chris Droessler" userId="625c3661-9d64-47fa-b83c-4b49393bd161" providerId="ADAL" clId="{DBB8CEB9-E505-A44E-AED3-04AD88A2CB97}" dt="2018-12-12T21:28:46.300" v="2921" actId="115"/>
        <pc:sldMkLst>
          <pc:docMk/>
          <pc:sldMk cId="320730995" sldId="421"/>
        </pc:sldMkLst>
      </pc:sldChg>
      <pc:sldChg chg="add modTransition modNotesTx">
        <pc:chgData name="Chris Droessler" userId="625c3661-9d64-47fa-b83c-4b49393bd161" providerId="ADAL" clId="{DBB8CEB9-E505-A44E-AED3-04AD88A2CB97}" dt="2018-12-12T21:29:48.541" v="2935" actId="20577"/>
        <pc:sldMkLst>
          <pc:docMk/>
          <pc:sldMk cId="3988988772" sldId="422"/>
        </pc:sldMkLst>
      </pc:sldChg>
      <pc:sldChg chg="add modTransition">
        <pc:chgData name="Chris Droessler" userId="625c3661-9d64-47fa-b83c-4b49393bd161" providerId="ADAL" clId="{DBB8CEB9-E505-A44E-AED3-04AD88A2CB97}" dt="2018-12-12T19:25:32.036" v="1723"/>
        <pc:sldMkLst>
          <pc:docMk/>
          <pc:sldMk cId="1630811823" sldId="423"/>
        </pc:sldMkLst>
      </pc:sldChg>
      <pc:sldChg chg="add modTransition">
        <pc:chgData name="Chris Droessler" userId="625c3661-9d64-47fa-b83c-4b49393bd161" providerId="ADAL" clId="{DBB8CEB9-E505-A44E-AED3-04AD88A2CB97}" dt="2018-12-12T19:25:32.036" v="1723"/>
        <pc:sldMkLst>
          <pc:docMk/>
          <pc:sldMk cId="768606698" sldId="424"/>
        </pc:sldMkLst>
      </pc:sldChg>
      <pc:sldChg chg="add modTransition modNotesTx">
        <pc:chgData name="Chris Droessler" userId="625c3661-9d64-47fa-b83c-4b49393bd161" providerId="ADAL" clId="{DBB8CEB9-E505-A44E-AED3-04AD88A2CB97}" dt="2018-12-12T21:35:33.165" v="3271" actId="20577"/>
        <pc:sldMkLst>
          <pc:docMk/>
          <pc:sldMk cId="450513477" sldId="445"/>
        </pc:sldMkLst>
      </pc:sldChg>
      <pc:sldChg chg="add modTransition modNotesTx">
        <pc:chgData name="Chris Droessler" userId="625c3661-9d64-47fa-b83c-4b49393bd161" providerId="ADAL" clId="{DBB8CEB9-E505-A44E-AED3-04AD88A2CB97}" dt="2018-12-12T21:40:20.962" v="3746" actId="20577"/>
        <pc:sldMkLst>
          <pc:docMk/>
          <pc:sldMk cId="2679299419" sldId="446"/>
        </pc:sldMkLst>
      </pc:sldChg>
      <pc:sldChg chg="add del">
        <pc:chgData name="Chris Droessler" userId="625c3661-9d64-47fa-b83c-4b49393bd161" providerId="ADAL" clId="{DBB8CEB9-E505-A44E-AED3-04AD88A2CB97}" dt="2018-12-12T21:12:00.838" v="1809" actId="2696"/>
        <pc:sldMkLst>
          <pc:docMk/>
          <pc:sldMk cId="2731555793" sldId="452"/>
        </pc:sldMkLst>
      </pc:sldChg>
      <pc:sldChg chg="modSp add ord modTransition modNotesTx">
        <pc:chgData name="Chris Droessler" userId="625c3661-9d64-47fa-b83c-4b49393bd161" providerId="ADAL" clId="{DBB8CEB9-E505-A44E-AED3-04AD88A2CB97}" dt="2018-12-12T21:25:46.598" v="2822" actId="6549"/>
        <pc:sldMkLst>
          <pc:docMk/>
          <pc:sldMk cId="2732906485" sldId="462"/>
        </pc:sldMkLst>
        <pc:spChg chg="mod">
          <ac:chgData name="Chris Droessler" userId="625c3661-9d64-47fa-b83c-4b49393bd161" providerId="ADAL" clId="{DBB8CEB9-E505-A44E-AED3-04AD88A2CB97}" dt="2018-12-12T21:10:38.412" v="1803" actId="20577"/>
          <ac:spMkLst>
            <pc:docMk/>
            <pc:sldMk cId="2732906485" sldId="462"/>
            <ac:spMk id="2" creationId="{00000000-0000-0000-0000-000000000000}"/>
          </ac:spMkLst>
        </pc:spChg>
      </pc:sldChg>
      <pc:sldChg chg="add del">
        <pc:chgData name="Chris Droessler" userId="625c3661-9d64-47fa-b83c-4b49393bd161" providerId="ADAL" clId="{DBB8CEB9-E505-A44E-AED3-04AD88A2CB97}" dt="2018-12-12T21:09:07.900" v="1779" actId="2696"/>
        <pc:sldMkLst>
          <pc:docMk/>
          <pc:sldMk cId="40839528" sldId="506"/>
        </pc:sldMkLst>
      </pc:sldChg>
      <pc:sldChg chg="add del">
        <pc:chgData name="Chris Droessler" userId="625c3661-9d64-47fa-b83c-4b49393bd161" providerId="ADAL" clId="{DBB8CEB9-E505-A44E-AED3-04AD88A2CB97}" dt="2018-12-12T21:07:48.443" v="1771" actId="2696"/>
        <pc:sldMkLst>
          <pc:docMk/>
          <pc:sldMk cId="335933240" sldId="506"/>
        </pc:sldMkLst>
      </pc:sldChg>
      <pc:sldChg chg="add del">
        <pc:chgData name="Chris Droessler" userId="625c3661-9d64-47fa-b83c-4b49393bd161" providerId="ADAL" clId="{DBB8CEB9-E505-A44E-AED3-04AD88A2CB97}" dt="2018-12-12T21:07:48.456" v="1774" actId="2696"/>
        <pc:sldMkLst>
          <pc:docMk/>
          <pc:sldMk cId="2126309345" sldId="507"/>
        </pc:sldMkLst>
      </pc:sldChg>
      <pc:sldChg chg="add modNotesTx">
        <pc:chgData name="Chris Droessler" userId="625c3661-9d64-47fa-b83c-4b49393bd161" providerId="ADAL" clId="{DBB8CEB9-E505-A44E-AED3-04AD88A2CB97}" dt="2018-12-12T22:02:23.517" v="6072" actId="20577"/>
        <pc:sldMkLst>
          <pc:docMk/>
          <pc:sldMk cId="2291348621" sldId="507"/>
        </pc:sldMkLst>
      </pc:sldChg>
      <pc:sldChg chg="modSp add">
        <pc:chgData name="Chris Droessler" userId="625c3661-9d64-47fa-b83c-4b49393bd161" providerId="ADAL" clId="{DBB8CEB9-E505-A44E-AED3-04AD88A2CB97}" dt="2018-12-12T22:03:13.055" v="6165" actId="20577"/>
        <pc:sldMkLst>
          <pc:docMk/>
          <pc:sldMk cId="851302662" sldId="508"/>
        </pc:sldMkLst>
        <pc:spChg chg="mod">
          <ac:chgData name="Chris Droessler" userId="625c3661-9d64-47fa-b83c-4b49393bd161" providerId="ADAL" clId="{DBB8CEB9-E505-A44E-AED3-04AD88A2CB97}" dt="2018-12-12T22:03:13.055" v="6165" actId="20577"/>
          <ac:spMkLst>
            <pc:docMk/>
            <pc:sldMk cId="851302662" sldId="508"/>
            <ac:spMk id="3" creationId="{00000000-0000-0000-0000-000000000000}"/>
          </ac:spMkLst>
        </pc:spChg>
      </pc:sldChg>
      <pc:sldChg chg="add del">
        <pc:chgData name="Chris Droessler" userId="625c3661-9d64-47fa-b83c-4b49393bd161" providerId="ADAL" clId="{DBB8CEB9-E505-A44E-AED3-04AD88A2CB97}" dt="2018-12-12T21:07:48.463" v="1776" actId="2696"/>
        <pc:sldMkLst>
          <pc:docMk/>
          <pc:sldMk cId="2398504337" sldId="508"/>
        </pc:sldMkLst>
      </pc:sldChg>
      <pc:sldChg chg="ord">
        <pc:chgData name="Chris Droessler" userId="625c3661-9d64-47fa-b83c-4b49393bd161" providerId="ADAL" clId="{DBB8CEB9-E505-A44E-AED3-04AD88A2CB97}" dt="2018-12-04T21:00:00.592" v="537"/>
        <pc:sldMkLst>
          <pc:docMk/>
          <pc:sldMk cId="3223483966" sldId="509"/>
        </pc:sldMkLst>
      </pc:sldChg>
      <pc:sldChg chg="ord">
        <pc:chgData name="Chris Droessler" userId="625c3661-9d64-47fa-b83c-4b49393bd161" providerId="ADAL" clId="{DBB8CEB9-E505-A44E-AED3-04AD88A2CB97}" dt="2018-12-04T20:54:53.041" v="440"/>
        <pc:sldMkLst>
          <pc:docMk/>
          <pc:sldMk cId="3526271831" sldId="511"/>
        </pc:sldMkLst>
      </pc:sldChg>
      <pc:sldChg chg="ord">
        <pc:chgData name="Chris Droessler" userId="625c3661-9d64-47fa-b83c-4b49393bd161" providerId="ADAL" clId="{DBB8CEB9-E505-A44E-AED3-04AD88A2CB97}" dt="2018-12-04T20:56:26.073" v="485"/>
        <pc:sldMkLst>
          <pc:docMk/>
          <pc:sldMk cId="4254513729" sldId="512"/>
        </pc:sldMkLst>
      </pc:sldChg>
      <pc:sldChg chg="ord">
        <pc:chgData name="Chris Droessler" userId="625c3661-9d64-47fa-b83c-4b49393bd161" providerId="ADAL" clId="{DBB8CEB9-E505-A44E-AED3-04AD88A2CB97}" dt="2018-12-04T21:00:13.920" v="540"/>
        <pc:sldMkLst>
          <pc:docMk/>
          <pc:sldMk cId="2817247336" sldId="513"/>
        </pc:sldMkLst>
      </pc:sldChg>
      <pc:sldChg chg="ord">
        <pc:chgData name="Chris Droessler" userId="625c3661-9d64-47fa-b83c-4b49393bd161" providerId="ADAL" clId="{DBB8CEB9-E505-A44E-AED3-04AD88A2CB97}" dt="2018-12-04T21:00:08.448" v="539"/>
        <pc:sldMkLst>
          <pc:docMk/>
          <pc:sldMk cId="3186210653" sldId="514"/>
        </pc:sldMkLst>
      </pc:sldChg>
      <pc:sldChg chg="ord">
        <pc:chgData name="Chris Droessler" userId="625c3661-9d64-47fa-b83c-4b49393bd161" providerId="ADAL" clId="{DBB8CEB9-E505-A44E-AED3-04AD88A2CB97}" dt="2018-12-04T20:54:49.882" v="439"/>
        <pc:sldMkLst>
          <pc:docMk/>
          <pc:sldMk cId="1148131924" sldId="515"/>
        </pc:sldMkLst>
      </pc:sldChg>
      <pc:sldChg chg="modSp ord">
        <pc:chgData name="Chris Droessler" userId="625c3661-9d64-47fa-b83c-4b49393bd161" providerId="ADAL" clId="{DBB8CEB9-E505-A44E-AED3-04AD88A2CB97}" dt="2018-12-04T20:58:13.228" v="518" actId="20577"/>
        <pc:sldMkLst>
          <pc:docMk/>
          <pc:sldMk cId="2289089368" sldId="519"/>
        </pc:sldMkLst>
        <pc:spChg chg="mod">
          <ac:chgData name="Chris Droessler" userId="625c3661-9d64-47fa-b83c-4b49393bd161" providerId="ADAL" clId="{DBB8CEB9-E505-A44E-AED3-04AD88A2CB97}" dt="2018-12-04T20:58:13.228" v="518" actId="20577"/>
          <ac:spMkLst>
            <pc:docMk/>
            <pc:sldMk cId="2289089368" sldId="519"/>
            <ac:spMk id="3" creationId="{00000000-0000-0000-0000-000000000000}"/>
          </ac:spMkLst>
        </pc:spChg>
      </pc:sldChg>
      <pc:sldChg chg="ord">
        <pc:chgData name="Chris Droessler" userId="625c3661-9d64-47fa-b83c-4b49393bd161" providerId="ADAL" clId="{DBB8CEB9-E505-A44E-AED3-04AD88A2CB97}" dt="2018-12-04T21:00:20.274" v="541"/>
        <pc:sldMkLst>
          <pc:docMk/>
          <pc:sldMk cId="2881002776" sldId="521"/>
        </pc:sldMkLst>
      </pc:sldChg>
      <pc:sldChg chg="ord">
        <pc:chgData name="Chris Droessler" userId="625c3661-9d64-47fa-b83c-4b49393bd161" providerId="ADAL" clId="{DBB8CEB9-E505-A44E-AED3-04AD88A2CB97}" dt="2018-12-04T20:59:47.737" v="535"/>
        <pc:sldMkLst>
          <pc:docMk/>
          <pc:sldMk cId="2779310115" sldId="525"/>
        </pc:sldMkLst>
      </pc:sldChg>
      <pc:sldChg chg="ord">
        <pc:chgData name="Chris Droessler" userId="625c3661-9d64-47fa-b83c-4b49393bd161" providerId="ADAL" clId="{DBB8CEB9-E505-A44E-AED3-04AD88A2CB97}" dt="2018-12-04T20:58:43.008" v="523"/>
        <pc:sldMkLst>
          <pc:docMk/>
          <pc:sldMk cId="4231651453" sldId="527"/>
        </pc:sldMkLst>
      </pc:sldChg>
      <pc:sldChg chg="ord">
        <pc:chgData name="Chris Droessler" userId="625c3661-9d64-47fa-b83c-4b49393bd161" providerId="ADAL" clId="{DBB8CEB9-E505-A44E-AED3-04AD88A2CB97}" dt="2018-12-04T20:59:55.249" v="536"/>
        <pc:sldMkLst>
          <pc:docMk/>
          <pc:sldMk cId="1802031989" sldId="528"/>
        </pc:sldMkLst>
      </pc:sldChg>
      <pc:sldChg chg="add modNotesTx">
        <pc:chgData name="Chris Droessler" userId="625c3661-9d64-47fa-b83c-4b49393bd161" providerId="ADAL" clId="{DBB8CEB9-E505-A44E-AED3-04AD88A2CB97}" dt="2018-12-12T22:01:27.480" v="5913" actId="20577"/>
        <pc:sldMkLst>
          <pc:docMk/>
          <pc:sldMk cId="855512176" sldId="529"/>
        </pc:sldMkLst>
      </pc:sldChg>
      <pc:sldChg chg="add del">
        <pc:chgData name="Chris Droessler" userId="625c3661-9d64-47fa-b83c-4b49393bd161" providerId="ADAL" clId="{DBB8CEB9-E505-A44E-AED3-04AD88A2CB97}" dt="2018-12-12T21:07:48.447" v="1772" actId="2696"/>
        <pc:sldMkLst>
          <pc:docMk/>
          <pc:sldMk cId="2468357941" sldId="529"/>
        </pc:sldMkLst>
      </pc:sldChg>
      <pc:sldChg chg="add modNotesTx">
        <pc:chgData name="Chris Droessler" userId="625c3661-9d64-47fa-b83c-4b49393bd161" providerId="ADAL" clId="{DBB8CEB9-E505-A44E-AED3-04AD88A2CB97}" dt="2018-12-12T22:02:16.709" v="6071" actId="20577"/>
        <pc:sldMkLst>
          <pc:docMk/>
          <pc:sldMk cId="1004545401" sldId="530"/>
        </pc:sldMkLst>
      </pc:sldChg>
      <pc:sldChg chg="add del">
        <pc:chgData name="Chris Droessler" userId="625c3661-9d64-47fa-b83c-4b49393bd161" providerId="ADAL" clId="{DBB8CEB9-E505-A44E-AED3-04AD88A2CB97}" dt="2018-12-12T21:07:48.452" v="1773" actId="2696"/>
        <pc:sldMkLst>
          <pc:docMk/>
          <pc:sldMk cId="2414600798" sldId="530"/>
        </pc:sldMkLst>
      </pc:sldChg>
      <pc:sldChg chg="add modNotesTx">
        <pc:chgData name="Chris Droessler" userId="625c3661-9d64-47fa-b83c-4b49393bd161" providerId="ADAL" clId="{DBB8CEB9-E505-A44E-AED3-04AD88A2CB97}" dt="2018-12-12T22:03:01.621" v="6163" actId="20577"/>
        <pc:sldMkLst>
          <pc:docMk/>
          <pc:sldMk cId="1533645950" sldId="531"/>
        </pc:sldMkLst>
      </pc:sldChg>
      <pc:sldChg chg="add del">
        <pc:chgData name="Chris Droessler" userId="625c3661-9d64-47fa-b83c-4b49393bd161" providerId="ADAL" clId="{DBB8CEB9-E505-A44E-AED3-04AD88A2CB97}" dt="2018-12-12T21:07:48.460" v="1775" actId="2696"/>
        <pc:sldMkLst>
          <pc:docMk/>
          <pc:sldMk cId="4101572219" sldId="531"/>
        </pc:sldMkLst>
      </pc:sldChg>
      <pc:sldChg chg="ord">
        <pc:chgData name="Chris Droessler" userId="625c3661-9d64-47fa-b83c-4b49393bd161" providerId="ADAL" clId="{DBB8CEB9-E505-A44E-AED3-04AD88A2CB97}" dt="2018-12-04T20:54:56.129" v="441"/>
        <pc:sldMkLst>
          <pc:docMk/>
          <pc:sldMk cId="1557097039" sldId="532"/>
        </pc:sldMkLst>
      </pc:sldChg>
      <pc:sldChg chg="ord">
        <pc:chgData name="Chris Droessler" userId="625c3661-9d64-47fa-b83c-4b49393bd161" providerId="ADAL" clId="{DBB8CEB9-E505-A44E-AED3-04AD88A2CB97}" dt="2018-12-04T20:59:02.808" v="526"/>
        <pc:sldMkLst>
          <pc:docMk/>
          <pc:sldMk cId="3308247913" sldId="534"/>
        </pc:sldMkLst>
      </pc:sldChg>
      <pc:sldChg chg="ord">
        <pc:chgData name="Chris Droessler" userId="625c3661-9d64-47fa-b83c-4b49393bd161" providerId="ADAL" clId="{DBB8CEB9-E505-A44E-AED3-04AD88A2CB97}" dt="2018-12-04T20:59:12.371" v="528"/>
        <pc:sldMkLst>
          <pc:docMk/>
          <pc:sldMk cId="1170993290" sldId="538"/>
        </pc:sldMkLst>
      </pc:sldChg>
      <pc:sldChg chg="ord">
        <pc:chgData name="Chris Droessler" userId="625c3661-9d64-47fa-b83c-4b49393bd161" providerId="ADAL" clId="{DBB8CEB9-E505-A44E-AED3-04AD88A2CB97}" dt="2018-12-04T20:56:20.257" v="484"/>
        <pc:sldMkLst>
          <pc:docMk/>
          <pc:sldMk cId="2992138866" sldId="542"/>
        </pc:sldMkLst>
      </pc:sldChg>
      <pc:sldChg chg="modSp ord">
        <pc:chgData name="Chris Droessler" userId="625c3661-9d64-47fa-b83c-4b49393bd161" providerId="ADAL" clId="{DBB8CEB9-E505-A44E-AED3-04AD88A2CB97}" dt="2018-12-04T20:56:06.983" v="483" actId="20577"/>
        <pc:sldMkLst>
          <pc:docMk/>
          <pc:sldMk cId="1152502431" sldId="543"/>
        </pc:sldMkLst>
        <pc:spChg chg="mod">
          <ac:chgData name="Chris Droessler" userId="625c3661-9d64-47fa-b83c-4b49393bd161" providerId="ADAL" clId="{DBB8CEB9-E505-A44E-AED3-04AD88A2CB97}" dt="2018-12-04T20:56:06.983" v="483" actId="20577"/>
          <ac:spMkLst>
            <pc:docMk/>
            <pc:sldMk cId="1152502431" sldId="543"/>
            <ac:spMk id="3" creationId="{00000000-0000-0000-0000-000000000000}"/>
          </ac:spMkLst>
        </pc:spChg>
      </pc:sldChg>
      <pc:sldChg chg="modSp ord">
        <pc:chgData name="Chris Droessler" userId="625c3661-9d64-47fa-b83c-4b49393bd161" providerId="ADAL" clId="{DBB8CEB9-E505-A44E-AED3-04AD88A2CB97}" dt="2018-12-04T20:55:42.271" v="462" actId="20577"/>
        <pc:sldMkLst>
          <pc:docMk/>
          <pc:sldMk cId="1784353046" sldId="544"/>
        </pc:sldMkLst>
        <pc:spChg chg="mod">
          <ac:chgData name="Chris Droessler" userId="625c3661-9d64-47fa-b83c-4b49393bd161" providerId="ADAL" clId="{DBB8CEB9-E505-A44E-AED3-04AD88A2CB97}" dt="2018-12-04T20:55:42.271" v="462" actId="20577"/>
          <ac:spMkLst>
            <pc:docMk/>
            <pc:sldMk cId="1784353046" sldId="544"/>
            <ac:spMk id="3" creationId="{00000000-0000-0000-0000-000000000000}"/>
          </ac:spMkLst>
        </pc:spChg>
      </pc:sldChg>
      <pc:sldChg chg="ord">
        <pc:chgData name="Chris Droessler" userId="625c3661-9d64-47fa-b83c-4b49393bd161" providerId="ADAL" clId="{DBB8CEB9-E505-A44E-AED3-04AD88A2CB97}" dt="2018-12-04T20:54:22.736" v="432"/>
        <pc:sldMkLst>
          <pc:docMk/>
          <pc:sldMk cId="3765622904" sldId="546"/>
        </pc:sldMkLst>
      </pc:sldChg>
      <pc:sldChg chg="ord">
        <pc:chgData name="Chris Droessler" userId="625c3661-9d64-47fa-b83c-4b49393bd161" providerId="ADAL" clId="{DBB8CEB9-E505-A44E-AED3-04AD88A2CB97}" dt="2018-12-04T20:54:25.592" v="433"/>
        <pc:sldMkLst>
          <pc:docMk/>
          <pc:sldMk cId="1567014597" sldId="547"/>
        </pc:sldMkLst>
      </pc:sldChg>
      <pc:sldChg chg="ord">
        <pc:chgData name="Chris Droessler" userId="625c3661-9d64-47fa-b83c-4b49393bd161" providerId="ADAL" clId="{DBB8CEB9-E505-A44E-AED3-04AD88A2CB97}" dt="2018-12-04T21:05:20.408" v="548"/>
        <pc:sldMkLst>
          <pc:docMk/>
          <pc:sldMk cId="4070380419" sldId="549"/>
        </pc:sldMkLst>
      </pc:sldChg>
      <pc:sldChg chg="ord">
        <pc:chgData name="Chris Droessler" userId="625c3661-9d64-47fa-b83c-4b49393bd161" providerId="ADAL" clId="{DBB8CEB9-E505-A44E-AED3-04AD88A2CB97}" dt="2018-12-04T20:51:44.184" v="420"/>
        <pc:sldMkLst>
          <pc:docMk/>
          <pc:sldMk cId="447470941" sldId="550"/>
        </pc:sldMkLst>
      </pc:sldChg>
      <pc:sldChg chg="ord">
        <pc:chgData name="Chris Droessler" userId="625c3661-9d64-47fa-b83c-4b49393bd161" providerId="ADAL" clId="{DBB8CEB9-E505-A44E-AED3-04AD88A2CB97}" dt="2018-12-04T20:52:33.425" v="421"/>
        <pc:sldMkLst>
          <pc:docMk/>
          <pc:sldMk cId="3038918188" sldId="551"/>
        </pc:sldMkLst>
      </pc:sldChg>
      <pc:sldChg chg="ord">
        <pc:chgData name="Chris Droessler" userId="625c3661-9d64-47fa-b83c-4b49393bd161" providerId="ADAL" clId="{DBB8CEB9-E505-A44E-AED3-04AD88A2CB97}" dt="2018-12-12T21:05:23.416" v="1765"/>
        <pc:sldMkLst>
          <pc:docMk/>
          <pc:sldMk cId="2261795799" sldId="552"/>
        </pc:sldMkLst>
      </pc:sldChg>
      <pc:sldChg chg="ord">
        <pc:chgData name="Chris Droessler" userId="625c3661-9d64-47fa-b83c-4b49393bd161" providerId="ADAL" clId="{DBB8CEB9-E505-A44E-AED3-04AD88A2CB97}" dt="2018-12-04T20:54:29.777" v="434"/>
        <pc:sldMkLst>
          <pc:docMk/>
          <pc:sldMk cId="797042957" sldId="554"/>
        </pc:sldMkLst>
      </pc:sldChg>
      <pc:sldChg chg="del ord">
        <pc:chgData name="Chris Droessler" userId="625c3661-9d64-47fa-b83c-4b49393bd161" providerId="ADAL" clId="{DBB8CEB9-E505-A44E-AED3-04AD88A2CB97}" dt="2018-12-12T21:06:40.026" v="1768" actId="2696"/>
        <pc:sldMkLst>
          <pc:docMk/>
          <pc:sldMk cId="463146371" sldId="557"/>
        </pc:sldMkLst>
      </pc:sldChg>
      <pc:sldChg chg="del ord">
        <pc:chgData name="Chris Droessler" userId="625c3661-9d64-47fa-b83c-4b49393bd161" providerId="ADAL" clId="{DBB8CEB9-E505-A44E-AED3-04AD88A2CB97}" dt="2018-12-12T21:05:54.633" v="1766" actId="2696"/>
        <pc:sldMkLst>
          <pc:docMk/>
          <pc:sldMk cId="1629303300" sldId="558"/>
        </pc:sldMkLst>
      </pc:sldChg>
      <pc:sldChg chg="del ord">
        <pc:chgData name="Chris Droessler" userId="625c3661-9d64-47fa-b83c-4b49393bd161" providerId="ADAL" clId="{DBB8CEB9-E505-A44E-AED3-04AD88A2CB97}" dt="2018-12-12T21:06:58.301" v="1769" actId="2696"/>
        <pc:sldMkLst>
          <pc:docMk/>
          <pc:sldMk cId="2112134798" sldId="559"/>
        </pc:sldMkLst>
      </pc:sldChg>
      <pc:sldChg chg="del ord">
        <pc:chgData name="Chris Droessler" userId="625c3661-9d64-47fa-b83c-4b49393bd161" providerId="ADAL" clId="{DBB8CEB9-E505-A44E-AED3-04AD88A2CB97}" dt="2018-12-12T21:07:05.249" v="1770" actId="2696"/>
        <pc:sldMkLst>
          <pc:docMk/>
          <pc:sldMk cId="971419274" sldId="560"/>
        </pc:sldMkLst>
      </pc:sldChg>
      <pc:sldChg chg="ord">
        <pc:chgData name="Chris Droessler" userId="625c3661-9d64-47fa-b83c-4b49393bd161" providerId="ADAL" clId="{DBB8CEB9-E505-A44E-AED3-04AD88A2CB97}" dt="2018-12-04T20:58:51.016" v="524"/>
        <pc:sldMkLst>
          <pc:docMk/>
          <pc:sldMk cId="1127496624" sldId="561"/>
        </pc:sldMkLst>
      </pc:sldChg>
      <pc:sldChg chg="ord">
        <pc:chgData name="Chris Droessler" userId="625c3661-9d64-47fa-b83c-4b49393bd161" providerId="ADAL" clId="{DBB8CEB9-E505-A44E-AED3-04AD88A2CB97}" dt="2018-12-04T20:59:12.371" v="528"/>
        <pc:sldMkLst>
          <pc:docMk/>
          <pc:sldMk cId="1107501514" sldId="562"/>
        </pc:sldMkLst>
      </pc:sldChg>
      <pc:sldChg chg="ord">
        <pc:chgData name="Chris Droessler" userId="625c3661-9d64-47fa-b83c-4b49393bd161" providerId="ADAL" clId="{DBB8CEB9-E505-A44E-AED3-04AD88A2CB97}" dt="2018-12-04T20:59:40.240" v="534"/>
        <pc:sldMkLst>
          <pc:docMk/>
          <pc:sldMk cId="2312168441" sldId="564"/>
        </pc:sldMkLst>
      </pc:sldChg>
      <pc:sldChg chg="addSp modSp add ord modNotesTx">
        <pc:chgData name="Chris Droessler" userId="625c3661-9d64-47fa-b83c-4b49393bd161" providerId="ADAL" clId="{DBB8CEB9-E505-A44E-AED3-04AD88A2CB97}" dt="2018-12-04T20:56:48.480" v="486"/>
        <pc:sldMkLst>
          <pc:docMk/>
          <pc:sldMk cId="3391111163" sldId="565"/>
        </pc:sldMkLst>
        <pc:spChg chg="mod">
          <ac:chgData name="Chris Droessler" userId="625c3661-9d64-47fa-b83c-4b49393bd161" providerId="ADAL" clId="{DBB8CEB9-E505-A44E-AED3-04AD88A2CB97}" dt="2018-12-04T20:35:32.519" v="61" actId="20577"/>
          <ac:spMkLst>
            <pc:docMk/>
            <pc:sldMk cId="3391111163" sldId="565"/>
            <ac:spMk id="2" creationId="{00000000-0000-0000-0000-000000000000}"/>
          </ac:spMkLst>
        </pc:spChg>
        <pc:spChg chg="mod">
          <ac:chgData name="Chris Droessler" userId="625c3661-9d64-47fa-b83c-4b49393bd161" providerId="ADAL" clId="{DBB8CEB9-E505-A44E-AED3-04AD88A2CB97}" dt="2018-12-04T20:35:49.767" v="62"/>
          <ac:spMkLst>
            <pc:docMk/>
            <pc:sldMk cId="3391111163" sldId="565"/>
            <ac:spMk id="3" creationId="{00000000-0000-0000-0000-000000000000}"/>
          </ac:spMkLst>
        </pc:spChg>
        <pc:picChg chg="add mod">
          <ac:chgData name="Chris Droessler" userId="625c3661-9d64-47fa-b83c-4b49393bd161" providerId="ADAL" clId="{DBB8CEB9-E505-A44E-AED3-04AD88A2CB97}" dt="2018-12-04T20:35:07.686" v="51" actId="1076"/>
          <ac:picMkLst>
            <pc:docMk/>
            <pc:sldMk cId="3391111163" sldId="565"/>
            <ac:picMk id="1026" creationId="{ED12A15B-AE12-0649-9D72-DD357D3FB5FD}"/>
          </ac:picMkLst>
        </pc:picChg>
      </pc:sldChg>
      <pc:sldChg chg="add ord">
        <pc:chgData name="Chris Droessler" userId="625c3661-9d64-47fa-b83c-4b49393bd161" providerId="ADAL" clId="{DBB8CEB9-E505-A44E-AED3-04AD88A2CB97}" dt="2018-12-04T20:52:37.210" v="423"/>
        <pc:sldMkLst>
          <pc:docMk/>
          <pc:sldMk cId="793579014" sldId="566"/>
        </pc:sldMkLst>
      </pc:sldChg>
      <pc:sldChg chg="addSp modSp add ord modNotesTx">
        <pc:chgData name="Chris Droessler" userId="625c3661-9d64-47fa-b83c-4b49393bd161" providerId="ADAL" clId="{DBB8CEB9-E505-A44E-AED3-04AD88A2CB97}" dt="2018-12-12T21:23:29.597" v="2623" actId="20577"/>
        <pc:sldMkLst>
          <pc:docMk/>
          <pc:sldMk cId="1061673137" sldId="567"/>
        </pc:sldMkLst>
        <pc:spChg chg="mod">
          <ac:chgData name="Chris Droessler" userId="625c3661-9d64-47fa-b83c-4b49393bd161" providerId="ADAL" clId="{DBB8CEB9-E505-A44E-AED3-04AD88A2CB97}" dt="2018-12-04T20:53:15.407" v="426" actId="20577"/>
          <ac:spMkLst>
            <pc:docMk/>
            <pc:sldMk cId="1061673137" sldId="567"/>
            <ac:spMk id="2" creationId="{00000000-0000-0000-0000-000000000000}"/>
          </ac:spMkLst>
        </pc:spChg>
        <pc:spChg chg="add mod">
          <ac:chgData name="Chris Droessler" userId="625c3661-9d64-47fa-b83c-4b49393bd161" providerId="ADAL" clId="{DBB8CEB9-E505-A44E-AED3-04AD88A2CB97}" dt="2018-12-12T21:23:16.188" v="2622" actId="1076"/>
          <ac:spMkLst>
            <pc:docMk/>
            <pc:sldMk cId="1061673137" sldId="567"/>
            <ac:spMk id="6" creationId="{922BFD88-D046-B844-A1E8-0BDF114A7786}"/>
          </ac:spMkLst>
        </pc:spChg>
        <pc:picChg chg="add mod">
          <ac:chgData name="Chris Droessler" userId="625c3661-9d64-47fa-b83c-4b49393bd161" providerId="ADAL" clId="{DBB8CEB9-E505-A44E-AED3-04AD88A2CB97}" dt="2018-12-12T21:22:59.508" v="2617" actId="14100"/>
          <ac:picMkLst>
            <pc:docMk/>
            <pc:sldMk cId="1061673137" sldId="567"/>
            <ac:picMk id="5" creationId="{7FE5E25D-6599-D540-B33A-F67070796095}"/>
          </ac:picMkLst>
        </pc:picChg>
        <pc:picChg chg="mod">
          <ac:chgData name="Chris Droessler" userId="625c3661-9d64-47fa-b83c-4b49393bd161" providerId="ADAL" clId="{DBB8CEB9-E505-A44E-AED3-04AD88A2CB97}" dt="2018-12-12T21:22:57.100" v="2616" actId="1076"/>
          <ac:picMkLst>
            <pc:docMk/>
            <pc:sldMk cId="1061673137" sldId="567"/>
            <ac:picMk id="1027" creationId="{506C48BC-3EF9-084A-BA13-3791641007FD}"/>
          </ac:picMkLst>
        </pc:picChg>
      </pc:sldChg>
      <pc:sldChg chg="add ord">
        <pc:chgData name="Chris Droessler" userId="625c3661-9d64-47fa-b83c-4b49393bd161" providerId="ADAL" clId="{DBB8CEB9-E505-A44E-AED3-04AD88A2CB97}" dt="2018-12-04T20:54:16.936" v="431"/>
        <pc:sldMkLst>
          <pc:docMk/>
          <pc:sldMk cId="1666621895" sldId="568"/>
        </pc:sldMkLst>
      </pc:sldChg>
      <pc:sldChg chg="add modNotesTx">
        <pc:chgData name="Chris Droessler" userId="625c3661-9d64-47fa-b83c-4b49393bd161" providerId="ADAL" clId="{DBB8CEB9-E505-A44E-AED3-04AD88A2CB97}" dt="2018-12-12T21:54:47.653" v="4963" actId="20577"/>
        <pc:sldMkLst>
          <pc:docMk/>
          <pc:sldMk cId="1429941893" sldId="569"/>
        </pc:sldMkLst>
      </pc:sldChg>
      <pc:sldChg chg="add modNotesTx">
        <pc:chgData name="Chris Droessler" userId="625c3661-9d64-47fa-b83c-4b49393bd161" providerId="ADAL" clId="{DBB8CEB9-E505-A44E-AED3-04AD88A2CB97}" dt="2018-12-12T21:57:18.180" v="5292" actId="20577"/>
        <pc:sldMkLst>
          <pc:docMk/>
          <pc:sldMk cId="1515839395" sldId="570"/>
        </pc:sldMkLst>
      </pc:sldChg>
      <pc:sldChg chg="add modNotesTx">
        <pc:chgData name="Chris Droessler" userId="625c3661-9d64-47fa-b83c-4b49393bd161" providerId="ADAL" clId="{DBB8CEB9-E505-A44E-AED3-04AD88A2CB97}" dt="2018-12-12T21:57:54.009" v="5366" actId="313"/>
        <pc:sldMkLst>
          <pc:docMk/>
          <pc:sldMk cId="2130099759" sldId="571"/>
        </pc:sldMkLst>
      </pc:sldChg>
      <pc:sldChg chg="add modNotesTx">
        <pc:chgData name="Chris Droessler" userId="625c3661-9d64-47fa-b83c-4b49393bd161" providerId="ADAL" clId="{DBB8CEB9-E505-A44E-AED3-04AD88A2CB97}" dt="2018-12-12T21:58:31.105" v="5472" actId="20577"/>
        <pc:sldMkLst>
          <pc:docMk/>
          <pc:sldMk cId="1337043715" sldId="572"/>
        </pc:sldMkLst>
      </pc:sldChg>
      <pc:sldChg chg="add">
        <pc:chgData name="Chris Droessler" userId="625c3661-9d64-47fa-b83c-4b49393bd161" providerId="ADAL" clId="{DBB8CEB9-E505-A44E-AED3-04AD88A2CB97}" dt="2018-12-04T21:05:34.493" v="549"/>
        <pc:sldMkLst>
          <pc:docMk/>
          <pc:sldMk cId="756730409" sldId="573"/>
        </pc:sldMkLst>
      </pc:sldChg>
      <pc:sldChg chg="add modNotesTx">
        <pc:chgData name="Chris Droessler" userId="625c3661-9d64-47fa-b83c-4b49393bd161" providerId="ADAL" clId="{DBB8CEB9-E505-A44E-AED3-04AD88A2CB97}" dt="2018-12-12T21:58:57.109" v="5495" actId="20577"/>
        <pc:sldMkLst>
          <pc:docMk/>
          <pc:sldMk cId="1241235229" sldId="574"/>
        </pc:sldMkLst>
      </pc:sldChg>
      <pc:sldChg chg="modSp add ord modNotesTx">
        <pc:chgData name="Chris Droessler" userId="625c3661-9d64-47fa-b83c-4b49393bd161" providerId="ADAL" clId="{DBB8CEB9-E505-A44E-AED3-04AD88A2CB97}" dt="2018-12-12T22:13:07.722" v="7444" actId="20577"/>
        <pc:sldMkLst>
          <pc:docMk/>
          <pc:sldMk cId="3507886135" sldId="576"/>
        </pc:sldMkLst>
        <pc:spChg chg="mod">
          <ac:chgData name="Chris Droessler" userId="625c3661-9d64-47fa-b83c-4b49393bd161" providerId="ADAL" clId="{DBB8CEB9-E505-A44E-AED3-04AD88A2CB97}" dt="2018-12-12T20:58:55.774" v="1754" actId="20577"/>
          <ac:spMkLst>
            <pc:docMk/>
            <pc:sldMk cId="3507886135" sldId="576"/>
            <ac:spMk id="2" creationId="{2D32BB91-D5DE-1D4A-A980-D9899A4E3D83}"/>
          </ac:spMkLst>
        </pc:spChg>
      </pc:sldChg>
      <pc:sldChg chg="add modNotesTx">
        <pc:chgData name="Chris Droessler" userId="625c3661-9d64-47fa-b83c-4b49393bd161" providerId="ADAL" clId="{DBB8CEB9-E505-A44E-AED3-04AD88A2CB97}" dt="2018-12-12T21:59:28.963" v="5573" actId="313"/>
        <pc:sldMkLst>
          <pc:docMk/>
          <pc:sldMk cId="1998518588" sldId="577"/>
        </pc:sldMkLst>
      </pc:sldChg>
      <pc:sldChg chg="modSp add ord modNotesTx">
        <pc:chgData name="Chris Droessler" userId="625c3661-9d64-47fa-b83c-4b49393bd161" providerId="ADAL" clId="{DBB8CEB9-E505-A44E-AED3-04AD88A2CB97}" dt="2018-12-12T22:11:03.278" v="7135" actId="20577"/>
        <pc:sldMkLst>
          <pc:docMk/>
          <pc:sldMk cId="445467605" sldId="578"/>
        </pc:sldMkLst>
        <pc:spChg chg="mod">
          <ac:chgData name="Chris Droessler" userId="625c3661-9d64-47fa-b83c-4b49393bd161" providerId="ADAL" clId="{DBB8CEB9-E505-A44E-AED3-04AD88A2CB97}" dt="2018-12-12T22:09:19.022" v="6850" actId="20577"/>
          <ac:spMkLst>
            <pc:docMk/>
            <pc:sldMk cId="445467605" sldId="578"/>
            <ac:spMk id="2" creationId="{FBD2C974-4FD0-FA43-A9CA-211D4900D211}"/>
          </ac:spMkLst>
        </pc:spChg>
      </pc:sldChg>
      <pc:sldChg chg="add ord modNotesTx">
        <pc:chgData name="Chris Droessler" userId="625c3661-9d64-47fa-b83c-4b49393bd161" providerId="ADAL" clId="{DBB8CEB9-E505-A44E-AED3-04AD88A2CB97}" dt="2018-12-12T22:16:59.798" v="8028" actId="20577"/>
        <pc:sldMkLst>
          <pc:docMk/>
          <pc:sldMk cId="541488101" sldId="587"/>
        </pc:sldMkLst>
      </pc:sldChg>
      <pc:sldChg chg="add modNotesTx">
        <pc:chgData name="Chris Droessler" userId="625c3661-9d64-47fa-b83c-4b49393bd161" providerId="ADAL" clId="{DBB8CEB9-E505-A44E-AED3-04AD88A2CB97}" dt="2018-12-12T21:56:07.366" v="5129" actId="313"/>
        <pc:sldMkLst>
          <pc:docMk/>
          <pc:sldMk cId="1443392058" sldId="591"/>
        </pc:sldMkLst>
      </pc:sldChg>
      <pc:sldChg chg="add modNotesTx">
        <pc:chgData name="Chris Droessler" userId="625c3661-9d64-47fa-b83c-4b49393bd161" providerId="ADAL" clId="{DBB8CEB9-E505-A44E-AED3-04AD88A2CB97}" dt="2018-12-12T21:59:44.830" v="5618" actId="20577"/>
        <pc:sldMkLst>
          <pc:docMk/>
          <pc:sldMk cId="3248074059" sldId="592"/>
        </pc:sldMkLst>
      </pc:sldChg>
      <pc:sldChg chg="modSp add ord modNotesTx">
        <pc:chgData name="Chris Droessler" userId="625c3661-9d64-47fa-b83c-4b49393bd161" providerId="ADAL" clId="{DBB8CEB9-E505-A44E-AED3-04AD88A2CB97}" dt="2018-12-12T22:03:38.389" v="6168" actId="20577"/>
        <pc:sldMkLst>
          <pc:docMk/>
          <pc:sldMk cId="1111986487" sldId="593"/>
        </pc:sldMkLst>
        <pc:spChg chg="mod">
          <ac:chgData name="Chris Droessler" userId="625c3661-9d64-47fa-b83c-4b49393bd161" providerId="ADAL" clId="{DBB8CEB9-E505-A44E-AED3-04AD88A2CB97}" dt="2018-12-04T21:11:16.455" v="559" actId="20577"/>
          <ac:spMkLst>
            <pc:docMk/>
            <pc:sldMk cId="1111986487" sldId="593"/>
            <ac:spMk id="2" creationId="{00000000-0000-0000-0000-000000000000}"/>
          </ac:spMkLst>
        </pc:spChg>
      </pc:sldChg>
      <pc:sldChg chg="ord">
        <pc:chgData name="Chris Droessler" userId="625c3661-9d64-47fa-b83c-4b49393bd161" providerId="ADAL" clId="{DBB8CEB9-E505-A44E-AED3-04AD88A2CB97}" dt="2018-12-12T21:04:06.703" v="1756"/>
        <pc:sldMkLst>
          <pc:docMk/>
          <pc:sldMk cId="2262416145" sldId="594"/>
        </pc:sldMkLst>
      </pc:sldChg>
      <pc:sldChg chg="addSp delSp modSp ord modNotesTx">
        <pc:chgData name="Chris Droessler" userId="625c3661-9d64-47fa-b83c-4b49393bd161" providerId="ADAL" clId="{DBB8CEB9-E505-A44E-AED3-04AD88A2CB97}" dt="2018-12-12T21:22:29.067" v="2611" actId="20577"/>
        <pc:sldMkLst>
          <pc:docMk/>
          <pc:sldMk cId="3446003105" sldId="595"/>
        </pc:sldMkLst>
        <pc:spChg chg="add del mod">
          <ac:chgData name="Chris Droessler" userId="625c3661-9d64-47fa-b83c-4b49393bd161" providerId="ADAL" clId="{DBB8CEB9-E505-A44E-AED3-04AD88A2CB97}" dt="2018-12-12T18:41:53.188" v="1523"/>
          <ac:spMkLst>
            <pc:docMk/>
            <pc:sldMk cId="3446003105" sldId="595"/>
            <ac:spMk id="2" creationId="{B50B6DAF-7A4D-F341-977E-DB454A589E77}"/>
          </ac:spMkLst>
        </pc:spChg>
      </pc:sldChg>
      <pc:sldChg chg="ord">
        <pc:chgData name="Chris Droessler" userId="625c3661-9d64-47fa-b83c-4b49393bd161" providerId="ADAL" clId="{DBB8CEB9-E505-A44E-AED3-04AD88A2CB97}" dt="2018-12-12T21:04:06.703" v="1756"/>
        <pc:sldMkLst>
          <pc:docMk/>
          <pc:sldMk cId="3758877384" sldId="596"/>
        </pc:sldMkLst>
      </pc:sldChg>
      <pc:sldChg chg="add modNotesTx">
        <pc:chgData name="Chris Droessler" userId="625c3661-9d64-47fa-b83c-4b49393bd161" providerId="ADAL" clId="{DBB8CEB9-E505-A44E-AED3-04AD88A2CB97}" dt="2018-12-12T21:50:35.165" v="4488" actId="20577"/>
        <pc:sldMkLst>
          <pc:docMk/>
          <pc:sldMk cId="2009135166" sldId="597"/>
        </pc:sldMkLst>
      </pc:sldChg>
      <pc:sldChg chg="addSp modSp del ord">
        <pc:chgData name="Chris Droessler" userId="625c3661-9d64-47fa-b83c-4b49393bd161" providerId="ADAL" clId="{DBB8CEB9-E505-A44E-AED3-04AD88A2CB97}" dt="2018-12-12T21:09:35.016" v="1781" actId="2696"/>
        <pc:sldMkLst>
          <pc:docMk/>
          <pc:sldMk cId="2993181108" sldId="597"/>
        </pc:sldMkLst>
        <pc:spChg chg="mod">
          <ac:chgData name="Chris Droessler" userId="625c3661-9d64-47fa-b83c-4b49393bd161" providerId="ADAL" clId="{DBB8CEB9-E505-A44E-AED3-04AD88A2CB97}" dt="2018-12-12T17:05:05.820" v="761" actId="20577"/>
          <ac:spMkLst>
            <pc:docMk/>
            <pc:sldMk cId="2993181108" sldId="597"/>
            <ac:spMk id="2" creationId="{00000000-0000-0000-0000-000000000000}"/>
          </ac:spMkLst>
        </pc:spChg>
        <pc:spChg chg="mod">
          <ac:chgData name="Chris Droessler" userId="625c3661-9d64-47fa-b83c-4b49393bd161" providerId="ADAL" clId="{DBB8CEB9-E505-A44E-AED3-04AD88A2CB97}" dt="2018-12-12T17:05:45.124" v="835" actId="14100"/>
          <ac:spMkLst>
            <pc:docMk/>
            <pc:sldMk cId="2993181108" sldId="597"/>
            <ac:spMk id="3" creationId="{00000000-0000-0000-0000-000000000000}"/>
          </ac:spMkLst>
        </pc:spChg>
        <pc:picChg chg="add mod">
          <ac:chgData name="Chris Droessler" userId="625c3661-9d64-47fa-b83c-4b49393bd161" providerId="ADAL" clId="{DBB8CEB9-E505-A44E-AED3-04AD88A2CB97}" dt="2018-12-12T18:12:43.309" v="957" actId="1035"/>
          <ac:picMkLst>
            <pc:docMk/>
            <pc:sldMk cId="2993181108" sldId="597"/>
            <ac:picMk id="4" creationId="{6270A818-0BF2-E240-987A-467E8004BF60}"/>
          </ac:picMkLst>
        </pc:picChg>
        <pc:picChg chg="add mod">
          <ac:chgData name="Chris Droessler" userId="625c3661-9d64-47fa-b83c-4b49393bd161" providerId="ADAL" clId="{DBB8CEB9-E505-A44E-AED3-04AD88A2CB97}" dt="2018-12-12T18:33:22.332" v="1469" actId="1076"/>
          <ac:picMkLst>
            <pc:docMk/>
            <pc:sldMk cId="2993181108" sldId="597"/>
            <ac:picMk id="6" creationId="{702A660E-28D5-7948-A7AC-9FBC61018173}"/>
          </ac:picMkLst>
        </pc:picChg>
      </pc:sldChg>
      <pc:sldChg chg="modSp ord modNotesTx">
        <pc:chgData name="Chris Droessler" userId="625c3661-9d64-47fa-b83c-4b49393bd161" providerId="ADAL" clId="{DBB8CEB9-E505-A44E-AED3-04AD88A2CB97}" dt="2018-12-12T22:05:24.701" v="6419" actId="20577"/>
        <pc:sldMkLst>
          <pc:docMk/>
          <pc:sldMk cId="790147999" sldId="598"/>
        </pc:sldMkLst>
        <pc:spChg chg="mod">
          <ac:chgData name="Chris Droessler" userId="625c3661-9d64-47fa-b83c-4b49393bd161" providerId="ADAL" clId="{DBB8CEB9-E505-A44E-AED3-04AD88A2CB97}" dt="2018-12-12T18:17:26.312" v="1233" actId="20577"/>
          <ac:spMkLst>
            <pc:docMk/>
            <pc:sldMk cId="790147999" sldId="598"/>
            <ac:spMk id="2" creationId="{00000000-0000-0000-0000-000000000000}"/>
          </ac:spMkLst>
        </pc:spChg>
        <pc:spChg chg="mod">
          <ac:chgData name="Chris Droessler" userId="625c3661-9d64-47fa-b83c-4b49393bd161" providerId="ADAL" clId="{DBB8CEB9-E505-A44E-AED3-04AD88A2CB97}" dt="2018-12-12T19:06:54.399" v="1716" actId="20577"/>
          <ac:spMkLst>
            <pc:docMk/>
            <pc:sldMk cId="790147999" sldId="598"/>
            <ac:spMk id="3" creationId="{00000000-0000-0000-0000-000000000000}"/>
          </ac:spMkLst>
        </pc:spChg>
      </pc:sldChg>
      <pc:sldChg chg="addSp modSp ord">
        <pc:chgData name="Chris Droessler" userId="625c3661-9d64-47fa-b83c-4b49393bd161" providerId="ADAL" clId="{DBB8CEB9-E505-A44E-AED3-04AD88A2CB97}" dt="2018-12-12T21:05:09.144" v="1763"/>
        <pc:sldMkLst>
          <pc:docMk/>
          <pc:sldMk cId="520573234" sldId="599"/>
        </pc:sldMkLst>
        <pc:spChg chg="mod">
          <ac:chgData name="Chris Droessler" userId="625c3661-9d64-47fa-b83c-4b49393bd161" providerId="ADAL" clId="{DBB8CEB9-E505-A44E-AED3-04AD88A2CB97}" dt="2018-12-12T18:54:13.484" v="1560" actId="20577"/>
          <ac:spMkLst>
            <pc:docMk/>
            <pc:sldMk cId="520573234" sldId="599"/>
            <ac:spMk id="2" creationId="{00000000-0000-0000-0000-000000000000}"/>
          </ac:spMkLst>
        </pc:spChg>
        <pc:spChg chg="mod">
          <ac:chgData name="Chris Droessler" userId="625c3661-9d64-47fa-b83c-4b49393bd161" providerId="ADAL" clId="{DBB8CEB9-E505-A44E-AED3-04AD88A2CB97}" dt="2018-12-12T18:54:29.111" v="1590" actId="20577"/>
          <ac:spMkLst>
            <pc:docMk/>
            <pc:sldMk cId="520573234" sldId="599"/>
            <ac:spMk id="3" creationId="{00000000-0000-0000-0000-000000000000}"/>
          </ac:spMkLst>
        </pc:spChg>
        <pc:picChg chg="add mod">
          <ac:chgData name="Chris Droessler" userId="625c3661-9d64-47fa-b83c-4b49393bd161" providerId="ADAL" clId="{DBB8CEB9-E505-A44E-AED3-04AD88A2CB97}" dt="2018-12-12T18:56:04.812" v="1595" actId="1076"/>
          <ac:picMkLst>
            <pc:docMk/>
            <pc:sldMk cId="520573234" sldId="599"/>
            <ac:picMk id="1026" creationId="{34A0266D-C0D7-4C41-9FFF-43825CA045C5}"/>
          </ac:picMkLst>
        </pc:picChg>
      </pc:sldChg>
      <pc:sldChg chg="addSp modSp add modNotesTx">
        <pc:chgData name="Chris Droessler" userId="625c3661-9d64-47fa-b83c-4b49393bd161" providerId="ADAL" clId="{DBB8CEB9-E505-A44E-AED3-04AD88A2CB97}" dt="2018-12-12T21:21:42.451" v="2521" actId="20577"/>
        <pc:sldMkLst>
          <pc:docMk/>
          <pc:sldMk cId="736549226" sldId="600"/>
        </pc:sldMkLst>
        <pc:spChg chg="mod">
          <ac:chgData name="Chris Droessler" userId="625c3661-9d64-47fa-b83c-4b49393bd161" providerId="ADAL" clId="{DBB8CEB9-E505-A44E-AED3-04AD88A2CB97}" dt="2018-12-12T16:57:13.645" v="718" actId="20577"/>
          <ac:spMkLst>
            <pc:docMk/>
            <pc:sldMk cId="736549226" sldId="600"/>
            <ac:spMk id="2" creationId="{D323E2E6-2EF3-C942-8A91-325510536B92}"/>
          </ac:spMkLst>
        </pc:spChg>
        <pc:spChg chg="mod">
          <ac:chgData name="Chris Droessler" userId="625c3661-9d64-47fa-b83c-4b49393bd161" providerId="ADAL" clId="{DBB8CEB9-E505-A44E-AED3-04AD88A2CB97}" dt="2018-12-12T16:56:43.493" v="644" actId="20577"/>
          <ac:spMkLst>
            <pc:docMk/>
            <pc:sldMk cId="736549226" sldId="600"/>
            <ac:spMk id="3" creationId="{8CDE6DEC-CB0D-7145-803C-51F4CE813CBB}"/>
          </ac:spMkLst>
        </pc:spChg>
        <pc:spChg chg="add">
          <ac:chgData name="Chris Droessler" userId="625c3661-9d64-47fa-b83c-4b49393bd161" providerId="ADAL" clId="{DBB8CEB9-E505-A44E-AED3-04AD88A2CB97}" dt="2018-12-12T21:20:10.665" v="2391"/>
          <ac:spMkLst>
            <pc:docMk/>
            <pc:sldMk cId="736549226" sldId="600"/>
            <ac:spMk id="5" creationId="{D4A2742A-214E-AF4E-84BB-772094E1028F}"/>
          </ac:spMkLst>
        </pc:spChg>
        <pc:spChg chg="add mod">
          <ac:chgData name="Chris Droessler" userId="625c3661-9d64-47fa-b83c-4b49393bd161" providerId="ADAL" clId="{DBB8CEB9-E505-A44E-AED3-04AD88A2CB97}" dt="2018-12-12T21:20:29.641" v="2393" actId="167"/>
          <ac:spMkLst>
            <pc:docMk/>
            <pc:sldMk cId="736549226" sldId="600"/>
            <ac:spMk id="6" creationId="{DCF4D865-680C-634D-B5B6-097AF769FED9}"/>
          </ac:spMkLst>
        </pc:spChg>
        <pc:picChg chg="add mod">
          <ac:chgData name="Chris Droessler" userId="625c3661-9d64-47fa-b83c-4b49393bd161" providerId="ADAL" clId="{DBB8CEB9-E505-A44E-AED3-04AD88A2CB97}" dt="2018-12-12T21:11:28.060" v="1808" actId="1076"/>
          <ac:picMkLst>
            <pc:docMk/>
            <pc:sldMk cId="736549226" sldId="600"/>
            <ac:picMk id="4" creationId="{BF5147F9-B717-F149-BD91-DB7BA249B072}"/>
          </ac:picMkLst>
        </pc:picChg>
      </pc:sldChg>
      <pc:sldChg chg="modSp add del">
        <pc:chgData name="Chris Droessler" userId="625c3661-9d64-47fa-b83c-4b49393bd161" providerId="ADAL" clId="{DBB8CEB9-E505-A44E-AED3-04AD88A2CB97}" dt="2018-12-12T21:10:42.385" v="1804" actId="2696"/>
        <pc:sldMkLst>
          <pc:docMk/>
          <pc:sldMk cId="135151548" sldId="601"/>
        </pc:sldMkLst>
        <pc:spChg chg="mod">
          <ac:chgData name="Chris Droessler" userId="625c3661-9d64-47fa-b83c-4b49393bd161" providerId="ADAL" clId="{DBB8CEB9-E505-A44E-AED3-04AD88A2CB97}" dt="2018-12-12T16:57:24.927" v="743" actId="20577"/>
          <ac:spMkLst>
            <pc:docMk/>
            <pc:sldMk cId="135151548" sldId="601"/>
            <ac:spMk id="3" creationId="{6C8EFB2B-D17D-0249-A2B3-74F0EAB5089B}"/>
          </ac:spMkLst>
        </pc:spChg>
      </pc:sldChg>
      <pc:sldChg chg="modSp add ord modNotesTx">
        <pc:chgData name="Chris Droessler" userId="625c3661-9d64-47fa-b83c-4b49393bd161" providerId="ADAL" clId="{DBB8CEB9-E505-A44E-AED3-04AD88A2CB97}" dt="2018-12-12T22:08:59.789" v="6849" actId="20577"/>
        <pc:sldMkLst>
          <pc:docMk/>
          <pc:sldMk cId="2467285782" sldId="602"/>
        </pc:sldMkLst>
        <pc:spChg chg="mod">
          <ac:chgData name="Chris Droessler" userId="625c3661-9d64-47fa-b83c-4b49393bd161" providerId="ADAL" clId="{DBB8CEB9-E505-A44E-AED3-04AD88A2CB97}" dt="2018-12-12T17:58:02.257" v="912" actId="20577"/>
          <ac:spMkLst>
            <pc:docMk/>
            <pc:sldMk cId="2467285782" sldId="602"/>
            <ac:spMk id="2" creationId="{E42D1252-B47C-AB49-9C8F-4B35F407389A}"/>
          </ac:spMkLst>
        </pc:spChg>
        <pc:spChg chg="mod">
          <ac:chgData name="Chris Droessler" userId="625c3661-9d64-47fa-b83c-4b49393bd161" providerId="ADAL" clId="{DBB8CEB9-E505-A44E-AED3-04AD88A2CB97}" dt="2018-12-12T17:57:37.940" v="845" actId="20577"/>
          <ac:spMkLst>
            <pc:docMk/>
            <pc:sldMk cId="2467285782" sldId="602"/>
            <ac:spMk id="3" creationId="{88728FF5-8CD9-D94A-94EE-3B4B72F38CF1}"/>
          </ac:spMkLst>
        </pc:spChg>
      </pc:sldChg>
      <pc:sldChg chg="addSp modSp add del ord">
        <pc:chgData name="Chris Droessler" userId="625c3661-9d64-47fa-b83c-4b49393bd161" providerId="ADAL" clId="{DBB8CEB9-E505-A44E-AED3-04AD88A2CB97}" dt="2018-12-12T21:09:35.076" v="1785" actId="2696"/>
        <pc:sldMkLst>
          <pc:docMk/>
          <pc:sldMk cId="1788281165" sldId="603"/>
        </pc:sldMkLst>
        <pc:spChg chg="mod">
          <ac:chgData name="Chris Droessler" userId="625c3661-9d64-47fa-b83c-4b49393bd161" providerId="ADAL" clId="{DBB8CEB9-E505-A44E-AED3-04AD88A2CB97}" dt="2018-12-12T18:11:56.582" v="949"/>
          <ac:spMkLst>
            <pc:docMk/>
            <pc:sldMk cId="1788281165" sldId="603"/>
            <ac:spMk id="2" creationId="{E48853ED-1223-4F42-B7E2-C49431ACC1F8}"/>
          </ac:spMkLst>
        </pc:spChg>
        <pc:spChg chg="mod">
          <ac:chgData name="Chris Droessler" userId="625c3661-9d64-47fa-b83c-4b49393bd161" providerId="ADAL" clId="{DBB8CEB9-E505-A44E-AED3-04AD88A2CB97}" dt="2018-12-12T18:43:40.632" v="1536" actId="113"/>
          <ac:spMkLst>
            <pc:docMk/>
            <pc:sldMk cId="1788281165" sldId="603"/>
            <ac:spMk id="3" creationId="{A52D9F89-BF77-EE4E-9F80-2E82C4235041}"/>
          </ac:spMkLst>
        </pc:spChg>
        <pc:picChg chg="add mod">
          <ac:chgData name="Chris Droessler" userId="625c3661-9d64-47fa-b83c-4b49393bd161" providerId="ADAL" clId="{DBB8CEB9-E505-A44E-AED3-04AD88A2CB97}" dt="2018-12-12T18:12:20.077" v="953" actId="14100"/>
          <ac:picMkLst>
            <pc:docMk/>
            <pc:sldMk cId="1788281165" sldId="603"/>
            <ac:picMk id="5" creationId="{07497855-0670-F849-A91C-B16EA9A88E78}"/>
          </ac:picMkLst>
        </pc:picChg>
      </pc:sldChg>
      <pc:sldChg chg="add">
        <pc:chgData name="Chris Droessler" userId="625c3661-9d64-47fa-b83c-4b49393bd161" providerId="ADAL" clId="{DBB8CEB9-E505-A44E-AED3-04AD88A2CB97}" dt="2018-12-12T21:09:40.611" v="1786"/>
        <pc:sldMkLst>
          <pc:docMk/>
          <pc:sldMk cId="3153221683" sldId="603"/>
        </pc:sldMkLst>
      </pc:sldChg>
      <pc:sldChg chg="modSp add del ord modNotesTx">
        <pc:chgData name="Chris Droessler" userId="625c3661-9d64-47fa-b83c-4b49393bd161" providerId="ADAL" clId="{DBB8CEB9-E505-A44E-AED3-04AD88A2CB97}" dt="2018-12-12T21:09:35.031" v="1782" actId="2696"/>
        <pc:sldMkLst>
          <pc:docMk/>
          <pc:sldMk cId="532865699" sldId="604"/>
        </pc:sldMkLst>
        <pc:spChg chg="mod">
          <ac:chgData name="Chris Droessler" userId="625c3661-9d64-47fa-b83c-4b49393bd161" providerId="ADAL" clId="{DBB8CEB9-E505-A44E-AED3-04AD88A2CB97}" dt="2018-12-12T18:15:57.501" v="1197" actId="20577"/>
          <ac:spMkLst>
            <pc:docMk/>
            <pc:sldMk cId="532865699" sldId="604"/>
            <ac:spMk id="2" creationId="{E48853ED-1223-4F42-B7E2-C49431ACC1F8}"/>
          </ac:spMkLst>
        </pc:spChg>
        <pc:spChg chg="mod">
          <ac:chgData name="Chris Droessler" userId="625c3661-9d64-47fa-b83c-4b49393bd161" providerId="ADAL" clId="{DBB8CEB9-E505-A44E-AED3-04AD88A2CB97}" dt="2018-12-12T18:43:08.491" v="1532" actId="14100"/>
          <ac:spMkLst>
            <pc:docMk/>
            <pc:sldMk cId="532865699" sldId="604"/>
            <ac:spMk id="3" creationId="{A52D9F89-BF77-EE4E-9F80-2E82C4235041}"/>
          </ac:spMkLst>
        </pc:spChg>
        <pc:picChg chg="mod">
          <ac:chgData name="Chris Droessler" userId="625c3661-9d64-47fa-b83c-4b49393bd161" providerId="ADAL" clId="{DBB8CEB9-E505-A44E-AED3-04AD88A2CB97}" dt="2018-12-12T18:16:38.484" v="1209" actId="1036"/>
          <ac:picMkLst>
            <pc:docMk/>
            <pc:sldMk cId="532865699" sldId="604"/>
            <ac:picMk id="5" creationId="{07497855-0670-F849-A91C-B16EA9A88E78}"/>
          </ac:picMkLst>
        </pc:picChg>
      </pc:sldChg>
      <pc:sldChg chg="add">
        <pc:chgData name="Chris Droessler" userId="625c3661-9d64-47fa-b83c-4b49393bd161" providerId="ADAL" clId="{DBB8CEB9-E505-A44E-AED3-04AD88A2CB97}" dt="2018-12-12T21:09:40.611" v="1786"/>
        <pc:sldMkLst>
          <pc:docMk/>
          <pc:sldMk cId="1423110910" sldId="604"/>
        </pc:sldMkLst>
      </pc:sldChg>
      <pc:sldChg chg="add ord modNotesTx">
        <pc:chgData name="Chris Droessler" userId="625c3661-9d64-47fa-b83c-4b49393bd161" providerId="ADAL" clId="{DBB8CEB9-E505-A44E-AED3-04AD88A2CB97}" dt="2018-12-12T22:05:58.693" v="6481" actId="20577"/>
        <pc:sldMkLst>
          <pc:docMk/>
          <pc:sldMk cId="3443457269" sldId="605"/>
        </pc:sldMkLst>
      </pc:sldChg>
      <pc:sldChg chg="modSp add ord modNotesTx">
        <pc:chgData name="Chris Droessler" userId="625c3661-9d64-47fa-b83c-4b49393bd161" providerId="ADAL" clId="{DBB8CEB9-E505-A44E-AED3-04AD88A2CB97}" dt="2018-12-12T22:14:05.302" v="7556" actId="20577"/>
        <pc:sldMkLst>
          <pc:docMk/>
          <pc:sldMk cId="2031411594" sldId="606"/>
        </pc:sldMkLst>
        <pc:spChg chg="mod">
          <ac:chgData name="Chris Droessler" userId="625c3661-9d64-47fa-b83c-4b49393bd161" providerId="ADAL" clId="{DBB8CEB9-E505-A44E-AED3-04AD88A2CB97}" dt="2018-12-12T22:13:23.709" v="7456" actId="20577"/>
          <ac:spMkLst>
            <pc:docMk/>
            <pc:sldMk cId="2031411594" sldId="606"/>
            <ac:spMk id="2" creationId="{FBD2C974-4FD0-FA43-A9CA-211D4900D211}"/>
          </ac:spMkLst>
        </pc:spChg>
      </pc:sldChg>
      <pc:sldChg chg="modSp add ord modNotesTx">
        <pc:chgData name="Chris Droessler" userId="625c3661-9d64-47fa-b83c-4b49393bd161" providerId="ADAL" clId="{DBB8CEB9-E505-A44E-AED3-04AD88A2CB97}" dt="2018-12-12T22:15:27.838" v="7775" actId="20577"/>
        <pc:sldMkLst>
          <pc:docMk/>
          <pc:sldMk cId="199700195" sldId="607"/>
        </pc:sldMkLst>
        <pc:spChg chg="mod">
          <ac:chgData name="Chris Droessler" userId="625c3661-9d64-47fa-b83c-4b49393bd161" providerId="ADAL" clId="{DBB8CEB9-E505-A44E-AED3-04AD88A2CB97}" dt="2018-12-12T18:25:19.117" v="1361" actId="20577"/>
          <ac:spMkLst>
            <pc:docMk/>
            <pc:sldMk cId="199700195" sldId="607"/>
            <ac:spMk id="2" creationId="{11F867AB-802F-8A45-9238-C10FE60661C4}"/>
          </ac:spMkLst>
        </pc:spChg>
        <pc:spChg chg="mod">
          <ac:chgData name="Chris Droessler" userId="625c3661-9d64-47fa-b83c-4b49393bd161" providerId="ADAL" clId="{DBB8CEB9-E505-A44E-AED3-04AD88A2CB97}" dt="2018-12-12T18:23:35.912" v="1265" actId="20577"/>
          <ac:spMkLst>
            <pc:docMk/>
            <pc:sldMk cId="199700195" sldId="607"/>
            <ac:spMk id="3" creationId="{A5648E37-C400-684B-BBAD-C7B9F7ABD85E}"/>
          </ac:spMkLst>
        </pc:spChg>
      </pc:sldChg>
      <pc:sldChg chg="modSp add ord modNotesTx">
        <pc:chgData name="Chris Droessler" userId="625c3661-9d64-47fa-b83c-4b49393bd161" providerId="ADAL" clId="{DBB8CEB9-E505-A44E-AED3-04AD88A2CB97}" dt="2018-12-12T22:16:19.317" v="7912" actId="20577"/>
        <pc:sldMkLst>
          <pc:docMk/>
          <pc:sldMk cId="1989285190" sldId="608"/>
        </pc:sldMkLst>
        <pc:spChg chg="mod">
          <ac:chgData name="Chris Droessler" userId="625c3661-9d64-47fa-b83c-4b49393bd161" providerId="ADAL" clId="{DBB8CEB9-E505-A44E-AED3-04AD88A2CB97}" dt="2018-12-12T18:29:01.149" v="1461" actId="20577"/>
          <ac:spMkLst>
            <pc:docMk/>
            <pc:sldMk cId="1989285190" sldId="608"/>
            <ac:spMk id="2" creationId="{2DEF2DB4-401A-2741-A37A-C651F1C9167C}"/>
          </ac:spMkLst>
        </pc:spChg>
        <pc:spChg chg="mod">
          <ac:chgData name="Chris Droessler" userId="625c3661-9d64-47fa-b83c-4b49393bd161" providerId="ADAL" clId="{DBB8CEB9-E505-A44E-AED3-04AD88A2CB97}" dt="2018-12-12T18:27:37.361" v="1366" actId="27636"/>
          <ac:spMkLst>
            <pc:docMk/>
            <pc:sldMk cId="1989285190" sldId="608"/>
            <ac:spMk id="3" creationId="{5B6F09A4-D13E-7F47-A154-5E12D519B4B9}"/>
          </ac:spMkLst>
        </pc:spChg>
      </pc:sldChg>
      <pc:sldChg chg="add del">
        <pc:chgData name="Chris Droessler" userId="625c3661-9d64-47fa-b83c-4b49393bd161" providerId="ADAL" clId="{DBB8CEB9-E505-A44E-AED3-04AD88A2CB97}" dt="2018-12-12T18:44:24.130" v="1537" actId="2696"/>
        <pc:sldMkLst>
          <pc:docMk/>
          <pc:sldMk cId="349102471" sldId="609"/>
        </pc:sldMkLst>
      </pc:sldChg>
      <pc:sldChg chg="add del">
        <pc:chgData name="Chris Droessler" userId="625c3661-9d64-47fa-b83c-4b49393bd161" providerId="ADAL" clId="{DBB8CEB9-E505-A44E-AED3-04AD88A2CB97}" dt="2018-12-12T21:10:11.702" v="1790" actId="2696"/>
        <pc:sldMkLst>
          <pc:docMk/>
          <pc:sldMk cId="2913033039" sldId="610"/>
        </pc:sldMkLst>
      </pc:sldChg>
      <pc:sldChg chg="add">
        <pc:chgData name="Chris Droessler" userId="625c3661-9d64-47fa-b83c-4b49393bd161" providerId="ADAL" clId="{DBB8CEB9-E505-A44E-AED3-04AD88A2CB97}" dt="2018-12-12T21:09:40.611" v="1786"/>
        <pc:sldMkLst>
          <pc:docMk/>
          <pc:sldMk cId="2174084807" sldId="611"/>
        </pc:sldMkLst>
      </pc:sldChg>
      <pc:sldChg chg="addSp delSp modSp add del ord">
        <pc:chgData name="Chris Droessler" userId="625c3661-9d64-47fa-b83c-4b49393bd161" providerId="ADAL" clId="{DBB8CEB9-E505-A44E-AED3-04AD88A2CB97}" dt="2018-12-12T21:09:35.046" v="1783" actId="2696"/>
        <pc:sldMkLst>
          <pc:docMk/>
          <pc:sldMk cId="3956255256" sldId="611"/>
        </pc:sldMkLst>
        <pc:spChg chg="add del mod">
          <ac:chgData name="Chris Droessler" userId="625c3661-9d64-47fa-b83c-4b49393bd161" providerId="ADAL" clId="{DBB8CEB9-E505-A44E-AED3-04AD88A2CB97}" dt="2018-12-12T18:34:42.092" v="1474"/>
          <ac:spMkLst>
            <pc:docMk/>
            <pc:sldMk cId="3956255256" sldId="611"/>
            <ac:spMk id="2" creationId="{7E06CC6D-85B5-944B-AF8E-55434D41B247}"/>
          </ac:spMkLst>
        </pc:spChg>
        <pc:spChg chg="add mod">
          <ac:chgData name="Chris Droessler" userId="625c3661-9d64-47fa-b83c-4b49393bd161" providerId="ADAL" clId="{DBB8CEB9-E505-A44E-AED3-04AD88A2CB97}" dt="2018-12-12T18:43:31.984" v="1535" actId="403"/>
          <ac:spMkLst>
            <pc:docMk/>
            <pc:sldMk cId="3956255256" sldId="611"/>
            <ac:spMk id="3" creationId="{BB022268-BDE7-B34D-A7EF-4E8C9FB39AC4}"/>
          </ac:spMkLst>
        </pc:spChg>
        <pc:spChg chg="mod">
          <ac:chgData name="Chris Droessler" userId="625c3661-9d64-47fa-b83c-4b49393bd161" providerId="ADAL" clId="{DBB8CEB9-E505-A44E-AED3-04AD88A2CB97}" dt="2018-12-12T18:38:26.872" v="1498" actId="403"/>
          <ac:spMkLst>
            <pc:docMk/>
            <pc:sldMk cId="3956255256" sldId="611"/>
            <ac:spMk id="6" creationId="{3A490DB3-DCF7-4027-BF82-BA51F3A778C8}"/>
          </ac:spMkLst>
        </pc:spChg>
        <pc:picChg chg="mod">
          <ac:chgData name="Chris Droessler" userId="625c3661-9d64-47fa-b83c-4b49393bd161" providerId="ADAL" clId="{DBB8CEB9-E505-A44E-AED3-04AD88A2CB97}" dt="2018-12-12T18:40:33.644" v="1520" actId="14100"/>
          <ac:picMkLst>
            <pc:docMk/>
            <pc:sldMk cId="3956255256" sldId="611"/>
            <ac:picMk id="7" creationId="{938BBF29-CFE4-48C2-8573-5C79D6E94CB9}"/>
          </ac:picMkLst>
        </pc:picChg>
      </pc:sldChg>
      <pc:sldChg chg="addSp delSp modSp add del ord">
        <pc:chgData name="Chris Droessler" userId="625c3661-9d64-47fa-b83c-4b49393bd161" providerId="ADAL" clId="{DBB8CEB9-E505-A44E-AED3-04AD88A2CB97}" dt="2018-12-12T21:09:35.061" v="1784" actId="2696"/>
        <pc:sldMkLst>
          <pc:docMk/>
          <pc:sldMk cId="2738534687" sldId="612"/>
        </pc:sldMkLst>
        <pc:spChg chg="add del mod">
          <ac:chgData name="Chris Droessler" userId="625c3661-9d64-47fa-b83c-4b49393bd161" providerId="ADAL" clId="{DBB8CEB9-E505-A44E-AED3-04AD88A2CB97}" dt="2018-12-12T18:39:10.196" v="1503" actId="478"/>
          <ac:spMkLst>
            <pc:docMk/>
            <pc:sldMk cId="2738534687" sldId="612"/>
            <ac:spMk id="2" creationId="{9FB6B955-1926-7340-8089-45375FAF9C3F}"/>
          </ac:spMkLst>
        </pc:spChg>
        <pc:spChg chg="add mod">
          <ac:chgData name="Chris Droessler" userId="625c3661-9d64-47fa-b83c-4b49393bd161" providerId="ADAL" clId="{DBB8CEB9-E505-A44E-AED3-04AD88A2CB97}" dt="2018-12-12T18:42:50.672" v="1529" actId="403"/>
          <ac:spMkLst>
            <pc:docMk/>
            <pc:sldMk cId="2738534687" sldId="612"/>
            <ac:spMk id="3" creationId="{BD6D4BB3-C03F-344A-947B-8AF341A864FE}"/>
          </ac:spMkLst>
        </pc:spChg>
        <pc:spChg chg="mod">
          <ac:chgData name="Chris Droessler" userId="625c3661-9d64-47fa-b83c-4b49393bd161" providerId="ADAL" clId="{DBB8CEB9-E505-A44E-AED3-04AD88A2CB97}" dt="2018-12-12T18:40:19.937" v="1517" actId="20577"/>
          <ac:spMkLst>
            <pc:docMk/>
            <pc:sldMk cId="2738534687" sldId="612"/>
            <ac:spMk id="6" creationId="{3A490DB3-DCF7-4027-BF82-BA51F3A778C8}"/>
          </ac:spMkLst>
        </pc:spChg>
        <pc:picChg chg="add mod">
          <ac:chgData name="Chris Droessler" userId="625c3661-9d64-47fa-b83c-4b49393bd161" providerId="ADAL" clId="{DBB8CEB9-E505-A44E-AED3-04AD88A2CB97}" dt="2018-12-12T18:40:27.995" v="1519" actId="14100"/>
          <ac:picMkLst>
            <pc:docMk/>
            <pc:sldMk cId="2738534687" sldId="612"/>
            <ac:picMk id="4" creationId="{A93DDD23-F62A-EA40-BBDB-E6C0EDA5AD8B}"/>
          </ac:picMkLst>
        </pc:picChg>
        <pc:picChg chg="del">
          <ac:chgData name="Chris Droessler" userId="625c3661-9d64-47fa-b83c-4b49393bd161" providerId="ADAL" clId="{DBB8CEB9-E505-A44E-AED3-04AD88A2CB97}" dt="2018-12-12T18:39:00.684" v="1500" actId="478"/>
          <ac:picMkLst>
            <pc:docMk/>
            <pc:sldMk cId="2738534687" sldId="612"/>
            <ac:picMk id="7" creationId="{938BBF29-CFE4-48C2-8573-5C79D6E94CB9}"/>
          </ac:picMkLst>
        </pc:picChg>
      </pc:sldChg>
      <pc:sldChg chg="add">
        <pc:chgData name="Chris Droessler" userId="625c3661-9d64-47fa-b83c-4b49393bd161" providerId="ADAL" clId="{DBB8CEB9-E505-A44E-AED3-04AD88A2CB97}" dt="2018-12-12T21:09:40.611" v="1786"/>
        <pc:sldMkLst>
          <pc:docMk/>
          <pc:sldMk cId="4035454708" sldId="612"/>
        </pc:sldMkLst>
      </pc:sldChg>
      <pc:sldChg chg="add">
        <pc:chgData name="Chris Droessler" userId="625c3661-9d64-47fa-b83c-4b49393bd161" providerId="ADAL" clId="{DBB8CEB9-E505-A44E-AED3-04AD88A2CB97}" dt="2018-12-12T18:53:58.289" v="1539"/>
        <pc:sldMkLst>
          <pc:docMk/>
          <pc:sldMk cId="182564624" sldId="613"/>
        </pc:sldMkLst>
      </pc:sldChg>
      <pc:sldChg chg="add">
        <pc:chgData name="Chris Droessler" userId="625c3661-9d64-47fa-b83c-4b49393bd161" providerId="ADAL" clId="{DBB8CEB9-E505-A44E-AED3-04AD88A2CB97}" dt="2018-12-12T18:54:00.313" v="1540"/>
        <pc:sldMkLst>
          <pc:docMk/>
          <pc:sldMk cId="39759107" sldId="614"/>
        </pc:sldMkLst>
      </pc:sldChg>
      <pc:sldChg chg="add">
        <pc:chgData name="Chris Droessler" userId="625c3661-9d64-47fa-b83c-4b49393bd161" providerId="ADAL" clId="{DBB8CEB9-E505-A44E-AED3-04AD88A2CB97}" dt="2018-12-12T18:54:00.548" v="1541"/>
        <pc:sldMkLst>
          <pc:docMk/>
          <pc:sldMk cId="3988864992" sldId="615"/>
        </pc:sldMkLst>
      </pc:sldChg>
      <pc:sldChg chg="modSp add ord modNotesTx">
        <pc:chgData name="Chris Droessler" userId="625c3661-9d64-47fa-b83c-4b49393bd161" providerId="ADAL" clId="{DBB8CEB9-E505-A44E-AED3-04AD88A2CB97}" dt="2018-12-12T22:18:07.409" v="8214" actId="313"/>
        <pc:sldMkLst>
          <pc:docMk/>
          <pc:sldMk cId="2947987015" sldId="616"/>
        </pc:sldMkLst>
        <pc:spChg chg="mod">
          <ac:chgData name="Chris Droessler" userId="625c3661-9d64-47fa-b83c-4b49393bd161" providerId="ADAL" clId="{DBB8CEB9-E505-A44E-AED3-04AD88A2CB97}" dt="2018-12-12T19:04:07.474" v="1698" actId="20577"/>
          <ac:spMkLst>
            <pc:docMk/>
            <pc:sldMk cId="2947987015" sldId="616"/>
            <ac:spMk id="2" creationId="{CF0C7D3C-4C1F-4040-88F6-6BCC3481E531}"/>
          </ac:spMkLst>
        </pc:spChg>
        <pc:spChg chg="mod">
          <ac:chgData name="Chris Droessler" userId="625c3661-9d64-47fa-b83c-4b49393bd161" providerId="ADAL" clId="{DBB8CEB9-E505-A44E-AED3-04AD88A2CB97}" dt="2018-12-12T19:02:26.101" v="1626" actId="20577"/>
          <ac:spMkLst>
            <pc:docMk/>
            <pc:sldMk cId="2947987015" sldId="616"/>
            <ac:spMk id="3" creationId="{4BCA6522-7D5C-D248-AAA5-E023C6CFD78F}"/>
          </ac:spMkLst>
        </pc:spChg>
      </pc:sldChg>
      <pc:sldChg chg="add modNotesTx">
        <pc:chgData name="Chris Droessler" userId="625c3661-9d64-47fa-b83c-4b49393bd161" providerId="ADAL" clId="{DBB8CEB9-E505-A44E-AED3-04AD88A2CB97}" dt="2018-12-12T21:46:25.557" v="4193" actId="20577"/>
        <pc:sldMkLst>
          <pc:docMk/>
          <pc:sldMk cId="2476220146" sldId="673"/>
        </pc:sldMkLst>
      </pc:sldChg>
      <pc:sldChg chg="add ord">
        <pc:chgData name="Chris Droessler" userId="625c3661-9d64-47fa-b83c-4b49393bd161" providerId="ADAL" clId="{DBB8CEB9-E505-A44E-AED3-04AD88A2CB97}" dt="2018-12-12T19:20:35.646" v="1722"/>
        <pc:sldMkLst>
          <pc:docMk/>
          <pc:sldMk cId="3877823147" sldId="674"/>
        </pc:sldMkLst>
      </pc:sldChg>
      <pc:sldChg chg="add modNotesTx">
        <pc:chgData name="Chris Droessler" userId="625c3661-9d64-47fa-b83c-4b49393bd161" providerId="ADAL" clId="{DBB8CEB9-E505-A44E-AED3-04AD88A2CB97}" dt="2018-12-13T16:31:17.589" v="8384" actId="20577"/>
        <pc:sldMkLst>
          <pc:docMk/>
          <pc:sldMk cId="2433537351" sldId="675"/>
        </pc:sldMkLst>
      </pc:sldChg>
      <pc:sldChg chg="add del setBg modNotesTx">
        <pc:chgData name="Chris Droessler" userId="625c3661-9d64-47fa-b83c-4b49393bd161" providerId="ADAL" clId="{DBB8CEB9-E505-A44E-AED3-04AD88A2CB97}" dt="2018-12-12T21:49:53.430" v="4405" actId="2696"/>
        <pc:sldMkLst>
          <pc:docMk/>
          <pc:sldMk cId="1121561029" sldId="676"/>
        </pc:sldMkLst>
      </pc:sldChg>
      <pc:sldChg chg="add ord">
        <pc:chgData name="Chris Droessler" userId="625c3661-9d64-47fa-b83c-4b49393bd161" providerId="ADAL" clId="{DBB8CEB9-E505-A44E-AED3-04AD88A2CB97}" dt="2018-12-12T19:20:35.646" v="1722"/>
        <pc:sldMkLst>
          <pc:docMk/>
          <pc:sldMk cId="2751892104" sldId="677"/>
        </pc:sldMkLst>
      </pc:sldChg>
      <pc:sldChg chg="add ord">
        <pc:chgData name="Chris Droessler" userId="625c3661-9d64-47fa-b83c-4b49393bd161" providerId="ADAL" clId="{DBB8CEB9-E505-A44E-AED3-04AD88A2CB97}" dt="2018-12-12T19:20:35.646" v="1722"/>
        <pc:sldMkLst>
          <pc:docMk/>
          <pc:sldMk cId="2662124975" sldId="678"/>
        </pc:sldMkLst>
      </pc:sldChg>
      <pc:sldChg chg="add ord">
        <pc:chgData name="Chris Droessler" userId="625c3661-9d64-47fa-b83c-4b49393bd161" providerId="ADAL" clId="{DBB8CEB9-E505-A44E-AED3-04AD88A2CB97}" dt="2018-12-12T19:20:35.646" v="1722"/>
        <pc:sldMkLst>
          <pc:docMk/>
          <pc:sldMk cId="701103178" sldId="679"/>
        </pc:sldMkLst>
      </pc:sldChg>
      <pc:sldChg chg="add ord">
        <pc:chgData name="Chris Droessler" userId="625c3661-9d64-47fa-b83c-4b49393bd161" providerId="ADAL" clId="{DBB8CEB9-E505-A44E-AED3-04AD88A2CB97}" dt="2018-12-12T19:20:35.646" v="1722"/>
        <pc:sldMkLst>
          <pc:docMk/>
          <pc:sldMk cId="2277741616" sldId="680"/>
        </pc:sldMkLst>
      </pc:sldChg>
      <pc:sldChg chg="add ord">
        <pc:chgData name="Chris Droessler" userId="625c3661-9d64-47fa-b83c-4b49393bd161" providerId="ADAL" clId="{DBB8CEB9-E505-A44E-AED3-04AD88A2CB97}" dt="2018-12-12T19:20:35.646" v="1722"/>
        <pc:sldMkLst>
          <pc:docMk/>
          <pc:sldMk cId="86605068" sldId="681"/>
        </pc:sldMkLst>
      </pc:sldChg>
      <pc:sldChg chg="add ord">
        <pc:chgData name="Chris Droessler" userId="625c3661-9d64-47fa-b83c-4b49393bd161" providerId="ADAL" clId="{DBB8CEB9-E505-A44E-AED3-04AD88A2CB97}" dt="2018-12-12T19:20:35.646" v="1722"/>
        <pc:sldMkLst>
          <pc:docMk/>
          <pc:sldMk cId="3428136197" sldId="682"/>
        </pc:sldMkLst>
      </pc:sldChg>
      <pc:sldChg chg="add ord">
        <pc:chgData name="Chris Droessler" userId="625c3661-9d64-47fa-b83c-4b49393bd161" providerId="ADAL" clId="{DBB8CEB9-E505-A44E-AED3-04AD88A2CB97}" dt="2018-12-12T19:20:35.646" v="1722"/>
        <pc:sldMkLst>
          <pc:docMk/>
          <pc:sldMk cId="3715195375" sldId="683"/>
        </pc:sldMkLst>
      </pc:sldChg>
      <pc:sldChg chg="add ord">
        <pc:chgData name="Chris Droessler" userId="625c3661-9d64-47fa-b83c-4b49393bd161" providerId="ADAL" clId="{DBB8CEB9-E505-A44E-AED3-04AD88A2CB97}" dt="2018-12-12T19:20:35.646" v="1722"/>
        <pc:sldMkLst>
          <pc:docMk/>
          <pc:sldMk cId="55333737" sldId="684"/>
        </pc:sldMkLst>
      </pc:sldChg>
      <pc:sldChg chg="add ord">
        <pc:chgData name="Chris Droessler" userId="625c3661-9d64-47fa-b83c-4b49393bd161" providerId="ADAL" clId="{DBB8CEB9-E505-A44E-AED3-04AD88A2CB97}" dt="2018-12-12T19:20:35.646" v="1722"/>
        <pc:sldMkLst>
          <pc:docMk/>
          <pc:sldMk cId="2810818674" sldId="685"/>
        </pc:sldMkLst>
      </pc:sldChg>
      <pc:sldChg chg="add ord">
        <pc:chgData name="Chris Droessler" userId="625c3661-9d64-47fa-b83c-4b49393bd161" providerId="ADAL" clId="{DBB8CEB9-E505-A44E-AED3-04AD88A2CB97}" dt="2018-12-12T19:20:35.646" v="1722"/>
        <pc:sldMkLst>
          <pc:docMk/>
          <pc:sldMk cId="3197560765" sldId="686"/>
        </pc:sldMkLst>
      </pc:sldChg>
      <pc:sldChg chg="add ord">
        <pc:chgData name="Chris Droessler" userId="625c3661-9d64-47fa-b83c-4b49393bd161" providerId="ADAL" clId="{DBB8CEB9-E505-A44E-AED3-04AD88A2CB97}" dt="2018-12-12T19:20:35.646" v="1722"/>
        <pc:sldMkLst>
          <pc:docMk/>
          <pc:sldMk cId="1899920748" sldId="687"/>
        </pc:sldMkLst>
      </pc:sldChg>
      <pc:sldChg chg="add ord">
        <pc:chgData name="Chris Droessler" userId="625c3661-9d64-47fa-b83c-4b49393bd161" providerId="ADAL" clId="{DBB8CEB9-E505-A44E-AED3-04AD88A2CB97}" dt="2018-12-12T19:20:35.646" v="1722"/>
        <pc:sldMkLst>
          <pc:docMk/>
          <pc:sldMk cId="3816028652" sldId="688"/>
        </pc:sldMkLst>
      </pc:sldChg>
      <pc:sldChg chg="add ord">
        <pc:chgData name="Chris Droessler" userId="625c3661-9d64-47fa-b83c-4b49393bd161" providerId="ADAL" clId="{DBB8CEB9-E505-A44E-AED3-04AD88A2CB97}" dt="2018-12-12T19:20:35.646" v="1722"/>
        <pc:sldMkLst>
          <pc:docMk/>
          <pc:sldMk cId="498413226" sldId="689"/>
        </pc:sldMkLst>
      </pc:sldChg>
      <pc:sldChg chg="add ord modNotesTx">
        <pc:chgData name="Chris Droessler" userId="625c3661-9d64-47fa-b83c-4b49393bd161" providerId="ADAL" clId="{DBB8CEB9-E505-A44E-AED3-04AD88A2CB97}" dt="2018-12-12T21:48:43.557" v="4344" actId="20577"/>
        <pc:sldMkLst>
          <pc:docMk/>
          <pc:sldMk cId="4213486296" sldId="690"/>
        </pc:sldMkLst>
      </pc:sldChg>
      <pc:sldChg chg="modSp add modNotesTx">
        <pc:chgData name="Chris Droessler" userId="625c3661-9d64-47fa-b83c-4b49393bd161" providerId="ADAL" clId="{DBB8CEB9-E505-A44E-AED3-04AD88A2CB97}" dt="2018-12-12T21:53:28.668" v="4769" actId="20577"/>
        <pc:sldMkLst>
          <pc:docMk/>
          <pc:sldMk cId="275316432" sldId="691"/>
        </pc:sldMkLst>
        <pc:spChg chg="mod">
          <ac:chgData name="Chris Droessler" userId="625c3661-9d64-47fa-b83c-4b49393bd161" providerId="ADAL" clId="{DBB8CEB9-E505-A44E-AED3-04AD88A2CB97}" dt="2018-12-12T21:51:43.332" v="4528" actId="20577"/>
          <ac:spMkLst>
            <pc:docMk/>
            <pc:sldMk cId="275316432" sldId="691"/>
            <ac:spMk id="2" creationId="{00000000-0000-0000-0000-000000000000}"/>
          </ac:spMkLst>
        </pc:spChg>
        <pc:spChg chg="mod">
          <ac:chgData name="Chris Droessler" userId="625c3661-9d64-47fa-b83c-4b49393bd161" providerId="ADAL" clId="{DBB8CEB9-E505-A44E-AED3-04AD88A2CB97}" dt="2018-12-12T20:19:55.303" v="1744" actId="20577"/>
          <ac:spMkLst>
            <pc:docMk/>
            <pc:sldMk cId="275316432" sldId="691"/>
            <ac:spMk id="3" creationId="{00000000-0000-0000-0000-000000000000}"/>
          </ac:spMkLst>
        </pc:spChg>
      </pc:sldChg>
      <pc:sldChg chg="add modNotesTx">
        <pc:chgData name="Chris Droessler" userId="625c3661-9d64-47fa-b83c-4b49393bd161" providerId="ADAL" clId="{DBB8CEB9-E505-A44E-AED3-04AD88A2CB97}" dt="2018-12-12T21:50:58.957" v="4489" actId="20577"/>
        <pc:sldMkLst>
          <pc:docMk/>
          <pc:sldMk cId="2909343408" sldId="692"/>
        </pc:sldMkLst>
      </pc:sldChg>
      <pc:sldChg chg="add modNotesTx">
        <pc:chgData name="Chris Droessler" userId="625c3661-9d64-47fa-b83c-4b49393bd161" providerId="ADAL" clId="{DBB8CEB9-E505-A44E-AED3-04AD88A2CB97}" dt="2018-12-12T22:18:13.678" v="8215" actId="20577"/>
        <pc:sldMkLst>
          <pc:docMk/>
          <pc:sldMk cId="2339040005" sldId="693"/>
        </pc:sldMkLst>
      </pc:sldChg>
      <pc:sldChg chg="add modNotesTx">
        <pc:chgData name="Chris Droessler" userId="625c3661-9d64-47fa-b83c-4b49393bd161" providerId="ADAL" clId="{DBB8CEB9-E505-A44E-AED3-04AD88A2CB97}" dt="2018-12-12T22:18:16.621" v="8216" actId="20577"/>
        <pc:sldMkLst>
          <pc:docMk/>
          <pc:sldMk cId="2974298986" sldId="694"/>
        </pc:sldMkLst>
      </pc:sldChg>
      <pc:sldChg chg="add modNotesTx">
        <pc:chgData name="Chris Droessler" userId="625c3661-9d64-47fa-b83c-4b49393bd161" providerId="ADAL" clId="{DBB8CEB9-E505-A44E-AED3-04AD88A2CB97}" dt="2018-12-12T22:18:20.953" v="8217" actId="20577"/>
        <pc:sldMkLst>
          <pc:docMk/>
          <pc:sldMk cId="1348127793" sldId="695"/>
        </pc:sldMkLst>
      </pc:sldChg>
      <pc:sldChg chg="add">
        <pc:chgData name="Chris Droessler" userId="625c3661-9d64-47fa-b83c-4b49393bd161" providerId="ADAL" clId="{DBB8CEB9-E505-A44E-AED3-04AD88A2CB97}" dt="2018-12-12T21:06:26.481" v="1767"/>
        <pc:sldMkLst>
          <pc:docMk/>
          <pc:sldMk cId="3883411577" sldId="696"/>
        </pc:sldMkLst>
      </pc:sldChg>
      <pc:sldChg chg="add">
        <pc:chgData name="Chris Droessler" userId="625c3661-9d64-47fa-b83c-4b49393bd161" providerId="ADAL" clId="{DBB8CEB9-E505-A44E-AED3-04AD88A2CB97}" dt="2018-12-12T21:10:05.433" v="1787"/>
        <pc:sldMkLst>
          <pc:docMk/>
          <pc:sldMk cId="2911058155" sldId="697"/>
        </pc:sldMkLst>
      </pc:sldChg>
      <pc:sldChg chg="add">
        <pc:chgData name="Chris Droessler" userId="625c3661-9d64-47fa-b83c-4b49393bd161" providerId="ADAL" clId="{DBB8CEB9-E505-A44E-AED3-04AD88A2CB97}" dt="2018-12-12T21:10:05.673" v="1788"/>
        <pc:sldMkLst>
          <pc:docMk/>
          <pc:sldMk cId="678144189" sldId="698"/>
        </pc:sldMkLst>
      </pc:sldChg>
      <pc:sldChg chg="add">
        <pc:chgData name="Chris Droessler" userId="625c3661-9d64-47fa-b83c-4b49393bd161" providerId="ADAL" clId="{DBB8CEB9-E505-A44E-AED3-04AD88A2CB97}" dt="2018-12-12T21:10:05.949" v="1789"/>
        <pc:sldMkLst>
          <pc:docMk/>
          <pc:sldMk cId="158575149" sldId="699"/>
        </pc:sldMkLst>
      </pc:sldChg>
      <pc:sldChg chg="modSp add modNotesTx">
        <pc:chgData name="Chris Droessler" userId="625c3661-9d64-47fa-b83c-4b49393bd161" providerId="ADAL" clId="{DBB8CEB9-E505-A44E-AED3-04AD88A2CB97}" dt="2018-12-12T22:08:08.118" v="6722" actId="20577"/>
        <pc:sldMkLst>
          <pc:docMk/>
          <pc:sldMk cId="2883501605" sldId="700"/>
        </pc:sldMkLst>
        <pc:spChg chg="mod">
          <ac:chgData name="Chris Droessler" userId="625c3661-9d64-47fa-b83c-4b49393bd161" providerId="ADAL" clId="{DBB8CEB9-E505-A44E-AED3-04AD88A2CB97}" dt="2018-12-12T22:06:55.932" v="6520" actId="20577"/>
          <ac:spMkLst>
            <pc:docMk/>
            <pc:sldMk cId="2883501605" sldId="700"/>
            <ac:spMk id="2" creationId="{D323E2E6-2EF3-C942-8A91-325510536B92}"/>
          </ac:spMkLst>
        </pc:spChg>
        <pc:picChg chg="mod">
          <ac:chgData name="Chris Droessler" userId="625c3661-9d64-47fa-b83c-4b49393bd161" providerId="ADAL" clId="{DBB8CEB9-E505-A44E-AED3-04AD88A2CB97}" dt="2018-12-12T22:07:02.149" v="6529" actId="1036"/>
          <ac:picMkLst>
            <pc:docMk/>
            <pc:sldMk cId="2883501605" sldId="700"/>
            <ac:picMk id="4" creationId="{BF5147F9-B717-F149-BD91-DB7BA249B072}"/>
          </ac:picMkLst>
        </pc:picChg>
      </pc:sldChg>
    </pc:docChg>
  </pc:docChgLst>
  <pc:docChgLst>
    <pc:chgData name="Chris Droessler" userId="625c3661-9d64-47fa-b83c-4b49393bd161" providerId="ADAL" clId="{9B010A9A-3488-AD40-8A7B-08CC9825E115}"/>
    <pc:docChg chg="addSld modSld">
      <pc:chgData name="Chris Droessler" userId="625c3661-9d64-47fa-b83c-4b49393bd161" providerId="ADAL" clId="{9B010A9A-3488-AD40-8A7B-08CC9825E115}" dt="2018-09-20T13:22:39.175" v="12"/>
      <pc:docMkLst>
        <pc:docMk/>
      </pc:docMkLst>
      <pc:sldChg chg="add">
        <pc:chgData name="Chris Droessler" userId="625c3661-9d64-47fa-b83c-4b49393bd161" providerId="ADAL" clId="{9B010A9A-3488-AD40-8A7B-08CC9825E115}" dt="2018-09-20T13:22:39.175" v="12"/>
        <pc:sldMkLst>
          <pc:docMk/>
          <pc:sldMk cId="1148131924" sldId="515"/>
        </pc:sldMkLst>
      </pc:sldChg>
    </pc:docChg>
  </pc:docChgLst>
  <pc:docChgLst>
    <pc:chgData name="Chris Droessler" userId="625c3661-9d64-47fa-b83c-4b49393bd161" providerId="ADAL" clId="{3232548D-75B3-7D48-8C35-F55ED75C90FF}"/>
    <pc:docChg chg="custSel addSld delSld modSld">
      <pc:chgData name="Chris Droessler" userId="625c3661-9d64-47fa-b83c-4b49393bd161" providerId="ADAL" clId="{3232548D-75B3-7D48-8C35-F55ED75C90FF}" dt="2018-12-11T14:12:13.301" v="124"/>
      <pc:docMkLst>
        <pc:docMk/>
      </pc:docMkLst>
      <pc:sldChg chg="modSp">
        <pc:chgData name="Chris Droessler" userId="625c3661-9d64-47fa-b83c-4b49393bd161" providerId="ADAL" clId="{3232548D-75B3-7D48-8C35-F55ED75C90FF}" dt="2018-12-11T12:25:42.073" v="4" actId="27636"/>
        <pc:sldMkLst>
          <pc:docMk/>
          <pc:sldMk cId="1148131924" sldId="515"/>
        </pc:sldMkLst>
        <pc:spChg chg="mod">
          <ac:chgData name="Chris Droessler" userId="625c3661-9d64-47fa-b83c-4b49393bd161" providerId="ADAL" clId="{3232548D-75B3-7D48-8C35-F55ED75C90FF}" dt="2018-12-11T12:25:42.073" v="4" actId="27636"/>
          <ac:spMkLst>
            <pc:docMk/>
            <pc:sldMk cId="1148131924" sldId="515"/>
            <ac:spMk id="3" creationId="{00000000-0000-0000-0000-000000000000}"/>
          </ac:spMkLst>
        </pc:spChg>
      </pc:sldChg>
      <pc:sldChg chg="addSp delSp modSp">
        <pc:chgData name="Chris Droessler" userId="625c3661-9d64-47fa-b83c-4b49393bd161" providerId="ADAL" clId="{3232548D-75B3-7D48-8C35-F55ED75C90FF}" dt="2018-12-11T12:28:46.494" v="33"/>
        <pc:sldMkLst>
          <pc:docMk/>
          <pc:sldMk cId="1061673137" sldId="567"/>
        </pc:sldMkLst>
        <pc:spChg chg="add del mod">
          <ac:chgData name="Chris Droessler" userId="625c3661-9d64-47fa-b83c-4b49393bd161" providerId="ADAL" clId="{3232548D-75B3-7D48-8C35-F55ED75C90FF}" dt="2018-12-11T12:28:38.653" v="30"/>
          <ac:spMkLst>
            <pc:docMk/>
            <pc:sldMk cId="1061673137" sldId="567"/>
            <ac:spMk id="4" creationId="{89B0BE76-678D-024F-AD29-9BDC98E443F4}"/>
          </ac:spMkLst>
        </pc:spChg>
        <pc:spChg chg="add del mod">
          <ac:chgData name="Chris Droessler" userId="625c3661-9d64-47fa-b83c-4b49393bd161" providerId="ADAL" clId="{3232548D-75B3-7D48-8C35-F55ED75C90FF}" dt="2018-12-11T12:28:46.494" v="33"/>
          <ac:spMkLst>
            <pc:docMk/>
            <pc:sldMk cId="1061673137" sldId="567"/>
            <ac:spMk id="5" creationId="{F041BE2C-749A-5341-B921-858DAFC818BA}"/>
          </ac:spMkLst>
        </pc:spChg>
      </pc:sldChg>
      <pc:sldChg chg="addSp delSp modSp add modNotesTx">
        <pc:chgData name="Chris Droessler" userId="625c3661-9d64-47fa-b83c-4b49393bd161" providerId="ADAL" clId="{3232548D-75B3-7D48-8C35-F55ED75C90FF}" dt="2018-12-11T14:10:52.171" v="121" actId="20577"/>
        <pc:sldMkLst>
          <pc:docMk/>
          <pc:sldMk cId="2262416145" sldId="594"/>
        </pc:sldMkLst>
        <pc:spChg chg="del mod">
          <ac:chgData name="Chris Droessler" userId="625c3661-9d64-47fa-b83c-4b49393bd161" providerId="ADAL" clId="{3232548D-75B3-7D48-8C35-F55ED75C90FF}" dt="2018-12-11T12:26:28.691" v="22" actId="478"/>
          <ac:spMkLst>
            <pc:docMk/>
            <pc:sldMk cId="2262416145" sldId="594"/>
            <ac:spMk id="2" creationId="{1449B1ED-0499-FE4B-9C8E-A4BBF08C9C00}"/>
          </ac:spMkLst>
        </pc:spChg>
        <pc:spChg chg="del mod">
          <ac:chgData name="Chris Droessler" userId="625c3661-9d64-47fa-b83c-4b49393bd161" providerId="ADAL" clId="{3232548D-75B3-7D48-8C35-F55ED75C90FF}" dt="2018-12-11T12:32:22.626" v="55" actId="478"/>
          <ac:spMkLst>
            <pc:docMk/>
            <pc:sldMk cId="2262416145" sldId="594"/>
            <ac:spMk id="3" creationId="{BACF16D2-B185-564B-A5D0-E529B9642C4C}"/>
          </ac:spMkLst>
        </pc:spChg>
        <pc:spChg chg="add del mod">
          <ac:chgData name="Chris Droessler" userId="625c3661-9d64-47fa-b83c-4b49393bd161" providerId="ADAL" clId="{3232548D-75B3-7D48-8C35-F55ED75C90FF}" dt="2018-12-11T12:29:05.440" v="35"/>
          <ac:spMkLst>
            <pc:docMk/>
            <pc:sldMk cId="2262416145" sldId="594"/>
            <ac:spMk id="6" creationId="{59328055-03F6-A741-B478-B7E39B80E14A}"/>
          </ac:spMkLst>
        </pc:spChg>
        <pc:spChg chg="add del mod">
          <ac:chgData name="Chris Droessler" userId="625c3661-9d64-47fa-b83c-4b49393bd161" providerId="ADAL" clId="{3232548D-75B3-7D48-8C35-F55ED75C90FF}" dt="2018-12-11T12:29:05.440" v="35"/>
          <ac:spMkLst>
            <pc:docMk/>
            <pc:sldMk cId="2262416145" sldId="594"/>
            <ac:spMk id="7" creationId="{6B20B042-0056-E443-9A74-289A4F60E10C}"/>
          </ac:spMkLst>
        </pc:spChg>
        <pc:spChg chg="add del mod">
          <ac:chgData name="Chris Droessler" userId="625c3661-9d64-47fa-b83c-4b49393bd161" providerId="ADAL" clId="{3232548D-75B3-7D48-8C35-F55ED75C90FF}" dt="2018-12-11T12:29:06.376" v="36"/>
          <ac:spMkLst>
            <pc:docMk/>
            <pc:sldMk cId="2262416145" sldId="594"/>
            <ac:spMk id="8" creationId="{304C8137-A03D-8C4A-9BA4-FB45DAE3216E}"/>
          </ac:spMkLst>
        </pc:spChg>
        <pc:spChg chg="add del mod">
          <ac:chgData name="Chris Droessler" userId="625c3661-9d64-47fa-b83c-4b49393bd161" providerId="ADAL" clId="{3232548D-75B3-7D48-8C35-F55ED75C90FF}" dt="2018-12-11T12:29:06.376" v="36"/>
          <ac:spMkLst>
            <pc:docMk/>
            <pc:sldMk cId="2262416145" sldId="594"/>
            <ac:spMk id="9" creationId="{CE65ECB2-1E89-AC4D-BABB-CB879AFAD165}"/>
          </ac:spMkLst>
        </pc:spChg>
        <pc:spChg chg="add del mod">
          <ac:chgData name="Chris Droessler" userId="625c3661-9d64-47fa-b83c-4b49393bd161" providerId="ADAL" clId="{3232548D-75B3-7D48-8C35-F55ED75C90FF}" dt="2018-12-11T12:29:06.568" v="37"/>
          <ac:spMkLst>
            <pc:docMk/>
            <pc:sldMk cId="2262416145" sldId="594"/>
            <ac:spMk id="10" creationId="{DD156F92-F212-3148-9F55-AA0F678CE059}"/>
          </ac:spMkLst>
        </pc:spChg>
        <pc:spChg chg="add del mod">
          <ac:chgData name="Chris Droessler" userId="625c3661-9d64-47fa-b83c-4b49393bd161" providerId="ADAL" clId="{3232548D-75B3-7D48-8C35-F55ED75C90FF}" dt="2018-12-11T12:29:06.568" v="37"/>
          <ac:spMkLst>
            <pc:docMk/>
            <pc:sldMk cId="2262416145" sldId="594"/>
            <ac:spMk id="11" creationId="{951384AC-4CB5-A145-9F09-827787F195D2}"/>
          </ac:spMkLst>
        </pc:spChg>
        <pc:spChg chg="add del mod">
          <ac:chgData name="Chris Droessler" userId="625c3661-9d64-47fa-b83c-4b49393bd161" providerId="ADAL" clId="{3232548D-75B3-7D48-8C35-F55ED75C90FF}" dt="2018-12-11T12:30:14.444" v="38" actId="478"/>
          <ac:spMkLst>
            <pc:docMk/>
            <pc:sldMk cId="2262416145" sldId="594"/>
            <ac:spMk id="12" creationId="{EE9DAABD-4E76-FC4A-869A-35A212AAE9A1}"/>
          </ac:spMkLst>
        </pc:spChg>
        <pc:spChg chg="add del mod">
          <ac:chgData name="Chris Droessler" userId="625c3661-9d64-47fa-b83c-4b49393bd161" providerId="ADAL" clId="{3232548D-75B3-7D48-8C35-F55ED75C90FF}" dt="2018-12-11T12:32:24.584" v="56" actId="478"/>
          <ac:spMkLst>
            <pc:docMk/>
            <pc:sldMk cId="2262416145" sldId="594"/>
            <ac:spMk id="14" creationId="{371CEE84-F96C-734F-A30B-3C500ECFE84B}"/>
          </ac:spMkLst>
        </pc:spChg>
        <pc:picChg chg="add mod">
          <ac:chgData name="Chris Droessler" userId="625c3661-9d64-47fa-b83c-4b49393bd161" providerId="ADAL" clId="{3232548D-75B3-7D48-8C35-F55ED75C90FF}" dt="2018-12-11T12:32:44.623" v="67" actId="1035"/>
          <ac:picMkLst>
            <pc:docMk/>
            <pc:sldMk cId="2262416145" sldId="594"/>
            <ac:picMk id="5" creationId="{6BB32A10-D8A2-E047-B862-F9610765B8B7}"/>
          </ac:picMkLst>
        </pc:picChg>
        <pc:picChg chg="add del mod">
          <ac:chgData name="Chris Droessler" userId="625c3661-9d64-47fa-b83c-4b49393bd161" providerId="ADAL" clId="{3232548D-75B3-7D48-8C35-F55ED75C90FF}" dt="2018-12-11T12:32:20.232" v="54" actId="478"/>
          <ac:picMkLst>
            <pc:docMk/>
            <pc:sldMk cId="2262416145" sldId="594"/>
            <ac:picMk id="1026" creationId="{2EF93D05-62C9-9D46-9DE7-F80515E0358F}"/>
          </ac:picMkLst>
        </pc:picChg>
      </pc:sldChg>
      <pc:sldChg chg="addSp delSp modSp add">
        <pc:chgData name="Chris Droessler" userId="625c3661-9d64-47fa-b83c-4b49393bd161" providerId="ADAL" clId="{3232548D-75B3-7D48-8C35-F55ED75C90FF}" dt="2018-12-11T12:32:04.442" v="53" actId="2085"/>
        <pc:sldMkLst>
          <pc:docMk/>
          <pc:sldMk cId="3446003105" sldId="595"/>
        </pc:sldMkLst>
        <pc:spChg chg="del">
          <ac:chgData name="Chris Droessler" userId="625c3661-9d64-47fa-b83c-4b49393bd161" providerId="ADAL" clId="{3232548D-75B3-7D48-8C35-F55ED75C90FF}" dt="2018-12-11T12:30:51.885" v="44" actId="478"/>
          <ac:spMkLst>
            <pc:docMk/>
            <pc:sldMk cId="3446003105" sldId="595"/>
            <ac:spMk id="2" creationId="{00000000-0000-0000-0000-000000000000}"/>
          </ac:spMkLst>
        </pc:spChg>
        <pc:spChg chg="del">
          <ac:chgData name="Chris Droessler" userId="625c3661-9d64-47fa-b83c-4b49393bd161" providerId="ADAL" clId="{3232548D-75B3-7D48-8C35-F55ED75C90FF}" dt="2018-12-11T12:30:50.159" v="43" actId="478"/>
          <ac:spMkLst>
            <pc:docMk/>
            <pc:sldMk cId="3446003105" sldId="595"/>
            <ac:spMk id="3" creationId="{00000000-0000-0000-0000-000000000000}"/>
          </ac:spMkLst>
        </pc:spChg>
        <pc:spChg chg="add del mod">
          <ac:chgData name="Chris Droessler" userId="625c3661-9d64-47fa-b83c-4b49393bd161" providerId="ADAL" clId="{3232548D-75B3-7D48-8C35-F55ED75C90FF}" dt="2018-12-11T12:30:55.347" v="47" actId="478"/>
          <ac:spMkLst>
            <pc:docMk/>
            <pc:sldMk cId="3446003105" sldId="595"/>
            <ac:spMk id="5" creationId="{ED9C2606-2333-4749-BF55-70A6DFF597EF}"/>
          </ac:spMkLst>
        </pc:spChg>
        <pc:spChg chg="add del mod">
          <ac:chgData name="Chris Droessler" userId="625c3661-9d64-47fa-b83c-4b49393bd161" providerId="ADAL" clId="{3232548D-75B3-7D48-8C35-F55ED75C90FF}" dt="2018-12-11T12:30:54.027" v="46" actId="478"/>
          <ac:spMkLst>
            <pc:docMk/>
            <pc:sldMk cId="3446003105" sldId="595"/>
            <ac:spMk id="7" creationId="{EAE37461-A802-6C49-8D03-9F8333CD471E}"/>
          </ac:spMkLst>
        </pc:spChg>
        <pc:spChg chg="add mod">
          <ac:chgData name="Chris Droessler" userId="625c3661-9d64-47fa-b83c-4b49393bd161" providerId="ADAL" clId="{3232548D-75B3-7D48-8C35-F55ED75C90FF}" dt="2018-12-11T12:32:04.442" v="53" actId="2085"/>
          <ac:spMkLst>
            <pc:docMk/>
            <pc:sldMk cId="3446003105" sldId="595"/>
            <ac:spMk id="9" creationId="{C64C20E1-31B6-3B42-8B4B-4FB3A4B7AA01}"/>
          </ac:spMkLst>
        </pc:spChg>
        <pc:picChg chg="add mod">
          <ac:chgData name="Chris Droessler" userId="625c3661-9d64-47fa-b83c-4b49393bd161" providerId="ADAL" clId="{3232548D-75B3-7D48-8C35-F55ED75C90FF}" dt="2018-12-11T12:31:09.340" v="50" actId="1076"/>
          <ac:picMkLst>
            <pc:docMk/>
            <pc:sldMk cId="3446003105" sldId="595"/>
            <ac:picMk id="8" creationId="{8047BA6C-ED2A-C24F-9181-08F7F995A298}"/>
          </ac:picMkLst>
        </pc:picChg>
      </pc:sldChg>
      <pc:sldChg chg="addSp delSp modSp add">
        <pc:chgData name="Chris Droessler" userId="625c3661-9d64-47fa-b83c-4b49393bd161" providerId="ADAL" clId="{3232548D-75B3-7D48-8C35-F55ED75C90FF}" dt="2018-12-11T14:06:43.425" v="117" actId="1035"/>
        <pc:sldMkLst>
          <pc:docMk/>
          <pc:sldMk cId="3758877384" sldId="596"/>
        </pc:sldMkLst>
        <pc:spChg chg="del">
          <ac:chgData name="Chris Droessler" userId="625c3661-9d64-47fa-b83c-4b49393bd161" providerId="ADAL" clId="{3232548D-75B3-7D48-8C35-F55ED75C90FF}" dt="2018-12-11T12:33:29.227" v="69"/>
          <ac:spMkLst>
            <pc:docMk/>
            <pc:sldMk cId="3758877384" sldId="596"/>
            <ac:spMk id="2" creationId="{DBCC6F7E-C6A1-774A-9D23-3A6BE50DEE7D}"/>
          </ac:spMkLst>
        </pc:spChg>
        <pc:spChg chg="add mod">
          <ac:chgData name="Chris Droessler" userId="625c3661-9d64-47fa-b83c-4b49393bd161" providerId="ADAL" clId="{3232548D-75B3-7D48-8C35-F55ED75C90FF}" dt="2018-12-11T14:06:43.425" v="117" actId="1035"/>
          <ac:spMkLst>
            <pc:docMk/>
            <pc:sldMk cId="3758877384" sldId="596"/>
            <ac:spMk id="8" creationId="{43EF2A2D-2433-2F48-8586-FC1A4555F50A}"/>
          </ac:spMkLst>
        </pc:spChg>
        <pc:picChg chg="add mod">
          <ac:chgData name="Chris Droessler" userId="625c3661-9d64-47fa-b83c-4b49393bd161" providerId="ADAL" clId="{3232548D-75B3-7D48-8C35-F55ED75C90FF}" dt="2018-12-11T12:37:03.485" v="75" actId="1076"/>
          <ac:picMkLst>
            <pc:docMk/>
            <pc:sldMk cId="3758877384" sldId="596"/>
            <ac:picMk id="5" creationId="{D06A1E21-55B6-6F42-8EF9-1295E5A8E10B}"/>
          </ac:picMkLst>
        </pc:picChg>
        <pc:picChg chg="add mod">
          <ac:chgData name="Chris Droessler" userId="625c3661-9d64-47fa-b83c-4b49393bd161" providerId="ADAL" clId="{3232548D-75B3-7D48-8C35-F55ED75C90FF}" dt="2018-12-11T12:37:19.244" v="80" actId="1035"/>
          <ac:picMkLst>
            <pc:docMk/>
            <pc:sldMk cId="3758877384" sldId="596"/>
            <ac:picMk id="7" creationId="{3E042CAC-744D-4648-96E6-DBB03035AD50}"/>
          </ac:picMkLst>
        </pc:picChg>
      </pc:sldChg>
      <pc:sldChg chg="add">
        <pc:chgData name="Chris Droessler" userId="625c3661-9d64-47fa-b83c-4b49393bd161" providerId="ADAL" clId="{3232548D-75B3-7D48-8C35-F55ED75C90FF}" dt="2018-12-11T14:12:13.054" v="123"/>
        <pc:sldMkLst>
          <pc:docMk/>
          <pc:sldMk cId="790147999" sldId="598"/>
        </pc:sldMkLst>
      </pc:sldChg>
      <pc:sldChg chg="add">
        <pc:chgData name="Chris Droessler" userId="625c3661-9d64-47fa-b83c-4b49393bd161" providerId="ADAL" clId="{3232548D-75B3-7D48-8C35-F55ED75C90FF}" dt="2018-12-11T14:12:13.301" v="124"/>
        <pc:sldMkLst>
          <pc:docMk/>
          <pc:sldMk cId="520573234" sldId="599"/>
        </pc:sldMkLst>
      </pc:sldChg>
    </pc:docChg>
  </pc:docChgLst>
  <pc:docChgLst>
    <pc:chgData name="Chris Droessler" userId="625c3661-9d64-47fa-b83c-4b49393bd161" providerId="ADAL" clId="{6C8262B6-2605-A745-ACD3-FFA2BBC011E2}"/>
    <pc:docChg chg="custSel addSld modSld sldOrd">
      <pc:chgData name="Chris Droessler" userId="625c3661-9d64-47fa-b83c-4b49393bd161" providerId="ADAL" clId="{6C8262B6-2605-A745-ACD3-FFA2BBC011E2}" dt="2018-09-19T12:17:12.849" v="356"/>
      <pc:docMkLst>
        <pc:docMk/>
      </pc:docMkLst>
      <pc:sldChg chg="addSp delSp modSp modNotesTx">
        <pc:chgData name="Chris Droessler" userId="625c3661-9d64-47fa-b83c-4b49393bd161" providerId="ADAL" clId="{6C8262B6-2605-A745-ACD3-FFA2BBC011E2}" dt="2018-09-18T17:45:19.875" v="355" actId="20577"/>
        <pc:sldMkLst>
          <pc:docMk/>
          <pc:sldMk cId="1090062449" sldId="285"/>
        </pc:sldMkLst>
        <pc:picChg chg="add mod">
          <ac:chgData name="Chris Droessler" userId="625c3661-9d64-47fa-b83c-4b49393bd161" providerId="ADAL" clId="{6C8262B6-2605-A745-ACD3-FFA2BBC011E2}" dt="2018-09-18T17:45:00.030" v="353" actId="1076"/>
          <ac:picMkLst>
            <pc:docMk/>
            <pc:sldMk cId="1090062449" sldId="285"/>
            <ac:picMk id="4" creationId="{A2099D40-DD8D-D246-9DE7-DE5727597AC8}"/>
          </ac:picMkLst>
        </pc:picChg>
        <pc:picChg chg="del">
          <ac:chgData name="Chris Droessler" userId="625c3661-9d64-47fa-b83c-4b49393bd161" providerId="ADAL" clId="{6C8262B6-2605-A745-ACD3-FFA2BBC011E2}" dt="2018-09-18T17:44:56.004" v="352" actId="478"/>
          <ac:picMkLst>
            <pc:docMk/>
            <pc:sldMk cId="1090062449" sldId="285"/>
            <ac:picMk id="7" creationId="{0F864E03-17E5-A943-AC33-A459D603F2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12/13/18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12/13/18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nccertifiedcareerpathways.com/"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scott.panagrosso@nccommerce.com"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nccertifiedcareerpathways.com/ncworks-certified-career-pathways-one-year-impact-repor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Margaret.Thornton@cpcc.edu"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nccertifiedcareerpathways.com/ncworks-certified-career-pathways-one-year-impact-repor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mailto:kyle@superiorcranes.com"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www.superiorcranes.co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sz="1400" baseline="0">
              <a:latin typeface="Arial" charset="0"/>
              <a:ea typeface="ヒラギノ角ゴ Pro W3" charset="0"/>
              <a:cs typeface="Arial" charset="0"/>
            </a:endParaRPr>
          </a:p>
          <a:p>
            <a:endParaRPr lang="en-US">
              <a:latin typeface="Arial" charset="0"/>
              <a:ea typeface="ヒラギノ角ゴ Pro W3" charset="0"/>
              <a:cs typeface="Arial" charset="0"/>
            </a:endParaRPr>
          </a:p>
          <a:p>
            <a:pPr eaLnBrk="1" hangingPunct="1">
              <a:spcBef>
                <a:spcPct val="0"/>
              </a:spcBef>
              <a:spcAft>
                <a:spcPct val="30000"/>
              </a:spcAft>
            </a:pPr>
            <a:endParaRPr lang="en-US">
              <a:latin typeface="Arial" charset="0"/>
              <a:ea typeface="ヒラギノ角ゴ Pro W3" charset="0"/>
              <a:cs typeface="Arial" charset="0"/>
            </a:endParaRPr>
          </a:p>
          <a:p>
            <a:pPr eaLnBrk="1" hangingPunct="1">
              <a:spcBef>
                <a:spcPct val="0"/>
              </a:spcBef>
              <a:spcAft>
                <a:spcPct val="30000"/>
              </a:spcAft>
            </a:pPr>
            <a:r>
              <a:rPr lang="en-US">
                <a:latin typeface="Arial" charset="0"/>
                <a:ea typeface="ヒラギノ角ゴ Pro W3" charset="0"/>
                <a:cs typeface="Arial" charset="0"/>
              </a:rPr>
              <a:t>====</a:t>
            </a:r>
          </a:p>
          <a:p>
            <a:pPr eaLnBrk="1" hangingPunct="1">
              <a:spcBef>
                <a:spcPct val="0"/>
              </a:spcBef>
              <a:spcAft>
                <a:spcPct val="30000"/>
              </a:spcAft>
            </a:pPr>
            <a:r>
              <a:rPr lang="en-US">
                <a:latin typeface="Arial" charset="0"/>
                <a:ea typeface="ヒラギノ角ゴ Pro W3" charset="0"/>
                <a:cs typeface="Arial" charset="0"/>
              </a:rPr>
              <a:t>December 13, 2018</a:t>
            </a:r>
          </a:p>
        </p:txBody>
      </p:sp>
    </p:spTree>
    <p:extLst>
      <p:ext uri="{BB962C8B-B14F-4D97-AF65-F5344CB8AC3E}">
        <p14:creationId xmlns:p14="http://schemas.microsoft.com/office/powerpoint/2010/main" val="191126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Part A of the definition</a:t>
            </a:r>
            <a:r>
              <a:rPr lang="en-US" sz="1600" baseline="0" dirty="0"/>
              <a:t> says “</a:t>
            </a:r>
            <a:r>
              <a:rPr lang="en-US" sz="1600" dirty="0"/>
              <a:t>aligns with the skill needs of industries in the economy of the State or regional economy involved”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How do you know</a:t>
            </a:r>
            <a:r>
              <a:rPr lang="en-US" sz="1600" baseline="0" dirty="0"/>
              <a:t> the Skill needs of industries?  Well - You have to ask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The businesses know better than the schools what they are looking for in their new recruits.</a:t>
            </a:r>
            <a:br>
              <a:rPr lang="en-US" sz="1600" baseline="0" dirty="0"/>
            </a:br>
            <a:br>
              <a:rPr lang="en-US" sz="1600" baseline="0" dirty="0"/>
            </a:br>
            <a:r>
              <a:rPr lang="en-US" sz="1600" baseline="0" dirty="0"/>
              <a:t>Ask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a:p>
          <a:p>
            <a:endParaRPr lang="en-US" sz="1600" dirty="0"/>
          </a:p>
          <a:p>
            <a:endParaRPr lang="en-US" sz="1600" dirty="0"/>
          </a:p>
          <a:p>
            <a:r>
              <a:rPr lang="en-US" sz="1600" dirty="0"/>
              <a:t>====</a:t>
            </a:r>
          </a:p>
          <a:p>
            <a:r>
              <a:rPr lang="en-US" sz="1600" dirty="0"/>
              <a:t>http://</a:t>
            </a:r>
            <a:r>
              <a:rPr lang="en-US" sz="1600" dirty="0" err="1"/>
              <a:t>uscode.house.gov</a:t>
            </a:r>
            <a:r>
              <a:rPr lang="en-US" sz="1600" dirty="0"/>
              <a:t>/</a:t>
            </a:r>
            <a:r>
              <a:rPr lang="en-US" sz="1600" dirty="0" err="1"/>
              <a:t>view.xhtml?req</a:t>
            </a:r>
            <a:r>
              <a:rPr lang="en-US" sz="1600" dirty="0"/>
              <a:t>=(title:29%20section:3102%20edition:prelim)</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40532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Part B</a:t>
            </a:r>
          </a:p>
          <a:p>
            <a:r>
              <a:rPr lang="en-US" dirty="0"/>
              <a:t>It’s a lengthy bullet,</a:t>
            </a:r>
            <a:r>
              <a:rPr lang="en-US" baseline="0" dirty="0"/>
              <a:t> because it has references to other documents.</a:t>
            </a:r>
            <a:endParaRPr lang="en-US" dirty="0"/>
          </a:p>
          <a:p>
            <a:endParaRPr lang="en-US" dirty="0"/>
          </a:p>
          <a:p>
            <a:r>
              <a:rPr lang="en-US" dirty="0"/>
              <a:t>It says We have to make sure these </a:t>
            </a:r>
            <a:r>
              <a:rPr lang="en-US" u="sng" dirty="0"/>
              <a:t>individuals are ready for more education and training.  </a:t>
            </a:r>
          </a:p>
          <a:p>
            <a:endParaRPr lang="en-US" dirty="0"/>
          </a:p>
          <a:p>
            <a:r>
              <a:rPr lang="en-US" dirty="0"/>
              <a:t>With the way things are changing these days, every job will require some kind of life-long learning.</a:t>
            </a:r>
            <a:r>
              <a:rPr lang="en-US" baseline="0" dirty="0"/>
              <a:t> Otherwise known as professional development.</a:t>
            </a:r>
          </a:p>
          <a:p>
            <a:endParaRPr lang="en-US" baseline="0" dirty="0"/>
          </a:p>
          <a:p>
            <a:r>
              <a:rPr lang="en-US" baseline="0" dirty="0"/>
              <a:t>Don</a:t>
            </a:r>
            <a:r>
              <a:rPr lang="mr-IN" baseline="0" dirty="0"/>
              <a:t>’</a:t>
            </a:r>
            <a:r>
              <a:rPr lang="en-US" baseline="0" dirty="0"/>
              <a:t>t tell the kids that they will be in school the rest of their life!</a:t>
            </a:r>
          </a:p>
          <a:p>
            <a:endParaRPr lang="en-US" baseline="0" dirty="0"/>
          </a:p>
          <a:p>
            <a:r>
              <a:rPr lang="en-US" baseline="0" dirty="0"/>
              <a:t>But they will be learning new things throughout their working years.</a:t>
            </a:r>
          </a:p>
          <a:p>
            <a:endParaRPr lang="en-US" baseline="0" dirty="0"/>
          </a:p>
          <a:p>
            <a:r>
              <a:rPr lang="en-US" baseline="0" dirty="0"/>
              <a:t>Think how the automotive industry has changed over the last decade.  The current mechanics did not go to school to learn about hybrids and electric cars, but now they need to work on them.  </a:t>
            </a:r>
          </a:p>
          <a:p>
            <a:r>
              <a:rPr lang="en-US" baseline="0" dirty="0"/>
              <a:t>And the plastics, aluminum, and other materials used today in making cars.  Our current mechanics have to learn about these things.</a:t>
            </a:r>
          </a:p>
          <a:p>
            <a:endParaRPr lang="en-US" baseline="0" dirty="0"/>
          </a:p>
          <a:p>
            <a:r>
              <a:rPr lang="en-US" baseline="0" dirty="0"/>
              <a:t>A career Pathway includes Life-long learning.</a:t>
            </a:r>
            <a:endParaRPr lang="en-US" dirty="0"/>
          </a:p>
          <a:p>
            <a:endParaRPr lang="en-US" dirty="0"/>
          </a:p>
          <a:p>
            <a:r>
              <a:rPr lang="en-US" dirty="0"/>
              <a:t>====</a:t>
            </a:r>
          </a:p>
          <a:p>
            <a:r>
              <a:rPr lang="en-US" dirty="0"/>
              <a:t>http://</a:t>
            </a:r>
            <a:r>
              <a:rPr lang="en-US" dirty="0" err="1"/>
              <a:t>uscode.house.gov</a:t>
            </a:r>
            <a:r>
              <a:rPr lang="en-US" dirty="0"/>
              <a:t>/</a:t>
            </a:r>
            <a:r>
              <a:rPr lang="en-US" dirty="0" err="1"/>
              <a:t>view.xhtml?req</a:t>
            </a:r>
            <a:r>
              <a:rPr lang="en-US" dirty="0"/>
              <a:t>=(title:29%20section:3102%20edition:prelim)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31072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Part C</a:t>
            </a:r>
          </a:p>
          <a:p>
            <a:endParaRPr lang="en-US" dirty="0"/>
          </a:p>
          <a:p>
            <a:r>
              <a:rPr lang="en-US" dirty="0"/>
              <a:t>Here is where my passion lies.  Career counseling.  </a:t>
            </a:r>
          </a:p>
          <a:p>
            <a:endParaRPr lang="en-US" dirty="0"/>
          </a:p>
          <a:p>
            <a:r>
              <a:rPr lang="en-US" dirty="0"/>
              <a:t>I’m still trying to figure out what I want to be</a:t>
            </a:r>
            <a:r>
              <a:rPr lang="en-US" baseline="0" dirty="0"/>
              <a:t> when I grow up. (;-)</a:t>
            </a:r>
          </a:p>
          <a:p>
            <a:r>
              <a:rPr lang="en-US" baseline="0" dirty="0"/>
              <a:t>And Superior Cranes is calling me…</a:t>
            </a:r>
          </a:p>
          <a:p>
            <a:endParaRPr lang="en-US" baseline="0" dirty="0"/>
          </a:p>
          <a:p>
            <a:r>
              <a:rPr lang="en-US" baseline="0" dirty="0"/>
              <a:t>The job market is changing so quickly that it is hard to keep up. </a:t>
            </a:r>
          </a:p>
          <a:p>
            <a:r>
              <a:rPr lang="en-US" baseline="0" dirty="0"/>
              <a:t>We have to help guide everyone towards the career pathway that is right for them.</a:t>
            </a:r>
          </a:p>
          <a:p>
            <a:endParaRPr lang="en-US" baseline="0" dirty="0"/>
          </a:p>
          <a:p>
            <a:r>
              <a:rPr lang="en-US" u="sng" baseline="0" dirty="0"/>
              <a:t>We</a:t>
            </a:r>
            <a:r>
              <a:rPr lang="en-US" baseline="0" dirty="0"/>
              <a:t> are not picking </a:t>
            </a:r>
            <a:r>
              <a:rPr lang="en-US" u="sng" baseline="0" dirty="0"/>
              <a:t>their</a:t>
            </a:r>
            <a:r>
              <a:rPr lang="en-US" baseline="0" dirty="0"/>
              <a:t> career, like is done in some countries, </a:t>
            </a:r>
            <a:r>
              <a:rPr lang="mr-IN" baseline="0" dirty="0"/>
              <a:t>…</a:t>
            </a:r>
            <a:endParaRPr lang="en-US" baseline="0" dirty="0"/>
          </a:p>
          <a:p>
            <a:r>
              <a:rPr lang="en-US" baseline="0" dirty="0"/>
              <a:t>But the job-seekers need to know all about themselves and the job market so they can make an intelligent, informed decision.</a:t>
            </a:r>
          </a:p>
          <a:p>
            <a:r>
              <a:rPr lang="en-US" baseline="0" dirty="0"/>
              <a:t>And they need to know that they can change their mind at anytime.  </a:t>
            </a:r>
          </a:p>
          <a:p>
            <a:r>
              <a:rPr lang="en-US" baseline="0" dirty="0"/>
              <a:t>Industries disappear -- and folks need to know that they have options.</a:t>
            </a:r>
            <a:endParaRPr lang="en-US" dirty="0"/>
          </a:p>
          <a:p>
            <a:endParaRPr lang="en-US" dirty="0"/>
          </a:p>
          <a:p>
            <a:r>
              <a:rPr lang="en-US" dirty="0"/>
              <a:t>====</a:t>
            </a:r>
          </a:p>
          <a:p>
            <a:r>
              <a:rPr lang="en-US" dirty="0"/>
              <a:t>http://</a:t>
            </a:r>
            <a:r>
              <a:rPr lang="en-US" dirty="0" err="1"/>
              <a:t>uscode.house.gov</a:t>
            </a:r>
            <a:r>
              <a:rPr lang="en-US" dirty="0"/>
              <a:t>/</a:t>
            </a:r>
            <a:r>
              <a:rPr lang="en-US" dirty="0" err="1"/>
              <a:t>view.xhtml?req</a:t>
            </a:r>
            <a:r>
              <a:rPr lang="en-US" dirty="0"/>
              <a:t>=(title:29%20section:3102%20edition:prelim)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76990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Part D</a:t>
            </a:r>
          </a:p>
          <a:p>
            <a:endParaRPr lang="en-US" dirty="0"/>
          </a:p>
          <a:p>
            <a:r>
              <a:rPr lang="en-US" dirty="0"/>
              <a:t>We are not just teaching the curriculum and passing the student to the next level of education.</a:t>
            </a:r>
          </a:p>
          <a:p>
            <a:endParaRPr lang="en-US" dirty="0"/>
          </a:p>
          <a:p>
            <a:r>
              <a:rPr lang="en-US" dirty="0"/>
              <a:t>We are training</a:t>
            </a:r>
            <a:r>
              <a:rPr lang="en-US" baseline="0" dirty="0"/>
              <a:t> </a:t>
            </a:r>
            <a:r>
              <a:rPr lang="en-US" u="sng" baseline="0" dirty="0"/>
              <a:t>specific</a:t>
            </a:r>
            <a:r>
              <a:rPr lang="en-US" baseline="0" dirty="0"/>
              <a:t> job skills for a </a:t>
            </a:r>
            <a:r>
              <a:rPr lang="en-US" u="sng" baseline="0" dirty="0"/>
              <a:t>specific</a:t>
            </a:r>
            <a:r>
              <a:rPr lang="en-US" baseline="0" dirty="0"/>
              <a:t> occupation.  And it’s not just the official colleges that are doing the training, it’s happening all over.</a:t>
            </a:r>
          </a:p>
          <a:p>
            <a:endParaRPr lang="en-US" baseline="0" dirty="0"/>
          </a:p>
          <a:p>
            <a:r>
              <a:rPr lang="en-US" baseline="0" dirty="0"/>
              <a:t>This statement also hints at work-based learning. </a:t>
            </a:r>
          </a:p>
          <a:p>
            <a:r>
              <a:rPr lang="en-US" baseline="0" dirty="0"/>
              <a:t>The combination of learning in the classroom and learning at the worksite.  </a:t>
            </a:r>
          </a:p>
          <a:p>
            <a:r>
              <a:rPr lang="en-US" baseline="0" dirty="0"/>
              <a:t>Think Apprenticeships.</a:t>
            </a:r>
          </a:p>
          <a:p>
            <a:endParaRPr lang="en-US" baseline="0" dirty="0"/>
          </a:p>
          <a:p>
            <a:endParaRPr lang="en-US" dirty="0"/>
          </a:p>
          <a:p>
            <a:r>
              <a:rPr lang="en-US" dirty="0"/>
              <a:t>====</a:t>
            </a:r>
          </a:p>
          <a:p>
            <a:r>
              <a:rPr lang="en-US" dirty="0"/>
              <a:t>http://</a:t>
            </a:r>
            <a:r>
              <a:rPr lang="en-US" dirty="0" err="1"/>
              <a:t>uscode.house.gov</a:t>
            </a:r>
            <a:r>
              <a:rPr lang="en-US" dirty="0"/>
              <a:t>/</a:t>
            </a:r>
            <a:r>
              <a:rPr lang="en-US" dirty="0" err="1"/>
              <a:t>view.xhtml?req</a:t>
            </a:r>
            <a:r>
              <a:rPr lang="en-US" dirty="0"/>
              <a:t>=(title:29%20section:3102%20edition:prelim)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40212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Part E</a:t>
            </a:r>
          </a:p>
          <a:p>
            <a:endParaRPr lang="en-US" dirty="0"/>
          </a:p>
          <a:p>
            <a:r>
              <a:rPr lang="en-US" dirty="0"/>
              <a:t>Here is where it starts to get more personal.</a:t>
            </a:r>
          </a:p>
          <a:p>
            <a:endParaRPr lang="en-US" dirty="0"/>
          </a:p>
          <a:p>
            <a:r>
              <a:rPr lang="en-US" dirty="0"/>
              <a:t>Here we see the </a:t>
            </a:r>
            <a:r>
              <a:rPr lang="en-US" u="sng" dirty="0"/>
              <a:t>organization</a:t>
            </a:r>
            <a:r>
              <a:rPr lang="en-US" baseline="0" dirty="0"/>
              <a:t> of education, training and other services to meet the </a:t>
            </a:r>
            <a:r>
              <a:rPr lang="en-US" u="sng" baseline="0" dirty="0"/>
              <a:t>particular</a:t>
            </a:r>
            <a:r>
              <a:rPr lang="en-US" baseline="0" dirty="0"/>
              <a:t> needs of an </a:t>
            </a:r>
            <a:r>
              <a:rPr lang="en-US" u="sng" baseline="0" dirty="0"/>
              <a:t>individual</a:t>
            </a:r>
            <a:r>
              <a:rPr lang="en-US" baseline="0" dirty="0"/>
              <a:t>.</a:t>
            </a:r>
          </a:p>
          <a:p>
            <a:endParaRPr lang="en-US" baseline="0" dirty="0"/>
          </a:p>
          <a:p>
            <a:r>
              <a:rPr lang="en-US" baseline="0" dirty="0"/>
              <a:t>We’re not talking cookie-cutter Career Pathways here. We are talking about a program that is tailored to a single person.</a:t>
            </a:r>
          </a:p>
          <a:p>
            <a:endParaRPr lang="en-US" baseline="0" dirty="0"/>
          </a:p>
          <a:p>
            <a:r>
              <a:rPr lang="en-US" baseline="0" dirty="0"/>
              <a:t>It would be nice if we could just create some high-level career pathways, and then get folks to pick one. </a:t>
            </a:r>
          </a:p>
          <a:p>
            <a:r>
              <a:rPr lang="en-US" baseline="0" dirty="0"/>
              <a:t>But that is not what I see here. </a:t>
            </a:r>
          </a:p>
          <a:p>
            <a:r>
              <a:rPr lang="en-US" baseline="0" dirty="0"/>
              <a:t>It’s all about individual people preparing for their personal career.</a:t>
            </a:r>
          </a:p>
          <a:p>
            <a:r>
              <a:rPr lang="en-US" baseline="0" dirty="0"/>
              <a:t>How do we help them do that?</a:t>
            </a:r>
            <a:endParaRPr lang="en-US" dirty="0"/>
          </a:p>
          <a:p>
            <a:endParaRPr lang="en-US" dirty="0"/>
          </a:p>
          <a:p>
            <a:r>
              <a:rPr lang="en-US" dirty="0"/>
              <a:t>====</a:t>
            </a:r>
          </a:p>
          <a:p>
            <a:r>
              <a:rPr lang="en-US" dirty="0"/>
              <a:t>http://</a:t>
            </a:r>
            <a:r>
              <a:rPr lang="en-US" dirty="0" err="1"/>
              <a:t>uscode.house.gov</a:t>
            </a:r>
            <a:r>
              <a:rPr lang="en-US" dirty="0"/>
              <a:t>/</a:t>
            </a:r>
            <a:r>
              <a:rPr lang="en-US" dirty="0" err="1"/>
              <a:t>view.xhtml?req</a:t>
            </a:r>
            <a:r>
              <a:rPr lang="en-US" dirty="0"/>
              <a:t>=(title:29%20section:3102%20edition:prelim)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398537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Part</a:t>
            </a:r>
            <a:r>
              <a:rPr lang="en-US" baseline="0"/>
              <a:t> F</a:t>
            </a:r>
          </a:p>
          <a:p>
            <a:endParaRPr lang="en-US" baseline="0"/>
          </a:p>
          <a:p>
            <a:r>
              <a:rPr lang="en-US" baseline="0"/>
              <a:t>A High School Diploma is not enough, -- these days you need more.</a:t>
            </a:r>
          </a:p>
          <a:p>
            <a:endParaRPr lang="en-US" baseline="0"/>
          </a:p>
          <a:p>
            <a:r>
              <a:rPr lang="en-US" baseline="0"/>
              <a:t>There used to be good jobs you could get right out of high school, but no more.</a:t>
            </a:r>
          </a:p>
          <a:p>
            <a:endParaRPr lang="en-US" baseline="0"/>
          </a:p>
          <a:p>
            <a:r>
              <a:rPr lang="en-US" baseline="0"/>
              <a:t>Everyone needs some kind of training beyond high school.  It might be a certificate or degree from a college, or it might be a certificate from Joe’s Truck Driving School.</a:t>
            </a:r>
          </a:p>
          <a:p>
            <a:endParaRPr lang="en-US" baseline="0"/>
          </a:p>
          <a:p>
            <a:r>
              <a:rPr lang="en-US" baseline="0"/>
              <a:t>We know that most industries are promoting their own certifications, but if you read between the lines, this is saying that an education credential is essential.</a:t>
            </a:r>
            <a:endParaRPr lang="en-US"/>
          </a:p>
          <a:p>
            <a:endParaRPr lang="en-US"/>
          </a:p>
          <a:p>
            <a:r>
              <a:rPr lang="en-US"/>
              <a:t>====</a:t>
            </a:r>
          </a:p>
          <a:p>
            <a:r>
              <a:rPr lang="en-US"/>
              <a:t>http://</a:t>
            </a:r>
            <a:r>
              <a:rPr lang="en-US" err="1"/>
              <a:t>uscode.house.gov</a:t>
            </a:r>
            <a:r>
              <a:rPr lang="en-US"/>
              <a:t>/</a:t>
            </a:r>
            <a:r>
              <a:rPr lang="en-US" err="1"/>
              <a:t>view.xhtml?req</a:t>
            </a:r>
            <a:r>
              <a:rPr lang="en-US"/>
              <a:t>=(title:29%20section:3102%20edition:prelim)</a:t>
            </a: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232727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G</a:t>
            </a:r>
          </a:p>
          <a:p>
            <a:endParaRPr lang="en-US"/>
          </a:p>
          <a:p>
            <a:r>
              <a:rPr lang="en-US"/>
              <a:t>The career pathway does not end when you get hired. </a:t>
            </a:r>
          </a:p>
          <a:p>
            <a:endParaRPr lang="en-US"/>
          </a:p>
          <a:p>
            <a:r>
              <a:rPr lang="en-US"/>
              <a:t>Your career pathway keeps going.</a:t>
            </a:r>
          </a:p>
          <a:p>
            <a:endParaRPr lang="en-US"/>
          </a:p>
          <a:p>
            <a:r>
              <a:rPr lang="en-US"/>
              <a:t>It helps you advance to higher levels of responsibility with hopefully higher levels of remunerations.</a:t>
            </a:r>
          </a:p>
          <a:p>
            <a:endParaRPr lang="en-US"/>
          </a:p>
          <a:p>
            <a:r>
              <a:rPr lang="en-US"/>
              <a:t>We talk about helping folks prepare for a career, but what are we doing to help prepare them for advancement later on in</a:t>
            </a:r>
            <a:r>
              <a:rPr lang="en-US" baseline="0"/>
              <a:t> life?</a:t>
            </a:r>
            <a:endParaRPr lang="en-US"/>
          </a:p>
          <a:p>
            <a:endParaRPr lang="en-US"/>
          </a:p>
          <a:p>
            <a:endParaRPr lang="en-US"/>
          </a:p>
          <a:p>
            <a:r>
              <a:rPr lang="en-US"/>
              <a:t>====</a:t>
            </a:r>
          </a:p>
          <a:p>
            <a:r>
              <a:rPr lang="en-US"/>
              <a:t>http://</a:t>
            </a:r>
            <a:r>
              <a:rPr lang="en-US" err="1"/>
              <a:t>uscode.house.gov</a:t>
            </a:r>
            <a:r>
              <a:rPr lang="en-US"/>
              <a:t>/</a:t>
            </a:r>
            <a:r>
              <a:rPr lang="en-US" err="1"/>
              <a:t>view.xhtml?req</a:t>
            </a:r>
            <a:r>
              <a:rPr lang="en-US"/>
              <a:t>=(title:29%20section:3102%20edition:prelim)</a:t>
            </a: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335687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43000" y="685800"/>
            <a:ext cx="3860800" cy="2895600"/>
          </a:xfrm>
          <a:ln/>
        </p:spPr>
      </p:sp>
      <p:sp>
        <p:nvSpPr>
          <p:cNvPr id="21506" name="Rectangle 3"/>
          <p:cNvSpPr>
            <a:spLocks noGrp="1" noChangeArrowheads="1"/>
          </p:cNvSpPr>
          <p:nvPr>
            <p:ph type="body" idx="1"/>
          </p:nvPr>
        </p:nvSpPr>
        <p:spPr>
          <a:xfrm>
            <a:off x="914400" y="3657600"/>
            <a:ext cx="5029200" cy="4800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r>
              <a:rPr lang="en-US" dirty="0" err="1">
                <a:latin typeface="Arial"/>
                <a:ea typeface="ヒラギノ角ゴ Pro W3" charset="0"/>
                <a:cs typeface="Arial"/>
              </a:rPr>
              <a:t>IWhat</a:t>
            </a:r>
            <a:r>
              <a:rPr lang="en-US" dirty="0">
                <a:latin typeface="Arial"/>
                <a:ea typeface="ヒラギノ角ゴ Pro W3" charset="0"/>
                <a:cs typeface="Arial"/>
              </a:rPr>
              <a:t> we are talking about today</a:t>
            </a:r>
            <a:r>
              <a:rPr lang="en-US" baseline="0" dirty="0">
                <a:latin typeface="Arial"/>
                <a:ea typeface="ヒラギノ角ゴ Pro W3" charset="0"/>
                <a:cs typeface="Arial"/>
              </a:rPr>
              <a:t> is not helping folks do well in school.</a:t>
            </a:r>
          </a:p>
          <a:p>
            <a:endParaRPr lang="en-US" baseline="0" dirty="0">
              <a:latin typeface="Arial"/>
              <a:ea typeface="ヒラギノ角ゴ Pro W3" charset="0"/>
              <a:cs typeface="Arial"/>
            </a:endParaRPr>
          </a:p>
          <a:p>
            <a:r>
              <a:rPr lang="en-US" baseline="0" dirty="0">
                <a:latin typeface="Arial"/>
                <a:ea typeface="ヒラギノ角ゴ Pro W3" charset="0"/>
                <a:cs typeface="Arial"/>
              </a:rPr>
              <a:t>We are talking about helping folks progress along </a:t>
            </a:r>
            <a:r>
              <a:rPr lang="en-US" u="sng" baseline="0" dirty="0">
                <a:latin typeface="Arial"/>
                <a:ea typeface="ヒラギノ角ゴ Pro W3" charset="0"/>
                <a:cs typeface="Arial"/>
              </a:rPr>
              <a:t>their</a:t>
            </a:r>
            <a:r>
              <a:rPr lang="en-US" baseline="0" dirty="0">
                <a:latin typeface="Arial"/>
                <a:ea typeface="ヒラギノ角ゴ Pro W3" charset="0"/>
                <a:cs typeface="Arial"/>
              </a:rPr>
              <a:t> career pathway.</a:t>
            </a:r>
            <a:endParaRPr lang="en-US" dirty="0">
              <a:latin typeface="Arial"/>
              <a:ea typeface="ヒラギノ角ゴ Pro W3" charset="0"/>
              <a:cs typeface="Arial"/>
            </a:endParaRPr>
          </a:p>
          <a:p>
            <a:endParaRPr lang="en-US" dirty="0">
              <a:latin typeface="Arial"/>
              <a:ea typeface="ヒラギノ角ゴ Pro W3" charset="0"/>
              <a:cs typeface="Arial"/>
            </a:endParaRPr>
          </a:p>
          <a:p>
            <a:r>
              <a:rPr lang="en-US" dirty="0">
                <a:latin typeface="Arial"/>
                <a:ea typeface="ヒラギノ角ゴ Pro W3" charset="0"/>
                <a:cs typeface="Arial"/>
              </a:rPr>
              <a:t>Not just</a:t>
            </a:r>
            <a:r>
              <a:rPr lang="en-US" baseline="0" dirty="0">
                <a:latin typeface="Arial"/>
                <a:ea typeface="ヒラギノ角ゴ Pro W3" charset="0"/>
                <a:cs typeface="Arial"/>
              </a:rPr>
              <a:t> helping them get the job, but helping them to keep their job and advance to the next level in their job.</a:t>
            </a:r>
          </a:p>
          <a:p>
            <a:endParaRPr lang="en-US" baseline="0" dirty="0">
              <a:latin typeface="Arial"/>
              <a:ea typeface="ヒラギノ角ゴ Pro W3" charset="0"/>
              <a:cs typeface="Arial"/>
            </a:endParaRPr>
          </a:p>
          <a:p>
            <a:r>
              <a:rPr lang="en-US" baseline="0" dirty="0">
                <a:latin typeface="Arial"/>
                <a:ea typeface="ヒラギノ角ゴ Pro W3" charset="0"/>
                <a:cs typeface="Arial"/>
              </a:rPr>
              <a:t>The career pathway does not stop when they get the job.</a:t>
            </a:r>
            <a:endParaRPr lang="en-US" dirty="0">
              <a:latin typeface="Arial"/>
              <a:ea typeface="ヒラギノ角ゴ Pro W3" charset="0"/>
              <a:cs typeface="Arial"/>
            </a:endParaRPr>
          </a:p>
          <a:p>
            <a:endParaRPr lang="en-US" dirty="0">
              <a:solidFill>
                <a:schemeClr val="tx1"/>
              </a:solidFill>
              <a:latin typeface="Arial"/>
              <a:ea typeface="ヒラギノ角ゴ Pro W3" charset="0"/>
              <a:cs typeface="Arial"/>
            </a:endParaRPr>
          </a:p>
          <a:p>
            <a:endParaRPr lang="en-US" dirty="0">
              <a:solidFill>
                <a:srgbClr val="3E3F40"/>
              </a:solidFill>
              <a:latin typeface="Arial"/>
              <a:ea typeface="ヒラギノ角ゴ Pro W3" charset="0"/>
              <a:cs typeface="Arial"/>
            </a:endParaRPr>
          </a:p>
          <a:p>
            <a:r>
              <a:rPr lang="en-US" dirty="0">
                <a:solidFill>
                  <a:srgbClr val="3E3F40"/>
                </a:solidFill>
                <a:latin typeface="Arial"/>
                <a:ea typeface="ヒラギノ角ゴ Pro W3" charset="0"/>
                <a:cs typeface="Arial"/>
              </a:rPr>
              <a:t>=======</a:t>
            </a:r>
          </a:p>
          <a:p>
            <a:r>
              <a:rPr lang="en-US" dirty="0">
                <a:solidFill>
                  <a:srgbClr val="3E3F40"/>
                </a:solidFill>
                <a:latin typeface="Arial"/>
                <a:ea typeface="ヒラギノ角ゴ Pro W3" charset="0"/>
                <a:cs typeface="Arial"/>
              </a:rPr>
              <a:t>This line is often quoted without any reference. Here are two people who claim the quote and a school district that uses it as their motto.</a:t>
            </a:r>
          </a:p>
          <a:p>
            <a:endParaRPr lang="en-US" dirty="0">
              <a:solidFill>
                <a:srgbClr val="3E3F40"/>
              </a:solidFill>
              <a:latin typeface="Arial"/>
              <a:ea typeface="ヒラギノ角ゴ Pro W3" charset="0"/>
              <a:cs typeface="Arial"/>
            </a:endParaRPr>
          </a:p>
          <a:p>
            <a:r>
              <a:rPr lang="en-US" i="1" dirty="0">
                <a:latin typeface="Arial"/>
                <a:ea typeface="ヒラギノ角ゴ Pro W3" charset="0"/>
                <a:cs typeface="Arial"/>
              </a:rPr>
              <a:t>Elliot W. Eisner</a:t>
            </a:r>
          </a:p>
          <a:p>
            <a:r>
              <a:rPr lang="en-US" dirty="0">
                <a:latin typeface="Arial"/>
                <a:ea typeface="ヒラギノ角ゴ Pro W3" charset="0"/>
                <a:cs typeface="Arial"/>
              </a:rPr>
              <a:t>http://</a:t>
            </a:r>
            <a:r>
              <a:rPr lang="en-US" dirty="0" err="1">
                <a:latin typeface="Arial"/>
                <a:ea typeface="ヒラギノ角ゴ Pro W3" charset="0"/>
                <a:cs typeface="Arial"/>
              </a:rPr>
              <a:t>www.ascd.org</a:t>
            </a:r>
            <a:r>
              <a:rPr lang="en-US" dirty="0">
                <a:latin typeface="Arial"/>
                <a:ea typeface="ヒラギノ角ゴ Pro W3" charset="0"/>
                <a:cs typeface="Arial"/>
              </a:rPr>
              <a:t>/publications/educational-leadership/dec03/vol61/num04/Preparing-for-Today-and-</a:t>
            </a:r>
            <a:r>
              <a:rPr lang="en-US" dirty="0" err="1">
                <a:latin typeface="Arial"/>
                <a:ea typeface="ヒラギノ角ゴ Pro W3" charset="0"/>
                <a:cs typeface="Arial"/>
              </a:rPr>
              <a:t>Tomorrow.aspx</a:t>
            </a:r>
            <a:endParaRPr lang="en-US" dirty="0">
              <a:latin typeface="Arial"/>
              <a:ea typeface="ヒラギノ角ゴ Pro W3" charset="0"/>
              <a:cs typeface="Arial"/>
            </a:endParaRPr>
          </a:p>
          <a:p>
            <a:endParaRPr lang="en-US" dirty="0">
              <a:latin typeface="Arial"/>
              <a:ea typeface="ヒラギノ角ゴ Pro W3" charset="0"/>
              <a:cs typeface="Arial"/>
            </a:endParaRPr>
          </a:p>
          <a:p>
            <a:r>
              <a:rPr lang="en-US" dirty="0">
                <a:solidFill>
                  <a:srgbClr val="3E3F40"/>
                </a:solidFill>
                <a:latin typeface="Arial"/>
                <a:ea typeface="ヒラギノ角ゴ Pro W3" charset="0"/>
                <a:cs typeface="Arial"/>
              </a:rPr>
              <a:t>Raymond McNulty</a:t>
            </a:r>
          </a:p>
          <a:p>
            <a:r>
              <a:rPr lang="en-US" dirty="0">
                <a:latin typeface="Arial"/>
                <a:ea typeface="ヒラギノ角ゴ Pro W3" charset="0"/>
                <a:cs typeface="Arial"/>
              </a:rPr>
              <a:t>http://</a:t>
            </a:r>
            <a:r>
              <a:rPr lang="en-US" dirty="0" err="1">
                <a:latin typeface="Arial"/>
                <a:ea typeface="ヒラギノ角ゴ Pro W3" charset="0"/>
                <a:cs typeface="Arial"/>
              </a:rPr>
              <a:t>unioneagle.com</a:t>
            </a:r>
            <a:r>
              <a:rPr lang="en-US" dirty="0">
                <a:latin typeface="Arial"/>
                <a:ea typeface="ヒラギノ角ゴ Pro W3" charset="0"/>
                <a:cs typeface="Arial"/>
              </a:rPr>
              <a:t>/2012/01/education-leader-challenges-teachers-to-be-different/</a:t>
            </a:r>
            <a:endParaRPr lang="en-US" i="1" dirty="0">
              <a:latin typeface="Arial"/>
              <a:ea typeface="ヒラギノ角ゴ Pro W3" charset="0"/>
              <a:cs typeface="Arial"/>
            </a:endParaRPr>
          </a:p>
          <a:p>
            <a:endParaRPr lang="en-US" i="1" dirty="0">
              <a:latin typeface="Arial"/>
              <a:ea typeface="ヒラギノ角ゴ Pro W3" charset="0"/>
              <a:cs typeface="Arial"/>
            </a:endParaRPr>
          </a:p>
          <a:p>
            <a:r>
              <a:rPr lang="en-US" b="1" dirty="0">
                <a:solidFill>
                  <a:srgbClr val="FFFFFF"/>
                </a:solidFill>
                <a:latin typeface="Arial"/>
                <a:ea typeface="ヒラギノ角ゴ Pro W3" charset="0"/>
                <a:cs typeface="Arial"/>
              </a:rPr>
              <a:t>Bellevue Community School District</a:t>
            </a:r>
          </a:p>
          <a:p>
            <a:r>
              <a:rPr lang="en-US" dirty="0">
                <a:latin typeface="Arial"/>
                <a:ea typeface="ヒラギノ角ゴ Pro W3" charset="0"/>
                <a:cs typeface="Arial"/>
              </a:rPr>
              <a:t>http://bellevue.k12.ia.us/</a:t>
            </a:r>
          </a:p>
        </p:txBody>
      </p:sp>
    </p:spTree>
    <p:extLst>
      <p:ext uri="{BB962C8B-B14F-4D97-AF65-F5344CB8AC3E}">
        <p14:creationId xmlns:p14="http://schemas.microsoft.com/office/powerpoint/2010/main" val="254167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career pathway.</a:t>
            </a:r>
            <a:endParaRPr lang="en-US" baseline="0" dirty="0"/>
          </a:p>
          <a:p>
            <a:endParaRPr lang="en-US" baseline="0" dirty="0"/>
          </a:p>
          <a:p>
            <a:r>
              <a:rPr lang="en-US" baseline="0" dirty="0"/>
              <a:t>-&gt; These are your Core high school subjects</a:t>
            </a:r>
          </a:p>
          <a:p>
            <a:endParaRPr lang="en-US" baseline="0" dirty="0"/>
          </a:p>
          <a:p>
            <a:r>
              <a:rPr lang="en-US" baseline="0" dirty="0"/>
              <a:t>-&gt; and the CTE or Career and Technical Education electives</a:t>
            </a:r>
          </a:p>
          <a:p>
            <a:endParaRPr lang="en-US" baseline="0" dirty="0"/>
          </a:p>
          <a:p>
            <a:r>
              <a:rPr lang="en-US" baseline="0" dirty="0"/>
              <a:t>-&gt; and the College courses that can be taken while in high school</a:t>
            </a:r>
          </a:p>
          <a:p>
            <a:endParaRPr lang="en-US" baseline="0" dirty="0"/>
          </a:p>
          <a:p>
            <a:r>
              <a:rPr lang="en-US" baseline="0" dirty="0"/>
              <a:t>-&gt; and the College courses you take in college</a:t>
            </a:r>
          </a:p>
          <a:p>
            <a:endParaRPr lang="en-US" baseline="0" dirty="0"/>
          </a:p>
          <a:p>
            <a:r>
              <a:rPr lang="en-US" baseline="0" dirty="0"/>
              <a:t>-&gt; and this all leads to a certificate, diploma, or degree</a:t>
            </a:r>
          </a:p>
          <a:p>
            <a:endParaRPr lang="en-US" baseline="0" dirty="0"/>
          </a:p>
          <a:p>
            <a:r>
              <a:rPr lang="en-US" baseline="0" dirty="0"/>
              <a:t>-&gt; Which leads to different salaries</a:t>
            </a:r>
          </a:p>
          <a:p>
            <a:endParaRPr lang="en-US" baseline="0" dirty="0"/>
          </a:p>
          <a:p>
            <a:r>
              <a:rPr lang="en-US" baseline="0" dirty="0"/>
              <a:t>This helps people see that there is a logical progression of education and training that ultimately leads to gainful employment.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236927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multiple entry points to a career pathway.</a:t>
            </a:r>
          </a:p>
          <a:p>
            <a:r>
              <a:rPr lang="en-US" dirty="0"/>
              <a:t>-&gt; If you are working in Secondary education, your</a:t>
            </a:r>
            <a:r>
              <a:rPr lang="en-US" baseline="0" dirty="0"/>
              <a:t> focus is on preparing the students for postsecondary education.</a:t>
            </a:r>
          </a:p>
          <a:p>
            <a:endParaRPr lang="en-US" baseline="0" dirty="0"/>
          </a:p>
          <a:p>
            <a:r>
              <a:rPr lang="en-US" baseline="0" dirty="0"/>
              <a:t>That used to be my focus, but since I now work for the community college system.</a:t>
            </a:r>
          </a:p>
          <a:p>
            <a:endParaRPr lang="en-US" baseline="0" dirty="0"/>
          </a:p>
          <a:p>
            <a:r>
              <a:rPr lang="en-US" baseline="0" dirty="0"/>
              <a:t>-&gt; We have to look at multiple entry and exit points in these career pathways.  </a:t>
            </a:r>
          </a:p>
          <a:p>
            <a:r>
              <a:rPr lang="en-US" baseline="0" dirty="0"/>
              <a:t>-&gt; </a:t>
            </a:r>
          </a:p>
          <a:p>
            <a:r>
              <a:rPr lang="en-US" baseline="0" dirty="0"/>
              <a:t>-&gt; and work-based learning along the way.</a:t>
            </a:r>
          </a:p>
          <a:p>
            <a:r>
              <a:rPr lang="en-US" baseline="0" dirty="0"/>
              <a:t>-&gt;which leads to a variety of exits on the way to gainful employment..</a:t>
            </a:r>
          </a:p>
          <a:p>
            <a:endParaRPr lang="en-US" baseline="0" dirty="0"/>
          </a:p>
          <a:p>
            <a:r>
              <a:rPr lang="en-US" baseline="0" dirty="0"/>
              <a:t>Then the process could cycle back to the left side of the screen and process down a different pathway.</a:t>
            </a:r>
          </a:p>
          <a:p>
            <a:endParaRPr lang="en-US" baseline="0" dirty="0"/>
          </a:p>
          <a:p>
            <a:r>
              <a:rPr lang="en-US" baseline="0" dirty="0"/>
              <a:t>All of this is part of a personal career pathway, that is usually </a:t>
            </a:r>
            <a:r>
              <a:rPr lang="en-US" u="sng" baseline="0" dirty="0"/>
              <a:t>not</a:t>
            </a:r>
            <a:r>
              <a:rPr lang="en-US" baseline="0" dirty="0"/>
              <a:t> a straight line, </a:t>
            </a:r>
          </a:p>
          <a:p>
            <a:r>
              <a:rPr lang="en-US" baseline="0" dirty="0"/>
              <a:t>but might swirl around in circles while you are trying to figure out what to do next.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8074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Welcome to something new.</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Thanks to all of you who have helped plan open house events the last </a:t>
            </a:r>
            <a:r>
              <a:rPr lang="en-US" sz="1200" dirty="0">
                <a:highlight>
                  <a:srgbClr val="FFFF00"/>
                </a:highlight>
                <a:latin typeface="Arial" charset="0"/>
                <a:ea typeface="ヒラギノ角ゴ Pro W3" charset="0"/>
                <a:cs typeface="Arial" charset="0"/>
              </a:rPr>
              <a:t>seven</a:t>
            </a:r>
            <a:r>
              <a:rPr lang="en-US" sz="1200" dirty="0">
                <a:latin typeface="Arial" charset="0"/>
                <a:ea typeface="ヒラギノ角ゴ Pro W3" charset="0"/>
                <a:cs typeface="Arial" charset="0"/>
              </a:rPr>
              <a:t> years for Advanced Manufacturing and Construction Careers. </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believe we have done very well getting the word out about the great careers across the state.</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 are combining efforts starting now -- to help promote the great jobs, often unknown, in the great state of North Carolina.</a:t>
            </a:r>
          </a:p>
          <a:p>
            <a:endParaRPr lang="en-US" dirty="0"/>
          </a:p>
          <a:p>
            <a:endParaRPr lang="en-US" dirty="0"/>
          </a:p>
          <a:p>
            <a:r>
              <a:rPr lang="en-US" dirty="0"/>
              <a:t>We are going to let you know about some great career opportunities in North Carolina.</a:t>
            </a:r>
          </a:p>
          <a:p>
            <a:endParaRPr lang="en-US" dirty="0"/>
          </a:p>
          <a:p>
            <a:endParaRPr lang="en-US" dirty="0"/>
          </a:p>
          <a:p>
            <a:r>
              <a:rPr lang="en-US" dirty="0"/>
              <a:t>Please download this PowerPoint file and use it anyway you can to help get folks on a career pathway.</a:t>
            </a:r>
          </a:p>
          <a:p>
            <a:r>
              <a:rPr lang="en-US" dirty="0"/>
              <a:t>The reference showing from where the information was found is in the Notes section under each slide.</a:t>
            </a:r>
          </a:p>
          <a:p>
            <a:endParaRPr lang="en-US" dirty="0"/>
          </a:p>
          <a:p>
            <a:r>
              <a:rPr lang="en-US" dirty="0"/>
              <a:t>Get the PowerPoint on our </a:t>
            </a:r>
            <a:r>
              <a:rPr lang="en-US" dirty="0" err="1"/>
              <a:t>NCPerkins.org</a:t>
            </a:r>
            <a:r>
              <a:rPr lang="en-US" dirty="0"/>
              <a:t> website on our Presentations and Webinars page.  </a:t>
            </a:r>
          </a:p>
          <a:p>
            <a:r>
              <a:rPr lang="en-US" dirty="0"/>
              <a:t>Here is the direct address.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74550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months ago we had our  </a:t>
            </a:r>
            <a:r>
              <a:rPr lang="en-US" dirty="0">
                <a:highlight>
                  <a:srgbClr val="FFFF00"/>
                </a:highlight>
              </a:rPr>
              <a:t>seventh-annual</a:t>
            </a:r>
            <a:r>
              <a:rPr lang="en-US" dirty="0"/>
              <a:t> North Carolina Advanced Manufacturing Careers</a:t>
            </a:r>
            <a:r>
              <a:rPr lang="en-US" baseline="0" dirty="0"/>
              <a:t> Awareness Week.</a:t>
            </a:r>
          </a:p>
          <a:p>
            <a:endParaRPr lang="en-US" baseline="0" dirty="0"/>
          </a:p>
          <a:p>
            <a:r>
              <a:rPr lang="en-US" baseline="0" dirty="0"/>
              <a:t>We do this in conjunction with the National Manufacturing day (that’s their logo on the left) which is always the first Friday in October.</a:t>
            </a:r>
          </a:p>
          <a:p>
            <a:endParaRPr lang="en-US" baseline="0" dirty="0"/>
          </a:p>
          <a:p>
            <a:r>
              <a:rPr lang="en-US" baseline="0" dirty="0"/>
              <a:t>And that’s our website at the bottom of the screen.</a:t>
            </a:r>
          </a:p>
          <a:p>
            <a:endParaRPr lang="en-US" baseline="0" dirty="0"/>
          </a:p>
          <a:p>
            <a:r>
              <a:rPr lang="en-US" baseline="0" dirty="0"/>
              <a:t>We </a:t>
            </a:r>
            <a:r>
              <a:rPr lang="en-US" u="sng" baseline="0" dirty="0"/>
              <a:t>are</a:t>
            </a:r>
            <a:r>
              <a:rPr lang="en-US" baseline="0" dirty="0"/>
              <a:t> the local franchise for National Manufacturing Day in North Carolina.</a:t>
            </a:r>
          </a:p>
          <a:p>
            <a:endParaRPr lang="en-US" baseline="0" dirty="0"/>
          </a:p>
          <a:p>
            <a:r>
              <a:rPr lang="en-US" baseline="0" dirty="0"/>
              <a:t>=====</a:t>
            </a:r>
          </a:p>
          <a:p>
            <a:r>
              <a:rPr lang="en-US" baseline="0" dirty="0"/>
              <a:t>1 - April 7, 2013</a:t>
            </a:r>
          </a:p>
          <a:p>
            <a:r>
              <a:rPr lang="en-US" baseline="0" dirty="0"/>
              <a:t>2 - April 6, 2014</a:t>
            </a:r>
          </a:p>
          <a:p>
            <a:r>
              <a:rPr lang="en-US" baseline="0" dirty="0"/>
              <a:t>3 - April 12, 2015</a:t>
            </a:r>
          </a:p>
          <a:p>
            <a:r>
              <a:rPr lang="en-US" baseline="0" dirty="0"/>
              <a:t>4 - April 3, 2016</a:t>
            </a:r>
          </a:p>
          <a:p>
            <a:r>
              <a:rPr lang="en-US" baseline="0" dirty="0"/>
              <a:t>5 - October 2, 2016</a:t>
            </a:r>
          </a:p>
          <a:p>
            <a:r>
              <a:rPr lang="en-US" baseline="0" dirty="0"/>
              <a:t>6 - October 1, 2017</a:t>
            </a:r>
          </a:p>
          <a:p>
            <a:r>
              <a:rPr lang="en-US" baseline="0" dirty="0"/>
              <a:t>7 - September 30, 2018</a:t>
            </a:r>
          </a:p>
          <a:p>
            <a:r>
              <a:rPr lang="en-US" baseline="0" dirty="0"/>
              <a:t>8 - September 29, 2019</a:t>
            </a:r>
          </a:p>
          <a:p>
            <a:endParaRPr lang="en-US" baseline="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66800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This year we had 68 events that made the calendar, probably lots more all across the state.</a:t>
            </a:r>
          </a:p>
          <a:p>
            <a:endParaRPr lang="en-US" baseline="0" dirty="0"/>
          </a:p>
          <a:p>
            <a:r>
              <a:rPr lang="en-US" baseline="0" dirty="0"/>
              <a:t>Most of those events were at manufacturers. Many were at community colleges.  Some were at community centers.</a:t>
            </a:r>
          </a:p>
          <a:p>
            <a:endParaRPr lang="en-US" baseline="0" dirty="0"/>
          </a:p>
          <a:p>
            <a:r>
              <a:rPr lang="en-US" baseline="0" dirty="0"/>
              <a:t>And even a few universities opened their doors with open houses that week.</a:t>
            </a:r>
          </a:p>
          <a:p>
            <a:endParaRPr lang="en-US" baseline="0" dirty="0"/>
          </a:p>
          <a:p>
            <a:endParaRPr lang="en-US" baseline="0" dirty="0"/>
          </a:p>
          <a:p>
            <a:r>
              <a:rPr lang="en-US" baseline="0" dirty="0"/>
              <a:t>===========</a:t>
            </a:r>
          </a:p>
          <a:p>
            <a:r>
              <a:rPr lang="en-US" baseline="0" dirty="0"/>
              <a:t>If you are in a border county, be sure to check out the events in the neighboring states.  The map on the website will let you see the events in all of the states.</a:t>
            </a:r>
          </a:p>
          <a:p>
            <a:endParaRPr lang="en-US" baseline="0" dirty="0"/>
          </a:p>
          <a:p>
            <a:r>
              <a:rPr lang="en-US" baseline="0" dirty="0"/>
              <a:t>Most of these events are open to the public. Some require advanced notice, and some may be by-invitation-only. </a:t>
            </a:r>
          </a:p>
          <a:p>
            <a:r>
              <a:rPr lang="en-US" baseline="0" dirty="0"/>
              <a:t>Some might allow school groups during the day and open to the public in the evening.  Be sure to check out the requirements.</a:t>
            </a:r>
          </a:p>
          <a:p>
            <a:endParaRPr lang="en-US" baseline="0" dirty="0"/>
          </a:p>
          <a:p>
            <a:r>
              <a:rPr lang="en-US" baseline="0" dirty="0"/>
              <a:t>Also, some may have </a:t>
            </a:r>
            <a:r>
              <a:rPr lang="en-US" u="sng" baseline="0" dirty="0"/>
              <a:t>age</a:t>
            </a:r>
            <a:r>
              <a:rPr lang="en-US" baseline="0" dirty="0"/>
              <a:t> restrictions or restrictions on what to wear, like shoes that might be required to walk around the factory.</a:t>
            </a:r>
          </a:p>
          <a:p>
            <a:endParaRPr lang="en-US" baseline="0" dirty="0"/>
          </a:p>
          <a:p>
            <a:r>
              <a:rPr lang="en-US" baseline="0" dirty="0"/>
              <a:t>Each of the events has a contact person, so call to make sure that you will be able to get the most out of the visit.</a:t>
            </a:r>
          </a:p>
          <a:p>
            <a:endParaRPr lang="en-US" baseline="0" dirty="0"/>
          </a:p>
          <a:p>
            <a:r>
              <a:rPr lang="en-US" baseline="0" dirty="0"/>
              <a:t>There are also some virtual events that might show up in your search. Some of these are large events that have an internet connection to allow you to connect from the classroom.  If you can’t send the kids to the event, maybe you can bring the event to the classroom.</a:t>
            </a:r>
          </a:p>
          <a:p>
            <a:endParaRPr lang="en-US" baseline="0" dirty="0"/>
          </a:p>
          <a:p>
            <a:endParaRPr lang="en-US" baseline="0" dirty="0"/>
          </a:p>
          <a:p>
            <a:endParaRPr lang="en-US" baseline="0" dirty="0"/>
          </a:p>
          <a:p>
            <a:r>
              <a:rPr lang="en-US" baseline="0" dirty="0"/>
              <a:t>======</a:t>
            </a:r>
          </a:p>
          <a:p>
            <a:r>
              <a:rPr lang="en-US" baseline="0" dirty="0"/>
              <a:t>http://</a:t>
            </a:r>
            <a:r>
              <a:rPr lang="en-US" baseline="0" dirty="0" err="1"/>
              <a:t>www.mfgday.com</a:t>
            </a:r>
            <a:r>
              <a:rPr lang="en-US" baseline="0" dirty="0"/>
              <a:t>/</a:t>
            </a:r>
            <a:r>
              <a:rPr lang="en-US" baseline="0" dirty="0" err="1"/>
              <a:t>events?country</a:t>
            </a:r>
            <a:r>
              <a:rPr lang="en-US" baseline="0" dirty="0"/>
              <a:t>=</a:t>
            </a:r>
            <a:r>
              <a:rPr lang="en-US" baseline="0" dirty="0" err="1"/>
              <a:t>US&amp;state</a:t>
            </a:r>
            <a:r>
              <a:rPr lang="en-US" baseline="0" dirty="0"/>
              <a:t>=</a:t>
            </a:r>
            <a:r>
              <a:rPr lang="en-US" baseline="0" dirty="0" err="1"/>
              <a:t>NC#filter</a:t>
            </a:r>
            <a:endParaRPr lang="en-US" baseline="0"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348694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22</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I got to visit a North Carolina Manufactures.</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MFG Day photo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3993482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23</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sz="1400">
              <a:latin typeface="Arial" charset="0"/>
              <a:ea typeface="ヒラギノ角ゴ Pro W3" charset="0"/>
              <a:cs typeface="Arial" charset="0"/>
            </a:endParaRPr>
          </a:p>
          <a:p>
            <a:r>
              <a:rPr lang="en-US" sz="1400">
                <a:latin typeface="Arial" charset="0"/>
                <a:ea typeface="ヒラギノ角ゴ Pro W3" charset="0"/>
                <a:cs typeface="Arial" charset="0"/>
              </a:rPr>
              <a:t>====</a:t>
            </a:r>
          </a:p>
          <a:p>
            <a:endParaRPr lang="en-US" sz="1400">
              <a:latin typeface="Arial" charset="0"/>
              <a:ea typeface="ヒラギノ角ゴ Pro W3" charset="0"/>
              <a:cs typeface="Arial" charset="0"/>
            </a:endParaRPr>
          </a:p>
          <a:p>
            <a:r>
              <a:rPr lang="en-US" sz="1400">
                <a:latin typeface="Arial" charset="0"/>
                <a:ea typeface="ヒラギノ角ゴ Pro W3" charset="0"/>
                <a:cs typeface="Arial" charset="0"/>
              </a:rPr>
              <a:t>MFG Day photo</a:t>
            </a:r>
          </a:p>
          <a:p>
            <a:endParaRPr lang="en-US">
              <a:latin typeface="Arial" charset="0"/>
              <a:ea typeface="ヒラギノ角ゴ Pro W3" charset="0"/>
              <a:cs typeface="Arial" charset="0"/>
            </a:endParaRPr>
          </a:p>
        </p:txBody>
      </p:sp>
    </p:spTree>
    <p:extLst>
      <p:ext uri="{BB962C8B-B14F-4D97-AF65-F5344CB8AC3E}">
        <p14:creationId xmlns:p14="http://schemas.microsoft.com/office/powerpoint/2010/main" val="1304467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24</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sz="1400">
              <a:latin typeface="Arial" charset="0"/>
              <a:ea typeface="ヒラギノ角ゴ Pro W3" charset="0"/>
              <a:cs typeface="Arial" charset="0"/>
            </a:endParaRPr>
          </a:p>
          <a:p>
            <a:r>
              <a:rPr lang="en-US" sz="1400">
                <a:latin typeface="Arial" charset="0"/>
                <a:ea typeface="ヒラギノ角ゴ Pro W3" charset="0"/>
                <a:cs typeface="Arial" charset="0"/>
              </a:rPr>
              <a:t>====</a:t>
            </a:r>
          </a:p>
          <a:p>
            <a:endParaRPr lang="en-US" sz="1400">
              <a:latin typeface="Arial" charset="0"/>
              <a:ea typeface="ヒラギノ角ゴ Pro W3" charset="0"/>
              <a:cs typeface="Arial" charset="0"/>
            </a:endParaRPr>
          </a:p>
          <a:p>
            <a:r>
              <a:rPr lang="en-US" sz="1400">
                <a:latin typeface="Arial" charset="0"/>
                <a:ea typeface="ヒラギノ角ゴ Pro W3" charset="0"/>
                <a:cs typeface="Arial" charset="0"/>
              </a:rPr>
              <a:t>MFG Day photo</a:t>
            </a:r>
          </a:p>
          <a:p>
            <a:endParaRPr lang="en-US">
              <a:latin typeface="Arial" charset="0"/>
              <a:ea typeface="ヒラギノ角ゴ Pro W3" charset="0"/>
              <a:cs typeface="Arial" charset="0"/>
            </a:endParaRPr>
          </a:p>
        </p:txBody>
      </p:sp>
    </p:spTree>
    <p:extLst>
      <p:ext uri="{BB962C8B-B14F-4D97-AF65-F5344CB8AC3E}">
        <p14:creationId xmlns:p14="http://schemas.microsoft.com/office/powerpoint/2010/main" val="315083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25</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Lots of experiences for people to try as they design their own career pathway.</a:t>
            </a:r>
          </a:p>
          <a:p>
            <a:r>
              <a:rPr lang="en-US" sz="1400" dirty="0">
                <a:latin typeface="Arial" charset="0"/>
                <a:ea typeface="ヒラギノ角ゴ Pro W3" charset="0"/>
                <a:cs typeface="Arial" charset="0"/>
              </a:rPr>
              <a:t>====</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MFG Day photo</a:t>
            </a:r>
          </a:p>
          <a:p>
            <a:endParaRPr lang="en-US" sz="1400" dirty="0">
              <a:latin typeface="Arial" charset="0"/>
              <a:ea typeface="ヒラギノ角ゴ Pro W3" charset="0"/>
              <a:cs typeface="Arial" charset="0"/>
            </a:endParaRPr>
          </a:p>
        </p:txBody>
      </p:sp>
    </p:spTree>
    <p:extLst>
      <p:ext uri="{BB962C8B-B14F-4D97-AF65-F5344CB8AC3E}">
        <p14:creationId xmlns:p14="http://schemas.microsoft.com/office/powerpoint/2010/main" val="3744870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26</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We want folks to get on a career pathway</a:t>
            </a:r>
            <a:r>
              <a:rPr lang="en-US" baseline="0" dirty="0">
                <a:ea typeface="ヒラギノ角ゴ Pro W3" charset="0"/>
                <a:cs typeface="Times"/>
              </a:rPr>
              <a:t> that has a chance of job openings in the future.</a:t>
            </a:r>
          </a:p>
          <a:p>
            <a:pPr eaLnBrk="1" hangingPunct="1">
              <a:spcBef>
                <a:spcPct val="0"/>
              </a:spcBef>
              <a:spcAft>
                <a:spcPct val="30000"/>
              </a:spcAft>
            </a:pPr>
            <a:endParaRPr lang="en-US" baseline="0"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This list shows how many of each of these occupations are needed in North Carolina over this ten-year period.</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Blue is </a:t>
            </a:r>
            <a:r>
              <a:rPr lang="en-US" altLang="ja-JP" u="sng" dirty="0">
                <a:ea typeface="ヒラギノ角ゴ Pro W3" charset="0"/>
                <a:cs typeface="Times"/>
              </a:rPr>
              <a:t>short</a:t>
            </a:r>
            <a:r>
              <a:rPr lang="en-US" altLang="ja-JP" dirty="0">
                <a:ea typeface="ヒラギノ角ゴ Pro W3" charset="0"/>
                <a:cs typeface="Times"/>
              </a:rPr>
              <a:t> and </a:t>
            </a:r>
            <a:r>
              <a:rPr lang="en-US" altLang="ja-JP" u="sng" dirty="0">
                <a:ea typeface="ヒラギノ角ゴ Pro W3" charset="0"/>
                <a:cs typeface="Times"/>
              </a:rPr>
              <a:t>moderate</a:t>
            </a:r>
            <a:r>
              <a:rPr lang="en-US" altLang="ja-JP" dirty="0">
                <a:ea typeface="ヒラギノ角ゴ Pro W3" charset="0"/>
                <a:cs typeface="Times"/>
              </a:rPr>
              <a:t> on-the-job-training occupations (less than 1 year of on-the-job training)</a:t>
            </a:r>
          </a:p>
          <a:p>
            <a:pPr eaLnBrk="1" hangingPunct="1">
              <a:spcBef>
                <a:spcPct val="0"/>
              </a:spcBef>
              <a:spcAft>
                <a:spcPct val="30000"/>
              </a:spcAft>
            </a:pPr>
            <a:r>
              <a:rPr lang="en-US" altLang="ja-JP" dirty="0">
                <a:ea typeface="ヒラギノ角ゴ Pro W3" charset="0"/>
                <a:cs typeface="Times"/>
              </a:rPr>
              <a:t>These </a:t>
            </a:r>
            <a:r>
              <a:rPr lang="en-US" altLang="ja-JP" u="sng" dirty="0">
                <a:ea typeface="ヒラギノ角ゴ Pro W3" charset="0"/>
                <a:cs typeface="Times"/>
              </a:rPr>
              <a:t>blue</a:t>
            </a:r>
            <a:r>
              <a:rPr lang="en-US" altLang="ja-JP" dirty="0">
                <a:ea typeface="ヒラギノ角ゴ Pro W3" charset="0"/>
                <a:cs typeface="Times"/>
              </a:rPr>
              <a:t> occupations are the ones you can get right out of </a:t>
            </a:r>
            <a:r>
              <a:rPr lang="en-US" altLang="ja-JP" u="sng" dirty="0">
                <a:ea typeface="ヒラギノ角ゴ Pro W3" charset="0"/>
                <a:cs typeface="Times"/>
              </a:rPr>
              <a:t>high</a:t>
            </a:r>
            <a:r>
              <a:rPr lang="en-US" altLang="ja-JP" dirty="0">
                <a:ea typeface="ヒラギノ角ゴ Pro W3" charset="0"/>
                <a:cs typeface="Times"/>
              </a:rPr>
              <a:t> school,</a:t>
            </a:r>
          </a:p>
          <a:p>
            <a:pPr eaLnBrk="1" hangingPunct="1">
              <a:spcBef>
                <a:spcPct val="0"/>
              </a:spcBef>
              <a:spcAft>
                <a:spcPct val="30000"/>
              </a:spcAft>
            </a:pPr>
            <a:endParaRPr lang="en-US" altLang="ja-JP" dirty="0">
              <a:ea typeface="ヒラギノ角ゴ Pro W3" charset="0"/>
              <a:cs typeface="Times"/>
            </a:endParaRPr>
          </a:p>
          <a:p>
            <a:pPr eaLnBrk="1" hangingPunct="1">
              <a:spcBef>
                <a:spcPct val="0"/>
              </a:spcBef>
              <a:spcAft>
                <a:spcPct val="30000"/>
              </a:spcAft>
            </a:pPr>
            <a:r>
              <a:rPr lang="en-US" altLang="ja-JP" dirty="0">
                <a:ea typeface="ヒラギノ角ゴ Pro W3" charset="0"/>
                <a:cs typeface="Times"/>
              </a:rPr>
              <a:t>G</a:t>
            </a:r>
            <a:r>
              <a:rPr lang="en-US" altLang="ja-JP" u="sng" dirty="0">
                <a:ea typeface="ヒラギノ角ゴ Pro W3" charset="0"/>
                <a:cs typeface="Times"/>
              </a:rPr>
              <a:t>reen occupations require one or two years at a college or postsecondary training program.</a:t>
            </a:r>
          </a:p>
          <a:p>
            <a:pPr eaLnBrk="1" hangingPunct="1">
              <a:spcBef>
                <a:spcPct val="0"/>
              </a:spcBef>
              <a:spcAft>
                <a:spcPct val="30000"/>
              </a:spcAft>
            </a:pPr>
            <a:r>
              <a:rPr lang="en-US" altLang="ja-JP" u="sng" dirty="0">
                <a:ea typeface="ヒラギノ角ゴ Pro W3" charset="0"/>
                <a:cs typeface="Times"/>
              </a:rPr>
              <a:t>red</a:t>
            </a:r>
            <a:r>
              <a:rPr lang="en-US" altLang="ja-JP" dirty="0">
                <a:ea typeface="ヒラギノ角ゴ Pro W3" charset="0"/>
                <a:cs typeface="Times"/>
              </a:rPr>
              <a:t> occupations a four-year degree or higher</a:t>
            </a:r>
          </a:p>
          <a:p>
            <a:pPr eaLnBrk="1" hangingPunct="1">
              <a:spcBef>
                <a:spcPct val="0"/>
              </a:spcBef>
              <a:spcAft>
                <a:spcPct val="30000"/>
              </a:spcAft>
            </a:pPr>
            <a:r>
              <a:rPr lang="en-US" dirty="0">
                <a:ea typeface="ヒラギノ角ゴ Pro W3" charset="0"/>
                <a:cs typeface="Times"/>
              </a:rPr>
              <a:t>This list shows </a:t>
            </a:r>
            <a:r>
              <a:rPr lang="en-US" u="sng" dirty="0">
                <a:ea typeface="ヒラギノ角ゴ Pro W3" charset="0"/>
                <a:cs typeface="Times"/>
              </a:rPr>
              <a:t>all</a:t>
            </a:r>
            <a:r>
              <a:rPr lang="en-US" dirty="0">
                <a:ea typeface="ヒラギノ角ゴ Pro W3" charset="0"/>
                <a:cs typeface="Times"/>
              </a:rPr>
              <a:t> occupations in North Carolina that require the </a:t>
            </a:r>
            <a:r>
              <a:rPr lang="en-US" u="sng" dirty="0">
                <a:ea typeface="ヒラギノ角ゴ Pro W3" charset="0"/>
                <a:cs typeface="Times"/>
              </a:rPr>
              <a:t>most</a:t>
            </a:r>
            <a:r>
              <a:rPr lang="en-US" dirty="0">
                <a:ea typeface="ヒラギノ角ゴ Pro W3" charset="0"/>
                <a:cs typeface="Times"/>
              </a:rPr>
              <a:t> new workers projected through </a:t>
            </a:r>
            <a:r>
              <a:rPr lang="en-US" u="sng" dirty="0">
                <a:ea typeface="ヒラギノ角ゴ Pro W3" charset="0"/>
                <a:cs typeface="Times"/>
              </a:rPr>
              <a:t>2026</a:t>
            </a:r>
            <a:r>
              <a:rPr lang="en-US" dirty="0">
                <a:ea typeface="ヒラギノ角ゴ Pro W3" charset="0"/>
                <a:cs typeface="Times"/>
              </a:rPr>
              <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That’s the burger flippers at the top of the list.  Lots of restaurants, lots of hungry customers, and </a:t>
            </a:r>
            <a:r>
              <a:rPr lang="en-US" u="sng" dirty="0">
                <a:ea typeface="ヒラギノ角ゴ Pro W3" charset="0"/>
                <a:cs typeface="Times"/>
              </a:rPr>
              <a:t>lots</a:t>
            </a:r>
            <a:r>
              <a:rPr lang="en-US" dirty="0">
                <a:ea typeface="ヒラギノ角ゴ Pro W3" charset="0"/>
                <a:cs typeface="Times"/>
              </a:rPr>
              <a:t> of turnover.</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 many occupations on this list requires a </a:t>
            </a:r>
            <a:r>
              <a:rPr lang="en-US" u="sng" dirty="0">
                <a:ea typeface="ヒラギノ角ゴ Pro W3" charset="0"/>
                <a:cs typeface="Times"/>
              </a:rPr>
              <a:t>4-year degree</a:t>
            </a:r>
            <a:r>
              <a:rPr lang="en-US" dirty="0">
                <a:ea typeface="ヒラギノ角ゴ Pro W3" charset="0"/>
                <a:cs typeface="Times"/>
              </a:rPr>
              <a:t>!  There are some more if you scroll past the bottom of the screen, which you can do when you download the PowerPoint file.</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In 2026, North Carolina will need 15,8200  more registered nurses than we had in 2016. </a:t>
            </a:r>
          </a:p>
          <a:p>
            <a:pPr eaLnBrk="1" hangingPunct="1">
              <a:spcBef>
                <a:spcPct val="0"/>
              </a:spcBef>
              <a:spcAft>
                <a:spcPct val="30000"/>
              </a:spcAft>
            </a:pPr>
            <a:r>
              <a:rPr lang="en-US" u="none" dirty="0">
                <a:ea typeface="ヒラギノ角ゴ Pro W3" charset="0"/>
                <a:cs typeface="Times"/>
              </a:rPr>
              <a:t>From</a:t>
            </a:r>
            <a:r>
              <a:rPr lang="en-US" u="none" baseline="0" dirty="0">
                <a:ea typeface="ヒラギノ角ゴ Pro W3" charset="0"/>
                <a:cs typeface="Times"/>
              </a:rPr>
              <a:t> </a:t>
            </a:r>
            <a:r>
              <a:rPr lang="en-US" u="sng" dirty="0">
                <a:ea typeface="ヒラギノ角ゴ Pro W3" charset="0"/>
                <a:cs typeface="Times"/>
              </a:rPr>
              <a:t>Where</a:t>
            </a:r>
            <a:r>
              <a:rPr lang="en-US" dirty="0">
                <a:ea typeface="ヒラギノ角ゴ Pro W3" charset="0"/>
                <a:cs typeface="Times"/>
              </a:rPr>
              <a:t> will they all come?  </a:t>
            </a:r>
          </a:p>
          <a:p>
            <a:pPr eaLnBrk="1" hangingPunct="1">
              <a:spcBef>
                <a:spcPct val="0"/>
              </a:spcBef>
              <a:spcAft>
                <a:spcPct val="30000"/>
              </a:spcAft>
            </a:pPr>
            <a:r>
              <a:rPr lang="en-US" dirty="0">
                <a:ea typeface="ヒラギノ角ゴ Pro W3" charset="0"/>
                <a:cs typeface="Times"/>
              </a:rPr>
              <a:t>Tell your students:  “If you don’t know what you want to be when</a:t>
            </a:r>
            <a:r>
              <a:rPr lang="en-US" baseline="0" dirty="0">
                <a:ea typeface="ヒラギノ角ゴ Pro W3" charset="0"/>
                <a:cs typeface="Times"/>
              </a:rPr>
              <a:t> you grow up, -- consider nursing.”</a:t>
            </a:r>
          </a:p>
          <a:p>
            <a:pPr eaLnBrk="1" hangingPunct="1">
              <a:spcBef>
                <a:spcPct val="0"/>
              </a:spcBef>
              <a:spcAft>
                <a:spcPct val="30000"/>
              </a:spcAft>
            </a:pPr>
            <a:r>
              <a:rPr lang="en-US" baseline="0" dirty="0">
                <a:ea typeface="ヒラギノ角ゴ Pro W3" charset="0"/>
                <a:cs typeface="Times"/>
              </a:rPr>
              <a:t>OR fast food.</a:t>
            </a:r>
          </a:p>
          <a:p>
            <a:pPr eaLnBrk="1" hangingPunct="1">
              <a:spcBef>
                <a:spcPct val="0"/>
              </a:spcBef>
              <a:spcAft>
                <a:spcPct val="30000"/>
              </a:spcAft>
            </a:pPr>
            <a:endParaRPr lang="en-US" baseline="0"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baseline="0"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These data are from </a:t>
            </a:r>
            <a:r>
              <a:rPr lang="en-US" dirty="0" err="1">
                <a:solidFill>
                  <a:srgbClr val="FF0000"/>
                </a:solidFill>
                <a:ea typeface="ヒラギノ角ゴ Pro W3" charset="0"/>
                <a:cs typeface="Arial" charset="0"/>
              </a:rPr>
              <a:t>www.CareerOutlook.US</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99215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65618" cy="4521777"/>
          </a:xfrm>
        </p:spPr>
        <p:txBody>
          <a:bodyPr/>
          <a:lstStyle/>
          <a:p>
            <a:r>
              <a:rPr lang="en-US" dirty="0"/>
              <a:t>North Carolina is divided up into 15 Employment Regions.  These are actually subzones of the 8 prosperity zones.</a:t>
            </a:r>
          </a:p>
          <a:p>
            <a:endParaRPr lang="en-US" dirty="0"/>
          </a:p>
          <a:p>
            <a:r>
              <a:rPr lang="en-US" dirty="0"/>
              <a:t>What this is is a way to look at the occupational projections in your part of the state. </a:t>
            </a:r>
          </a:p>
          <a:p>
            <a:r>
              <a:rPr lang="en-US" dirty="0"/>
              <a:t>That is – What’s hot in your area?</a:t>
            </a:r>
          </a:p>
          <a:p>
            <a:endParaRPr lang="en-US" dirty="0"/>
          </a:p>
          <a:p>
            <a:r>
              <a:rPr lang="en-US" dirty="0"/>
              <a:t>Each region comprises 3 to 12 counties.</a:t>
            </a:r>
          </a:p>
          <a:p>
            <a:endParaRPr lang="en-US" dirty="0"/>
          </a:p>
          <a:p>
            <a:r>
              <a:rPr lang="en-US" dirty="0"/>
              <a:t>See if you can figure out from the map in which region you live.</a:t>
            </a:r>
          </a:p>
          <a:p>
            <a:endParaRPr lang="en-US" dirty="0"/>
          </a:p>
          <a:p>
            <a:r>
              <a:rPr lang="en-US" dirty="0"/>
              <a:t>I am going to flash up a screen for each of these regions showing the high-demand occupations.</a:t>
            </a:r>
          </a:p>
          <a:p>
            <a:endParaRPr lang="en-US" dirty="0"/>
          </a:p>
          <a:p>
            <a:r>
              <a:rPr lang="en-US" dirty="0"/>
              <a:t>Download the PowerPoint so you can spend some time with your region.</a:t>
            </a:r>
          </a:p>
          <a:p>
            <a:endParaRPr lang="en-US" dirty="0"/>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employmentprojections</a:t>
            </a:r>
            <a:r>
              <a:rPr lang="en-US" dirty="0"/>
              <a:t>/images/</a:t>
            </a:r>
            <a:r>
              <a:rPr lang="en-US" dirty="0" err="1"/>
              <a:t>subPZ.png</a:t>
            </a:r>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3298178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28</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So -- starting in the far western part of the state and working our way to the east.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Here is the difference in job openings over this ten-year period for the seven counties in this Waynesville-Franklin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You will notice as we go through this that most regions need fast food workers and kitchen help.  </a:t>
            </a:r>
          </a:p>
          <a:p>
            <a:pPr eaLnBrk="1" hangingPunct="1">
              <a:spcBef>
                <a:spcPct val="0"/>
              </a:spcBef>
              <a:spcAft>
                <a:spcPct val="30000"/>
              </a:spcAft>
            </a:pPr>
            <a:r>
              <a:rPr lang="en-US" dirty="0">
                <a:ea typeface="ヒラギノ角ゴ Pro W3" charset="0"/>
                <a:cs typeface="Times"/>
              </a:rPr>
              <a:t>We do like to eat, and so do the tourists.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In most parts of the state, Nurses are near the top of the list, but here in the far west, Nurses clock in at number 9.</a:t>
            </a:r>
          </a:p>
          <a:p>
            <a:pPr eaLnBrk="1" hangingPunct="1">
              <a:spcBef>
                <a:spcPct val="0"/>
              </a:spcBef>
              <a:spcAft>
                <a:spcPct val="30000"/>
              </a:spcAft>
            </a:pPr>
            <a:r>
              <a:rPr lang="en-US" dirty="0">
                <a:ea typeface="ヒラギノ角ゴ Pro W3" charset="0"/>
                <a:cs typeface="Times"/>
              </a:rPr>
              <a:t>Must be a healthy place to live.</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reason I include this information is that career pathways should lead to a career that has some chance of job openings.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355705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29</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Once again you see the fast food workers at the top of the list in the Asheville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Notice the Home Health Aides in second place.</a:t>
            </a:r>
          </a:p>
          <a:p>
            <a:pPr eaLnBrk="1" hangingPunct="1">
              <a:spcBef>
                <a:spcPct val="0"/>
              </a:spcBef>
              <a:spcAft>
                <a:spcPct val="30000"/>
              </a:spcAft>
            </a:pPr>
            <a:r>
              <a:rPr lang="en-US" dirty="0">
                <a:ea typeface="ヒラギノ角ゴ Pro W3" charset="0"/>
                <a:cs typeface="Times"/>
              </a:rPr>
              <a:t>As the baby-boomers get older they need someone to come by the house to take care of them.</a:t>
            </a:r>
          </a:p>
          <a:p>
            <a:pPr eaLnBrk="1" hangingPunct="1">
              <a:spcBef>
                <a:spcPct val="0"/>
              </a:spcBef>
              <a:spcAft>
                <a:spcPct val="30000"/>
              </a:spcAft>
            </a:pPr>
            <a:r>
              <a:rPr lang="en-US" dirty="0">
                <a:ea typeface="ヒラギノ角ゴ Pro W3" charset="0"/>
                <a:cs typeface="Times"/>
              </a:rPr>
              <a:t>You will notice a high number of Home Health Aides in areas with lots of retirees.</a:t>
            </a:r>
          </a:p>
          <a:p>
            <a:pPr eaLnBrk="1" hangingPunct="1">
              <a:spcBef>
                <a:spcPct val="0"/>
              </a:spcBef>
              <a:spcAft>
                <a:spcPct val="30000"/>
              </a:spcAft>
            </a:pPr>
            <a:r>
              <a:rPr lang="en-US" dirty="0">
                <a:ea typeface="ヒラギノ角ゴ Pro W3" charset="0"/>
                <a:cs typeface="Times"/>
              </a:rPr>
              <a:t>Those retirees need nurses as well.</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114051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Lift and Move USA is a national program that had one of their events in North Carolina a few weeks ago in Rockingham.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spent the day there and want to go back to work full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www.liftandmoveusa.com</a:t>
            </a:r>
            <a:r>
              <a:rPr lang="en-US" dirty="0"/>
              <a:t>/</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388294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30</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Retail sales can be high in areas that attract a lot of tourists.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71638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31</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After the usual high-demand occupations, you see here in the Hickory Region a high demand for truckers as well as warehouse workers.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53806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32</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184956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33</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83440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34</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Here you see that in this region, the Fast Food workers drop to </a:t>
            </a:r>
            <a:r>
              <a:rPr lang="en-US" u="sng" dirty="0">
                <a:ea typeface="ヒラギノ角ゴ Pro W3" charset="0"/>
                <a:cs typeface="Times"/>
              </a:rPr>
              <a:t>third</a:t>
            </a:r>
            <a:r>
              <a:rPr lang="en-US" dirty="0">
                <a:ea typeface="ヒラギノ角ゴ Pro W3" charset="0"/>
                <a:cs typeface="Times"/>
              </a:rPr>
              <a:t> place.</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are lots of retirees in the Pinehurst area, and they have the funds to hire Home Health Aides and Nurses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2499269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35</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They need lots of Home Health Aides in the Greensboro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2956877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36</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You may have noticed that Charlotte region and the Raleigh-Durham Region both have very high numbers.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Besides the fast food workers we need lots of Nurses in the Raleigh-Durham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910462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37</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They need Home Health Aides and Nurses in Fayetteville Region as well.</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30487588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38</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You will notice on the next few slides that the East Coast of this state has a high demand for Cooks.  </a:t>
            </a:r>
          </a:p>
          <a:p>
            <a:pPr eaLnBrk="1" hangingPunct="1">
              <a:spcBef>
                <a:spcPct val="0"/>
              </a:spcBef>
              <a:spcAft>
                <a:spcPct val="30000"/>
              </a:spcAft>
            </a:pPr>
            <a:r>
              <a:rPr lang="en-US" dirty="0">
                <a:ea typeface="ヒラギノ角ゴ Pro W3" charset="0"/>
                <a:cs typeface="Times"/>
              </a:rPr>
              <a:t>There are lots of restaurants on the East Coast, where lots of tourists from the north come south to relax and eat.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3588082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39</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is a big hospital in Greenville, so the demand for Nursing is great.</a:t>
            </a:r>
          </a:p>
          <a:p>
            <a:pPr eaLnBrk="1" hangingPunct="1">
              <a:spcBef>
                <a:spcPct val="0"/>
              </a:spcBef>
              <a:spcAft>
                <a:spcPct val="30000"/>
              </a:spcAft>
            </a:pPr>
            <a:r>
              <a:rPr lang="en-US" dirty="0">
                <a:ea typeface="ヒラギノ角ゴ Pro W3" charset="0"/>
                <a:cs typeface="Times"/>
              </a:rPr>
              <a:t>They also apparently like to eat.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153746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Here</a:t>
            </a:r>
            <a:r>
              <a:rPr lang="en-US" dirty="0"/>
              <a:t> to talk a little about the event 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Brian Schleicher, Director of Marketing &amp; Communications | Superior Cranes, Inc.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910.995.5657</a:t>
            </a:r>
          </a:p>
          <a:p>
            <a:endParaRPr lang="en-US" dirty="0"/>
          </a:p>
          <a:p>
            <a:r>
              <a:rPr lang="de" dirty="0"/>
              <a:t>Brian Schleicher &lt;</a:t>
            </a:r>
            <a:r>
              <a:rPr lang="de" dirty="0" err="1"/>
              <a:t>bschleicher@superiorcranes.com</a:t>
            </a:r>
            <a:r>
              <a:rPr lang="de" dirty="0"/>
              <a:t>&gt;</a:t>
            </a:r>
          </a:p>
          <a:p>
            <a:endParaRPr lang="en-US" dirty="0"/>
          </a:p>
          <a:p>
            <a:endParaRPr lang="en-US" dirty="0"/>
          </a:p>
          <a:p>
            <a:r>
              <a:rPr lang="en-US" dirty="0"/>
              <a:t>http://</a:t>
            </a:r>
            <a:r>
              <a:rPr lang="en-US" dirty="0" err="1"/>
              <a:t>www.superiorcranes.com</a:t>
            </a:r>
            <a:r>
              <a:rPr lang="en-US" dirty="0"/>
              <a:t>/</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3645879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40</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4185063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41</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In the Goldsboro area, you see the fourth one, Slaughterers and Meat Packers. We do like bacon, and this is where it is grown.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cooks are way down the list. </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In this region they do more growing than cooking.</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2098161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42</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Lots of retail sales on the coast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174570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B7A50826-EDC7-6349-ACF1-5B3715F875D7}" type="slidenum">
              <a:rPr lang="en-US" sz="1300"/>
              <a:pPr algn="r"/>
              <a:t>43</a:t>
            </a:fld>
            <a:endParaRPr lang="en-US" sz="1300"/>
          </a:p>
        </p:txBody>
      </p:sp>
      <p:sp>
        <p:nvSpPr>
          <p:cNvPr id="68610" name="Rectangle 2"/>
          <p:cNvSpPr>
            <a:spLocks noGrp="1" noRot="1" noChangeAspect="1" noChangeArrowheads="1" noTextEdit="1"/>
          </p:cNvSpPr>
          <p:nvPr>
            <p:ph type="sldImg"/>
          </p:nvPr>
        </p:nvSpPr>
        <p:spPr>
          <a:xfrm>
            <a:off x="914400" y="457200"/>
            <a:ext cx="2419350" cy="1814513"/>
          </a:xfrm>
          <a:solidFill>
            <a:srgbClr val="FFFFFF"/>
          </a:solidFill>
          <a:ln/>
        </p:spPr>
      </p:sp>
      <p:sp>
        <p:nvSpPr>
          <p:cNvPr id="68611" name="Rectangle 3"/>
          <p:cNvSpPr>
            <a:spLocks noGrp="1" noChangeArrowheads="1"/>
          </p:cNvSpPr>
          <p:nvPr>
            <p:ph type="body" idx="1"/>
          </p:nvPr>
        </p:nvSpPr>
        <p:spPr>
          <a:xfrm>
            <a:off x="568325" y="2372810"/>
            <a:ext cx="5527675" cy="674896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And Wilmington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website to get all this data is in the notes section under the slide.  </a:t>
            </a:r>
          </a:p>
          <a:p>
            <a:pPr eaLnBrk="1" hangingPunct="1">
              <a:spcBef>
                <a:spcPct val="0"/>
              </a:spcBef>
              <a:spcAft>
                <a:spcPct val="30000"/>
              </a:spcAft>
            </a:pPr>
            <a:r>
              <a:rPr lang="en-US" dirty="0">
                <a:ea typeface="ヒラギノ角ゴ Pro W3" charset="0"/>
                <a:cs typeface="Times"/>
              </a:rPr>
              <a:t>Please Download the PowerPoint.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solidFill>
                  <a:srgbClr val="FF0000"/>
                </a:solidFill>
                <a:ea typeface="ヒラギノ角ゴ Pro W3" charset="0"/>
                <a:cs typeface="Arial" charset="0"/>
              </a:rPr>
              <a:t>--------</a:t>
            </a:r>
          </a:p>
          <a:p>
            <a:pPr eaLnBrk="1" hangingPunct="1">
              <a:spcBef>
                <a:spcPct val="0"/>
              </a:spcBef>
              <a:spcAft>
                <a:spcPct val="30000"/>
              </a:spcAft>
            </a:pPr>
            <a:r>
              <a:rPr lang="en-US" dirty="0">
                <a:solidFill>
                  <a:srgbClr val="FF0000"/>
                </a:solidFill>
                <a:ea typeface="ヒラギノ角ゴ Pro W3" charset="0"/>
                <a:cs typeface="Arial" charset="0"/>
              </a:rPr>
              <a:t>https://</a:t>
            </a:r>
            <a:r>
              <a:rPr lang="en-US" dirty="0" err="1">
                <a:solidFill>
                  <a:srgbClr val="FF0000"/>
                </a:solidFill>
                <a:ea typeface="ヒラギノ角ゴ Pro W3" charset="0"/>
                <a:cs typeface="Arial" charset="0"/>
              </a:rPr>
              <a:t>nccareers.org</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employmentprojections</a:t>
            </a:r>
            <a:r>
              <a:rPr lang="en-US" dirty="0">
                <a:solidFill>
                  <a:srgbClr val="FF0000"/>
                </a:solidFill>
                <a:ea typeface="ヒラギノ角ゴ Pro W3" charset="0"/>
                <a:cs typeface="Arial" charset="0"/>
              </a:rPr>
              <a:t>/</a:t>
            </a:r>
            <a:r>
              <a:rPr lang="en-US" dirty="0" err="1">
                <a:solidFill>
                  <a:srgbClr val="FF0000"/>
                </a:solidFill>
                <a:ea typeface="ヒラギノ角ゴ Pro W3" charset="0"/>
                <a:cs typeface="Arial" charset="0"/>
              </a:rPr>
              <a:t>occupation_employment_projections.html</a:t>
            </a:r>
            <a:endParaRPr lang="en-US" dirty="0">
              <a:solidFill>
                <a:srgbClr val="FF0000"/>
              </a:solidFill>
              <a:ea typeface="ヒラギノ角ゴ Pro W3" charset="0"/>
              <a:cs typeface="Arial" charset="0"/>
            </a:endParaRPr>
          </a:p>
          <a:p>
            <a:pPr eaLnBrk="1" hangingPunct="1">
              <a:spcBef>
                <a:spcPct val="0"/>
              </a:spcBef>
              <a:spcAft>
                <a:spcPct val="30000"/>
              </a:spcAft>
            </a:pPr>
            <a:endParaRPr lang="en-US" dirty="0">
              <a:solidFill>
                <a:srgbClr val="FF0000"/>
              </a:solidFill>
              <a:ea typeface="ヒラギノ角ゴ Pro W3" charset="0"/>
              <a:cs typeface="Arial" charset="0"/>
            </a:endParaRPr>
          </a:p>
          <a:p>
            <a:pPr eaLnBrk="1" hangingPunct="1">
              <a:spcBef>
                <a:spcPct val="0"/>
              </a:spcBef>
              <a:spcAft>
                <a:spcPct val="30000"/>
              </a:spcAft>
            </a:pPr>
            <a:r>
              <a:rPr lang="en-US" dirty="0">
                <a:solidFill>
                  <a:srgbClr val="FF0000"/>
                </a:solidFill>
                <a:ea typeface="ヒラギノ角ゴ Pro W3" charset="0"/>
                <a:cs typeface="Arial" charset="0"/>
              </a:rPr>
              <a:t>On that web page, select your area/region in the "Area:" box.</a:t>
            </a:r>
          </a:p>
          <a:p>
            <a:pPr eaLnBrk="1" hangingPunct="1">
              <a:spcBef>
                <a:spcPct val="0"/>
              </a:spcBef>
              <a:spcAft>
                <a:spcPct val="30000"/>
              </a:spcAft>
            </a:pPr>
            <a:r>
              <a:rPr lang="en-US" dirty="0">
                <a:solidFill>
                  <a:srgbClr val="FF0000"/>
                </a:solidFill>
                <a:ea typeface="ヒラギノ角ゴ Pro W3" charset="0"/>
                <a:cs typeface="Arial" charset="0"/>
              </a:rPr>
              <a:t>Select 6-Digit Detailed Occupations in the "Occupational Group:" box.</a:t>
            </a:r>
          </a:p>
          <a:p>
            <a:pPr eaLnBrk="1" hangingPunct="1">
              <a:spcBef>
                <a:spcPct val="0"/>
              </a:spcBef>
              <a:spcAft>
                <a:spcPct val="30000"/>
              </a:spcAft>
            </a:pPr>
            <a:r>
              <a:rPr lang="en-US" dirty="0">
                <a:solidFill>
                  <a:srgbClr val="FF0000"/>
                </a:solidFill>
                <a:ea typeface="ヒラギノ角ゴ Pro W3" charset="0"/>
                <a:cs typeface="Arial" charset="0"/>
              </a:rPr>
              <a:t>Then select the "Search" button.</a:t>
            </a:r>
          </a:p>
          <a:p>
            <a:pPr eaLnBrk="1" hangingPunct="1">
              <a:spcBef>
                <a:spcPct val="0"/>
              </a:spcBef>
              <a:spcAft>
                <a:spcPct val="30000"/>
              </a:spcAft>
            </a:pPr>
            <a:endParaRPr lang="en-US" dirty="0">
              <a:solidFill>
                <a:srgbClr val="FF0000"/>
              </a:solidFill>
              <a:ea typeface="ヒラギノ角ゴ Pro W3" charset="0"/>
              <a:cs typeface="Arial" charset="0"/>
            </a:endParaRPr>
          </a:p>
        </p:txBody>
      </p:sp>
    </p:spTree>
    <p:extLst>
      <p:ext uri="{BB962C8B-B14F-4D97-AF65-F5344CB8AC3E}">
        <p14:creationId xmlns:p14="http://schemas.microsoft.com/office/powerpoint/2010/main" val="1723663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We are going to bring in Scott </a:t>
            </a:r>
            <a:r>
              <a:rPr lang="en-US" sz="1200" b="1" i="0" u="none" strike="noStrike" kern="1200" dirty="0" err="1">
                <a:solidFill>
                  <a:schemeClr val="tx1"/>
                </a:solidFill>
                <a:effectLst/>
                <a:latin typeface="+mn-lt"/>
                <a:ea typeface="+mn-ea"/>
                <a:cs typeface="+mn-cs"/>
              </a:rPr>
              <a:t>Panagrosso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NC Works Career Pathways facilitator</a:t>
            </a:r>
          </a:p>
          <a:p>
            <a:r>
              <a:rPr lang="en-US" sz="1200" b="0" i="0" u="none" strike="noStrike" kern="1200" dirty="0">
                <a:solidFill>
                  <a:schemeClr val="tx1"/>
                </a:solidFill>
                <a:effectLst/>
                <a:latin typeface="+mn-lt"/>
                <a:ea typeface="+mn-ea"/>
                <a:cs typeface="+mn-cs"/>
              </a:rPr>
              <a:t>To talk about the </a:t>
            </a:r>
            <a:r>
              <a:rPr lang="en-US" sz="1200" b="0" i="0" u="none" strike="noStrike" kern="1200" dirty="0" err="1">
                <a:solidFill>
                  <a:schemeClr val="tx1"/>
                </a:solidFill>
                <a:effectLst/>
                <a:latin typeface="+mn-lt"/>
                <a:ea typeface="+mn-ea"/>
                <a:cs typeface="+mn-cs"/>
              </a:rPr>
              <a:t>NCWorks</a:t>
            </a:r>
            <a:r>
              <a:rPr lang="en-US" sz="1200" b="0" i="0" u="none" strike="noStrike" kern="1200" dirty="0">
                <a:solidFill>
                  <a:schemeClr val="tx1"/>
                </a:solidFill>
                <a:effectLst/>
                <a:latin typeface="+mn-lt"/>
                <a:ea typeface="+mn-ea"/>
                <a:cs typeface="+mn-cs"/>
              </a:rPr>
              <a:t> Certified Career Pathways.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Prosperity Zones 2 &amp; 4</a:t>
            </a:r>
          </a:p>
          <a:p>
            <a:r>
              <a:rPr lang="en-US" sz="1200" b="0" i="0" u="none" strike="noStrike" kern="1200" dirty="0">
                <a:solidFill>
                  <a:schemeClr val="tx1"/>
                </a:solidFill>
                <a:effectLst/>
                <a:latin typeface="+mn-lt"/>
                <a:ea typeface="+mn-ea"/>
                <a:cs typeface="+mn-cs"/>
              </a:rPr>
              <a:t>North Carolina Department of Commerce</a:t>
            </a:r>
          </a:p>
          <a:p>
            <a:r>
              <a:rPr lang="en-US" sz="1200" b="0" i="0" u="sng" strike="noStrike" kern="1200" dirty="0">
                <a:solidFill>
                  <a:schemeClr val="tx1"/>
                </a:solidFill>
                <a:effectLst/>
                <a:latin typeface="+mn-lt"/>
                <a:ea typeface="+mn-ea"/>
                <a:cs typeface="+mn-cs"/>
                <a:hlinkClick r:id="rId3"/>
              </a:rPr>
              <a:t>http://nccertifiedcareerpathways.com/</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910 486 1010   office</a:t>
            </a:r>
          </a:p>
          <a:p>
            <a:r>
              <a:rPr lang="en-US" sz="1200" b="0" i="0" u="none" strike="noStrike" kern="1200" dirty="0">
                <a:solidFill>
                  <a:schemeClr val="tx1"/>
                </a:solidFill>
                <a:effectLst/>
                <a:latin typeface="+mn-lt"/>
                <a:ea typeface="+mn-ea"/>
                <a:cs typeface="+mn-cs"/>
              </a:rPr>
              <a:t>919 356 8052   mobile</a:t>
            </a:r>
          </a:p>
          <a:p>
            <a:r>
              <a:rPr lang="en-US" sz="1200" b="0" i="0" u="sng" strike="noStrike" kern="1200" dirty="0">
                <a:solidFill>
                  <a:schemeClr val="tx1"/>
                </a:solidFill>
                <a:effectLst/>
                <a:latin typeface="+mn-lt"/>
                <a:ea typeface="+mn-ea"/>
                <a:cs typeface="+mn-cs"/>
                <a:hlinkClick r:id="rId4"/>
              </a:rPr>
              <a:t>scott.panagrosso@nccommerce.com</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NC Works Career Center</a:t>
            </a:r>
          </a:p>
          <a:p>
            <a:r>
              <a:rPr lang="en-US" sz="1200" b="0" i="0" u="none" strike="noStrike" kern="1200" dirty="0">
                <a:solidFill>
                  <a:schemeClr val="tx1"/>
                </a:solidFill>
                <a:effectLst/>
                <a:latin typeface="+mn-lt"/>
                <a:ea typeface="+mn-ea"/>
                <a:cs typeface="+mn-cs"/>
              </a:rPr>
              <a:t>Cumberland County</a:t>
            </a:r>
          </a:p>
          <a:p>
            <a:r>
              <a:rPr lang="en-US" sz="1200" b="0" i="0" u="none" strike="noStrike" kern="1200" dirty="0">
                <a:solidFill>
                  <a:schemeClr val="tx1"/>
                </a:solidFill>
                <a:effectLst/>
                <a:latin typeface="+mn-lt"/>
                <a:ea typeface="+mn-ea"/>
                <a:cs typeface="+mn-cs"/>
              </a:rPr>
              <a:t>414 Ray Avenue</a:t>
            </a:r>
          </a:p>
          <a:p>
            <a:r>
              <a:rPr lang="en-US" sz="1200" b="0" i="0" u="none" strike="noStrike" kern="1200" dirty="0">
                <a:solidFill>
                  <a:schemeClr val="tx1"/>
                </a:solidFill>
                <a:effectLst/>
                <a:latin typeface="+mn-lt"/>
                <a:ea typeface="+mn-ea"/>
                <a:cs typeface="+mn-cs"/>
              </a:rPr>
              <a:t>Fayetteville, NC 28301</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3797875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https://</a:t>
            </a:r>
            <a:r>
              <a:rPr lang="en-US" sz="1200" b="0" i="0" u="none" strike="noStrike" kern="1200" err="1">
                <a:solidFill>
                  <a:schemeClr val="tx1"/>
                </a:solidFill>
                <a:effectLst/>
                <a:latin typeface="+mn-lt"/>
                <a:ea typeface="+mn-ea"/>
                <a:cs typeface="+mn-cs"/>
              </a:rPr>
              <a:t>nccertifiedcareerpathways.com</a:t>
            </a:r>
            <a:r>
              <a:rPr lang="en-US" sz="1200" b="0" i="0" u="none" strike="noStrike" kern="1200">
                <a:solidFill>
                  <a:schemeClr val="tx1"/>
                </a:solidFill>
                <a:effectLst/>
                <a:latin typeface="+mn-lt"/>
                <a:ea typeface="+mn-ea"/>
                <a:cs typeface="+mn-cs"/>
              </a:rPr>
              <a:t>/career-pathways/criteria/</a:t>
            </a:r>
          </a:p>
          <a:p>
            <a:endParaRPr lang="en-US" sz="12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45</a:t>
            </a:fld>
            <a:endParaRPr lang="en-US"/>
          </a:p>
        </p:txBody>
      </p:sp>
    </p:spTree>
    <p:extLst>
      <p:ext uri="{BB962C8B-B14F-4D97-AF65-F5344CB8AC3E}">
        <p14:creationId xmlns:p14="http://schemas.microsoft.com/office/powerpoint/2010/main" val="4150193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46</a:t>
            </a:fld>
            <a:endParaRPr lang="en-US"/>
          </a:p>
        </p:txBody>
      </p:sp>
    </p:spTree>
    <p:extLst>
      <p:ext uri="{BB962C8B-B14F-4D97-AF65-F5344CB8AC3E}">
        <p14:creationId xmlns:p14="http://schemas.microsoft.com/office/powerpoint/2010/main" val="3622088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47</a:t>
            </a:fld>
            <a:endParaRPr lang="en-US"/>
          </a:p>
        </p:txBody>
      </p:sp>
    </p:spTree>
    <p:extLst>
      <p:ext uri="{BB962C8B-B14F-4D97-AF65-F5344CB8AC3E}">
        <p14:creationId xmlns:p14="http://schemas.microsoft.com/office/powerpoint/2010/main" val="1247930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 The report can be found here: </a:t>
            </a:r>
            <a:r>
              <a:rPr lang="en-US" sz="1200" b="0" i="0" u="sng" kern="1200">
                <a:solidFill>
                  <a:schemeClr val="tx1"/>
                </a:solidFill>
                <a:effectLst/>
                <a:latin typeface="+mn-lt"/>
                <a:ea typeface="+mn-ea"/>
                <a:cs typeface="+mn-cs"/>
                <a:hlinkClick r:id="rId3"/>
              </a:rPr>
              <a:t>https://nccertifiedcareerpathways.com/ncworks-certified-career-pathways-one-year-impact-report/</a:t>
            </a:r>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48</a:t>
            </a:fld>
            <a:endParaRPr lang="en-US"/>
          </a:p>
        </p:txBody>
      </p:sp>
    </p:spTree>
    <p:extLst>
      <p:ext uri="{BB962C8B-B14F-4D97-AF65-F5344CB8AC3E}">
        <p14:creationId xmlns:p14="http://schemas.microsoft.com/office/powerpoint/2010/main" val="2880946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49</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61909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kyle@superiorcranes.com</a:t>
            </a:r>
            <a:endParaRPr lang="en-US"/>
          </a:p>
          <a:p>
            <a:endParaRPr lang="en-US"/>
          </a:p>
          <a:p>
            <a:r>
              <a:rPr lang="en-US"/>
              <a:t>Greensboro</a:t>
            </a:r>
          </a:p>
          <a:p>
            <a:endParaRPr lang="en-US"/>
          </a:p>
          <a:p>
            <a:r>
              <a:rPr lang="en-US"/>
              <a:t>http://</a:t>
            </a:r>
            <a:r>
              <a:rPr lang="en-US" err="1"/>
              <a:t>www.superiorcranes.com</a:t>
            </a:r>
            <a:r>
              <a:rPr lang="en-US"/>
              <a:t>/</a:t>
            </a: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3987404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evets you can hold</a:t>
            </a:r>
            <a:r>
              <a:rPr lang="en-US" baseline="0" dirty="0"/>
              <a:t> to promote careers</a:t>
            </a:r>
          </a:p>
          <a:p>
            <a:endParaRPr lang="en-US" baseline="0" dirty="0"/>
          </a:p>
          <a:p>
            <a:r>
              <a:rPr lang="en-US" baseline="0" dirty="0"/>
              <a:t>Remember that we are talking here about Career Awareness, not job placement.</a:t>
            </a:r>
          </a:p>
          <a:p>
            <a:endParaRPr lang="en-US" baseline="0" dirty="0"/>
          </a:p>
          <a:p>
            <a:r>
              <a:rPr lang="en-US" baseline="0" dirty="0"/>
              <a:t>What ever your industry can do to help the public learn about the great opportunities in your industry.</a:t>
            </a:r>
          </a:p>
          <a:p>
            <a:endParaRPr lang="en-US" baseline="0" dirty="0"/>
          </a:p>
          <a:p>
            <a:r>
              <a:rPr lang="en-US" baseline="0" dirty="0"/>
              <a:t>And then let us know what you have planned, so we can spread the word.</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50</a:t>
            </a:fld>
            <a:endParaRPr lang="en-US"/>
          </a:p>
        </p:txBody>
      </p:sp>
    </p:spTree>
    <p:extLst>
      <p:ext uri="{BB962C8B-B14F-4D97-AF65-F5344CB8AC3E}">
        <p14:creationId xmlns:p14="http://schemas.microsoft.com/office/powerpoint/2010/main" val="2222784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51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dirty="0">
                <a:latin typeface="Arial" charset="0"/>
                <a:ea typeface="ヒラギノ角ゴ Pro W3" charset="0"/>
                <a:cs typeface="Arial" charset="0"/>
              </a:rPr>
              <a:t>We held our first Construction Careers Awareness Week this past spring.  </a:t>
            </a: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Lots of open houses across the state, mostly at our community colleges.</a:t>
            </a: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I got to visit a few of the open houses.</a:t>
            </a:r>
          </a:p>
        </p:txBody>
      </p:sp>
    </p:spTree>
    <p:extLst>
      <p:ext uri="{BB962C8B-B14F-4D97-AF65-F5344CB8AC3E}">
        <p14:creationId xmlns:p14="http://schemas.microsoft.com/office/powerpoint/2010/main" val="1526835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an open house at Central Piedmont Community College just for middle school students to expose them to careers in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Central Piedmont Community College</a:t>
            </a:r>
          </a:p>
          <a:p>
            <a:r>
              <a:rPr lang="en-US" dirty="0"/>
              <a:t>MiddleSchoolExpo-_06Girls-and-tools</a:t>
            </a:r>
          </a:p>
          <a:p>
            <a:r>
              <a:rPr lang="en-US" sz="1600" b="0" i="0" kern="1200" dirty="0">
                <a:solidFill>
                  <a:schemeClr val="tx1"/>
                </a:solidFill>
                <a:effectLst/>
                <a:latin typeface="+mn-lt"/>
                <a:ea typeface="+mn-ea"/>
                <a:cs typeface="+mn-cs"/>
              </a:rPr>
              <a:t> </a:t>
            </a:r>
          </a:p>
          <a:p>
            <a:r>
              <a:rPr lang="en-US" sz="1600" b="0" i="1" kern="1200" dirty="0">
                <a:solidFill>
                  <a:schemeClr val="tx1"/>
                </a:solidFill>
                <a:effectLst/>
                <a:latin typeface="+mn-lt"/>
                <a:ea typeface="+mn-ea"/>
                <a:cs typeface="+mn-cs"/>
              </a:rPr>
              <a:t>Margaret Thornton</a:t>
            </a:r>
            <a:endParaRPr lang="en-US" sz="1600" b="0" i="0" kern="1200" dirty="0">
              <a:solidFill>
                <a:schemeClr val="tx1"/>
              </a:solidFill>
              <a:effectLst/>
              <a:latin typeface="+mn-lt"/>
              <a:ea typeface="+mn-ea"/>
              <a:cs typeface="+mn-cs"/>
            </a:endParaRPr>
          </a:p>
          <a:p>
            <a:r>
              <a:rPr lang="en-US" sz="1600" b="0" i="0" u="sng" kern="1200" dirty="0">
                <a:solidFill>
                  <a:schemeClr val="tx1"/>
                </a:solidFill>
                <a:effectLst/>
                <a:latin typeface="+mn-lt"/>
                <a:ea typeface="+mn-ea"/>
                <a:cs typeface="+mn-cs"/>
                <a:hlinkClick r:id="rId3"/>
              </a:rPr>
              <a:t>Margaret.Thornton@cpcc.edu</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CTE Coordinator</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704-330-2722 Ext. 7451</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Central Piedmont Community College</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Harper Campus of Applied and Construction Technology</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315 W. Hebron St</a:t>
            </a:r>
            <a:endParaRPr lang="en-US" sz="1600" b="0" i="0" kern="1200" dirty="0">
              <a:solidFill>
                <a:schemeClr val="tx1"/>
              </a:solidFill>
              <a:effectLst/>
              <a:latin typeface="+mn-lt"/>
              <a:ea typeface="+mn-ea"/>
              <a:cs typeface="+mn-cs"/>
            </a:endParaRPr>
          </a:p>
          <a:p>
            <a:r>
              <a:rPr lang="en-US" sz="1600" b="0" i="1" kern="1200" dirty="0">
                <a:solidFill>
                  <a:schemeClr val="tx1"/>
                </a:solidFill>
                <a:effectLst/>
                <a:latin typeface="+mn-lt"/>
                <a:ea typeface="+mn-ea"/>
                <a:cs typeface="+mn-cs"/>
              </a:rPr>
              <a:t>Charlotte, NC 28273</a:t>
            </a:r>
            <a:endParaRPr lang="en-US" sz="16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a:p>
        </p:txBody>
      </p:sp>
    </p:spTree>
    <p:extLst>
      <p:ext uri="{BB962C8B-B14F-4D97-AF65-F5344CB8AC3E}">
        <p14:creationId xmlns:p14="http://schemas.microsoft.com/office/powerpoint/2010/main" val="2272244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Construction Career Day at</a:t>
            </a:r>
          </a:p>
          <a:p>
            <a:r>
              <a:rPr lang="en-US" dirty="0"/>
              <a:t>Carteret Community College they brought in professionals to lead the presentations about various careers.</a:t>
            </a:r>
          </a:p>
          <a:p>
            <a:endParaRPr lang="en-US" dirty="0"/>
          </a:p>
          <a:p>
            <a:r>
              <a:rPr lang="en-US" dirty="0"/>
              <a:t>Here are professional brick layers showing the students how to do it.</a:t>
            </a:r>
          </a:p>
        </p:txBody>
      </p:sp>
      <p:sp>
        <p:nvSpPr>
          <p:cNvPr id="4" name="Slide Number Placeholder 3"/>
          <p:cNvSpPr>
            <a:spLocks noGrp="1"/>
          </p:cNvSpPr>
          <p:nvPr>
            <p:ph type="sldNum" sz="quarter" idx="10"/>
          </p:nvPr>
        </p:nvSpPr>
        <p:spPr/>
        <p:txBody>
          <a:bodyPr/>
          <a:lstStyle/>
          <a:p>
            <a:fld id="{3D52D8DC-3CCA-4826-966D-69131461ECBB}" type="slidenum">
              <a:rPr lang="en-US" smtClean="0"/>
              <a:t>53</a:t>
            </a:fld>
            <a:endParaRPr lang="en-US"/>
          </a:p>
        </p:txBody>
      </p:sp>
    </p:spTree>
    <p:extLst>
      <p:ext uri="{BB962C8B-B14F-4D97-AF65-F5344CB8AC3E}">
        <p14:creationId xmlns:p14="http://schemas.microsoft.com/office/powerpoint/2010/main" val="3435447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 visitor trying their hand at squeezing mortar.</a:t>
            </a:r>
          </a:p>
          <a:p>
            <a:endParaRPr lang="en-US" dirty="0"/>
          </a:p>
          <a:p>
            <a:endParaRPr lang="en-US" dirty="0"/>
          </a:p>
          <a:p>
            <a:endParaRPr lang="en-US" dirty="0"/>
          </a:p>
          <a:p>
            <a:endParaRPr lang="en-US" dirty="0"/>
          </a:p>
          <a:p>
            <a:endParaRPr lang="en-US" dirty="0"/>
          </a:p>
          <a:p>
            <a:r>
              <a:rPr lang="en-US" dirty="0"/>
              <a:t>Construction Career Day</a:t>
            </a:r>
          </a:p>
          <a:p>
            <a:r>
              <a:rPr lang="en-US" dirty="0"/>
              <a:t>Carteret Community College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54</a:t>
            </a:fld>
            <a:endParaRPr lang="en-US"/>
          </a:p>
        </p:txBody>
      </p:sp>
    </p:spTree>
    <p:extLst>
      <p:ext uri="{BB962C8B-B14F-4D97-AF65-F5344CB8AC3E}">
        <p14:creationId xmlns:p14="http://schemas.microsoft.com/office/powerpoint/2010/main" val="974192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Practicing on a welding simulator.  We got to watch what the student saw n that big TV on the left.</a:t>
            </a:r>
          </a:p>
          <a:p>
            <a:endParaRPr lang="en-US" dirty="0"/>
          </a:p>
          <a:p>
            <a:endParaRPr lang="en-US" dirty="0"/>
          </a:p>
          <a:p>
            <a:r>
              <a:rPr lang="en-US" dirty="0"/>
              <a:t>Construction Career Day</a:t>
            </a:r>
          </a:p>
          <a:p>
            <a:r>
              <a:rPr lang="en-US" dirty="0"/>
              <a:t>Carteret Community College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55</a:t>
            </a:fld>
            <a:endParaRPr lang="en-US"/>
          </a:p>
        </p:txBody>
      </p:sp>
    </p:spTree>
    <p:extLst>
      <p:ext uri="{BB962C8B-B14F-4D97-AF65-F5344CB8AC3E}">
        <p14:creationId xmlns:p14="http://schemas.microsoft.com/office/powerpoint/2010/main" val="2758962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Construction Career Day</a:t>
            </a:r>
          </a:p>
          <a:p>
            <a:r>
              <a:rPr lang="en-US"/>
              <a:t>Carteret Community College</a:t>
            </a:r>
          </a:p>
          <a:p>
            <a:endParaRPr lang="en-US"/>
          </a:p>
        </p:txBody>
      </p:sp>
      <p:sp>
        <p:nvSpPr>
          <p:cNvPr id="4" name="Slide Number Placeholder 3"/>
          <p:cNvSpPr>
            <a:spLocks noGrp="1"/>
          </p:cNvSpPr>
          <p:nvPr>
            <p:ph type="sldNum" sz="quarter" idx="10"/>
          </p:nvPr>
        </p:nvSpPr>
        <p:spPr/>
        <p:txBody>
          <a:bodyPr/>
          <a:lstStyle/>
          <a:p>
            <a:fld id="{3D52D8DC-3CCA-4826-966D-69131461ECBB}" type="slidenum">
              <a:rPr lang="en-US" smtClean="0"/>
              <a:t>56</a:t>
            </a:fld>
            <a:endParaRPr lang="en-US"/>
          </a:p>
        </p:txBody>
      </p:sp>
    </p:spTree>
    <p:extLst>
      <p:ext uri="{BB962C8B-B14F-4D97-AF65-F5344CB8AC3E}">
        <p14:creationId xmlns:p14="http://schemas.microsoft.com/office/powerpoint/2010/main" val="1151649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boat building lab</a:t>
            </a:r>
          </a:p>
          <a:p>
            <a:endParaRPr lang="en-US" dirty="0"/>
          </a:p>
          <a:p>
            <a:endParaRPr lang="en-US" dirty="0"/>
          </a:p>
          <a:p>
            <a:endParaRPr lang="en-US" dirty="0"/>
          </a:p>
          <a:p>
            <a:r>
              <a:rPr lang="en-US" dirty="0"/>
              <a:t>Construction Career Day</a:t>
            </a:r>
          </a:p>
          <a:p>
            <a:r>
              <a:rPr lang="en-US" dirty="0"/>
              <a:t>Carteret Community College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57</a:t>
            </a:fld>
            <a:endParaRPr lang="en-US"/>
          </a:p>
        </p:txBody>
      </p:sp>
    </p:spTree>
    <p:extLst>
      <p:ext uri="{BB962C8B-B14F-4D97-AF65-F5344CB8AC3E}">
        <p14:creationId xmlns:p14="http://schemas.microsoft.com/office/powerpoint/2010/main" val="38952528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visitors learned about some of the big tools on a construction site.</a:t>
            </a:r>
          </a:p>
          <a:p>
            <a:endParaRPr lang="en-US" dirty="0"/>
          </a:p>
          <a:p>
            <a:endParaRPr lang="en-US" dirty="0"/>
          </a:p>
          <a:p>
            <a:endParaRPr lang="en-US" dirty="0"/>
          </a:p>
          <a:p>
            <a:r>
              <a:rPr lang="en-US" dirty="0"/>
              <a:t>Construction Career Day</a:t>
            </a:r>
          </a:p>
          <a:p>
            <a:r>
              <a:rPr lang="en-US" dirty="0"/>
              <a:t>Carteret Community College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58</a:t>
            </a:fld>
            <a:endParaRPr lang="en-US"/>
          </a:p>
        </p:txBody>
      </p:sp>
    </p:spTree>
    <p:extLst>
      <p:ext uri="{BB962C8B-B14F-4D97-AF65-F5344CB8AC3E}">
        <p14:creationId xmlns:p14="http://schemas.microsoft.com/office/powerpoint/2010/main" val="2083915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sometimes the kids get to try it out.</a:t>
            </a:r>
          </a:p>
          <a:p>
            <a:endParaRPr lang="en-US" b="0" dirty="0"/>
          </a:p>
          <a:p>
            <a:endParaRPr lang="en-US" b="0" dirty="0"/>
          </a:p>
          <a:p>
            <a:r>
              <a:rPr lang="en-US" b="0" dirty="0"/>
              <a:t>Barnhill Contracting Company </a:t>
            </a:r>
            <a:br>
              <a:rPr lang="en-US" b="0" dirty="0"/>
            </a:br>
            <a:r>
              <a:rPr lang="en-US" b="0" dirty="0"/>
              <a:t>NC Dept. of Transportation</a:t>
            </a:r>
            <a:br>
              <a:rPr lang="en-US" b="0" dirty="0"/>
            </a:br>
            <a:r>
              <a:rPr lang="en-US" b="0" dirty="0"/>
              <a:t>LaGrange Utilities</a:t>
            </a:r>
          </a:p>
          <a:p>
            <a:endParaRPr lang="en-US" b="0" dirty="0"/>
          </a:p>
          <a:p>
            <a:r>
              <a:rPr lang="en-US" dirty="0"/>
              <a:t>E. B. Frink Middle School</a:t>
            </a:r>
          </a:p>
          <a:p>
            <a:r>
              <a:rPr lang="en-US" dirty="0" err="1"/>
              <a:t>Contentnea</a:t>
            </a:r>
            <a:r>
              <a:rPr lang="en-US" dirty="0"/>
              <a:t> Savannah School (K-8)</a:t>
            </a:r>
          </a:p>
          <a:p>
            <a:r>
              <a:rPr lang="en-US" dirty="0"/>
              <a:t>Lenoir County Public Schools</a:t>
            </a:r>
          </a:p>
          <a:p>
            <a:endParaRPr lang="en-US" dirty="0"/>
          </a:p>
          <a:p>
            <a:r>
              <a:rPr lang="en-US" dirty="0"/>
              <a:t>Jessica Shimer &lt;jshimer@lenoir.k12.nc.us&gt;</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59</a:t>
            </a:fld>
            <a:endParaRPr lang="en-US"/>
          </a:p>
        </p:txBody>
      </p:sp>
    </p:spTree>
    <p:extLst>
      <p:ext uri="{BB962C8B-B14F-4D97-AF65-F5344CB8AC3E}">
        <p14:creationId xmlns:p14="http://schemas.microsoft.com/office/powerpoint/2010/main" val="93128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www.liftandmoveusa.com</a:t>
            </a:r>
            <a:r>
              <a:rPr lang="en-US"/>
              <a:t>/</a:t>
            </a:r>
          </a:p>
          <a:p>
            <a:endParaRPr lang="en-US"/>
          </a:p>
          <a:p>
            <a:endParaRPr lang="en-US"/>
          </a:p>
          <a:p>
            <a:r>
              <a:rPr lang="en-US"/>
              <a:t>https://</a:t>
            </a:r>
            <a:r>
              <a:rPr lang="en-US" err="1"/>
              <a:t>www.liftandmoveusa.com</a:t>
            </a:r>
            <a:r>
              <a:rPr lang="en-US"/>
              <a:t>/assets/infographic-poster-101818.pdf</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5558436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why we do this.</a:t>
            </a:r>
          </a:p>
          <a:p>
            <a:endParaRPr lang="en-US" dirty="0"/>
          </a:p>
          <a:p>
            <a:r>
              <a:rPr lang="en-US" dirty="0"/>
              <a:t>Coming out of the recession, the construction industry is ready to build but they need more workers.</a:t>
            </a:r>
          </a:p>
          <a:p>
            <a:endParaRPr lang="en-US" dirty="0"/>
          </a:p>
          <a:p>
            <a:r>
              <a:rPr lang="en-US" dirty="0"/>
              <a:t>These open houses are a way to let the future construction workers see what's down the road.  To try on the industry and see if it fits.</a:t>
            </a:r>
          </a:p>
        </p:txBody>
      </p:sp>
      <p:sp>
        <p:nvSpPr>
          <p:cNvPr id="4" name="Slide Number Placeholder 3"/>
          <p:cNvSpPr>
            <a:spLocks noGrp="1"/>
          </p:cNvSpPr>
          <p:nvPr>
            <p:ph type="sldNum" sz="quarter" idx="5"/>
          </p:nvPr>
        </p:nvSpPr>
        <p:spPr/>
        <p:txBody>
          <a:bodyPr/>
          <a:lstStyle/>
          <a:p>
            <a:fld id="{3D52D8DC-3CCA-4826-966D-69131461ECBB}" type="slidenum">
              <a:rPr lang="en-US" smtClean="0"/>
              <a:t>60</a:t>
            </a:fld>
            <a:endParaRPr lang="en-US"/>
          </a:p>
        </p:txBody>
      </p:sp>
    </p:spTree>
    <p:extLst>
      <p:ext uri="{BB962C8B-B14F-4D97-AF65-F5344CB8AC3E}">
        <p14:creationId xmlns:p14="http://schemas.microsoft.com/office/powerpoint/2010/main" val="34740289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colleges are doing their part in creating these open houses. </a:t>
            </a:r>
          </a:p>
          <a:p>
            <a:endParaRPr lang="en-US" dirty="0"/>
          </a:p>
          <a:p>
            <a:r>
              <a:rPr lang="en-US" dirty="0"/>
              <a:t>Each month we will let you know about the events that might be in your part of the state.</a:t>
            </a:r>
          </a:p>
        </p:txBody>
      </p:sp>
      <p:sp>
        <p:nvSpPr>
          <p:cNvPr id="4" name="Slide Number Placeholder 3"/>
          <p:cNvSpPr>
            <a:spLocks noGrp="1"/>
          </p:cNvSpPr>
          <p:nvPr>
            <p:ph type="sldNum" sz="quarter" idx="5"/>
          </p:nvPr>
        </p:nvSpPr>
        <p:spPr/>
        <p:txBody>
          <a:bodyPr/>
          <a:lstStyle/>
          <a:p>
            <a:fld id="{3D52D8DC-3CCA-4826-966D-69131461ECBB}" type="slidenum">
              <a:rPr lang="en-US" smtClean="0"/>
              <a:t>61</a:t>
            </a:fld>
            <a:endParaRPr lang="en-US"/>
          </a:p>
        </p:txBody>
      </p:sp>
    </p:spTree>
    <p:extLst>
      <p:ext uri="{BB962C8B-B14F-4D97-AF65-F5344CB8AC3E}">
        <p14:creationId xmlns:p14="http://schemas.microsoft.com/office/powerpoint/2010/main" val="15231002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events you can hold</a:t>
            </a:r>
            <a:r>
              <a:rPr lang="en-US" baseline="0" dirty="0"/>
              <a:t> during this week to promote what you are doing and hopefully get your future employees interested.</a:t>
            </a:r>
          </a:p>
          <a:p>
            <a:endParaRPr lang="en-US" baseline="0" dirty="0"/>
          </a:p>
          <a:p>
            <a:r>
              <a:rPr lang="en-US" baseline="0" dirty="0"/>
              <a:t>Open Houses could occur at a community college or at a construction site, or at the headquarters for a construction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62</a:t>
            </a:fld>
            <a:endParaRPr lang="en-US"/>
          </a:p>
        </p:txBody>
      </p:sp>
    </p:spTree>
    <p:extLst>
      <p:ext uri="{BB962C8B-B14F-4D97-AF65-F5344CB8AC3E}">
        <p14:creationId xmlns:p14="http://schemas.microsoft.com/office/powerpoint/2010/main" val="20772056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kind of open houses can benefit people at all kinds of places in life.</a:t>
            </a:r>
          </a:p>
        </p:txBody>
      </p:sp>
      <p:sp>
        <p:nvSpPr>
          <p:cNvPr id="4" name="Slide Number Placeholder 3"/>
          <p:cNvSpPr>
            <a:spLocks noGrp="1"/>
          </p:cNvSpPr>
          <p:nvPr>
            <p:ph type="sldNum" sz="quarter" idx="5"/>
          </p:nvPr>
        </p:nvSpPr>
        <p:spPr/>
        <p:txBody>
          <a:bodyPr/>
          <a:lstStyle/>
          <a:p>
            <a:fld id="{3D52D8DC-3CCA-4826-966D-69131461ECBB}" type="slidenum">
              <a:rPr lang="en-US" smtClean="0"/>
              <a:t>63</a:t>
            </a:fld>
            <a:endParaRPr lang="en-US"/>
          </a:p>
        </p:txBody>
      </p:sp>
    </p:spTree>
    <p:extLst>
      <p:ext uri="{BB962C8B-B14F-4D97-AF65-F5344CB8AC3E}">
        <p14:creationId xmlns:p14="http://schemas.microsoft.com/office/powerpoint/2010/main" val="1041253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go-to website for all events in North Carolina is</a:t>
            </a:r>
            <a:r>
              <a:rPr lang="en-US" baseline="0" dirty="0"/>
              <a:t> </a:t>
            </a:r>
          </a:p>
          <a:p>
            <a:endParaRPr lang="en-US" baseline="0" dirty="0"/>
          </a:p>
          <a:p>
            <a:r>
              <a:rPr lang="en-US" baseline="0" dirty="0"/>
              <a:t>NC Perkins dot org slash construction</a:t>
            </a:r>
          </a:p>
          <a:p>
            <a:endParaRPr lang="en-US" baseline="0" dirty="0"/>
          </a:p>
          <a:p>
            <a:r>
              <a:rPr lang="en-US" baseline="0" dirty="0"/>
              <a:t>There you will find the calendar of events, promotional materials, information about our planning meetings, like this one, and our partners and our participating colleges.</a:t>
            </a:r>
          </a:p>
          <a:p>
            <a:endParaRPr lang="en-US" baseline="0" dirty="0"/>
          </a:p>
          <a:p>
            <a:r>
              <a:rPr lang="en-US" baseline="0" dirty="0"/>
              <a:t>Lots of good stuff on that web site.</a:t>
            </a:r>
          </a:p>
          <a:p>
            <a:endParaRPr lang="en-US" baseline="0" dirty="0"/>
          </a:p>
          <a:p>
            <a:r>
              <a:rPr lang="en-US" baseline="0" dirty="0"/>
              <a:t>Stick a bookmark on that page, so you can keep checking it as we get closer to the big week.</a:t>
            </a:r>
          </a:p>
          <a:p>
            <a:endParaRPr lang="en-US" baseline="0" dirty="0"/>
          </a:p>
          <a:p>
            <a:endParaRPr lang="en-US" dirty="0"/>
          </a:p>
          <a:p>
            <a:endParaRPr lang="en-US" dirty="0"/>
          </a:p>
          <a:p>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www.ncperkins.org</a:t>
            </a:r>
            <a:r>
              <a:rPr lang="en-US" dirty="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64</a:t>
            </a:fld>
            <a:endParaRPr lang="en-US"/>
          </a:p>
        </p:txBody>
      </p:sp>
    </p:spTree>
    <p:extLst>
      <p:ext uri="{BB962C8B-B14F-4D97-AF65-F5344CB8AC3E}">
        <p14:creationId xmlns:p14="http://schemas.microsoft.com/office/powerpoint/2010/main" val="5765887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65</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dirty="0">
                <a:latin typeface="Arial" charset="0"/>
                <a:ea typeface="ヒラギノ角ゴ Pro W3" charset="0"/>
                <a:cs typeface="Arial" charset="0"/>
              </a:rPr>
              <a:t>Here are next year's dates.</a:t>
            </a:r>
          </a:p>
        </p:txBody>
      </p:sp>
    </p:spTree>
    <p:extLst>
      <p:ext uri="{BB962C8B-B14F-4D97-AF65-F5344CB8AC3E}">
        <p14:creationId xmlns:p14="http://schemas.microsoft.com/office/powerpoint/2010/main" val="2164585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events that we know about across the state.</a:t>
            </a:r>
          </a:p>
          <a:p>
            <a:endParaRPr lang="en-US" dirty="0"/>
          </a:p>
          <a:p>
            <a:r>
              <a:rPr lang="en-US" dirty="0"/>
              <a:t>If you know </a:t>
            </a:r>
            <a:r>
              <a:rPr lang="en-US" dirty="0" err="1"/>
              <a:t>aof</a:t>
            </a:r>
            <a:r>
              <a:rPr lang="en-US" dirty="0"/>
              <a:t> a large event, please let us know so we can promote it.</a:t>
            </a:r>
          </a:p>
          <a:p>
            <a:endParaRPr lang="en-US" dirty="0"/>
          </a:p>
          <a:p>
            <a:r>
              <a:rPr lang="en-US" dirty="0"/>
              <a:t>We are not talking about job fairs where the focus is on getting hired, </a:t>
            </a:r>
          </a:p>
          <a:p>
            <a:r>
              <a:rPr lang="en-US" dirty="0"/>
              <a:t>These are events where careers can be explored and tried out.</a:t>
            </a:r>
          </a:p>
          <a:p>
            <a:br>
              <a:rPr lang="en-US" dirty="0"/>
            </a:br>
            <a:r>
              <a:rPr lang="en-US" dirty="0"/>
              <a:t>This is for folks to explore careers and talk to professionals about those careers.  </a:t>
            </a:r>
          </a:p>
          <a:p>
            <a:endParaRPr lang="en-US" baseline="0" dirty="0"/>
          </a:p>
          <a:p>
            <a:r>
              <a:rPr lang="en-US" baseline="0" dirty="0"/>
              <a:t>It's about career exploration</a:t>
            </a:r>
          </a:p>
          <a:p>
            <a:r>
              <a:rPr lang="en-US" baseline="0" dirty="0"/>
              <a:t>It's about recruiting folks into an industry, not just a specific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66</a:t>
            </a:fld>
            <a:endParaRPr lang="en-US"/>
          </a:p>
        </p:txBody>
      </p:sp>
    </p:spTree>
    <p:extLst>
      <p:ext uri="{BB962C8B-B14F-4D97-AF65-F5344CB8AC3E}">
        <p14:creationId xmlns:p14="http://schemas.microsoft.com/office/powerpoint/2010/main" val="11461794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charset="0"/>
                <a:ea typeface="ヒラギノ角ゴ Pro W3" charset="0"/>
                <a:cs typeface="Arial" charset="0"/>
              </a:rPr>
              <a:t>Our next meeting like this one will be on January 24.</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You can go to the </a:t>
            </a:r>
            <a:r>
              <a:rPr lang="en-US" sz="1200" dirty="0" err="1">
                <a:latin typeface="Arial" charset="0"/>
                <a:ea typeface="ヒラギノ角ゴ Pro W3" charset="0"/>
                <a:cs typeface="Arial" charset="0"/>
              </a:rPr>
              <a:t>NCPerkins</a:t>
            </a:r>
            <a:r>
              <a:rPr lang="en-US" sz="1200" dirty="0">
                <a:latin typeface="Arial" charset="0"/>
                <a:ea typeface="ヒラギノ角ゴ Pro W3" charset="0"/>
                <a:cs typeface="Arial" charset="0"/>
              </a:rPr>
              <a:t> website to register for that meeting.</a:t>
            </a:r>
          </a:p>
          <a:p>
            <a:endParaRPr lang="en-US" sz="1200" dirty="0">
              <a:latin typeface="Arial" charset="0"/>
              <a:ea typeface="ヒラギノ角ゴ Pro W3" charset="0"/>
              <a:cs typeface="Arial" charset="0"/>
            </a:endParaRPr>
          </a:p>
          <a:p>
            <a:r>
              <a:rPr lang="en-US" sz="1200" dirty="0">
                <a:latin typeface="Arial" charset="0"/>
                <a:ea typeface="ヒラギノ角ゴ Pro W3" charset="0"/>
                <a:cs typeface="Arial" charset="0"/>
              </a:rPr>
              <a:t>We'll also send you a reminder, since you are now on our mailing list.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67</a:t>
            </a:fld>
            <a:endParaRPr lang="en-US"/>
          </a:p>
        </p:txBody>
      </p:sp>
    </p:spTree>
    <p:extLst>
      <p:ext uri="{BB962C8B-B14F-4D97-AF65-F5344CB8AC3E}">
        <p14:creationId xmlns:p14="http://schemas.microsoft.com/office/powerpoint/2010/main" val="2173484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As these events are planned, we’ll let you know about them.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report can be found here: </a:t>
            </a:r>
            <a:r>
              <a:rPr lang="en-US" sz="1200" b="0" i="0" u="sng" kern="1200" dirty="0">
                <a:solidFill>
                  <a:schemeClr val="tx1"/>
                </a:solidFill>
                <a:effectLst/>
                <a:latin typeface="+mn-lt"/>
                <a:ea typeface="+mn-ea"/>
                <a:cs typeface="+mn-cs"/>
                <a:hlinkClick r:id="rId3"/>
              </a:rPr>
              <a:t>https://nccertifiedcareerpathways.com/ncworks-certified-career-pathways-one-year-impact-report/</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68</a:t>
            </a:fld>
            <a:endParaRPr lang="en-US"/>
          </a:p>
        </p:txBody>
      </p:sp>
    </p:spTree>
    <p:extLst>
      <p:ext uri="{BB962C8B-B14F-4D97-AF65-F5344CB8AC3E}">
        <p14:creationId xmlns:p14="http://schemas.microsoft.com/office/powerpoint/2010/main" val="23053542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month is in February. Many high schools make a big deal about this.</a:t>
            </a:r>
          </a:p>
          <a:p>
            <a:endParaRPr lang="en-US" dirty="0"/>
          </a:p>
          <a:p>
            <a:r>
              <a:rPr lang="en-US" dirty="0"/>
              <a:t>If we learn of any big events, we’ll let you know.</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69</a:t>
            </a:fld>
            <a:endParaRPr lang="en-US"/>
          </a:p>
        </p:txBody>
      </p:sp>
    </p:spTree>
    <p:extLst>
      <p:ext uri="{BB962C8B-B14F-4D97-AF65-F5344CB8AC3E}">
        <p14:creationId xmlns:p14="http://schemas.microsoft.com/office/powerpoint/2010/main" val="384469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www.liftandmoveusa.com</a:t>
            </a:r>
            <a:r>
              <a:rPr lang="en-US"/>
              <a:t>/</a:t>
            </a:r>
          </a:p>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428309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this earlier.</a:t>
            </a:r>
          </a:p>
          <a:p>
            <a:r>
              <a:rPr lang="en-US" dirty="0"/>
              <a:t>We hope to have open houses at our college construction programs across the state.</a:t>
            </a:r>
          </a:p>
          <a:p>
            <a:endParaRPr lang="en-US" dirty="0"/>
          </a:p>
          <a:p>
            <a:r>
              <a:rPr lang="en-US" dirty="0"/>
              <a:t>The high schools in Wake County will have their annual shed building competition, which should be during this week.  </a:t>
            </a:r>
          </a:p>
          <a:p>
            <a:endParaRPr lang="en-US" dirty="0"/>
          </a:p>
          <a:p>
            <a:r>
              <a:rPr lang="en-US" dirty="0"/>
              <a:t>Bob</a:t>
            </a:r>
          </a:p>
        </p:txBody>
      </p:sp>
      <p:sp>
        <p:nvSpPr>
          <p:cNvPr id="4" name="Slide Number Placeholder 3"/>
          <p:cNvSpPr>
            <a:spLocks noGrp="1"/>
          </p:cNvSpPr>
          <p:nvPr>
            <p:ph type="sldNum" sz="quarter" idx="10"/>
          </p:nvPr>
        </p:nvSpPr>
        <p:spPr/>
        <p:txBody>
          <a:bodyPr/>
          <a:lstStyle/>
          <a:p>
            <a:fld id="{3D52D8DC-3CCA-4826-966D-69131461ECBB}" type="slidenum">
              <a:rPr lang="en-US" smtClean="0"/>
              <a:t>70</a:t>
            </a:fld>
            <a:endParaRPr lang="en-US"/>
          </a:p>
        </p:txBody>
      </p:sp>
    </p:spTree>
    <p:extLst>
      <p:ext uri="{BB962C8B-B14F-4D97-AF65-F5344CB8AC3E}">
        <p14:creationId xmlns:p14="http://schemas.microsoft.com/office/powerpoint/2010/main" val="40402330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USA is a more than just a student club.</a:t>
            </a:r>
          </a:p>
          <a:p>
            <a:endParaRPr lang="en-US" dirty="0"/>
          </a:p>
          <a:p>
            <a:r>
              <a:rPr lang="en-US" dirty="0"/>
              <a:t>We go to the state-wide competition every spring in Greensboro.</a:t>
            </a:r>
          </a:p>
          <a:p>
            <a:endParaRPr lang="en-US" dirty="0"/>
          </a:p>
          <a:p>
            <a:r>
              <a:rPr lang="en-US" dirty="0"/>
              <a:t>The postsecondary participants and competitions have been growing for years.</a:t>
            </a:r>
          </a:p>
          <a:p>
            <a:endParaRPr lang="en-US" dirty="0"/>
          </a:p>
          <a:p>
            <a:r>
              <a:rPr lang="en-US" dirty="0"/>
              <a:t>Lots of businesses come to this competition to recruit right off the competition floor.</a:t>
            </a:r>
          </a:p>
          <a:p>
            <a:endParaRPr lang="en-US" dirty="0"/>
          </a:p>
          <a:p>
            <a:endParaRPr lang="en-US" dirty="0"/>
          </a:p>
          <a:p>
            <a:r>
              <a:rPr lang="en-US" dirty="0"/>
              <a:t>http://</a:t>
            </a:r>
            <a:r>
              <a:rPr lang="en-US" dirty="0" err="1"/>
              <a:t>www.skillsusanc.org</a:t>
            </a:r>
            <a:r>
              <a:rPr lang="en-US" dirty="0"/>
              <a:t>/state-conference</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71</a:t>
            </a:fld>
            <a:endParaRPr lang="en-US"/>
          </a:p>
        </p:txBody>
      </p:sp>
    </p:spTree>
    <p:extLst>
      <p:ext uri="{BB962C8B-B14F-4D97-AF65-F5344CB8AC3E}">
        <p14:creationId xmlns:p14="http://schemas.microsoft.com/office/powerpoint/2010/main" val="22573723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week in October, we expect about 70 open houses across the state.</a:t>
            </a:r>
          </a:p>
          <a:p>
            <a:endParaRPr lang="en-US" dirty="0"/>
          </a:p>
          <a:p>
            <a:r>
              <a:rPr lang="en-US" dirty="0" err="1"/>
              <a:t>NCperkins.org</a:t>
            </a:r>
            <a:r>
              <a:rPr lang="en-US" dirty="0"/>
              <a:t>/manufacturing</a:t>
            </a:r>
          </a:p>
        </p:txBody>
      </p:sp>
      <p:sp>
        <p:nvSpPr>
          <p:cNvPr id="4" name="Slide Number Placeholder 3"/>
          <p:cNvSpPr>
            <a:spLocks noGrp="1"/>
          </p:cNvSpPr>
          <p:nvPr>
            <p:ph type="sldNum" sz="quarter" idx="10"/>
          </p:nvPr>
        </p:nvSpPr>
        <p:spPr/>
        <p:txBody>
          <a:bodyPr/>
          <a:lstStyle/>
          <a:p>
            <a:fld id="{3D52D8DC-3CCA-4826-966D-69131461ECBB}" type="slidenum">
              <a:rPr lang="en-US" smtClean="0"/>
              <a:t>72</a:t>
            </a:fld>
            <a:endParaRPr lang="en-US"/>
          </a:p>
        </p:txBody>
      </p:sp>
    </p:spTree>
    <p:extLst>
      <p:ext uri="{BB962C8B-B14F-4D97-AF65-F5344CB8AC3E}">
        <p14:creationId xmlns:p14="http://schemas.microsoft.com/office/powerpoint/2010/main" val="32354129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Collision Repair industry hosts open house events across the country. </a:t>
            </a:r>
          </a:p>
          <a:p>
            <a:r>
              <a:rPr lang="en-US" dirty="0"/>
              <a:t>They held an event in Concord, North Carolina a few months ago. </a:t>
            </a:r>
          </a:p>
          <a:p>
            <a:r>
              <a:rPr lang="en-US" dirty="0"/>
              <a:t>They have not posted their 2019 calendar.</a:t>
            </a:r>
          </a:p>
          <a:p>
            <a:endParaRPr lang="en-US" dirty="0"/>
          </a:p>
          <a:p>
            <a:endParaRPr lang="en-US" dirty="0"/>
          </a:p>
          <a:p>
            <a:endParaRPr lang="en-US" dirty="0"/>
          </a:p>
          <a:p>
            <a:r>
              <a:rPr lang="en-US" dirty="0"/>
              <a:t>https://</a:t>
            </a:r>
            <a:r>
              <a:rPr lang="en-US" dirty="0" err="1"/>
              <a:t>www.collisioneducationfoundation.org</a:t>
            </a:r>
            <a:r>
              <a:rPr lang="en-US" dirty="0"/>
              <a:t>/transportation-career-fairs/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73</a:t>
            </a:fld>
            <a:endParaRPr lang="en-US"/>
          </a:p>
        </p:txBody>
      </p:sp>
    </p:spTree>
    <p:extLst>
      <p:ext uri="{BB962C8B-B14F-4D97-AF65-F5344CB8AC3E}">
        <p14:creationId xmlns:p14="http://schemas.microsoft.com/office/powerpoint/2010/main" val="477883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Museum of Natural Sciences hosts events to learn about careers in science.</a:t>
            </a:r>
          </a:p>
          <a:p>
            <a:endParaRPr lang="en-US" dirty="0"/>
          </a:p>
          <a:p>
            <a:r>
              <a:rPr lang="en-US" dirty="0"/>
              <a:t>This is one they do every October.</a:t>
            </a:r>
          </a:p>
          <a:p>
            <a:endParaRPr lang="en-US" dirty="0"/>
          </a:p>
          <a:p>
            <a:endParaRPr lang="en-US" dirty="0"/>
          </a:p>
          <a:p>
            <a:endParaRPr lang="en-US" dirty="0"/>
          </a:p>
          <a:p>
            <a:endParaRPr lang="en-US" dirty="0"/>
          </a:p>
          <a:p>
            <a:r>
              <a:rPr lang="en-US" dirty="0"/>
              <a:t>https://</a:t>
            </a:r>
            <a:r>
              <a:rPr lang="en-US" dirty="0" err="1"/>
              <a:t>naturalsciences.org</a:t>
            </a:r>
            <a:r>
              <a:rPr lang="en-US" dirty="0"/>
              <a:t>/calendar/event/stem-career-showcase-2/</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74</a:t>
            </a:fld>
            <a:endParaRPr lang="en-US"/>
          </a:p>
        </p:txBody>
      </p:sp>
    </p:spTree>
    <p:extLst>
      <p:ext uri="{BB962C8B-B14F-4D97-AF65-F5344CB8AC3E}">
        <p14:creationId xmlns:p14="http://schemas.microsoft.com/office/powerpoint/2010/main" val="41352972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the Lift and Move folks do another event in North Carolina next year.  The one I went to was great.</a:t>
            </a:r>
          </a:p>
          <a:p>
            <a:endParaRPr lang="en-US" dirty="0"/>
          </a:p>
          <a:p>
            <a:endParaRPr lang="en-US" dirty="0"/>
          </a:p>
          <a:p>
            <a:endParaRPr lang="en-US" dirty="0"/>
          </a:p>
          <a:p>
            <a:endParaRPr lang="en-US" dirty="0"/>
          </a:p>
          <a:p>
            <a:r>
              <a:rPr lang="en-US" dirty="0"/>
              <a:t>=========</a:t>
            </a:r>
          </a:p>
          <a:p>
            <a:r>
              <a:rPr lang="en-US" dirty="0"/>
              <a:t>http://</a:t>
            </a:r>
            <a:r>
              <a:rPr lang="en-US" dirty="0" err="1"/>
              <a:t>www.liftandmoveusa.com</a:t>
            </a:r>
            <a:r>
              <a:rPr lang="en-US" dirty="0"/>
              <a:t>/</a:t>
            </a:r>
          </a:p>
          <a:p>
            <a:r>
              <a:rPr lang="en-US" dirty="0"/>
              <a:t>https://</a:t>
            </a:r>
            <a:r>
              <a:rPr lang="en-US" dirty="0" err="1"/>
              <a:t>twitter.com</a:t>
            </a:r>
            <a:r>
              <a:rPr lang="en-US" dirty="0"/>
              <a:t>/</a:t>
            </a:r>
            <a:r>
              <a:rPr lang="en-US" dirty="0" err="1"/>
              <a:t>liftmoveusa</a:t>
            </a:r>
            <a:endParaRPr lang="en-US" dirty="0"/>
          </a:p>
          <a:p>
            <a:r>
              <a:rPr lang="en-US" dirty="0"/>
              <a:t>http://</a:t>
            </a:r>
            <a:r>
              <a:rPr lang="en-US" dirty="0" err="1"/>
              <a:t>www.superiorcranes.com</a:t>
            </a:r>
            <a:r>
              <a:rPr lang="en-US" dirty="0"/>
              <a:t>/</a:t>
            </a:r>
          </a:p>
          <a:p>
            <a:endParaRPr lang="en-US" dirty="0"/>
          </a:p>
          <a:p>
            <a:endParaRPr lang="en-US" dirty="0"/>
          </a:p>
          <a:p>
            <a:r>
              <a:rPr lang="en-US" dirty="0"/>
              <a:t>Kyle </a:t>
            </a:r>
            <a:r>
              <a:rPr lang="en-US" dirty="0" err="1"/>
              <a:t>Belkoski</a:t>
            </a:r>
            <a:r>
              <a:rPr lang="en-US" dirty="0"/>
              <a:t> | Director of Sales | Superior Cranes, Inc.</a:t>
            </a:r>
            <a:br>
              <a:rPr lang="en-US" dirty="0"/>
            </a:br>
            <a:r>
              <a:rPr lang="en-US" dirty="0"/>
              <a:t>1079 Boulder Rd, Greensboro, NC 27410</a:t>
            </a:r>
            <a:br>
              <a:rPr lang="en-US" dirty="0"/>
            </a:br>
            <a:r>
              <a:rPr lang="en-US" dirty="0"/>
              <a:t>Tel: 910.997.7700 | Fax: 336.464.2724 | Mob: 336.209.7548</a:t>
            </a:r>
            <a:br>
              <a:rPr lang="en-US" dirty="0"/>
            </a:br>
            <a:r>
              <a:rPr lang="en-US" dirty="0"/>
              <a:t>Email: </a:t>
            </a:r>
            <a:r>
              <a:rPr lang="en-US" dirty="0">
                <a:hlinkClick r:id="rId3"/>
              </a:rPr>
              <a:t>kyle@superiorcranes.com</a:t>
            </a:r>
            <a:r>
              <a:rPr lang="en-US" dirty="0"/>
              <a:t> | Web: </a:t>
            </a:r>
            <a:r>
              <a:rPr lang="en-US" dirty="0">
                <a:hlinkClick r:id="rId4"/>
              </a:rPr>
              <a:t>www.superiorcranes.com</a:t>
            </a:r>
            <a:br>
              <a:rPr lang="en-US" dirty="0"/>
            </a:b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75</a:t>
            </a:fld>
            <a:endParaRPr lang="en-US"/>
          </a:p>
        </p:txBody>
      </p:sp>
    </p:spTree>
    <p:extLst>
      <p:ext uri="{BB962C8B-B14F-4D97-AF65-F5344CB8AC3E}">
        <p14:creationId xmlns:p14="http://schemas.microsoft.com/office/powerpoint/2010/main" val="317308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Charlotte has a big event where they bring together 2,000 students and 100 businesses and colleges to help these students decide on a career pathway.</a:t>
            </a:r>
          </a:p>
          <a:p>
            <a:r>
              <a:rPr lang="en-US" dirty="0"/>
              <a:t>That will be in November.</a:t>
            </a:r>
          </a:p>
          <a:p>
            <a:endParaRPr lang="en-US" dirty="0"/>
          </a:p>
          <a:p>
            <a:endParaRPr lang="en-US" dirty="0"/>
          </a:p>
          <a:p>
            <a:endParaRPr lang="en-US" dirty="0"/>
          </a:p>
          <a:p>
            <a:r>
              <a:rPr lang="en-US" dirty="0"/>
              <a:t>https://</a:t>
            </a:r>
            <a:r>
              <a:rPr lang="en-US" dirty="0" err="1"/>
              <a:t>charlottenc.gov</a:t>
            </a:r>
            <a:r>
              <a:rPr lang="en-US" dirty="0"/>
              <a:t>/Mayor/Youth/MYEP/Pages/</a:t>
            </a:r>
            <a:r>
              <a:rPr lang="en-US" dirty="0" err="1"/>
              <a:t>CCDD.aspx</a:t>
            </a:r>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76</a:t>
            </a:fld>
            <a:endParaRPr lang="en-US"/>
          </a:p>
        </p:txBody>
      </p:sp>
    </p:spTree>
    <p:extLst>
      <p:ext uri="{BB962C8B-B14F-4D97-AF65-F5344CB8AC3E}">
        <p14:creationId xmlns:p14="http://schemas.microsoft.com/office/powerpoint/2010/main" val="8141633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77</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7741368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78</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26291598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a:t>
            </a:r>
            <a:r>
              <a:rPr lang="en-US" dirty="0" err="1"/>
              <a:t>www.imperialcorp.com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79</a:t>
            </a:fld>
            <a:endParaRPr lang="en-US"/>
          </a:p>
        </p:txBody>
      </p:sp>
    </p:spTree>
    <p:extLst>
      <p:ext uri="{BB962C8B-B14F-4D97-AF65-F5344CB8AC3E}">
        <p14:creationId xmlns:p14="http://schemas.microsoft.com/office/powerpoint/2010/main" val="245938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all make decisions in life as to which way to go.  Sometimes it is as easy as deciding</a:t>
            </a:r>
            <a:r>
              <a:rPr lang="en-US" baseline="0" dirty="0"/>
              <a:t> what color shirt to wear today, and some decisions, like choosing a career, can take some substantial planning.</a:t>
            </a:r>
          </a:p>
          <a:p>
            <a:endParaRPr lang="en-US" baseline="0" dirty="0"/>
          </a:p>
          <a:p>
            <a:r>
              <a:rPr lang="en-US" baseline="0" dirty="0"/>
              <a:t>Steven Covey's second  habit of highly effective people  said to  "Begin with the End in Mind" ® .</a:t>
            </a:r>
          </a:p>
          <a:p>
            <a:endParaRPr lang="en-US" baseline="0" dirty="0"/>
          </a:p>
          <a:p>
            <a:r>
              <a:rPr lang="en-US" baseline="0" dirty="0"/>
              <a:t>If you are </a:t>
            </a:r>
            <a:r>
              <a:rPr lang="en-US" u="sng" baseline="0" dirty="0"/>
              <a:t>not</a:t>
            </a:r>
            <a:r>
              <a:rPr lang="en-US" baseline="0" dirty="0"/>
              <a:t> on a career pathway, You will end up somewhere, but probably not where you want to be.</a:t>
            </a:r>
          </a:p>
          <a:p>
            <a:endParaRPr lang="en-US" baseline="0" dirty="0"/>
          </a:p>
          <a:p>
            <a:endParaRPr lang="en-US" dirty="0"/>
          </a:p>
          <a:p>
            <a:endParaRPr lang="en-US" dirty="0"/>
          </a:p>
          <a:p>
            <a:r>
              <a:rPr lang="en-US" dirty="0"/>
              <a:t>====</a:t>
            </a:r>
          </a:p>
          <a:p>
            <a:r>
              <a:rPr lang="en-US" dirty="0"/>
              <a:t>http://nc3t.com/</a:t>
            </a:r>
            <a:r>
              <a:rPr lang="en-US" dirty="0" err="1"/>
              <a:t>wp</a:t>
            </a:r>
            <a:r>
              <a:rPr lang="en-US" dirty="0"/>
              <a:t>-content/uploads/2014/08/Screen-Shot-2014-08-08-at-9.02.33-PM.png</a:t>
            </a: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66347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official federal government definition of </a:t>
            </a:r>
            <a:r>
              <a:rPr lang="en-US" baseline="0"/>
              <a:t>Career Pathway.</a:t>
            </a:r>
          </a:p>
          <a:p>
            <a:endParaRPr lang="en-US" baseline="0"/>
          </a:p>
          <a:p>
            <a:r>
              <a:rPr lang="en-US" baseline="0"/>
              <a:t>That’s a long definition.</a:t>
            </a:r>
          </a:p>
          <a:p>
            <a:endParaRPr lang="en-US" baseline="0"/>
          </a:p>
          <a:p>
            <a:r>
              <a:rPr lang="en-US" baseline="0"/>
              <a:t>Let’s look at these items one at a time.</a:t>
            </a:r>
            <a:endParaRPr lang="en-US"/>
          </a:p>
          <a:p>
            <a:endParaRPr lang="en-US"/>
          </a:p>
          <a:p>
            <a:r>
              <a:rPr lang="en-US"/>
              <a:t>====</a:t>
            </a:r>
          </a:p>
          <a:p>
            <a:r>
              <a:rPr lang="en-US"/>
              <a:t>http://</a:t>
            </a:r>
            <a:r>
              <a:rPr lang="en-US" err="1"/>
              <a:t>uscode.house.gov</a:t>
            </a:r>
            <a:r>
              <a:rPr lang="en-US"/>
              <a:t>/</a:t>
            </a:r>
            <a:r>
              <a:rPr lang="en-US" err="1"/>
              <a:t>view.xhtml?req</a:t>
            </a:r>
            <a:r>
              <a:rPr lang="en-US"/>
              <a:t>=(title:29%20section:3102%20edition:prelim)</a:t>
            </a:r>
          </a:p>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355130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5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12/13/18</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12/13/18</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14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
        <p:nvSpPr>
          <p:cNvPr id="13"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4769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4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0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
        <p:nvSpPr>
          <p:cNvPr id="12" name="Title 1"/>
          <p:cNvSpPr>
            <a:spLocks noGrp="1"/>
          </p:cNvSpPr>
          <p:nvPr>
            <p:ph type="title"/>
          </p:nvPr>
        </p:nvSpPr>
        <p:spPr>
          <a:xfrm>
            <a:off x="1297858" y="168488"/>
            <a:ext cx="7364361" cy="1325563"/>
          </a:xfrm>
        </p:spPr>
        <p:txBody>
          <a:bodyPr>
            <a:normAutofit/>
          </a:bodyPr>
          <a:lstStyle>
            <a:lvl1pPr>
              <a:defRPr sz="32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250544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12/13/18</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12/13/18</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514350" rtl="0" eaLnBrk="1" latinLnBrk="0" hangingPunct="1">
        <a:lnSpc>
          <a:spcPct val="90000"/>
        </a:lnSpc>
        <a:spcBef>
          <a:spcPct val="0"/>
        </a:spcBef>
        <a:buNone/>
        <a:defRPr sz="32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iftandmoveusa.com/index.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liftandmoveusa.com/index.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google.com/url?sa=i&amp;rct=j&amp;q=&amp;esrc=s&amp;source=images&amp;cd=&amp;ved=2ahUKEwiJheb1maLeAhVvT98KHQWSBpEQjRx6BAgBEAU&amp;url=https://twitter.com/liftmoveusa&amp;psig=AOvVaw1lXv_qNTNSqsBFlGEqMLbw&amp;ust=1540577855763893"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Bob </a:t>
            </a:r>
            <a:r>
              <a:rPr lang="en-US" sz="2600" dirty="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October 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112119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(A) aligns with the skill needs of industries in the economy of the State or regional economy involved;</a:t>
            </a:r>
          </a:p>
        </p:txBody>
      </p:sp>
    </p:spTree>
    <p:extLst>
      <p:ext uri="{BB962C8B-B14F-4D97-AF65-F5344CB8AC3E}">
        <p14:creationId xmlns:p14="http://schemas.microsoft.com/office/powerpoint/2010/main" val="420371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396432" y="1600200"/>
            <a:ext cx="8747567" cy="5410200"/>
          </a:xfrm>
        </p:spPr>
        <p:txBody>
          <a:bodyPr>
            <a:noAutofit/>
          </a:bodyPr>
          <a:lstStyle/>
          <a:p>
            <a:pPr marL="0" indent="0">
              <a:buNone/>
            </a:pPr>
            <a:r>
              <a:rPr lang="en-US" sz="2800" dirty="0"/>
              <a:t>The term "career pathway" means a combination of rigorous and high-quality education, training, and other services that-</a:t>
            </a:r>
          </a:p>
          <a:p>
            <a:r>
              <a:rPr lang="en-US" sz="2800" dirty="0"/>
              <a:t>(B) prepares an individual to be successful in any of a full range of secondary or postsecondary education options, including apprenticeships registered under the Act of August 16, 1937 (commonly known as the "National Apprenticeship Act"; 50 Stat. 664, chapter 663; 29 U.S.C. 50 et seq.) (referred to individually in this Act as an "apprenticeship", except in section 3226 of this title);</a:t>
            </a:r>
          </a:p>
        </p:txBody>
      </p:sp>
    </p:spTree>
    <p:extLst>
      <p:ext uri="{BB962C8B-B14F-4D97-AF65-F5344CB8AC3E}">
        <p14:creationId xmlns:p14="http://schemas.microsoft.com/office/powerpoint/2010/main" val="183236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(C) includes counseling to support an individual in achieving the individual's education and career goals;</a:t>
            </a:r>
          </a:p>
        </p:txBody>
      </p:sp>
    </p:spTree>
    <p:extLst>
      <p:ext uri="{BB962C8B-B14F-4D97-AF65-F5344CB8AC3E}">
        <p14:creationId xmlns:p14="http://schemas.microsoft.com/office/powerpoint/2010/main" val="313171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(D) includes, as appropriate, education offered concurrently with and in the same context as workforce preparation activities and training for a specific occupation or occupational cluster;</a:t>
            </a:r>
          </a:p>
        </p:txBody>
      </p:sp>
    </p:spTree>
    <p:extLst>
      <p:ext uri="{BB962C8B-B14F-4D97-AF65-F5344CB8AC3E}">
        <p14:creationId xmlns:p14="http://schemas.microsoft.com/office/powerpoint/2010/main" val="32073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(E) organizes education, training, and other services to meet the particular needs of an individual in a manner that accelerates the educational and career advancement of the individual to the extent practicable;</a:t>
            </a:r>
          </a:p>
        </p:txBody>
      </p:sp>
    </p:spTree>
    <p:extLst>
      <p:ext uri="{BB962C8B-B14F-4D97-AF65-F5344CB8AC3E}">
        <p14:creationId xmlns:p14="http://schemas.microsoft.com/office/powerpoint/2010/main" val="398898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(F) enables an individual to attain a secondary school diploma or its recognized equivalent, and at least 1 recognized postsecondary credential; and</a:t>
            </a:r>
          </a:p>
        </p:txBody>
      </p:sp>
    </p:spTree>
    <p:extLst>
      <p:ext uri="{BB962C8B-B14F-4D97-AF65-F5344CB8AC3E}">
        <p14:creationId xmlns:p14="http://schemas.microsoft.com/office/powerpoint/2010/main" val="163081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2800"/>
              <a:t>The term "career pathway" means a combination of rigorous and high-quality education, training, and other services that-</a:t>
            </a:r>
          </a:p>
          <a:p>
            <a:r>
              <a:rPr lang="en-US" sz="2800"/>
              <a:t>(G) helps an individual enter or advance within a specific occupation or occupational cluster.</a:t>
            </a:r>
          </a:p>
        </p:txBody>
      </p:sp>
    </p:spTree>
    <p:extLst>
      <p:ext uri="{BB962C8B-B14F-4D97-AF65-F5344CB8AC3E}">
        <p14:creationId xmlns:p14="http://schemas.microsoft.com/office/powerpoint/2010/main" val="76860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14400" y="1382712"/>
            <a:ext cx="7315200" cy="436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40000"/>
              </a:lnSpc>
            </a:pPr>
            <a:r>
              <a:rPr lang="en-US" sz="4000" b="1">
                <a:solidFill>
                  <a:srgbClr val="B00B00"/>
                </a:solidFill>
              </a:rPr>
              <a:t>The primary aim of education is not to enable students to do well </a:t>
            </a:r>
            <a:r>
              <a:rPr lang="en-US" sz="4000" b="1" i="1" u="sng">
                <a:solidFill>
                  <a:srgbClr val="B00B00"/>
                </a:solidFill>
              </a:rPr>
              <a:t>in</a:t>
            </a:r>
            <a:r>
              <a:rPr lang="en-US" sz="4000" b="1">
                <a:solidFill>
                  <a:srgbClr val="B00B00"/>
                </a:solidFill>
              </a:rPr>
              <a:t> school, but to help them do well in the lives they lead </a:t>
            </a:r>
            <a:r>
              <a:rPr lang="en-US" sz="4000" b="1" i="1" u="sng">
                <a:solidFill>
                  <a:srgbClr val="B00B00"/>
                </a:solidFill>
              </a:rPr>
              <a:t>outside</a:t>
            </a:r>
            <a:r>
              <a:rPr lang="en-US" sz="4000" b="1">
                <a:solidFill>
                  <a:srgbClr val="B00B00"/>
                </a:solidFill>
              </a:rPr>
              <a:t> of school.</a:t>
            </a:r>
            <a:endParaRPr lang="en-US" sz="4000"/>
          </a:p>
        </p:txBody>
      </p:sp>
      <p:sp>
        <p:nvSpPr>
          <p:cNvPr id="20482" name="Rectangle 4"/>
          <p:cNvSpPr>
            <a:spLocks noChangeArrowheads="1"/>
          </p:cNvSpPr>
          <p:nvPr/>
        </p:nvSpPr>
        <p:spPr bwMode="auto">
          <a:xfrm>
            <a:off x="5715000" y="6003925"/>
            <a:ext cx="190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t>Elliot W. Eisner</a:t>
            </a:r>
          </a:p>
        </p:txBody>
      </p:sp>
    </p:spTree>
    <p:extLst>
      <p:ext uri="{BB962C8B-B14F-4D97-AF65-F5344CB8AC3E}">
        <p14:creationId xmlns:p14="http://schemas.microsoft.com/office/powerpoint/2010/main" val="254657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2" name="Table 212"/>
          <p:cNvGraphicFramePr/>
          <p:nvPr>
            <p:extLst/>
          </p:nvPr>
        </p:nvGraphicFramePr>
        <p:xfrm>
          <a:off x="609599" y="2003100"/>
          <a:ext cx="7701522" cy="4875790"/>
        </p:xfrm>
        <a:graphic>
          <a:graphicData uri="http://schemas.openxmlformats.org/drawingml/2006/table">
            <a:tbl>
              <a:tblPr/>
              <a:tblGrid>
                <a:gridCol w="696371">
                  <a:extLst>
                    <a:ext uri="{9D8B030D-6E8A-4147-A177-3AD203B41FA5}">
                      <a16:colId xmlns:a16="http://schemas.microsoft.com/office/drawing/2014/main" val="20000"/>
                    </a:ext>
                  </a:extLst>
                </a:gridCol>
                <a:gridCol w="851238">
                  <a:extLst>
                    <a:ext uri="{9D8B030D-6E8A-4147-A177-3AD203B41FA5}">
                      <a16:colId xmlns:a16="http://schemas.microsoft.com/office/drawing/2014/main" val="20001"/>
                    </a:ext>
                  </a:extLst>
                </a:gridCol>
                <a:gridCol w="786626">
                  <a:extLst>
                    <a:ext uri="{9D8B030D-6E8A-4147-A177-3AD203B41FA5}">
                      <a16:colId xmlns:a16="http://schemas.microsoft.com/office/drawing/2014/main" val="20002"/>
                    </a:ext>
                  </a:extLst>
                </a:gridCol>
                <a:gridCol w="840818">
                  <a:extLst>
                    <a:ext uri="{9D8B030D-6E8A-4147-A177-3AD203B41FA5}">
                      <a16:colId xmlns:a16="http://schemas.microsoft.com/office/drawing/2014/main" val="20003"/>
                    </a:ext>
                  </a:extLst>
                </a:gridCol>
                <a:gridCol w="841411">
                  <a:extLst>
                    <a:ext uri="{9D8B030D-6E8A-4147-A177-3AD203B41FA5}">
                      <a16:colId xmlns:a16="http://schemas.microsoft.com/office/drawing/2014/main" val="20004"/>
                    </a:ext>
                  </a:extLst>
                </a:gridCol>
                <a:gridCol w="808002">
                  <a:extLst>
                    <a:ext uri="{9D8B030D-6E8A-4147-A177-3AD203B41FA5}">
                      <a16:colId xmlns:a16="http://schemas.microsoft.com/office/drawing/2014/main" val="20005"/>
                    </a:ext>
                  </a:extLst>
                </a:gridCol>
                <a:gridCol w="866984">
                  <a:extLst>
                    <a:ext uri="{9D8B030D-6E8A-4147-A177-3AD203B41FA5}">
                      <a16:colId xmlns:a16="http://schemas.microsoft.com/office/drawing/2014/main" val="20006"/>
                    </a:ext>
                  </a:extLst>
                </a:gridCol>
                <a:gridCol w="1253452">
                  <a:extLst>
                    <a:ext uri="{9D8B030D-6E8A-4147-A177-3AD203B41FA5}">
                      <a16:colId xmlns:a16="http://schemas.microsoft.com/office/drawing/2014/main" val="20007"/>
                    </a:ext>
                  </a:extLst>
                </a:gridCol>
                <a:gridCol w="756620">
                  <a:extLst>
                    <a:ext uri="{9D8B030D-6E8A-4147-A177-3AD203B41FA5}">
                      <a16:colId xmlns:a16="http://schemas.microsoft.com/office/drawing/2014/main" val="20008"/>
                    </a:ext>
                  </a:extLst>
                </a:gridCol>
              </a:tblGrid>
              <a:tr h="854304">
                <a:tc>
                  <a:txBody>
                    <a:bodyPr/>
                    <a:lstStyle/>
                    <a:p>
                      <a:pPr algn="ctr" defTabSz="914400">
                        <a:defRPr sz="1800" cap="none" spc="0">
                          <a:solidFill>
                            <a:srgbClr val="000000"/>
                          </a:solidFill>
                        </a:defRPr>
                      </a:pPr>
                      <a:r>
                        <a:rPr sz="1700">
                          <a:solidFill>
                            <a:srgbClr val="5B5854"/>
                          </a:solidFill>
                          <a:sym typeface="Avenir Next Medium"/>
                        </a:rPr>
                        <a:t>9</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000">
                          <a:solidFill>
                            <a:srgbClr val="FFFFFF"/>
                          </a:solidFill>
                          <a:sym typeface="Avenir Next Medium"/>
                        </a:rPr>
                        <a:t>CTE Elective 
Word/Publisher</a:t>
                      </a:r>
                    </a:p>
                  </a:txBody>
                  <a:tcPr marL="39391" marR="39391" marT="39391" marB="39391" anchor="ctr" horzOverflow="overflow">
                    <a:solidFill>
                      <a:schemeClr val="accent5">
                        <a:satOff val="-10854"/>
                        <a:lumOff val="-10463"/>
                      </a:schemeClr>
                    </a:solidFill>
                  </a:tcPr>
                </a:tc>
                <a:tc>
                  <a:txBody>
                    <a:bodyPr/>
                    <a:lstStyle/>
                    <a:p>
                      <a:pPr defTabSz="914400">
                        <a:defRPr sz="1800" cap="none" spc="0">
                          <a:solidFill>
                            <a:srgbClr val="000000"/>
                          </a:solidFill>
                        </a:defRPr>
                      </a:pPr>
                      <a:r>
                        <a:rPr sz="1000">
                          <a:solidFill>
                            <a:srgbClr val="FFFFFF"/>
                          </a:solidFill>
                          <a:sym typeface="Avenir Next Medium"/>
                        </a:rPr>
                        <a:t>CTE Elective Excel and Access 
</a:t>
                      </a:r>
                    </a:p>
                  </a:txBody>
                  <a:tcPr marL="39391" marR="39391" marT="39391" marB="39391"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500"/>
                        <a:t>Certification </a:t>
                      </a:r>
                    </a:p>
                  </a:txBody>
                  <a:tcPr marL="39391" marR="39391" marT="39391" marB="39391" anchor="ctr" horzOverflow="overflow">
                    <a:solidFill>
                      <a:srgbClr val="FF2600"/>
                    </a:solidFill>
                  </a:tcPr>
                </a:tc>
                <a:tc>
                  <a:txBody>
                    <a:bodyPr/>
                    <a:lstStyle/>
                    <a:p>
                      <a:pPr defTabSz="914400">
                        <a:defRPr sz="2200" cap="none" spc="0">
                          <a:sym typeface="Avenir Next Medium"/>
                        </a:defRPr>
                      </a:pPr>
                      <a:endParaRPr sz="1700"/>
                    </a:p>
                  </a:txBody>
                  <a:tcPr marL="39391" marR="39391" marT="39391" marB="39391" anchor="ctr" horzOverflow="overflow">
                    <a:lnR w="12700">
                      <a:miter lim="400000"/>
                    </a:lnR>
                  </a:tcPr>
                </a:tc>
                <a:extLst>
                  <a:ext uri="{0D108BD9-81ED-4DB2-BD59-A6C34878D82A}">
                    <a16:rowId xmlns:a16="http://schemas.microsoft.com/office/drawing/2014/main" val="10000"/>
                  </a:ext>
                </a:extLst>
              </a:tr>
              <a:tr h="695605">
                <a:tc>
                  <a:txBody>
                    <a:bodyPr/>
                    <a:lstStyle/>
                    <a:p>
                      <a:pPr algn="ctr" defTabSz="914400">
                        <a:defRPr sz="1800" cap="none" spc="0">
                          <a:solidFill>
                            <a:srgbClr val="000000"/>
                          </a:solidFill>
                        </a:defRPr>
                      </a:pPr>
                      <a:r>
                        <a:rPr sz="1700">
                          <a:solidFill>
                            <a:srgbClr val="5B5854"/>
                          </a:solidFill>
                          <a:sym typeface="Avenir Next Medium"/>
                        </a:rPr>
                        <a:t>10</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000">
                          <a:solidFill>
                            <a:srgbClr val="FFFFFF"/>
                          </a:solidFill>
                          <a:sym typeface="Avenir Next Medium"/>
                        </a:rPr>
                        <a:t>CTE Elective 
Word/Publisher</a:t>
                      </a:r>
                    </a:p>
                  </a:txBody>
                  <a:tcPr marL="39391" marR="39391" marT="39391" marB="39391" anchor="ctr" horzOverflow="overflow">
                    <a:solidFill>
                      <a:schemeClr val="accent5">
                        <a:satOff val="-10854"/>
                        <a:lumOff val="-10463"/>
                      </a:schemeClr>
                    </a:solidFill>
                  </a:tcPr>
                </a:tc>
                <a:tc>
                  <a:txBody>
                    <a:bodyPr/>
                    <a:lstStyle/>
                    <a:p>
                      <a:pPr defTabSz="914400">
                        <a:defRPr sz="1800" cap="none" spc="0">
                          <a:solidFill>
                            <a:srgbClr val="000000"/>
                          </a:solidFill>
                        </a:defRPr>
                      </a:pPr>
                      <a:r>
                        <a:rPr sz="1000">
                          <a:solidFill>
                            <a:srgbClr val="FFFFFF"/>
                          </a:solidFill>
                          <a:sym typeface="Avenir Next Medium"/>
                        </a:rPr>
                        <a:t>CTE Elective 
Excel and 
Access</a:t>
                      </a:r>
                    </a:p>
                  </a:txBody>
                  <a:tcPr marL="39391" marR="39391" marT="39391" marB="39391"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500"/>
                        <a:t>Certification</a:t>
                      </a:r>
                    </a:p>
                  </a:txBody>
                  <a:tcPr marL="39391" marR="39391" marT="39391" marB="39391" anchor="ctr" horzOverflow="overflow">
                    <a:solidFill>
                      <a:srgbClr val="FF2600"/>
                    </a:solidFill>
                  </a:tcPr>
                </a:tc>
                <a:tc>
                  <a:txBody>
                    <a:bodyPr/>
                    <a:lstStyle/>
                    <a:p>
                      <a:pPr defTabSz="914400">
                        <a:defRPr sz="2200" cap="none" spc="0">
                          <a:sym typeface="Avenir Next Medium"/>
                        </a:defRPr>
                      </a:pPr>
                      <a:endParaRPr sz="1700"/>
                    </a:p>
                  </a:txBody>
                  <a:tcPr marL="39391" marR="39391" marT="39391" marB="39391" anchor="ctr" horzOverflow="overflow">
                    <a:lnR w="12700">
                      <a:miter lim="400000"/>
                    </a:lnR>
                  </a:tcPr>
                </a:tc>
                <a:extLst>
                  <a:ext uri="{0D108BD9-81ED-4DB2-BD59-A6C34878D82A}">
                    <a16:rowId xmlns:a16="http://schemas.microsoft.com/office/drawing/2014/main" val="10001"/>
                  </a:ext>
                </a:extLst>
              </a:tr>
              <a:tr h="711047">
                <a:tc>
                  <a:txBody>
                    <a:bodyPr/>
                    <a:lstStyle/>
                    <a:p>
                      <a:pPr algn="ctr" defTabSz="914400">
                        <a:defRPr sz="1800" cap="none" spc="0">
                          <a:solidFill>
                            <a:srgbClr val="000000"/>
                          </a:solidFill>
                        </a:defRPr>
                      </a:pPr>
                      <a:r>
                        <a:rPr sz="1700">
                          <a:solidFill>
                            <a:srgbClr val="5B5854"/>
                          </a:solidFill>
                          <a:sym typeface="Avenir Next Medium"/>
                        </a:rPr>
                        <a:t>11</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rPr sz="1300"/>
                        <a:t>CCP</a:t>
                      </a:r>
                    </a:p>
                    <a:p>
                      <a:pPr defTabSz="914400">
                        <a:defRPr sz="2200" cap="none" spc="0">
                          <a:solidFill>
                            <a:srgbClr val="FFFFFF"/>
                          </a:solidFill>
                          <a:sym typeface="Avenir Next Medium"/>
                        </a:defRPr>
                      </a:pPr>
                      <a:r>
                        <a:rPr sz="1300"/>
                        <a:t>CTS - 115 </a:t>
                      </a:r>
                    </a:p>
                  </a:txBody>
                  <a:tcPr marL="39391" marR="39391" marT="39391" marB="39391" anchor="ctr" horzOverflow="overflow">
                    <a:solidFill>
                      <a:schemeClr val="accent6">
                        <a:hueOff val="-1561648"/>
                        <a:satOff val="17342"/>
                        <a:lumOff val="21425"/>
                      </a:schemeClr>
                    </a:solidFill>
                  </a:tcPr>
                </a:tc>
                <a:tc>
                  <a:txBody>
                    <a:bodyPr/>
                    <a:lstStyle/>
                    <a:p>
                      <a:pPr defTabSz="914400">
                        <a:defRPr cap="none" spc="0">
                          <a:solidFill>
                            <a:srgbClr val="FFFFFF"/>
                          </a:solidFill>
                          <a:sym typeface="Avenir Next Medium"/>
                        </a:defRPr>
                      </a:pPr>
                      <a:r>
                        <a:rPr sz="1300"/>
                        <a:t>CCP</a:t>
                      </a:r>
                    </a:p>
                    <a:p>
                      <a:pPr defTabSz="914400">
                        <a:defRPr sz="2200" cap="none" spc="0">
                          <a:solidFill>
                            <a:srgbClr val="FFFFFF"/>
                          </a:solidFill>
                          <a:sym typeface="Avenir Next Medium"/>
                        </a:defRPr>
                      </a:pPr>
                      <a:r>
                        <a:rPr sz="1300"/>
                        <a:t>CTI - 110 </a:t>
                      </a:r>
                    </a:p>
                    <a:p>
                      <a:pPr defTabSz="914400">
                        <a:defRPr sz="2200" cap="none" spc="0">
                          <a:solidFill>
                            <a:srgbClr val="FFFFFF"/>
                          </a:solidFill>
                          <a:sym typeface="Avenir Next Medium"/>
                        </a:defRPr>
                      </a:pPr>
                      <a:r>
                        <a:rPr sz="1300"/>
                        <a:t>ACA-111</a:t>
                      </a:r>
                    </a:p>
                  </a:txBody>
                  <a:tcPr marL="39391" marR="39391" marT="39391" marB="39391"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sz="1700"/>
                    </a:p>
                  </a:txBody>
                  <a:tcPr marL="39391" marR="39391" marT="39391" marB="39391" anchor="ctr" horzOverflow="overflow">
                    <a:solidFill>
                      <a:schemeClr val="accent1">
                        <a:hueOff val="-266614"/>
                        <a:satOff val="17837"/>
                        <a:lumOff val="17247"/>
                      </a:schemeClr>
                    </a:solidFill>
                  </a:tcPr>
                </a:tc>
                <a:tc>
                  <a:txBody>
                    <a:bodyPr/>
                    <a:lstStyle/>
                    <a:p>
                      <a:pPr defTabSz="914400">
                        <a:defRPr sz="2200" cap="none" spc="0">
                          <a:sym typeface="Avenir Next Medium"/>
                        </a:defRPr>
                      </a:pPr>
                      <a:endParaRPr sz="1700"/>
                    </a:p>
                  </a:txBody>
                  <a:tcPr marL="39391" marR="39391" marT="39391" marB="39391" anchor="ctr" horzOverflow="overflow">
                    <a:lnR w="12700">
                      <a:miter lim="400000"/>
                    </a:lnR>
                  </a:tcPr>
                </a:tc>
                <a:extLst>
                  <a:ext uri="{0D108BD9-81ED-4DB2-BD59-A6C34878D82A}">
                    <a16:rowId xmlns:a16="http://schemas.microsoft.com/office/drawing/2014/main" val="10002"/>
                  </a:ext>
                </a:extLst>
              </a:tr>
              <a:tr h="652252">
                <a:tc>
                  <a:txBody>
                    <a:bodyPr/>
                    <a:lstStyle/>
                    <a:p>
                      <a:pPr algn="ctr" defTabSz="914400">
                        <a:defRPr sz="1800" cap="none" spc="0">
                          <a:solidFill>
                            <a:srgbClr val="000000"/>
                          </a:solidFill>
                        </a:defRPr>
                      </a:pPr>
                      <a:r>
                        <a:rPr sz="1700">
                          <a:solidFill>
                            <a:srgbClr val="5B5854"/>
                          </a:solidFill>
                          <a:sym typeface="Avenir Next Medium"/>
                        </a:rPr>
                        <a:t>12</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Physical Education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World Language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rPr sz="1300"/>
                        <a:t>CCP</a:t>
                      </a:r>
                    </a:p>
                    <a:p>
                      <a:pPr defTabSz="914400">
                        <a:defRPr sz="2200" cap="none" spc="0">
                          <a:solidFill>
                            <a:srgbClr val="FFFFFF"/>
                          </a:solidFill>
                          <a:sym typeface="Avenir Next Medium"/>
                        </a:defRPr>
                      </a:pPr>
                      <a:r>
                        <a:rPr sz="1300"/>
                        <a:t>CTI - 120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CCP
CIS-110 </a:t>
                      </a:r>
                    </a:p>
                  </a:txBody>
                  <a:tcPr marL="39391" marR="39391" marT="39391" marB="39391" anchor="ctr" horzOverflow="overflow">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r>
                        <a:rPr sz="1500"/>
                        <a:t> Certificate</a:t>
                      </a:r>
                    </a:p>
                  </a:txBody>
                  <a:tcPr marL="39391" marR="39391" marT="39391" marB="39391" anchor="ctr" horzOverflow="overflow">
                    <a:solidFill>
                      <a:srgbClr val="FF2600"/>
                    </a:solidFill>
                  </a:tcPr>
                </a:tc>
                <a:tc>
                  <a:txBody>
                    <a:bodyPr/>
                    <a:lstStyle/>
                    <a:p>
                      <a:pPr defTabSz="914400">
                        <a:defRPr sz="1800" cap="none" spc="0">
                          <a:solidFill>
                            <a:srgbClr val="000000"/>
                          </a:solidFill>
                        </a:defRPr>
                      </a:pPr>
                      <a:r>
                        <a:rPr sz="1700">
                          <a:solidFill>
                            <a:srgbClr val="5B5854"/>
                          </a:solidFill>
                          <a:sym typeface="Avenir Next Medium"/>
                        </a:rPr>
                        <a:t>13cr</a:t>
                      </a:r>
                    </a:p>
                  </a:txBody>
                  <a:tcPr marL="39391" marR="39391" marT="39391" marB="39391" anchor="ctr" horzOverflow="overflow">
                    <a:lnR w="12700">
                      <a:miter lim="400000"/>
                    </a:lnR>
                  </a:tcPr>
                </a:tc>
                <a:extLst>
                  <a:ext uri="{0D108BD9-81ED-4DB2-BD59-A6C34878D82A}">
                    <a16:rowId xmlns:a16="http://schemas.microsoft.com/office/drawing/2014/main" val="10003"/>
                  </a:ext>
                </a:extLst>
              </a:tr>
              <a:tr h="970846">
                <a:tc>
                  <a:txBody>
                    <a:bodyPr/>
                    <a:lstStyle/>
                    <a:p>
                      <a:pPr algn="ctr" defTabSz="914400">
                        <a:defRPr sz="1800" cap="none" spc="0">
                          <a:solidFill>
                            <a:srgbClr val="000000"/>
                          </a:solidFill>
                        </a:defRPr>
                      </a:pPr>
                      <a:r>
                        <a:rPr sz="1700">
                          <a:solidFill>
                            <a:srgbClr val="5B5854"/>
                          </a:solidFill>
                          <a:sym typeface="Avenir Next Medium"/>
                        </a:rPr>
                        <a:t>13</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NOS - 110
CET - 110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NET - 225
NET - 226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ENG - 111
HUM - 115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 NET -125
NET - 1 26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SEC - 110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 </a:t>
                      </a:r>
                    </a:p>
                  </a:txBody>
                  <a:tcPr marL="39391" marR="39391" marT="39391" marB="39391" anchor="ctr" horzOverflow="overflow">
                    <a:solidFill>
                      <a:schemeClr val="accent6">
                        <a:hueOff val="-1561648"/>
                        <a:satOff val="17342"/>
                        <a:lumOff val="21425"/>
                      </a:schemeClr>
                    </a:solidFill>
                  </a:tcPr>
                </a:tc>
                <a:tc>
                  <a:txBody>
                    <a:bodyPr/>
                    <a:lstStyle/>
                    <a:p>
                      <a:pPr defTabSz="914400">
                        <a:defRPr sz="1800" cap="none" spc="0">
                          <a:solidFill>
                            <a:srgbClr val="000000"/>
                          </a:solidFill>
                        </a:defRPr>
                      </a:pPr>
                      <a:r>
                        <a:rPr sz="1500">
                          <a:solidFill>
                            <a:srgbClr val="FFFFFF"/>
                          </a:solidFill>
                          <a:sym typeface="Avenir Next Medium"/>
                        </a:rPr>
                        <a:t>DIPLOMA</a:t>
                      </a:r>
                    </a:p>
                  </a:txBody>
                  <a:tcPr marL="39391" marR="39391" marT="39391" marB="39391" anchor="ctr" horzOverflow="overflow">
                    <a:solidFill>
                      <a:srgbClr val="FF2600"/>
                    </a:solidFill>
                  </a:tcPr>
                </a:tc>
                <a:tc>
                  <a:txBody>
                    <a:bodyPr/>
                    <a:lstStyle/>
                    <a:p>
                      <a:pPr defTabSz="914400">
                        <a:defRPr sz="1800" cap="none" spc="0">
                          <a:solidFill>
                            <a:srgbClr val="000000"/>
                          </a:solidFill>
                        </a:defRPr>
                      </a:pPr>
                      <a:r>
                        <a:rPr sz="1700">
                          <a:solidFill>
                            <a:srgbClr val="5B5854"/>
                          </a:solidFill>
                          <a:sym typeface="Avenir Next Medium"/>
                        </a:rPr>
                        <a:t>27cr</a:t>
                      </a:r>
                    </a:p>
                  </a:txBody>
                  <a:tcPr marL="39391" marR="39391" marT="39391" marB="39391" anchor="ctr" horzOverflow="overflow">
                    <a:lnR w="12700">
                      <a:miter lim="400000"/>
                    </a:lnR>
                  </a:tcPr>
                </a:tc>
                <a:extLst>
                  <a:ext uri="{0D108BD9-81ED-4DB2-BD59-A6C34878D82A}">
                    <a16:rowId xmlns:a16="http://schemas.microsoft.com/office/drawing/2014/main" val="10004"/>
                  </a:ext>
                </a:extLst>
              </a:tr>
              <a:tr h="970846">
                <a:tc>
                  <a:txBody>
                    <a:bodyPr/>
                    <a:lstStyle/>
                    <a:p>
                      <a:pPr algn="ctr" defTabSz="914400">
                        <a:defRPr sz="1800" cap="none" spc="0">
                          <a:solidFill>
                            <a:srgbClr val="000000"/>
                          </a:solidFill>
                        </a:defRPr>
                      </a:pPr>
                      <a:r>
                        <a:rPr sz="1700">
                          <a:solidFill>
                            <a:srgbClr val="5B5854"/>
                          </a:solidFill>
                          <a:sym typeface="Avenir Next Medium"/>
                        </a:rPr>
                        <a:t>14</a:t>
                      </a:r>
                    </a:p>
                  </a:txBody>
                  <a:tcPr marL="39391" marR="39391" marT="39391" marB="39391" anchor="ctr" horzOverflow="overflow">
                    <a:lnL w="12700">
                      <a:miter lim="400000"/>
                    </a:lnL>
                    <a:lnB w="12700">
                      <a:miter lim="400000"/>
                    </a:lnB>
                  </a:tcPr>
                </a:tc>
                <a:tc>
                  <a:txBody>
                    <a:bodyPr/>
                    <a:lstStyle/>
                    <a:p>
                      <a:pPr defTabSz="914400">
                        <a:defRPr sz="1800" cap="none" spc="0">
                          <a:solidFill>
                            <a:srgbClr val="000000"/>
                          </a:solidFill>
                        </a:defRPr>
                      </a:pPr>
                      <a:r>
                        <a:rPr sz="1300">
                          <a:solidFill>
                            <a:srgbClr val="FFFFFF"/>
                          </a:solidFill>
                          <a:sym typeface="Avenir Next Medium"/>
                        </a:rPr>
                        <a:t>ENG - 112
ECO - 251</a:t>
                      </a:r>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MAT  143
ECO - 251</a:t>
                      </a:r>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CIS 115
CET - 111</a:t>
                      </a:r>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NOS-130
NOS- 230 </a:t>
                      </a:r>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300">
                          <a:solidFill>
                            <a:srgbClr val="FFFFFF"/>
                          </a:solidFill>
                          <a:sym typeface="Avenir Next Medium"/>
                        </a:rPr>
                        <a:t>DBA - 110 </a:t>
                      </a:r>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2200" cap="none" spc="0">
                          <a:solidFill>
                            <a:srgbClr val="FFFFFF"/>
                          </a:solidFill>
                          <a:sym typeface="Avenir Next Medium"/>
                        </a:defRPr>
                      </a:pPr>
                      <a:endParaRPr sz="1300"/>
                    </a:p>
                  </a:txBody>
                  <a:tcPr marL="39391" marR="39391" marT="39391" marB="39391" anchor="ctr" horzOverflow="overflow">
                    <a:lnB w="12700">
                      <a:miter lim="400000"/>
                    </a:lnB>
                    <a:solidFill>
                      <a:schemeClr val="accent6">
                        <a:hueOff val="-1561648"/>
                        <a:satOff val="17342"/>
                        <a:lumOff val="21425"/>
                      </a:schemeClr>
                    </a:solidFill>
                  </a:tcPr>
                </a:tc>
                <a:tc>
                  <a:txBody>
                    <a:bodyPr/>
                    <a:lstStyle/>
                    <a:p>
                      <a:pPr defTabSz="914400">
                        <a:defRPr sz="1800" cap="none" spc="0">
                          <a:solidFill>
                            <a:srgbClr val="000000"/>
                          </a:solidFill>
                        </a:defRPr>
                      </a:pPr>
                      <a:r>
                        <a:rPr sz="1500">
                          <a:solidFill>
                            <a:srgbClr val="FFFFFF"/>
                          </a:solidFill>
                          <a:sym typeface="Avenir Next Medium"/>
                        </a:rPr>
                        <a:t>AAS </a:t>
                      </a:r>
                    </a:p>
                  </a:txBody>
                  <a:tcPr marL="39391" marR="39391" marT="39391" marB="39391" anchor="ctr" horzOverflow="overflow">
                    <a:lnB w="12700">
                      <a:miter lim="400000"/>
                    </a:lnB>
                    <a:solidFill>
                      <a:srgbClr val="FF2600"/>
                    </a:solidFill>
                  </a:tcPr>
                </a:tc>
                <a:tc>
                  <a:txBody>
                    <a:bodyPr/>
                    <a:lstStyle/>
                    <a:p>
                      <a:pPr defTabSz="914400">
                        <a:defRPr sz="1800" cap="none" spc="0">
                          <a:solidFill>
                            <a:srgbClr val="000000"/>
                          </a:solidFill>
                        </a:defRPr>
                      </a:pPr>
                      <a:r>
                        <a:rPr sz="1700">
                          <a:solidFill>
                            <a:srgbClr val="5B5854"/>
                          </a:solidFill>
                          <a:sym typeface="Avenir Next Medium"/>
                        </a:rPr>
                        <a:t>27cr</a:t>
                      </a:r>
                    </a:p>
                  </a:txBody>
                  <a:tcPr marL="39391" marR="39391" marT="39391" marB="39391" anchor="ctr" horzOverflow="overflow">
                    <a:lnR w="12700">
                      <a:miter lim="400000"/>
                    </a:lnR>
                    <a:lnB w="12700">
                      <a:miter lim="400000"/>
                    </a:lnB>
                  </a:tcPr>
                </a:tc>
                <a:extLst>
                  <a:ext uri="{0D108BD9-81ED-4DB2-BD59-A6C34878D82A}">
                    <a16:rowId xmlns:a16="http://schemas.microsoft.com/office/drawing/2014/main" val="10005"/>
                  </a:ext>
                </a:extLst>
              </a:tr>
            </a:tbl>
          </a:graphicData>
        </a:graphic>
      </p:graphicFrame>
      <p:sp>
        <p:nvSpPr>
          <p:cNvPr id="217" name="Shape 217"/>
          <p:cNvSpPr/>
          <p:nvPr/>
        </p:nvSpPr>
        <p:spPr>
          <a:xfrm>
            <a:off x="6683488" y="1396438"/>
            <a:ext cx="0" cy="632543"/>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218" name="Shape 218"/>
          <p:cNvSpPr/>
          <p:nvPr/>
        </p:nvSpPr>
        <p:spPr>
          <a:xfrm>
            <a:off x="5023034" y="1371600"/>
            <a:ext cx="0" cy="682221"/>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219" name="Shape 219"/>
          <p:cNvSpPr/>
          <p:nvPr/>
        </p:nvSpPr>
        <p:spPr>
          <a:xfrm flipH="1">
            <a:off x="3041837" y="1371600"/>
            <a:ext cx="2320" cy="682221"/>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220" name="Shape 220"/>
          <p:cNvSpPr/>
          <p:nvPr/>
        </p:nvSpPr>
        <p:spPr>
          <a:xfrm>
            <a:off x="5042008" y="1219200"/>
            <a:ext cx="1257653" cy="56457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defRPr sz="1400"/>
            </a:pPr>
            <a:r>
              <a:rPr sz="1600"/>
              <a:t>Electives </a:t>
            </a:r>
          </a:p>
          <a:p>
            <a:pPr>
              <a:defRPr sz="1400"/>
            </a:pPr>
            <a:r>
              <a:rPr sz="1600"/>
              <a:t>(Articulation) </a:t>
            </a:r>
          </a:p>
        </p:txBody>
      </p:sp>
      <p:sp>
        <p:nvSpPr>
          <p:cNvPr id="221" name="Shape 221"/>
          <p:cNvSpPr/>
          <p:nvPr/>
        </p:nvSpPr>
        <p:spPr>
          <a:xfrm>
            <a:off x="6729241" y="1353050"/>
            <a:ext cx="1114088" cy="31835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r>
              <a:rPr sz="1600"/>
              <a:t>Credentials </a:t>
            </a:r>
          </a:p>
        </p:txBody>
      </p:sp>
      <p:sp>
        <p:nvSpPr>
          <p:cNvPr id="222" name="Shape 222"/>
          <p:cNvSpPr/>
          <p:nvPr/>
        </p:nvSpPr>
        <p:spPr>
          <a:xfrm>
            <a:off x="3079903" y="1240471"/>
            <a:ext cx="1411413" cy="56457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defRPr sz="1500"/>
            </a:pPr>
            <a:r>
              <a:rPr sz="1600"/>
              <a:t>HS Graduation </a:t>
            </a:r>
          </a:p>
          <a:p>
            <a:r>
              <a:rPr sz="1600"/>
              <a:t>Requirements  </a:t>
            </a:r>
          </a:p>
        </p:txBody>
      </p:sp>
      <p:sp>
        <p:nvSpPr>
          <p:cNvPr id="223" name="Shape 223"/>
          <p:cNvSpPr/>
          <p:nvPr/>
        </p:nvSpPr>
        <p:spPr>
          <a:xfrm>
            <a:off x="1066800" y="1401293"/>
            <a:ext cx="650820" cy="31835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pPr>
              <a:defRPr sz="1400"/>
            </a:pPr>
            <a:r>
              <a:rPr sz="1600"/>
              <a:t>Grade </a:t>
            </a:r>
          </a:p>
        </p:txBody>
      </p:sp>
      <p:sp>
        <p:nvSpPr>
          <p:cNvPr id="229" name="Shape 229"/>
          <p:cNvSpPr/>
          <p:nvPr/>
        </p:nvSpPr>
        <p:spPr>
          <a:xfrm>
            <a:off x="8229600" y="4419600"/>
            <a:ext cx="772648" cy="3799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r>
              <a:rPr sz="2000" b="1"/>
              <a:t>Jobs $</a:t>
            </a:r>
          </a:p>
        </p:txBody>
      </p:sp>
      <p:sp>
        <p:nvSpPr>
          <p:cNvPr id="230" name="Shape 230"/>
          <p:cNvSpPr/>
          <p:nvPr/>
        </p:nvSpPr>
        <p:spPr>
          <a:xfrm>
            <a:off x="8229600" y="5257800"/>
            <a:ext cx="923331" cy="3799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r>
              <a:rPr sz="2000" b="1"/>
              <a:t>Jobs $$</a:t>
            </a:r>
          </a:p>
        </p:txBody>
      </p:sp>
      <p:sp>
        <p:nvSpPr>
          <p:cNvPr id="231" name="Shape 231"/>
          <p:cNvSpPr/>
          <p:nvPr/>
        </p:nvSpPr>
        <p:spPr>
          <a:xfrm>
            <a:off x="8077200" y="6096000"/>
            <a:ext cx="1074013" cy="37991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spAutoFit/>
          </a:bodyPr>
          <a:lstStyle/>
          <a:p>
            <a:r>
              <a:rPr sz="2000" b="1"/>
              <a:t>Jobs $$$</a:t>
            </a:r>
          </a:p>
        </p:txBody>
      </p:sp>
      <p:sp>
        <p:nvSpPr>
          <p:cNvPr id="232" name="Shape 232"/>
          <p:cNvSpPr/>
          <p:nvPr/>
        </p:nvSpPr>
        <p:spPr>
          <a:xfrm rot="16200000">
            <a:off x="-624407" y="3199819"/>
            <a:ext cx="2024373" cy="34913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r>
              <a:t>High School </a:t>
            </a:r>
          </a:p>
        </p:txBody>
      </p:sp>
      <p:sp>
        <p:nvSpPr>
          <p:cNvPr id="233" name="Shape 233"/>
          <p:cNvSpPr/>
          <p:nvPr/>
        </p:nvSpPr>
        <p:spPr>
          <a:xfrm rot="16200000">
            <a:off x="-732139" y="4831551"/>
            <a:ext cx="2239837" cy="34913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r>
              <a:t>College</a:t>
            </a:r>
          </a:p>
        </p:txBody>
      </p:sp>
      <p:sp>
        <p:nvSpPr>
          <p:cNvPr id="2" name="Title 1"/>
          <p:cNvSpPr>
            <a:spLocks noGrp="1"/>
          </p:cNvSpPr>
          <p:nvPr>
            <p:ph type="title"/>
          </p:nvPr>
        </p:nvSpPr>
        <p:spPr/>
        <p:txBody>
          <a:bodyPr>
            <a:noAutofit/>
          </a:bodyPr>
          <a:lstStyle/>
          <a:p>
            <a:r>
              <a:rPr lang="en-US" sz="3600"/>
              <a:t>Sample Career Pathway </a:t>
            </a:r>
          </a:p>
        </p:txBody>
      </p:sp>
      <p:sp>
        <p:nvSpPr>
          <p:cNvPr id="25" name="Rounded Rectangle 24"/>
          <p:cNvSpPr>
            <a:spLocks noChangeArrowheads="1"/>
          </p:cNvSpPr>
          <p:nvPr/>
        </p:nvSpPr>
        <p:spPr bwMode="auto">
          <a:xfrm>
            <a:off x="1147857" y="1804663"/>
            <a:ext cx="3666349" cy="330350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26" name="Rounded Rectangle 25"/>
          <p:cNvSpPr>
            <a:spLocks noChangeArrowheads="1"/>
          </p:cNvSpPr>
          <p:nvPr/>
        </p:nvSpPr>
        <p:spPr bwMode="auto">
          <a:xfrm>
            <a:off x="4452340" y="1896579"/>
            <a:ext cx="2022320" cy="181282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27" name="Rounded Rectangle 26"/>
          <p:cNvSpPr>
            <a:spLocks noChangeArrowheads="1"/>
          </p:cNvSpPr>
          <p:nvPr/>
        </p:nvSpPr>
        <p:spPr bwMode="auto">
          <a:xfrm>
            <a:off x="4476145" y="3428136"/>
            <a:ext cx="1823516" cy="163869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28" name="Rounded Rectangle 27"/>
          <p:cNvSpPr>
            <a:spLocks noChangeArrowheads="1"/>
          </p:cNvSpPr>
          <p:nvPr/>
        </p:nvSpPr>
        <p:spPr bwMode="auto">
          <a:xfrm>
            <a:off x="1231636" y="4729018"/>
            <a:ext cx="5243024" cy="212898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29" name="Rounded Rectangle 28"/>
          <p:cNvSpPr>
            <a:spLocks noChangeArrowheads="1"/>
          </p:cNvSpPr>
          <p:nvPr/>
        </p:nvSpPr>
        <p:spPr bwMode="auto">
          <a:xfrm>
            <a:off x="6172200" y="4191000"/>
            <a:ext cx="1385509" cy="2725307"/>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30" name="Shape 219"/>
          <p:cNvSpPr/>
          <p:nvPr/>
        </p:nvSpPr>
        <p:spPr>
          <a:xfrm flipH="1">
            <a:off x="988280" y="1346760"/>
            <a:ext cx="2320" cy="682221"/>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Tree>
    <p:extLst>
      <p:ext uri="{BB962C8B-B14F-4D97-AF65-F5344CB8AC3E}">
        <p14:creationId xmlns:p14="http://schemas.microsoft.com/office/powerpoint/2010/main" val="45051347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1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1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1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1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blinds(horizontal)">
                                      <p:cBhvr>
                                        <p:cTn id="52" dur="500"/>
                                        <p:tgtEl>
                                          <p:spTgt spid="229"/>
                                        </p:tgtEl>
                                      </p:cBhvr>
                                    </p:animEffect>
                                  </p:childTnLst>
                                </p:cTn>
                              </p:par>
                            </p:childTnLst>
                          </p:cTn>
                        </p:par>
                        <p:par>
                          <p:cTn id="53" fill="hold">
                            <p:stCondLst>
                              <p:cond delay="1000"/>
                            </p:stCondLst>
                            <p:childTnLst>
                              <p:par>
                                <p:cTn id="54" presetID="3" presetClass="entr" presetSubtype="10" fill="hold" grpId="0" nodeType="after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blinds(horizontal)">
                                      <p:cBhvr>
                                        <p:cTn id="56" dur="500"/>
                                        <p:tgtEl>
                                          <p:spTgt spid="230"/>
                                        </p:tgtEl>
                                      </p:cBhvr>
                                    </p:animEffect>
                                  </p:childTnLst>
                                </p:cTn>
                              </p:par>
                            </p:childTnLst>
                          </p:cTn>
                        </p:par>
                        <p:par>
                          <p:cTn id="57" fill="hold">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231"/>
                                        </p:tgtEl>
                                        <p:attrNameLst>
                                          <p:attrName>style.visibility</p:attrName>
                                        </p:attrNameLst>
                                      </p:cBhvr>
                                      <p:to>
                                        <p:strVal val="visible"/>
                                      </p:to>
                                    </p:set>
                                    <p:animEffect transition="in" filter="blinds(horizontal)">
                                      <p:cBhvr>
                                        <p:cTn id="60"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advAuto="0"/>
      <p:bldP spid="230" grpId="0" animBg="1" advAuto="0"/>
      <p:bldP spid="231" grpId="0" animBg="1" advAuto="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25120" y="1447800"/>
            <a:ext cx="2600644" cy="4638998"/>
            <a:chOff x="2625120" y="1447800"/>
            <a:chExt cx="2600644" cy="4521111"/>
          </a:xfrm>
        </p:grpSpPr>
        <p:sp>
          <p:nvSpPr>
            <p:cNvPr id="453" name="Shape 453"/>
            <p:cNvSpPr/>
            <p:nvPr/>
          </p:nvSpPr>
          <p:spPr>
            <a:xfrm>
              <a:off x="2625120" y="1447800"/>
              <a:ext cx="1571626" cy="297564"/>
            </a:xfrm>
            <a:prstGeom prst="rect">
              <a:avLst/>
            </a:prstGeom>
            <a:blipFill>
              <a:blip r:embed="rId3"/>
            </a:blipFill>
            <a:ln w="12700">
              <a:miter lim="400000"/>
            </a:ln>
            <a:effectLst>
              <a:outerShdw blurRad="50800" dist="12700" rotWithShape="0">
                <a:srgbClr val="000000">
                  <a:alpha val="50000"/>
                </a:srgbClr>
              </a:outerShdw>
            </a:effectLst>
          </p:spPr>
          <p:txBody>
            <a:bodyPr lIns="35719" tIns="35719" rIns="35719" bIns="35719" anchor="ctr"/>
            <a:lstStyle/>
            <a:p>
              <a:pPr algn="l">
                <a:lnSpc>
                  <a:spcPct val="120000"/>
                </a:lnSpc>
                <a:defRPr sz="2400" b="0">
                  <a:solidFill>
                    <a:srgbClr val="FFFFFF"/>
                  </a:solidFill>
                  <a:latin typeface="+mn-lt"/>
                  <a:ea typeface="+mn-ea"/>
                  <a:cs typeface="+mn-cs"/>
                  <a:sym typeface="Helvetica Light"/>
                </a:defRPr>
              </a:pPr>
              <a:endParaRPr sz="1687"/>
            </a:p>
          </p:txBody>
        </p:sp>
        <p:sp>
          <p:nvSpPr>
            <p:cNvPr id="454" name="Shape 454"/>
            <p:cNvSpPr/>
            <p:nvPr/>
          </p:nvSpPr>
          <p:spPr>
            <a:xfrm>
              <a:off x="4136341" y="1447800"/>
              <a:ext cx="1089423" cy="4521111"/>
            </a:xfrm>
            <a:prstGeom prst="rect">
              <a:avLst/>
            </a:prstGeom>
            <a:blipFill>
              <a:blip r:embed="rId3"/>
            </a:blipFill>
            <a:ln w="12700">
              <a:miter lim="400000"/>
            </a:ln>
            <a:effectLst>
              <a:outerShdw blurRad="50800" dist="12700" rotWithShape="0">
                <a:srgbClr val="000000">
                  <a:alpha val="50000"/>
                </a:srgbClr>
              </a:outerShdw>
            </a:effectLst>
          </p:spPr>
          <p:txBody>
            <a:bodyPr lIns="35719" tIns="35719" rIns="35719" bIns="35719" anchor="ctr"/>
            <a:lstStyle/>
            <a:p>
              <a:pPr algn="l">
                <a:lnSpc>
                  <a:spcPct val="120000"/>
                </a:lnSpc>
                <a:defRPr sz="2400" b="0">
                  <a:solidFill>
                    <a:srgbClr val="FFFFFF"/>
                  </a:solidFill>
                  <a:latin typeface="+mn-lt"/>
                  <a:ea typeface="+mn-ea"/>
                  <a:cs typeface="+mn-cs"/>
                  <a:sym typeface="Helvetica Light"/>
                </a:defRPr>
              </a:pPr>
              <a:endParaRPr sz="1687"/>
            </a:p>
          </p:txBody>
        </p:sp>
        <p:sp>
          <p:nvSpPr>
            <p:cNvPr id="481" name="Shape 481"/>
            <p:cNvSpPr/>
            <p:nvPr/>
          </p:nvSpPr>
          <p:spPr>
            <a:xfrm>
              <a:off x="4276576" y="1925247"/>
              <a:ext cx="889667" cy="56457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r>
                <a:rPr sz="3200"/>
                <a:t>WBL</a:t>
              </a:r>
            </a:p>
          </p:txBody>
        </p:sp>
      </p:grpSp>
      <p:sp>
        <p:nvSpPr>
          <p:cNvPr id="456" name="Shape 456"/>
          <p:cNvSpPr/>
          <p:nvPr/>
        </p:nvSpPr>
        <p:spPr>
          <a:xfrm>
            <a:off x="2079919" y="1600200"/>
            <a:ext cx="912399" cy="575322"/>
          </a:xfrm>
          <a:prstGeom prst="rect">
            <a:avLst/>
          </a:prstGeom>
          <a:solidFill>
            <a:schemeClr val="bg2">
              <a:lumMod val="5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600" b="0">
                <a:solidFill>
                  <a:srgbClr val="FFFFFF"/>
                </a:solidFill>
                <a:latin typeface="+mn-lt"/>
                <a:ea typeface="+mn-ea"/>
                <a:cs typeface="+mn-cs"/>
                <a:sym typeface="Helvetica Light"/>
              </a:defRPr>
            </a:lvl1pPr>
          </a:lstStyle>
          <a:p>
            <a:r>
              <a:t>Middle School </a:t>
            </a:r>
          </a:p>
        </p:txBody>
      </p:sp>
      <p:sp>
        <p:nvSpPr>
          <p:cNvPr id="457" name="Shape 457"/>
          <p:cNvSpPr/>
          <p:nvPr/>
        </p:nvSpPr>
        <p:spPr>
          <a:xfrm>
            <a:off x="3009305" y="1600200"/>
            <a:ext cx="1190515" cy="570660"/>
          </a:xfrm>
          <a:prstGeom prst="rect">
            <a:avLst/>
          </a:prstGeom>
          <a:solidFill>
            <a:schemeClr val="bg2">
              <a:lumMod val="5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600" b="0">
                <a:solidFill>
                  <a:srgbClr val="FFFFFF"/>
                </a:solidFill>
                <a:latin typeface="+mn-lt"/>
                <a:ea typeface="+mn-ea"/>
                <a:cs typeface="+mn-cs"/>
                <a:sym typeface="Helvetica Light"/>
              </a:defRPr>
            </a:lvl1pPr>
          </a:lstStyle>
          <a:p>
            <a:r>
              <a:t>High School Diploma </a:t>
            </a:r>
          </a:p>
        </p:txBody>
      </p:sp>
      <p:sp>
        <p:nvSpPr>
          <p:cNvPr id="464" name="Shape 464"/>
          <p:cNvSpPr/>
          <p:nvPr/>
        </p:nvSpPr>
        <p:spPr>
          <a:xfrm>
            <a:off x="182419" y="1925267"/>
            <a:ext cx="1778471" cy="4497963"/>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Student </a:t>
            </a:r>
          </a:p>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Graduate</a:t>
            </a:r>
          </a:p>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Dislocated Worker</a:t>
            </a:r>
          </a:p>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Under Employed</a:t>
            </a:r>
          </a:p>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Unemployed</a:t>
            </a:r>
          </a:p>
          <a:p>
            <a:pPr marL="208352" indent="-208352">
              <a:lnSpc>
                <a:spcPct val="120000"/>
              </a:lnSpc>
              <a:spcAft>
                <a:spcPts val="1200"/>
              </a:spcAft>
              <a:buSzPct val="75000"/>
              <a:buChar char="•"/>
              <a:defRPr sz="2400" b="0">
                <a:solidFill>
                  <a:srgbClr val="FFFFFF"/>
                </a:solidFill>
                <a:latin typeface="+mn-lt"/>
                <a:ea typeface="+mn-ea"/>
                <a:cs typeface="+mn-cs"/>
                <a:sym typeface="Helvetica Light"/>
              </a:defRPr>
            </a:pPr>
            <a:r>
              <a:rPr sz="2200"/>
              <a:t>Career Changer </a:t>
            </a:r>
          </a:p>
        </p:txBody>
      </p:sp>
      <p:grpSp>
        <p:nvGrpSpPr>
          <p:cNvPr id="5" name="Group 4"/>
          <p:cNvGrpSpPr/>
          <p:nvPr/>
        </p:nvGrpSpPr>
        <p:grpSpPr>
          <a:xfrm>
            <a:off x="3440795" y="3794291"/>
            <a:ext cx="2716856" cy="396709"/>
            <a:chOff x="3440795" y="3794291"/>
            <a:chExt cx="2716856" cy="396709"/>
          </a:xfrm>
        </p:grpSpPr>
        <p:sp>
          <p:nvSpPr>
            <p:cNvPr id="462" name="Shape 462"/>
            <p:cNvSpPr/>
            <p:nvPr/>
          </p:nvSpPr>
          <p:spPr>
            <a:xfrm>
              <a:off x="3745323" y="3794291"/>
              <a:ext cx="2412328" cy="396709"/>
            </a:xfrm>
            <a:prstGeom prst="rect">
              <a:avLst/>
            </a:prstGeom>
            <a:solidFill>
              <a:schemeClr val="accent6">
                <a:lumMod val="7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900" b="0">
                  <a:solidFill>
                    <a:srgbClr val="FFFFFF"/>
                  </a:solidFill>
                  <a:latin typeface="+mn-lt"/>
                  <a:ea typeface="+mn-ea"/>
                  <a:cs typeface="+mn-cs"/>
                  <a:sym typeface="Helvetica Light"/>
                </a:defRPr>
              </a:lvl1pPr>
            </a:lstStyle>
            <a:p>
              <a:r>
                <a:rPr sz="1600"/>
                <a:t>Continuing Education</a:t>
              </a:r>
            </a:p>
          </p:txBody>
        </p:sp>
        <p:sp>
          <p:nvSpPr>
            <p:cNvPr id="465" name="Shape 465"/>
            <p:cNvSpPr/>
            <p:nvPr/>
          </p:nvSpPr>
          <p:spPr>
            <a:xfrm>
              <a:off x="3440795" y="39623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sp>
        <p:nvSpPr>
          <p:cNvPr id="466" name="Shape 466"/>
          <p:cNvSpPr/>
          <p:nvPr/>
        </p:nvSpPr>
        <p:spPr>
          <a:xfrm flipV="1">
            <a:off x="3446859" y="2170860"/>
            <a:ext cx="0" cy="4153738"/>
          </a:xfrm>
          <a:prstGeom prst="line">
            <a:avLst/>
          </a:prstGeom>
          <a:ln w="50800">
            <a:solidFill>
              <a:srgbClr val="000000"/>
            </a:solidFill>
            <a:miter lim="400000"/>
          </a:ln>
        </p:spPr>
        <p:txBody>
          <a:bodyPr lIns="35719" tIns="35719" rIns="35719" bIns="35719" anchor="ctr"/>
          <a:lstStyle/>
          <a:p>
            <a:pPr>
              <a:defRPr sz="2400" b="0">
                <a:latin typeface="+mn-lt"/>
                <a:ea typeface="+mn-ea"/>
                <a:cs typeface="+mn-cs"/>
                <a:sym typeface="Helvetica Light"/>
              </a:defRPr>
            </a:pPr>
            <a:endParaRPr sz="1687"/>
          </a:p>
        </p:txBody>
      </p:sp>
      <p:grpSp>
        <p:nvGrpSpPr>
          <p:cNvPr id="4" name="Group 3"/>
          <p:cNvGrpSpPr/>
          <p:nvPr/>
        </p:nvGrpSpPr>
        <p:grpSpPr>
          <a:xfrm>
            <a:off x="3440795" y="3179541"/>
            <a:ext cx="2719952" cy="396709"/>
            <a:chOff x="3440795" y="3179541"/>
            <a:chExt cx="2719952" cy="396709"/>
          </a:xfrm>
        </p:grpSpPr>
        <p:sp>
          <p:nvSpPr>
            <p:cNvPr id="463" name="Shape 463"/>
            <p:cNvSpPr/>
            <p:nvPr/>
          </p:nvSpPr>
          <p:spPr>
            <a:xfrm>
              <a:off x="3745322" y="3179541"/>
              <a:ext cx="2415425" cy="396709"/>
            </a:xfrm>
            <a:prstGeom prst="rect">
              <a:avLst/>
            </a:prstGeom>
            <a:solidFill>
              <a:schemeClr val="accent6">
                <a:lumMod val="60000"/>
                <a:lumOff val="4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1600"/>
                <a:t>Community College AA</a:t>
              </a:r>
            </a:p>
          </p:txBody>
        </p:sp>
        <p:sp>
          <p:nvSpPr>
            <p:cNvPr id="467" name="Shape 467"/>
            <p:cNvSpPr/>
            <p:nvPr/>
          </p:nvSpPr>
          <p:spPr>
            <a:xfrm>
              <a:off x="3440795" y="33527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grpSp>
        <p:nvGrpSpPr>
          <p:cNvPr id="3" name="Group 2"/>
          <p:cNvGrpSpPr/>
          <p:nvPr/>
        </p:nvGrpSpPr>
        <p:grpSpPr>
          <a:xfrm>
            <a:off x="3440795" y="2514600"/>
            <a:ext cx="2719953" cy="396709"/>
            <a:chOff x="3440795" y="2514600"/>
            <a:chExt cx="2719953" cy="396709"/>
          </a:xfrm>
        </p:grpSpPr>
        <p:sp>
          <p:nvSpPr>
            <p:cNvPr id="458" name="Shape 458"/>
            <p:cNvSpPr/>
            <p:nvPr/>
          </p:nvSpPr>
          <p:spPr>
            <a:xfrm>
              <a:off x="3726134" y="2514600"/>
              <a:ext cx="2434614" cy="396709"/>
            </a:xfrm>
            <a:prstGeom prst="rect">
              <a:avLst/>
            </a:prstGeom>
            <a:solidFill>
              <a:schemeClr val="accent6">
                <a:lumMod val="60000"/>
                <a:lumOff val="4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1600"/>
                <a:t>Community College AAS</a:t>
              </a:r>
            </a:p>
          </p:txBody>
        </p:sp>
        <p:sp>
          <p:nvSpPr>
            <p:cNvPr id="468" name="Shape 468"/>
            <p:cNvSpPr/>
            <p:nvPr/>
          </p:nvSpPr>
          <p:spPr>
            <a:xfrm>
              <a:off x="3440795" y="2703964"/>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grpSp>
        <p:nvGrpSpPr>
          <p:cNvPr id="6" name="Group 5"/>
          <p:cNvGrpSpPr/>
          <p:nvPr/>
        </p:nvGrpSpPr>
        <p:grpSpPr>
          <a:xfrm>
            <a:off x="3440795" y="4343400"/>
            <a:ext cx="2716856" cy="396709"/>
            <a:chOff x="3440795" y="4343400"/>
            <a:chExt cx="2716856" cy="396709"/>
          </a:xfrm>
        </p:grpSpPr>
        <p:sp>
          <p:nvSpPr>
            <p:cNvPr id="461" name="Shape 461"/>
            <p:cNvSpPr/>
            <p:nvPr/>
          </p:nvSpPr>
          <p:spPr>
            <a:xfrm>
              <a:off x="3765449" y="4343400"/>
              <a:ext cx="2392202" cy="396709"/>
            </a:xfrm>
            <a:prstGeom prst="rect">
              <a:avLst/>
            </a:prstGeom>
            <a:solidFill>
              <a:schemeClr val="accent6">
                <a:lumMod val="7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1600"/>
                <a:t>Customized Training </a:t>
              </a:r>
            </a:p>
          </p:txBody>
        </p:sp>
        <p:sp>
          <p:nvSpPr>
            <p:cNvPr id="469" name="Shape 469"/>
            <p:cNvSpPr/>
            <p:nvPr/>
          </p:nvSpPr>
          <p:spPr>
            <a:xfrm>
              <a:off x="3440795" y="45719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grpSp>
        <p:nvGrpSpPr>
          <p:cNvPr id="7" name="Group 6"/>
          <p:cNvGrpSpPr/>
          <p:nvPr/>
        </p:nvGrpSpPr>
        <p:grpSpPr>
          <a:xfrm>
            <a:off x="3440795" y="4937291"/>
            <a:ext cx="2716855" cy="396709"/>
            <a:chOff x="3440795" y="4937291"/>
            <a:chExt cx="2716855" cy="396709"/>
          </a:xfrm>
        </p:grpSpPr>
        <p:sp>
          <p:nvSpPr>
            <p:cNvPr id="459" name="Shape 459"/>
            <p:cNvSpPr/>
            <p:nvPr/>
          </p:nvSpPr>
          <p:spPr>
            <a:xfrm>
              <a:off x="3761853" y="4937291"/>
              <a:ext cx="2395797" cy="396709"/>
            </a:xfrm>
            <a:prstGeom prst="rect">
              <a:avLst/>
            </a:prstGeom>
            <a:solidFill>
              <a:schemeClr val="accent2">
                <a:lumMod val="60000"/>
                <a:lumOff val="4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1600"/>
                <a:t>University </a:t>
              </a:r>
            </a:p>
          </p:txBody>
        </p:sp>
        <p:sp>
          <p:nvSpPr>
            <p:cNvPr id="470" name="Shape 470"/>
            <p:cNvSpPr/>
            <p:nvPr/>
          </p:nvSpPr>
          <p:spPr>
            <a:xfrm>
              <a:off x="3440795" y="51815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grpSp>
        <p:nvGrpSpPr>
          <p:cNvPr id="10" name="Group 9"/>
          <p:cNvGrpSpPr/>
          <p:nvPr/>
        </p:nvGrpSpPr>
        <p:grpSpPr>
          <a:xfrm>
            <a:off x="2209800" y="2743200"/>
            <a:ext cx="1212759" cy="1146931"/>
            <a:chOff x="2259353" y="2743200"/>
            <a:chExt cx="1212759" cy="1146931"/>
          </a:xfrm>
        </p:grpSpPr>
        <p:sp>
          <p:nvSpPr>
            <p:cNvPr id="460" name="Shape 460"/>
            <p:cNvSpPr/>
            <p:nvPr/>
          </p:nvSpPr>
          <p:spPr>
            <a:xfrm>
              <a:off x="2259353" y="2743200"/>
              <a:ext cx="872513" cy="1146931"/>
            </a:xfrm>
            <a:prstGeom prst="rect">
              <a:avLst/>
            </a:prstGeom>
            <a:solidFill>
              <a:srgbClr val="FF0000"/>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2000"/>
                <a:t>Basic Skills Plus  </a:t>
              </a:r>
            </a:p>
          </p:txBody>
        </p:sp>
        <p:sp>
          <p:nvSpPr>
            <p:cNvPr id="471" name="Shape 471"/>
            <p:cNvSpPr/>
            <p:nvPr/>
          </p:nvSpPr>
          <p:spPr>
            <a:xfrm>
              <a:off x="3144579" y="3096114"/>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sp>
        <p:nvSpPr>
          <p:cNvPr id="472" name="Shape 472"/>
          <p:cNvSpPr/>
          <p:nvPr/>
        </p:nvSpPr>
        <p:spPr>
          <a:xfrm>
            <a:off x="6719529" y="2857895"/>
            <a:ext cx="1357671" cy="1735175"/>
          </a:xfrm>
          <a:prstGeom prst="rect">
            <a:avLst/>
          </a:prstGeom>
          <a:solidFill>
            <a:schemeClr val="bg2">
              <a:lumMod val="5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p>
            <a:pPr marL="15875" indent="111125" algn="l">
              <a:lnSpc>
                <a:spcPct val="120000"/>
              </a:lnSpc>
              <a:spcAft>
                <a:spcPts val="1200"/>
              </a:spcAft>
              <a:defRPr sz="1800" b="0">
                <a:solidFill>
                  <a:srgbClr val="FFFFFF"/>
                </a:solidFill>
                <a:latin typeface="+mn-lt"/>
                <a:ea typeface="+mn-ea"/>
                <a:cs typeface="+mn-cs"/>
                <a:sym typeface="Helvetica Light"/>
              </a:defRPr>
            </a:pPr>
            <a:r>
              <a:rPr lang="en-US" sz="2000"/>
              <a:t>C</a:t>
            </a:r>
            <a:r>
              <a:rPr sz="2000"/>
              <a:t>ertificate</a:t>
            </a:r>
            <a:endParaRPr lang="en-US" sz="2000"/>
          </a:p>
          <a:p>
            <a:pPr marL="15875" indent="111125" algn="l">
              <a:lnSpc>
                <a:spcPct val="120000"/>
              </a:lnSpc>
              <a:spcAft>
                <a:spcPts val="1200"/>
              </a:spcAft>
              <a:defRPr sz="1800" b="0">
                <a:solidFill>
                  <a:srgbClr val="FFFFFF"/>
                </a:solidFill>
                <a:latin typeface="+mn-lt"/>
                <a:ea typeface="+mn-ea"/>
                <a:cs typeface="+mn-cs"/>
                <a:sym typeface="Helvetica Light"/>
              </a:defRPr>
            </a:pPr>
            <a:r>
              <a:rPr sz="2000"/>
              <a:t>Diplom</a:t>
            </a:r>
            <a:r>
              <a:rPr lang="en-US" sz="2000"/>
              <a:t>a</a:t>
            </a:r>
          </a:p>
          <a:p>
            <a:pPr marL="15875" indent="111125" algn="l">
              <a:lnSpc>
                <a:spcPct val="120000"/>
              </a:lnSpc>
              <a:spcAft>
                <a:spcPts val="1200"/>
              </a:spcAft>
              <a:defRPr sz="1800" b="0">
                <a:solidFill>
                  <a:srgbClr val="FFFFFF"/>
                </a:solidFill>
                <a:latin typeface="+mn-lt"/>
                <a:ea typeface="+mn-ea"/>
                <a:cs typeface="+mn-cs"/>
                <a:sym typeface="Helvetica Light"/>
              </a:defRPr>
            </a:pPr>
            <a:r>
              <a:rPr sz="2000"/>
              <a:t>Degree</a:t>
            </a:r>
          </a:p>
        </p:txBody>
      </p:sp>
      <p:grpSp>
        <p:nvGrpSpPr>
          <p:cNvPr id="8" name="Group 7"/>
          <p:cNvGrpSpPr/>
          <p:nvPr/>
        </p:nvGrpSpPr>
        <p:grpSpPr>
          <a:xfrm>
            <a:off x="3440795" y="5546891"/>
            <a:ext cx="2728131" cy="396709"/>
            <a:chOff x="3440795" y="5546891"/>
            <a:chExt cx="2728131" cy="396709"/>
          </a:xfrm>
        </p:grpSpPr>
        <p:sp>
          <p:nvSpPr>
            <p:cNvPr id="478" name="Shape 478"/>
            <p:cNvSpPr/>
            <p:nvPr/>
          </p:nvSpPr>
          <p:spPr>
            <a:xfrm>
              <a:off x="3761853" y="5546891"/>
              <a:ext cx="2407073" cy="396709"/>
            </a:xfrm>
            <a:prstGeom prst="rect">
              <a:avLst/>
            </a:prstGeom>
            <a:solidFill>
              <a:schemeClr val="accent2">
                <a:lumMod val="60000"/>
                <a:lumOff val="4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gn="l">
                <a:lnSpc>
                  <a:spcPct val="120000"/>
                </a:lnSpc>
                <a:defRPr sz="1800" b="0">
                  <a:solidFill>
                    <a:srgbClr val="FFFFFF"/>
                  </a:solidFill>
                  <a:latin typeface="+mn-lt"/>
                  <a:ea typeface="+mn-ea"/>
                  <a:cs typeface="+mn-cs"/>
                  <a:sym typeface="Helvetica Light"/>
                </a:defRPr>
              </a:lvl1pPr>
            </a:lstStyle>
            <a:p>
              <a:r>
                <a:rPr sz="1500"/>
                <a:t>Proprietary School/Training</a:t>
              </a:r>
            </a:p>
          </p:txBody>
        </p:sp>
        <p:sp>
          <p:nvSpPr>
            <p:cNvPr id="479" name="Shape 479"/>
            <p:cNvSpPr/>
            <p:nvPr/>
          </p:nvSpPr>
          <p:spPr>
            <a:xfrm>
              <a:off x="3440795" y="57911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grpSp>
        <p:nvGrpSpPr>
          <p:cNvPr id="12" name="Group 11"/>
          <p:cNvGrpSpPr/>
          <p:nvPr/>
        </p:nvGrpSpPr>
        <p:grpSpPr>
          <a:xfrm>
            <a:off x="6120727" y="2703964"/>
            <a:ext cx="889673" cy="3138244"/>
            <a:chOff x="6120727" y="2703964"/>
            <a:chExt cx="889673" cy="3138244"/>
          </a:xfrm>
        </p:grpSpPr>
        <p:sp>
          <p:nvSpPr>
            <p:cNvPr id="473" name="Shape 473"/>
            <p:cNvSpPr/>
            <p:nvPr/>
          </p:nvSpPr>
          <p:spPr>
            <a:xfrm>
              <a:off x="6120727" y="2703964"/>
              <a:ext cx="599025" cy="37626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74" name="Shape 474"/>
            <p:cNvSpPr/>
            <p:nvPr/>
          </p:nvSpPr>
          <p:spPr>
            <a:xfrm>
              <a:off x="6120727" y="3362427"/>
              <a:ext cx="606867" cy="113617"/>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75" name="Shape 475"/>
            <p:cNvSpPr/>
            <p:nvPr/>
          </p:nvSpPr>
          <p:spPr>
            <a:xfrm>
              <a:off x="6174677" y="3936234"/>
              <a:ext cx="544852"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76" name="Shape 476"/>
            <p:cNvSpPr/>
            <p:nvPr/>
          </p:nvSpPr>
          <p:spPr>
            <a:xfrm flipV="1">
              <a:off x="6165829" y="4141979"/>
              <a:ext cx="569608" cy="430020"/>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77" name="Shape 477"/>
            <p:cNvSpPr/>
            <p:nvPr/>
          </p:nvSpPr>
          <p:spPr>
            <a:xfrm flipV="1">
              <a:off x="6165829" y="4482311"/>
              <a:ext cx="561765" cy="676487"/>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80" name="Shape 480"/>
            <p:cNvSpPr/>
            <p:nvPr/>
          </p:nvSpPr>
          <p:spPr>
            <a:xfrm flipV="1">
              <a:off x="6168926" y="4610855"/>
              <a:ext cx="841474" cy="1231353"/>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grpSp>
      <p:sp>
        <p:nvSpPr>
          <p:cNvPr id="482" name="Shape 482"/>
          <p:cNvSpPr/>
          <p:nvPr/>
        </p:nvSpPr>
        <p:spPr>
          <a:xfrm>
            <a:off x="1941927" y="4455904"/>
            <a:ext cx="1048190" cy="455415"/>
          </a:xfrm>
          <a:prstGeom prst="rightArrow">
            <a:avLst>
              <a:gd name="adj1" fmla="val 32000"/>
              <a:gd name="adj2" fmla="val 106707"/>
            </a:avLst>
          </a:prstGeom>
          <a:solidFill>
            <a:srgbClr val="000000"/>
          </a:solidFill>
          <a:ln w="12700">
            <a:miter lim="400000"/>
          </a:ln>
          <a:effectLst>
            <a:outerShdw blurRad="38100" dist="25400" dir="5400000" rotWithShape="0">
              <a:srgbClr val="000000">
                <a:alpha val="50000"/>
              </a:srgbClr>
            </a:outerShdw>
          </a:effectLst>
        </p:spPr>
        <p:txBody>
          <a:bodyPr lIns="35719" tIns="35719" rIns="35719" bIns="35719" anchor="ctr"/>
          <a:lstStyle/>
          <a:p>
            <a:pPr algn="l">
              <a:lnSpc>
                <a:spcPct val="120000"/>
              </a:lnSpc>
              <a:defRPr sz="2400" b="0">
                <a:solidFill>
                  <a:srgbClr val="FFFFFF"/>
                </a:solidFill>
                <a:latin typeface="+mn-lt"/>
                <a:ea typeface="+mn-ea"/>
                <a:cs typeface="+mn-cs"/>
                <a:sym typeface="Helvetica Light"/>
              </a:defRPr>
            </a:pPr>
            <a:endParaRPr sz="1687"/>
          </a:p>
        </p:txBody>
      </p:sp>
      <p:grpSp>
        <p:nvGrpSpPr>
          <p:cNvPr id="9" name="Group 8"/>
          <p:cNvGrpSpPr/>
          <p:nvPr/>
        </p:nvGrpSpPr>
        <p:grpSpPr>
          <a:xfrm>
            <a:off x="3438594" y="6078115"/>
            <a:ext cx="3944625" cy="592549"/>
            <a:chOff x="3438594" y="6078115"/>
            <a:chExt cx="3944625" cy="592549"/>
          </a:xfrm>
        </p:grpSpPr>
        <p:sp>
          <p:nvSpPr>
            <p:cNvPr id="484" name="Shape 484"/>
            <p:cNvSpPr/>
            <p:nvPr/>
          </p:nvSpPr>
          <p:spPr>
            <a:xfrm>
              <a:off x="3438594" y="6324599"/>
              <a:ext cx="327533" cy="1"/>
            </a:xfrm>
            <a:prstGeom prst="line">
              <a:avLst/>
            </a:prstGeom>
            <a:ln w="25400">
              <a:solidFill>
                <a:srgbClr val="000000"/>
              </a:solidFill>
              <a:miter lim="400000"/>
              <a:tailEnd type="triangle"/>
            </a:ln>
          </p:spPr>
          <p:txBody>
            <a:bodyPr lIns="35719" tIns="35719" rIns="35719" bIns="35719" anchor="ctr"/>
            <a:lstStyle/>
            <a:p>
              <a:pPr>
                <a:defRPr sz="2400" b="0">
                  <a:latin typeface="+mn-lt"/>
                  <a:ea typeface="+mn-ea"/>
                  <a:cs typeface="+mn-cs"/>
                  <a:sym typeface="Helvetica Light"/>
                </a:defRPr>
              </a:pPr>
              <a:endParaRPr sz="1687"/>
            </a:p>
          </p:txBody>
        </p:sp>
        <p:sp>
          <p:nvSpPr>
            <p:cNvPr id="483" name="Shape 483"/>
            <p:cNvSpPr/>
            <p:nvPr/>
          </p:nvSpPr>
          <p:spPr>
            <a:xfrm>
              <a:off x="3744406" y="6078118"/>
              <a:ext cx="3638813" cy="592546"/>
            </a:xfrm>
            <a:prstGeom prst="rect">
              <a:avLst/>
            </a:prstGeom>
            <a:blipFill>
              <a:blip r:embed="rId3"/>
            </a:blipFill>
            <a:ln w="12700">
              <a:miter lim="400000"/>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35719" tIns="35719" rIns="35719" bIns="35719" anchor="ctr"/>
            <a:lstStyle/>
            <a:p>
              <a:pPr algn="ctr">
                <a:lnSpc>
                  <a:spcPct val="120000"/>
                </a:lnSpc>
                <a:defRPr sz="1400" b="0">
                  <a:solidFill>
                    <a:srgbClr val="FFFFFF"/>
                  </a:solidFill>
                  <a:latin typeface="+mn-lt"/>
                  <a:ea typeface="+mn-ea"/>
                  <a:cs typeface="+mn-cs"/>
                  <a:sym typeface="Helvetica Light"/>
                </a:defRPr>
              </a:pPr>
              <a:r>
                <a:rPr sz="2000">
                  <a:latin typeface="Helvetica"/>
                  <a:ea typeface="Helvetica"/>
                  <a:cs typeface="Helvetica"/>
                  <a:sym typeface="Helvetica"/>
                </a:rPr>
                <a:t>Apprenticeship</a:t>
              </a:r>
            </a:p>
          </p:txBody>
        </p:sp>
        <p:sp>
          <p:nvSpPr>
            <p:cNvPr id="485" name="Shape 485"/>
            <p:cNvSpPr/>
            <p:nvPr/>
          </p:nvSpPr>
          <p:spPr>
            <a:xfrm>
              <a:off x="3746411" y="6090814"/>
              <a:ext cx="1189427" cy="5758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lumMod val="75000"/>
              </a:schemeClr>
            </a:solidFill>
            <a:ln w="12700">
              <a:miter lim="400000"/>
            </a:ln>
            <a:effectLst>
              <a:outerShdw blurRad="38100" dist="25400" dir="5400000" rotWithShape="0">
                <a:srgbClr val="000000">
                  <a:alpha val="50000"/>
                </a:srgbClr>
              </a:outerShdw>
            </a:effectLst>
          </p:spPr>
          <p:txBody>
            <a:bodyPr lIns="35719" tIns="35719" rIns="35719" bIns="35719" anchor="ctr"/>
            <a:lstStyle/>
            <a:p>
              <a:pPr algn="l">
                <a:lnSpc>
                  <a:spcPct val="120000"/>
                </a:lnSpc>
                <a:defRPr sz="2400" b="0">
                  <a:solidFill>
                    <a:srgbClr val="FFFFFF"/>
                  </a:solidFill>
                  <a:latin typeface="+mn-lt"/>
                  <a:ea typeface="+mn-ea"/>
                  <a:cs typeface="+mn-cs"/>
                  <a:sym typeface="Helvetica Light"/>
                </a:defRPr>
              </a:pPr>
              <a:endParaRPr sz="1687"/>
            </a:p>
          </p:txBody>
        </p:sp>
        <p:sp>
          <p:nvSpPr>
            <p:cNvPr id="486" name="Shape 486"/>
            <p:cNvSpPr/>
            <p:nvPr/>
          </p:nvSpPr>
          <p:spPr>
            <a:xfrm rot="10800000">
              <a:off x="5600249" y="6078115"/>
              <a:ext cx="1782969" cy="585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a:blip r:embed="rId4"/>
              <a:tile tx="0" ty="0" sx="100000" sy="100000" flip="none" algn="tl"/>
            </a:blipFill>
            <a:ln w="12700">
              <a:miter lim="400000"/>
            </a:ln>
            <a:effectLst>
              <a:outerShdw blurRad="38100" dist="25400" dir="5400000" rotWithShape="0">
                <a:srgbClr val="000000">
                  <a:alpha val="50000"/>
                </a:srgbClr>
              </a:outerShdw>
            </a:effectLst>
          </p:spPr>
          <p:txBody>
            <a:bodyPr lIns="35719" tIns="35719" rIns="35719" bIns="35719" anchor="ctr"/>
            <a:lstStyle/>
            <a:p>
              <a:pPr algn="l">
                <a:lnSpc>
                  <a:spcPct val="120000"/>
                </a:lnSpc>
                <a:defRPr sz="2400" b="0">
                  <a:solidFill>
                    <a:srgbClr val="FFFFFF"/>
                  </a:solidFill>
                  <a:latin typeface="+mn-lt"/>
                  <a:ea typeface="+mn-ea"/>
                  <a:cs typeface="+mn-cs"/>
                  <a:sym typeface="Helvetica Light"/>
                </a:defRPr>
              </a:pPr>
              <a:endParaRPr sz="1687"/>
            </a:p>
          </p:txBody>
        </p:sp>
      </p:grpSp>
      <p:sp>
        <p:nvSpPr>
          <p:cNvPr id="487" name="Shape 487"/>
          <p:cNvSpPr/>
          <p:nvPr/>
        </p:nvSpPr>
        <p:spPr>
          <a:xfrm>
            <a:off x="8080297" y="2365483"/>
            <a:ext cx="911303" cy="2715735"/>
          </a:xfrm>
          <a:prstGeom prst="rect">
            <a:avLst/>
          </a:prstGeom>
          <a:blipFill>
            <a:blip r:embed="rId5"/>
            <a:tile tx="0" ty="0" sx="100000" sy="100000" flip="none" algn="tl"/>
          </a:blipFill>
          <a:ln w="12700">
            <a:miter lim="400000"/>
          </a:ln>
          <a:effectLst>
            <a:outerShdw blurRad="25400" dist="25400" dir="2388334" rotWithShape="0">
              <a:srgbClr val="000000">
                <a:alpha val="79310"/>
              </a:srgbClr>
            </a:outerShdw>
          </a:effectLst>
          <a:extLst>
            <a:ext uri="{C572A759-6A51-4108-AA02-DFA0A04FC94B}">
              <ma14:wrappingTextBoxFlag xmlns:ma14="http://schemas.microsoft.com/office/mac/drawingml/2011/main" xmlns="" val="1"/>
            </a:ext>
          </a:extLst>
        </p:spPr>
        <p:txBody>
          <a:bodyPr lIns="35719" tIns="35719" rIns="35719" bIns="35719" anchor="ctr"/>
          <a:lstStyle>
            <a:lvl1pPr>
              <a:lnSpc>
                <a:spcPct val="120000"/>
              </a:lnSpc>
              <a:defRPr sz="3400">
                <a:solidFill>
                  <a:srgbClr val="FFFFFF"/>
                </a:solidFill>
              </a:defRPr>
            </a:lvl1pPr>
          </a:lstStyle>
          <a:p>
            <a:pPr algn="ctr"/>
            <a:r>
              <a:rPr lang="en-US" sz="3600"/>
              <a:t>W</a:t>
            </a:r>
          </a:p>
          <a:p>
            <a:pPr algn="ctr"/>
            <a:r>
              <a:rPr lang="en-US" sz="3600"/>
              <a:t>O</a:t>
            </a:r>
          </a:p>
          <a:p>
            <a:pPr algn="ctr"/>
            <a:r>
              <a:rPr lang="en-US" sz="3600"/>
              <a:t>R</a:t>
            </a:r>
          </a:p>
          <a:p>
            <a:pPr algn="ctr"/>
            <a:r>
              <a:rPr lang="en-US" sz="3600"/>
              <a:t>K</a:t>
            </a:r>
          </a:p>
        </p:txBody>
      </p:sp>
      <p:sp>
        <p:nvSpPr>
          <p:cNvPr id="2" name="Title 1"/>
          <p:cNvSpPr>
            <a:spLocks noGrp="1"/>
          </p:cNvSpPr>
          <p:nvPr>
            <p:ph type="title"/>
          </p:nvPr>
        </p:nvSpPr>
        <p:spPr/>
        <p:txBody>
          <a:bodyPr>
            <a:noAutofit/>
          </a:bodyPr>
          <a:lstStyle/>
          <a:p>
            <a:r>
              <a:rPr lang="en-US" sz="3600"/>
              <a:t>Multiple Entry and Exit Points</a:t>
            </a:r>
            <a:endParaRPr lang="en-US" sz="3200" i="1"/>
          </a:p>
        </p:txBody>
      </p:sp>
    </p:spTree>
    <p:extLst>
      <p:ext uri="{BB962C8B-B14F-4D97-AF65-F5344CB8AC3E}">
        <p14:creationId xmlns:p14="http://schemas.microsoft.com/office/powerpoint/2010/main" val="267929941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wipe(left)">
                                      <p:cBhvr>
                                        <p:cTn id="7" dur="500"/>
                                        <p:tgtEl>
                                          <p:spTgt spid="45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7"/>
                                        </p:tgtEl>
                                        <p:attrNameLst>
                                          <p:attrName>style.visibility</p:attrName>
                                        </p:attrNameLst>
                                      </p:cBhvr>
                                      <p:to>
                                        <p:strVal val="visible"/>
                                      </p:to>
                                    </p:set>
                                    <p:animEffect transition="in" filter="wipe(left)">
                                      <p:cBhvr>
                                        <p:cTn id="11" dur="500"/>
                                        <p:tgtEl>
                                          <p:spTgt spid="45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6"/>
                                        </p:tgtEl>
                                        <p:attrNameLst>
                                          <p:attrName>style.visibility</p:attrName>
                                        </p:attrNameLst>
                                      </p:cBhvr>
                                      <p:to>
                                        <p:strVal val="visible"/>
                                      </p:to>
                                    </p:set>
                                    <p:animEffect transition="in" filter="wipe(up)">
                                      <p:cBhvr>
                                        <p:cTn id="15" dur="500"/>
                                        <p:tgtEl>
                                          <p:spTgt spid="4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72"/>
                                        </p:tgtEl>
                                        <p:attrNameLst>
                                          <p:attrName>style.visibility</p:attrName>
                                        </p:attrNameLst>
                                      </p:cBhvr>
                                      <p:to>
                                        <p:strVal val="visible"/>
                                      </p:to>
                                    </p:set>
                                    <p:animEffect transition="in" filter="wipe(left)">
                                      <p:cBhvr>
                                        <p:cTn id="63" dur="500"/>
                                        <p:tgtEl>
                                          <p:spTgt spid="472"/>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487"/>
                                        </p:tgtEl>
                                        <p:attrNameLst>
                                          <p:attrName>style.visibility</p:attrName>
                                        </p:attrNameLst>
                                      </p:cBhvr>
                                      <p:to>
                                        <p:strVal val="visible"/>
                                      </p:to>
                                    </p:set>
                                    <p:animEffect transition="in" filter="wipe(up)">
                                      <p:cBhvr>
                                        <p:cTn id="6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advAuto="0"/>
      <p:bldP spid="457" grpId="0" animBg="1" advAuto="0"/>
      <p:bldP spid="466" grpId="0" animBg="1"/>
      <p:bldP spid="472" grpId="0" animBg="1" advAuto="0"/>
      <p:bldP spid="48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a:t>The purpose of these monthly webinars</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480544"/>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73654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October 1-5,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76400"/>
            <a:ext cx="9144000" cy="3364992"/>
          </a:xfrm>
          <a:prstGeom prst="rect">
            <a:avLst/>
          </a:prstGeom>
        </p:spPr>
      </p:pic>
      <p:sp>
        <p:nvSpPr>
          <p:cNvPr id="5" name="Rectangle 4"/>
          <p:cNvSpPr>
            <a:spLocks noChangeArrowheads="1"/>
          </p:cNvSpPr>
          <p:nvPr/>
        </p:nvSpPr>
        <p:spPr bwMode="auto">
          <a:xfrm>
            <a:off x="1339699" y="5763403"/>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err="1"/>
              <a:t>www.ncperkins.org</a:t>
            </a:r>
            <a:r>
              <a:rPr lang="en-US" sz="3200"/>
              <a:t>/manufacturing</a:t>
            </a:r>
          </a:p>
        </p:txBody>
      </p:sp>
      <p:pic>
        <p:nvPicPr>
          <p:cNvPr id="6" name="Picture 5"/>
          <p:cNvPicPr>
            <a:picLocks noChangeAspect="1"/>
          </p:cNvPicPr>
          <p:nvPr/>
        </p:nvPicPr>
        <p:blipFill>
          <a:blip r:embed="rId4"/>
          <a:stretch>
            <a:fillRect/>
          </a:stretch>
        </p:blipFill>
        <p:spPr>
          <a:xfrm>
            <a:off x="-71474" y="3962400"/>
            <a:ext cx="2921000" cy="2120900"/>
          </a:xfrm>
          <a:prstGeom prst="rect">
            <a:avLst/>
          </a:prstGeom>
        </p:spPr>
      </p:pic>
    </p:spTree>
    <p:extLst>
      <p:ext uri="{BB962C8B-B14F-4D97-AF65-F5344CB8AC3E}">
        <p14:creationId xmlns:p14="http://schemas.microsoft.com/office/powerpoint/2010/main" val="59616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MFG Week Events in NC in 2018</a:t>
            </a:r>
          </a:p>
        </p:txBody>
      </p:sp>
      <p:pic>
        <p:nvPicPr>
          <p:cNvPr id="5" name="Picture 4" descr="A close up of a map&#13;&#10;&#13;&#10;Description automatically generated">
            <a:extLst>
              <a:ext uri="{FF2B5EF4-FFF2-40B4-BE49-F238E27FC236}">
                <a16:creationId xmlns:a16="http://schemas.microsoft.com/office/drawing/2014/main" id="{9C092A01-DC57-D548-B0AD-55D71916A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6751"/>
            <a:ext cx="9144000" cy="4218897"/>
          </a:xfrm>
          <a:prstGeom prst="rect">
            <a:avLst/>
          </a:prstGeom>
        </p:spPr>
      </p:pic>
    </p:spTree>
    <p:extLst>
      <p:ext uri="{BB962C8B-B14F-4D97-AF65-F5344CB8AC3E}">
        <p14:creationId xmlns:p14="http://schemas.microsoft.com/office/powerpoint/2010/main" val="109006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694A7B-5433-F446-A457-A033376C4EBF}"/>
              </a:ext>
            </a:extLst>
          </p:cNvPr>
          <p:cNvPicPr>
            <a:picLocks noChangeAspect="1"/>
          </p:cNvPicPr>
          <p:nvPr/>
        </p:nvPicPr>
        <p:blipFill>
          <a:blip r:embed="rId3"/>
          <a:stretch>
            <a:fillRect/>
          </a:stretch>
        </p:blipFill>
        <p:spPr>
          <a:xfrm>
            <a:off x="-37042" y="876299"/>
            <a:ext cx="9181042" cy="5084885"/>
          </a:xfrm>
          <a:prstGeom prst="rect">
            <a:avLst/>
          </a:prstGeom>
        </p:spPr>
      </p:pic>
    </p:spTree>
    <p:extLst>
      <p:ext uri="{BB962C8B-B14F-4D97-AF65-F5344CB8AC3E}">
        <p14:creationId xmlns:p14="http://schemas.microsoft.com/office/powerpoint/2010/main" val="369597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483DC-B6FF-BF4A-85E4-BBE5369455FB}"/>
              </a:ext>
            </a:extLst>
          </p:cNvPr>
          <p:cNvPicPr>
            <a:picLocks noChangeAspect="1"/>
          </p:cNvPicPr>
          <p:nvPr/>
        </p:nvPicPr>
        <p:blipFill>
          <a:blip r:embed="rId3"/>
          <a:stretch>
            <a:fillRect/>
          </a:stretch>
        </p:blipFill>
        <p:spPr>
          <a:xfrm>
            <a:off x="0" y="896815"/>
            <a:ext cx="9181042" cy="5084885"/>
          </a:xfrm>
          <a:prstGeom prst="rect">
            <a:avLst/>
          </a:prstGeom>
        </p:spPr>
      </p:pic>
    </p:spTree>
    <p:extLst>
      <p:ext uri="{BB962C8B-B14F-4D97-AF65-F5344CB8AC3E}">
        <p14:creationId xmlns:p14="http://schemas.microsoft.com/office/powerpoint/2010/main" val="276745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www.mfgday.com/sites/all/themes/drive/img/resources/For_Students_Parents.jpg">
            <a:extLst>
              <a:ext uri="{FF2B5EF4-FFF2-40B4-BE49-F238E27FC236}">
                <a16:creationId xmlns:a16="http://schemas.microsoft.com/office/drawing/2014/main" id="{6CD4E81C-377B-7F47-AE3E-63C4D79E8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 y="381000"/>
            <a:ext cx="9153154"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184BC-069D-9249-A273-B92EDE5C8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6815"/>
            <a:ext cx="9112250" cy="5046785"/>
          </a:xfrm>
          <a:prstGeom prst="rect">
            <a:avLst/>
          </a:prstGeom>
        </p:spPr>
      </p:pic>
    </p:spTree>
    <p:extLst>
      <p:ext uri="{BB962C8B-B14F-4D97-AF65-F5344CB8AC3E}">
        <p14:creationId xmlns:p14="http://schemas.microsoft.com/office/powerpoint/2010/main" val="46850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660947" cy="1301497"/>
          </a:xfrm>
        </p:spPr>
        <p:txBody>
          <a:bodyPr>
            <a:normAutofit/>
          </a:bodyPr>
          <a:lstStyle/>
          <a:p>
            <a:pPr eaLnBrk="1" hangingPunct="1">
              <a:defRPr/>
            </a:pPr>
            <a:r>
              <a:rPr lang="en-US" sz="3300" i="1" dirty="0">
                <a:effectLst>
                  <a:outerShdw blurRad="38100" dist="38100" dir="2700000" algn="tl">
                    <a:srgbClr val="DDDDDD"/>
                  </a:outerShdw>
                </a:effectLst>
                <a:latin typeface="Arial" charset="0"/>
                <a:ea typeface="ヒラギノ角ゴ Pro W3" charset="0"/>
                <a:cs typeface="ヒラギノ角ゴ Pro W3" charset="0"/>
              </a:rPr>
              <a:t>Fastest Growing Occupations in NC</a:t>
            </a:r>
            <a:br>
              <a:rPr lang="en-US" i="1" dirty="0">
                <a:effectLst>
                  <a:outerShdw blurRad="38100" dist="38100" dir="2700000" algn="tl">
                    <a:srgbClr val="DDDDDD"/>
                  </a:outerShdw>
                </a:effectLst>
                <a:latin typeface="Arial" charset="0"/>
                <a:ea typeface="ヒラギノ角ゴ Pro W3" charset="0"/>
                <a:cs typeface="ヒラギノ角ゴ Pro W3" charset="0"/>
              </a:rPr>
            </a:br>
            <a:r>
              <a:rPr lang="en-US" sz="2200" i="1" dirty="0">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2016 - 2026)</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83219388"/>
          </a:xfrm>
          <a:prstGeom prst="rect">
            <a:avLst/>
          </a:prstGeom>
          <a:solidFill>
            <a:schemeClr val="bg1"/>
          </a:solidFill>
        </p:spPr>
        <p:txBody>
          <a:bodyPr wrap="square">
            <a:spAutoFit/>
          </a:bodyPr>
          <a:lstStyle/>
          <a:p>
            <a:pPr>
              <a:tabLst>
                <a:tab pos="965200" algn="r"/>
                <a:tab pos="1193800" algn="l"/>
              </a:tabLst>
            </a:pPr>
            <a:r>
              <a:rPr lang="en-US" sz="2000">
                <a:solidFill>
                  <a:srgbClr val="0531FF"/>
                </a:solidFill>
              </a:rPr>
              <a:t>	30,890	Combined Food Preparation and Serving Workers, Including Fast Food</a:t>
            </a:r>
          </a:p>
          <a:p>
            <a:pPr>
              <a:tabLst>
                <a:tab pos="965200" algn="r"/>
                <a:tab pos="1193800" algn="l"/>
              </a:tabLst>
            </a:pPr>
            <a:r>
              <a:rPr lang="en-US" sz="2000">
                <a:solidFill>
                  <a:srgbClr val="00B050"/>
                </a:solidFill>
              </a:rPr>
              <a:t>	15,820	Registered Nurses</a:t>
            </a:r>
          </a:p>
          <a:p>
            <a:pPr>
              <a:tabLst>
                <a:tab pos="965200" algn="r"/>
                <a:tab pos="1193800" algn="l"/>
              </a:tabLst>
            </a:pPr>
            <a:r>
              <a:rPr lang="en-US" sz="2000">
                <a:solidFill>
                  <a:srgbClr val="0531FF"/>
                </a:solidFill>
              </a:rPr>
              <a:t>	11,820	Customer Service Representatives</a:t>
            </a:r>
          </a:p>
          <a:p>
            <a:pPr>
              <a:tabLst>
                <a:tab pos="965200" algn="r"/>
                <a:tab pos="1193800" algn="l"/>
              </a:tabLst>
            </a:pPr>
            <a:r>
              <a:rPr lang="en-US" sz="2000">
                <a:solidFill>
                  <a:srgbClr val="0531FF"/>
                </a:solidFill>
              </a:rPr>
              <a:t>	9,990	Retail Salespersons</a:t>
            </a:r>
          </a:p>
          <a:p>
            <a:pPr>
              <a:tabLst>
                <a:tab pos="965200" algn="r"/>
                <a:tab pos="1193800" algn="l"/>
              </a:tabLst>
            </a:pPr>
            <a:r>
              <a:rPr lang="en-US" sz="2000">
                <a:solidFill>
                  <a:srgbClr val="FF0000"/>
                </a:solidFill>
              </a:rPr>
              <a:t>	9,650	Software Developers, Applications</a:t>
            </a:r>
          </a:p>
          <a:p>
            <a:pPr>
              <a:tabLst>
                <a:tab pos="965200" algn="r"/>
                <a:tab pos="1193800" algn="l"/>
              </a:tabLst>
            </a:pPr>
            <a:r>
              <a:rPr lang="en-US" sz="2000"/>
              <a:t>	</a:t>
            </a:r>
            <a:r>
              <a:rPr lang="en-US" sz="2000">
                <a:solidFill>
                  <a:srgbClr val="0531FF"/>
                </a:solidFill>
              </a:rPr>
              <a:t>9,050	Laborers and Freight, Stock, and Material Movers, Hand</a:t>
            </a:r>
          </a:p>
          <a:p>
            <a:pPr>
              <a:tabLst>
                <a:tab pos="965200" algn="r"/>
                <a:tab pos="1193800" algn="l"/>
              </a:tabLst>
            </a:pPr>
            <a:r>
              <a:rPr lang="en-US" sz="2000">
                <a:solidFill>
                  <a:srgbClr val="0531FF"/>
                </a:solidFill>
              </a:rPr>
              <a:t>	8,380	Waiters and Waitresses</a:t>
            </a:r>
          </a:p>
          <a:p>
            <a:pPr>
              <a:tabLst>
                <a:tab pos="965200" algn="r"/>
                <a:tab pos="1193800" algn="l"/>
              </a:tabLst>
            </a:pPr>
            <a:r>
              <a:rPr lang="en-US" sz="2000">
                <a:solidFill>
                  <a:srgbClr val="0531FF"/>
                </a:solidFill>
              </a:rPr>
              <a:t>	7,880	Personal Care Aides</a:t>
            </a:r>
          </a:p>
          <a:p>
            <a:pPr>
              <a:tabLst>
                <a:tab pos="965200" algn="r"/>
                <a:tab pos="1193800" algn="l"/>
              </a:tabLst>
            </a:pPr>
            <a:r>
              <a:rPr lang="en-US" sz="2000">
                <a:solidFill>
                  <a:srgbClr val="0531FF"/>
                </a:solidFill>
              </a:rPr>
              <a:t>	7,870	Janitors and Cleaners, Except Maids and Housekeeping Cleaners</a:t>
            </a:r>
          </a:p>
          <a:p>
            <a:pPr>
              <a:tabLst>
                <a:tab pos="965200" algn="r"/>
                <a:tab pos="1193800" algn="l"/>
              </a:tabLst>
            </a:pPr>
            <a:r>
              <a:rPr lang="en-US" sz="2000">
                <a:solidFill>
                  <a:srgbClr val="FF0000"/>
                </a:solidFill>
              </a:rPr>
              <a:t>	7,340	General and Operations Managers</a:t>
            </a:r>
          </a:p>
          <a:p>
            <a:pPr>
              <a:tabLst>
                <a:tab pos="965200" algn="r"/>
                <a:tab pos="1193800" algn="l"/>
              </a:tabLst>
            </a:pPr>
            <a:r>
              <a:rPr lang="en-US" sz="2000"/>
              <a:t>	</a:t>
            </a:r>
            <a:r>
              <a:rPr lang="en-US" sz="2000">
                <a:solidFill>
                  <a:srgbClr val="0531FF"/>
                </a:solidFill>
              </a:rPr>
              <a:t>7,190	Home Health Aides</a:t>
            </a:r>
          </a:p>
          <a:p>
            <a:pPr>
              <a:tabLst>
                <a:tab pos="965200" algn="r"/>
                <a:tab pos="1193800" algn="l"/>
              </a:tabLst>
            </a:pPr>
            <a:r>
              <a:rPr lang="en-US" sz="2000">
                <a:solidFill>
                  <a:srgbClr val="0531FF"/>
                </a:solidFill>
              </a:rPr>
              <a:t>	6,620	Cooks, Restaurant</a:t>
            </a:r>
          </a:p>
          <a:p>
            <a:pPr>
              <a:tabLst>
                <a:tab pos="965200" algn="r"/>
                <a:tab pos="1193800" algn="l"/>
              </a:tabLst>
            </a:pPr>
            <a:r>
              <a:rPr lang="en-US" sz="2000">
                <a:solidFill>
                  <a:srgbClr val="0531FF"/>
                </a:solidFill>
              </a:rPr>
              <a:t>	6,170	Landscaping and </a:t>
            </a:r>
            <a:r>
              <a:rPr lang="en-US" sz="2000" err="1">
                <a:solidFill>
                  <a:srgbClr val="0531FF"/>
                </a:solidFill>
              </a:rPr>
              <a:t>Groundskeeping</a:t>
            </a:r>
            <a:r>
              <a:rPr lang="en-US" sz="2000">
                <a:solidFill>
                  <a:srgbClr val="0531FF"/>
                </a:solidFill>
              </a:rPr>
              <a:t> Workers</a:t>
            </a:r>
          </a:p>
          <a:p>
            <a:pPr>
              <a:tabLst>
                <a:tab pos="965200" algn="r"/>
                <a:tab pos="1193800" algn="l"/>
              </a:tabLst>
            </a:pPr>
            <a:r>
              <a:rPr lang="en-US" sz="2000">
                <a:solidFill>
                  <a:srgbClr val="0531FF"/>
                </a:solidFill>
              </a:rPr>
              <a:t>	5,450	Stock Clerks and Order Fillers</a:t>
            </a:r>
          </a:p>
          <a:p>
            <a:pPr>
              <a:tabLst>
                <a:tab pos="965200" algn="r"/>
                <a:tab pos="1193800" algn="l"/>
              </a:tabLst>
            </a:pPr>
            <a:r>
              <a:rPr lang="en-US" sz="2000">
                <a:solidFill>
                  <a:srgbClr val="0531FF"/>
                </a:solidFill>
              </a:rPr>
              <a:t>	5,360	Nursing Assistants</a:t>
            </a:r>
          </a:p>
          <a:p>
            <a:pPr>
              <a:tabLst>
                <a:tab pos="965200" algn="r"/>
                <a:tab pos="1193800" algn="l"/>
              </a:tabLst>
            </a:pPr>
            <a:r>
              <a:rPr lang="en-US" sz="2000">
                <a:solidFill>
                  <a:srgbClr val="0531FF"/>
                </a:solidFill>
              </a:rPr>
              <a:t>	5,260	Sales Representatives, Wholesale and Manufacturing, Except Technical and Scientific Products</a:t>
            </a:r>
          </a:p>
          <a:p>
            <a:pPr>
              <a:tabLst>
                <a:tab pos="965200" algn="r"/>
                <a:tab pos="1193800" algn="l"/>
              </a:tabLst>
            </a:pPr>
            <a:r>
              <a:rPr lang="en-US" sz="2000"/>
              <a:t>	</a:t>
            </a:r>
            <a:r>
              <a:rPr lang="en-US" sz="2000">
                <a:solidFill>
                  <a:srgbClr val="FF0000"/>
                </a:solidFill>
              </a:rPr>
              <a:t>5,020	Business Operations Specialists, All Other</a:t>
            </a:r>
          </a:p>
          <a:p>
            <a:pPr>
              <a:tabLst>
                <a:tab pos="965200" algn="r"/>
                <a:tab pos="1193800" algn="l"/>
              </a:tabLst>
            </a:pPr>
            <a:r>
              <a:rPr lang="en-US" sz="2000">
                <a:solidFill>
                  <a:srgbClr val="FF0000"/>
                </a:solidFill>
              </a:rPr>
              <a:t>	4,920	Accountants and Auditors</a:t>
            </a:r>
          </a:p>
          <a:p>
            <a:pPr>
              <a:tabLst>
                <a:tab pos="965200" algn="r"/>
                <a:tab pos="1193800" algn="l"/>
              </a:tabLst>
            </a:pPr>
            <a:r>
              <a:rPr lang="en-US" sz="2000">
                <a:solidFill>
                  <a:srgbClr val="FF0000"/>
                </a:solidFill>
              </a:rPr>
              <a:t>	4,770	Market Research Analysts and Marketing Specialists</a:t>
            </a:r>
          </a:p>
          <a:p>
            <a:pPr>
              <a:tabLst>
                <a:tab pos="965200" algn="r"/>
                <a:tab pos="1193800" algn="l"/>
              </a:tabLst>
            </a:pPr>
            <a:r>
              <a:rPr lang="en-US" sz="2000"/>
              <a:t>	</a:t>
            </a:r>
            <a:r>
              <a:rPr lang="en-US" sz="2000">
                <a:solidFill>
                  <a:srgbClr val="0531FF"/>
                </a:solidFill>
              </a:rPr>
              <a:t>4,720	Medical Assistants</a:t>
            </a:r>
          </a:p>
          <a:p>
            <a:pPr>
              <a:tabLst>
                <a:tab pos="965200" algn="r"/>
                <a:tab pos="1193800" algn="l"/>
              </a:tabLst>
            </a:pPr>
            <a:r>
              <a:rPr lang="en-US" sz="2000">
                <a:solidFill>
                  <a:srgbClr val="0531FF"/>
                </a:solidFill>
              </a:rPr>
              <a:t>	4,700	Receptionists and Information Clerks</a:t>
            </a:r>
          </a:p>
          <a:p>
            <a:pPr>
              <a:tabLst>
                <a:tab pos="965200" algn="r"/>
                <a:tab pos="1193800" algn="l"/>
              </a:tabLst>
            </a:pPr>
            <a:r>
              <a:rPr lang="en-US" sz="2000"/>
              <a:t>	4,670	First-Line Supervisors of Food Preparation and Serving Workers</a:t>
            </a:r>
          </a:p>
          <a:p>
            <a:pPr>
              <a:tabLst>
                <a:tab pos="965200" algn="r"/>
                <a:tab pos="1193800" algn="l"/>
              </a:tabLst>
            </a:pPr>
            <a:r>
              <a:rPr lang="en-US" sz="2000"/>
              <a:t>	</a:t>
            </a:r>
            <a:r>
              <a:rPr lang="en-US" sz="2000">
                <a:solidFill>
                  <a:srgbClr val="0531FF"/>
                </a:solidFill>
              </a:rPr>
              <a:t>4,640	Maintenance and Repair Workers, General</a:t>
            </a:r>
          </a:p>
          <a:p>
            <a:pPr>
              <a:tabLst>
                <a:tab pos="965200" algn="r"/>
                <a:tab pos="1193800" algn="l"/>
              </a:tabLst>
            </a:pPr>
            <a:r>
              <a:rPr lang="en-US" sz="2000">
                <a:solidFill>
                  <a:srgbClr val="0531FF"/>
                </a:solidFill>
              </a:rPr>
              <a:t>	4,560	Heavy and Tractor-Trailer Truck Drivers</a:t>
            </a:r>
          </a:p>
          <a:p>
            <a:pPr>
              <a:tabLst>
                <a:tab pos="965200" algn="r"/>
                <a:tab pos="1193800" algn="l"/>
              </a:tabLst>
            </a:pPr>
            <a:r>
              <a:rPr lang="en-US" sz="2000"/>
              <a:t>	4,540	First-Line Supervisors of Retail Sales Workers</a:t>
            </a:r>
          </a:p>
          <a:p>
            <a:pPr>
              <a:tabLst>
                <a:tab pos="965200" algn="r"/>
                <a:tab pos="1193800" algn="l"/>
              </a:tabLst>
            </a:pPr>
            <a:r>
              <a:rPr lang="en-US" sz="2000"/>
              <a:t>	</a:t>
            </a:r>
            <a:r>
              <a:rPr lang="en-US" sz="2000">
                <a:solidFill>
                  <a:srgbClr val="0531FF"/>
                </a:solidFill>
              </a:rPr>
              <a:t>4,150	Childcare Workers</a:t>
            </a:r>
          </a:p>
          <a:p>
            <a:pPr>
              <a:tabLst>
                <a:tab pos="965200" algn="r"/>
                <a:tab pos="1193800" algn="l"/>
              </a:tabLst>
            </a:pPr>
            <a:r>
              <a:rPr lang="en-US" sz="2000">
                <a:solidFill>
                  <a:srgbClr val="0531FF"/>
                </a:solidFill>
              </a:rPr>
              <a:t>	4,140	Maids and Housekeeping Cleaners</a:t>
            </a:r>
          </a:p>
          <a:p>
            <a:pPr>
              <a:tabLst>
                <a:tab pos="965200" algn="r"/>
                <a:tab pos="1193800" algn="l"/>
              </a:tabLst>
            </a:pPr>
            <a:r>
              <a:rPr lang="en-US" sz="2000"/>
              <a:t>	3,880	First-Line Supervisors of Construction Trades and Extraction Workers</a:t>
            </a:r>
          </a:p>
          <a:p>
            <a:pPr>
              <a:tabLst>
                <a:tab pos="965200" algn="r"/>
                <a:tab pos="1193800" algn="l"/>
              </a:tabLst>
            </a:pPr>
            <a:r>
              <a:rPr lang="en-US" sz="2000">
                <a:solidFill>
                  <a:srgbClr val="FF0000"/>
                </a:solidFill>
              </a:rPr>
              <a:t>	3,860	Financial Managers</a:t>
            </a:r>
          </a:p>
          <a:p>
            <a:pPr>
              <a:tabLst>
                <a:tab pos="965200" algn="r"/>
                <a:tab pos="1193800" algn="l"/>
              </a:tabLst>
            </a:pPr>
            <a:r>
              <a:rPr lang="en-US" sz="2000">
                <a:solidFill>
                  <a:srgbClr val="00B050"/>
                </a:solidFill>
              </a:rPr>
              <a:t>	3,700	Computer User Support Specialists</a:t>
            </a:r>
          </a:p>
          <a:p>
            <a:pPr>
              <a:tabLst>
                <a:tab pos="965200" algn="r"/>
                <a:tab pos="1193800" algn="l"/>
              </a:tabLst>
            </a:pPr>
            <a:r>
              <a:rPr lang="en-US" sz="2000">
                <a:solidFill>
                  <a:srgbClr val="FF0000"/>
                </a:solidFill>
              </a:rPr>
              <a:t>	3,580	Management Analysts</a:t>
            </a:r>
          </a:p>
          <a:p>
            <a:pPr>
              <a:tabLst>
                <a:tab pos="965200" algn="r"/>
                <a:tab pos="1193800" algn="l"/>
              </a:tabLst>
            </a:pPr>
            <a:r>
              <a:rPr lang="en-US" sz="2000">
                <a:solidFill>
                  <a:srgbClr val="0531FF"/>
                </a:solidFill>
              </a:rPr>
              <a:t>	3,570	Construction Laborers</a:t>
            </a:r>
          </a:p>
          <a:p>
            <a:pPr>
              <a:tabLst>
                <a:tab pos="965200" algn="r"/>
                <a:tab pos="1193800" algn="l"/>
              </a:tabLst>
            </a:pPr>
            <a:r>
              <a:rPr lang="en-US" sz="2000"/>
              <a:t>	3,400	First-Line Supervisors of Office and Administrative Support Workers</a:t>
            </a:r>
          </a:p>
          <a:p>
            <a:pPr>
              <a:tabLst>
                <a:tab pos="965200" algn="r"/>
                <a:tab pos="1193800" algn="l"/>
              </a:tabLst>
            </a:pPr>
            <a:r>
              <a:rPr lang="en-US" sz="2000"/>
              <a:t>	</a:t>
            </a:r>
            <a:r>
              <a:rPr lang="en-US" sz="2000">
                <a:solidFill>
                  <a:srgbClr val="0531FF"/>
                </a:solidFill>
              </a:rPr>
              <a:t>3,230	Sales Representatives, Services, All Other</a:t>
            </a:r>
          </a:p>
          <a:p>
            <a:pPr>
              <a:tabLst>
                <a:tab pos="965200" algn="r"/>
                <a:tab pos="1193800" algn="l"/>
              </a:tabLst>
            </a:pPr>
            <a:r>
              <a:rPr lang="en-US" sz="2000">
                <a:solidFill>
                  <a:srgbClr val="0531FF"/>
                </a:solidFill>
              </a:rPr>
              <a:t>	3,210	Cashiers</a:t>
            </a:r>
          </a:p>
          <a:p>
            <a:pPr>
              <a:tabLst>
                <a:tab pos="965200" algn="r"/>
                <a:tab pos="1193800" algn="l"/>
              </a:tabLst>
            </a:pPr>
            <a:r>
              <a:rPr lang="en-US" sz="2000">
                <a:solidFill>
                  <a:srgbClr val="0531FF"/>
                </a:solidFill>
              </a:rPr>
              <a:t>	3,180	Security Guards</a:t>
            </a:r>
          </a:p>
          <a:p>
            <a:pPr>
              <a:tabLst>
                <a:tab pos="965200" algn="r"/>
                <a:tab pos="1193800" algn="l"/>
              </a:tabLst>
            </a:pPr>
            <a:r>
              <a:rPr lang="en-US" sz="2000">
                <a:solidFill>
                  <a:srgbClr val="00B050"/>
                </a:solidFill>
              </a:rPr>
              <a:t>	3,080	Medical Secretaries</a:t>
            </a:r>
          </a:p>
          <a:p>
            <a:pPr>
              <a:tabLst>
                <a:tab pos="965200" algn="r"/>
                <a:tab pos="1193800" algn="l"/>
              </a:tabLst>
            </a:pPr>
            <a:r>
              <a:rPr lang="en-US" sz="2000"/>
              <a:t>	</a:t>
            </a:r>
            <a:r>
              <a:rPr lang="en-US" sz="2000">
                <a:solidFill>
                  <a:srgbClr val="0531FF"/>
                </a:solidFill>
              </a:rPr>
              <a:t>3,070	Helpers--Production Workers</a:t>
            </a:r>
          </a:p>
          <a:p>
            <a:pPr>
              <a:tabLst>
                <a:tab pos="965200" algn="r"/>
                <a:tab pos="1193800" algn="l"/>
              </a:tabLst>
            </a:pPr>
            <a:r>
              <a:rPr lang="en-US" sz="2000">
                <a:solidFill>
                  <a:srgbClr val="0531FF"/>
                </a:solidFill>
              </a:rPr>
              <a:t>	3,040	Carpenters</a:t>
            </a:r>
          </a:p>
          <a:p>
            <a:pPr>
              <a:tabLst>
                <a:tab pos="965200" algn="r"/>
                <a:tab pos="1193800" algn="l"/>
              </a:tabLst>
            </a:pPr>
            <a:r>
              <a:rPr lang="en-US" sz="2000">
                <a:solidFill>
                  <a:srgbClr val="FF0000"/>
                </a:solidFill>
              </a:rPr>
              <a:t>	3,020	Computer Systems Analysts</a:t>
            </a:r>
          </a:p>
          <a:p>
            <a:pPr>
              <a:tabLst>
                <a:tab pos="965200" algn="r"/>
                <a:tab pos="1193800" algn="l"/>
              </a:tabLst>
            </a:pPr>
            <a:r>
              <a:rPr lang="en-US" sz="2000"/>
              <a:t>	2,970	Managers, All Other</a:t>
            </a:r>
          </a:p>
          <a:p>
            <a:pPr>
              <a:tabLst>
                <a:tab pos="965200" algn="r"/>
                <a:tab pos="1193800" algn="l"/>
              </a:tabLst>
            </a:pPr>
            <a:r>
              <a:rPr lang="en-US" sz="2000"/>
              <a:t>	</a:t>
            </a:r>
            <a:r>
              <a:rPr lang="en-US" sz="2000">
                <a:solidFill>
                  <a:srgbClr val="FF0000"/>
                </a:solidFill>
              </a:rPr>
              <a:t>2,970	Elementary School Teachers, Except Special Education</a:t>
            </a:r>
          </a:p>
          <a:p>
            <a:pPr>
              <a:tabLst>
                <a:tab pos="965200" algn="r"/>
                <a:tab pos="1193800" algn="l"/>
              </a:tabLst>
            </a:pPr>
            <a:r>
              <a:rPr lang="en-US" sz="2000">
                <a:solidFill>
                  <a:srgbClr val="FF0000"/>
                </a:solidFill>
              </a:rPr>
              <a:t>	2,760	Health Specialties Teachers, Postsecondary</a:t>
            </a:r>
          </a:p>
          <a:p>
            <a:pPr>
              <a:tabLst>
                <a:tab pos="965200" algn="r"/>
                <a:tab pos="1193800" algn="l"/>
              </a:tabLst>
            </a:pPr>
            <a:r>
              <a:rPr lang="en-US" sz="2000"/>
              <a:t>	</a:t>
            </a:r>
            <a:r>
              <a:rPr lang="en-US" sz="2000">
                <a:solidFill>
                  <a:srgbClr val="0531FF"/>
                </a:solidFill>
              </a:rPr>
              <a:t>2,520	Billing and Posting Clerks</a:t>
            </a:r>
          </a:p>
          <a:p>
            <a:pPr>
              <a:tabLst>
                <a:tab pos="965200" algn="r"/>
                <a:tab pos="1193800" algn="l"/>
              </a:tabLst>
            </a:pPr>
            <a:r>
              <a:rPr lang="en-US" sz="2000">
                <a:solidFill>
                  <a:srgbClr val="0531FF"/>
                </a:solidFill>
              </a:rPr>
              <a:t>	2,430	Teacher Assistants</a:t>
            </a:r>
          </a:p>
          <a:p>
            <a:pPr>
              <a:tabLst>
                <a:tab pos="965200" algn="r"/>
                <a:tab pos="1193800" algn="l"/>
              </a:tabLst>
            </a:pPr>
            <a:r>
              <a:rPr lang="en-US" sz="2000"/>
              <a:t>	</a:t>
            </a:r>
            <a:r>
              <a:rPr lang="en-US" sz="2000">
                <a:solidFill>
                  <a:srgbClr val="FF0000"/>
                </a:solidFill>
              </a:rPr>
              <a:t>2,350	Teachers and Instructors, All Other</a:t>
            </a:r>
          </a:p>
          <a:p>
            <a:pPr>
              <a:tabLst>
                <a:tab pos="965200" algn="r"/>
                <a:tab pos="1193800" algn="l"/>
              </a:tabLst>
            </a:pPr>
            <a:r>
              <a:rPr lang="en-US" sz="2000">
                <a:solidFill>
                  <a:srgbClr val="FF0000"/>
                </a:solidFill>
              </a:rPr>
              <a:t>	2,350	Insurance Sales Agents</a:t>
            </a:r>
          </a:p>
          <a:p>
            <a:pPr>
              <a:tabLst>
                <a:tab pos="965200" algn="r"/>
                <a:tab pos="1193800" algn="l"/>
              </a:tabLst>
            </a:pPr>
            <a:r>
              <a:rPr lang="en-US" sz="2000"/>
              <a:t>	</a:t>
            </a:r>
            <a:r>
              <a:rPr lang="en-US" sz="2000">
                <a:solidFill>
                  <a:srgbClr val="00B050"/>
                </a:solidFill>
              </a:rPr>
              <a:t>2,320	Hairdressers, Hairstylists, and Cosmetologists</a:t>
            </a:r>
          </a:p>
          <a:p>
            <a:pPr>
              <a:tabLst>
                <a:tab pos="965200" algn="r"/>
                <a:tab pos="1193800" algn="l"/>
              </a:tabLst>
            </a:pPr>
            <a:r>
              <a:rPr lang="en-US" sz="2000">
                <a:solidFill>
                  <a:srgbClr val="0531FF"/>
                </a:solidFill>
              </a:rPr>
              <a:t>	2,280	Light Truck or Delivery Services Drivers</a:t>
            </a:r>
          </a:p>
          <a:p>
            <a:pPr>
              <a:tabLst>
                <a:tab pos="965200" algn="r"/>
                <a:tab pos="1193800" algn="l"/>
              </a:tabLst>
            </a:pPr>
            <a:r>
              <a:rPr lang="en-US" sz="2000">
                <a:solidFill>
                  <a:srgbClr val="00B050"/>
                </a:solidFill>
              </a:rPr>
              <a:t>	2,250	Automotive Service Technicians and Mechanics</a:t>
            </a:r>
          </a:p>
          <a:p>
            <a:pPr>
              <a:tabLst>
                <a:tab pos="965200" algn="r"/>
                <a:tab pos="1193800" algn="l"/>
              </a:tabLst>
            </a:pPr>
            <a:r>
              <a:rPr lang="en-US" sz="2000">
                <a:solidFill>
                  <a:srgbClr val="FF0000"/>
                </a:solidFill>
              </a:rPr>
              <a:t>	2,240	Computer and Information Systems Managers</a:t>
            </a:r>
          </a:p>
          <a:p>
            <a:pPr>
              <a:tabLst>
                <a:tab pos="965200" algn="r"/>
                <a:tab pos="1193800" algn="l"/>
              </a:tabLst>
            </a:pPr>
            <a:r>
              <a:rPr lang="en-US" sz="2000">
                <a:solidFill>
                  <a:srgbClr val="0531FF"/>
                </a:solidFill>
              </a:rPr>
              <a:t>	2,240	Food Preparation Workers</a:t>
            </a:r>
          </a:p>
          <a:p>
            <a:pPr>
              <a:tabLst>
                <a:tab pos="965200" algn="r"/>
                <a:tab pos="1193800" algn="l"/>
              </a:tabLst>
            </a:pPr>
            <a:r>
              <a:rPr lang="en-US" sz="2000">
                <a:solidFill>
                  <a:srgbClr val="0531FF"/>
                </a:solidFill>
              </a:rPr>
              <a:t>	2,230	Pharmacy Technicians</a:t>
            </a:r>
          </a:p>
          <a:p>
            <a:pPr>
              <a:tabLst>
                <a:tab pos="965200" algn="r"/>
                <a:tab pos="1193800" algn="l"/>
              </a:tabLst>
            </a:pPr>
            <a:r>
              <a:rPr lang="en-US" sz="2000">
                <a:solidFill>
                  <a:srgbClr val="0531FF"/>
                </a:solidFill>
              </a:rPr>
              <a:t>	2,230	Nonfarm Animal Caretakers</a:t>
            </a:r>
          </a:p>
          <a:p>
            <a:pPr>
              <a:tabLst>
                <a:tab pos="965200" algn="r"/>
                <a:tab pos="1193800" algn="l"/>
              </a:tabLst>
            </a:pPr>
            <a:r>
              <a:rPr lang="en-US" sz="2000"/>
              <a:t>	2,230	Real Estate Brokers</a:t>
            </a:r>
          </a:p>
          <a:p>
            <a:pPr>
              <a:tabLst>
                <a:tab pos="965200" algn="r"/>
                <a:tab pos="1193800" algn="l"/>
              </a:tabLst>
            </a:pPr>
            <a:r>
              <a:rPr lang="en-US" sz="2000">
                <a:solidFill>
                  <a:srgbClr val="0531FF"/>
                </a:solidFill>
              </a:rPr>
              <a:t>	2,150	Heating, Air Conditioning, and Refrigeration Mechanics and Installers</a:t>
            </a:r>
          </a:p>
          <a:p>
            <a:pPr>
              <a:tabLst>
                <a:tab pos="965200" algn="r"/>
                <a:tab pos="1193800" algn="l"/>
              </a:tabLst>
            </a:pPr>
            <a:r>
              <a:rPr lang="en-US" sz="2000">
                <a:solidFill>
                  <a:srgbClr val="FF0000"/>
                </a:solidFill>
              </a:rPr>
              <a:t>	2,140	Construction Managers</a:t>
            </a:r>
          </a:p>
          <a:p>
            <a:pPr>
              <a:tabLst>
                <a:tab pos="965200" algn="r"/>
                <a:tab pos="1193800" algn="l"/>
              </a:tabLst>
            </a:pPr>
            <a:r>
              <a:rPr lang="en-US" sz="2000">
                <a:solidFill>
                  <a:srgbClr val="0531FF"/>
                </a:solidFill>
              </a:rPr>
              <a:t>	2,120	Dental Assistants</a:t>
            </a:r>
          </a:p>
          <a:p>
            <a:pPr>
              <a:tabLst>
                <a:tab pos="965200" algn="r"/>
                <a:tab pos="1193800" algn="l"/>
              </a:tabLst>
            </a:pPr>
            <a:r>
              <a:rPr lang="en-US" sz="2000">
                <a:solidFill>
                  <a:srgbClr val="0531FF"/>
                </a:solidFill>
              </a:rPr>
              <a:t>	2,120	Amusement and Recreation Attendants</a:t>
            </a:r>
          </a:p>
          <a:p>
            <a:pPr>
              <a:tabLst>
                <a:tab pos="965200" algn="r"/>
                <a:tab pos="1193800" algn="l"/>
              </a:tabLst>
            </a:pPr>
            <a:r>
              <a:rPr lang="en-US" sz="2000">
                <a:solidFill>
                  <a:srgbClr val="0531FF"/>
                </a:solidFill>
              </a:rPr>
              <a:t>	2,050	Police and Sheriff's Patrol Officers</a:t>
            </a:r>
          </a:p>
          <a:p>
            <a:pPr>
              <a:tabLst>
                <a:tab pos="965200" algn="r"/>
                <a:tab pos="1193800" algn="l"/>
              </a:tabLst>
            </a:pPr>
            <a:r>
              <a:rPr lang="en-US" sz="2000">
                <a:solidFill>
                  <a:srgbClr val="FF0000"/>
                </a:solidFill>
              </a:rPr>
              <a:t>	2,040	Loan Officers</a:t>
            </a:r>
          </a:p>
          <a:p>
            <a:pPr>
              <a:tabLst>
                <a:tab pos="965200" algn="r"/>
                <a:tab pos="1193800" algn="l"/>
              </a:tabLst>
            </a:pPr>
            <a:r>
              <a:rPr lang="en-US" sz="2000">
                <a:solidFill>
                  <a:srgbClr val="0531FF"/>
                </a:solidFill>
              </a:rPr>
              <a:t>	2,040	Plumbers, Pipefitters, and Steamfitters</a:t>
            </a:r>
          </a:p>
          <a:p>
            <a:pPr>
              <a:tabLst>
                <a:tab pos="965200" algn="r"/>
                <a:tab pos="1193800" algn="l"/>
              </a:tabLst>
            </a:pPr>
            <a:r>
              <a:rPr lang="en-US" sz="2000"/>
              <a:t>	1,920	Self-Enrichment Education Teachers</a:t>
            </a:r>
          </a:p>
          <a:p>
            <a:pPr>
              <a:tabLst>
                <a:tab pos="965200" algn="r"/>
                <a:tab pos="1193800" algn="l"/>
              </a:tabLst>
            </a:pPr>
            <a:r>
              <a:rPr lang="en-US" sz="2000">
                <a:solidFill>
                  <a:srgbClr val="92D050"/>
                </a:solidFill>
              </a:rPr>
              <a:t>	1,790	Emergency Medical Technicians and Paramedics</a:t>
            </a:r>
          </a:p>
          <a:p>
            <a:pPr>
              <a:tabLst>
                <a:tab pos="965200" algn="r"/>
                <a:tab pos="1193800" algn="l"/>
              </a:tabLst>
            </a:pPr>
            <a:r>
              <a:rPr lang="en-US" sz="2000">
                <a:solidFill>
                  <a:srgbClr val="FF0000"/>
                </a:solidFill>
              </a:rPr>
              <a:t>	1,770	Religious Workers, All Other</a:t>
            </a:r>
          </a:p>
          <a:p>
            <a:pPr>
              <a:tabLst>
                <a:tab pos="965200" algn="r"/>
                <a:tab pos="1193800" algn="l"/>
              </a:tabLst>
            </a:pPr>
            <a:r>
              <a:rPr lang="en-US" sz="2000">
                <a:solidFill>
                  <a:srgbClr val="00B050"/>
                </a:solidFill>
              </a:rPr>
              <a:t>	1,770	Phlebotomists</a:t>
            </a:r>
          </a:p>
          <a:p>
            <a:pPr>
              <a:tabLst>
                <a:tab pos="965200" algn="r"/>
                <a:tab pos="1193800" algn="l"/>
              </a:tabLst>
            </a:pPr>
            <a:r>
              <a:rPr lang="en-US" sz="2000">
                <a:solidFill>
                  <a:srgbClr val="FF0000"/>
                </a:solidFill>
              </a:rPr>
              <a:t>	1,760	Secondary School Teachers, Except Special and Career/Technical Education</a:t>
            </a:r>
          </a:p>
          <a:p>
            <a:pPr>
              <a:tabLst>
                <a:tab pos="965200" algn="r"/>
                <a:tab pos="1193800" algn="l"/>
              </a:tabLst>
            </a:pPr>
            <a:r>
              <a:rPr lang="en-US" sz="2000">
                <a:solidFill>
                  <a:srgbClr val="FF0000"/>
                </a:solidFill>
              </a:rPr>
              <a:t>	1,740	Personal Financial Advisors</a:t>
            </a:r>
          </a:p>
          <a:p>
            <a:pPr>
              <a:tabLst>
                <a:tab pos="965200" algn="r"/>
                <a:tab pos="1193800" algn="l"/>
              </a:tabLst>
            </a:pPr>
            <a:r>
              <a:rPr lang="en-US" sz="2000">
                <a:solidFill>
                  <a:srgbClr val="92D050"/>
                </a:solidFill>
              </a:rPr>
              <a:t>	1,740	Preschool Teachers, Except Special Education</a:t>
            </a:r>
          </a:p>
          <a:p>
            <a:pPr>
              <a:tabLst>
                <a:tab pos="965200" algn="r"/>
                <a:tab pos="1193800" algn="l"/>
              </a:tabLst>
            </a:pPr>
            <a:r>
              <a:rPr lang="en-US" sz="2000">
                <a:solidFill>
                  <a:srgbClr val="FF0000"/>
                </a:solidFill>
              </a:rPr>
              <a:t>	1,700	Physician Assistants</a:t>
            </a:r>
          </a:p>
          <a:p>
            <a:pPr>
              <a:tabLst>
                <a:tab pos="965200" algn="r"/>
                <a:tab pos="1193800" algn="l"/>
              </a:tabLst>
            </a:pPr>
            <a:r>
              <a:rPr lang="en-US" sz="2000">
                <a:solidFill>
                  <a:srgbClr val="0531FF"/>
                </a:solidFill>
              </a:rPr>
              <a:t>	1,680	Industrial Truck and Tractor Operators</a:t>
            </a:r>
          </a:p>
          <a:p>
            <a:pPr>
              <a:tabLst>
                <a:tab pos="965200" algn="r"/>
                <a:tab pos="1193800" algn="l"/>
              </a:tabLst>
            </a:pPr>
            <a:r>
              <a:rPr lang="en-US" sz="2000">
                <a:solidFill>
                  <a:srgbClr val="00B050"/>
                </a:solidFill>
              </a:rPr>
              <a:t>	1,670	Fitness Trainers and Aerobics Instructors</a:t>
            </a:r>
          </a:p>
          <a:p>
            <a:pPr>
              <a:tabLst>
                <a:tab pos="965200" algn="r"/>
                <a:tab pos="1193800" algn="l"/>
              </a:tabLst>
            </a:pPr>
            <a:r>
              <a:rPr lang="en-US" sz="2000"/>
              <a:t>	1,670	First-Line Supervisors of Mechanics, Installers, and Repairers</a:t>
            </a:r>
          </a:p>
          <a:p>
            <a:pPr>
              <a:tabLst>
                <a:tab pos="965200" algn="r"/>
                <a:tab pos="1193800" algn="l"/>
              </a:tabLst>
            </a:pPr>
            <a:r>
              <a:rPr lang="en-US" sz="2000">
                <a:solidFill>
                  <a:srgbClr val="0531FF"/>
                </a:solidFill>
              </a:rPr>
              <a:t>	1,620	Social and Human Service Assistants</a:t>
            </a:r>
          </a:p>
          <a:p>
            <a:pPr>
              <a:tabLst>
                <a:tab pos="965200" algn="r"/>
                <a:tab pos="1193800" algn="l"/>
              </a:tabLst>
            </a:pPr>
            <a:r>
              <a:rPr lang="en-US" sz="2000">
                <a:solidFill>
                  <a:srgbClr val="FF0000"/>
                </a:solidFill>
              </a:rPr>
              <a:t>	1,610	Medical and Health Services Managers</a:t>
            </a:r>
          </a:p>
          <a:p>
            <a:pPr>
              <a:tabLst>
                <a:tab pos="965200" algn="r"/>
                <a:tab pos="1193800" algn="l"/>
              </a:tabLst>
            </a:pPr>
            <a:r>
              <a:rPr lang="en-US" sz="2000">
                <a:solidFill>
                  <a:srgbClr val="FF0000"/>
                </a:solidFill>
              </a:rPr>
              <a:t>	1,610	Training and Development Specialists</a:t>
            </a:r>
          </a:p>
          <a:p>
            <a:pPr>
              <a:tabLst>
                <a:tab pos="965200" algn="r"/>
                <a:tab pos="1193800" algn="l"/>
              </a:tabLst>
            </a:pPr>
            <a:r>
              <a:rPr lang="en-US" sz="2000">
                <a:solidFill>
                  <a:srgbClr val="0531FF"/>
                </a:solidFill>
              </a:rPr>
              <a:t>	1,600	Electricians</a:t>
            </a:r>
          </a:p>
          <a:p>
            <a:pPr>
              <a:tabLst>
                <a:tab pos="965200" algn="r"/>
                <a:tab pos="1193800" algn="l"/>
              </a:tabLst>
            </a:pPr>
            <a:r>
              <a:rPr lang="en-US" sz="2000">
                <a:solidFill>
                  <a:srgbClr val="FF0000"/>
                </a:solidFill>
              </a:rPr>
              <a:t>	1,590	Nurse Practitioners</a:t>
            </a:r>
          </a:p>
          <a:p>
            <a:pPr>
              <a:tabLst>
                <a:tab pos="965200" algn="r"/>
                <a:tab pos="1193800" algn="l"/>
              </a:tabLst>
            </a:pPr>
            <a:r>
              <a:rPr lang="en-US" sz="2000">
                <a:solidFill>
                  <a:srgbClr val="0531FF"/>
                </a:solidFill>
              </a:rPr>
              <a:t>	1,590	Packers and Packagers, Hand</a:t>
            </a:r>
          </a:p>
          <a:p>
            <a:pPr>
              <a:tabLst>
                <a:tab pos="965200" algn="r"/>
                <a:tab pos="1193800" algn="l"/>
              </a:tabLst>
            </a:pPr>
            <a:r>
              <a:rPr lang="en-US" sz="2000">
                <a:solidFill>
                  <a:srgbClr val="FF0000"/>
                </a:solidFill>
              </a:rPr>
              <a:t>	1,580	Lawyers</a:t>
            </a:r>
          </a:p>
          <a:p>
            <a:pPr>
              <a:tabLst>
                <a:tab pos="965200" algn="r"/>
                <a:tab pos="1193800" algn="l"/>
              </a:tabLst>
            </a:pPr>
            <a:r>
              <a:rPr lang="en-US" sz="2000"/>
              <a:t>	1,570	Paralegals and Legal Assistants</a:t>
            </a:r>
          </a:p>
          <a:p>
            <a:pPr>
              <a:tabLst>
                <a:tab pos="965200" algn="r"/>
                <a:tab pos="1193800" algn="l"/>
              </a:tabLst>
            </a:pPr>
            <a:r>
              <a:rPr lang="en-US" sz="2000"/>
              <a:t>	1,550	Sales Representatives, Wholesale and Manufacturing, Technical and Scientific Products</a:t>
            </a:r>
          </a:p>
          <a:p>
            <a:pPr>
              <a:tabLst>
                <a:tab pos="965200" algn="r"/>
                <a:tab pos="1193800" algn="l"/>
              </a:tabLst>
            </a:pPr>
            <a:r>
              <a:rPr lang="en-US" sz="2000"/>
              <a:t>	1,540	Operating Engineers and Other Construction Equipment Operators</a:t>
            </a:r>
          </a:p>
          <a:p>
            <a:pPr>
              <a:tabLst>
                <a:tab pos="965200" algn="r"/>
                <a:tab pos="1193800" algn="l"/>
              </a:tabLst>
            </a:pPr>
            <a:r>
              <a:rPr lang="en-US" sz="2000"/>
              <a:t>	1,530	Securities, Commodities, and Financial Services Sales Agents</a:t>
            </a:r>
          </a:p>
          <a:p>
            <a:pPr>
              <a:tabLst>
                <a:tab pos="965200" algn="r"/>
                <a:tab pos="1193800" algn="l"/>
              </a:tabLst>
            </a:pPr>
            <a:r>
              <a:rPr lang="en-US" sz="2000"/>
              <a:t>	1,520	Dental Hygienists</a:t>
            </a:r>
          </a:p>
          <a:p>
            <a:pPr>
              <a:tabLst>
                <a:tab pos="965200" algn="r"/>
                <a:tab pos="1193800" algn="l"/>
              </a:tabLst>
            </a:pPr>
            <a:r>
              <a:rPr lang="en-US" sz="2000"/>
              <a:t>	1,490	Child, Family, and School Social Workers</a:t>
            </a:r>
          </a:p>
          <a:p>
            <a:pPr>
              <a:tabLst>
                <a:tab pos="965200" algn="r"/>
                <a:tab pos="1193800" algn="l"/>
              </a:tabLst>
            </a:pPr>
            <a:r>
              <a:rPr lang="en-US" sz="2000"/>
              <a:t>	1,490	Physical Therapists</a:t>
            </a:r>
          </a:p>
          <a:p>
            <a:pPr>
              <a:tabLst>
                <a:tab pos="965200" algn="r"/>
                <a:tab pos="1193800" algn="l"/>
              </a:tabLst>
            </a:pPr>
            <a:r>
              <a:rPr lang="en-US" sz="2000"/>
              <a:t>	1,460	Massage Therapists</a:t>
            </a:r>
          </a:p>
          <a:p>
            <a:pPr>
              <a:tabLst>
                <a:tab pos="965200" algn="r"/>
                <a:tab pos="1193800" algn="l"/>
              </a:tabLst>
            </a:pPr>
            <a:r>
              <a:rPr lang="en-US" sz="2000"/>
              <a:t>	1,450	Physicians and Surgeons, All Other</a:t>
            </a:r>
          </a:p>
          <a:p>
            <a:pPr>
              <a:tabLst>
                <a:tab pos="965200" algn="r"/>
                <a:tab pos="1193800" algn="l"/>
              </a:tabLst>
            </a:pPr>
            <a:r>
              <a:rPr lang="en-US" sz="2000"/>
              <a:t>	1,420	First-Line Supervisors of Non-Retail Sales Workers</a:t>
            </a:r>
          </a:p>
          <a:p>
            <a:pPr>
              <a:tabLst>
                <a:tab pos="965200" algn="r"/>
                <a:tab pos="1193800" algn="l"/>
              </a:tabLst>
            </a:pPr>
            <a:r>
              <a:rPr lang="en-US" sz="2000"/>
              <a:t>	1,410	Firefighters</a:t>
            </a:r>
          </a:p>
          <a:p>
            <a:pPr>
              <a:tabLst>
                <a:tab pos="965200" algn="r"/>
                <a:tab pos="1193800" algn="l"/>
              </a:tabLst>
            </a:pPr>
            <a:r>
              <a:rPr lang="en-US" sz="2000"/>
              <a:t>	1,410	Bartenders</a:t>
            </a:r>
          </a:p>
          <a:p>
            <a:pPr>
              <a:tabLst>
                <a:tab pos="965200" algn="r"/>
                <a:tab pos="1193800" algn="l"/>
              </a:tabLst>
            </a:pPr>
            <a:r>
              <a:rPr lang="en-US" sz="2000"/>
              <a:t>	1,400	Middle School Teachers, Except Special and Career/Technical Education</a:t>
            </a:r>
          </a:p>
          <a:p>
            <a:pPr>
              <a:tabLst>
                <a:tab pos="965200" algn="r"/>
                <a:tab pos="1193800" algn="l"/>
              </a:tabLst>
            </a:pPr>
            <a:r>
              <a:rPr lang="en-US" sz="2000"/>
              <a:t>	1,390	Software Developers, Systems Software</a:t>
            </a:r>
          </a:p>
          <a:p>
            <a:pPr>
              <a:tabLst>
                <a:tab pos="965200" algn="r"/>
                <a:tab pos="1193800" algn="l"/>
              </a:tabLst>
            </a:pPr>
            <a:r>
              <a:rPr lang="en-US" sz="2000"/>
              <a:t>	1,350	Human Resources Specialists</a:t>
            </a:r>
          </a:p>
          <a:p>
            <a:pPr>
              <a:tabLst>
                <a:tab pos="965200" algn="r"/>
                <a:tab pos="1193800" algn="l"/>
              </a:tabLst>
            </a:pPr>
            <a:r>
              <a:rPr lang="en-US" sz="2000"/>
              <a:t>	1,300	Hosts and Hostesses, Restaurant, Lounge, and Coffee Shop</a:t>
            </a:r>
          </a:p>
          <a:p>
            <a:pPr>
              <a:tabLst>
                <a:tab pos="965200" algn="r"/>
                <a:tab pos="1193800" algn="l"/>
              </a:tabLst>
            </a:pPr>
            <a:r>
              <a:rPr lang="en-US" sz="2000"/>
              <a:t>	1,300	Office Clerks, General</a:t>
            </a:r>
          </a:p>
          <a:p>
            <a:pPr>
              <a:tabLst>
                <a:tab pos="965200" algn="r"/>
                <a:tab pos="1193800" algn="l"/>
              </a:tabLst>
            </a:pPr>
            <a:r>
              <a:rPr lang="en-US" sz="2000"/>
              <a:t>	1,300	Cleaners of Vehicles and Equipment</a:t>
            </a:r>
          </a:p>
          <a:p>
            <a:pPr>
              <a:tabLst>
                <a:tab pos="965200" algn="r"/>
                <a:tab pos="1193800" algn="l"/>
              </a:tabLst>
            </a:pPr>
            <a:r>
              <a:rPr lang="en-US" sz="2000"/>
              <a:t>	1,270	Network and Computer Systems Administrators</a:t>
            </a:r>
          </a:p>
          <a:p>
            <a:pPr>
              <a:tabLst>
                <a:tab pos="965200" algn="r"/>
                <a:tab pos="1193800" algn="l"/>
              </a:tabLst>
            </a:pPr>
            <a:r>
              <a:rPr lang="en-US" sz="2000"/>
              <a:t>	1,250	Financial Analysts</a:t>
            </a:r>
          </a:p>
          <a:p>
            <a:pPr>
              <a:tabLst>
                <a:tab pos="965200" algn="r"/>
                <a:tab pos="1193800" algn="l"/>
              </a:tabLst>
            </a:pPr>
            <a:r>
              <a:rPr lang="en-US" sz="2000"/>
              <a:t>	1,230	Radiologic Technologists</a:t>
            </a:r>
          </a:p>
          <a:p>
            <a:pPr>
              <a:tabLst>
                <a:tab pos="965200" algn="r"/>
                <a:tab pos="1193800" algn="l"/>
              </a:tabLst>
            </a:pPr>
            <a:r>
              <a:rPr lang="en-US" sz="2000"/>
              <a:t>	1,200	Health Technologists and Technicians, All Other</a:t>
            </a:r>
          </a:p>
          <a:p>
            <a:pPr>
              <a:tabLst>
                <a:tab pos="965200" algn="r"/>
                <a:tab pos="1193800" algn="l"/>
              </a:tabLst>
            </a:pPr>
            <a:r>
              <a:rPr lang="en-US" sz="2000"/>
              <a:t>	1,170	Information Security Analysts</a:t>
            </a:r>
          </a:p>
          <a:p>
            <a:pPr>
              <a:tabLst>
                <a:tab pos="965200" algn="r"/>
                <a:tab pos="1193800" algn="l"/>
              </a:tabLst>
            </a:pPr>
            <a:r>
              <a:rPr lang="en-US" sz="2000"/>
              <a:t>	1,170	Industrial Engineers</a:t>
            </a:r>
          </a:p>
          <a:p>
            <a:pPr>
              <a:tabLst>
                <a:tab pos="965200" algn="r"/>
                <a:tab pos="1193800" algn="l"/>
              </a:tabLst>
            </a:pPr>
            <a:r>
              <a:rPr lang="en-US" sz="2000"/>
              <a:t>	1,120	Mental Health Counselors</a:t>
            </a:r>
          </a:p>
          <a:p>
            <a:pPr>
              <a:tabLst>
                <a:tab pos="965200" algn="r"/>
                <a:tab pos="1193800" algn="l"/>
              </a:tabLst>
            </a:pPr>
            <a:r>
              <a:rPr lang="en-US" sz="2000"/>
              <a:t>	1,120	Office and Administrative Support Workers, All Other</a:t>
            </a:r>
          </a:p>
          <a:p>
            <a:pPr>
              <a:tabLst>
                <a:tab pos="965200" algn="r"/>
                <a:tab pos="1193800" algn="l"/>
              </a:tabLst>
            </a:pPr>
            <a:r>
              <a:rPr lang="en-US" sz="2000"/>
              <a:t>	1,110	First-Line Supervisors of Personal Service Workers</a:t>
            </a:r>
          </a:p>
          <a:p>
            <a:pPr>
              <a:tabLst>
                <a:tab pos="965200" algn="r"/>
                <a:tab pos="1193800" algn="l"/>
              </a:tabLst>
            </a:pPr>
            <a:r>
              <a:rPr lang="en-US" sz="2000"/>
              <a:t>	1,100	Education, Training, and Library Workers, All Other</a:t>
            </a:r>
          </a:p>
          <a:p>
            <a:pPr>
              <a:tabLst>
                <a:tab pos="965200" algn="r"/>
                <a:tab pos="1193800" algn="l"/>
              </a:tabLst>
            </a:pPr>
            <a:r>
              <a:rPr lang="en-US" sz="2000"/>
              <a:t>	1,070	Mechanical Engineers</a:t>
            </a:r>
          </a:p>
          <a:p>
            <a:pPr>
              <a:tabLst>
                <a:tab pos="965200" algn="r"/>
                <a:tab pos="1193800" algn="l"/>
              </a:tabLst>
            </a:pPr>
            <a:r>
              <a:rPr lang="en-US" sz="2000"/>
              <a:t>	1,050	Respiratory Therapists</a:t>
            </a:r>
          </a:p>
          <a:p>
            <a:pPr>
              <a:tabLst>
                <a:tab pos="965200" algn="r"/>
                <a:tab pos="1193800" algn="l"/>
              </a:tabLst>
            </a:pPr>
            <a:r>
              <a:rPr lang="en-US" sz="2000"/>
              <a:t>	1,040	Medical and Clinical Laboratory Technicians</a:t>
            </a:r>
          </a:p>
          <a:p>
            <a:pPr>
              <a:tabLst>
                <a:tab pos="965200" algn="r"/>
                <a:tab pos="1193800" algn="l"/>
              </a:tabLst>
            </a:pPr>
            <a:r>
              <a:rPr lang="en-US" sz="2000"/>
              <a:t>	1,040	Loan Interviewers and Clerks</a:t>
            </a:r>
          </a:p>
          <a:p>
            <a:pPr>
              <a:tabLst>
                <a:tab pos="965200" algn="r"/>
                <a:tab pos="1193800" algn="l"/>
              </a:tabLst>
            </a:pPr>
            <a:r>
              <a:rPr lang="en-US" sz="2000"/>
              <a:t>	1,030	Civil Engineers</a:t>
            </a:r>
          </a:p>
          <a:p>
            <a:pPr>
              <a:tabLst>
                <a:tab pos="965200" algn="r"/>
                <a:tab pos="1193800" algn="l"/>
              </a:tabLst>
            </a:pPr>
            <a:r>
              <a:rPr lang="en-US" sz="2000"/>
              <a:t>	1,030	Bookkeeping, Accounting, and Auditing Clerks</a:t>
            </a:r>
          </a:p>
          <a:p>
            <a:pPr>
              <a:tabLst>
                <a:tab pos="965200" algn="r"/>
                <a:tab pos="1193800" algn="l"/>
              </a:tabLst>
            </a:pPr>
            <a:r>
              <a:rPr lang="en-US" sz="2000"/>
              <a:t>	990	Counter Attendants, Cafeteria, Food Concession, and Coffee Shop</a:t>
            </a:r>
          </a:p>
          <a:p>
            <a:pPr>
              <a:tabLst>
                <a:tab pos="965200" algn="r"/>
                <a:tab pos="1193800" algn="l"/>
              </a:tabLst>
            </a:pPr>
            <a:r>
              <a:rPr lang="en-US" sz="2000"/>
              <a:t>	980	Welders, Cutters, </a:t>
            </a:r>
            <a:r>
              <a:rPr lang="en-US" sz="2000" err="1"/>
              <a:t>Solderers</a:t>
            </a:r>
            <a:r>
              <a:rPr lang="en-US" sz="2000"/>
              <a:t>, and </a:t>
            </a:r>
            <a:r>
              <a:rPr lang="en-US" sz="2000" err="1"/>
              <a:t>Brazers</a:t>
            </a:r>
            <a:endParaRPr lang="en-US" sz="2000"/>
          </a:p>
          <a:p>
            <a:pPr>
              <a:tabLst>
                <a:tab pos="965200" algn="r"/>
                <a:tab pos="1193800" algn="l"/>
              </a:tabLst>
            </a:pPr>
            <a:r>
              <a:rPr lang="en-US" sz="2000"/>
              <a:t>	970	Food Service Managers</a:t>
            </a:r>
          </a:p>
          <a:p>
            <a:pPr>
              <a:tabLst>
                <a:tab pos="965200" algn="r"/>
                <a:tab pos="1193800" algn="l"/>
              </a:tabLst>
            </a:pPr>
            <a:r>
              <a:rPr lang="en-US" sz="2000"/>
              <a:t>	960	Web Developers</a:t>
            </a:r>
          </a:p>
          <a:p>
            <a:pPr>
              <a:tabLst>
                <a:tab pos="965200" algn="r"/>
                <a:tab pos="1193800" algn="l"/>
              </a:tabLst>
            </a:pPr>
            <a:r>
              <a:rPr lang="en-US" sz="2000"/>
              <a:t>	960	Coaches and Scouts</a:t>
            </a:r>
          </a:p>
          <a:p>
            <a:pPr>
              <a:tabLst>
                <a:tab pos="965200" algn="r"/>
                <a:tab pos="1193800" algn="l"/>
              </a:tabLst>
            </a:pPr>
            <a:r>
              <a:rPr lang="en-US" sz="2000"/>
              <a:t>	950	Veterinarians</a:t>
            </a:r>
          </a:p>
          <a:p>
            <a:pPr>
              <a:tabLst>
                <a:tab pos="965200" algn="r"/>
                <a:tab pos="1193800" algn="l"/>
              </a:tabLst>
            </a:pPr>
            <a:r>
              <a:rPr lang="en-US" sz="2000"/>
              <a:t>	940	Dentists, General</a:t>
            </a:r>
          </a:p>
          <a:p>
            <a:pPr>
              <a:tabLst>
                <a:tab pos="965200" algn="r"/>
                <a:tab pos="1193800" algn="l"/>
              </a:tabLst>
            </a:pPr>
            <a:r>
              <a:rPr lang="en-US" sz="2000"/>
              <a:t>	930	Veterinary Technologists and Technicians</a:t>
            </a:r>
          </a:p>
          <a:p>
            <a:pPr>
              <a:tabLst>
                <a:tab pos="965200" algn="r"/>
                <a:tab pos="1193800" algn="l"/>
              </a:tabLst>
            </a:pPr>
            <a:r>
              <a:rPr lang="en-US" sz="2000"/>
              <a:t>	920	Cost Estimators</a:t>
            </a:r>
          </a:p>
          <a:p>
            <a:pPr>
              <a:tabLst>
                <a:tab pos="965200" algn="r"/>
                <a:tab pos="1193800" algn="l"/>
              </a:tabLst>
            </a:pPr>
            <a:r>
              <a:rPr lang="en-US" sz="2000"/>
              <a:t>	920	Dining Room and Cafeteria Attendants and Bartender Helpers</a:t>
            </a:r>
          </a:p>
          <a:p>
            <a:pPr>
              <a:tabLst>
                <a:tab pos="965200" algn="r"/>
                <a:tab pos="1193800" algn="l"/>
              </a:tabLst>
            </a:pPr>
            <a:r>
              <a:rPr lang="en-US" sz="2000"/>
              <a:t>	920	Dishwashers</a:t>
            </a:r>
          </a:p>
          <a:p>
            <a:pPr>
              <a:tabLst>
                <a:tab pos="965200" algn="r"/>
                <a:tab pos="1193800" algn="l"/>
              </a:tabLst>
            </a:pPr>
            <a:r>
              <a:rPr lang="en-US" sz="2000"/>
              <a:t>	910	Compliance Officers</a:t>
            </a:r>
          </a:p>
          <a:p>
            <a:pPr>
              <a:tabLst>
                <a:tab pos="965200" algn="r"/>
                <a:tab pos="1193800" algn="l"/>
              </a:tabLst>
            </a:pPr>
            <a:r>
              <a:rPr lang="en-US" sz="2000"/>
              <a:t>	910	Medical and Clinical Laboratory Technologists</a:t>
            </a:r>
          </a:p>
          <a:p>
            <a:pPr>
              <a:tabLst>
                <a:tab pos="965200" algn="r"/>
                <a:tab pos="1193800" algn="l"/>
              </a:tabLst>
            </a:pPr>
            <a:r>
              <a:rPr lang="en-US" sz="2000"/>
              <a:t>	910	Licensed Practical and Licensed Vocational Nurses</a:t>
            </a:r>
          </a:p>
          <a:p>
            <a:pPr>
              <a:tabLst>
                <a:tab pos="965200" algn="r"/>
                <a:tab pos="1193800" algn="l"/>
              </a:tabLst>
            </a:pPr>
            <a:r>
              <a:rPr lang="en-US" sz="2000"/>
              <a:t>	910	Veterinary Assistants and Laboratory Animal Caretakers</a:t>
            </a:r>
          </a:p>
          <a:p>
            <a:pPr>
              <a:tabLst>
                <a:tab pos="965200" algn="r"/>
                <a:tab pos="1193800" algn="l"/>
              </a:tabLst>
            </a:pPr>
            <a:r>
              <a:rPr lang="en-US" sz="2000"/>
              <a:t>	890	Parts Salespersons</a:t>
            </a:r>
          </a:p>
          <a:p>
            <a:pPr>
              <a:tabLst>
                <a:tab pos="965200" algn="r"/>
                <a:tab pos="1193800" algn="l"/>
              </a:tabLst>
            </a:pPr>
            <a:r>
              <a:rPr lang="en-US" sz="2000"/>
              <a:t>	880	Property, Real Estate, and Community Association Managers</a:t>
            </a:r>
          </a:p>
          <a:p>
            <a:pPr>
              <a:tabLst>
                <a:tab pos="965200" algn="r"/>
                <a:tab pos="1193800" algn="l"/>
              </a:tabLst>
            </a:pPr>
            <a:r>
              <a:rPr lang="en-US" sz="2000"/>
              <a:t>	860	Pharmacists</a:t>
            </a:r>
          </a:p>
          <a:p>
            <a:pPr>
              <a:tabLst>
                <a:tab pos="965200" algn="r"/>
                <a:tab pos="1193800" algn="l"/>
              </a:tabLst>
            </a:pPr>
            <a:r>
              <a:rPr lang="en-US" sz="2000"/>
              <a:t>	850	Marketing Managers</a:t>
            </a:r>
          </a:p>
          <a:p>
            <a:pPr>
              <a:tabLst>
                <a:tab pos="965200" algn="r"/>
                <a:tab pos="1193800" algn="l"/>
              </a:tabLst>
            </a:pPr>
            <a:r>
              <a:rPr lang="en-US" sz="2000"/>
              <a:t>	850	Computer Network Support Specialists</a:t>
            </a:r>
          </a:p>
          <a:p>
            <a:pPr>
              <a:tabLst>
                <a:tab pos="965200" algn="r"/>
                <a:tab pos="1193800" algn="l"/>
              </a:tabLst>
            </a:pPr>
            <a:r>
              <a:rPr lang="en-US" sz="2000"/>
              <a:t>	840	Cooks, Institution and Cafeteria</a:t>
            </a:r>
          </a:p>
          <a:p>
            <a:pPr>
              <a:tabLst>
                <a:tab pos="965200" algn="r"/>
                <a:tab pos="1193800" algn="l"/>
              </a:tabLst>
            </a:pPr>
            <a:r>
              <a:rPr lang="en-US" sz="2000"/>
              <a:t>	810	Real Estate Sales Agents</a:t>
            </a:r>
          </a:p>
          <a:p>
            <a:pPr>
              <a:tabLst>
                <a:tab pos="965200" algn="r"/>
                <a:tab pos="1193800" algn="l"/>
              </a:tabLst>
            </a:pPr>
            <a:r>
              <a:rPr lang="en-US" sz="2000"/>
              <a:t>	810	Insurance Claims and Policy Processing Clerks</a:t>
            </a:r>
          </a:p>
          <a:p>
            <a:pPr>
              <a:tabLst>
                <a:tab pos="965200" algn="r"/>
                <a:tab pos="1193800" algn="l"/>
              </a:tabLst>
            </a:pPr>
            <a:r>
              <a:rPr lang="en-US" sz="2000"/>
              <a:t>	810	Packaging and Filling Machine Operators and Tenders</a:t>
            </a:r>
          </a:p>
          <a:p>
            <a:pPr>
              <a:tabLst>
                <a:tab pos="965200" algn="r"/>
                <a:tab pos="1193800" algn="l"/>
              </a:tabLst>
            </a:pPr>
            <a:r>
              <a:rPr lang="en-US" sz="2000"/>
              <a:t>	790	Sales Managers</a:t>
            </a:r>
          </a:p>
          <a:p>
            <a:pPr>
              <a:tabLst>
                <a:tab pos="965200" algn="r"/>
                <a:tab pos="1193800" algn="l"/>
              </a:tabLst>
            </a:pPr>
            <a:r>
              <a:rPr lang="en-US" sz="2000"/>
              <a:t>	790	Mental Health and Substance Abuse Social Workers</a:t>
            </a:r>
          </a:p>
          <a:p>
            <a:pPr>
              <a:tabLst>
                <a:tab pos="965200" algn="r"/>
                <a:tab pos="1193800" algn="l"/>
              </a:tabLst>
            </a:pPr>
            <a:r>
              <a:rPr lang="en-US" sz="2000"/>
              <a:t>	790	First-Line Supervisors of Housekeeping and Janitorial Workers</a:t>
            </a:r>
          </a:p>
          <a:p>
            <a:pPr>
              <a:tabLst>
                <a:tab pos="965200" algn="r"/>
                <a:tab pos="1193800" algn="l"/>
              </a:tabLst>
            </a:pPr>
            <a:r>
              <a:rPr lang="en-US" sz="2000"/>
              <a:t>	780	Educational, Guidance, School, and Vocational Counselors</a:t>
            </a:r>
          </a:p>
          <a:p>
            <a:pPr>
              <a:tabLst>
                <a:tab pos="965200" algn="r"/>
                <a:tab pos="1193800" algn="l"/>
              </a:tabLst>
            </a:pPr>
            <a:r>
              <a:rPr lang="en-US" sz="2000"/>
              <a:t>	780	Bus and Truck Mechanics and Diesel Engine Specialists</a:t>
            </a:r>
          </a:p>
          <a:p>
            <a:pPr>
              <a:tabLst>
                <a:tab pos="965200" algn="r"/>
                <a:tab pos="1193800" algn="l"/>
              </a:tabLst>
            </a:pPr>
            <a:r>
              <a:rPr lang="en-US" sz="2000"/>
              <a:t>	770	Medical Scientists, Except Epidemiologists</a:t>
            </a:r>
          </a:p>
          <a:p>
            <a:pPr>
              <a:tabLst>
                <a:tab pos="965200" algn="r"/>
                <a:tab pos="1193800" algn="l"/>
              </a:tabLst>
            </a:pPr>
            <a:r>
              <a:rPr lang="en-US" sz="2000"/>
              <a:t>	770	Medical Records and Health Information Technicians</a:t>
            </a:r>
          </a:p>
          <a:p>
            <a:pPr>
              <a:tabLst>
                <a:tab pos="965200" algn="r"/>
                <a:tab pos="1193800" algn="l"/>
              </a:tabLst>
            </a:pPr>
            <a:r>
              <a:rPr lang="en-US" sz="2000"/>
              <a:t>	760	Speech-Language Pathologists</a:t>
            </a:r>
          </a:p>
          <a:p>
            <a:pPr>
              <a:tabLst>
                <a:tab pos="965200" algn="r"/>
                <a:tab pos="1193800" algn="l"/>
              </a:tabLst>
            </a:pPr>
            <a:r>
              <a:rPr lang="en-US" sz="2000"/>
              <a:t>	760	Lifeguards, Ski Patrol, and Other Recreational Protective Service Workers</a:t>
            </a:r>
          </a:p>
          <a:p>
            <a:pPr>
              <a:tabLst>
                <a:tab pos="965200" algn="r"/>
                <a:tab pos="1193800" algn="l"/>
              </a:tabLst>
            </a:pPr>
            <a:r>
              <a:rPr lang="en-US" sz="2000"/>
              <a:t>	750	Operations Research Analysts</a:t>
            </a:r>
          </a:p>
          <a:p>
            <a:pPr>
              <a:tabLst>
                <a:tab pos="965200" algn="r"/>
                <a:tab pos="1193800" algn="l"/>
              </a:tabLst>
            </a:pPr>
            <a:r>
              <a:rPr lang="en-US" sz="2000"/>
              <a:t>	750	Machinists</a:t>
            </a:r>
          </a:p>
          <a:p>
            <a:pPr>
              <a:tabLst>
                <a:tab pos="965200" algn="r"/>
                <a:tab pos="1193800" algn="l"/>
              </a:tabLst>
            </a:pPr>
            <a:r>
              <a:rPr lang="en-US" sz="2000"/>
              <a:t>	750	Taxi Drivers and Chauffeurs</a:t>
            </a:r>
          </a:p>
          <a:p>
            <a:pPr>
              <a:tabLst>
                <a:tab pos="965200" algn="r"/>
                <a:tab pos="1193800" algn="l"/>
              </a:tabLst>
            </a:pPr>
            <a:r>
              <a:rPr lang="en-US" sz="2000"/>
              <a:t>	740	Electrical Engineers</a:t>
            </a:r>
          </a:p>
          <a:p>
            <a:pPr>
              <a:tabLst>
                <a:tab pos="965200" algn="r"/>
                <a:tab pos="1193800" algn="l"/>
              </a:tabLst>
            </a:pPr>
            <a:r>
              <a:rPr lang="en-US" sz="2000"/>
              <a:t>	740	Graphic Designers</a:t>
            </a:r>
          </a:p>
          <a:p>
            <a:pPr>
              <a:tabLst>
                <a:tab pos="965200" algn="r"/>
                <a:tab pos="1193800" algn="l"/>
              </a:tabLst>
            </a:pPr>
            <a:r>
              <a:rPr lang="en-US" sz="2000"/>
              <a:t>	740	Shipping, Receiving, and Traffic Clerks</a:t>
            </a:r>
          </a:p>
          <a:p>
            <a:pPr>
              <a:tabLst>
                <a:tab pos="965200" algn="r"/>
                <a:tab pos="1193800" algn="l"/>
              </a:tabLst>
            </a:pPr>
            <a:r>
              <a:rPr lang="en-US" sz="2000"/>
              <a:t>	740	Electrical Power-Line Installers and Repairers</a:t>
            </a:r>
          </a:p>
          <a:p>
            <a:pPr>
              <a:tabLst>
                <a:tab pos="965200" algn="r"/>
                <a:tab pos="1193800" algn="l"/>
              </a:tabLst>
            </a:pPr>
            <a:r>
              <a:rPr lang="en-US" sz="2000"/>
              <a:t>	730	Public Relations Specialists</a:t>
            </a:r>
          </a:p>
          <a:p>
            <a:pPr>
              <a:tabLst>
                <a:tab pos="965200" algn="r"/>
                <a:tab pos="1193800" algn="l"/>
              </a:tabLst>
            </a:pPr>
            <a:r>
              <a:rPr lang="en-US" sz="2000"/>
              <a:t>	720	Healthcare Support Workers, All Other</a:t>
            </a:r>
          </a:p>
          <a:p>
            <a:pPr>
              <a:tabLst>
                <a:tab pos="965200" algn="r"/>
                <a:tab pos="1193800" algn="l"/>
              </a:tabLst>
            </a:pPr>
            <a:r>
              <a:rPr lang="en-US" sz="2000"/>
              <a:t>	720	Industrial Machinery Mechanics</a:t>
            </a:r>
          </a:p>
          <a:p>
            <a:pPr>
              <a:tabLst>
                <a:tab pos="965200" algn="r"/>
                <a:tab pos="1193800" algn="l"/>
              </a:tabLst>
            </a:pPr>
            <a:r>
              <a:rPr lang="en-US" sz="2000"/>
              <a:t>	700	First-Line Supervisors of Helpers, Laborers, and Material Movers, Hand</a:t>
            </a:r>
          </a:p>
          <a:p>
            <a:pPr>
              <a:tabLst>
                <a:tab pos="965200" algn="r"/>
                <a:tab pos="1193800" algn="l"/>
              </a:tabLst>
            </a:pPr>
            <a:r>
              <a:rPr lang="en-US" sz="2000"/>
              <a:t>	690	Helpers--</a:t>
            </a:r>
            <a:r>
              <a:rPr lang="en-US" sz="2000" err="1"/>
              <a:t>Pipelayers</a:t>
            </a:r>
            <a:r>
              <a:rPr lang="en-US" sz="2000"/>
              <a:t>, Plumbers, Pipefitters, and Steamfitters</a:t>
            </a:r>
          </a:p>
          <a:p>
            <a:pPr>
              <a:tabLst>
                <a:tab pos="965200" algn="r"/>
                <a:tab pos="1193800" algn="l"/>
              </a:tabLst>
            </a:pPr>
            <a:r>
              <a:rPr lang="en-US" sz="2000"/>
              <a:t>	680	Administrative Services Managers</a:t>
            </a:r>
          </a:p>
          <a:p>
            <a:pPr>
              <a:tabLst>
                <a:tab pos="965200" algn="r"/>
                <a:tab pos="1193800" algn="l"/>
              </a:tabLst>
            </a:pPr>
            <a:r>
              <a:rPr lang="en-US" sz="2000"/>
              <a:t>	680	Flight Attendants</a:t>
            </a:r>
          </a:p>
          <a:p>
            <a:pPr>
              <a:tabLst>
                <a:tab pos="965200" algn="r"/>
                <a:tab pos="1193800" algn="l"/>
              </a:tabLst>
            </a:pPr>
            <a:r>
              <a:rPr lang="en-US" sz="2000"/>
              <a:t>	660	First-Line Supervisors of Transportation and Material-Moving Machine and Vehicle Operators</a:t>
            </a:r>
          </a:p>
          <a:p>
            <a:pPr>
              <a:tabLst>
                <a:tab pos="965200" algn="r"/>
                <a:tab pos="1193800" algn="l"/>
              </a:tabLst>
            </a:pPr>
            <a:r>
              <a:rPr lang="en-US" sz="2000"/>
              <a:t>	660	Refuse and Recyclable Material Collectors</a:t>
            </a:r>
          </a:p>
          <a:p>
            <a:pPr>
              <a:tabLst>
                <a:tab pos="965200" algn="r"/>
                <a:tab pos="1193800" algn="l"/>
              </a:tabLst>
            </a:pPr>
            <a:r>
              <a:rPr lang="en-US" sz="2000"/>
              <a:t>	650	Directors, Religious Activities and Education</a:t>
            </a:r>
          </a:p>
          <a:p>
            <a:pPr>
              <a:tabLst>
                <a:tab pos="965200" algn="r"/>
                <a:tab pos="1193800" algn="l"/>
              </a:tabLst>
            </a:pPr>
            <a:r>
              <a:rPr lang="en-US" sz="2000"/>
              <a:t>	650	Special Education Teachers, Kindergarten and Elementary School</a:t>
            </a:r>
          </a:p>
          <a:p>
            <a:pPr>
              <a:tabLst>
                <a:tab pos="965200" algn="r"/>
                <a:tab pos="1193800" algn="l"/>
              </a:tabLst>
            </a:pPr>
            <a:r>
              <a:rPr lang="en-US" sz="2000"/>
              <a:t>	650	Musicians and Singers</a:t>
            </a:r>
          </a:p>
          <a:p>
            <a:pPr>
              <a:tabLst>
                <a:tab pos="965200" algn="r"/>
                <a:tab pos="1193800" algn="l"/>
              </a:tabLst>
            </a:pPr>
            <a:r>
              <a:rPr lang="en-US" sz="2000"/>
              <a:t>	650	Physical Therapist Assistants</a:t>
            </a:r>
          </a:p>
          <a:p>
            <a:pPr>
              <a:tabLst>
                <a:tab pos="965200" algn="r"/>
                <a:tab pos="1193800" algn="l"/>
              </a:tabLst>
            </a:pPr>
            <a:r>
              <a:rPr lang="en-US" sz="2000"/>
              <a:t>	650	First-Line Supervisors of Landscaping, Lawn Service, and </a:t>
            </a:r>
            <a:r>
              <a:rPr lang="en-US" sz="2000" err="1"/>
              <a:t>Groundskeeping</a:t>
            </a:r>
            <a:r>
              <a:rPr lang="en-US" sz="2000"/>
              <a:t> Workers</a:t>
            </a:r>
          </a:p>
          <a:p>
            <a:pPr>
              <a:tabLst>
                <a:tab pos="965200" algn="r"/>
                <a:tab pos="1193800" algn="l"/>
              </a:tabLst>
            </a:pPr>
            <a:r>
              <a:rPr lang="en-US" sz="2000"/>
              <a:t>	650	Eligibility Interviewers, Government Programs</a:t>
            </a:r>
          </a:p>
          <a:p>
            <a:pPr>
              <a:tabLst>
                <a:tab pos="965200" algn="r"/>
                <a:tab pos="1193800" algn="l"/>
              </a:tabLst>
            </a:pPr>
            <a:r>
              <a:rPr lang="en-US" sz="2000"/>
              <a:t>	640	Hotel, Motel, and Resort Desk Clerks</a:t>
            </a:r>
          </a:p>
          <a:p>
            <a:pPr>
              <a:tabLst>
                <a:tab pos="965200" algn="r"/>
                <a:tab pos="1193800" algn="l"/>
              </a:tabLst>
            </a:pPr>
            <a:r>
              <a:rPr lang="en-US" sz="2000"/>
              <a:t>	630	Education Administrators, Elementary and Secondary School</a:t>
            </a:r>
          </a:p>
          <a:p>
            <a:pPr>
              <a:tabLst>
                <a:tab pos="965200" algn="r"/>
                <a:tab pos="1193800" algn="l"/>
              </a:tabLst>
            </a:pPr>
            <a:r>
              <a:rPr lang="en-US" sz="2000"/>
              <a:t>	630	Occupational Therapists</a:t>
            </a:r>
          </a:p>
          <a:p>
            <a:pPr>
              <a:tabLst>
                <a:tab pos="965200" algn="r"/>
                <a:tab pos="1193800" algn="l"/>
              </a:tabLst>
            </a:pPr>
            <a:r>
              <a:rPr lang="en-US" sz="2000"/>
              <a:t>	620	Clinical, Counseling, and School Psychologists</a:t>
            </a:r>
          </a:p>
          <a:p>
            <a:pPr>
              <a:tabLst>
                <a:tab pos="965200" algn="r"/>
                <a:tab pos="1193800" algn="l"/>
              </a:tabLst>
            </a:pPr>
            <a:r>
              <a:rPr lang="en-US" sz="2000"/>
              <a:t>	620	Interviewers, Except Eligibility and Loan</a:t>
            </a:r>
          </a:p>
          <a:p>
            <a:pPr>
              <a:tabLst>
                <a:tab pos="965200" algn="r"/>
                <a:tab pos="1193800" algn="l"/>
              </a:tabLst>
            </a:pPr>
            <a:r>
              <a:rPr lang="en-US" sz="2000"/>
              <a:t>	620	Automotive Body and Related Repairers</a:t>
            </a:r>
          </a:p>
          <a:p>
            <a:pPr>
              <a:tabLst>
                <a:tab pos="965200" algn="r"/>
                <a:tab pos="1193800" algn="l"/>
              </a:tabLst>
            </a:pPr>
            <a:r>
              <a:rPr lang="en-US" sz="2000"/>
              <a:t>	620	First-Line Supervisors of Production and Operating Workers</a:t>
            </a:r>
          </a:p>
          <a:p>
            <a:pPr>
              <a:tabLst>
                <a:tab pos="965200" algn="r"/>
                <a:tab pos="1193800" algn="l"/>
              </a:tabLst>
            </a:pPr>
            <a:r>
              <a:rPr lang="en-US" sz="2000"/>
              <a:t>	610	Social and Community Service Managers</a:t>
            </a:r>
          </a:p>
          <a:p>
            <a:pPr>
              <a:tabLst>
                <a:tab pos="965200" algn="r"/>
                <a:tab pos="1193800" algn="l"/>
              </a:tabLst>
            </a:pPr>
            <a:r>
              <a:rPr lang="en-US" sz="2000"/>
              <a:t>	590	Production, Planning, and Expediting Clerks</a:t>
            </a:r>
          </a:p>
          <a:p>
            <a:pPr>
              <a:tabLst>
                <a:tab pos="965200" algn="r"/>
                <a:tab pos="1193800" algn="l"/>
              </a:tabLst>
            </a:pPr>
            <a:r>
              <a:rPr lang="en-US" sz="2000"/>
              <a:t>	590	Helpers--Installation, Maintenance, and Repair Workers</a:t>
            </a:r>
          </a:p>
          <a:p>
            <a:pPr>
              <a:tabLst>
                <a:tab pos="965200" algn="r"/>
                <a:tab pos="1193800" algn="l"/>
              </a:tabLst>
            </a:pPr>
            <a:r>
              <a:rPr lang="en-US" sz="2000"/>
              <a:t>	580	Ushers, Lobby Attendants, and Ticket Takers</a:t>
            </a:r>
          </a:p>
          <a:p>
            <a:pPr>
              <a:tabLst>
                <a:tab pos="965200" algn="r"/>
                <a:tab pos="1193800" algn="l"/>
              </a:tabLst>
            </a:pPr>
            <a:r>
              <a:rPr lang="en-US" sz="2000"/>
              <a:t>	570	Helpers--Electricians</a:t>
            </a:r>
          </a:p>
          <a:p>
            <a:pPr>
              <a:tabLst>
                <a:tab pos="965200" algn="r"/>
                <a:tab pos="1193800" algn="l"/>
              </a:tabLst>
            </a:pPr>
            <a:r>
              <a:rPr lang="en-US" sz="2000"/>
              <a:t>	570	Construction and Building Inspectors</a:t>
            </a:r>
          </a:p>
          <a:p>
            <a:pPr>
              <a:tabLst>
                <a:tab pos="965200" algn="r"/>
                <a:tab pos="1193800" algn="l"/>
              </a:tabLst>
            </a:pPr>
            <a:r>
              <a:rPr lang="en-US" sz="2000"/>
              <a:t>	540	Financial Specialists, All Other</a:t>
            </a:r>
          </a:p>
          <a:p>
            <a:pPr>
              <a:tabLst>
                <a:tab pos="965200" algn="r"/>
                <a:tab pos="1193800" algn="l"/>
              </a:tabLst>
            </a:pPr>
            <a:r>
              <a:rPr lang="en-US" sz="2000"/>
              <a:t>	540	Chemists</a:t>
            </a:r>
          </a:p>
          <a:p>
            <a:pPr>
              <a:tabLst>
                <a:tab pos="965200" algn="r"/>
                <a:tab pos="1193800" algn="l"/>
              </a:tabLst>
            </a:pPr>
            <a:r>
              <a:rPr lang="en-US" sz="2000"/>
              <a:t>	540	Healthcare Social Workers</a:t>
            </a:r>
          </a:p>
          <a:p>
            <a:pPr>
              <a:tabLst>
                <a:tab pos="965200" algn="r"/>
                <a:tab pos="1193800" algn="l"/>
              </a:tabLst>
            </a:pPr>
            <a:r>
              <a:rPr lang="en-US" sz="2000"/>
              <a:t>	530	Recreation Workers</a:t>
            </a:r>
          </a:p>
          <a:p>
            <a:pPr>
              <a:tabLst>
                <a:tab pos="965200" algn="r"/>
                <a:tab pos="1193800" algn="l"/>
              </a:tabLst>
            </a:pPr>
            <a:r>
              <a:rPr lang="en-US" sz="2000"/>
              <a:t>	520	Cement Masons and Concrete Finishers</a:t>
            </a:r>
          </a:p>
          <a:p>
            <a:pPr>
              <a:tabLst>
                <a:tab pos="965200" algn="r"/>
                <a:tab pos="1193800" algn="l"/>
              </a:tabLst>
            </a:pPr>
            <a:r>
              <a:rPr lang="en-US" sz="2000"/>
              <a:t>	510	Computer Occupations, All Other</a:t>
            </a:r>
          </a:p>
          <a:p>
            <a:pPr>
              <a:tabLst>
                <a:tab pos="965200" algn="r"/>
                <a:tab pos="1193800" algn="l"/>
              </a:tabLst>
            </a:pPr>
            <a:r>
              <a:rPr lang="en-US" sz="2000"/>
              <a:t>	510	Rehabilitation Counselors</a:t>
            </a:r>
          </a:p>
          <a:p>
            <a:pPr>
              <a:tabLst>
                <a:tab pos="965200" algn="r"/>
                <a:tab pos="1193800" algn="l"/>
              </a:tabLst>
            </a:pPr>
            <a:r>
              <a:rPr lang="en-US" sz="2000"/>
              <a:t>	510	Counter and Rental Clerks</a:t>
            </a:r>
          </a:p>
          <a:p>
            <a:pPr>
              <a:tabLst>
                <a:tab pos="965200" algn="r"/>
                <a:tab pos="1193800" algn="l"/>
              </a:tabLst>
            </a:pPr>
            <a:r>
              <a:rPr lang="en-US" sz="2000"/>
              <a:t>	510	Mobile Heavy Equipment Mechanics, Except Engines</a:t>
            </a:r>
          </a:p>
          <a:p>
            <a:pPr>
              <a:tabLst>
                <a:tab pos="965200" algn="r"/>
                <a:tab pos="1193800" algn="l"/>
              </a:tabLst>
            </a:pPr>
            <a:r>
              <a:rPr lang="en-US" sz="2000"/>
              <a:t>	500	Statisticians</a:t>
            </a:r>
          </a:p>
          <a:p>
            <a:pPr>
              <a:tabLst>
                <a:tab pos="965200" algn="r"/>
                <a:tab pos="1193800" algn="l"/>
              </a:tabLst>
            </a:pPr>
            <a:r>
              <a:rPr lang="en-US" sz="2000"/>
              <a:t>	500	Surveying and Mapping Technicians</a:t>
            </a:r>
          </a:p>
          <a:p>
            <a:pPr>
              <a:tabLst>
                <a:tab pos="965200" algn="r"/>
                <a:tab pos="1193800" algn="l"/>
              </a:tabLst>
            </a:pPr>
            <a:r>
              <a:rPr lang="en-US" sz="2000"/>
              <a:t>	500	Clergy</a:t>
            </a:r>
          </a:p>
          <a:p>
            <a:pPr>
              <a:tabLst>
                <a:tab pos="965200" algn="r"/>
                <a:tab pos="1193800" algn="l"/>
              </a:tabLst>
            </a:pPr>
            <a:r>
              <a:rPr lang="en-US" sz="2000"/>
              <a:t>	500	Slaughterers and Meat Packers</a:t>
            </a:r>
          </a:p>
          <a:p>
            <a:pPr>
              <a:tabLst>
                <a:tab pos="965200" algn="r"/>
                <a:tab pos="1193800" algn="l"/>
              </a:tabLst>
            </a:pPr>
            <a:r>
              <a:rPr lang="en-US" sz="2000"/>
              <a:t>	490	Environmental Scientists and Specialists, Including Health</a:t>
            </a:r>
          </a:p>
          <a:p>
            <a:pPr>
              <a:tabLst>
                <a:tab pos="965200" algn="r"/>
                <a:tab pos="1193800" algn="l"/>
              </a:tabLst>
            </a:pPr>
            <a:r>
              <a:rPr lang="en-US" sz="2000"/>
              <a:t>	490	Family and General Practitioners</a:t>
            </a:r>
          </a:p>
          <a:p>
            <a:pPr>
              <a:tabLst>
                <a:tab pos="965200" algn="r"/>
                <a:tab pos="1193800" algn="l"/>
              </a:tabLst>
            </a:pPr>
            <a:r>
              <a:rPr lang="en-US" sz="2000"/>
              <a:t>	490	Diagnostic Medical Sonographers</a:t>
            </a:r>
          </a:p>
          <a:p>
            <a:pPr>
              <a:tabLst>
                <a:tab pos="965200" algn="r"/>
                <a:tab pos="1193800" algn="l"/>
              </a:tabLst>
            </a:pPr>
            <a:r>
              <a:rPr lang="en-US" sz="2000"/>
              <a:t>	490	Security and Fire Alarm Systems Installers</a:t>
            </a:r>
          </a:p>
          <a:p>
            <a:pPr>
              <a:tabLst>
                <a:tab pos="965200" algn="r"/>
                <a:tab pos="1193800" algn="l"/>
              </a:tabLst>
            </a:pPr>
            <a:r>
              <a:rPr lang="en-US" sz="2000"/>
              <a:t>	490	Bakers</a:t>
            </a:r>
          </a:p>
          <a:p>
            <a:pPr>
              <a:tabLst>
                <a:tab pos="965200" algn="r"/>
                <a:tab pos="1193800" algn="l"/>
              </a:tabLst>
            </a:pPr>
            <a:r>
              <a:rPr lang="en-US" sz="2000"/>
              <a:t>	490	Computer-Controlled Machine Tool Operators, Metal and Plastic</a:t>
            </a:r>
          </a:p>
          <a:p>
            <a:pPr>
              <a:tabLst>
                <a:tab pos="965200" algn="r"/>
                <a:tab pos="1193800" algn="l"/>
              </a:tabLst>
            </a:pPr>
            <a:r>
              <a:rPr lang="en-US" sz="2000"/>
              <a:t>	480	Human Resources Managers</a:t>
            </a:r>
          </a:p>
          <a:p>
            <a:pPr>
              <a:tabLst>
                <a:tab pos="965200" algn="r"/>
                <a:tab pos="1193800" algn="l"/>
              </a:tabLst>
            </a:pPr>
            <a:r>
              <a:rPr lang="en-US" sz="2000"/>
              <a:t>	480	Ophthalmic Medical Technicians</a:t>
            </a:r>
          </a:p>
          <a:p>
            <a:pPr>
              <a:tabLst>
                <a:tab pos="965200" algn="r"/>
                <a:tab pos="1193800" algn="l"/>
              </a:tabLst>
            </a:pPr>
            <a:r>
              <a:rPr lang="en-US" sz="2000"/>
              <a:t>	480	Installation, Maintenance, and Repair Workers, All Other</a:t>
            </a:r>
          </a:p>
          <a:p>
            <a:pPr>
              <a:tabLst>
                <a:tab pos="965200" algn="r"/>
                <a:tab pos="1193800" algn="l"/>
              </a:tabLst>
            </a:pPr>
            <a:r>
              <a:rPr lang="en-US" sz="2000"/>
              <a:t>	480	Meat, Poultry, and Fish Cutters and Trimmers</a:t>
            </a:r>
          </a:p>
          <a:p>
            <a:pPr>
              <a:tabLst>
                <a:tab pos="965200" algn="r"/>
                <a:tab pos="1193800" algn="l"/>
              </a:tabLst>
            </a:pPr>
            <a:r>
              <a:rPr lang="en-US" sz="2000"/>
              <a:t>	480	Automotive and Watercraft Service Attendants</a:t>
            </a:r>
          </a:p>
          <a:p>
            <a:pPr>
              <a:tabLst>
                <a:tab pos="965200" algn="r"/>
                <a:tab pos="1193800" algn="l"/>
              </a:tabLst>
            </a:pPr>
            <a:r>
              <a:rPr lang="en-US" sz="2000"/>
              <a:t>	470	Natural Sciences Managers</a:t>
            </a:r>
          </a:p>
          <a:p>
            <a:pPr>
              <a:tabLst>
                <a:tab pos="965200" algn="r"/>
                <a:tab pos="1193800" algn="l"/>
              </a:tabLst>
            </a:pPr>
            <a:r>
              <a:rPr lang="en-US" sz="2000"/>
              <a:t>	460	Database Administrators</a:t>
            </a:r>
          </a:p>
          <a:p>
            <a:pPr>
              <a:tabLst>
                <a:tab pos="965200" algn="r"/>
                <a:tab pos="1193800" algn="l"/>
              </a:tabLst>
            </a:pPr>
            <a:r>
              <a:rPr lang="en-US" sz="2000"/>
              <a:t>	460	Interpreters and Translators</a:t>
            </a:r>
          </a:p>
          <a:p>
            <a:pPr>
              <a:tabLst>
                <a:tab pos="965200" algn="r"/>
                <a:tab pos="1193800" algn="l"/>
              </a:tabLst>
            </a:pPr>
            <a:r>
              <a:rPr lang="en-US" sz="2000"/>
              <a:t>	460	Tree Trimmers and Pruners</a:t>
            </a:r>
          </a:p>
          <a:p>
            <a:pPr>
              <a:tabLst>
                <a:tab pos="965200" algn="r"/>
                <a:tab pos="1193800" algn="l"/>
              </a:tabLst>
            </a:pPr>
            <a:r>
              <a:rPr lang="en-US" sz="2000"/>
              <a:t>	460	Sales Engineers</a:t>
            </a:r>
          </a:p>
          <a:p>
            <a:pPr>
              <a:tabLst>
                <a:tab pos="965200" algn="r"/>
                <a:tab pos="1193800" algn="l"/>
              </a:tabLst>
            </a:pPr>
            <a:r>
              <a:rPr lang="en-US" sz="2000"/>
              <a:t>	460	Reservation and Transportation Ticket Agents and Travel Clerks</a:t>
            </a:r>
          </a:p>
          <a:p>
            <a:pPr>
              <a:tabLst>
                <a:tab pos="965200" algn="r"/>
                <a:tab pos="1193800" algn="l"/>
              </a:tabLst>
            </a:pPr>
            <a:r>
              <a:rPr lang="en-US" sz="2000"/>
              <a:t>	450	Claims Adjusters, Examiners, and Investigators</a:t>
            </a:r>
          </a:p>
          <a:p>
            <a:pPr>
              <a:tabLst>
                <a:tab pos="965200" algn="r"/>
                <a:tab pos="1193800" algn="l"/>
              </a:tabLst>
            </a:pPr>
            <a:r>
              <a:rPr lang="en-US" sz="2000"/>
              <a:t>	450	Business Teachers, Postsecondary</a:t>
            </a:r>
          </a:p>
          <a:p>
            <a:pPr>
              <a:tabLst>
                <a:tab pos="965200" algn="r"/>
                <a:tab pos="1193800" algn="l"/>
              </a:tabLst>
            </a:pPr>
            <a:r>
              <a:rPr lang="en-US" sz="2000"/>
              <a:t>	440	Nursing Instructors and Teachers, Postsecondary</a:t>
            </a:r>
          </a:p>
          <a:p>
            <a:pPr>
              <a:tabLst>
                <a:tab pos="965200" algn="r"/>
                <a:tab pos="1193800" algn="l"/>
              </a:tabLst>
            </a:pPr>
            <a:r>
              <a:rPr lang="en-US" sz="2000"/>
              <a:t>	440	Surgical Technologists</a:t>
            </a:r>
          </a:p>
          <a:p>
            <a:pPr>
              <a:tabLst>
                <a:tab pos="965200" algn="r"/>
                <a:tab pos="1193800" algn="l"/>
              </a:tabLst>
            </a:pPr>
            <a:r>
              <a:rPr lang="en-US" sz="2000"/>
              <a:t>	430	Instructional Coordinators</a:t>
            </a:r>
          </a:p>
          <a:p>
            <a:pPr>
              <a:tabLst>
                <a:tab pos="965200" algn="r"/>
                <a:tab pos="1193800" algn="l"/>
              </a:tabLst>
            </a:pPr>
            <a:r>
              <a:rPr lang="en-US" sz="2000"/>
              <a:t>	430	Sheet Metal Workers</a:t>
            </a:r>
          </a:p>
          <a:p>
            <a:pPr>
              <a:tabLst>
                <a:tab pos="965200" algn="r"/>
                <a:tab pos="1193800" algn="l"/>
              </a:tabLst>
            </a:pPr>
            <a:r>
              <a:rPr lang="en-US" sz="2000"/>
              <a:t>	420	Meeting, Convention, and Event Planners</a:t>
            </a:r>
          </a:p>
          <a:p>
            <a:pPr>
              <a:tabLst>
                <a:tab pos="965200" algn="r"/>
                <a:tab pos="1193800" algn="l"/>
              </a:tabLst>
            </a:pPr>
            <a:r>
              <a:rPr lang="en-US" sz="2000"/>
              <a:t>	420	Telecommunications Line Installers and Repairers</a:t>
            </a:r>
          </a:p>
          <a:p>
            <a:pPr>
              <a:tabLst>
                <a:tab pos="965200" algn="r"/>
                <a:tab pos="1193800" algn="l"/>
              </a:tabLst>
            </a:pPr>
            <a:r>
              <a:rPr lang="en-US" sz="2000"/>
              <a:t>	420	Butchers and Meat Cutters</a:t>
            </a:r>
          </a:p>
          <a:p>
            <a:pPr>
              <a:tabLst>
                <a:tab pos="965200" algn="r"/>
                <a:tab pos="1193800" algn="l"/>
              </a:tabLst>
            </a:pPr>
            <a:r>
              <a:rPr lang="en-US" sz="2000"/>
              <a:t>	410	Education Administrators, Postsecondary</a:t>
            </a:r>
          </a:p>
          <a:p>
            <a:pPr>
              <a:tabLst>
                <a:tab pos="965200" algn="r"/>
                <a:tab pos="1193800" algn="l"/>
              </a:tabLst>
            </a:pPr>
            <a:r>
              <a:rPr lang="en-US" sz="2000"/>
              <a:t>	410	Credit Analysts</a:t>
            </a:r>
          </a:p>
          <a:p>
            <a:pPr>
              <a:tabLst>
                <a:tab pos="965200" algn="r"/>
                <a:tab pos="1193800" algn="l"/>
              </a:tabLst>
            </a:pPr>
            <a:r>
              <a:rPr lang="en-US" sz="2000"/>
              <a:t>	410	Producers and Directors</a:t>
            </a:r>
          </a:p>
          <a:p>
            <a:pPr>
              <a:tabLst>
                <a:tab pos="965200" algn="r"/>
                <a:tab pos="1193800" algn="l"/>
              </a:tabLst>
            </a:pPr>
            <a:r>
              <a:rPr lang="en-US" sz="2000"/>
              <a:t>	410	Nurse Anesthetists</a:t>
            </a:r>
          </a:p>
          <a:p>
            <a:pPr>
              <a:tabLst>
                <a:tab pos="965200" algn="r"/>
                <a:tab pos="1193800" algn="l"/>
              </a:tabLst>
            </a:pPr>
            <a:r>
              <a:rPr lang="en-US" sz="2000"/>
              <a:t>	410	Pest Control Workers</a:t>
            </a:r>
          </a:p>
          <a:p>
            <a:pPr>
              <a:tabLst>
                <a:tab pos="965200" algn="r"/>
                <a:tab pos="1193800" algn="l"/>
              </a:tabLst>
            </a:pPr>
            <a:r>
              <a:rPr lang="en-US" sz="2000"/>
              <a:t>	410	Aircraft Mechanics and Service Technicians</a:t>
            </a:r>
          </a:p>
          <a:p>
            <a:pPr>
              <a:tabLst>
                <a:tab pos="965200" algn="r"/>
                <a:tab pos="1193800" algn="l"/>
              </a:tabLst>
            </a:pPr>
            <a:r>
              <a:rPr lang="en-US" sz="2000"/>
              <a:t>	400	Financial Examiners</a:t>
            </a:r>
          </a:p>
          <a:p>
            <a:pPr>
              <a:tabLst>
                <a:tab pos="965200" algn="r"/>
                <a:tab pos="1193800" algn="l"/>
              </a:tabLst>
            </a:pPr>
            <a:r>
              <a:rPr lang="en-US" sz="2000"/>
              <a:t>	400	Substance Abuse and Behavioral Disorder Counselors</a:t>
            </a:r>
          </a:p>
          <a:p>
            <a:pPr>
              <a:tabLst>
                <a:tab pos="965200" algn="r"/>
                <a:tab pos="1193800" algn="l"/>
              </a:tabLst>
            </a:pPr>
            <a:r>
              <a:rPr lang="en-US" sz="2000"/>
              <a:t>	400	Music Directors and Composers</a:t>
            </a:r>
          </a:p>
          <a:p>
            <a:pPr>
              <a:tabLst>
                <a:tab pos="965200" algn="r"/>
                <a:tab pos="1193800" algn="l"/>
              </a:tabLst>
            </a:pPr>
            <a:r>
              <a:rPr lang="en-US" sz="2000"/>
              <a:t>	400	Painters, Construction and Maintenance</a:t>
            </a:r>
          </a:p>
          <a:p>
            <a:pPr>
              <a:tabLst>
                <a:tab pos="965200" algn="r"/>
                <a:tab pos="1193800" algn="l"/>
              </a:tabLst>
            </a:pPr>
            <a:r>
              <a:rPr lang="en-US" sz="2000"/>
              <a:t>	390	Logisticians</a:t>
            </a:r>
          </a:p>
          <a:p>
            <a:pPr>
              <a:tabLst>
                <a:tab pos="965200" algn="r"/>
                <a:tab pos="1193800" algn="l"/>
              </a:tabLst>
            </a:pPr>
            <a:r>
              <a:rPr lang="en-US" sz="2000"/>
              <a:t>	390	Librarians</a:t>
            </a:r>
          </a:p>
          <a:p>
            <a:pPr>
              <a:tabLst>
                <a:tab pos="965200" algn="r"/>
                <a:tab pos="1193800" algn="l"/>
              </a:tabLst>
            </a:pPr>
            <a:r>
              <a:rPr lang="en-US" sz="2000"/>
              <a:t>	380	Fundraisers</a:t>
            </a:r>
          </a:p>
          <a:p>
            <a:pPr>
              <a:tabLst>
                <a:tab pos="965200" algn="r"/>
                <a:tab pos="1193800" algn="l"/>
              </a:tabLst>
            </a:pPr>
            <a:r>
              <a:rPr lang="en-US" sz="2000"/>
              <a:t>	370	Architectural and Engineering Managers</a:t>
            </a:r>
          </a:p>
          <a:p>
            <a:pPr>
              <a:tabLst>
                <a:tab pos="965200" algn="r"/>
                <a:tab pos="1193800" algn="l"/>
              </a:tabLst>
            </a:pPr>
            <a:r>
              <a:rPr lang="en-US" sz="2000"/>
              <a:t>	370	Appraisers and Assessors of Real Estate</a:t>
            </a:r>
          </a:p>
          <a:p>
            <a:pPr>
              <a:tabLst>
                <a:tab pos="965200" algn="r"/>
                <a:tab pos="1193800" algn="l"/>
              </a:tabLst>
            </a:pPr>
            <a:r>
              <a:rPr lang="en-US" sz="2000"/>
              <a:t>	370	Tax Preparers</a:t>
            </a:r>
          </a:p>
          <a:p>
            <a:pPr>
              <a:tabLst>
                <a:tab pos="965200" algn="r"/>
                <a:tab pos="1193800" algn="l"/>
              </a:tabLst>
            </a:pPr>
            <a:r>
              <a:rPr lang="en-US" sz="2000"/>
              <a:t>	370	Writers and Authors</a:t>
            </a:r>
          </a:p>
          <a:p>
            <a:pPr>
              <a:tabLst>
                <a:tab pos="965200" algn="r"/>
                <a:tab pos="1193800" algn="l"/>
              </a:tabLst>
            </a:pPr>
            <a:r>
              <a:rPr lang="en-US" sz="2000"/>
              <a:t>	370	Demonstrators and Product Promoters</a:t>
            </a:r>
          </a:p>
          <a:p>
            <a:pPr>
              <a:tabLst>
                <a:tab pos="965200" algn="r"/>
                <a:tab pos="1193800" algn="l"/>
              </a:tabLst>
            </a:pPr>
            <a:r>
              <a:rPr lang="en-US" sz="2000"/>
              <a:t>	360	Biological Technicians</a:t>
            </a:r>
          </a:p>
          <a:p>
            <a:pPr>
              <a:tabLst>
                <a:tab pos="965200" algn="r"/>
                <a:tab pos="1193800" algn="l"/>
              </a:tabLst>
            </a:pPr>
            <a:r>
              <a:rPr lang="en-US" sz="2000"/>
              <a:t>	360	Audio and Video Equipment Technicians</a:t>
            </a:r>
          </a:p>
          <a:p>
            <a:pPr>
              <a:tabLst>
                <a:tab pos="965200" algn="r"/>
                <a:tab pos="1193800" algn="l"/>
              </a:tabLst>
            </a:pPr>
            <a:r>
              <a:rPr lang="en-US" sz="2000"/>
              <a:t>	360	Police, Fire, and Ambulance Dispatchers</a:t>
            </a:r>
          </a:p>
          <a:p>
            <a:pPr>
              <a:tabLst>
                <a:tab pos="965200" algn="r"/>
                <a:tab pos="1193800" algn="l"/>
              </a:tabLst>
            </a:pPr>
            <a:r>
              <a:rPr lang="en-US" sz="2000"/>
              <a:t>	360	Production Workers, All Other</a:t>
            </a:r>
          </a:p>
          <a:p>
            <a:pPr>
              <a:tabLst>
                <a:tab pos="965200" algn="r"/>
                <a:tab pos="1193800" algn="l"/>
              </a:tabLst>
            </a:pPr>
            <a:r>
              <a:rPr lang="en-US" sz="2000"/>
              <a:t>	350	</a:t>
            </a:r>
            <a:r>
              <a:rPr lang="en-US" sz="2000" err="1"/>
              <a:t>Pipelayers</a:t>
            </a:r>
            <a:endParaRPr lang="en-US" sz="2000"/>
          </a:p>
          <a:p>
            <a:pPr>
              <a:tabLst>
                <a:tab pos="965200" algn="r"/>
                <a:tab pos="1193800" algn="l"/>
              </a:tabLst>
            </a:pPr>
            <a:r>
              <a:rPr lang="en-US" sz="2000"/>
              <a:t>	340	Computer Network Architects</a:t>
            </a:r>
          </a:p>
          <a:p>
            <a:pPr>
              <a:tabLst>
                <a:tab pos="965200" algn="r"/>
                <a:tab pos="1193800" algn="l"/>
              </a:tabLst>
            </a:pPr>
            <a:r>
              <a:rPr lang="en-US" sz="2000"/>
              <a:t>	340	Occupational Therapy Assistants</a:t>
            </a:r>
          </a:p>
          <a:p>
            <a:pPr>
              <a:tabLst>
                <a:tab pos="965200" algn="r"/>
                <a:tab pos="1193800" algn="l"/>
              </a:tabLst>
            </a:pPr>
            <a:r>
              <a:rPr lang="en-US" sz="2000"/>
              <a:t>	340	Protective Service Workers, All Other</a:t>
            </a:r>
          </a:p>
          <a:p>
            <a:pPr>
              <a:tabLst>
                <a:tab pos="965200" algn="r"/>
                <a:tab pos="1193800" algn="l"/>
              </a:tabLst>
            </a:pPr>
            <a:r>
              <a:rPr lang="en-US" sz="2000"/>
              <a:t>	340	Construction and Related Workers, All Other</a:t>
            </a:r>
          </a:p>
          <a:p>
            <a:pPr>
              <a:tabLst>
                <a:tab pos="965200" algn="r"/>
                <a:tab pos="1193800" algn="l"/>
              </a:tabLst>
            </a:pPr>
            <a:r>
              <a:rPr lang="en-US" sz="2000"/>
              <a:t>	340	Bus Drivers, Transit and Intercity</a:t>
            </a:r>
          </a:p>
          <a:p>
            <a:pPr>
              <a:tabLst>
                <a:tab pos="965200" algn="r"/>
                <a:tab pos="1193800" algn="l"/>
              </a:tabLst>
            </a:pPr>
            <a:r>
              <a:rPr lang="en-US" sz="2000"/>
              <a:t>	340	Parking Lot Attendants</a:t>
            </a:r>
          </a:p>
          <a:p>
            <a:pPr>
              <a:tabLst>
                <a:tab pos="965200" algn="r"/>
                <a:tab pos="1193800" algn="l"/>
              </a:tabLst>
            </a:pPr>
            <a:r>
              <a:rPr lang="en-US" sz="2000"/>
              <a:t>	330	Civil Engineering Technicians</a:t>
            </a:r>
          </a:p>
          <a:p>
            <a:pPr>
              <a:tabLst>
                <a:tab pos="965200" algn="r"/>
                <a:tab pos="1193800" algn="l"/>
              </a:tabLst>
            </a:pPr>
            <a:r>
              <a:rPr lang="en-US" sz="2000"/>
              <a:t>	320	Art, Drama, and Music Teachers, Postsecondary</a:t>
            </a:r>
          </a:p>
          <a:p>
            <a:pPr>
              <a:tabLst>
                <a:tab pos="965200" algn="r"/>
                <a:tab pos="1193800" algn="l"/>
              </a:tabLst>
            </a:pPr>
            <a:r>
              <a:rPr lang="en-US" sz="2000"/>
              <a:t>	320	Career/Technical Education Teachers, Secondary School</a:t>
            </a:r>
          </a:p>
          <a:p>
            <a:pPr>
              <a:tabLst>
                <a:tab pos="965200" algn="r"/>
                <a:tab pos="1193800" algn="l"/>
              </a:tabLst>
            </a:pPr>
            <a:r>
              <a:rPr lang="en-US" sz="2000"/>
              <a:t>	320	Cooks, Short Order</a:t>
            </a:r>
          </a:p>
          <a:p>
            <a:pPr>
              <a:tabLst>
                <a:tab pos="965200" algn="r"/>
                <a:tab pos="1193800" algn="l"/>
              </a:tabLst>
            </a:pPr>
            <a:r>
              <a:rPr lang="en-US" sz="2000"/>
              <a:t>	320	Sales and Related Workers, All Other</a:t>
            </a:r>
          </a:p>
          <a:p>
            <a:pPr>
              <a:tabLst>
                <a:tab pos="965200" algn="r"/>
                <a:tab pos="1193800" algn="l"/>
              </a:tabLst>
            </a:pPr>
            <a:r>
              <a:rPr lang="en-US" sz="2000"/>
              <a:t>	320	Cargo and Freight Agents</a:t>
            </a:r>
          </a:p>
          <a:p>
            <a:pPr>
              <a:tabLst>
                <a:tab pos="965200" algn="r"/>
                <a:tab pos="1193800" algn="l"/>
              </a:tabLst>
            </a:pPr>
            <a:r>
              <a:rPr lang="en-US" sz="2000"/>
              <a:t>	320	</a:t>
            </a:r>
            <a:r>
              <a:rPr lang="en-US" sz="2000" err="1"/>
              <a:t>Brickmasons</a:t>
            </a:r>
            <a:r>
              <a:rPr lang="en-US" sz="2000"/>
              <a:t> and </a:t>
            </a:r>
            <a:r>
              <a:rPr lang="en-US" sz="2000" err="1"/>
              <a:t>Blockmasons</a:t>
            </a:r>
            <a:endParaRPr lang="en-US" sz="2000"/>
          </a:p>
          <a:p>
            <a:pPr>
              <a:tabLst>
                <a:tab pos="965200" algn="r"/>
                <a:tab pos="1193800" algn="l"/>
              </a:tabLst>
            </a:pPr>
            <a:r>
              <a:rPr lang="en-US" sz="2000"/>
              <a:t>	310	Community and Social Service Specialists, All Other</a:t>
            </a:r>
          </a:p>
          <a:p>
            <a:pPr>
              <a:tabLst>
                <a:tab pos="965200" algn="r"/>
                <a:tab pos="1193800" algn="l"/>
              </a:tabLst>
            </a:pPr>
            <a:r>
              <a:rPr lang="en-US" sz="2000"/>
              <a:t>	310	Dietitians and Nutritionists</a:t>
            </a:r>
          </a:p>
          <a:p>
            <a:pPr>
              <a:tabLst>
                <a:tab pos="965200" algn="r"/>
                <a:tab pos="1193800" algn="l"/>
              </a:tabLst>
            </a:pPr>
            <a:r>
              <a:rPr lang="en-US" sz="2000"/>
              <a:t>	310	Food Servers, </a:t>
            </a:r>
            <a:r>
              <a:rPr lang="en-US" sz="2000" err="1"/>
              <a:t>Nonrestaurant</a:t>
            </a:r>
            <a:endParaRPr lang="en-US" sz="2000"/>
          </a:p>
          <a:p>
            <a:pPr>
              <a:tabLst>
                <a:tab pos="965200" algn="r"/>
                <a:tab pos="1193800" algn="l"/>
              </a:tabLst>
            </a:pPr>
            <a:r>
              <a:rPr lang="en-US" sz="2000"/>
              <a:t>	310	Medical Equipment Repairers</a:t>
            </a:r>
          </a:p>
          <a:p>
            <a:pPr>
              <a:tabLst>
                <a:tab pos="965200" algn="r"/>
                <a:tab pos="1193800" algn="l"/>
              </a:tabLst>
            </a:pPr>
            <a:r>
              <a:rPr lang="en-US" sz="2000"/>
              <a:t>	310	Bus Drivers, School or Special Client</a:t>
            </a:r>
          </a:p>
          <a:p>
            <a:pPr>
              <a:tabLst>
                <a:tab pos="965200" algn="r"/>
                <a:tab pos="1193800" algn="l"/>
              </a:tabLst>
            </a:pPr>
            <a:r>
              <a:rPr lang="en-US" sz="2000"/>
              <a:t>	300	Technical Writers</a:t>
            </a:r>
          </a:p>
          <a:p>
            <a:pPr>
              <a:tabLst>
                <a:tab pos="965200" algn="r"/>
                <a:tab pos="1193800" algn="l"/>
              </a:tabLst>
            </a:pPr>
            <a:r>
              <a:rPr lang="en-US" sz="2000"/>
              <a:t>	300	Hazardous Materials Removal Workers</a:t>
            </a:r>
          </a:p>
          <a:p>
            <a:pPr>
              <a:tabLst>
                <a:tab pos="965200" algn="r"/>
                <a:tab pos="1193800" algn="l"/>
              </a:tabLst>
            </a:pPr>
            <a:r>
              <a:rPr lang="en-US" sz="2000"/>
              <a:t>	300	Motor Vehicle Operators, All Other</a:t>
            </a:r>
          </a:p>
          <a:p>
            <a:pPr>
              <a:tabLst>
                <a:tab pos="965200" algn="r"/>
                <a:tab pos="1193800" algn="l"/>
              </a:tabLst>
            </a:pPr>
            <a:r>
              <a:rPr lang="en-US" sz="2000"/>
              <a:t>	290	Electronics Engineers, Except Computer</a:t>
            </a:r>
          </a:p>
          <a:p>
            <a:pPr>
              <a:tabLst>
                <a:tab pos="965200" algn="r"/>
                <a:tab pos="1193800" algn="l"/>
              </a:tabLst>
            </a:pPr>
            <a:r>
              <a:rPr lang="en-US" sz="2000"/>
              <a:t>	290	Engineers, All Other</a:t>
            </a:r>
          </a:p>
          <a:p>
            <a:pPr>
              <a:tabLst>
                <a:tab pos="965200" algn="r"/>
                <a:tab pos="1193800" algn="l"/>
              </a:tabLst>
            </a:pPr>
            <a:r>
              <a:rPr lang="en-US" sz="2000"/>
              <a:t>	290	Architectural and Civil Drafters</a:t>
            </a:r>
          </a:p>
          <a:p>
            <a:pPr>
              <a:tabLst>
                <a:tab pos="965200" algn="r"/>
                <a:tab pos="1193800" algn="l"/>
              </a:tabLst>
            </a:pPr>
            <a:r>
              <a:rPr lang="en-US" sz="2000"/>
              <a:t>	290	Biological Science Teachers, Postsecondary</a:t>
            </a:r>
          </a:p>
          <a:p>
            <a:pPr>
              <a:tabLst>
                <a:tab pos="965200" algn="r"/>
                <a:tab pos="1193800" algn="l"/>
              </a:tabLst>
            </a:pPr>
            <a:r>
              <a:rPr lang="en-US" sz="2000"/>
              <a:t>	290	Special Education Teachers, Secondary School</a:t>
            </a:r>
          </a:p>
          <a:p>
            <a:pPr>
              <a:tabLst>
                <a:tab pos="965200" algn="r"/>
                <a:tab pos="1193800" algn="l"/>
              </a:tabLst>
            </a:pPr>
            <a:r>
              <a:rPr lang="en-US" sz="2000"/>
              <a:t>	290	Chefs and Head Cooks</a:t>
            </a:r>
          </a:p>
          <a:p>
            <a:pPr>
              <a:tabLst>
                <a:tab pos="965200" algn="r"/>
                <a:tab pos="1193800" algn="l"/>
              </a:tabLst>
            </a:pPr>
            <a:r>
              <a:rPr lang="en-US" sz="2000"/>
              <a:t>	290	Brokerage Clerks</a:t>
            </a:r>
          </a:p>
          <a:p>
            <a:pPr>
              <a:tabLst>
                <a:tab pos="965200" algn="r"/>
                <a:tab pos="1193800" algn="l"/>
              </a:tabLst>
            </a:pPr>
            <a:r>
              <a:rPr lang="en-US" sz="2000"/>
              <a:t>	290	Roofers</a:t>
            </a:r>
          </a:p>
          <a:p>
            <a:pPr>
              <a:tabLst>
                <a:tab pos="965200" algn="r"/>
                <a:tab pos="1193800" algn="l"/>
              </a:tabLst>
            </a:pPr>
            <a:r>
              <a:rPr lang="en-US" sz="2000"/>
              <a:t>	280	Compensation, Benefits, and Job Analysis Specialists</a:t>
            </a:r>
          </a:p>
          <a:p>
            <a:pPr>
              <a:tabLst>
                <a:tab pos="965200" algn="r"/>
                <a:tab pos="1193800" algn="l"/>
              </a:tabLst>
            </a:pPr>
            <a:r>
              <a:rPr lang="en-US" sz="2000"/>
              <a:t>	280	Kindergarten Teachers, Except Special Education</a:t>
            </a:r>
          </a:p>
          <a:p>
            <a:pPr>
              <a:tabLst>
                <a:tab pos="965200" algn="r"/>
                <a:tab pos="1193800" algn="l"/>
              </a:tabLst>
            </a:pPr>
            <a:r>
              <a:rPr lang="en-US" sz="2000"/>
              <a:t>	280	Library Technicians</a:t>
            </a:r>
          </a:p>
          <a:p>
            <a:pPr>
              <a:tabLst>
                <a:tab pos="965200" algn="r"/>
                <a:tab pos="1193800" algn="l"/>
              </a:tabLst>
            </a:pPr>
            <a:r>
              <a:rPr lang="en-US" sz="2000"/>
              <a:t>	280	Multimedia Artists and Animators</a:t>
            </a:r>
          </a:p>
          <a:p>
            <a:pPr>
              <a:tabLst>
                <a:tab pos="965200" algn="r"/>
                <a:tab pos="1193800" algn="l"/>
              </a:tabLst>
            </a:pPr>
            <a:r>
              <a:rPr lang="en-US" sz="2000"/>
              <a:t>	280	Opticians, Dispensing</a:t>
            </a:r>
          </a:p>
          <a:p>
            <a:pPr>
              <a:tabLst>
                <a:tab pos="965200" algn="r"/>
                <a:tab pos="1193800" algn="l"/>
              </a:tabLst>
            </a:pPr>
            <a:r>
              <a:rPr lang="en-US" sz="2000"/>
              <a:t>	280	Airline Pilots, Copilots, and Flight Engineers</a:t>
            </a:r>
          </a:p>
          <a:p>
            <a:pPr>
              <a:tabLst>
                <a:tab pos="965200" algn="r"/>
                <a:tab pos="1193800" algn="l"/>
              </a:tabLst>
            </a:pPr>
            <a:r>
              <a:rPr lang="en-US" sz="2000"/>
              <a:t>	270	Postsecondary Teachers, All Other</a:t>
            </a:r>
          </a:p>
          <a:p>
            <a:pPr>
              <a:tabLst>
                <a:tab pos="965200" algn="r"/>
                <a:tab pos="1193800" algn="l"/>
              </a:tabLst>
            </a:pPr>
            <a:r>
              <a:rPr lang="en-US" sz="2000"/>
              <a:t>	270	Medical Equipment Preparers</a:t>
            </a:r>
          </a:p>
          <a:p>
            <a:pPr>
              <a:tabLst>
                <a:tab pos="965200" algn="r"/>
                <a:tab pos="1193800" algn="l"/>
              </a:tabLst>
            </a:pPr>
            <a:r>
              <a:rPr lang="en-US" sz="2000"/>
              <a:t>	270	Helpers--Carpenters</a:t>
            </a:r>
          </a:p>
          <a:p>
            <a:pPr>
              <a:tabLst>
                <a:tab pos="965200" algn="r"/>
                <a:tab pos="1193800" algn="l"/>
              </a:tabLst>
            </a:pPr>
            <a:r>
              <a:rPr lang="en-US" sz="2000"/>
              <a:t>	270	Maintenance Workers, Machinery</a:t>
            </a:r>
          </a:p>
          <a:p>
            <a:pPr>
              <a:tabLst>
                <a:tab pos="965200" algn="r"/>
                <a:tab pos="1193800" algn="l"/>
              </a:tabLst>
            </a:pPr>
            <a:r>
              <a:rPr lang="en-US" sz="2000"/>
              <a:t>	260	Paving, Surfacing, and Tamping Equipment Operators</a:t>
            </a:r>
          </a:p>
          <a:p>
            <a:pPr>
              <a:tabLst>
                <a:tab pos="965200" algn="r"/>
                <a:tab pos="1193800" algn="l"/>
              </a:tabLst>
            </a:pPr>
            <a:r>
              <a:rPr lang="en-US" sz="2000"/>
              <a:t>	250	Transportation, Storage, and Distribution Managers</a:t>
            </a:r>
          </a:p>
          <a:p>
            <a:pPr>
              <a:tabLst>
                <a:tab pos="965200" algn="r"/>
                <a:tab pos="1193800" algn="l"/>
              </a:tabLst>
            </a:pPr>
            <a:r>
              <a:rPr lang="en-US" sz="2000"/>
              <a:t>	250	English Language and Literature Teachers, Postsecondary</a:t>
            </a:r>
          </a:p>
          <a:p>
            <a:pPr>
              <a:tabLst>
                <a:tab pos="965200" algn="r"/>
                <a:tab pos="1193800" algn="l"/>
              </a:tabLst>
            </a:pPr>
            <a:r>
              <a:rPr lang="en-US" sz="2000"/>
              <a:t>	250	Skincare Specialists</a:t>
            </a:r>
          </a:p>
          <a:p>
            <a:pPr>
              <a:tabLst>
                <a:tab pos="965200" algn="r"/>
                <a:tab pos="1193800" algn="l"/>
              </a:tabLst>
            </a:pPr>
            <a:r>
              <a:rPr lang="en-US" sz="2000"/>
              <a:t>	250	Information and Record Clerks, All Other</a:t>
            </a:r>
          </a:p>
          <a:p>
            <a:pPr>
              <a:tabLst>
                <a:tab pos="965200" algn="r"/>
                <a:tab pos="1193800" algn="l"/>
              </a:tabLst>
            </a:pPr>
            <a:r>
              <a:rPr lang="en-US" sz="2000"/>
              <a:t>	240	Court, Municipal, and License Clerks</a:t>
            </a:r>
          </a:p>
          <a:p>
            <a:pPr>
              <a:tabLst>
                <a:tab pos="965200" algn="r"/>
                <a:tab pos="1193800" algn="l"/>
              </a:tabLst>
            </a:pPr>
            <a:r>
              <a:rPr lang="en-US" sz="2000"/>
              <a:t>	240	Couriers and Messengers</a:t>
            </a:r>
          </a:p>
          <a:p>
            <a:pPr>
              <a:tabLst>
                <a:tab pos="965200" algn="r"/>
                <a:tab pos="1193800" algn="l"/>
              </a:tabLst>
            </a:pPr>
            <a:r>
              <a:rPr lang="en-US" sz="2000"/>
              <a:t>	240	Food </a:t>
            </a:r>
            <a:r>
              <a:rPr lang="en-US" sz="2000" err="1"/>
              <a:t>Batchmakers</a:t>
            </a:r>
            <a:endParaRPr lang="en-US" sz="2000"/>
          </a:p>
          <a:p>
            <a:pPr>
              <a:tabLst>
                <a:tab pos="965200" algn="r"/>
                <a:tab pos="1193800" algn="l"/>
              </a:tabLst>
            </a:pPr>
            <a:r>
              <a:rPr lang="en-US" sz="2000"/>
              <a:t>	230	Architects, Except Landscape and Naval</a:t>
            </a:r>
          </a:p>
          <a:p>
            <a:pPr>
              <a:tabLst>
                <a:tab pos="965200" algn="r"/>
                <a:tab pos="1193800" algn="l"/>
              </a:tabLst>
            </a:pPr>
            <a:r>
              <a:rPr lang="en-US" sz="2000"/>
              <a:t>	230	Detectives and Criminal Investigators</a:t>
            </a:r>
          </a:p>
          <a:p>
            <a:pPr>
              <a:tabLst>
                <a:tab pos="965200" algn="r"/>
                <a:tab pos="1193800" algn="l"/>
              </a:tabLst>
            </a:pPr>
            <a:r>
              <a:rPr lang="en-US" sz="2000"/>
              <a:t>	230	Tire Repairers and Changers</a:t>
            </a:r>
          </a:p>
          <a:p>
            <a:pPr>
              <a:tabLst>
                <a:tab pos="965200" algn="r"/>
                <a:tab pos="1193800" algn="l"/>
              </a:tabLst>
            </a:pPr>
            <a:r>
              <a:rPr lang="en-US" sz="2000"/>
              <a:t>	230	Dental Laboratory Technicians</a:t>
            </a:r>
          </a:p>
          <a:p>
            <a:pPr>
              <a:tabLst>
                <a:tab pos="965200" algn="r"/>
                <a:tab pos="1193800" algn="l"/>
              </a:tabLst>
            </a:pPr>
            <a:r>
              <a:rPr lang="en-US" sz="2000"/>
              <a:t>	220	Purchasing Managers</a:t>
            </a:r>
          </a:p>
          <a:p>
            <a:pPr>
              <a:tabLst>
                <a:tab pos="965200" algn="r"/>
                <a:tab pos="1193800" algn="l"/>
              </a:tabLst>
            </a:pPr>
            <a:r>
              <a:rPr lang="en-US" sz="2000"/>
              <a:t>	220	Soil and Plant Scientists</a:t>
            </a:r>
          </a:p>
          <a:p>
            <a:pPr>
              <a:tabLst>
                <a:tab pos="965200" algn="r"/>
                <a:tab pos="1193800" algn="l"/>
              </a:tabLst>
            </a:pPr>
            <a:r>
              <a:rPr lang="en-US" sz="2000"/>
              <a:t>	220	Environmental Science and Protection Technicians, Including Health</a:t>
            </a:r>
          </a:p>
          <a:p>
            <a:pPr>
              <a:tabLst>
                <a:tab pos="965200" algn="r"/>
                <a:tab pos="1193800" algn="l"/>
              </a:tabLst>
            </a:pPr>
            <a:r>
              <a:rPr lang="en-US" sz="2000"/>
              <a:t>	220	Engineering Teachers, Postsecondary</a:t>
            </a:r>
          </a:p>
          <a:p>
            <a:pPr>
              <a:tabLst>
                <a:tab pos="965200" algn="r"/>
                <a:tab pos="1193800" algn="l"/>
              </a:tabLst>
            </a:pPr>
            <a:r>
              <a:rPr lang="en-US" sz="2000"/>
              <a:t>	220	Special Education Teachers, Middle School</a:t>
            </a:r>
          </a:p>
          <a:p>
            <a:pPr>
              <a:tabLst>
                <a:tab pos="965200" algn="r"/>
                <a:tab pos="1193800" algn="l"/>
              </a:tabLst>
            </a:pPr>
            <a:r>
              <a:rPr lang="en-US" sz="2000"/>
              <a:t>	210	Education Teachers, Postsecondary</a:t>
            </a:r>
          </a:p>
          <a:p>
            <a:pPr>
              <a:tabLst>
                <a:tab pos="965200" algn="r"/>
                <a:tab pos="1193800" algn="l"/>
              </a:tabLst>
            </a:pPr>
            <a:r>
              <a:rPr lang="en-US" sz="2000"/>
              <a:t>	210	Surgeons</a:t>
            </a:r>
          </a:p>
          <a:p>
            <a:pPr>
              <a:tabLst>
                <a:tab pos="965200" algn="r"/>
                <a:tab pos="1193800" algn="l"/>
              </a:tabLst>
            </a:pPr>
            <a:r>
              <a:rPr lang="en-US" sz="2000"/>
              <a:t>	210	Physical Therapist Aides</a:t>
            </a:r>
          </a:p>
          <a:p>
            <a:pPr>
              <a:tabLst>
                <a:tab pos="965200" algn="r"/>
                <a:tab pos="1193800" algn="l"/>
              </a:tabLst>
            </a:pPr>
            <a:r>
              <a:rPr lang="en-US" sz="2000"/>
              <a:t>	210	Manicurists and Pedicurists</a:t>
            </a:r>
          </a:p>
          <a:p>
            <a:pPr>
              <a:tabLst>
                <a:tab pos="965200" algn="r"/>
                <a:tab pos="1193800" algn="l"/>
              </a:tabLst>
            </a:pPr>
            <a:r>
              <a:rPr lang="en-US" sz="2000"/>
              <a:t>	200	Electrical and Electronics Engineering Technicians</a:t>
            </a:r>
          </a:p>
          <a:p>
            <a:pPr>
              <a:tabLst>
                <a:tab pos="965200" algn="r"/>
                <a:tab pos="1193800" algn="l"/>
              </a:tabLst>
            </a:pPr>
            <a:r>
              <a:rPr lang="en-US" sz="2000"/>
              <a:t>	200	Urban and Regional Planners</a:t>
            </a:r>
          </a:p>
          <a:p>
            <a:pPr>
              <a:tabLst>
                <a:tab pos="965200" algn="r"/>
                <a:tab pos="1193800" algn="l"/>
              </a:tabLst>
            </a:pPr>
            <a:r>
              <a:rPr lang="en-US" sz="2000"/>
              <a:t>	200	Optometrists</a:t>
            </a:r>
          </a:p>
          <a:p>
            <a:pPr>
              <a:tabLst>
                <a:tab pos="965200" algn="r"/>
                <a:tab pos="1193800" algn="l"/>
              </a:tabLst>
            </a:pPr>
            <a:r>
              <a:rPr lang="en-US" sz="2000"/>
              <a:t>	200	First-Line Supervisors of Police and Detectives</a:t>
            </a:r>
          </a:p>
          <a:p>
            <a:pPr>
              <a:tabLst>
                <a:tab pos="965200" algn="r"/>
                <a:tab pos="1193800" algn="l"/>
              </a:tabLst>
            </a:pPr>
            <a:r>
              <a:rPr lang="en-US" sz="2000"/>
              <a:t>	200	Residential Advisors</a:t>
            </a:r>
          </a:p>
          <a:p>
            <a:pPr>
              <a:tabLst>
                <a:tab pos="965200" algn="r"/>
                <a:tab pos="1193800" algn="l"/>
              </a:tabLst>
            </a:pPr>
            <a:r>
              <a:rPr lang="en-US" sz="2000"/>
              <a:t>	200	Financial Clerks, All Other</a:t>
            </a:r>
          </a:p>
          <a:p>
            <a:pPr>
              <a:tabLst>
                <a:tab pos="965200" algn="r"/>
                <a:tab pos="1193800" algn="l"/>
              </a:tabLst>
            </a:pPr>
            <a:r>
              <a:rPr lang="en-US" sz="2000"/>
              <a:t>	200	Driver/Sales Workers</a:t>
            </a:r>
          </a:p>
          <a:p>
            <a:pPr>
              <a:tabLst>
                <a:tab pos="965200" algn="r"/>
                <a:tab pos="1193800" algn="l"/>
              </a:tabLst>
            </a:pPr>
            <a:r>
              <a:rPr lang="en-US" sz="2000"/>
              <a:t>	190	Cardiovascular Technologists and Technicians</a:t>
            </a:r>
          </a:p>
          <a:p>
            <a:pPr>
              <a:tabLst>
                <a:tab pos="965200" algn="r"/>
                <a:tab pos="1193800" algn="l"/>
              </a:tabLst>
            </a:pPr>
            <a:r>
              <a:rPr lang="en-US" sz="2000"/>
              <a:t>	190	Gaming Dealers</a:t>
            </a:r>
          </a:p>
          <a:p>
            <a:pPr>
              <a:tabLst>
                <a:tab pos="965200" algn="r"/>
                <a:tab pos="1193800" algn="l"/>
              </a:tabLst>
            </a:pPr>
            <a:r>
              <a:rPr lang="en-US" sz="2000"/>
              <a:t>	190	Barbers</a:t>
            </a:r>
          </a:p>
          <a:p>
            <a:pPr>
              <a:tabLst>
                <a:tab pos="965200" algn="r"/>
                <a:tab pos="1193800" algn="l"/>
              </a:tabLst>
            </a:pPr>
            <a:r>
              <a:rPr lang="en-US" sz="2000"/>
              <a:t>	190	Farmworkers and Laborers, Crop, Nursery, and Greenhouse</a:t>
            </a:r>
          </a:p>
          <a:p>
            <a:pPr>
              <a:tabLst>
                <a:tab pos="965200" algn="r"/>
                <a:tab pos="1193800" algn="l"/>
              </a:tabLst>
            </a:pPr>
            <a:r>
              <a:rPr lang="en-US" sz="2000"/>
              <a:t>	190	Solar Photovoltaic Installers</a:t>
            </a:r>
          </a:p>
          <a:p>
            <a:pPr>
              <a:tabLst>
                <a:tab pos="965200" algn="r"/>
                <a:tab pos="1193800" algn="l"/>
              </a:tabLst>
            </a:pPr>
            <a:r>
              <a:rPr lang="en-US" sz="2000"/>
              <a:t>	190	Septic Tank Servicers and Sewer Pipe Cleaners</a:t>
            </a:r>
          </a:p>
          <a:p>
            <a:pPr>
              <a:tabLst>
                <a:tab pos="965200" algn="r"/>
                <a:tab pos="1193800" algn="l"/>
              </a:tabLst>
            </a:pPr>
            <a:r>
              <a:rPr lang="en-US" sz="2000"/>
              <a:t>	190	Bicycle Repairers</a:t>
            </a:r>
          </a:p>
          <a:p>
            <a:pPr>
              <a:tabLst>
                <a:tab pos="965200" algn="r"/>
                <a:tab pos="1193800" algn="l"/>
              </a:tabLst>
            </a:pPr>
            <a:r>
              <a:rPr lang="en-US" sz="2000"/>
              <a:t>	190	Painters, Transportation Equipment</a:t>
            </a:r>
          </a:p>
          <a:p>
            <a:pPr>
              <a:tabLst>
                <a:tab pos="965200" algn="r"/>
                <a:tab pos="1193800" algn="l"/>
              </a:tabLst>
            </a:pPr>
            <a:r>
              <a:rPr lang="en-US" sz="2000"/>
              <a:t>	180	Mathematical Science Teachers, Postsecondary</a:t>
            </a:r>
          </a:p>
          <a:p>
            <a:pPr>
              <a:tabLst>
                <a:tab pos="965200" algn="r"/>
                <a:tab pos="1193800" algn="l"/>
              </a:tabLst>
            </a:pPr>
            <a:r>
              <a:rPr lang="en-US" sz="2000"/>
              <a:t>	180	Merchandise Displayers and Window Trimmers</a:t>
            </a:r>
          </a:p>
          <a:p>
            <a:pPr>
              <a:tabLst>
                <a:tab pos="965200" algn="r"/>
                <a:tab pos="1193800" algn="l"/>
              </a:tabLst>
            </a:pPr>
            <a:r>
              <a:rPr lang="en-US" sz="2000"/>
              <a:t>	180	Magnetic Resonance Imaging Technologists</a:t>
            </a:r>
          </a:p>
          <a:p>
            <a:pPr>
              <a:tabLst>
                <a:tab pos="965200" algn="r"/>
                <a:tab pos="1193800" algn="l"/>
              </a:tabLst>
            </a:pPr>
            <a:r>
              <a:rPr lang="en-US" sz="2000"/>
              <a:t>	180	Occupational Health and Safety Specialists</a:t>
            </a:r>
          </a:p>
          <a:p>
            <a:pPr>
              <a:tabLst>
                <a:tab pos="965200" algn="r"/>
                <a:tab pos="1193800" algn="l"/>
              </a:tabLst>
            </a:pPr>
            <a:r>
              <a:rPr lang="en-US" sz="2000"/>
              <a:t>	180	Library Assistants, Clerical</a:t>
            </a:r>
          </a:p>
          <a:p>
            <a:pPr>
              <a:tabLst>
                <a:tab pos="965200" algn="r"/>
                <a:tab pos="1193800" algn="l"/>
              </a:tabLst>
            </a:pPr>
            <a:r>
              <a:rPr lang="en-US" sz="2000"/>
              <a:t>	180	Computer, Automated Teller, and Office Machine Repairers</a:t>
            </a:r>
          </a:p>
          <a:p>
            <a:pPr>
              <a:tabLst>
                <a:tab pos="965200" algn="r"/>
                <a:tab pos="1193800" algn="l"/>
              </a:tabLst>
            </a:pPr>
            <a:r>
              <a:rPr lang="en-US" sz="2000"/>
              <a:t>	170	Education Administrators, Preschool and Childcare Center/Program</a:t>
            </a:r>
          </a:p>
          <a:p>
            <a:pPr>
              <a:tabLst>
                <a:tab pos="965200" algn="r"/>
                <a:tab pos="1193800" algn="l"/>
              </a:tabLst>
            </a:pPr>
            <a:r>
              <a:rPr lang="en-US" sz="2000"/>
              <a:t>	170	Surveyors</a:t>
            </a:r>
          </a:p>
          <a:p>
            <a:pPr>
              <a:tabLst>
                <a:tab pos="965200" algn="r"/>
                <a:tab pos="1193800" algn="l"/>
              </a:tabLst>
            </a:pPr>
            <a:r>
              <a:rPr lang="en-US" sz="2000"/>
              <a:t>	170	Mechanical Drafters</a:t>
            </a:r>
          </a:p>
          <a:p>
            <a:pPr>
              <a:tabLst>
                <a:tab pos="965200" algn="r"/>
                <a:tab pos="1193800" algn="l"/>
              </a:tabLst>
            </a:pPr>
            <a:r>
              <a:rPr lang="en-US" sz="2000"/>
              <a:t>	170	Industrial Engineering Technicians</a:t>
            </a:r>
          </a:p>
          <a:p>
            <a:pPr>
              <a:tabLst>
                <a:tab pos="965200" algn="r"/>
                <a:tab pos="1193800" algn="l"/>
              </a:tabLst>
            </a:pPr>
            <a:r>
              <a:rPr lang="en-US" sz="2000"/>
              <a:t>	170	Psychology Teachers, Postsecondary</a:t>
            </a:r>
          </a:p>
          <a:p>
            <a:pPr>
              <a:tabLst>
                <a:tab pos="965200" algn="r"/>
                <a:tab pos="1193800" algn="l"/>
              </a:tabLst>
            </a:pPr>
            <a:r>
              <a:rPr lang="en-US" sz="2000"/>
              <a:t>	170	Criminal Justice and Law Enforcement Teachers, Postsecondary</a:t>
            </a:r>
          </a:p>
          <a:p>
            <a:pPr>
              <a:tabLst>
                <a:tab pos="965200" algn="r"/>
                <a:tab pos="1193800" algn="l"/>
              </a:tabLst>
            </a:pPr>
            <a:r>
              <a:rPr lang="en-US" sz="2000"/>
              <a:t>	170	Athletic Trainers</a:t>
            </a:r>
          </a:p>
          <a:p>
            <a:pPr>
              <a:tabLst>
                <a:tab pos="965200" algn="r"/>
                <a:tab pos="1193800" algn="l"/>
              </a:tabLst>
            </a:pPr>
            <a:r>
              <a:rPr lang="en-US" sz="2000"/>
              <a:t>	170	Personal Care and Service Workers, All Other</a:t>
            </a:r>
          </a:p>
          <a:p>
            <a:pPr>
              <a:tabLst>
                <a:tab pos="965200" algn="r"/>
                <a:tab pos="1193800" algn="l"/>
              </a:tabLst>
            </a:pPr>
            <a:r>
              <a:rPr lang="en-US" sz="2000"/>
              <a:t>	170	Structural Iron and Steel Workers</a:t>
            </a:r>
          </a:p>
          <a:p>
            <a:pPr>
              <a:tabLst>
                <a:tab pos="965200" algn="r"/>
                <a:tab pos="1193800" algn="l"/>
              </a:tabLst>
            </a:pPr>
            <a:r>
              <a:rPr lang="en-US" sz="2000"/>
              <a:t>	170	Food Processing Workers, All Other</a:t>
            </a:r>
          </a:p>
          <a:p>
            <a:pPr>
              <a:tabLst>
                <a:tab pos="965200" algn="r"/>
                <a:tab pos="1193800" algn="l"/>
              </a:tabLst>
            </a:pPr>
            <a:r>
              <a:rPr lang="en-US" sz="2000"/>
              <a:t>	170	Mixing and Blending Machine Setters, Operators, and Tenders</a:t>
            </a:r>
          </a:p>
          <a:p>
            <a:pPr>
              <a:tabLst>
                <a:tab pos="965200" algn="r"/>
                <a:tab pos="1193800" algn="l"/>
              </a:tabLst>
            </a:pPr>
            <a:r>
              <a:rPr lang="en-US" sz="2000"/>
              <a:t>	160	Public Relations and Fundraising Managers</a:t>
            </a:r>
          </a:p>
          <a:p>
            <a:pPr>
              <a:tabLst>
                <a:tab pos="965200" algn="r"/>
                <a:tab pos="1193800" algn="l"/>
              </a:tabLst>
            </a:pPr>
            <a:r>
              <a:rPr lang="en-US" sz="2000"/>
              <a:t>	160	Cartographers and Photogrammetrists</a:t>
            </a:r>
          </a:p>
          <a:p>
            <a:pPr>
              <a:tabLst>
                <a:tab pos="965200" algn="r"/>
                <a:tab pos="1193800" algn="l"/>
              </a:tabLst>
            </a:pPr>
            <a:r>
              <a:rPr lang="en-US" sz="2000"/>
              <a:t>	160	Computer Hardware Engineers</a:t>
            </a:r>
          </a:p>
          <a:p>
            <a:pPr>
              <a:tabLst>
                <a:tab pos="965200" algn="r"/>
                <a:tab pos="1193800" algn="l"/>
              </a:tabLst>
            </a:pPr>
            <a:r>
              <a:rPr lang="en-US" sz="2000"/>
              <a:t>	160	Community Health Workers</a:t>
            </a:r>
          </a:p>
          <a:p>
            <a:pPr>
              <a:tabLst>
                <a:tab pos="965200" algn="r"/>
                <a:tab pos="1193800" algn="l"/>
              </a:tabLst>
            </a:pPr>
            <a:r>
              <a:rPr lang="en-US" sz="2000"/>
              <a:t>	160	Vocational Education Teachers, Postsecondary</a:t>
            </a:r>
          </a:p>
          <a:p>
            <a:pPr>
              <a:tabLst>
                <a:tab pos="965200" algn="r"/>
                <a:tab pos="1193800" algn="l"/>
              </a:tabLst>
            </a:pPr>
            <a:r>
              <a:rPr lang="en-US" sz="2000"/>
              <a:t>	160	Chiropractors</a:t>
            </a:r>
          </a:p>
          <a:p>
            <a:pPr>
              <a:tabLst>
                <a:tab pos="965200" algn="r"/>
                <a:tab pos="1193800" algn="l"/>
              </a:tabLst>
            </a:pPr>
            <a:r>
              <a:rPr lang="en-US" sz="2000"/>
              <a:t>	160	Telemarketers</a:t>
            </a:r>
          </a:p>
          <a:p>
            <a:pPr>
              <a:tabLst>
                <a:tab pos="965200" algn="r"/>
                <a:tab pos="1193800" algn="l"/>
              </a:tabLst>
            </a:pPr>
            <a:r>
              <a:rPr lang="en-US" sz="2000"/>
              <a:t>	160	Highway Maintenance Workers</a:t>
            </a:r>
          </a:p>
          <a:p>
            <a:pPr>
              <a:tabLst>
                <a:tab pos="965200" algn="r"/>
                <a:tab pos="1193800" algn="l"/>
              </a:tabLst>
            </a:pPr>
            <a:r>
              <a:rPr lang="en-US" sz="2000"/>
              <a:t>	160	Electrical and Electronics Repairers, Commercial and Industrial Equipment</a:t>
            </a:r>
          </a:p>
          <a:p>
            <a:pPr>
              <a:tabLst>
                <a:tab pos="965200" algn="r"/>
                <a:tab pos="1193800" algn="l"/>
              </a:tabLst>
            </a:pPr>
            <a:r>
              <a:rPr lang="en-US" sz="2000"/>
              <a:t>	160	Computer Numerically Controlled Machine Tool Programmers, Metal and Plastic</a:t>
            </a:r>
          </a:p>
          <a:p>
            <a:pPr>
              <a:tabLst>
                <a:tab pos="965200" algn="r"/>
                <a:tab pos="1193800" algn="l"/>
              </a:tabLst>
            </a:pPr>
            <a:r>
              <a:rPr lang="en-US" sz="2000"/>
              <a:t>	150	Chemical Technicians</a:t>
            </a:r>
          </a:p>
          <a:p>
            <a:pPr>
              <a:tabLst>
                <a:tab pos="965200" algn="r"/>
                <a:tab pos="1193800" algn="l"/>
              </a:tabLst>
            </a:pPr>
            <a:r>
              <a:rPr lang="en-US" sz="2000"/>
              <a:t>	150	Dispatchers, Except Police, Fire, and Ambulance</a:t>
            </a:r>
          </a:p>
          <a:p>
            <a:pPr>
              <a:tabLst>
                <a:tab pos="965200" algn="r"/>
                <a:tab pos="1193800" algn="l"/>
              </a:tabLst>
            </a:pPr>
            <a:r>
              <a:rPr lang="en-US" sz="2000"/>
              <a:t>	150	Cutting and Slicing Machine Setters, Operators, and Tenders</a:t>
            </a:r>
          </a:p>
          <a:p>
            <a:pPr>
              <a:tabLst>
                <a:tab pos="965200" algn="r"/>
                <a:tab pos="1193800" algn="l"/>
              </a:tabLst>
            </a:pPr>
            <a:r>
              <a:rPr lang="en-US" sz="2000"/>
              <a:t>	150	Excavating and Loading Machine and Dragline Operators</a:t>
            </a:r>
          </a:p>
          <a:p>
            <a:pPr>
              <a:tabLst>
                <a:tab pos="965200" algn="r"/>
                <a:tab pos="1193800" algn="l"/>
              </a:tabLst>
            </a:pPr>
            <a:r>
              <a:rPr lang="en-US" sz="2000"/>
              <a:t>	140	Actuaries</a:t>
            </a:r>
          </a:p>
          <a:p>
            <a:pPr>
              <a:tabLst>
                <a:tab pos="965200" algn="r"/>
                <a:tab pos="1193800" algn="l"/>
              </a:tabLst>
            </a:pPr>
            <a:r>
              <a:rPr lang="en-US" sz="2000"/>
              <a:t>	140	Biochemists and Biophysicists</a:t>
            </a:r>
          </a:p>
          <a:p>
            <a:pPr>
              <a:tabLst>
                <a:tab pos="965200" algn="r"/>
                <a:tab pos="1193800" algn="l"/>
              </a:tabLst>
            </a:pPr>
            <a:r>
              <a:rPr lang="en-US" sz="2000"/>
              <a:t>	140	Interior Designers</a:t>
            </a:r>
          </a:p>
          <a:p>
            <a:pPr>
              <a:tabLst>
                <a:tab pos="965200" algn="r"/>
                <a:tab pos="1193800" algn="l"/>
              </a:tabLst>
            </a:pPr>
            <a:r>
              <a:rPr lang="en-US" sz="2000"/>
              <a:t>	140	Pediatricians, General</a:t>
            </a:r>
          </a:p>
          <a:p>
            <a:pPr>
              <a:tabLst>
                <a:tab pos="965200" algn="r"/>
                <a:tab pos="1193800" algn="l"/>
              </a:tabLst>
            </a:pPr>
            <a:r>
              <a:rPr lang="en-US" sz="2000"/>
              <a:t>	140	Orthotists and Prosthetists</a:t>
            </a:r>
          </a:p>
          <a:p>
            <a:pPr>
              <a:tabLst>
                <a:tab pos="965200" algn="r"/>
                <a:tab pos="1193800" algn="l"/>
              </a:tabLst>
            </a:pPr>
            <a:r>
              <a:rPr lang="en-US" sz="2000"/>
              <a:t>	140	Animal Trainers</a:t>
            </a:r>
          </a:p>
          <a:p>
            <a:pPr>
              <a:tabLst>
                <a:tab pos="965200" algn="r"/>
                <a:tab pos="1193800" algn="l"/>
              </a:tabLst>
            </a:pPr>
            <a:r>
              <a:rPr lang="en-US" sz="2000"/>
              <a:t>	140	Machine Feeders and </a:t>
            </a:r>
            <a:r>
              <a:rPr lang="en-US" sz="2000" err="1"/>
              <a:t>Offbearers</a:t>
            </a:r>
            <a:endParaRPr lang="en-US" sz="2000"/>
          </a:p>
          <a:p>
            <a:pPr>
              <a:tabLst>
                <a:tab pos="965200" algn="r"/>
                <a:tab pos="1193800" algn="l"/>
              </a:tabLst>
            </a:pPr>
            <a:r>
              <a:rPr lang="en-US" sz="2000"/>
              <a:t>	130	Education Administrators, All Other</a:t>
            </a:r>
          </a:p>
          <a:p>
            <a:pPr>
              <a:tabLst>
                <a:tab pos="965200" algn="r"/>
                <a:tab pos="1193800" algn="l"/>
              </a:tabLst>
            </a:pPr>
            <a:r>
              <a:rPr lang="en-US" sz="2000"/>
              <a:t>	130	Life, Physical, and Social Science Technicians, All Other</a:t>
            </a:r>
          </a:p>
          <a:p>
            <a:pPr>
              <a:tabLst>
                <a:tab pos="965200" algn="r"/>
                <a:tab pos="1193800" algn="l"/>
              </a:tabLst>
            </a:pPr>
            <a:r>
              <a:rPr lang="en-US" sz="2000"/>
              <a:t>	130	Health Educators</a:t>
            </a:r>
          </a:p>
          <a:p>
            <a:pPr>
              <a:tabLst>
                <a:tab pos="965200" algn="r"/>
                <a:tab pos="1193800" algn="l"/>
              </a:tabLst>
            </a:pPr>
            <a:r>
              <a:rPr lang="en-US" sz="2000"/>
              <a:t>	130	Foreign Language and Literature Teachers, Postsecondary</a:t>
            </a:r>
          </a:p>
          <a:p>
            <a:pPr>
              <a:tabLst>
                <a:tab pos="965200" algn="r"/>
                <a:tab pos="1193800" algn="l"/>
              </a:tabLst>
            </a:pPr>
            <a:r>
              <a:rPr lang="en-US" sz="2000"/>
              <a:t>	130	Internists, General</a:t>
            </a:r>
          </a:p>
          <a:p>
            <a:pPr>
              <a:tabLst>
                <a:tab pos="965200" algn="r"/>
                <a:tab pos="1193800" algn="l"/>
              </a:tabLst>
            </a:pPr>
            <a:r>
              <a:rPr lang="en-US" sz="2000"/>
              <a:t>	130	Health Diagnosing and Treating Practitioners, All Other</a:t>
            </a:r>
          </a:p>
          <a:p>
            <a:pPr>
              <a:tabLst>
                <a:tab pos="965200" algn="r"/>
                <a:tab pos="1193800" algn="l"/>
              </a:tabLst>
            </a:pPr>
            <a:r>
              <a:rPr lang="en-US" sz="2000"/>
              <a:t>	130	Orderlies</a:t>
            </a:r>
          </a:p>
          <a:p>
            <a:pPr>
              <a:tabLst>
                <a:tab pos="965200" algn="r"/>
                <a:tab pos="1193800" algn="l"/>
              </a:tabLst>
            </a:pPr>
            <a:r>
              <a:rPr lang="en-US" sz="2000"/>
              <a:t>	120	Credit Counselors</a:t>
            </a:r>
          </a:p>
          <a:p>
            <a:pPr>
              <a:tabLst>
                <a:tab pos="965200" algn="r"/>
                <a:tab pos="1193800" algn="l"/>
              </a:tabLst>
            </a:pPr>
            <a:r>
              <a:rPr lang="en-US" sz="2000"/>
              <a:t>	120	Philosophy and Religion Teachers, Postsecondary</a:t>
            </a:r>
          </a:p>
          <a:p>
            <a:pPr>
              <a:tabLst>
                <a:tab pos="965200" algn="r"/>
                <a:tab pos="1193800" algn="l"/>
              </a:tabLst>
            </a:pPr>
            <a:r>
              <a:rPr lang="en-US" sz="2000"/>
              <a:t>	120	Therapists, All Other</a:t>
            </a:r>
          </a:p>
          <a:p>
            <a:pPr>
              <a:tabLst>
                <a:tab pos="965200" algn="r"/>
                <a:tab pos="1193800" algn="l"/>
              </a:tabLst>
            </a:pPr>
            <a:r>
              <a:rPr lang="en-US" sz="2000"/>
              <a:t>	120	Tour Guides and Escorts</a:t>
            </a:r>
          </a:p>
          <a:p>
            <a:pPr>
              <a:tabLst>
                <a:tab pos="965200" algn="r"/>
                <a:tab pos="1193800" algn="l"/>
              </a:tabLst>
            </a:pPr>
            <a:r>
              <a:rPr lang="en-US" sz="2000"/>
              <a:t>	120	Order Clerks</a:t>
            </a:r>
          </a:p>
          <a:p>
            <a:pPr>
              <a:tabLst>
                <a:tab pos="965200" algn="r"/>
                <a:tab pos="1193800" algn="l"/>
              </a:tabLst>
            </a:pPr>
            <a:r>
              <a:rPr lang="en-US" sz="2000"/>
              <a:t>	120	Telecommunications Equipment Installers and Repairers, Except Line Installers</a:t>
            </a:r>
          </a:p>
          <a:p>
            <a:pPr>
              <a:tabLst>
                <a:tab pos="965200" algn="r"/>
                <a:tab pos="1193800" algn="l"/>
              </a:tabLst>
            </a:pPr>
            <a:r>
              <a:rPr lang="en-US" sz="2000"/>
              <a:t>	120	Farm Equipment Mechanics and Service Technicians</a:t>
            </a:r>
          </a:p>
          <a:p>
            <a:pPr>
              <a:tabLst>
                <a:tab pos="965200" algn="r"/>
                <a:tab pos="1193800" algn="l"/>
              </a:tabLst>
            </a:pPr>
            <a:r>
              <a:rPr lang="en-US" sz="2000"/>
              <a:t>	120	Transportation Workers, All Other</a:t>
            </a:r>
          </a:p>
          <a:p>
            <a:pPr>
              <a:tabLst>
                <a:tab pos="965200" algn="r"/>
                <a:tab pos="1193800" algn="l"/>
              </a:tabLst>
            </a:pPr>
            <a:r>
              <a:rPr lang="en-US" sz="2000"/>
              <a:t>	110	Industrial Production Managers</a:t>
            </a:r>
          </a:p>
          <a:p>
            <a:pPr>
              <a:tabLst>
                <a:tab pos="965200" algn="r"/>
                <a:tab pos="1193800" algn="l"/>
              </a:tabLst>
            </a:pPr>
            <a:r>
              <a:rPr lang="en-US" sz="2000"/>
              <a:t>	110	Training and Development Managers</a:t>
            </a:r>
          </a:p>
          <a:p>
            <a:pPr>
              <a:tabLst>
                <a:tab pos="965200" algn="r"/>
                <a:tab pos="1193800" algn="l"/>
              </a:tabLst>
            </a:pPr>
            <a:r>
              <a:rPr lang="en-US" sz="2000"/>
              <a:t>	110	Environmental Engineers</a:t>
            </a:r>
          </a:p>
          <a:p>
            <a:pPr>
              <a:tabLst>
                <a:tab pos="965200" algn="r"/>
                <a:tab pos="1193800" algn="l"/>
              </a:tabLst>
            </a:pPr>
            <a:r>
              <a:rPr lang="en-US" sz="2000"/>
              <a:t>	110	Social Scientists and Related Workers, All Other</a:t>
            </a:r>
          </a:p>
          <a:p>
            <a:pPr>
              <a:tabLst>
                <a:tab pos="965200" algn="r"/>
                <a:tab pos="1193800" algn="l"/>
              </a:tabLst>
            </a:pPr>
            <a:r>
              <a:rPr lang="en-US" sz="2000"/>
              <a:t>	110	Computer Science Teachers, Postsecondary</a:t>
            </a:r>
          </a:p>
          <a:p>
            <a:pPr>
              <a:tabLst>
                <a:tab pos="965200" algn="r"/>
                <a:tab pos="1193800" algn="l"/>
              </a:tabLst>
            </a:pPr>
            <a:r>
              <a:rPr lang="en-US" sz="2000"/>
              <a:t>	110	Obstetricians and Gynecologists</a:t>
            </a:r>
          </a:p>
          <a:p>
            <a:pPr>
              <a:tabLst>
                <a:tab pos="965200" algn="r"/>
                <a:tab pos="1193800" algn="l"/>
              </a:tabLst>
            </a:pPr>
            <a:r>
              <a:rPr lang="en-US" sz="2000"/>
              <a:t>	110	First-Line Supervisors of Fire Fighting and Prevention Workers</a:t>
            </a:r>
          </a:p>
          <a:p>
            <a:pPr>
              <a:tabLst>
                <a:tab pos="965200" algn="r"/>
                <a:tab pos="1193800" algn="l"/>
              </a:tabLst>
            </a:pPr>
            <a:r>
              <a:rPr lang="en-US" sz="2000"/>
              <a:t>	110	First-Line Supervisors of Protective Service Workers, All Other</a:t>
            </a:r>
          </a:p>
          <a:p>
            <a:pPr>
              <a:tabLst>
                <a:tab pos="965200" algn="r"/>
                <a:tab pos="1193800" algn="l"/>
              </a:tabLst>
            </a:pPr>
            <a:r>
              <a:rPr lang="en-US" sz="2000"/>
              <a:t>	110	Private Detectives and Investigators</a:t>
            </a:r>
          </a:p>
          <a:p>
            <a:pPr>
              <a:tabLst>
                <a:tab pos="965200" algn="r"/>
                <a:tab pos="1193800" algn="l"/>
              </a:tabLst>
            </a:pPr>
            <a:r>
              <a:rPr lang="en-US" sz="2000"/>
              <a:t>	110	Agricultural Equipment Operators</a:t>
            </a:r>
          </a:p>
          <a:p>
            <a:pPr>
              <a:tabLst>
                <a:tab pos="965200" algn="r"/>
                <a:tab pos="1193800" algn="l"/>
              </a:tabLst>
            </a:pPr>
            <a:r>
              <a:rPr lang="en-US" sz="2000"/>
              <a:t>	110	Fence Erectors</a:t>
            </a:r>
          </a:p>
          <a:p>
            <a:pPr>
              <a:tabLst>
                <a:tab pos="965200" algn="r"/>
                <a:tab pos="1193800" algn="l"/>
              </a:tabLst>
            </a:pPr>
            <a:r>
              <a:rPr lang="en-US" sz="2000"/>
              <a:t>	110	Outdoor Power Equipment and Other Small Engine Mechanics</a:t>
            </a:r>
          </a:p>
          <a:p>
            <a:pPr>
              <a:tabLst>
                <a:tab pos="965200" algn="r"/>
                <a:tab pos="1193800" algn="l"/>
              </a:tabLst>
            </a:pPr>
            <a:r>
              <a:rPr lang="en-US" sz="2000"/>
              <a:t>	100	Mechanical Engineering Technicians</a:t>
            </a:r>
          </a:p>
          <a:p>
            <a:pPr>
              <a:tabLst>
                <a:tab pos="965200" algn="r"/>
                <a:tab pos="1193800" algn="l"/>
              </a:tabLst>
            </a:pPr>
            <a:r>
              <a:rPr lang="en-US" sz="2000"/>
              <a:t>	100	Forensic Science Technicians</a:t>
            </a:r>
          </a:p>
          <a:p>
            <a:pPr>
              <a:tabLst>
                <a:tab pos="965200" algn="r"/>
                <a:tab pos="1193800" algn="l"/>
              </a:tabLst>
            </a:pPr>
            <a:r>
              <a:rPr lang="en-US" sz="2000"/>
              <a:t>	100	Communications Teachers, Postsecondary</a:t>
            </a:r>
          </a:p>
          <a:p>
            <a:pPr>
              <a:tabLst>
                <a:tab pos="965200" algn="r"/>
                <a:tab pos="1193800" algn="l"/>
              </a:tabLst>
            </a:pPr>
            <a:r>
              <a:rPr lang="en-US" sz="2000"/>
              <a:t>	100	Funeral Attendants</a:t>
            </a:r>
          </a:p>
          <a:p>
            <a:pPr>
              <a:tabLst>
                <a:tab pos="965200" algn="r"/>
                <a:tab pos="1193800" algn="l"/>
              </a:tabLst>
            </a:pPr>
            <a:r>
              <a:rPr lang="en-US" sz="2000"/>
              <a:t>	100	Helpers--</a:t>
            </a:r>
            <a:r>
              <a:rPr lang="en-US" sz="2000" err="1"/>
              <a:t>Brickmasons</a:t>
            </a:r>
            <a:r>
              <a:rPr lang="en-US" sz="2000"/>
              <a:t>, </a:t>
            </a:r>
            <a:r>
              <a:rPr lang="en-US" sz="2000" err="1"/>
              <a:t>Blockmasons</a:t>
            </a:r>
            <a:r>
              <a:rPr lang="en-US" sz="2000"/>
              <a:t>, Stonemasons, and Tile and Marble Setters</a:t>
            </a:r>
          </a:p>
          <a:p>
            <a:pPr>
              <a:tabLst>
                <a:tab pos="965200" algn="r"/>
                <a:tab pos="1193800" algn="l"/>
              </a:tabLst>
            </a:pPr>
            <a:r>
              <a:rPr lang="en-US" sz="2000"/>
              <a:t>	100	Coating, Painting, and Spraying Machine Setters, Operators, and Tenders</a:t>
            </a:r>
          </a:p>
          <a:p>
            <a:pPr>
              <a:tabLst>
                <a:tab pos="965200" algn="r"/>
                <a:tab pos="1193800" algn="l"/>
              </a:tabLst>
            </a:pPr>
            <a:r>
              <a:rPr lang="en-US" sz="2000"/>
              <a:t>	100	Commercial Pilots</a:t>
            </a:r>
          </a:p>
          <a:p>
            <a:pPr>
              <a:tabLst>
                <a:tab pos="965200" algn="r"/>
                <a:tab pos="1193800" algn="l"/>
              </a:tabLst>
            </a:pPr>
            <a:r>
              <a:rPr lang="en-US" sz="2000"/>
              <a:t>	90	Electrical and Electronics Drafters</a:t>
            </a:r>
          </a:p>
          <a:p>
            <a:pPr>
              <a:tabLst>
                <a:tab pos="965200" algn="r"/>
                <a:tab pos="1193800" algn="l"/>
              </a:tabLst>
            </a:pPr>
            <a:r>
              <a:rPr lang="en-US" sz="2000"/>
              <a:t>	90	Biological Scientists, All Other</a:t>
            </a:r>
          </a:p>
          <a:p>
            <a:pPr>
              <a:tabLst>
                <a:tab pos="965200" algn="r"/>
                <a:tab pos="1193800" algn="l"/>
              </a:tabLst>
            </a:pPr>
            <a:r>
              <a:rPr lang="en-US" sz="2000"/>
              <a:t>	90	Geoscientists, Except Hydrologists and Geographers</a:t>
            </a:r>
          </a:p>
          <a:p>
            <a:pPr>
              <a:tabLst>
                <a:tab pos="965200" algn="r"/>
                <a:tab pos="1193800" algn="l"/>
              </a:tabLst>
            </a:pPr>
            <a:r>
              <a:rPr lang="en-US" sz="2000"/>
              <a:t>	90	Physical Scientists, All Other</a:t>
            </a:r>
          </a:p>
          <a:p>
            <a:pPr>
              <a:tabLst>
                <a:tab pos="965200" algn="r"/>
                <a:tab pos="1193800" algn="l"/>
              </a:tabLst>
            </a:pPr>
            <a:r>
              <a:rPr lang="en-US" sz="2000"/>
              <a:t>	90	Chemistry Teachers, Postsecondary</a:t>
            </a:r>
          </a:p>
          <a:p>
            <a:pPr>
              <a:tabLst>
                <a:tab pos="965200" algn="r"/>
                <a:tab pos="1193800" algn="l"/>
              </a:tabLst>
            </a:pPr>
            <a:r>
              <a:rPr lang="en-US" sz="2000"/>
              <a:t>	90	History Teachers, Postsecondary</a:t>
            </a:r>
          </a:p>
          <a:p>
            <a:pPr>
              <a:tabLst>
                <a:tab pos="965200" algn="r"/>
                <a:tab pos="1193800" algn="l"/>
              </a:tabLst>
            </a:pPr>
            <a:r>
              <a:rPr lang="en-US" sz="2000"/>
              <a:t>	90	Recreation and Fitness Studies Teachers, Postsecondary</a:t>
            </a:r>
          </a:p>
          <a:p>
            <a:pPr>
              <a:tabLst>
                <a:tab pos="965200" algn="r"/>
                <a:tab pos="1193800" algn="l"/>
              </a:tabLst>
            </a:pPr>
            <a:r>
              <a:rPr lang="en-US" sz="2000"/>
              <a:t>	90	Career/Technical Education Teachers, Middle School</a:t>
            </a:r>
          </a:p>
          <a:p>
            <a:pPr>
              <a:tabLst>
                <a:tab pos="965200" algn="r"/>
                <a:tab pos="1193800" algn="l"/>
              </a:tabLst>
            </a:pPr>
            <a:r>
              <a:rPr lang="en-US" sz="2000"/>
              <a:t>	90	Art Directors</a:t>
            </a:r>
          </a:p>
          <a:p>
            <a:pPr>
              <a:tabLst>
                <a:tab pos="965200" algn="r"/>
                <a:tab pos="1193800" algn="l"/>
              </a:tabLst>
            </a:pPr>
            <a:r>
              <a:rPr lang="en-US" sz="2000"/>
              <a:t>	90	Actors</a:t>
            </a:r>
          </a:p>
          <a:p>
            <a:pPr>
              <a:tabLst>
                <a:tab pos="965200" algn="r"/>
                <a:tab pos="1193800" algn="l"/>
              </a:tabLst>
            </a:pPr>
            <a:r>
              <a:rPr lang="en-US" sz="2000"/>
              <a:t>	90	Film and Video Editors</a:t>
            </a:r>
          </a:p>
          <a:p>
            <a:pPr>
              <a:tabLst>
                <a:tab pos="965200" algn="r"/>
                <a:tab pos="1193800" algn="l"/>
              </a:tabLst>
            </a:pPr>
            <a:r>
              <a:rPr lang="en-US" sz="2000"/>
              <a:t>	90	Audiologists</a:t>
            </a:r>
          </a:p>
          <a:p>
            <a:pPr>
              <a:tabLst>
                <a:tab pos="965200" algn="r"/>
                <a:tab pos="1193800" algn="l"/>
              </a:tabLst>
            </a:pPr>
            <a:r>
              <a:rPr lang="en-US" sz="2000"/>
              <a:t>	90	Crossing Guards</a:t>
            </a:r>
          </a:p>
          <a:p>
            <a:pPr>
              <a:tabLst>
                <a:tab pos="965200" algn="r"/>
                <a:tab pos="1193800" algn="l"/>
              </a:tabLst>
            </a:pPr>
            <a:r>
              <a:rPr lang="en-US" sz="2000"/>
              <a:t>	90	Food Preparation and Serving Related Workers, All Other</a:t>
            </a:r>
          </a:p>
          <a:p>
            <a:pPr>
              <a:tabLst>
                <a:tab pos="965200" algn="r"/>
                <a:tab pos="1193800" algn="l"/>
              </a:tabLst>
            </a:pPr>
            <a:r>
              <a:rPr lang="en-US" sz="2000"/>
              <a:t>	90	Morticians, Undertakers, and Funeral Directors</a:t>
            </a:r>
          </a:p>
          <a:p>
            <a:pPr>
              <a:tabLst>
                <a:tab pos="965200" algn="r"/>
                <a:tab pos="1193800" algn="l"/>
              </a:tabLst>
            </a:pPr>
            <a:r>
              <a:rPr lang="en-US" sz="2000"/>
              <a:t>	90	Insulation Workers, Mechanical</a:t>
            </a:r>
          </a:p>
          <a:p>
            <a:pPr>
              <a:tabLst>
                <a:tab pos="965200" algn="r"/>
                <a:tab pos="1193800" algn="l"/>
              </a:tabLst>
            </a:pPr>
            <a:r>
              <a:rPr lang="en-US" sz="2000"/>
              <a:t>	90	Millwrights</a:t>
            </a:r>
          </a:p>
          <a:p>
            <a:pPr>
              <a:tabLst>
                <a:tab pos="965200" algn="r"/>
                <a:tab pos="1193800" algn="l"/>
              </a:tabLst>
            </a:pPr>
            <a:r>
              <a:rPr lang="en-US" sz="2000"/>
              <a:t>	90	Food Cooking Machine Operators and Tenders</a:t>
            </a:r>
          </a:p>
          <a:p>
            <a:pPr>
              <a:tabLst>
                <a:tab pos="965200" algn="r"/>
                <a:tab pos="1193800" algn="l"/>
              </a:tabLst>
            </a:pPr>
            <a:r>
              <a:rPr lang="en-US" sz="2000"/>
              <a:t>	90	Upholsterers</a:t>
            </a:r>
          </a:p>
          <a:p>
            <a:pPr>
              <a:tabLst>
                <a:tab pos="965200" algn="r"/>
                <a:tab pos="1193800" algn="l"/>
              </a:tabLst>
            </a:pPr>
            <a:r>
              <a:rPr lang="en-US" sz="2000"/>
              <a:t>	90	Adhesive Bonding Machine Operators and Tenders</a:t>
            </a:r>
          </a:p>
          <a:p>
            <a:pPr>
              <a:tabLst>
                <a:tab pos="965200" algn="r"/>
                <a:tab pos="1193800" algn="l"/>
              </a:tabLst>
            </a:pPr>
            <a:r>
              <a:rPr lang="en-US" sz="2000"/>
              <a:t>	80	Funeral Service Managers</a:t>
            </a:r>
          </a:p>
          <a:p>
            <a:pPr>
              <a:tabLst>
                <a:tab pos="965200" algn="r"/>
                <a:tab pos="1193800" algn="l"/>
              </a:tabLst>
            </a:pPr>
            <a:r>
              <a:rPr lang="en-US" sz="2000"/>
              <a:t>	80	Budget Analysts</a:t>
            </a:r>
          </a:p>
          <a:p>
            <a:pPr>
              <a:tabLst>
                <a:tab pos="965200" algn="r"/>
                <a:tab pos="1193800" algn="l"/>
              </a:tabLst>
            </a:pPr>
            <a:r>
              <a:rPr lang="en-US" sz="2000"/>
              <a:t>	80	Aerospace Engineers</a:t>
            </a:r>
          </a:p>
          <a:p>
            <a:pPr>
              <a:tabLst>
                <a:tab pos="965200" algn="r"/>
                <a:tab pos="1193800" algn="l"/>
              </a:tabLst>
            </a:pPr>
            <a:r>
              <a:rPr lang="en-US" sz="2000"/>
              <a:t>	80	Engineering Technicians, Except Drafters, All Other</a:t>
            </a:r>
          </a:p>
          <a:p>
            <a:pPr>
              <a:tabLst>
                <a:tab pos="965200" algn="r"/>
                <a:tab pos="1193800" algn="l"/>
              </a:tabLst>
            </a:pPr>
            <a:r>
              <a:rPr lang="en-US" sz="2000"/>
              <a:t>	80	Social Science Research Assistants</a:t>
            </a:r>
          </a:p>
          <a:p>
            <a:pPr>
              <a:tabLst>
                <a:tab pos="965200" algn="r"/>
                <a:tab pos="1193800" algn="l"/>
              </a:tabLst>
            </a:pPr>
            <a:r>
              <a:rPr lang="en-US" sz="2000"/>
              <a:t>	80	Marriage and Family Therapists</a:t>
            </a:r>
          </a:p>
          <a:p>
            <a:pPr>
              <a:tabLst>
                <a:tab pos="965200" algn="r"/>
                <a:tab pos="1193800" algn="l"/>
              </a:tabLst>
            </a:pPr>
            <a:r>
              <a:rPr lang="en-US" sz="2000"/>
              <a:t>	80	Commercial and Industrial Designers</a:t>
            </a:r>
          </a:p>
          <a:p>
            <a:pPr>
              <a:tabLst>
                <a:tab pos="965200" algn="r"/>
                <a:tab pos="1193800" algn="l"/>
              </a:tabLst>
            </a:pPr>
            <a:r>
              <a:rPr lang="en-US" sz="2000"/>
              <a:t>	80	Umpires, Referees, and Other Sports Officials</a:t>
            </a:r>
          </a:p>
          <a:p>
            <a:pPr>
              <a:tabLst>
                <a:tab pos="965200" algn="r"/>
                <a:tab pos="1193800" algn="l"/>
              </a:tabLst>
            </a:pPr>
            <a:r>
              <a:rPr lang="en-US" sz="2000"/>
              <a:t>	80	Media and Communication Equipment Workers, All Other</a:t>
            </a:r>
          </a:p>
          <a:p>
            <a:pPr>
              <a:tabLst>
                <a:tab pos="965200" algn="r"/>
                <a:tab pos="1193800" algn="l"/>
              </a:tabLst>
            </a:pPr>
            <a:r>
              <a:rPr lang="en-US" sz="2000"/>
              <a:t>	80	Radiation Therapists</a:t>
            </a:r>
          </a:p>
          <a:p>
            <a:pPr>
              <a:tabLst>
                <a:tab pos="965200" algn="r"/>
                <a:tab pos="1193800" algn="l"/>
              </a:tabLst>
            </a:pPr>
            <a:r>
              <a:rPr lang="en-US" sz="2000"/>
              <a:t>	80	Psychiatric Technicians</a:t>
            </a:r>
          </a:p>
          <a:p>
            <a:pPr>
              <a:tabLst>
                <a:tab pos="965200" algn="r"/>
                <a:tab pos="1193800" algn="l"/>
              </a:tabLst>
            </a:pPr>
            <a:r>
              <a:rPr lang="en-US" sz="2000"/>
              <a:t>	80	Healthcare Practitioners and Technical Workers, All Other</a:t>
            </a:r>
          </a:p>
          <a:p>
            <a:pPr>
              <a:tabLst>
                <a:tab pos="965200" algn="r"/>
                <a:tab pos="1193800" algn="l"/>
              </a:tabLst>
            </a:pPr>
            <a:r>
              <a:rPr lang="en-US" sz="2000"/>
              <a:t>	80	Carpet Installers</a:t>
            </a:r>
          </a:p>
          <a:p>
            <a:pPr>
              <a:tabLst>
                <a:tab pos="965200" algn="r"/>
                <a:tab pos="1193800" algn="l"/>
              </a:tabLst>
            </a:pPr>
            <a:r>
              <a:rPr lang="en-US" sz="2000"/>
              <a:t>	80	Glaziers</a:t>
            </a:r>
          </a:p>
          <a:p>
            <a:pPr>
              <a:tabLst>
                <a:tab pos="965200" algn="r"/>
                <a:tab pos="1193800" algn="l"/>
              </a:tabLst>
            </a:pPr>
            <a:r>
              <a:rPr lang="en-US" sz="2000"/>
              <a:t>	80	Cabinetmakers and Bench Carpenters</a:t>
            </a:r>
          </a:p>
          <a:p>
            <a:pPr>
              <a:tabLst>
                <a:tab pos="965200" algn="r"/>
                <a:tab pos="1193800" algn="l"/>
              </a:tabLst>
            </a:pPr>
            <a:r>
              <a:rPr lang="en-US" sz="2000"/>
              <a:t>	80	Crane and Tower Operators</a:t>
            </a:r>
          </a:p>
          <a:p>
            <a:pPr>
              <a:tabLst>
                <a:tab pos="965200" algn="r"/>
                <a:tab pos="1193800" algn="l"/>
              </a:tabLst>
            </a:pPr>
            <a:r>
              <a:rPr lang="en-US" sz="2000"/>
              <a:t>	70	Advertising and Promotions Managers</a:t>
            </a:r>
          </a:p>
          <a:p>
            <a:pPr>
              <a:tabLst>
                <a:tab pos="965200" algn="r"/>
                <a:tab pos="1193800" algn="l"/>
              </a:tabLst>
            </a:pPr>
            <a:r>
              <a:rPr lang="en-US" sz="2000"/>
              <a:t>	70	Lodging Managers</a:t>
            </a:r>
          </a:p>
          <a:p>
            <a:pPr>
              <a:tabLst>
                <a:tab pos="965200" algn="r"/>
                <a:tab pos="1193800" algn="l"/>
              </a:tabLst>
            </a:pPr>
            <a:r>
              <a:rPr lang="en-US" sz="2000"/>
              <a:t>	70	Wholesale and Retail Buyers, Except Farm Products</a:t>
            </a:r>
          </a:p>
          <a:p>
            <a:pPr>
              <a:tabLst>
                <a:tab pos="965200" algn="r"/>
                <a:tab pos="1193800" algn="l"/>
              </a:tabLst>
            </a:pPr>
            <a:r>
              <a:rPr lang="en-US" sz="2000"/>
              <a:t>	70	Physicists</a:t>
            </a:r>
          </a:p>
          <a:p>
            <a:pPr>
              <a:tabLst>
                <a:tab pos="965200" algn="r"/>
                <a:tab pos="1193800" algn="l"/>
              </a:tabLst>
            </a:pPr>
            <a:r>
              <a:rPr lang="en-US" sz="2000"/>
              <a:t>	70	Probation Officers and Correctional Treatment Specialists</a:t>
            </a:r>
          </a:p>
          <a:p>
            <a:pPr>
              <a:tabLst>
                <a:tab pos="965200" algn="r"/>
                <a:tab pos="1193800" algn="l"/>
              </a:tabLst>
            </a:pPr>
            <a:r>
              <a:rPr lang="en-US" sz="2000"/>
              <a:t>	70	Sociology Teachers, Postsecondary</a:t>
            </a:r>
          </a:p>
          <a:p>
            <a:pPr>
              <a:tabLst>
                <a:tab pos="965200" algn="r"/>
                <a:tab pos="1193800" algn="l"/>
              </a:tabLst>
            </a:pPr>
            <a:r>
              <a:rPr lang="en-US" sz="2000"/>
              <a:t>	70	Law Teachers, Postsecondary</a:t>
            </a:r>
          </a:p>
          <a:p>
            <a:pPr>
              <a:tabLst>
                <a:tab pos="965200" algn="r"/>
                <a:tab pos="1193800" algn="l"/>
              </a:tabLst>
            </a:pPr>
            <a:r>
              <a:rPr lang="en-US" sz="2000"/>
              <a:t>	70	Psychiatrists</a:t>
            </a:r>
          </a:p>
          <a:p>
            <a:pPr>
              <a:tabLst>
                <a:tab pos="965200" algn="r"/>
                <a:tab pos="1193800" algn="l"/>
              </a:tabLst>
            </a:pPr>
            <a:r>
              <a:rPr lang="en-US" sz="2000"/>
              <a:t>	70	Exercise Physiologists</a:t>
            </a:r>
          </a:p>
          <a:p>
            <a:pPr>
              <a:tabLst>
                <a:tab pos="965200" algn="r"/>
                <a:tab pos="1193800" algn="l"/>
              </a:tabLst>
            </a:pPr>
            <a:r>
              <a:rPr lang="en-US" sz="2000"/>
              <a:t>	70	Nuclear Medicine Technologists</a:t>
            </a:r>
          </a:p>
          <a:p>
            <a:pPr>
              <a:tabLst>
                <a:tab pos="965200" algn="r"/>
                <a:tab pos="1193800" algn="l"/>
              </a:tabLst>
            </a:pPr>
            <a:r>
              <a:rPr lang="en-US" sz="2000"/>
              <a:t>	70	Gaming Supervisors</a:t>
            </a:r>
          </a:p>
          <a:p>
            <a:pPr>
              <a:tabLst>
                <a:tab pos="965200" algn="r"/>
                <a:tab pos="1193800" algn="l"/>
              </a:tabLst>
            </a:pPr>
            <a:r>
              <a:rPr lang="en-US" sz="2000"/>
              <a:t>	70	Door-to-Door Sales Workers, News and Street Vendors, and Related Workers</a:t>
            </a:r>
          </a:p>
          <a:p>
            <a:pPr>
              <a:tabLst>
                <a:tab pos="965200" algn="r"/>
                <a:tab pos="1193800" algn="l"/>
              </a:tabLst>
            </a:pPr>
            <a:r>
              <a:rPr lang="en-US" sz="2000"/>
              <a:t>	70	Bill and Account Collectors</a:t>
            </a:r>
          </a:p>
          <a:p>
            <a:pPr>
              <a:tabLst>
                <a:tab pos="965200" algn="r"/>
                <a:tab pos="1193800" algn="l"/>
              </a:tabLst>
            </a:pPr>
            <a:r>
              <a:rPr lang="en-US" sz="2000"/>
              <a:t>	70	</a:t>
            </a:r>
            <a:r>
              <a:rPr lang="en-US" sz="2000" err="1"/>
              <a:t>Weighers</a:t>
            </a:r>
            <a:r>
              <a:rPr lang="en-US" sz="2000"/>
              <a:t>, Measurers, Checkers, and Samplers, Recordkeeping</a:t>
            </a:r>
          </a:p>
          <a:p>
            <a:pPr>
              <a:tabLst>
                <a:tab pos="965200" algn="r"/>
                <a:tab pos="1193800" algn="l"/>
              </a:tabLst>
            </a:pPr>
            <a:r>
              <a:rPr lang="en-US" sz="2000"/>
              <a:t>	70	Control and Valve Installers and Repairers, Except Mechanical Door</a:t>
            </a:r>
          </a:p>
          <a:p>
            <a:pPr>
              <a:tabLst>
                <a:tab pos="965200" algn="r"/>
                <a:tab pos="1193800" algn="l"/>
              </a:tabLst>
            </a:pPr>
            <a:r>
              <a:rPr lang="en-US" sz="2000"/>
              <a:t>	70	Medical Appliance Technicians</a:t>
            </a:r>
          </a:p>
          <a:p>
            <a:pPr>
              <a:tabLst>
                <a:tab pos="965200" algn="r"/>
                <a:tab pos="1193800" algn="l"/>
              </a:tabLst>
            </a:pPr>
            <a:r>
              <a:rPr lang="en-US" sz="2000"/>
              <a:t>	60	Tax Examiners and Collectors, and Revenue Agents</a:t>
            </a:r>
          </a:p>
          <a:p>
            <a:pPr>
              <a:tabLst>
                <a:tab pos="965200" algn="r"/>
                <a:tab pos="1193800" algn="l"/>
              </a:tabLst>
            </a:pPr>
            <a:r>
              <a:rPr lang="en-US" sz="2000"/>
              <a:t>	60	Landscape Architects</a:t>
            </a:r>
          </a:p>
          <a:p>
            <a:pPr>
              <a:tabLst>
                <a:tab pos="965200" algn="r"/>
                <a:tab pos="1193800" algn="l"/>
              </a:tabLst>
            </a:pPr>
            <a:r>
              <a:rPr lang="en-US" sz="2000"/>
              <a:t>	60	Nuclear Engineers</a:t>
            </a:r>
          </a:p>
          <a:p>
            <a:pPr>
              <a:tabLst>
                <a:tab pos="965200" algn="r"/>
                <a:tab pos="1193800" algn="l"/>
              </a:tabLst>
            </a:pPr>
            <a:r>
              <a:rPr lang="en-US" sz="2000"/>
              <a:t>	60	Zoologists and Wildlife Biologists</a:t>
            </a:r>
          </a:p>
          <a:p>
            <a:pPr>
              <a:tabLst>
                <a:tab pos="965200" algn="r"/>
                <a:tab pos="1193800" algn="l"/>
              </a:tabLst>
            </a:pPr>
            <a:r>
              <a:rPr lang="en-US" sz="2000"/>
              <a:t>	60	Economics Teachers, Postsecondary</a:t>
            </a:r>
          </a:p>
          <a:p>
            <a:pPr>
              <a:tabLst>
                <a:tab pos="965200" algn="r"/>
                <a:tab pos="1193800" algn="l"/>
              </a:tabLst>
            </a:pPr>
            <a:r>
              <a:rPr lang="en-US" sz="2000"/>
              <a:t>	60	Anesthesiologists</a:t>
            </a:r>
          </a:p>
          <a:p>
            <a:pPr>
              <a:tabLst>
                <a:tab pos="965200" algn="r"/>
                <a:tab pos="1193800" algn="l"/>
              </a:tabLst>
            </a:pPr>
            <a:r>
              <a:rPr lang="en-US" sz="2000"/>
              <a:t>	60	Fire Inspectors and Investigators</a:t>
            </a:r>
          </a:p>
          <a:p>
            <a:pPr>
              <a:tabLst>
                <a:tab pos="965200" algn="r"/>
                <a:tab pos="1193800" algn="l"/>
              </a:tabLst>
            </a:pPr>
            <a:r>
              <a:rPr lang="en-US" sz="2000"/>
              <a:t>	60	Animal Control Workers</a:t>
            </a:r>
          </a:p>
          <a:p>
            <a:pPr>
              <a:tabLst>
                <a:tab pos="965200" algn="r"/>
                <a:tab pos="1193800" algn="l"/>
              </a:tabLst>
            </a:pPr>
            <a:r>
              <a:rPr lang="en-US" sz="2000"/>
              <a:t>	60	Transportation Security Screeners</a:t>
            </a:r>
          </a:p>
          <a:p>
            <a:pPr>
              <a:tabLst>
                <a:tab pos="965200" algn="r"/>
                <a:tab pos="1193800" algn="l"/>
              </a:tabLst>
            </a:pPr>
            <a:r>
              <a:rPr lang="en-US" sz="2000"/>
              <a:t>	60	New Accounts Clerks</a:t>
            </a:r>
          </a:p>
          <a:p>
            <a:pPr>
              <a:tabLst>
                <a:tab pos="965200" algn="r"/>
                <a:tab pos="1193800" algn="l"/>
              </a:tabLst>
            </a:pPr>
            <a:r>
              <a:rPr lang="en-US" sz="2000"/>
              <a:t>	60	Statistical Assistants</a:t>
            </a:r>
          </a:p>
          <a:p>
            <a:pPr>
              <a:tabLst>
                <a:tab pos="965200" algn="r"/>
                <a:tab pos="1193800" algn="l"/>
              </a:tabLst>
            </a:pPr>
            <a:r>
              <a:rPr lang="en-US" sz="2000"/>
              <a:t>	60	Tile and Marble Setters</a:t>
            </a:r>
          </a:p>
          <a:p>
            <a:pPr>
              <a:tabLst>
                <a:tab pos="965200" algn="r"/>
                <a:tab pos="1193800" algn="l"/>
              </a:tabLst>
            </a:pPr>
            <a:r>
              <a:rPr lang="en-US" sz="2000"/>
              <a:t>	60	Helpers, Construction Trades, All Other</a:t>
            </a:r>
          </a:p>
          <a:p>
            <a:pPr>
              <a:tabLst>
                <a:tab pos="965200" algn="r"/>
                <a:tab pos="1193800" algn="l"/>
              </a:tabLst>
            </a:pPr>
            <a:r>
              <a:rPr lang="en-US" sz="2000"/>
              <a:t>	60	Earth Drillers, Except Oil and Gas</a:t>
            </a:r>
          </a:p>
          <a:p>
            <a:pPr>
              <a:tabLst>
                <a:tab pos="965200" algn="r"/>
                <a:tab pos="1193800" algn="l"/>
              </a:tabLst>
            </a:pPr>
            <a:r>
              <a:rPr lang="en-US" sz="2000"/>
              <a:t>	60	Electronic Home Entertainment Equipment Installers and Repairers</a:t>
            </a:r>
          </a:p>
          <a:p>
            <a:pPr>
              <a:tabLst>
                <a:tab pos="965200" algn="r"/>
                <a:tab pos="1193800" algn="l"/>
              </a:tabLst>
            </a:pPr>
            <a:r>
              <a:rPr lang="en-US" sz="2000"/>
              <a:t>	60	Mechanical Door Repairers</a:t>
            </a:r>
          </a:p>
          <a:p>
            <a:pPr>
              <a:tabLst>
                <a:tab pos="965200" algn="r"/>
                <a:tab pos="1193800" algn="l"/>
              </a:tabLst>
            </a:pPr>
            <a:r>
              <a:rPr lang="en-US" sz="2000"/>
              <a:t>	60	Precision Instrument and Equipment Repairers, All Other</a:t>
            </a:r>
          </a:p>
          <a:p>
            <a:pPr>
              <a:tabLst>
                <a:tab pos="965200" algn="r"/>
                <a:tab pos="1193800" algn="l"/>
              </a:tabLst>
            </a:pPr>
            <a:r>
              <a:rPr lang="en-US" sz="2000"/>
              <a:t>	60	Ophthalmic Laboratory Technicians</a:t>
            </a:r>
          </a:p>
          <a:p>
            <a:pPr>
              <a:tabLst>
                <a:tab pos="965200" algn="r"/>
                <a:tab pos="1193800" algn="l"/>
              </a:tabLst>
            </a:pPr>
            <a:r>
              <a:rPr lang="en-US" sz="2000"/>
              <a:t>	60	Air Traffic Controllers</a:t>
            </a:r>
          </a:p>
          <a:p>
            <a:pPr>
              <a:tabLst>
                <a:tab pos="965200" algn="r"/>
                <a:tab pos="1193800" algn="l"/>
              </a:tabLst>
            </a:pPr>
            <a:r>
              <a:rPr lang="en-US" sz="2000"/>
              <a:t>	50	Agents and Business Managers of Artists, Performers, and Athletes</a:t>
            </a:r>
          </a:p>
          <a:p>
            <a:pPr>
              <a:tabLst>
                <a:tab pos="965200" algn="r"/>
                <a:tab pos="1193800" algn="l"/>
              </a:tabLst>
            </a:pPr>
            <a:r>
              <a:rPr lang="en-US" sz="2000"/>
              <a:t>	50	Computer and Information Research Scientists</a:t>
            </a:r>
          </a:p>
          <a:p>
            <a:pPr>
              <a:tabLst>
                <a:tab pos="965200" algn="r"/>
                <a:tab pos="1193800" algn="l"/>
              </a:tabLst>
            </a:pPr>
            <a:r>
              <a:rPr lang="en-US" sz="2000"/>
              <a:t>	50	Biomedical Engineers</a:t>
            </a:r>
          </a:p>
          <a:p>
            <a:pPr>
              <a:tabLst>
                <a:tab pos="965200" algn="r"/>
                <a:tab pos="1193800" algn="l"/>
              </a:tabLst>
            </a:pPr>
            <a:r>
              <a:rPr lang="en-US" sz="2000"/>
              <a:t>	50	Health and Safety Engineers, Except Mining Safety Engineers and Inspectors</a:t>
            </a:r>
          </a:p>
          <a:p>
            <a:pPr>
              <a:tabLst>
                <a:tab pos="965200" algn="r"/>
                <a:tab pos="1193800" algn="l"/>
              </a:tabLst>
            </a:pPr>
            <a:r>
              <a:rPr lang="en-US" sz="2000"/>
              <a:t>	50	Conservation Scientists</a:t>
            </a:r>
          </a:p>
          <a:p>
            <a:pPr>
              <a:tabLst>
                <a:tab pos="965200" algn="r"/>
                <a:tab pos="1193800" algn="l"/>
              </a:tabLst>
            </a:pPr>
            <a:r>
              <a:rPr lang="en-US" sz="2000"/>
              <a:t>	50	Title Examiners, Abstractors, and Searchers</a:t>
            </a:r>
          </a:p>
          <a:p>
            <a:pPr>
              <a:tabLst>
                <a:tab pos="965200" algn="r"/>
                <a:tab pos="1193800" algn="l"/>
              </a:tabLst>
            </a:pPr>
            <a:r>
              <a:rPr lang="en-US" sz="2000"/>
              <a:t>	50	Physics Teachers, Postsecondary</a:t>
            </a:r>
          </a:p>
          <a:p>
            <a:pPr>
              <a:tabLst>
                <a:tab pos="965200" algn="r"/>
                <a:tab pos="1193800" algn="l"/>
              </a:tabLst>
            </a:pPr>
            <a:r>
              <a:rPr lang="en-US" sz="2000"/>
              <a:t>	50	Political Science Teachers, Postsecondary</a:t>
            </a:r>
          </a:p>
          <a:p>
            <a:pPr>
              <a:tabLst>
                <a:tab pos="965200" algn="r"/>
                <a:tab pos="1193800" algn="l"/>
              </a:tabLst>
            </a:pPr>
            <a:r>
              <a:rPr lang="en-US" sz="2000"/>
              <a:t>	50	Social Sciences Teachers, Postsecondary, All Other</a:t>
            </a:r>
          </a:p>
          <a:p>
            <a:pPr>
              <a:tabLst>
                <a:tab pos="965200" algn="r"/>
                <a:tab pos="1193800" algn="l"/>
              </a:tabLst>
            </a:pPr>
            <a:r>
              <a:rPr lang="en-US" sz="2000"/>
              <a:t>	50	Social Work Teachers, Postsecondary</a:t>
            </a:r>
          </a:p>
          <a:p>
            <a:pPr>
              <a:tabLst>
                <a:tab pos="965200" algn="r"/>
                <a:tab pos="1193800" algn="l"/>
              </a:tabLst>
            </a:pPr>
            <a:r>
              <a:rPr lang="en-US" sz="2000"/>
              <a:t>	50	Special Education Teachers, Preschool</a:t>
            </a:r>
          </a:p>
          <a:p>
            <a:pPr>
              <a:tabLst>
                <a:tab pos="965200" algn="r"/>
                <a:tab pos="1193800" algn="l"/>
              </a:tabLst>
            </a:pPr>
            <a:r>
              <a:rPr lang="en-US" sz="2000"/>
              <a:t>	50	Curators</a:t>
            </a:r>
          </a:p>
          <a:p>
            <a:pPr>
              <a:tabLst>
                <a:tab pos="965200" algn="r"/>
                <a:tab pos="1193800" algn="l"/>
              </a:tabLst>
            </a:pPr>
            <a:r>
              <a:rPr lang="en-US" sz="2000"/>
              <a:t>	50	Orthodontists</a:t>
            </a:r>
          </a:p>
          <a:p>
            <a:pPr>
              <a:tabLst>
                <a:tab pos="965200" algn="r"/>
                <a:tab pos="1193800" algn="l"/>
              </a:tabLst>
            </a:pPr>
            <a:r>
              <a:rPr lang="en-US" sz="2000"/>
              <a:t>	50	Shampooers</a:t>
            </a:r>
          </a:p>
          <a:p>
            <a:pPr>
              <a:tabLst>
                <a:tab pos="965200" algn="r"/>
                <a:tab pos="1193800" algn="l"/>
              </a:tabLst>
            </a:pPr>
            <a:r>
              <a:rPr lang="en-US" sz="2000"/>
              <a:t>	50	Baggage Porters and Bellhops</a:t>
            </a:r>
          </a:p>
          <a:p>
            <a:pPr>
              <a:tabLst>
                <a:tab pos="965200" algn="r"/>
                <a:tab pos="1193800" algn="l"/>
              </a:tabLst>
            </a:pPr>
            <a:r>
              <a:rPr lang="en-US" sz="2000"/>
              <a:t>	50	Mail Clerks and Mail Machine Operators, Except Postal Service</a:t>
            </a:r>
          </a:p>
          <a:p>
            <a:pPr>
              <a:tabLst>
                <a:tab pos="965200" algn="r"/>
                <a:tab pos="1193800" algn="l"/>
              </a:tabLst>
            </a:pPr>
            <a:r>
              <a:rPr lang="en-US" sz="2000"/>
              <a:t>	50	Floor Sanders and Finishers</a:t>
            </a:r>
          </a:p>
          <a:p>
            <a:pPr>
              <a:tabLst>
                <a:tab pos="965200" algn="r"/>
                <a:tab pos="1193800" algn="l"/>
              </a:tabLst>
            </a:pPr>
            <a:r>
              <a:rPr lang="en-US" sz="2000"/>
              <a:t>	50	Radio, Cellular, and Tower Equipment Installers and Repairs</a:t>
            </a:r>
          </a:p>
          <a:p>
            <a:pPr>
              <a:tabLst>
                <a:tab pos="965200" algn="r"/>
                <a:tab pos="1193800" algn="l"/>
              </a:tabLst>
            </a:pPr>
            <a:r>
              <a:rPr lang="en-US" sz="2000"/>
              <a:t>	50	Avionics Technicians</a:t>
            </a:r>
          </a:p>
          <a:p>
            <a:pPr>
              <a:tabLst>
                <a:tab pos="965200" algn="r"/>
                <a:tab pos="1193800" algn="l"/>
              </a:tabLst>
            </a:pPr>
            <a:r>
              <a:rPr lang="en-US" sz="2000"/>
              <a:t>	50	Electric Motor, Power Tool, and Related Repairers</a:t>
            </a:r>
          </a:p>
          <a:p>
            <a:pPr>
              <a:tabLst>
                <a:tab pos="965200" algn="r"/>
                <a:tab pos="1193800" algn="l"/>
              </a:tabLst>
            </a:pPr>
            <a:r>
              <a:rPr lang="en-US" sz="2000"/>
              <a:t>	50	Electrical and Electronics Repairers, Powerhouse, Substation, and Relay</a:t>
            </a:r>
          </a:p>
          <a:p>
            <a:pPr>
              <a:tabLst>
                <a:tab pos="965200" algn="r"/>
                <a:tab pos="1193800" algn="l"/>
              </a:tabLst>
            </a:pPr>
            <a:r>
              <a:rPr lang="en-US" sz="2000"/>
              <a:t>	50	Automotive Glass Installers and Repairers</a:t>
            </a:r>
          </a:p>
          <a:p>
            <a:pPr>
              <a:tabLst>
                <a:tab pos="965200" algn="r"/>
                <a:tab pos="1193800" algn="l"/>
              </a:tabLst>
            </a:pPr>
            <a:r>
              <a:rPr lang="en-US" sz="2000"/>
              <a:t>	50	Tool and Die Makers</a:t>
            </a:r>
          </a:p>
          <a:p>
            <a:pPr>
              <a:tabLst>
                <a:tab pos="965200" algn="r"/>
                <a:tab pos="1193800" algn="l"/>
              </a:tabLst>
            </a:pPr>
            <a:r>
              <a:rPr lang="en-US" sz="2000"/>
              <a:t>	40	Compensation and Benefits Managers</a:t>
            </a:r>
          </a:p>
          <a:p>
            <a:pPr>
              <a:tabLst>
                <a:tab pos="965200" algn="r"/>
                <a:tab pos="1193800" algn="l"/>
              </a:tabLst>
            </a:pPr>
            <a:r>
              <a:rPr lang="en-US" sz="2000"/>
              <a:t>	40	Labor Relations Specialists</a:t>
            </a:r>
          </a:p>
          <a:p>
            <a:pPr>
              <a:tabLst>
                <a:tab pos="965200" algn="r"/>
                <a:tab pos="1193800" algn="l"/>
              </a:tabLst>
            </a:pPr>
            <a:r>
              <a:rPr lang="en-US" sz="2000"/>
              <a:t>	40	Chemical Engineers</a:t>
            </a:r>
          </a:p>
          <a:p>
            <a:pPr>
              <a:tabLst>
                <a:tab pos="965200" algn="r"/>
                <a:tab pos="1193800" algn="l"/>
              </a:tabLst>
            </a:pPr>
            <a:r>
              <a:rPr lang="en-US" sz="2000"/>
              <a:t>	40	Microbiologists</a:t>
            </a:r>
          </a:p>
          <a:p>
            <a:pPr>
              <a:tabLst>
                <a:tab pos="965200" algn="r"/>
                <a:tab pos="1193800" algn="l"/>
              </a:tabLst>
            </a:pPr>
            <a:r>
              <a:rPr lang="en-US" sz="2000"/>
              <a:t>	40	Hearing Aid Specialists</a:t>
            </a:r>
          </a:p>
          <a:p>
            <a:pPr>
              <a:tabLst>
                <a:tab pos="965200" algn="r"/>
                <a:tab pos="1193800" algn="l"/>
              </a:tabLst>
            </a:pPr>
            <a:r>
              <a:rPr lang="en-US" sz="2000"/>
              <a:t>	40	Pesticide Handlers, Sprayers, and Applicators, Vegetation</a:t>
            </a:r>
          </a:p>
          <a:p>
            <a:pPr>
              <a:tabLst>
                <a:tab pos="965200" algn="r"/>
                <a:tab pos="1193800" algn="l"/>
              </a:tabLst>
            </a:pPr>
            <a:r>
              <a:rPr lang="en-US" sz="2000"/>
              <a:t>	40	First-Line Supervisors of Farming, Fishing, and Forestry Workers</a:t>
            </a:r>
          </a:p>
          <a:p>
            <a:pPr>
              <a:tabLst>
                <a:tab pos="965200" algn="r"/>
                <a:tab pos="1193800" algn="l"/>
              </a:tabLst>
            </a:pPr>
            <a:r>
              <a:rPr lang="en-US" sz="2000"/>
              <a:t>	40	Reinforcing Iron and Rebar Workers</a:t>
            </a:r>
          </a:p>
          <a:p>
            <a:pPr>
              <a:tabLst>
                <a:tab pos="965200" algn="r"/>
                <a:tab pos="1193800" algn="l"/>
              </a:tabLst>
            </a:pPr>
            <a:r>
              <a:rPr lang="en-US" sz="2000"/>
              <a:t>	40	Helpers--Roofers</a:t>
            </a:r>
          </a:p>
          <a:p>
            <a:pPr>
              <a:tabLst>
                <a:tab pos="965200" algn="r"/>
                <a:tab pos="1193800" algn="l"/>
              </a:tabLst>
            </a:pPr>
            <a:r>
              <a:rPr lang="en-US" sz="2000"/>
              <a:t>	40	Elevator Installers and Repairers</a:t>
            </a:r>
          </a:p>
          <a:p>
            <a:pPr>
              <a:tabLst>
                <a:tab pos="965200" algn="r"/>
                <a:tab pos="1193800" algn="l"/>
              </a:tabLst>
            </a:pPr>
            <a:r>
              <a:rPr lang="en-US" sz="2000"/>
              <a:t>	40	Riggers</a:t>
            </a:r>
          </a:p>
          <a:p>
            <a:pPr>
              <a:tabLst>
                <a:tab pos="965200" algn="r"/>
                <a:tab pos="1193800" algn="l"/>
              </a:tabLst>
            </a:pPr>
            <a:r>
              <a:rPr lang="en-US" sz="2000"/>
              <a:t>	40	Molding, </a:t>
            </a:r>
            <a:r>
              <a:rPr lang="en-US" sz="2000" err="1"/>
              <a:t>Coremaking</a:t>
            </a:r>
            <a:r>
              <a:rPr lang="en-US" sz="2000"/>
              <a:t>, and Casting Machine Setters, Operators, and Tenders, Metal and Plastic</a:t>
            </a:r>
          </a:p>
          <a:p>
            <a:pPr>
              <a:tabLst>
                <a:tab pos="965200" algn="r"/>
                <a:tab pos="1193800" algn="l"/>
              </a:tabLst>
            </a:pPr>
            <a:r>
              <a:rPr lang="en-US" sz="2000"/>
              <a:t>	40	Chemical Equipment Operators and Tenders</a:t>
            </a:r>
          </a:p>
          <a:p>
            <a:pPr>
              <a:tabLst>
                <a:tab pos="965200" algn="r"/>
                <a:tab pos="1193800" algn="l"/>
              </a:tabLst>
            </a:pPr>
            <a:r>
              <a:rPr lang="en-US" sz="2000"/>
              <a:t>	40	Paper Goods Machine Setters, Operators, and Tenders</a:t>
            </a:r>
          </a:p>
          <a:p>
            <a:pPr>
              <a:tabLst>
                <a:tab pos="965200" algn="r"/>
                <a:tab pos="1193800" algn="l"/>
              </a:tabLst>
            </a:pPr>
            <a:r>
              <a:rPr lang="en-US" sz="2000"/>
              <a:t>	30	Materials Engineers</a:t>
            </a:r>
          </a:p>
          <a:p>
            <a:pPr>
              <a:tabLst>
                <a:tab pos="965200" algn="r"/>
                <a:tab pos="1193800" algn="l"/>
              </a:tabLst>
            </a:pPr>
            <a:r>
              <a:rPr lang="en-US" sz="2000"/>
              <a:t>	30	Environmental Engineering Technicians</a:t>
            </a:r>
          </a:p>
          <a:p>
            <a:pPr>
              <a:tabLst>
                <a:tab pos="965200" algn="r"/>
                <a:tab pos="1193800" algn="l"/>
              </a:tabLst>
            </a:pPr>
            <a:r>
              <a:rPr lang="en-US" sz="2000"/>
              <a:t>	30	Psychologists, All Other</a:t>
            </a:r>
          </a:p>
          <a:p>
            <a:pPr>
              <a:tabLst>
                <a:tab pos="965200" algn="r"/>
                <a:tab pos="1193800" algn="l"/>
              </a:tabLst>
            </a:pPr>
            <a:r>
              <a:rPr lang="en-US" sz="2000"/>
              <a:t>	30	Agricultural and Food Science Technicians</a:t>
            </a:r>
          </a:p>
          <a:p>
            <a:pPr>
              <a:tabLst>
                <a:tab pos="965200" algn="r"/>
                <a:tab pos="1193800" algn="l"/>
              </a:tabLst>
            </a:pPr>
            <a:r>
              <a:rPr lang="en-US" sz="2000"/>
              <a:t>	30	Atmospheric, Earth, Marine, and Space Sciences Teachers, Postsecondary</a:t>
            </a:r>
          </a:p>
          <a:p>
            <a:pPr>
              <a:tabLst>
                <a:tab pos="965200" algn="r"/>
                <a:tab pos="1193800" algn="l"/>
              </a:tabLst>
            </a:pPr>
            <a:r>
              <a:rPr lang="en-US" sz="2000"/>
              <a:t>	30	Fine Artists, Including Painters, Sculptors, and Illustrators</a:t>
            </a:r>
          </a:p>
          <a:p>
            <a:pPr>
              <a:tabLst>
                <a:tab pos="965200" algn="r"/>
                <a:tab pos="1193800" algn="l"/>
              </a:tabLst>
            </a:pPr>
            <a:r>
              <a:rPr lang="en-US" sz="2000"/>
              <a:t>	30	Athletes and Sports Competitors</a:t>
            </a:r>
          </a:p>
          <a:p>
            <a:pPr>
              <a:tabLst>
                <a:tab pos="965200" algn="r"/>
                <a:tab pos="1193800" algn="l"/>
              </a:tabLst>
            </a:pPr>
            <a:r>
              <a:rPr lang="en-US" sz="2000"/>
              <a:t>	30	Entertainers and Performers, Sports and Related Workers, All Other</a:t>
            </a:r>
          </a:p>
          <a:p>
            <a:pPr>
              <a:tabLst>
                <a:tab pos="965200" algn="r"/>
                <a:tab pos="1193800" algn="l"/>
              </a:tabLst>
            </a:pPr>
            <a:r>
              <a:rPr lang="en-US" sz="2000"/>
              <a:t>	30	Public Address System and Other Announcers</a:t>
            </a:r>
          </a:p>
          <a:p>
            <a:pPr>
              <a:tabLst>
                <a:tab pos="965200" algn="r"/>
                <a:tab pos="1193800" algn="l"/>
              </a:tabLst>
            </a:pPr>
            <a:r>
              <a:rPr lang="en-US" sz="2000"/>
              <a:t>	30	Camera Operators, Television, Video, and Motion Picture</a:t>
            </a:r>
          </a:p>
          <a:p>
            <a:pPr>
              <a:tabLst>
                <a:tab pos="965200" algn="r"/>
                <a:tab pos="1193800" algn="l"/>
              </a:tabLst>
            </a:pPr>
            <a:r>
              <a:rPr lang="en-US" sz="2000"/>
              <a:t>	30	Dentists, All Other Specialists</a:t>
            </a:r>
          </a:p>
          <a:p>
            <a:pPr>
              <a:tabLst>
                <a:tab pos="965200" algn="r"/>
                <a:tab pos="1193800" algn="l"/>
              </a:tabLst>
            </a:pPr>
            <a:r>
              <a:rPr lang="en-US" sz="2000"/>
              <a:t>	30	Nurse Midwives</a:t>
            </a:r>
          </a:p>
          <a:p>
            <a:pPr>
              <a:tabLst>
                <a:tab pos="965200" algn="r"/>
                <a:tab pos="1193800" algn="l"/>
              </a:tabLst>
            </a:pPr>
            <a:r>
              <a:rPr lang="en-US" sz="2000"/>
              <a:t>	30	Dietetic Technicians</a:t>
            </a:r>
          </a:p>
          <a:p>
            <a:pPr>
              <a:tabLst>
                <a:tab pos="965200" algn="r"/>
                <a:tab pos="1193800" algn="l"/>
              </a:tabLst>
            </a:pPr>
            <a:r>
              <a:rPr lang="en-US" sz="2000"/>
              <a:t>	30	Occupational Health and Safety Technicians</a:t>
            </a:r>
          </a:p>
          <a:p>
            <a:pPr>
              <a:tabLst>
                <a:tab pos="965200" algn="r"/>
                <a:tab pos="1193800" algn="l"/>
              </a:tabLst>
            </a:pPr>
            <a:r>
              <a:rPr lang="en-US" sz="2000"/>
              <a:t>	30	Genetic Counselors</a:t>
            </a:r>
          </a:p>
          <a:p>
            <a:pPr>
              <a:tabLst>
                <a:tab pos="965200" algn="r"/>
                <a:tab pos="1193800" algn="l"/>
              </a:tabLst>
            </a:pPr>
            <a:r>
              <a:rPr lang="en-US" sz="2000"/>
              <a:t>	30	Psychiatric Aides</a:t>
            </a:r>
          </a:p>
          <a:p>
            <a:pPr>
              <a:tabLst>
                <a:tab pos="965200" algn="r"/>
                <a:tab pos="1193800" algn="l"/>
              </a:tabLst>
            </a:pPr>
            <a:r>
              <a:rPr lang="en-US" sz="2000"/>
              <a:t>	30	Locker Room, Coatroom, and Dressing Room Attendants</a:t>
            </a:r>
          </a:p>
          <a:p>
            <a:pPr>
              <a:tabLst>
                <a:tab pos="965200" algn="r"/>
                <a:tab pos="1193800" algn="l"/>
              </a:tabLst>
            </a:pPr>
            <a:r>
              <a:rPr lang="en-US" sz="2000"/>
              <a:t>	30	Payroll and Timekeeping Clerks</a:t>
            </a:r>
          </a:p>
          <a:p>
            <a:pPr>
              <a:tabLst>
                <a:tab pos="965200" algn="r"/>
                <a:tab pos="1193800" algn="l"/>
              </a:tabLst>
            </a:pPr>
            <a:r>
              <a:rPr lang="en-US" sz="2000"/>
              <a:t>	30	Graders and Sorters, Agricultural Products</a:t>
            </a:r>
          </a:p>
          <a:p>
            <a:pPr>
              <a:tabLst>
                <a:tab pos="965200" algn="r"/>
                <a:tab pos="1193800" algn="l"/>
              </a:tabLst>
            </a:pPr>
            <a:r>
              <a:rPr lang="en-US" sz="2000"/>
              <a:t>	30	Agricultural Workers, All Other</a:t>
            </a:r>
          </a:p>
          <a:p>
            <a:pPr>
              <a:tabLst>
                <a:tab pos="965200" algn="r"/>
                <a:tab pos="1193800" algn="l"/>
              </a:tabLst>
            </a:pPr>
            <a:r>
              <a:rPr lang="en-US" sz="2000"/>
              <a:t>	30	Boilermakers</a:t>
            </a:r>
          </a:p>
          <a:p>
            <a:pPr>
              <a:tabLst>
                <a:tab pos="965200" algn="r"/>
                <a:tab pos="1193800" algn="l"/>
              </a:tabLst>
            </a:pPr>
            <a:r>
              <a:rPr lang="en-US" sz="2000"/>
              <a:t>	30	Floor Layers, Except Carpet, Wood, and Hard Tiles</a:t>
            </a:r>
          </a:p>
          <a:p>
            <a:pPr>
              <a:tabLst>
                <a:tab pos="965200" algn="r"/>
                <a:tab pos="1193800" algn="l"/>
              </a:tabLst>
            </a:pPr>
            <a:r>
              <a:rPr lang="en-US" sz="2000"/>
              <a:t>	30	Paperhangers</a:t>
            </a:r>
          </a:p>
          <a:p>
            <a:pPr>
              <a:tabLst>
                <a:tab pos="965200" algn="r"/>
                <a:tab pos="1193800" algn="l"/>
              </a:tabLst>
            </a:pPr>
            <a:r>
              <a:rPr lang="en-US" sz="2000"/>
              <a:t>	30	Motorcycle Mechanics</a:t>
            </a:r>
          </a:p>
          <a:p>
            <a:pPr>
              <a:tabLst>
                <a:tab pos="965200" algn="r"/>
                <a:tab pos="1193800" algn="l"/>
              </a:tabLst>
            </a:pPr>
            <a:r>
              <a:rPr lang="en-US" sz="2000"/>
              <a:t>	30	Power Plant Operators</a:t>
            </a:r>
          </a:p>
          <a:p>
            <a:pPr>
              <a:tabLst>
                <a:tab pos="965200" algn="r"/>
                <a:tab pos="1193800" algn="l"/>
              </a:tabLst>
            </a:pPr>
            <a:r>
              <a:rPr lang="en-US" sz="2000"/>
              <a:t>	30	Airfield Operations Specialists</a:t>
            </a:r>
          </a:p>
          <a:p>
            <a:pPr>
              <a:tabLst>
                <a:tab pos="965200" algn="r"/>
                <a:tab pos="1193800" algn="l"/>
              </a:tabLst>
            </a:pPr>
            <a:r>
              <a:rPr lang="en-US" sz="2000"/>
              <a:t>	30	Ambulance Drivers and Attendants, Except Emergency Medical Technicians</a:t>
            </a:r>
          </a:p>
          <a:p>
            <a:pPr>
              <a:tabLst>
                <a:tab pos="965200" algn="r"/>
                <a:tab pos="1193800" algn="l"/>
              </a:tabLst>
            </a:pPr>
            <a:r>
              <a:rPr lang="en-US" sz="2000"/>
              <a:t>	30	Railroad Brake, Signal, and Switch Operators</a:t>
            </a:r>
          </a:p>
          <a:p>
            <a:pPr>
              <a:tabLst>
                <a:tab pos="965200" algn="r"/>
                <a:tab pos="1193800" algn="l"/>
              </a:tabLst>
            </a:pPr>
            <a:r>
              <a:rPr lang="en-US" sz="2000"/>
              <a:t>	20	Emergency Management Directors</a:t>
            </a:r>
          </a:p>
          <a:p>
            <a:pPr>
              <a:tabLst>
                <a:tab pos="965200" algn="r"/>
                <a:tab pos="1193800" algn="l"/>
              </a:tabLst>
            </a:pPr>
            <a:r>
              <a:rPr lang="en-US" sz="2000"/>
              <a:t>	20	Drafters, All Other</a:t>
            </a:r>
          </a:p>
          <a:p>
            <a:pPr>
              <a:tabLst>
                <a:tab pos="965200" algn="r"/>
                <a:tab pos="1193800" algn="l"/>
              </a:tabLst>
            </a:pPr>
            <a:r>
              <a:rPr lang="en-US" sz="2000"/>
              <a:t>	20	Electro-Mechanical Technicians</a:t>
            </a:r>
          </a:p>
          <a:p>
            <a:pPr>
              <a:tabLst>
                <a:tab pos="965200" algn="r"/>
                <a:tab pos="1193800" algn="l"/>
              </a:tabLst>
            </a:pPr>
            <a:r>
              <a:rPr lang="en-US" sz="2000"/>
              <a:t>	20	Life Scientists, All Other</a:t>
            </a:r>
          </a:p>
          <a:p>
            <a:pPr>
              <a:tabLst>
                <a:tab pos="965200" algn="r"/>
                <a:tab pos="1193800" algn="l"/>
              </a:tabLst>
            </a:pPr>
            <a:r>
              <a:rPr lang="en-US" sz="2000"/>
              <a:t>	20	Atmospheric and Space Scientists</a:t>
            </a:r>
          </a:p>
          <a:p>
            <a:pPr>
              <a:tabLst>
                <a:tab pos="965200" algn="r"/>
                <a:tab pos="1193800" algn="l"/>
              </a:tabLst>
            </a:pPr>
            <a:r>
              <a:rPr lang="en-US" sz="2000"/>
              <a:t>	20	Legal Support Workers, All Other</a:t>
            </a:r>
          </a:p>
          <a:p>
            <a:pPr>
              <a:tabLst>
                <a:tab pos="965200" algn="r"/>
                <a:tab pos="1193800" algn="l"/>
              </a:tabLst>
            </a:pPr>
            <a:r>
              <a:rPr lang="en-US" sz="2000"/>
              <a:t>	20	Architecture Teachers, Postsecondary</a:t>
            </a:r>
          </a:p>
          <a:p>
            <a:pPr>
              <a:tabLst>
                <a:tab pos="965200" algn="r"/>
                <a:tab pos="1193800" algn="l"/>
              </a:tabLst>
            </a:pPr>
            <a:r>
              <a:rPr lang="en-US" sz="2000"/>
              <a:t>	20	Agricultural Sciences Teachers, Postsecondary</a:t>
            </a:r>
          </a:p>
          <a:p>
            <a:pPr>
              <a:tabLst>
                <a:tab pos="965200" algn="r"/>
                <a:tab pos="1193800" algn="l"/>
              </a:tabLst>
            </a:pPr>
            <a:r>
              <a:rPr lang="en-US" sz="2000"/>
              <a:t>	20	Environmental Science Teachers, Postsecondary</a:t>
            </a:r>
          </a:p>
          <a:p>
            <a:pPr>
              <a:tabLst>
                <a:tab pos="965200" algn="r"/>
                <a:tab pos="1193800" algn="l"/>
              </a:tabLst>
            </a:pPr>
            <a:r>
              <a:rPr lang="en-US" sz="2000"/>
              <a:t>	20	Anthropology and Archeology Teachers, Postsecondary</a:t>
            </a:r>
          </a:p>
          <a:p>
            <a:pPr>
              <a:tabLst>
                <a:tab pos="965200" algn="r"/>
                <a:tab pos="1193800" algn="l"/>
              </a:tabLst>
            </a:pPr>
            <a:r>
              <a:rPr lang="en-US" sz="2000"/>
              <a:t>	20	Area, Ethnic, and Cultural Studies Teachers, Postsecondary</a:t>
            </a:r>
          </a:p>
          <a:p>
            <a:pPr>
              <a:tabLst>
                <a:tab pos="965200" algn="r"/>
                <a:tab pos="1193800" algn="l"/>
              </a:tabLst>
            </a:pPr>
            <a:r>
              <a:rPr lang="en-US" sz="2000"/>
              <a:t>	20	Graduate Teaching Assistants</a:t>
            </a:r>
          </a:p>
          <a:p>
            <a:pPr>
              <a:tabLst>
                <a:tab pos="965200" algn="r"/>
                <a:tab pos="1193800" algn="l"/>
              </a:tabLst>
            </a:pPr>
            <a:r>
              <a:rPr lang="en-US" sz="2000"/>
              <a:t>	20	Museum Technicians and Conservators</a:t>
            </a:r>
          </a:p>
          <a:p>
            <a:pPr>
              <a:tabLst>
                <a:tab pos="965200" algn="r"/>
                <a:tab pos="1193800" algn="l"/>
              </a:tabLst>
            </a:pPr>
            <a:r>
              <a:rPr lang="en-US" sz="2000"/>
              <a:t>	20	Farm and Home Management Advisors</a:t>
            </a:r>
          </a:p>
          <a:p>
            <a:pPr>
              <a:tabLst>
                <a:tab pos="965200" algn="r"/>
                <a:tab pos="1193800" algn="l"/>
              </a:tabLst>
            </a:pPr>
            <a:r>
              <a:rPr lang="en-US" sz="2000"/>
              <a:t>	20	Artists and Related Workers, All Other</a:t>
            </a:r>
          </a:p>
          <a:p>
            <a:pPr>
              <a:tabLst>
                <a:tab pos="965200" algn="r"/>
                <a:tab pos="1193800" algn="l"/>
              </a:tabLst>
            </a:pPr>
            <a:r>
              <a:rPr lang="en-US" sz="2000"/>
              <a:t>	20	Designers, All Other</a:t>
            </a:r>
          </a:p>
          <a:p>
            <a:pPr>
              <a:tabLst>
                <a:tab pos="965200" algn="r"/>
                <a:tab pos="1193800" algn="l"/>
              </a:tabLst>
            </a:pPr>
            <a:r>
              <a:rPr lang="en-US" sz="2000"/>
              <a:t>	20	Dancers</a:t>
            </a:r>
          </a:p>
          <a:p>
            <a:pPr>
              <a:tabLst>
                <a:tab pos="965200" algn="r"/>
                <a:tab pos="1193800" algn="l"/>
              </a:tabLst>
            </a:pPr>
            <a:r>
              <a:rPr lang="en-US" sz="2000"/>
              <a:t>	20	Media and Communication Workers, All Other</a:t>
            </a:r>
          </a:p>
          <a:p>
            <a:pPr>
              <a:tabLst>
                <a:tab pos="965200" algn="r"/>
                <a:tab pos="1193800" algn="l"/>
              </a:tabLst>
            </a:pPr>
            <a:r>
              <a:rPr lang="en-US" sz="2000"/>
              <a:t>	20	Podiatrists</a:t>
            </a:r>
          </a:p>
          <a:p>
            <a:pPr>
              <a:tabLst>
                <a:tab pos="965200" algn="r"/>
                <a:tab pos="1193800" algn="l"/>
              </a:tabLst>
            </a:pPr>
            <a:r>
              <a:rPr lang="en-US" sz="2000"/>
              <a:t>	20	Occupational Therapy Aides</a:t>
            </a:r>
          </a:p>
          <a:p>
            <a:pPr>
              <a:tabLst>
                <a:tab pos="965200" algn="r"/>
                <a:tab pos="1193800" algn="l"/>
              </a:tabLst>
            </a:pPr>
            <a:r>
              <a:rPr lang="en-US" sz="2000"/>
              <a:t>	20	Fish and Game Wardens</a:t>
            </a:r>
          </a:p>
          <a:p>
            <a:pPr>
              <a:tabLst>
                <a:tab pos="965200" algn="r"/>
                <a:tab pos="1193800" algn="l"/>
              </a:tabLst>
            </a:pPr>
            <a:r>
              <a:rPr lang="en-US" sz="2000"/>
              <a:t>	20	Agricultural Inspectors</a:t>
            </a:r>
          </a:p>
          <a:p>
            <a:pPr>
              <a:tabLst>
                <a:tab pos="965200" algn="r"/>
                <a:tab pos="1193800" algn="l"/>
              </a:tabLst>
            </a:pPr>
            <a:r>
              <a:rPr lang="en-US" sz="2000"/>
              <a:t>	20	Rail-Track Laying and Maintenance Equipment Operators</a:t>
            </a:r>
          </a:p>
          <a:p>
            <a:pPr>
              <a:tabLst>
                <a:tab pos="965200" algn="r"/>
                <a:tab pos="1193800" algn="l"/>
              </a:tabLst>
            </a:pPr>
            <a:r>
              <a:rPr lang="en-US" sz="2000"/>
              <a:t>	20	Electrical and Electronics Installers and Repairers, Transportation Equipment</a:t>
            </a:r>
          </a:p>
          <a:p>
            <a:pPr>
              <a:tabLst>
                <a:tab pos="965200" algn="r"/>
                <a:tab pos="1193800" algn="l"/>
              </a:tabLst>
            </a:pPr>
            <a:r>
              <a:rPr lang="en-US" sz="2000"/>
              <a:t>	20	Etchers and Engravers</a:t>
            </a:r>
          </a:p>
          <a:p>
            <a:pPr>
              <a:tabLst>
                <a:tab pos="965200" algn="r"/>
                <a:tab pos="1193800" algn="l"/>
              </a:tabLst>
            </a:pPr>
            <a:r>
              <a:rPr lang="en-US" sz="2000"/>
              <a:t>	20	Rail Transportation Workers, All Other</a:t>
            </a:r>
          </a:p>
          <a:p>
            <a:pPr>
              <a:tabLst>
                <a:tab pos="965200" algn="r"/>
                <a:tab pos="1193800" algn="l"/>
              </a:tabLst>
            </a:pPr>
            <a:r>
              <a:rPr lang="en-US" sz="2000"/>
              <a:t>	20	Traffic Technicians</a:t>
            </a:r>
          </a:p>
          <a:p>
            <a:pPr>
              <a:tabLst>
                <a:tab pos="965200" algn="r"/>
                <a:tab pos="1193800" algn="l"/>
              </a:tabLst>
            </a:pPr>
            <a:r>
              <a:rPr lang="en-US" sz="2000"/>
              <a:t>	10	Insurance Underwriters</a:t>
            </a:r>
          </a:p>
          <a:p>
            <a:pPr>
              <a:tabLst>
                <a:tab pos="965200" algn="r"/>
                <a:tab pos="1193800" algn="l"/>
              </a:tabLst>
            </a:pPr>
            <a:r>
              <a:rPr lang="en-US" sz="2000"/>
              <a:t>	10	Agricultural Engineers</a:t>
            </a:r>
          </a:p>
          <a:p>
            <a:pPr>
              <a:tabLst>
                <a:tab pos="965200" algn="r"/>
                <a:tab pos="1193800" algn="l"/>
              </a:tabLst>
            </a:pPr>
            <a:r>
              <a:rPr lang="en-US" sz="2000"/>
              <a:t>	10	Aerospace Engineering and Operations Technicians</a:t>
            </a:r>
          </a:p>
          <a:p>
            <a:pPr>
              <a:tabLst>
                <a:tab pos="965200" algn="r"/>
                <a:tab pos="1193800" algn="l"/>
              </a:tabLst>
            </a:pPr>
            <a:r>
              <a:rPr lang="en-US" sz="2000"/>
              <a:t>	10	Food Scientists and Technologists</a:t>
            </a:r>
          </a:p>
          <a:p>
            <a:pPr>
              <a:tabLst>
                <a:tab pos="965200" algn="r"/>
                <a:tab pos="1193800" algn="l"/>
              </a:tabLst>
            </a:pPr>
            <a:r>
              <a:rPr lang="en-US" sz="2000"/>
              <a:t>	10	Epidemiologists</a:t>
            </a:r>
          </a:p>
          <a:p>
            <a:pPr>
              <a:tabLst>
                <a:tab pos="965200" algn="r"/>
                <a:tab pos="1193800" algn="l"/>
              </a:tabLst>
            </a:pPr>
            <a:r>
              <a:rPr lang="en-US" sz="2000"/>
              <a:t>	10	Materials Scientists</a:t>
            </a:r>
          </a:p>
          <a:p>
            <a:pPr>
              <a:tabLst>
                <a:tab pos="965200" algn="r"/>
                <a:tab pos="1193800" algn="l"/>
              </a:tabLst>
            </a:pPr>
            <a:r>
              <a:rPr lang="en-US" sz="2000"/>
              <a:t>	10	Hydrologists</a:t>
            </a:r>
          </a:p>
          <a:p>
            <a:pPr>
              <a:tabLst>
                <a:tab pos="965200" algn="r"/>
                <a:tab pos="1193800" algn="l"/>
              </a:tabLst>
            </a:pPr>
            <a:r>
              <a:rPr lang="en-US" sz="2000"/>
              <a:t>	10	Survey Researchers</a:t>
            </a:r>
          </a:p>
          <a:p>
            <a:pPr>
              <a:tabLst>
                <a:tab pos="965200" algn="r"/>
                <a:tab pos="1193800" algn="l"/>
              </a:tabLst>
            </a:pPr>
            <a:r>
              <a:rPr lang="en-US" sz="2000"/>
              <a:t>	10	Political Scientists</a:t>
            </a:r>
          </a:p>
          <a:p>
            <a:pPr>
              <a:tabLst>
                <a:tab pos="965200" algn="r"/>
                <a:tab pos="1193800" algn="l"/>
              </a:tabLst>
            </a:pPr>
            <a:r>
              <a:rPr lang="en-US" sz="2000"/>
              <a:t>	10	Geological and Petroleum Technicians</a:t>
            </a:r>
          </a:p>
          <a:p>
            <a:pPr>
              <a:tabLst>
                <a:tab pos="965200" algn="r"/>
                <a:tab pos="1193800" algn="l"/>
              </a:tabLst>
            </a:pPr>
            <a:r>
              <a:rPr lang="en-US" sz="2000"/>
              <a:t>	10	Forest and Conservation Technicians</a:t>
            </a:r>
          </a:p>
          <a:p>
            <a:pPr>
              <a:tabLst>
                <a:tab pos="965200" algn="r"/>
                <a:tab pos="1193800" algn="l"/>
              </a:tabLst>
            </a:pPr>
            <a:r>
              <a:rPr lang="en-US" sz="2000"/>
              <a:t>	10	Arbitrators, Mediators, and Conciliators</a:t>
            </a:r>
          </a:p>
          <a:p>
            <a:pPr>
              <a:tabLst>
                <a:tab pos="965200" algn="r"/>
                <a:tab pos="1193800" algn="l"/>
              </a:tabLst>
            </a:pPr>
            <a:r>
              <a:rPr lang="en-US" sz="2000"/>
              <a:t>	10	Court Reporters</a:t>
            </a:r>
          </a:p>
          <a:p>
            <a:pPr>
              <a:tabLst>
                <a:tab pos="965200" algn="r"/>
                <a:tab pos="1193800" algn="l"/>
              </a:tabLst>
            </a:pPr>
            <a:r>
              <a:rPr lang="en-US" sz="2000"/>
              <a:t>	10	Forestry and Conservation Science Teachers, Postsecondary</a:t>
            </a:r>
          </a:p>
          <a:p>
            <a:pPr>
              <a:tabLst>
                <a:tab pos="965200" algn="r"/>
                <a:tab pos="1193800" algn="l"/>
              </a:tabLst>
            </a:pPr>
            <a:r>
              <a:rPr lang="en-US" sz="2000"/>
              <a:t>	10	Geography Teachers, Postsecondary</a:t>
            </a:r>
          </a:p>
          <a:p>
            <a:pPr>
              <a:tabLst>
                <a:tab pos="965200" algn="r"/>
                <a:tab pos="1193800" algn="l"/>
              </a:tabLst>
            </a:pPr>
            <a:r>
              <a:rPr lang="en-US" sz="2000"/>
              <a:t>	10	Library Science Teachers, Postsecondary</a:t>
            </a:r>
          </a:p>
          <a:p>
            <a:pPr>
              <a:tabLst>
                <a:tab pos="965200" algn="r"/>
                <a:tab pos="1193800" algn="l"/>
              </a:tabLst>
            </a:pPr>
            <a:r>
              <a:rPr lang="en-US" sz="2000"/>
              <a:t>	10	Home Economics Teachers, Postsecondary</a:t>
            </a:r>
          </a:p>
          <a:p>
            <a:pPr>
              <a:tabLst>
                <a:tab pos="965200" algn="r"/>
                <a:tab pos="1193800" algn="l"/>
              </a:tabLst>
            </a:pPr>
            <a:r>
              <a:rPr lang="en-US" sz="2000"/>
              <a:t>	10	Audio-Visual and Multimedia Collections Specialists</a:t>
            </a:r>
          </a:p>
          <a:p>
            <a:pPr>
              <a:tabLst>
                <a:tab pos="965200" algn="r"/>
                <a:tab pos="1193800" algn="l"/>
              </a:tabLst>
            </a:pPr>
            <a:r>
              <a:rPr lang="en-US" sz="2000"/>
              <a:t>	10	Craft Artists</a:t>
            </a:r>
          </a:p>
          <a:p>
            <a:pPr>
              <a:tabLst>
                <a:tab pos="965200" algn="r"/>
                <a:tab pos="1193800" algn="l"/>
              </a:tabLst>
            </a:pPr>
            <a:r>
              <a:rPr lang="en-US" sz="2000"/>
              <a:t>	10	Fashion Designers</a:t>
            </a:r>
          </a:p>
          <a:p>
            <a:pPr>
              <a:tabLst>
                <a:tab pos="965200" algn="r"/>
                <a:tab pos="1193800" algn="l"/>
              </a:tabLst>
            </a:pPr>
            <a:r>
              <a:rPr lang="en-US" sz="2000"/>
              <a:t>	10	Set and Exhibit Designers</a:t>
            </a:r>
          </a:p>
          <a:p>
            <a:pPr>
              <a:tabLst>
                <a:tab pos="965200" algn="r"/>
                <a:tab pos="1193800" algn="l"/>
              </a:tabLst>
            </a:pPr>
            <a:r>
              <a:rPr lang="en-US" sz="2000"/>
              <a:t>	10	Sound Engineering Technicians</a:t>
            </a:r>
          </a:p>
          <a:p>
            <a:pPr>
              <a:tabLst>
                <a:tab pos="965200" algn="r"/>
                <a:tab pos="1193800" algn="l"/>
              </a:tabLst>
            </a:pPr>
            <a:r>
              <a:rPr lang="en-US" sz="2000"/>
              <a:t>	10	Medical Transcriptionists</a:t>
            </a:r>
          </a:p>
          <a:p>
            <a:pPr>
              <a:tabLst>
                <a:tab pos="965200" algn="r"/>
                <a:tab pos="1193800" algn="l"/>
              </a:tabLst>
            </a:pPr>
            <a:r>
              <a:rPr lang="en-US" sz="2000"/>
              <a:t>	10	Embalmers</a:t>
            </a:r>
          </a:p>
          <a:p>
            <a:pPr>
              <a:tabLst>
                <a:tab pos="965200" algn="r"/>
                <a:tab pos="1193800" algn="l"/>
              </a:tabLst>
            </a:pPr>
            <a:r>
              <a:rPr lang="en-US" sz="2000"/>
              <a:t>	10	Makeup Artists, Theatrical and Performance</a:t>
            </a:r>
          </a:p>
          <a:p>
            <a:pPr>
              <a:tabLst>
                <a:tab pos="965200" algn="r"/>
                <a:tab pos="1193800" algn="l"/>
              </a:tabLst>
            </a:pPr>
            <a:r>
              <a:rPr lang="en-US" sz="2000"/>
              <a:t>	10	Concierges</a:t>
            </a:r>
          </a:p>
          <a:p>
            <a:pPr>
              <a:tabLst>
                <a:tab pos="965200" algn="r"/>
                <a:tab pos="1193800" algn="l"/>
              </a:tabLst>
            </a:pPr>
            <a:r>
              <a:rPr lang="en-US" sz="2000"/>
              <a:t>	10	Correspondence Clerks</a:t>
            </a:r>
          </a:p>
          <a:p>
            <a:pPr>
              <a:tabLst>
                <a:tab pos="965200" algn="r"/>
                <a:tab pos="1193800" algn="l"/>
              </a:tabLst>
            </a:pPr>
            <a:r>
              <a:rPr lang="en-US" sz="2000"/>
              <a:t>	10	Credit Authorizers, Checkers, and Clerks</a:t>
            </a:r>
          </a:p>
          <a:p>
            <a:pPr>
              <a:tabLst>
                <a:tab pos="965200" algn="r"/>
                <a:tab pos="1193800" algn="l"/>
              </a:tabLst>
            </a:pPr>
            <a:r>
              <a:rPr lang="en-US" sz="2000"/>
              <a:t>	10	Drywall and Ceiling Tile Installers</a:t>
            </a:r>
          </a:p>
          <a:p>
            <a:pPr>
              <a:tabLst>
                <a:tab pos="965200" algn="r"/>
                <a:tab pos="1193800" algn="l"/>
              </a:tabLst>
            </a:pPr>
            <a:r>
              <a:rPr lang="en-US" sz="2000"/>
              <a:t>	10	Plasterers and Stucco Masons</a:t>
            </a:r>
          </a:p>
          <a:p>
            <a:pPr>
              <a:tabLst>
                <a:tab pos="965200" algn="r"/>
                <a:tab pos="1193800" algn="l"/>
              </a:tabLst>
            </a:pPr>
            <a:r>
              <a:rPr lang="en-US" sz="2000"/>
              <a:t>	10	Helpers--Painters, Paperhangers, Plasterers, and Stucco Masons</a:t>
            </a:r>
          </a:p>
          <a:p>
            <a:pPr>
              <a:tabLst>
                <a:tab pos="965200" algn="r"/>
                <a:tab pos="1193800" algn="l"/>
              </a:tabLst>
            </a:pPr>
            <a:r>
              <a:rPr lang="en-US" sz="2000"/>
              <a:t>	10	Helpers--Extraction Workers</a:t>
            </a:r>
          </a:p>
          <a:p>
            <a:pPr>
              <a:tabLst>
                <a:tab pos="965200" algn="r"/>
                <a:tab pos="1193800" algn="l"/>
              </a:tabLst>
            </a:pPr>
            <a:r>
              <a:rPr lang="en-US" sz="2000"/>
              <a:t>	10	Motorboat Mechanics and Service Technicians</a:t>
            </a:r>
          </a:p>
          <a:p>
            <a:pPr>
              <a:tabLst>
                <a:tab pos="965200" algn="r"/>
                <a:tab pos="1193800" algn="l"/>
              </a:tabLst>
            </a:pPr>
            <a:r>
              <a:rPr lang="en-US" sz="2000"/>
              <a:t>	10	Fiberglass Laminators and Fabricators</a:t>
            </a:r>
          </a:p>
          <a:p>
            <a:pPr>
              <a:tabLst>
                <a:tab pos="965200" algn="r"/>
                <a:tab pos="1193800" algn="l"/>
              </a:tabLst>
            </a:pPr>
            <a:r>
              <a:rPr lang="en-US" sz="2000"/>
              <a:t>	10	Patternmakers, Wood</a:t>
            </a:r>
          </a:p>
          <a:p>
            <a:pPr>
              <a:tabLst>
                <a:tab pos="965200" algn="r"/>
                <a:tab pos="1193800" algn="l"/>
              </a:tabLst>
            </a:pPr>
            <a:r>
              <a:rPr lang="en-US" sz="2000"/>
              <a:t>	10	Woodworkers, All Other</a:t>
            </a:r>
          </a:p>
          <a:p>
            <a:pPr>
              <a:tabLst>
                <a:tab pos="965200" algn="r"/>
                <a:tab pos="1193800" algn="l"/>
              </a:tabLst>
            </a:pPr>
            <a:r>
              <a:rPr lang="en-US" sz="2000"/>
              <a:t>	10	Gas Plant Operators</a:t>
            </a:r>
          </a:p>
          <a:p>
            <a:pPr>
              <a:tabLst>
                <a:tab pos="965200" algn="r"/>
                <a:tab pos="1193800" algn="l"/>
              </a:tabLst>
            </a:pPr>
            <a:r>
              <a:rPr lang="en-US" sz="2000"/>
              <a:t>	10	Painting, Coating, and Decorating Workers</a:t>
            </a:r>
          </a:p>
          <a:p>
            <a:pPr>
              <a:tabLst>
                <a:tab pos="965200" algn="r"/>
                <a:tab pos="1193800" algn="l"/>
              </a:tabLst>
            </a:pPr>
            <a:r>
              <a:rPr lang="en-US" sz="2000"/>
              <a:t>	10	Cooling and Freezing Equipment Operators and Tenders</a:t>
            </a:r>
          </a:p>
          <a:p>
            <a:pPr>
              <a:tabLst>
                <a:tab pos="965200" algn="r"/>
                <a:tab pos="1193800" algn="l"/>
              </a:tabLst>
            </a:pPr>
            <a:r>
              <a:rPr lang="en-US" sz="2000"/>
              <a:t>	10	Transportation Inspectors</a:t>
            </a:r>
          </a:p>
          <a:p>
            <a:pPr>
              <a:tabLst>
                <a:tab pos="965200" algn="r"/>
                <a:tab pos="1193800" algn="l"/>
              </a:tabLst>
            </a:pPr>
            <a:r>
              <a:rPr lang="en-US" sz="2000"/>
              <a:t>	10	Material Moving Workers, All Other</a:t>
            </a:r>
          </a:p>
        </p:txBody>
      </p:sp>
    </p:spTree>
    <p:extLst>
      <p:ext uri="{BB962C8B-B14F-4D97-AF65-F5344CB8AC3E}">
        <p14:creationId xmlns:p14="http://schemas.microsoft.com/office/powerpoint/2010/main" val="246335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6F2C0-F14C-7E4D-BCEE-9066C05D6036}"/>
              </a:ext>
            </a:extLst>
          </p:cNvPr>
          <p:cNvSpPr>
            <a:spLocks noGrp="1"/>
          </p:cNvSpPr>
          <p:nvPr>
            <p:ph type="title"/>
          </p:nvPr>
        </p:nvSpPr>
        <p:spPr/>
        <p:txBody>
          <a:bodyPr/>
          <a:lstStyle/>
          <a:p>
            <a:r>
              <a:rPr lang="en-US"/>
              <a:t>North Carolina's 15 </a:t>
            </a:r>
            <a:br>
              <a:rPr lang="en-US"/>
            </a:br>
            <a:r>
              <a:rPr lang="en-US"/>
              <a:t>Employment Regions</a:t>
            </a:r>
          </a:p>
        </p:txBody>
      </p:sp>
      <p:pic>
        <p:nvPicPr>
          <p:cNvPr id="13" name="Picture 12">
            <a:extLst>
              <a:ext uri="{FF2B5EF4-FFF2-40B4-BE49-F238E27FC236}">
                <a16:creationId xmlns:a16="http://schemas.microsoft.com/office/drawing/2014/main" id="{9AC5008A-C22A-204E-9756-FA671204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9" y="2606388"/>
            <a:ext cx="9143036" cy="3614305"/>
          </a:xfrm>
          <a:prstGeom prst="rect">
            <a:avLst/>
          </a:prstGeom>
        </p:spPr>
      </p:pic>
    </p:spTree>
    <p:extLst>
      <p:ext uri="{BB962C8B-B14F-4D97-AF65-F5344CB8AC3E}">
        <p14:creationId xmlns:p14="http://schemas.microsoft.com/office/powerpoint/2010/main" val="247622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Waynesville-Franklin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622	Combined Food Preparation and Serving Workers, Including Fast Food</a:t>
            </a:r>
          </a:p>
          <a:p>
            <a:pPr>
              <a:tabLst>
                <a:tab pos="965200" algn="r"/>
                <a:tab pos="1193800" algn="l"/>
              </a:tabLst>
            </a:pPr>
            <a:r>
              <a:rPr lang="en-US" sz="2000"/>
              <a:t>	311	Retail Salespersons</a:t>
            </a:r>
          </a:p>
          <a:p>
            <a:pPr>
              <a:tabLst>
                <a:tab pos="965200" algn="r"/>
                <a:tab pos="1193800" algn="l"/>
              </a:tabLst>
            </a:pPr>
            <a:r>
              <a:rPr lang="en-US" sz="2000"/>
              <a:t>	219	Waiters and Waitresses</a:t>
            </a:r>
          </a:p>
          <a:p>
            <a:pPr>
              <a:tabLst>
                <a:tab pos="965200" algn="r"/>
                <a:tab pos="1193800" algn="l"/>
              </a:tabLst>
            </a:pPr>
            <a:r>
              <a:rPr lang="en-US" sz="2000"/>
              <a:t>	195	Cooks, Restaurant</a:t>
            </a:r>
          </a:p>
          <a:p>
            <a:pPr>
              <a:tabLst>
                <a:tab pos="965200" algn="r"/>
                <a:tab pos="1193800" algn="l"/>
              </a:tabLst>
            </a:pPr>
            <a:r>
              <a:rPr lang="en-US" sz="2000"/>
              <a:t>	146	Home Health Aides</a:t>
            </a:r>
          </a:p>
          <a:p>
            <a:pPr>
              <a:tabLst>
                <a:tab pos="965200" algn="r"/>
                <a:tab pos="1193800" algn="l"/>
              </a:tabLst>
            </a:pPr>
            <a:r>
              <a:rPr lang="en-US" sz="2000"/>
              <a:t>	127	First-Line Supervisors of Food Preparation and Serving Workers</a:t>
            </a:r>
          </a:p>
          <a:p>
            <a:pPr>
              <a:tabLst>
                <a:tab pos="965200" algn="r"/>
                <a:tab pos="1193800" algn="l"/>
              </a:tabLst>
            </a:pPr>
            <a:r>
              <a:rPr lang="en-US" sz="2000"/>
              <a:t>	123	Customer Service Representatives</a:t>
            </a:r>
          </a:p>
          <a:p>
            <a:pPr>
              <a:tabLst>
                <a:tab pos="965200" algn="r"/>
                <a:tab pos="1193800" algn="l"/>
              </a:tabLst>
            </a:pPr>
            <a:r>
              <a:rPr lang="en-US" sz="2000"/>
              <a:t>	120	Police and Sheriff's Patrol Officers</a:t>
            </a:r>
          </a:p>
          <a:p>
            <a:pPr>
              <a:tabLst>
                <a:tab pos="965200" algn="r"/>
                <a:tab pos="1193800" algn="l"/>
              </a:tabLst>
            </a:pPr>
            <a:r>
              <a:rPr lang="en-US" sz="2000"/>
              <a:t>	114	Registered Nurses</a:t>
            </a:r>
          </a:p>
          <a:p>
            <a:pPr>
              <a:tabLst>
                <a:tab pos="965200" algn="r"/>
                <a:tab pos="1193800" algn="l"/>
              </a:tabLst>
            </a:pPr>
            <a:r>
              <a:rPr lang="en-US" sz="2000"/>
              <a:t>	94	Cashiers</a:t>
            </a:r>
          </a:p>
          <a:p>
            <a:pPr>
              <a:tabLst>
                <a:tab pos="965200" algn="r"/>
                <a:tab pos="1193800" algn="l"/>
              </a:tabLst>
            </a:pPr>
            <a:r>
              <a:rPr lang="en-US" sz="2000"/>
              <a:t>	94	Construction Laborers</a:t>
            </a:r>
          </a:p>
          <a:p>
            <a:pPr>
              <a:tabLst>
                <a:tab pos="965200" algn="r"/>
                <a:tab pos="1193800" algn="l"/>
              </a:tabLst>
            </a:pPr>
            <a:r>
              <a:rPr lang="en-US" sz="2000"/>
              <a:t>	89	First-Line Supervisors of Construction Trades and Extraction Workers</a:t>
            </a:r>
          </a:p>
          <a:p>
            <a:pPr>
              <a:tabLst>
                <a:tab pos="965200" algn="r"/>
                <a:tab pos="1193800" algn="l"/>
              </a:tabLst>
            </a:pPr>
            <a:r>
              <a:rPr lang="en-US" sz="2000"/>
              <a:t>	80	First-Line Supervisors of Retail Sales Workers</a:t>
            </a:r>
          </a:p>
          <a:p>
            <a:pPr>
              <a:tabLst>
                <a:tab pos="965200" algn="r"/>
                <a:tab pos="1193800" algn="l"/>
              </a:tabLst>
            </a:pPr>
            <a:r>
              <a:rPr lang="en-US" sz="2000"/>
              <a:t>	80	Stock Clerks and Order Fillers</a:t>
            </a:r>
          </a:p>
          <a:p>
            <a:pPr>
              <a:tabLst>
                <a:tab pos="965200" algn="r"/>
                <a:tab pos="1193800" algn="l"/>
              </a:tabLst>
            </a:pPr>
            <a:r>
              <a:rPr lang="en-US" sz="2000"/>
              <a:t>	79	General and Operations Managers</a:t>
            </a:r>
          </a:p>
          <a:p>
            <a:pPr>
              <a:tabLst>
                <a:tab pos="965200" algn="r"/>
                <a:tab pos="1193800" algn="l"/>
              </a:tabLst>
            </a:pPr>
            <a:r>
              <a:rPr lang="en-US" sz="2000"/>
              <a:t>	79	Personal Care Aides</a:t>
            </a:r>
          </a:p>
          <a:p>
            <a:pPr>
              <a:tabLst>
                <a:tab pos="965200" algn="r"/>
                <a:tab pos="1193800" algn="l"/>
              </a:tabLst>
            </a:pPr>
            <a:r>
              <a:rPr lang="en-US" sz="2000"/>
              <a:t>	78	Janitors and Cleaners, Except Maids and Housekeeping Cleaners</a:t>
            </a:r>
          </a:p>
          <a:p>
            <a:pPr>
              <a:tabLst>
                <a:tab pos="965200" algn="r"/>
                <a:tab pos="1193800" algn="l"/>
              </a:tabLst>
            </a:pPr>
            <a:r>
              <a:rPr lang="en-US" sz="2000"/>
              <a:t>	71	Childcare Workers</a:t>
            </a:r>
          </a:p>
          <a:p>
            <a:pPr>
              <a:tabLst>
                <a:tab pos="965200" algn="r"/>
                <a:tab pos="1193800" algn="l"/>
              </a:tabLst>
            </a:pPr>
            <a:r>
              <a:rPr lang="en-US" sz="2000"/>
              <a:t>	70	Maids and Housekeeping Cleaners</a:t>
            </a:r>
          </a:p>
          <a:p>
            <a:pPr>
              <a:tabLst>
                <a:tab pos="965200" algn="r"/>
                <a:tab pos="1193800" algn="l"/>
              </a:tabLst>
            </a:pPr>
            <a:r>
              <a:rPr lang="en-US" sz="2000"/>
              <a:t>	69	Carpenters</a:t>
            </a:r>
          </a:p>
          <a:p>
            <a:pPr>
              <a:tabLst>
                <a:tab pos="965200" algn="r"/>
                <a:tab pos="1193800" algn="l"/>
              </a:tabLst>
            </a:pPr>
            <a:r>
              <a:rPr lang="en-US" sz="2000"/>
              <a:t>	66	Landscaping and </a:t>
            </a:r>
            <a:r>
              <a:rPr lang="en-US" sz="2000" err="1"/>
              <a:t>Groundskeeping</a:t>
            </a:r>
            <a:r>
              <a:rPr lang="en-US" sz="2000"/>
              <a:t> Workers</a:t>
            </a:r>
          </a:p>
          <a:p>
            <a:pPr>
              <a:tabLst>
                <a:tab pos="965200" algn="r"/>
                <a:tab pos="1193800" algn="l"/>
              </a:tabLst>
            </a:pPr>
            <a:r>
              <a:rPr lang="en-US" sz="2000"/>
              <a:t>	64	Office Clerks, General</a:t>
            </a:r>
          </a:p>
          <a:p>
            <a:pPr>
              <a:tabLst>
                <a:tab pos="965200" algn="r"/>
                <a:tab pos="1193800" algn="l"/>
              </a:tabLst>
            </a:pPr>
            <a:r>
              <a:rPr lang="en-US" sz="2000"/>
              <a:t>	58	Firefighters</a:t>
            </a:r>
          </a:p>
          <a:p>
            <a:pPr>
              <a:tabLst>
                <a:tab pos="965200" algn="r"/>
                <a:tab pos="1193800" algn="l"/>
              </a:tabLst>
            </a:pPr>
            <a:r>
              <a:rPr lang="en-US" sz="2000"/>
              <a:t>	57	Accountants and Auditors</a:t>
            </a:r>
          </a:p>
          <a:p>
            <a:pPr>
              <a:tabLst>
                <a:tab pos="965200" algn="r"/>
                <a:tab pos="1193800" algn="l"/>
              </a:tabLst>
            </a:pPr>
            <a:r>
              <a:rPr lang="en-US" sz="2000"/>
              <a:t>	55	Nursing Assistants</a:t>
            </a:r>
          </a:p>
          <a:p>
            <a:pPr>
              <a:tabLst>
                <a:tab pos="965200" algn="r"/>
                <a:tab pos="1193800" algn="l"/>
              </a:tabLst>
            </a:pPr>
            <a:r>
              <a:rPr lang="en-US" sz="2000"/>
              <a:t>	55	First-Line Supervisors of Office and Administrative Support Workers</a:t>
            </a:r>
          </a:p>
          <a:p>
            <a:pPr>
              <a:tabLst>
                <a:tab pos="965200" algn="r"/>
                <a:tab pos="1193800" algn="l"/>
              </a:tabLst>
            </a:pPr>
            <a:r>
              <a:rPr lang="en-US" sz="2000"/>
              <a:t>	54	Laborers and Freight, Stock, and Material Movers, Hand</a:t>
            </a:r>
          </a:p>
          <a:p>
            <a:pPr>
              <a:tabLst>
                <a:tab pos="965200" algn="r"/>
                <a:tab pos="1193800" algn="l"/>
              </a:tabLst>
            </a:pPr>
            <a:r>
              <a:rPr lang="en-US" sz="2000"/>
              <a:t>	51	Elementary School Teachers, Except Special Education</a:t>
            </a:r>
          </a:p>
          <a:p>
            <a:pPr>
              <a:tabLst>
                <a:tab pos="965200" algn="r"/>
                <a:tab pos="1193800" algn="l"/>
              </a:tabLst>
            </a:pPr>
            <a:r>
              <a:rPr lang="en-US" sz="2000"/>
              <a:t>	50	Software Developers, Applications</a:t>
            </a:r>
          </a:p>
          <a:p>
            <a:pPr>
              <a:tabLst>
                <a:tab pos="965200" algn="r"/>
                <a:tab pos="1193800" algn="l"/>
              </a:tabLst>
            </a:pPr>
            <a:r>
              <a:rPr lang="en-US" sz="2000"/>
              <a:t>	50	Computer Systems Analysts</a:t>
            </a:r>
          </a:p>
          <a:p>
            <a:pPr>
              <a:tabLst>
                <a:tab pos="965200" algn="r"/>
                <a:tab pos="1193800" algn="l"/>
              </a:tabLst>
            </a:pPr>
            <a:r>
              <a:rPr lang="en-US" sz="2000"/>
              <a:t>	49	Maintenance and Repair Workers, General</a:t>
            </a:r>
          </a:p>
          <a:p>
            <a:pPr>
              <a:tabLst>
                <a:tab pos="965200" algn="r"/>
                <a:tab pos="1193800" algn="l"/>
              </a:tabLst>
            </a:pPr>
            <a:r>
              <a:rPr lang="en-US" sz="2000"/>
              <a:t>	48	Bartenders</a:t>
            </a:r>
          </a:p>
          <a:p>
            <a:pPr>
              <a:tabLst>
                <a:tab pos="965200" algn="r"/>
                <a:tab pos="1193800" algn="l"/>
              </a:tabLst>
            </a:pPr>
            <a:r>
              <a:rPr lang="en-US" sz="2000"/>
              <a:t>	46	Heavy and Tractor-Trailer Truck Drivers</a:t>
            </a:r>
          </a:p>
          <a:p>
            <a:pPr>
              <a:tabLst>
                <a:tab pos="965200" algn="r"/>
                <a:tab pos="1193800" algn="l"/>
              </a:tabLst>
            </a:pPr>
            <a:r>
              <a:rPr lang="en-US" sz="2000"/>
              <a:t>	46	Emergency Medical Technicians and Paramedics</a:t>
            </a:r>
          </a:p>
          <a:p>
            <a:pPr>
              <a:tabLst>
                <a:tab pos="965200" algn="r"/>
                <a:tab pos="1193800" algn="l"/>
              </a:tabLst>
            </a:pPr>
            <a:r>
              <a:rPr lang="en-US" sz="2000"/>
              <a:t>	45	Teacher Assistants</a:t>
            </a:r>
          </a:p>
          <a:p>
            <a:pPr>
              <a:tabLst>
                <a:tab pos="965200" algn="r"/>
                <a:tab pos="1193800" algn="l"/>
              </a:tabLst>
            </a:pPr>
            <a:r>
              <a:rPr lang="en-US" sz="2000"/>
              <a:t>	44	Amusement and Recreation Attendants</a:t>
            </a:r>
          </a:p>
          <a:p>
            <a:pPr>
              <a:tabLst>
                <a:tab pos="965200" algn="r"/>
                <a:tab pos="1193800" algn="l"/>
              </a:tabLst>
            </a:pPr>
            <a:r>
              <a:rPr lang="en-US" sz="2000"/>
              <a:t>	44	Electricians</a:t>
            </a:r>
          </a:p>
          <a:p>
            <a:pPr>
              <a:tabLst>
                <a:tab pos="965200" algn="r"/>
                <a:tab pos="1193800" algn="l"/>
              </a:tabLst>
            </a:pPr>
            <a:r>
              <a:rPr lang="en-US" sz="2000"/>
              <a:t>	43	Team Assemblers</a:t>
            </a:r>
          </a:p>
          <a:p>
            <a:pPr>
              <a:tabLst>
                <a:tab pos="965200" algn="r"/>
                <a:tab pos="1193800" algn="l"/>
              </a:tabLst>
            </a:pPr>
            <a:r>
              <a:rPr lang="en-US" sz="2000"/>
              <a:t>	41	Hosts and Hostesses, Restaurant, Lounge, and Coffee Shop</a:t>
            </a:r>
          </a:p>
          <a:p>
            <a:pPr>
              <a:tabLst>
                <a:tab pos="965200" algn="r"/>
                <a:tab pos="1193800" algn="l"/>
              </a:tabLst>
            </a:pPr>
            <a:r>
              <a:rPr lang="en-US" sz="2000"/>
              <a:t>	40	Secretaries and Administrative Assistants, Except Legal, Medical, and Executive</a:t>
            </a:r>
          </a:p>
        </p:txBody>
      </p:sp>
    </p:spTree>
    <p:extLst>
      <p:ext uri="{BB962C8B-B14F-4D97-AF65-F5344CB8AC3E}">
        <p14:creationId xmlns:p14="http://schemas.microsoft.com/office/powerpoint/2010/main" val="243353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Asheville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1,523	Combined Food Preparation and Serving Workers, Including Fast Food</a:t>
            </a:r>
          </a:p>
          <a:p>
            <a:pPr>
              <a:tabLst>
                <a:tab pos="965200" algn="r"/>
                <a:tab pos="1193800" algn="l"/>
              </a:tabLst>
            </a:pPr>
            <a:r>
              <a:rPr lang="en-US" sz="2000"/>
              <a:t>	1,416	Home Health Aides</a:t>
            </a:r>
          </a:p>
          <a:p>
            <a:pPr>
              <a:tabLst>
                <a:tab pos="965200" algn="r"/>
                <a:tab pos="1193800" algn="l"/>
              </a:tabLst>
            </a:pPr>
            <a:r>
              <a:rPr lang="en-US" sz="2000"/>
              <a:t>	1,147	Registered Nurses</a:t>
            </a:r>
          </a:p>
          <a:p>
            <a:pPr>
              <a:tabLst>
                <a:tab pos="965200" algn="r"/>
                <a:tab pos="1193800" algn="l"/>
              </a:tabLst>
            </a:pPr>
            <a:r>
              <a:rPr lang="en-US" sz="2000"/>
              <a:t>	952	Retail Salespersons</a:t>
            </a:r>
          </a:p>
          <a:p>
            <a:pPr>
              <a:tabLst>
                <a:tab pos="965200" algn="r"/>
                <a:tab pos="1193800" algn="l"/>
              </a:tabLst>
            </a:pPr>
            <a:r>
              <a:rPr lang="en-US" sz="2000"/>
              <a:t>	836	Nursing Assistants</a:t>
            </a:r>
          </a:p>
          <a:p>
            <a:pPr>
              <a:tabLst>
                <a:tab pos="965200" algn="r"/>
                <a:tab pos="1193800" algn="l"/>
              </a:tabLst>
            </a:pPr>
            <a:r>
              <a:rPr lang="en-US" sz="2000"/>
              <a:t>	609	Customer Service Representatives</a:t>
            </a:r>
          </a:p>
          <a:p>
            <a:pPr>
              <a:tabLst>
                <a:tab pos="965200" algn="r"/>
                <a:tab pos="1193800" algn="l"/>
              </a:tabLst>
            </a:pPr>
            <a:r>
              <a:rPr lang="en-US" sz="2000"/>
              <a:t>	609	Maids and Housekeeping Cleaners</a:t>
            </a:r>
          </a:p>
          <a:p>
            <a:pPr>
              <a:tabLst>
                <a:tab pos="965200" algn="r"/>
                <a:tab pos="1193800" algn="l"/>
              </a:tabLst>
            </a:pPr>
            <a:r>
              <a:rPr lang="en-US" sz="2000"/>
              <a:t>	515	Waiters and Waitresses</a:t>
            </a:r>
          </a:p>
          <a:p>
            <a:pPr>
              <a:tabLst>
                <a:tab pos="965200" algn="r"/>
                <a:tab pos="1193800" algn="l"/>
              </a:tabLst>
            </a:pPr>
            <a:r>
              <a:rPr lang="en-US" sz="2000"/>
              <a:t>	501	Cooks, Restaurant</a:t>
            </a:r>
          </a:p>
          <a:p>
            <a:pPr>
              <a:tabLst>
                <a:tab pos="965200" algn="r"/>
                <a:tab pos="1193800" algn="l"/>
              </a:tabLst>
            </a:pPr>
            <a:r>
              <a:rPr lang="en-US" sz="2000"/>
              <a:t>	447	Cashiers</a:t>
            </a:r>
          </a:p>
          <a:p>
            <a:pPr>
              <a:tabLst>
                <a:tab pos="965200" algn="r"/>
                <a:tab pos="1193800" algn="l"/>
              </a:tabLst>
            </a:pPr>
            <a:r>
              <a:rPr lang="en-US" sz="2000"/>
              <a:t>	389	Laborers and Freight, Stock, and Material Movers, Hand</a:t>
            </a:r>
          </a:p>
          <a:p>
            <a:pPr>
              <a:tabLst>
                <a:tab pos="965200" algn="r"/>
                <a:tab pos="1193800" algn="l"/>
              </a:tabLst>
            </a:pPr>
            <a:r>
              <a:rPr lang="en-US" sz="2000"/>
              <a:t>	374	Stock Clerks and Order Fillers</a:t>
            </a:r>
          </a:p>
          <a:p>
            <a:pPr>
              <a:tabLst>
                <a:tab pos="965200" algn="r"/>
                <a:tab pos="1193800" algn="l"/>
              </a:tabLst>
            </a:pPr>
            <a:r>
              <a:rPr lang="en-US" sz="2000"/>
              <a:t>	347	First-Line Supervisors of Food Preparation and Serving Workers</a:t>
            </a:r>
          </a:p>
          <a:p>
            <a:pPr>
              <a:tabLst>
                <a:tab pos="965200" algn="r"/>
                <a:tab pos="1193800" algn="l"/>
              </a:tabLst>
            </a:pPr>
            <a:r>
              <a:rPr lang="en-US" sz="2000"/>
              <a:t>	330	General and Operations Managers</a:t>
            </a:r>
          </a:p>
          <a:p>
            <a:pPr>
              <a:tabLst>
                <a:tab pos="965200" algn="r"/>
                <a:tab pos="1193800" algn="l"/>
              </a:tabLst>
            </a:pPr>
            <a:r>
              <a:rPr lang="en-US" sz="2000"/>
              <a:t>	322	Janitors and Cleaners, Except Maids and Housekeeping Cleaners</a:t>
            </a:r>
          </a:p>
          <a:p>
            <a:pPr>
              <a:tabLst>
                <a:tab pos="965200" algn="r"/>
                <a:tab pos="1193800" algn="l"/>
              </a:tabLst>
            </a:pPr>
            <a:r>
              <a:rPr lang="en-US" sz="2000"/>
              <a:t>	293	Office Clerks, General</a:t>
            </a:r>
          </a:p>
          <a:p>
            <a:pPr>
              <a:tabLst>
                <a:tab pos="965200" algn="r"/>
                <a:tab pos="1193800" algn="l"/>
              </a:tabLst>
            </a:pPr>
            <a:r>
              <a:rPr lang="en-US" sz="2000"/>
              <a:t>	292	Childcare Workers</a:t>
            </a:r>
          </a:p>
          <a:p>
            <a:pPr>
              <a:tabLst>
                <a:tab pos="965200" algn="r"/>
                <a:tab pos="1193800" algn="l"/>
              </a:tabLst>
            </a:pPr>
            <a:r>
              <a:rPr lang="en-US" sz="2000"/>
              <a:t>	284	First-Line Supervisors of Office and Administrative Support Workers</a:t>
            </a:r>
          </a:p>
          <a:p>
            <a:pPr>
              <a:tabLst>
                <a:tab pos="965200" algn="r"/>
                <a:tab pos="1193800" algn="l"/>
              </a:tabLst>
            </a:pPr>
            <a:r>
              <a:rPr lang="en-US" sz="2000"/>
              <a:t>	281	First-Line Supervisors of Retail Sales Workers</a:t>
            </a:r>
          </a:p>
          <a:p>
            <a:pPr>
              <a:tabLst>
                <a:tab pos="965200" algn="r"/>
                <a:tab pos="1193800" algn="l"/>
              </a:tabLst>
            </a:pPr>
            <a:r>
              <a:rPr lang="en-US" sz="2000"/>
              <a:t>	261	Maintenance and Repair Workers, General</a:t>
            </a:r>
          </a:p>
          <a:p>
            <a:pPr>
              <a:tabLst>
                <a:tab pos="965200" algn="r"/>
                <a:tab pos="1193800" algn="l"/>
              </a:tabLst>
            </a:pPr>
            <a:r>
              <a:rPr lang="en-US" sz="2000"/>
              <a:t>	259	Receptionists and Information Clerks</a:t>
            </a:r>
          </a:p>
          <a:p>
            <a:pPr>
              <a:tabLst>
                <a:tab pos="965200" algn="r"/>
                <a:tab pos="1193800" algn="l"/>
              </a:tabLst>
            </a:pPr>
            <a:r>
              <a:rPr lang="en-US" sz="2000"/>
              <a:t>	253	Heavy and Tractor-Trailer Truck Drivers</a:t>
            </a:r>
          </a:p>
          <a:p>
            <a:pPr>
              <a:tabLst>
                <a:tab pos="965200" algn="r"/>
                <a:tab pos="1193800" algn="l"/>
              </a:tabLst>
            </a:pPr>
            <a:r>
              <a:rPr lang="en-US" sz="2000"/>
              <a:t>	247	Secretaries and Administrative Assistants, Except Legal, Medical, and Executive</a:t>
            </a:r>
          </a:p>
          <a:p>
            <a:pPr>
              <a:tabLst>
                <a:tab pos="965200" algn="r"/>
                <a:tab pos="1193800" algn="l"/>
              </a:tabLst>
            </a:pPr>
            <a:r>
              <a:rPr lang="en-US" sz="2000"/>
              <a:t>	246	Personal Care Aides</a:t>
            </a:r>
          </a:p>
          <a:p>
            <a:pPr>
              <a:tabLst>
                <a:tab pos="965200" algn="r"/>
                <a:tab pos="1193800" algn="l"/>
              </a:tabLst>
            </a:pPr>
            <a:r>
              <a:rPr lang="en-US" sz="2000"/>
              <a:t>	245	Landscaping and </a:t>
            </a:r>
            <a:r>
              <a:rPr lang="en-US" sz="2000" err="1"/>
              <a:t>Groundskeeping</a:t>
            </a:r>
            <a:r>
              <a:rPr lang="en-US" sz="2000"/>
              <a:t> Workers</a:t>
            </a:r>
          </a:p>
          <a:p>
            <a:pPr>
              <a:tabLst>
                <a:tab pos="965200" algn="r"/>
                <a:tab pos="1193800" algn="l"/>
              </a:tabLst>
            </a:pPr>
            <a:r>
              <a:rPr lang="en-US" sz="2000"/>
              <a:t>	244	Construction Laborers</a:t>
            </a:r>
          </a:p>
          <a:p>
            <a:pPr>
              <a:tabLst>
                <a:tab pos="965200" algn="r"/>
                <a:tab pos="1193800" algn="l"/>
              </a:tabLst>
            </a:pPr>
            <a:r>
              <a:rPr lang="en-US" sz="2000"/>
              <a:t>	242	First-Line Supervisors of Construction Trades and Extraction Workers</a:t>
            </a:r>
          </a:p>
          <a:p>
            <a:pPr>
              <a:tabLst>
                <a:tab pos="965200" algn="r"/>
                <a:tab pos="1193800" algn="l"/>
              </a:tabLst>
            </a:pPr>
            <a:r>
              <a:rPr lang="en-US" sz="2000"/>
              <a:t>	227	Carpenters</a:t>
            </a:r>
          </a:p>
          <a:p>
            <a:pPr>
              <a:tabLst>
                <a:tab pos="965200" algn="r"/>
                <a:tab pos="1193800" algn="l"/>
              </a:tabLst>
            </a:pPr>
            <a:r>
              <a:rPr lang="en-US" sz="2000"/>
              <a:t>	222	Food Preparation Workers</a:t>
            </a:r>
          </a:p>
          <a:p>
            <a:pPr>
              <a:tabLst>
                <a:tab pos="965200" algn="r"/>
                <a:tab pos="1193800" algn="l"/>
              </a:tabLst>
            </a:pPr>
            <a:r>
              <a:rPr lang="en-US" sz="2000"/>
              <a:t>	216	Medical Assistants</a:t>
            </a:r>
          </a:p>
          <a:p>
            <a:pPr>
              <a:tabLst>
                <a:tab pos="965200" algn="r"/>
                <a:tab pos="1193800" algn="l"/>
              </a:tabLst>
            </a:pPr>
            <a:r>
              <a:rPr lang="en-US" sz="2000"/>
              <a:t>	203	Accountants and Auditors</a:t>
            </a:r>
          </a:p>
          <a:p>
            <a:pPr>
              <a:tabLst>
                <a:tab pos="965200" algn="r"/>
                <a:tab pos="1193800" algn="l"/>
              </a:tabLst>
            </a:pPr>
            <a:r>
              <a:rPr lang="en-US" sz="2000"/>
              <a:t>	197	Hotel, Motel, and Resort Desk Clerks</a:t>
            </a:r>
          </a:p>
          <a:p>
            <a:pPr>
              <a:tabLst>
                <a:tab pos="965200" algn="r"/>
                <a:tab pos="1193800" algn="l"/>
              </a:tabLst>
            </a:pPr>
            <a:r>
              <a:rPr lang="en-US" sz="2000"/>
              <a:t>	191	Licensed Practical and Licensed Vocational Nurses</a:t>
            </a:r>
          </a:p>
          <a:p>
            <a:pPr>
              <a:tabLst>
                <a:tab pos="965200" algn="r"/>
                <a:tab pos="1193800" algn="l"/>
              </a:tabLst>
            </a:pPr>
            <a:r>
              <a:rPr lang="en-US" sz="2000"/>
              <a:t>	171	Packers and Packagers, Hand</a:t>
            </a:r>
          </a:p>
          <a:p>
            <a:pPr>
              <a:tabLst>
                <a:tab pos="965200" algn="r"/>
                <a:tab pos="1193800" algn="l"/>
              </a:tabLst>
            </a:pPr>
            <a:r>
              <a:rPr lang="en-US" sz="2000"/>
              <a:t>	161	Security Guards</a:t>
            </a:r>
          </a:p>
          <a:p>
            <a:pPr>
              <a:tabLst>
                <a:tab pos="965200" algn="r"/>
                <a:tab pos="1193800" algn="l"/>
              </a:tabLst>
            </a:pPr>
            <a:r>
              <a:rPr lang="en-US" sz="2000"/>
              <a:t>	158	Computer Systems Analysts</a:t>
            </a:r>
          </a:p>
          <a:p>
            <a:pPr>
              <a:tabLst>
                <a:tab pos="965200" algn="r"/>
                <a:tab pos="1193800" algn="l"/>
              </a:tabLst>
            </a:pPr>
            <a:r>
              <a:rPr lang="en-US" sz="2000"/>
              <a:t>	157	Software Developers, Applications</a:t>
            </a:r>
          </a:p>
          <a:p>
            <a:pPr>
              <a:tabLst>
                <a:tab pos="965200" algn="r"/>
                <a:tab pos="1193800" algn="l"/>
              </a:tabLst>
            </a:pPr>
            <a:r>
              <a:rPr lang="en-US" sz="2000"/>
              <a:t>	150	Electricians</a:t>
            </a:r>
          </a:p>
          <a:p>
            <a:pPr>
              <a:tabLst>
                <a:tab pos="965200" algn="r"/>
                <a:tab pos="1193800" algn="l"/>
              </a:tabLst>
            </a:pPr>
            <a:r>
              <a:rPr lang="en-US" sz="2000"/>
              <a:t>	149	Sales Representatives, Wholesale and Manufacturing, Except Technical and Scientific Products</a:t>
            </a:r>
          </a:p>
          <a:p>
            <a:pPr>
              <a:tabLst>
                <a:tab pos="965200" algn="r"/>
                <a:tab pos="1193800" algn="l"/>
              </a:tabLst>
            </a:pPr>
            <a:r>
              <a:rPr lang="en-US" sz="2000"/>
              <a:t>	144	Packaging and Filling Machine Operators and Tenders</a:t>
            </a:r>
          </a:p>
        </p:txBody>
      </p:sp>
    </p:spTree>
    <p:extLst>
      <p:ext uri="{BB962C8B-B14F-4D97-AF65-F5344CB8AC3E}">
        <p14:creationId xmlns:p14="http://schemas.microsoft.com/office/powerpoint/2010/main" val="38778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www.liftandmoveusa.com/images/lift%20and%20move%20logo%20v2.png?crc=4061695203">
            <a:hlinkClick r:id="rId3"/>
            <a:extLst>
              <a:ext uri="{FF2B5EF4-FFF2-40B4-BE49-F238E27FC236}">
                <a16:creationId xmlns:a16="http://schemas.microsoft.com/office/drawing/2014/main" id="{8047BA6C-ED2A-C24F-9181-08F7F995A2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460" y="2761129"/>
            <a:ext cx="7030183" cy="297628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64C20E1-31B6-3B42-8B4B-4FB3A4B7AA01}"/>
              </a:ext>
            </a:extLst>
          </p:cNvPr>
          <p:cNvSpPr/>
          <p:nvPr/>
        </p:nvSpPr>
        <p:spPr>
          <a:xfrm>
            <a:off x="6275294" y="5450541"/>
            <a:ext cx="2510118" cy="100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003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Boone-Wilkesboro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721	Combined Food Preparation and Serving Workers, Including Fast Food</a:t>
            </a:r>
          </a:p>
          <a:p>
            <a:pPr>
              <a:tabLst>
                <a:tab pos="965200" algn="r"/>
                <a:tab pos="1193800" algn="l"/>
              </a:tabLst>
            </a:pPr>
            <a:r>
              <a:rPr lang="en-US" sz="2000"/>
              <a:t>	331	Retail Salespersons</a:t>
            </a:r>
          </a:p>
          <a:p>
            <a:pPr>
              <a:tabLst>
                <a:tab pos="965200" algn="r"/>
                <a:tab pos="1193800" algn="l"/>
              </a:tabLst>
            </a:pPr>
            <a:r>
              <a:rPr lang="en-US" sz="2000"/>
              <a:t>	272	Waiters and Waitresses</a:t>
            </a:r>
          </a:p>
          <a:p>
            <a:pPr>
              <a:tabLst>
                <a:tab pos="965200" algn="r"/>
                <a:tab pos="1193800" algn="l"/>
              </a:tabLst>
            </a:pPr>
            <a:r>
              <a:rPr lang="en-US" sz="2000"/>
              <a:t>	227	Cooks, Restaurant</a:t>
            </a:r>
          </a:p>
          <a:p>
            <a:pPr>
              <a:tabLst>
                <a:tab pos="965200" algn="r"/>
                <a:tab pos="1193800" algn="l"/>
              </a:tabLst>
            </a:pPr>
            <a:r>
              <a:rPr lang="en-US" sz="2000"/>
              <a:t>	210	Home Health Aides</a:t>
            </a:r>
          </a:p>
          <a:p>
            <a:pPr>
              <a:tabLst>
                <a:tab pos="965200" algn="r"/>
                <a:tab pos="1193800" algn="l"/>
              </a:tabLst>
            </a:pPr>
            <a:r>
              <a:rPr lang="en-US" sz="2000"/>
              <a:t>	150	First-Line Supervisors of Food Preparation and Serving Workers</a:t>
            </a:r>
          </a:p>
          <a:p>
            <a:pPr>
              <a:tabLst>
                <a:tab pos="965200" algn="r"/>
                <a:tab pos="1193800" algn="l"/>
              </a:tabLst>
            </a:pPr>
            <a:r>
              <a:rPr lang="en-US" sz="2000"/>
              <a:t>	130	Customer Service Representatives</a:t>
            </a:r>
          </a:p>
          <a:p>
            <a:pPr>
              <a:tabLst>
                <a:tab pos="965200" algn="r"/>
                <a:tab pos="1193800" algn="l"/>
              </a:tabLst>
            </a:pPr>
            <a:r>
              <a:rPr lang="en-US" sz="2000"/>
              <a:t>	112	Cashiers</a:t>
            </a:r>
          </a:p>
          <a:p>
            <a:pPr>
              <a:tabLst>
                <a:tab pos="965200" algn="r"/>
                <a:tab pos="1193800" algn="l"/>
              </a:tabLst>
            </a:pPr>
            <a:r>
              <a:rPr lang="en-US" sz="2000"/>
              <a:t>	100	Registered Nurses</a:t>
            </a:r>
          </a:p>
          <a:p>
            <a:pPr>
              <a:tabLst>
                <a:tab pos="965200" algn="r"/>
                <a:tab pos="1193800" algn="l"/>
              </a:tabLst>
            </a:pPr>
            <a:r>
              <a:rPr lang="en-US" sz="2000"/>
              <a:t>	98	Childcare Workers</a:t>
            </a:r>
          </a:p>
          <a:p>
            <a:pPr>
              <a:tabLst>
                <a:tab pos="965200" algn="r"/>
                <a:tab pos="1193800" algn="l"/>
              </a:tabLst>
            </a:pPr>
            <a:r>
              <a:rPr lang="en-US" sz="2000"/>
              <a:t>	94	Personal Care Aides</a:t>
            </a:r>
          </a:p>
          <a:p>
            <a:pPr>
              <a:tabLst>
                <a:tab pos="965200" algn="r"/>
                <a:tab pos="1193800" algn="l"/>
              </a:tabLst>
            </a:pPr>
            <a:r>
              <a:rPr lang="en-US" sz="2000"/>
              <a:t>	91	Nursing Assistants</a:t>
            </a:r>
          </a:p>
          <a:p>
            <a:pPr>
              <a:tabLst>
                <a:tab pos="965200" algn="r"/>
                <a:tab pos="1193800" algn="l"/>
              </a:tabLst>
            </a:pPr>
            <a:r>
              <a:rPr lang="en-US" sz="2000"/>
              <a:t>	88	General and Operations Managers</a:t>
            </a:r>
          </a:p>
          <a:p>
            <a:pPr>
              <a:tabLst>
                <a:tab pos="965200" algn="r"/>
                <a:tab pos="1193800" algn="l"/>
              </a:tabLst>
            </a:pPr>
            <a:r>
              <a:rPr lang="en-US" sz="2000"/>
              <a:t>	81	First-Line Supervisors of Retail Sales Workers</a:t>
            </a:r>
          </a:p>
          <a:p>
            <a:pPr>
              <a:tabLst>
                <a:tab pos="965200" algn="r"/>
                <a:tab pos="1193800" algn="l"/>
              </a:tabLst>
            </a:pPr>
            <a:r>
              <a:rPr lang="en-US" sz="2000"/>
              <a:t>	80	Maintenance and Repair Workers, General</a:t>
            </a:r>
          </a:p>
          <a:p>
            <a:pPr>
              <a:tabLst>
                <a:tab pos="965200" algn="r"/>
                <a:tab pos="1193800" algn="l"/>
              </a:tabLst>
            </a:pPr>
            <a:r>
              <a:rPr lang="en-US" sz="2000"/>
              <a:t>	79	Laborers and Freight, Stock, and Material Movers, Hand</a:t>
            </a:r>
          </a:p>
          <a:p>
            <a:pPr>
              <a:tabLst>
                <a:tab pos="965200" algn="r"/>
                <a:tab pos="1193800" algn="l"/>
              </a:tabLst>
            </a:pPr>
            <a:r>
              <a:rPr lang="en-US" sz="2000"/>
              <a:t>	75	Janitors and Cleaners, Except Maids and Housekeeping Cleaners</a:t>
            </a:r>
          </a:p>
          <a:p>
            <a:pPr>
              <a:tabLst>
                <a:tab pos="965200" algn="r"/>
                <a:tab pos="1193800" algn="l"/>
              </a:tabLst>
            </a:pPr>
            <a:r>
              <a:rPr lang="en-US" sz="2000"/>
              <a:t>	64	Stock Clerks and Order Fillers</a:t>
            </a:r>
          </a:p>
          <a:p>
            <a:pPr>
              <a:tabLst>
                <a:tab pos="965200" algn="r"/>
                <a:tab pos="1193800" algn="l"/>
              </a:tabLst>
            </a:pPr>
            <a:r>
              <a:rPr lang="en-US" sz="2000"/>
              <a:t>	63	Landscaping and </a:t>
            </a:r>
            <a:r>
              <a:rPr lang="en-US" sz="2000" err="1"/>
              <a:t>Groundskeeping</a:t>
            </a:r>
            <a:r>
              <a:rPr lang="en-US" sz="2000"/>
              <a:t> Workers</a:t>
            </a:r>
          </a:p>
          <a:p>
            <a:pPr>
              <a:tabLst>
                <a:tab pos="965200" algn="r"/>
                <a:tab pos="1193800" algn="l"/>
              </a:tabLst>
            </a:pPr>
            <a:r>
              <a:rPr lang="en-US" sz="2000"/>
              <a:t>	63	First-Line Supervisors of Construction Trades and Extraction Workers</a:t>
            </a:r>
          </a:p>
          <a:p>
            <a:pPr>
              <a:tabLst>
                <a:tab pos="965200" algn="r"/>
                <a:tab pos="1193800" algn="l"/>
              </a:tabLst>
            </a:pPr>
            <a:r>
              <a:rPr lang="en-US" sz="2000"/>
              <a:t>	63	Construction Laborers</a:t>
            </a:r>
          </a:p>
          <a:p>
            <a:pPr>
              <a:tabLst>
                <a:tab pos="965200" algn="r"/>
                <a:tab pos="1193800" algn="l"/>
              </a:tabLst>
            </a:pPr>
            <a:r>
              <a:rPr lang="en-US" sz="2000"/>
              <a:t>	61	Amusement and Recreation Attendants</a:t>
            </a:r>
          </a:p>
          <a:p>
            <a:pPr>
              <a:tabLst>
                <a:tab pos="965200" algn="r"/>
                <a:tab pos="1193800" algn="l"/>
              </a:tabLst>
            </a:pPr>
            <a:r>
              <a:rPr lang="en-US" sz="2000"/>
              <a:t>	58	Carpenters</a:t>
            </a:r>
          </a:p>
          <a:p>
            <a:pPr>
              <a:tabLst>
                <a:tab pos="965200" algn="r"/>
                <a:tab pos="1193800" algn="l"/>
              </a:tabLst>
            </a:pPr>
            <a:r>
              <a:rPr lang="en-US" sz="2000"/>
              <a:t>	56	Accountants and Auditors</a:t>
            </a:r>
          </a:p>
          <a:p>
            <a:pPr>
              <a:tabLst>
                <a:tab pos="965200" algn="r"/>
                <a:tab pos="1193800" algn="l"/>
              </a:tabLst>
            </a:pPr>
            <a:r>
              <a:rPr lang="en-US" sz="2000"/>
              <a:t>	56	Bartenders</a:t>
            </a:r>
          </a:p>
          <a:p>
            <a:pPr>
              <a:tabLst>
                <a:tab pos="965200" algn="r"/>
                <a:tab pos="1193800" algn="l"/>
              </a:tabLst>
            </a:pPr>
            <a:r>
              <a:rPr lang="en-US" sz="2000"/>
              <a:t>	55	Maids and Housekeeping Cleaners</a:t>
            </a:r>
          </a:p>
          <a:p>
            <a:pPr>
              <a:tabLst>
                <a:tab pos="965200" algn="r"/>
                <a:tab pos="1193800" algn="l"/>
              </a:tabLst>
            </a:pPr>
            <a:r>
              <a:rPr lang="en-US" sz="2000"/>
              <a:t>	54	Counter Attendants, Cafeteria, Food Concession, and Coffee Shop</a:t>
            </a:r>
          </a:p>
          <a:p>
            <a:pPr>
              <a:tabLst>
                <a:tab pos="965200" algn="r"/>
                <a:tab pos="1193800" algn="l"/>
              </a:tabLst>
            </a:pPr>
            <a:r>
              <a:rPr lang="en-US" sz="2000"/>
              <a:t>	52	Food Preparation Workers</a:t>
            </a:r>
          </a:p>
          <a:p>
            <a:pPr>
              <a:tabLst>
                <a:tab pos="965200" algn="r"/>
                <a:tab pos="1193800" algn="l"/>
              </a:tabLst>
            </a:pPr>
            <a:r>
              <a:rPr lang="en-US" sz="2000"/>
              <a:t>	49	First-Line Supervisors of Office and Administrative Support Workers</a:t>
            </a:r>
          </a:p>
          <a:p>
            <a:pPr>
              <a:tabLst>
                <a:tab pos="965200" algn="r"/>
                <a:tab pos="1193800" algn="l"/>
              </a:tabLst>
            </a:pPr>
            <a:r>
              <a:rPr lang="en-US" sz="2000"/>
              <a:t>	48	Hosts and Hostesses, Restaurant, Lounge, and Coffee Shop</a:t>
            </a:r>
          </a:p>
          <a:p>
            <a:pPr>
              <a:tabLst>
                <a:tab pos="965200" algn="r"/>
                <a:tab pos="1193800" algn="l"/>
              </a:tabLst>
            </a:pPr>
            <a:r>
              <a:rPr lang="en-US" sz="2000"/>
              <a:t>	45	Office Clerks, General</a:t>
            </a:r>
          </a:p>
          <a:p>
            <a:pPr>
              <a:tabLst>
                <a:tab pos="965200" algn="r"/>
                <a:tab pos="1193800" algn="l"/>
              </a:tabLst>
            </a:pPr>
            <a:r>
              <a:rPr lang="en-US" sz="2000"/>
              <a:t>	45	Elementary School Teachers, Except Special Education</a:t>
            </a:r>
          </a:p>
          <a:p>
            <a:pPr>
              <a:tabLst>
                <a:tab pos="965200" algn="r"/>
                <a:tab pos="1193800" algn="l"/>
              </a:tabLst>
            </a:pPr>
            <a:r>
              <a:rPr lang="en-US" sz="2000"/>
              <a:t>	45	Slaughterers and Meat Packers</a:t>
            </a:r>
          </a:p>
          <a:p>
            <a:pPr>
              <a:tabLst>
                <a:tab pos="965200" algn="r"/>
                <a:tab pos="1193800" algn="l"/>
              </a:tabLst>
            </a:pPr>
            <a:r>
              <a:rPr lang="en-US" sz="2000"/>
              <a:t>	45	Sales Representatives, Wholesale and Manufacturing, Except Technical and Scientific Products</a:t>
            </a:r>
          </a:p>
          <a:p>
            <a:pPr>
              <a:tabLst>
                <a:tab pos="965200" algn="r"/>
                <a:tab pos="1193800" algn="l"/>
              </a:tabLst>
            </a:pPr>
            <a:r>
              <a:rPr lang="en-US" sz="2000"/>
              <a:t>	43	Business Operations Specialists, All Other</a:t>
            </a:r>
          </a:p>
          <a:p>
            <a:pPr>
              <a:tabLst>
                <a:tab pos="965200" algn="r"/>
                <a:tab pos="1193800" algn="l"/>
              </a:tabLst>
            </a:pPr>
            <a:r>
              <a:rPr lang="en-US" sz="2000"/>
              <a:t>	42	Teacher Assistants</a:t>
            </a:r>
          </a:p>
          <a:p>
            <a:pPr>
              <a:tabLst>
                <a:tab pos="965200" algn="r"/>
                <a:tab pos="1193800" algn="l"/>
              </a:tabLst>
            </a:pPr>
            <a:r>
              <a:rPr lang="en-US" sz="2000"/>
              <a:t>	40	Industrial Machinery Mechanics</a:t>
            </a:r>
          </a:p>
          <a:p>
            <a:pPr>
              <a:tabLst>
                <a:tab pos="965200" algn="r"/>
                <a:tab pos="1193800" algn="l"/>
              </a:tabLst>
            </a:pPr>
            <a:r>
              <a:rPr lang="en-US" sz="2000"/>
              <a:t>	39	Market Research Analysts and Marketing Specialists</a:t>
            </a:r>
          </a:p>
          <a:p>
            <a:pPr>
              <a:tabLst>
                <a:tab pos="965200" algn="r"/>
                <a:tab pos="1193800" algn="l"/>
              </a:tabLst>
            </a:pPr>
            <a:r>
              <a:rPr lang="en-US" sz="2000"/>
              <a:t>	36	Packers and Packagers, Hand</a:t>
            </a:r>
          </a:p>
          <a:p>
            <a:pPr>
              <a:tabLst>
                <a:tab pos="965200" algn="r"/>
                <a:tab pos="1193800" algn="l"/>
              </a:tabLst>
            </a:pPr>
            <a:r>
              <a:rPr lang="en-US" sz="2000"/>
              <a:t>	36	Electricians</a:t>
            </a:r>
          </a:p>
        </p:txBody>
      </p:sp>
    </p:spTree>
    <p:extLst>
      <p:ext uri="{BB962C8B-B14F-4D97-AF65-F5344CB8AC3E}">
        <p14:creationId xmlns:p14="http://schemas.microsoft.com/office/powerpoint/2010/main" val="275189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Hickory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946	Combined Food Preparation and Serving Workers, Including Fast Food</a:t>
            </a:r>
          </a:p>
          <a:p>
            <a:pPr>
              <a:tabLst>
                <a:tab pos="965200" algn="r"/>
                <a:tab pos="1193800" algn="l"/>
              </a:tabLst>
            </a:pPr>
            <a:r>
              <a:rPr lang="en-US" sz="2000"/>
              <a:t>	652	Home Health Aides</a:t>
            </a:r>
          </a:p>
          <a:p>
            <a:pPr>
              <a:tabLst>
                <a:tab pos="965200" algn="r"/>
                <a:tab pos="1193800" algn="l"/>
              </a:tabLst>
            </a:pPr>
            <a:r>
              <a:rPr lang="en-US" sz="2000"/>
              <a:t>	408	Registered Nurses</a:t>
            </a:r>
          </a:p>
          <a:p>
            <a:pPr>
              <a:tabLst>
                <a:tab pos="965200" algn="r"/>
                <a:tab pos="1193800" algn="l"/>
              </a:tabLst>
            </a:pPr>
            <a:r>
              <a:rPr lang="en-US" sz="2000"/>
              <a:t>	388	Retail Salespersons</a:t>
            </a:r>
          </a:p>
          <a:p>
            <a:pPr>
              <a:tabLst>
                <a:tab pos="965200" algn="r"/>
                <a:tab pos="1193800" algn="l"/>
              </a:tabLst>
            </a:pPr>
            <a:r>
              <a:rPr lang="en-US" sz="2000"/>
              <a:t>	362	Nursing Assistants</a:t>
            </a:r>
          </a:p>
          <a:p>
            <a:pPr>
              <a:tabLst>
                <a:tab pos="965200" algn="r"/>
                <a:tab pos="1193800" algn="l"/>
              </a:tabLst>
            </a:pPr>
            <a:r>
              <a:rPr lang="en-US" sz="2000"/>
              <a:t>	360	Customer Service Representatives</a:t>
            </a:r>
          </a:p>
          <a:p>
            <a:pPr>
              <a:tabLst>
                <a:tab pos="965200" algn="r"/>
                <a:tab pos="1193800" algn="l"/>
              </a:tabLst>
            </a:pPr>
            <a:r>
              <a:rPr lang="en-US" sz="2000"/>
              <a:t>	342	Heavy and Tractor-Trailer Truck Drivers</a:t>
            </a:r>
          </a:p>
          <a:p>
            <a:pPr>
              <a:tabLst>
                <a:tab pos="965200" algn="r"/>
                <a:tab pos="1193800" algn="l"/>
              </a:tabLst>
            </a:pPr>
            <a:r>
              <a:rPr lang="en-US" sz="2000"/>
              <a:t>	325	Laborers and Freight, Stock, and Material Movers, Hand</a:t>
            </a:r>
          </a:p>
          <a:p>
            <a:pPr>
              <a:tabLst>
                <a:tab pos="965200" algn="r"/>
                <a:tab pos="1193800" algn="l"/>
              </a:tabLst>
            </a:pPr>
            <a:r>
              <a:rPr lang="en-US" sz="2000"/>
              <a:t>	312	Waiters and Waitresses</a:t>
            </a:r>
          </a:p>
          <a:p>
            <a:pPr>
              <a:tabLst>
                <a:tab pos="965200" algn="r"/>
                <a:tab pos="1193800" algn="l"/>
              </a:tabLst>
            </a:pPr>
            <a:r>
              <a:rPr lang="en-US" sz="2000"/>
              <a:t>	306	Cooks, Restaurant</a:t>
            </a:r>
          </a:p>
          <a:p>
            <a:pPr>
              <a:tabLst>
                <a:tab pos="965200" algn="r"/>
                <a:tab pos="1193800" algn="l"/>
              </a:tabLst>
            </a:pPr>
            <a:r>
              <a:rPr lang="en-US" sz="2000"/>
              <a:t>	304	Team Assemblers</a:t>
            </a:r>
          </a:p>
          <a:p>
            <a:pPr>
              <a:tabLst>
                <a:tab pos="965200" algn="r"/>
                <a:tab pos="1193800" algn="l"/>
              </a:tabLst>
            </a:pPr>
            <a:r>
              <a:rPr lang="en-US" sz="2000"/>
              <a:t>	233	Cashiers</a:t>
            </a:r>
          </a:p>
          <a:p>
            <a:pPr>
              <a:tabLst>
                <a:tab pos="965200" algn="r"/>
                <a:tab pos="1193800" algn="l"/>
              </a:tabLst>
            </a:pPr>
            <a:r>
              <a:rPr lang="en-US" sz="2000"/>
              <a:t>	214	General and Operations Managers</a:t>
            </a:r>
          </a:p>
          <a:p>
            <a:pPr>
              <a:tabLst>
                <a:tab pos="965200" algn="r"/>
                <a:tab pos="1193800" algn="l"/>
              </a:tabLst>
            </a:pPr>
            <a:r>
              <a:rPr lang="en-US" sz="2000"/>
              <a:t>	213	Sales Representatives, Wholesale and Manufacturing, Except Technical and Scientific Products</a:t>
            </a:r>
          </a:p>
          <a:p>
            <a:pPr>
              <a:tabLst>
                <a:tab pos="965200" algn="r"/>
                <a:tab pos="1193800" algn="l"/>
              </a:tabLst>
            </a:pPr>
            <a:r>
              <a:rPr lang="en-US" sz="2000"/>
              <a:t>	194	First-Line Supervisors of Food Preparation and Serving Workers</a:t>
            </a:r>
          </a:p>
          <a:p>
            <a:pPr>
              <a:tabLst>
                <a:tab pos="965200" algn="r"/>
                <a:tab pos="1193800" algn="l"/>
              </a:tabLst>
            </a:pPr>
            <a:r>
              <a:rPr lang="en-US" sz="2000"/>
              <a:t>	193	Industrial Machinery Mechanics</a:t>
            </a:r>
          </a:p>
          <a:p>
            <a:pPr>
              <a:tabLst>
                <a:tab pos="965200" algn="r"/>
                <a:tab pos="1193800" algn="l"/>
              </a:tabLst>
            </a:pPr>
            <a:r>
              <a:rPr lang="en-US" sz="2000"/>
              <a:t>	155	Janitors and Cleaners, Except Maids and Housekeeping Cleaners</a:t>
            </a:r>
          </a:p>
          <a:p>
            <a:pPr>
              <a:tabLst>
                <a:tab pos="965200" algn="r"/>
                <a:tab pos="1193800" algn="l"/>
              </a:tabLst>
            </a:pPr>
            <a:r>
              <a:rPr lang="en-US" sz="2000"/>
              <a:t>	148	First-Line Supervisors of Production and Operating Workers</a:t>
            </a:r>
          </a:p>
          <a:p>
            <a:pPr>
              <a:tabLst>
                <a:tab pos="965200" algn="r"/>
                <a:tab pos="1193800" algn="l"/>
              </a:tabLst>
            </a:pPr>
            <a:r>
              <a:rPr lang="en-US" sz="2000"/>
              <a:t>	145	Stock Clerks and Order Fillers</a:t>
            </a:r>
          </a:p>
          <a:p>
            <a:pPr>
              <a:tabLst>
                <a:tab pos="965200" algn="r"/>
                <a:tab pos="1193800" algn="l"/>
              </a:tabLst>
            </a:pPr>
            <a:r>
              <a:rPr lang="en-US" sz="2000"/>
              <a:t>	138	Cabinetmakers and Bench Carpenters</a:t>
            </a:r>
          </a:p>
          <a:p>
            <a:pPr>
              <a:tabLst>
                <a:tab pos="965200" algn="r"/>
                <a:tab pos="1193800" algn="l"/>
              </a:tabLst>
            </a:pPr>
            <a:r>
              <a:rPr lang="en-US" sz="2000"/>
              <a:t>	137	Packers and Packagers, Hand</a:t>
            </a:r>
          </a:p>
          <a:p>
            <a:pPr>
              <a:tabLst>
                <a:tab pos="965200" algn="r"/>
                <a:tab pos="1193800" algn="l"/>
              </a:tabLst>
            </a:pPr>
            <a:r>
              <a:rPr lang="en-US" sz="2000"/>
              <a:t>	136	Maintenance and Repair Workers, General</a:t>
            </a:r>
          </a:p>
          <a:p>
            <a:pPr>
              <a:tabLst>
                <a:tab pos="965200" algn="r"/>
                <a:tab pos="1193800" algn="l"/>
              </a:tabLst>
            </a:pPr>
            <a:r>
              <a:rPr lang="en-US" sz="2000"/>
              <a:t>	135	First-Line Supervisors of Retail Sales Workers</a:t>
            </a:r>
          </a:p>
          <a:p>
            <a:pPr>
              <a:tabLst>
                <a:tab pos="965200" algn="r"/>
                <a:tab pos="1193800" algn="l"/>
              </a:tabLst>
            </a:pPr>
            <a:r>
              <a:rPr lang="en-US" sz="2000"/>
              <a:t>	134	Personal Care Aides</a:t>
            </a:r>
          </a:p>
          <a:p>
            <a:pPr>
              <a:tabLst>
                <a:tab pos="965200" algn="r"/>
                <a:tab pos="1193800" algn="l"/>
              </a:tabLst>
            </a:pPr>
            <a:r>
              <a:rPr lang="en-US" sz="2000"/>
              <a:t>	123	Landscaping and </a:t>
            </a:r>
            <a:r>
              <a:rPr lang="en-US" sz="2000" err="1"/>
              <a:t>Groundskeeping</a:t>
            </a:r>
            <a:r>
              <a:rPr lang="en-US" sz="2000"/>
              <a:t> Workers</a:t>
            </a:r>
          </a:p>
          <a:p>
            <a:pPr>
              <a:tabLst>
                <a:tab pos="965200" algn="r"/>
                <a:tab pos="1193800" algn="l"/>
              </a:tabLst>
            </a:pPr>
            <a:r>
              <a:rPr lang="en-US" sz="2000"/>
              <a:t>	123	Maids and Housekeeping Cleaners</a:t>
            </a:r>
          </a:p>
          <a:p>
            <a:pPr>
              <a:tabLst>
                <a:tab pos="965200" algn="r"/>
                <a:tab pos="1193800" algn="l"/>
              </a:tabLst>
            </a:pPr>
            <a:r>
              <a:rPr lang="en-US" sz="2000"/>
              <a:t>	121	Machinists</a:t>
            </a:r>
          </a:p>
          <a:p>
            <a:pPr>
              <a:tabLst>
                <a:tab pos="965200" algn="r"/>
                <a:tab pos="1193800" algn="l"/>
              </a:tabLst>
            </a:pPr>
            <a:r>
              <a:rPr lang="en-US" sz="2000"/>
              <a:t>	119	Inspectors, Testers, Sorters, Samplers, and </a:t>
            </a:r>
            <a:r>
              <a:rPr lang="en-US" sz="2000" err="1"/>
              <a:t>Weighers</a:t>
            </a:r>
            <a:endParaRPr lang="en-US" sz="2000"/>
          </a:p>
          <a:p>
            <a:pPr>
              <a:tabLst>
                <a:tab pos="965200" algn="r"/>
                <a:tab pos="1193800" algn="l"/>
              </a:tabLst>
            </a:pPr>
            <a:r>
              <a:rPr lang="en-US" sz="2000"/>
              <a:t>	111	Sewing Machine Operators</a:t>
            </a:r>
          </a:p>
          <a:p>
            <a:pPr>
              <a:tabLst>
                <a:tab pos="965200" algn="r"/>
                <a:tab pos="1193800" algn="l"/>
              </a:tabLst>
            </a:pPr>
            <a:r>
              <a:rPr lang="en-US" sz="2000"/>
              <a:t>	109	First-Line Supervisors of Office and Administrative Support Workers</a:t>
            </a:r>
          </a:p>
          <a:p>
            <a:pPr>
              <a:tabLst>
                <a:tab pos="965200" algn="r"/>
                <a:tab pos="1193800" algn="l"/>
              </a:tabLst>
            </a:pPr>
            <a:r>
              <a:rPr lang="en-US" sz="2000"/>
              <a:t>	108	Light Truck or Delivery Services Drivers</a:t>
            </a:r>
          </a:p>
          <a:p>
            <a:pPr>
              <a:tabLst>
                <a:tab pos="965200" algn="r"/>
                <a:tab pos="1193800" algn="l"/>
              </a:tabLst>
            </a:pPr>
            <a:r>
              <a:rPr lang="en-US" sz="2000"/>
              <a:t>	108	Packaging and Filling Machine Operators and Tenders</a:t>
            </a:r>
          </a:p>
          <a:p>
            <a:pPr>
              <a:tabLst>
                <a:tab pos="965200" algn="r"/>
                <a:tab pos="1193800" algn="l"/>
              </a:tabLst>
            </a:pPr>
            <a:r>
              <a:rPr lang="en-US" sz="2000"/>
              <a:t>	100	Woodworking Machine Setters, Operators, and Tenders, Except Sawing</a:t>
            </a:r>
          </a:p>
          <a:p>
            <a:pPr>
              <a:tabLst>
                <a:tab pos="965200" algn="r"/>
                <a:tab pos="1193800" algn="l"/>
              </a:tabLst>
            </a:pPr>
            <a:r>
              <a:rPr lang="en-US" sz="2000"/>
              <a:t>	96	Childcare Workers</a:t>
            </a:r>
          </a:p>
          <a:p>
            <a:pPr>
              <a:tabLst>
                <a:tab pos="965200" algn="r"/>
                <a:tab pos="1193800" algn="l"/>
              </a:tabLst>
            </a:pPr>
            <a:r>
              <a:rPr lang="en-US" sz="2000"/>
              <a:t>	96	Accountants and Auditors</a:t>
            </a:r>
          </a:p>
          <a:p>
            <a:pPr>
              <a:tabLst>
                <a:tab pos="965200" algn="r"/>
                <a:tab pos="1193800" algn="l"/>
              </a:tabLst>
            </a:pPr>
            <a:r>
              <a:rPr lang="en-US" sz="2000"/>
              <a:t>	93	Computer-Controlled Machine Tool Operators, Metal and Plastic</a:t>
            </a:r>
          </a:p>
          <a:p>
            <a:pPr>
              <a:tabLst>
                <a:tab pos="965200" algn="r"/>
                <a:tab pos="1193800" algn="l"/>
              </a:tabLst>
            </a:pPr>
            <a:r>
              <a:rPr lang="en-US" sz="2000"/>
              <a:t>	91	Furniture Finishers</a:t>
            </a:r>
          </a:p>
          <a:p>
            <a:pPr>
              <a:tabLst>
                <a:tab pos="965200" algn="r"/>
                <a:tab pos="1193800" algn="l"/>
              </a:tabLst>
            </a:pPr>
            <a:r>
              <a:rPr lang="en-US" sz="2000"/>
              <a:t>	84	Helpers--Production Workers</a:t>
            </a:r>
          </a:p>
          <a:p>
            <a:pPr>
              <a:tabLst>
                <a:tab pos="965200" algn="r"/>
                <a:tab pos="1193800" algn="l"/>
              </a:tabLst>
            </a:pPr>
            <a:r>
              <a:rPr lang="en-US" sz="2000"/>
              <a:t>	84	Computer Systems Analysts</a:t>
            </a:r>
          </a:p>
          <a:p>
            <a:pPr>
              <a:tabLst>
                <a:tab pos="965200" algn="r"/>
                <a:tab pos="1193800" algn="l"/>
              </a:tabLst>
            </a:pPr>
            <a:r>
              <a:rPr lang="en-US" sz="2000"/>
              <a:t>	83	Upholsterers</a:t>
            </a:r>
          </a:p>
        </p:txBody>
      </p:sp>
    </p:spTree>
    <p:extLst>
      <p:ext uri="{BB962C8B-B14F-4D97-AF65-F5344CB8AC3E}">
        <p14:creationId xmlns:p14="http://schemas.microsoft.com/office/powerpoint/2010/main" val="26621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Charlotte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8,673	Combined Food Preparation and Serving Workers, Including Fast Food</a:t>
            </a:r>
          </a:p>
          <a:p>
            <a:pPr>
              <a:tabLst>
                <a:tab pos="965200" algn="r"/>
                <a:tab pos="1193800" algn="l"/>
              </a:tabLst>
            </a:pPr>
            <a:r>
              <a:rPr lang="en-US" sz="2000"/>
              <a:t>	5,592	Retail Salespersons</a:t>
            </a:r>
          </a:p>
          <a:p>
            <a:pPr>
              <a:tabLst>
                <a:tab pos="965200" algn="r"/>
                <a:tab pos="1193800" algn="l"/>
              </a:tabLst>
            </a:pPr>
            <a:r>
              <a:rPr lang="en-US" sz="2000"/>
              <a:t>	5,504	Customer Service Representatives</a:t>
            </a:r>
          </a:p>
          <a:p>
            <a:pPr>
              <a:tabLst>
                <a:tab pos="965200" algn="r"/>
                <a:tab pos="1193800" algn="l"/>
              </a:tabLst>
            </a:pPr>
            <a:r>
              <a:rPr lang="en-US" sz="2000"/>
              <a:t>	5,389	Registered Nurses</a:t>
            </a:r>
          </a:p>
          <a:p>
            <a:pPr>
              <a:tabLst>
                <a:tab pos="965200" algn="r"/>
                <a:tab pos="1193800" algn="l"/>
              </a:tabLst>
            </a:pPr>
            <a:r>
              <a:rPr lang="en-US" sz="2000"/>
              <a:t>	5,250	Home Health Aides</a:t>
            </a:r>
          </a:p>
          <a:p>
            <a:pPr>
              <a:tabLst>
                <a:tab pos="965200" algn="r"/>
                <a:tab pos="1193800" algn="l"/>
              </a:tabLst>
            </a:pPr>
            <a:r>
              <a:rPr lang="en-US" sz="2000"/>
              <a:t>	3,622	Nursing Assistants</a:t>
            </a:r>
          </a:p>
          <a:p>
            <a:pPr>
              <a:tabLst>
                <a:tab pos="965200" algn="r"/>
                <a:tab pos="1193800" algn="l"/>
              </a:tabLst>
            </a:pPr>
            <a:r>
              <a:rPr lang="en-US" sz="2000"/>
              <a:t>	3,229	Waiters and Waitresses</a:t>
            </a:r>
          </a:p>
          <a:p>
            <a:pPr>
              <a:tabLst>
                <a:tab pos="965200" algn="r"/>
                <a:tab pos="1193800" algn="l"/>
              </a:tabLst>
            </a:pPr>
            <a:r>
              <a:rPr lang="en-US" sz="2000"/>
              <a:t>	3,117	Laborers and Freight, Stock, and Material Movers, Hand</a:t>
            </a:r>
          </a:p>
          <a:p>
            <a:pPr>
              <a:tabLst>
                <a:tab pos="965200" algn="r"/>
                <a:tab pos="1193800" algn="l"/>
              </a:tabLst>
            </a:pPr>
            <a:r>
              <a:rPr lang="en-US" sz="2000"/>
              <a:t>	2,934	General and Operations Managers</a:t>
            </a:r>
          </a:p>
          <a:p>
            <a:pPr>
              <a:tabLst>
                <a:tab pos="965200" algn="r"/>
                <a:tab pos="1193800" algn="l"/>
              </a:tabLst>
            </a:pPr>
            <a:r>
              <a:rPr lang="en-US" sz="2000"/>
              <a:t>	2,671	Cooks, Restaurant</a:t>
            </a:r>
          </a:p>
          <a:p>
            <a:pPr>
              <a:tabLst>
                <a:tab pos="965200" algn="r"/>
                <a:tab pos="1193800" algn="l"/>
              </a:tabLst>
            </a:pPr>
            <a:r>
              <a:rPr lang="en-US" sz="2000"/>
              <a:t>	2,572	Office Clerks, General</a:t>
            </a:r>
          </a:p>
          <a:p>
            <a:pPr>
              <a:tabLst>
                <a:tab pos="965200" algn="r"/>
                <a:tab pos="1193800" algn="l"/>
              </a:tabLst>
            </a:pPr>
            <a:r>
              <a:rPr lang="en-US" sz="2000"/>
              <a:t>	2,262	First-Line Supervisors of Office and Administrative Support Workers</a:t>
            </a:r>
          </a:p>
          <a:p>
            <a:pPr>
              <a:tabLst>
                <a:tab pos="965200" algn="r"/>
                <a:tab pos="1193800" algn="l"/>
              </a:tabLst>
            </a:pPr>
            <a:r>
              <a:rPr lang="en-US" sz="2000"/>
              <a:t>	2,260	Cashiers</a:t>
            </a:r>
          </a:p>
          <a:p>
            <a:pPr>
              <a:tabLst>
                <a:tab pos="965200" algn="r"/>
                <a:tab pos="1193800" algn="l"/>
              </a:tabLst>
            </a:pPr>
            <a:r>
              <a:rPr lang="en-US" sz="2000"/>
              <a:t>	2,165	Heavy and Tractor-Trailer Truck Drivers</a:t>
            </a:r>
          </a:p>
          <a:p>
            <a:pPr>
              <a:tabLst>
                <a:tab pos="965200" algn="r"/>
                <a:tab pos="1193800" algn="l"/>
              </a:tabLst>
            </a:pPr>
            <a:r>
              <a:rPr lang="en-US" sz="2000"/>
              <a:t>	2,132	Accountants and Auditors</a:t>
            </a:r>
          </a:p>
          <a:p>
            <a:pPr>
              <a:tabLst>
                <a:tab pos="965200" algn="r"/>
                <a:tab pos="1193800" algn="l"/>
              </a:tabLst>
            </a:pPr>
            <a:r>
              <a:rPr lang="en-US" sz="2000"/>
              <a:t>	2,062	Janitors and Cleaners, Except Maids and Housekeeping Cleaners</a:t>
            </a:r>
          </a:p>
          <a:p>
            <a:pPr>
              <a:tabLst>
                <a:tab pos="965200" algn="r"/>
                <a:tab pos="1193800" algn="l"/>
              </a:tabLst>
            </a:pPr>
            <a:r>
              <a:rPr lang="en-US" sz="2000"/>
              <a:t>	1,932	First-Line Supervisors of Food Preparation and Serving Workers</a:t>
            </a:r>
          </a:p>
          <a:p>
            <a:pPr>
              <a:tabLst>
                <a:tab pos="965200" algn="r"/>
                <a:tab pos="1193800" algn="l"/>
              </a:tabLst>
            </a:pPr>
            <a:r>
              <a:rPr lang="en-US" sz="2000"/>
              <a:t>	1,929	Secretaries and Administrative Assistants, Except Legal, Medical, and Executive</a:t>
            </a:r>
          </a:p>
          <a:p>
            <a:pPr>
              <a:tabLst>
                <a:tab pos="965200" algn="r"/>
                <a:tab pos="1193800" algn="l"/>
              </a:tabLst>
            </a:pPr>
            <a:r>
              <a:rPr lang="en-US" sz="2000"/>
              <a:t>	1,902	Computer Systems Analysts</a:t>
            </a:r>
          </a:p>
          <a:p>
            <a:pPr>
              <a:tabLst>
                <a:tab pos="965200" algn="r"/>
                <a:tab pos="1193800" algn="l"/>
              </a:tabLst>
            </a:pPr>
            <a:r>
              <a:rPr lang="en-US" sz="2000"/>
              <a:t>	1,743	Stock Clerks and Order Fillers</a:t>
            </a:r>
          </a:p>
          <a:p>
            <a:pPr>
              <a:tabLst>
                <a:tab pos="965200" algn="r"/>
                <a:tab pos="1193800" algn="l"/>
              </a:tabLst>
            </a:pPr>
            <a:r>
              <a:rPr lang="en-US" sz="2000"/>
              <a:t>	1,718	First-Line Supervisors of Retail Sales Workers</a:t>
            </a:r>
          </a:p>
          <a:p>
            <a:pPr>
              <a:tabLst>
                <a:tab pos="965200" algn="r"/>
                <a:tab pos="1193800" algn="l"/>
              </a:tabLst>
            </a:pPr>
            <a:r>
              <a:rPr lang="en-US" sz="2000"/>
              <a:t>	1,694	Business Operations Specialists, All Other</a:t>
            </a:r>
          </a:p>
          <a:p>
            <a:pPr>
              <a:tabLst>
                <a:tab pos="965200" algn="r"/>
                <a:tab pos="1193800" algn="l"/>
              </a:tabLst>
            </a:pPr>
            <a:r>
              <a:rPr lang="en-US" sz="2000"/>
              <a:t>	1,676	Maintenance and Repair Workers, General</a:t>
            </a:r>
          </a:p>
          <a:p>
            <a:pPr>
              <a:tabLst>
                <a:tab pos="965200" algn="r"/>
                <a:tab pos="1193800" algn="l"/>
              </a:tabLst>
            </a:pPr>
            <a:r>
              <a:rPr lang="en-US" sz="2000"/>
              <a:t>	1,644	Landscaping and </a:t>
            </a:r>
            <a:r>
              <a:rPr lang="en-US" sz="2000" err="1"/>
              <a:t>Groundskeeping</a:t>
            </a:r>
            <a:r>
              <a:rPr lang="en-US" sz="2000"/>
              <a:t> Workers</a:t>
            </a:r>
          </a:p>
          <a:p>
            <a:pPr>
              <a:tabLst>
                <a:tab pos="965200" algn="r"/>
                <a:tab pos="1193800" algn="l"/>
              </a:tabLst>
            </a:pPr>
            <a:r>
              <a:rPr lang="en-US" sz="2000"/>
              <a:t>	1,611	Sales Representatives, Wholesale and Manufacturing, Except Technical and Scientific Products</a:t>
            </a:r>
          </a:p>
          <a:p>
            <a:pPr>
              <a:tabLst>
                <a:tab pos="965200" algn="r"/>
                <a:tab pos="1193800" algn="l"/>
              </a:tabLst>
            </a:pPr>
            <a:r>
              <a:rPr lang="en-US" sz="2000"/>
              <a:t>	1,597	Construction Laborers</a:t>
            </a:r>
          </a:p>
          <a:p>
            <a:pPr>
              <a:tabLst>
                <a:tab pos="965200" algn="r"/>
                <a:tab pos="1193800" algn="l"/>
              </a:tabLst>
            </a:pPr>
            <a:r>
              <a:rPr lang="en-US" sz="2000"/>
              <a:t>	1,576	Software Developers, Applications</a:t>
            </a:r>
          </a:p>
          <a:p>
            <a:pPr>
              <a:tabLst>
                <a:tab pos="965200" algn="r"/>
                <a:tab pos="1193800" algn="l"/>
              </a:tabLst>
            </a:pPr>
            <a:r>
              <a:rPr lang="en-US" sz="2000"/>
              <a:t>	1,523	Personal Financial Advisors</a:t>
            </a:r>
          </a:p>
          <a:p>
            <a:pPr>
              <a:tabLst>
                <a:tab pos="965200" algn="r"/>
                <a:tab pos="1193800" algn="l"/>
              </a:tabLst>
            </a:pPr>
            <a:r>
              <a:rPr lang="en-US" sz="2000"/>
              <a:t>	1,475	Maids and Housekeeping Cleaners</a:t>
            </a:r>
          </a:p>
          <a:p>
            <a:pPr>
              <a:tabLst>
                <a:tab pos="965200" algn="r"/>
                <a:tab pos="1193800" algn="l"/>
              </a:tabLst>
            </a:pPr>
            <a:r>
              <a:rPr lang="en-US" sz="2000"/>
              <a:t>	1,471	Childcare Workers</a:t>
            </a:r>
          </a:p>
          <a:p>
            <a:pPr>
              <a:tabLst>
                <a:tab pos="965200" algn="r"/>
                <a:tab pos="1193800" algn="l"/>
              </a:tabLst>
            </a:pPr>
            <a:r>
              <a:rPr lang="en-US" sz="2000"/>
              <a:t>	1,410	Financial Managers</a:t>
            </a:r>
          </a:p>
          <a:p>
            <a:pPr>
              <a:tabLst>
                <a:tab pos="965200" algn="r"/>
                <a:tab pos="1193800" algn="l"/>
              </a:tabLst>
            </a:pPr>
            <a:r>
              <a:rPr lang="en-US" sz="2000"/>
              <a:t>	1,333	First-Line Supervisors of Construction Trades and Extraction Workers</a:t>
            </a:r>
          </a:p>
          <a:p>
            <a:pPr>
              <a:tabLst>
                <a:tab pos="965200" algn="r"/>
                <a:tab pos="1193800" algn="l"/>
              </a:tabLst>
            </a:pPr>
            <a:r>
              <a:rPr lang="en-US" sz="2000"/>
              <a:t>	1,305	Loan Officers</a:t>
            </a:r>
          </a:p>
          <a:p>
            <a:pPr>
              <a:tabLst>
                <a:tab pos="965200" algn="r"/>
                <a:tab pos="1193800" algn="l"/>
              </a:tabLst>
            </a:pPr>
            <a:r>
              <a:rPr lang="en-US" sz="2000"/>
              <a:t>	1,274	Market Research Analysts and Marketing Specialists</a:t>
            </a:r>
          </a:p>
          <a:p>
            <a:pPr>
              <a:tabLst>
                <a:tab pos="965200" algn="r"/>
                <a:tab pos="1193800" algn="l"/>
              </a:tabLst>
            </a:pPr>
            <a:r>
              <a:rPr lang="en-US" sz="2000"/>
              <a:t>	1,262	Team Assemblers</a:t>
            </a:r>
          </a:p>
          <a:p>
            <a:pPr>
              <a:tabLst>
                <a:tab pos="965200" algn="r"/>
                <a:tab pos="1193800" algn="l"/>
              </a:tabLst>
            </a:pPr>
            <a:r>
              <a:rPr lang="en-US" sz="2000"/>
              <a:t>	1,250	Computer and Information Systems Managers</a:t>
            </a:r>
          </a:p>
          <a:p>
            <a:pPr>
              <a:tabLst>
                <a:tab pos="965200" algn="r"/>
                <a:tab pos="1193800" algn="l"/>
              </a:tabLst>
            </a:pPr>
            <a:r>
              <a:rPr lang="en-US" sz="2000"/>
              <a:t>	1,239	Managers, All Other</a:t>
            </a:r>
          </a:p>
          <a:p>
            <a:pPr>
              <a:tabLst>
                <a:tab pos="965200" algn="r"/>
                <a:tab pos="1193800" algn="l"/>
              </a:tabLst>
            </a:pPr>
            <a:r>
              <a:rPr lang="en-US" sz="2000"/>
              <a:t>	1,216	Management Analysts</a:t>
            </a:r>
          </a:p>
          <a:p>
            <a:pPr>
              <a:tabLst>
                <a:tab pos="965200" algn="r"/>
                <a:tab pos="1193800" algn="l"/>
              </a:tabLst>
            </a:pPr>
            <a:r>
              <a:rPr lang="en-US" sz="2000"/>
              <a:t>	1,168	Computer User Support Specialists</a:t>
            </a:r>
          </a:p>
          <a:p>
            <a:pPr>
              <a:tabLst>
                <a:tab pos="965200" algn="r"/>
                <a:tab pos="1193800" algn="l"/>
              </a:tabLst>
            </a:pPr>
            <a:r>
              <a:rPr lang="en-US" sz="2000"/>
              <a:t>	1,156	Receptionists and Information Clerks</a:t>
            </a:r>
          </a:p>
        </p:txBody>
      </p:sp>
    </p:spTree>
    <p:extLst>
      <p:ext uri="{BB962C8B-B14F-4D97-AF65-F5344CB8AC3E}">
        <p14:creationId xmlns:p14="http://schemas.microsoft.com/office/powerpoint/2010/main" val="7011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Winston-Salem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1,550	Combined Food Preparation and Serving Workers, Including Fast Food</a:t>
            </a:r>
          </a:p>
          <a:p>
            <a:pPr>
              <a:tabLst>
                <a:tab pos="965200" algn="r"/>
                <a:tab pos="1193800" algn="l"/>
              </a:tabLst>
            </a:pPr>
            <a:r>
              <a:rPr lang="en-US" sz="2000"/>
              <a:t>	1,201	Registered Nurses</a:t>
            </a:r>
          </a:p>
          <a:p>
            <a:pPr>
              <a:tabLst>
                <a:tab pos="965200" algn="r"/>
                <a:tab pos="1193800" algn="l"/>
              </a:tabLst>
            </a:pPr>
            <a:r>
              <a:rPr lang="en-US" sz="2000"/>
              <a:t>	821	Home Health Aides</a:t>
            </a:r>
          </a:p>
          <a:p>
            <a:pPr>
              <a:tabLst>
                <a:tab pos="965200" algn="r"/>
                <a:tab pos="1193800" algn="l"/>
              </a:tabLst>
            </a:pPr>
            <a:r>
              <a:rPr lang="en-US" sz="2000"/>
              <a:t>	628	Customer Service Representatives</a:t>
            </a:r>
          </a:p>
          <a:p>
            <a:pPr>
              <a:tabLst>
                <a:tab pos="965200" algn="r"/>
                <a:tab pos="1193800" algn="l"/>
              </a:tabLst>
            </a:pPr>
            <a:r>
              <a:rPr lang="en-US" sz="2000"/>
              <a:t>	509	Cooks, Restaurant</a:t>
            </a:r>
          </a:p>
          <a:p>
            <a:pPr>
              <a:tabLst>
                <a:tab pos="965200" algn="r"/>
                <a:tab pos="1193800" algn="l"/>
              </a:tabLst>
            </a:pPr>
            <a:r>
              <a:rPr lang="en-US" sz="2000"/>
              <a:t>	483	Nursing Assistants</a:t>
            </a:r>
          </a:p>
          <a:p>
            <a:pPr>
              <a:tabLst>
                <a:tab pos="965200" algn="r"/>
                <a:tab pos="1193800" algn="l"/>
              </a:tabLst>
            </a:pPr>
            <a:r>
              <a:rPr lang="en-US" sz="2000"/>
              <a:t>	435	Waiters and Waitresses</a:t>
            </a:r>
          </a:p>
          <a:p>
            <a:pPr>
              <a:tabLst>
                <a:tab pos="965200" algn="r"/>
                <a:tab pos="1193800" algn="l"/>
              </a:tabLst>
            </a:pPr>
            <a:r>
              <a:rPr lang="en-US" sz="2000"/>
              <a:t>	430	Laborers and Freight, Stock, and Material Movers, Hand</a:t>
            </a:r>
          </a:p>
          <a:p>
            <a:pPr>
              <a:tabLst>
                <a:tab pos="965200" algn="r"/>
                <a:tab pos="1193800" algn="l"/>
              </a:tabLst>
            </a:pPr>
            <a:r>
              <a:rPr lang="en-US" sz="2000"/>
              <a:t>	369	Retail Salespersons</a:t>
            </a:r>
          </a:p>
          <a:p>
            <a:pPr>
              <a:tabLst>
                <a:tab pos="965200" algn="r"/>
                <a:tab pos="1193800" algn="l"/>
              </a:tabLst>
            </a:pPr>
            <a:r>
              <a:rPr lang="en-US" sz="2000"/>
              <a:t>	357	Team Assemblers</a:t>
            </a:r>
          </a:p>
          <a:p>
            <a:pPr>
              <a:tabLst>
                <a:tab pos="965200" algn="r"/>
                <a:tab pos="1193800" algn="l"/>
              </a:tabLst>
            </a:pPr>
            <a:r>
              <a:rPr lang="en-US" sz="2000"/>
              <a:t>	345	Cashiers</a:t>
            </a:r>
          </a:p>
          <a:p>
            <a:pPr>
              <a:tabLst>
                <a:tab pos="965200" algn="r"/>
                <a:tab pos="1193800" algn="l"/>
              </a:tabLst>
            </a:pPr>
            <a:r>
              <a:rPr lang="en-US" sz="2000"/>
              <a:t>	299	First-Line Supervisors of Food Preparation and Serving Workers</a:t>
            </a:r>
          </a:p>
          <a:p>
            <a:pPr>
              <a:tabLst>
                <a:tab pos="965200" algn="r"/>
                <a:tab pos="1193800" algn="l"/>
              </a:tabLst>
            </a:pPr>
            <a:r>
              <a:rPr lang="en-US" sz="2000"/>
              <a:t>	287	Stock Clerks and Order Fillers</a:t>
            </a:r>
          </a:p>
          <a:p>
            <a:pPr>
              <a:tabLst>
                <a:tab pos="965200" algn="r"/>
                <a:tab pos="1193800" algn="l"/>
              </a:tabLst>
            </a:pPr>
            <a:r>
              <a:rPr lang="en-US" sz="2000"/>
              <a:t>	238	Machinists</a:t>
            </a:r>
          </a:p>
          <a:p>
            <a:pPr>
              <a:tabLst>
                <a:tab pos="965200" algn="r"/>
                <a:tab pos="1193800" algn="l"/>
              </a:tabLst>
            </a:pPr>
            <a:r>
              <a:rPr lang="en-US" sz="2000"/>
              <a:t>	237	Janitors and Cleaners, Except Maids and Housekeeping Cleaners</a:t>
            </a:r>
          </a:p>
          <a:p>
            <a:pPr>
              <a:tabLst>
                <a:tab pos="965200" algn="r"/>
                <a:tab pos="1193800" algn="l"/>
              </a:tabLst>
            </a:pPr>
            <a:r>
              <a:rPr lang="en-US" sz="2000"/>
              <a:t>	225	General and Operations Managers</a:t>
            </a:r>
          </a:p>
          <a:p>
            <a:pPr>
              <a:tabLst>
                <a:tab pos="965200" algn="r"/>
                <a:tab pos="1193800" algn="l"/>
              </a:tabLst>
            </a:pPr>
            <a:r>
              <a:rPr lang="en-US" sz="2000"/>
              <a:t>	214	Maids and Housekeeping Cleaners</a:t>
            </a:r>
          </a:p>
          <a:p>
            <a:pPr>
              <a:tabLst>
                <a:tab pos="965200" algn="r"/>
                <a:tab pos="1193800" algn="l"/>
              </a:tabLst>
            </a:pPr>
            <a:r>
              <a:rPr lang="en-US" sz="2000"/>
              <a:t>	205	Sales Representatives, Wholesale and Manufacturing, Except Technical and Scientific Products</a:t>
            </a:r>
          </a:p>
          <a:p>
            <a:pPr>
              <a:tabLst>
                <a:tab pos="965200" algn="r"/>
                <a:tab pos="1193800" algn="l"/>
              </a:tabLst>
            </a:pPr>
            <a:r>
              <a:rPr lang="en-US" sz="2000"/>
              <a:t>	182	Maintenance and Repair Workers, General</a:t>
            </a:r>
          </a:p>
          <a:p>
            <a:pPr>
              <a:tabLst>
                <a:tab pos="965200" algn="r"/>
                <a:tab pos="1193800" algn="l"/>
              </a:tabLst>
            </a:pPr>
            <a:r>
              <a:rPr lang="en-US" sz="2000"/>
              <a:t>	180	Computer Systems Analysts</a:t>
            </a:r>
          </a:p>
          <a:p>
            <a:pPr>
              <a:tabLst>
                <a:tab pos="965200" algn="r"/>
                <a:tab pos="1193800" algn="l"/>
              </a:tabLst>
            </a:pPr>
            <a:r>
              <a:rPr lang="en-US" sz="2000"/>
              <a:t>	178	Landscaping and </a:t>
            </a:r>
            <a:r>
              <a:rPr lang="en-US" sz="2000" err="1"/>
              <a:t>Groundskeeping</a:t>
            </a:r>
            <a:r>
              <a:rPr lang="en-US" sz="2000"/>
              <a:t> Workers</a:t>
            </a:r>
          </a:p>
          <a:p>
            <a:pPr>
              <a:tabLst>
                <a:tab pos="965200" algn="r"/>
                <a:tab pos="1193800" algn="l"/>
              </a:tabLst>
            </a:pPr>
            <a:r>
              <a:rPr lang="en-US" sz="2000"/>
              <a:t>	174	Computer-Controlled Machine Tool Operators, Metal and Plastic</a:t>
            </a:r>
          </a:p>
          <a:p>
            <a:pPr>
              <a:tabLst>
                <a:tab pos="965200" algn="r"/>
                <a:tab pos="1193800" algn="l"/>
              </a:tabLst>
            </a:pPr>
            <a:r>
              <a:rPr lang="en-US" sz="2000"/>
              <a:t>	164	First-Line Supervisors of Office and Administrative Support Workers</a:t>
            </a:r>
          </a:p>
          <a:p>
            <a:pPr>
              <a:tabLst>
                <a:tab pos="965200" algn="r"/>
                <a:tab pos="1193800" algn="l"/>
              </a:tabLst>
            </a:pPr>
            <a:r>
              <a:rPr lang="en-US" sz="2000"/>
              <a:t>	162	Industrial Machinery Mechanics</a:t>
            </a:r>
          </a:p>
          <a:p>
            <a:pPr>
              <a:tabLst>
                <a:tab pos="965200" algn="r"/>
                <a:tab pos="1193800" algn="l"/>
              </a:tabLst>
            </a:pPr>
            <a:r>
              <a:rPr lang="en-US" sz="2000"/>
              <a:t>	160	Accountants and Auditors</a:t>
            </a:r>
          </a:p>
          <a:p>
            <a:pPr>
              <a:tabLst>
                <a:tab pos="965200" algn="r"/>
                <a:tab pos="1193800" algn="l"/>
              </a:tabLst>
            </a:pPr>
            <a:r>
              <a:rPr lang="en-US" sz="2000"/>
              <a:t>	157	Security Guards</a:t>
            </a:r>
          </a:p>
          <a:p>
            <a:pPr>
              <a:tabLst>
                <a:tab pos="965200" algn="r"/>
                <a:tab pos="1193800" algn="l"/>
              </a:tabLst>
            </a:pPr>
            <a:r>
              <a:rPr lang="en-US" sz="2000"/>
              <a:t>	155	Packers and Packagers, Hand</a:t>
            </a:r>
          </a:p>
          <a:p>
            <a:pPr>
              <a:tabLst>
                <a:tab pos="965200" algn="r"/>
                <a:tab pos="1193800" algn="l"/>
              </a:tabLst>
            </a:pPr>
            <a:r>
              <a:rPr lang="en-US" sz="2000"/>
              <a:t>	146	Electricians</a:t>
            </a:r>
          </a:p>
          <a:p>
            <a:pPr>
              <a:tabLst>
                <a:tab pos="965200" algn="r"/>
                <a:tab pos="1193800" algn="l"/>
              </a:tabLst>
            </a:pPr>
            <a:r>
              <a:rPr lang="en-US" sz="2000"/>
              <a:t>	143	First-Line Supervisors of Retail Sales Workers</a:t>
            </a:r>
          </a:p>
          <a:p>
            <a:pPr>
              <a:tabLst>
                <a:tab pos="965200" algn="r"/>
                <a:tab pos="1193800" algn="l"/>
              </a:tabLst>
            </a:pPr>
            <a:r>
              <a:rPr lang="en-US" sz="2000"/>
              <a:t>	139	Personal Care Aides</a:t>
            </a:r>
          </a:p>
          <a:p>
            <a:pPr>
              <a:tabLst>
                <a:tab pos="965200" algn="r"/>
                <a:tab pos="1193800" algn="l"/>
              </a:tabLst>
            </a:pPr>
            <a:r>
              <a:rPr lang="en-US" sz="2000"/>
              <a:t>	125	Market Research Analysts and Marketing Specialists</a:t>
            </a:r>
          </a:p>
          <a:p>
            <a:pPr>
              <a:tabLst>
                <a:tab pos="965200" algn="r"/>
                <a:tab pos="1193800" algn="l"/>
              </a:tabLst>
            </a:pPr>
            <a:r>
              <a:rPr lang="en-US" sz="2000"/>
              <a:t>	115	Bartenders</a:t>
            </a:r>
          </a:p>
          <a:p>
            <a:pPr>
              <a:tabLst>
                <a:tab pos="965200" algn="r"/>
                <a:tab pos="1193800" algn="l"/>
              </a:tabLst>
            </a:pPr>
            <a:r>
              <a:rPr lang="en-US" sz="2000"/>
              <a:t>	113	Pharmacy Technicians</a:t>
            </a:r>
          </a:p>
          <a:p>
            <a:pPr>
              <a:tabLst>
                <a:tab pos="965200" algn="r"/>
                <a:tab pos="1193800" algn="l"/>
              </a:tabLst>
            </a:pPr>
            <a:r>
              <a:rPr lang="en-US" sz="2000"/>
              <a:t>	108	Management Analysts</a:t>
            </a:r>
          </a:p>
          <a:p>
            <a:pPr>
              <a:tabLst>
                <a:tab pos="965200" algn="r"/>
                <a:tab pos="1193800" algn="l"/>
              </a:tabLst>
            </a:pPr>
            <a:r>
              <a:rPr lang="en-US" sz="2000"/>
              <a:t>	106	Software Developers, Applications</a:t>
            </a:r>
          </a:p>
          <a:p>
            <a:pPr>
              <a:tabLst>
                <a:tab pos="965200" algn="r"/>
                <a:tab pos="1193800" algn="l"/>
              </a:tabLst>
            </a:pPr>
            <a:r>
              <a:rPr lang="en-US" sz="2000"/>
              <a:t>	104	Computer and Information Systems Managers</a:t>
            </a:r>
          </a:p>
          <a:p>
            <a:pPr>
              <a:tabLst>
                <a:tab pos="965200" algn="r"/>
                <a:tab pos="1193800" algn="l"/>
              </a:tabLst>
            </a:pPr>
            <a:r>
              <a:rPr lang="en-US" sz="2000"/>
              <a:t>	102	Heating, Air Conditioning, and Refrigeration Mechanics and Installers</a:t>
            </a:r>
          </a:p>
          <a:p>
            <a:pPr>
              <a:tabLst>
                <a:tab pos="965200" algn="r"/>
                <a:tab pos="1193800" algn="l"/>
              </a:tabLst>
            </a:pPr>
            <a:r>
              <a:rPr lang="en-US" sz="2000"/>
              <a:t>	96	Computer User Support Specialists</a:t>
            </a:r>
          </a:p>
          <a:p>
            <a:pPr>
              <a:tabLst>
                <a:tab pos="965200" algn="r"/>
                <a:tab pos="1193800" algn="l"/>
              </a:tabLst>
            </a:pPr>
            <a:r>
              <a:rPr lang="en-US" sz="2000"/>
              <a:t>	95	Welders, Cutters, </a:t>
            </a:r>
            <a:r>
              <a:rPr lang="en-US" sz="2000" err="1"/>
              <a:t>Solderers</a:t>
            </a:r>
            <a:r>
              <a:rPr lang="en-US" sz="2000"/>
              <a:t>, and </a:t>
            </a:r>
            <a:r>
              <a:rPr lang="en-US" sz="2000" err="1"/>
              <a:t>Brazers</a:t>
            </a:r>
            <a:endParaRPr lang="en-US" sz="2000"/>
          </a:p>
          <a:p>
            <a:pPr>
              <a:tabLst>
                <a:tab pos="965200" algn="r"/>
                <a:tab pos="1193800" algn="l"/>
              </a:tabLst>
            </a:pPr>
            <a:r>
              <a:rPr lang="en-US" sz="2000"/>
              <a:t>	94	Counter Attendants, Cafeteria, Food Concession, and Coffee Shop</a:t>
            </a:r>
          </a:p>
        </p:txBody>
      </p:sp>
    </p:spTree>
    <p:extLst>
      <p:ext uri="{BB962C8B-B14F-4D97-AF65-F5344CB8AC3E}">
        <p14:creationId xmlns:p14="http://schemas.microsoft.com/office/powerpoint/2010/main" val="227774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Pinehurst-Rockingham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482	Home Health Aides</a:t>
            </a:r>
          </a:p>
          <a:p>
            <a:pPr>
              <a:tabLst>
                <a:tab pos="965200" algn="r"/>
                <a:tab pos="1193800" algn="l"/>
              </a:tabLst>
            </a:pPr>
            <a:r>
              <a:rPr lang="en-US" sz="2000"/>
              <a:t>	426	Registered Nurses</a:t>
            </a:r>
          </a:p>
          <a:p>
            <a:pPr>
              <a:tabLst>
                <a:tab pos="965200" algn="r"/>
                <a:tab pos="1193800" algn="l"/>
              </a:tabLst>
            </a:pPr>
            <a:r>
              <a:rPr lang="en-US" sz="2000"/>
              <a:t>	396	Combined Food Preparation and Serving Workers, Including Fast Food</a:t>
            </a:r>
          </a:p>
          <a:p>
            <a:pPr>
              <a:tabLst>
                <a:tab pos="965200" algn="r"/>
                <a:tab pos="1193800" algn="l"/>
              </a:tabLst>
            </a:pPr>
            <a:r>
              <a:rPr lang="en-US" sz="2000"/>
              <a:t>	356	Nursing Assistants</a:t>
            </a:r>
          </a:p>
          <a:p>
            <a:pPr>
              <a:tabLst>
                <a:tab pos="965200" algn="r"/>
                <a:tab pos="1193800" algn="l"/>
              </a:tabLst>
            </a:pPr>
            <a:r>
              <a:rPr lang="en-US" sz="2000"/>
              <a:t>	218	Retail Salespersons</a:t>
            </a:r>
          </a:p>
          <a:p>
            <a:pPr>
              <a:tabLst>
                <a:tab pos="965200" algn="r"/>
                <a:tab pos="1193800" algn="l"/>
              </a:tabLst>
            </a:pPr>
            <a:r>
              <a:rPr lang="en-US" sz="2000"/>
              <a:t>	158	Cashiers</a:t>
            </a:r>
          </a:p>
          <a:p>
            <a:pPr>
              <a:tabLst>
                <a:tab pos="965200" algn="r"/>
                <a:tab pos="1193800" algn="l"/>
              </a:tabLst>
            </a:pPr>
            <a:r>
              <a:rPr lang="en-US" sz="2000"/>
              <a:t>	138	Waiters and Waitresses</a:t>
            </a:r>
          </a:p>
          <a:p>
            <a:pPr>
              <a:tabLst>
                <a:tab pos="965200" algn="r"/>
                <a:tab pos="1193800" algn="l"/>
              </a:tabLst>
            </a:pPr>
            <a:r>
              <a:rPr lang="en-US" sz="2000"/>
              <a:t>	136	Maids and Housekeeping Cleaners</a:t>
            </a:r>
          </a:p>
          <a:p>
            <a:pPr>
              <a:tabLst>
                <a:tab pos="965200" algn="r"/>
                <a:tab pos="1193800" algn="l"/>
              </a:tabLst>
            </a:pPr>
            <a:r>
              <a:rPr lang="en-US" sz="2000"/>
              <a:t>	134	Customer Service Representatives</a:t>
            </a:r>
          </a:p>
          <a:p>
            <a:pPr>
              <a:tabLst>
                <a:tab pos="965200" algn="r"/>
                <a:tab pos="1193800" algn="l"/>
              </a:tabLst>
            </a:pPr>
            <a:r>
              <a:rPr lang="en-US" sz="2000"/>
              <a:t>	125	Cooks, Restaurant</a:t>
            </a:r>
          </a:p>
          <a:p>
            <a:pPr>
              <a:tabLst>
                <a:tab pos="965200" algn="r"/>
                <a:tab pos="1193800" algn="l"/>
              </a:tabLst>
            </a:pPr>
            <a:r>
              <a:rPr lang="en-US" sz="2000"/>
              <a:t>	105	Childcare Workers</a:t>
            </a:r>
          </a:p>
          <a:p>
            <a:pPr>
              <a:tabLst>
                <a:tab pos="965200" algn="r"/>
                <a:tab pos="1193800" algn="l"/>
              </a:tabLst>
            </a:pPr>
            <a:r>
              <a:rPr lang="en-US" sz="2000"/>
              <a:t>	103	Personal Care Aides</a:t>
            </a:r>
          </a:p>
          <a:p>
            <a:pPr>
              <a:tabLst>
                <a:tab pos="965200" algn="r"/>
                <a:tab pos="1193800" algn="l"/>
              </a:tabLst>
            </a:pPr>
            <a:r>
              <a:rPr lang="en-US" sz="2000"/>
              <a:t>	90	First-Line Supervisors of Food Preparation and Serving Workers</a:t>
            </a:r>
          </a:p>
          <a:p>
            <a:pPr>
              <a:tabLst>
                <a:tab pos="965200" algn="r"/>
                <a:tab pos="1193800" algn="l"/>
              </a:tabLst>
            </a:pPr>
            <a:r>
              <a:rPr lang="en-US" sz="2000"/>
              <a:t>	89	General and Operations Managers</a:t>
            </a:r>
          </a:p>
          <a:p>
            <a:pPr>
              <a:tabLst>
                <a:tab pos="965200" algn="r"/>
                <a:tab pos="1193800" algn="l"/>
              </a:tabLst>
            </a:pPr>
            <a:r>
              <a:rPr lang="en-US" sz="2000"/>
              <a:t>	88	Stock Clerks and Order Fillers</a:t>
            </a:r>
          </a:p>
          <a:p>
            <a:pPr>
              <a:tabLst>
                <a:tab pos="965200" algn="r"/>
                <a:tab pos="1193800" algn="l"/>
              </a:tabLst>
            </a:pPr>
            <a:r>
              <a:rPr lang="en-US" sz="2000"/>
              <a:t>	88	Maintenance and Repair Workers, General</a:t>
            </a:r>
          </a:p>
          <a:p>
            <a:pPr>
              <a:tabLst>
                <a:tab pos="965200" algn="r"/>
                <a:tab pos="1193800" algn="l"/>
              </a:tabLst>
            </a:pPr>
            <a:r>
              <a:rPr lang="en-US" sz="2000"/>
              <a:t>	81	First-Line Supervisors of Retail Sales Workers</a:t>
            </a:r>
          </a:p>
          <a:p>
            <a:pPr>
              <a:tabLst>
                <a:tab pos="965200" algn="r"/>
                <a:tab pos="1193800" algn="l"/>
              </a:tabLst>
            </a:pPr>
            <a:r>
              <a:rPr lang="en-US" sz="2000"/>
              <a:t>	77	Laborers and Freight, Stock, and Material Movers, Hand</a:t>
            </a:r>
          </a:p>
          <a:p>
            <a:pPr>
              <a:tabLst>
                <a:tab pos="965200" algn="r"/>
                <a:tab pos="1193800" algn="l"/>
              </a:tabLst>
            </a:pPr>
            <a:r>
              <a:rPr lang="en-US" sz="2000"/>
              <a:t>	77	Licensed Practical and Licensed Vocational Nurses</a:t>
            </a:r>
          </a:p>
          <a:p>
            <a:pPr>
              <a:tabLst>
                <a:tab pos="965200" algn="r"/>
                <a:tab pos="1193800" algn="l"/>
              </a:tabLst>
            </a:pPr>
            <a:r>
              <a:rPr lang="en-US" sz="2000"/>
              <a:t>	76	Janitors and Cleaners, Except Maids and Housekeeping Cleaners</a:t>
            </a:r>
          </a:p>
          <a:p>
            <a:pPr>
              <a:tabLst>
                <a:tab pos="965200" algn="r"/>
                <a:tab pos="1193800" algn="l"/>
              </a:tabLst>
            </a:pPr>
            <a:r>
              <a:rPr lang="en-US" sz="2000"/>
              <a:t>	70	Office Clerks, General</a:t>
            </a:r>
          </a:p>
          <a:p>
            <a:pPr>
              <a:tabLst>
                <a:tab pos="965200" algn="r"/>
                <a:tab pos="1193800" algn="l"/>
              </a:tabLst>
            </a:pPr>
            <a:r>
              <a:rPr lang="en-US" sz="2000"/>
              <a:t>	70	First-Line Supervisors of Office and Administrative Support Workers</a:t>
            </a:r>
          </a:p>
          <a:p>
            <a:pPr>
              <a:tabLst>
                <a:tab pos="965200" algn="r"/>
                <a:tab pos="1193800" algn="l"/>
              </a:tabLst>
            </a:pPr>
            <a:r>
              <a:rPr lang="en-US" sz="2000"/>
              <a:t>	60	Accountants and Auditors</a:t>
            </a:r>
          </a:p>
          <a:p>
            <a:pPr>
              <a:tabLst>
                <a:tab pos="965200" algn="r"/>
                <a:tab pos="1193800" algn="l"/>
              </a:tabLst>
            </a:pPr>
            <a:r>
              <a:rPr lang="en-US" sz="2000"/>
              <a:t>	55	Heavy and Tractor-Trailer Truck Drivers</a:t>
            </a:r>
          </a:p>
          <a:p>
            <a:pPr>
              <a:tabLst>
                <a:tab pos="965200" algn="r"/>
                <a:tab pos="1193800" algn="l"/>
              </a:tabLst>
            </a:pPr>
            <a:r>
              <a:rPr lang="en-US" sz="2000"/>
              <a:t>	55	Landscaping and </a:t>
            </a:r>
            <a:r>
              <a:rPr lang="en-US" sz="2000" err="1"/>
              <a:t>Groundskeeping</a:t>
            </a:r>
            <a:r>
              <a:rPr lang="en-US" sz="2000"/>
              <a:t> Workers</a:t>
            </a:r>
          </a:p>
          <a:p>
            <a:pPr>
              <a:tabLst>
                <a:tab pos="965200" algn="r"/>
                <a:tab pos="1193800" algn="l"/>
              </a:tabLst>
            </a:pPr>
            <a:r>
              <a:rPr lang="en-US" sz="2000"/>
              <a:t>	54	Construction Laborers</a:t>
            </a:r>
          </a:p>
          <a:p>
            <a:pPr>
              <a:tabLst>
                <a:tab pos="965200" algn="r"/>
                <a:tab pos="1193800" algn="l"/>
              </a:tabLst>
            </a:pPr>
            <a:r>
              <a:rPr lang="en-US" sz="2000"/>
              <a:t>	50	Pharmacy Technicians</a:t>
            </a:r>
          </a:p>
          <a:p>
            <a:pPr>
              <a:tabLst>
                <a:tab pos="965200" algn="r"/>
                <a:tab pos="1193800" algn="l"/>
              </a:tabLst>
            </a:pPr>
            <a:r>
              <a:rPr lang="en-US" sz="2000"/>
              <a:t>	49	Cooks, Institution and Cafeteria</a:t>
            </a:r>
          </a:p>
          <a:p>
            <a:pPr>
              <a:tabLst>
                <a:tab pos="965200" algn="r"/>
                <a:tab pos="1193800" algn="l"/>
              </a:tabLst>
            </a:pPr>
            <a:r>
              <a:rPr lang="en-US" sz="2000"/>
              <a:t>	48	Food Preparation Workers</a:t>
            </a:r>
          </a:p>
          <a:p>
            <a:pPr>
              <a:tabLst>
                <a:tab pos="965200" algn="r"/>
                <a:tab pos="1193800" algn="l"/>
              </a:tabLst>
            </a:pPr>
            <a:r>
              <a:rPr lang="en-US" sz="2000"/>
              <a:t>	46	Police and Sheriff's Patrol Officers</a:t>
            </a:r>
          </a:p>
          <a:p>
            <a:pPr>
              <a:tabLst>
                <a:tab pos="965200" algn="r"/>
                <a:tab pos="1193800" algn="l"/>
              </a:tabLst>
            </a:pPr>
            <a:r>
              <a:rPr lang="en-US" sz="2000"/>
              <a:t>	44	Secretaries and Administrative Assistants, Except Legal, Medical, and Executive</a:t>
            </a:r>
          </a:p>
          <a:p>
            <a:pPr>
              <a:tabLst>
                <a:tab pos="965200" algn="r"/>
                <a:tab pos="1193800" algn="l"/>
              </a:tabLst>
            </a:pPr>
            <a:r>
              <a:rPr lang="en-US" sz="2000"/>
              <a:t>	44	Industrial Machinery Mechanics</a:t>
            </a:r>
          </a:p>
          <a:p>
            <a:pPr>
              <a:tabLst>
                <a:tab pos="965200" algn="r"/>
                <a:tab pos="1193800" algn="l"/>
              </a:tabLst>
            </a:pPr>
            <a:r>
              <a:rPr lang="en-US" sz="2000"/>
              <a:t>	41	First-Line Supervisors of Construction Trades and Extraction Workers</a:t>
            </a:r>
          </a:p>
          <a:p>
            <a:pPr>
              <a:tabLst>
                <a:tab pos="965200" algn="r"/>
                <a:tab pos="1193800" algn="l"/>
              </a:tabLst>
            </a:pPr>
            <a:r>
              <a:rPr lang="en-US" sz="2000"/>
              <a:t>	40	Business Operations Specialists, All Other</a:t>
            </a:r>
          </a:p>
          <a:p>
            <a:pPr>
              <a:tabLst>
                <a:tab pos="965200" algn="r"/>
                <a:tab pos="1193800" algn="l"/>
              </a:tabLst>
            </a:pPr>
            <a:r>
              <a:rPr lang="en-US" sz="2000"/>
              <a:t>	40	Electricians</a:t>
            </a:r>
          </a:p>
          <a:p>
            <a:pPr>
              <a:tabLst>
                <a:tab pos="965200" algn="r"/>
                <a:tab pos="1193800" algn="l"/>
              </a:tabLst>
            </a:pPr>
            <a:r>
              <a:rPr lang="en-US" sz="2000"/>
              <a:t>	39	Receptionists and Information Clerks</a:t>
            </a:r>
          </a:p>
          <a:p>
            <a:pPr>
              <a:tabLst>
                <a:tab pos="965200" algn="r"/>
                <a:tab pos="1193800" algn="l"/>
              </a:tabLst>
            </a:pPr>
            <a:r>
              <a:rPr lang="en-US" sz="2000"/>
              <a:t>	38	Security Guards</a:t>
            </a:r>
          </a:p>
          <a:p>
            <a:pPr>
              <a:tabLst>
                <a:tab pos="965200" algn="r"/>
                <a:tab pos="1193800" algn="l"/>
              </a:tabLst>
            </a:pPr>
            <a:r>
              <a:rPr lang="en-US" sz="2000"/>
              <a:t>	37	Managers, All Other</a:t>
            </a:r>
          </a:p>
          <a:p>
            <a:pPr>
              <a:tabLst>
                <a:tab pos="965200" algn="r"/>
                <a:tab pos="1193800" algn="l"/>
              </a:tabLst>
            </a:pPr>
            <a:r>
              <a:rPr lang="en-US" sz="2000"/>
              <a:t>	36	Recreation Workers</a:t>
            </a:r>
          </a:p>
          <a:p>
            <a:pPr>
              <a:tabLst>
                <a:tab pos="965200" algn="r"/>
                <a:tab pos="1193800" algn="l"/>
              </a:tabLst>
            </a:pPr>
            <a:r>
              <a:rPr lang="en-US" sz="2000"/>
              <a:t>	35	Hotel, Motel, and Resort Desk Clerks 	</a:t>
            </a:r>
          </a:p>
        </p:txBody>
      </p:sp>
    </p:spTree>
    <p:extLst>
      <p:ext uri="{BB962C8B-B14F-4D97-AF65-F5344CB8AC3E}">
        <p14:creationId xmlns:p14="http://schemas.microsoft.com/office/powerpoint/2010/main" val="866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Greensboro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2,324	Combined Food Preparation and Serving Workers, Including Fast Food</a:t>
            </a:r>
          </a:p>
          <a:p>
            <a:pPr>
              <a:tabLst>
                <a:tab pos="965200" algn="r"/>
                <a:tab pos="1193800" algn="l"/>
              </a:tabLst>
            </a:pPr>
            <a:r>
              <a:rPr lang="en-US" sz="2000"/>
              <a:t>	1,114	Home Health Aides</a:t>
            </a:r>
          </a:p>
          <a:p>
            <a:pPr>
              <a:tabLst>
                <a:tab pos="965200" algn="r"/>
                <a:tab pos="1193800" algn="l"/>
              </a:tabLst>
            </a:pPr>
            <a:r>
              <a:rPr lang="en-US" sz="2000"/>
              <a:t>	902	Customer Service Representatives</a:t>
            </a:r>
          </a:p>
          <a:p>
            <a:pPr>
              <a:tabLst>
                <a:tab pos="965200" algn="r"/>
                <a:tab pos="1193800" algn="l"/>
              </a:tabLst>
            </a:pPr>
            <a:r>
              <a:rPr lang="en-US" sz="2000"/>
              <a:t>	876	Registered Nurses</a:t>
            </a:r>
          </a:p>
          <a:p>
            <a:pPr>
              <a:tabLst>
                <a:tab pos="965200" algn="r"/>
                <a:tab pos="1193800" algn="l"/>
              </a:tabLst>
            </a:pPr>
            <a:r>
              <a:rPr lang="en-US" sz="2000"/>
              <a:t>	817	Retail Salespersons</a:t>
            </a:r>
          </a:p>
          <a:p>
            <a:pPr>
              <a:tabLst>
                <a:tab pos="965200" algn="r"/>
                <a:tab pos="1193800" algn="l"/>
              </a:tabLst>
            </a:pPr>
            <a:r>
              <a:rPr lang="en-US" sz="2000"/>
              <a:t>	799	Laborers and Freight, Stock, and Material Movers, Hand</a:t>
            </a:r>
          </a:p>
          <a:p>
            <a:pPr>
              <a:tabLst>
                <a:tab pos="965200" algn="r"/>
                <a:tab pos="1193800" algn="l"/>
              </a:tabLst>
            </a:pPr>
            <a:r>
              <a:rPr lang="en-US" sz="2000"/>
              <a:t>	762	Cooks, Restaurant</a:t>
            </a:r>
          </a:p>
          <a:p>
            <a:pPr>
              <a:tabLst>
                <a:tab pos="965200" algn="r"/>
                <a:tab pos="1193800" algn="l"/>
              </a:tabLst>
            </a:pPr>
            <a:r>
              <a:rPr lang="en-US" sz="2000"/>
              <a:t>	683	Waiters and Waitresses</a:t>
            </a:r>
          </a:p>
          <a:p>
            <a:pPr>
              <a:tabLst>
                <a:tab pos="965200" algn="r"/>
                <a:tab pos="1193800" algn="l"/>
              </a:tabLst>
            </a:pPr>
            <a:r>
              <a:rPr lang="en-US" sz="2000"/>
              <a:t>	620	Team Assemblers</a:t>
            </a:r>
          </a:p>
          <a:p>
            <a:pPr>
              <a:tabLst>
                <a:tab pos="965200" algn="r"/>
                <a:tab pos="1193800" algn="l"/>
              </a:tabLst>
            </a:pPr>
            <a:r>
              <a:rPr lang="en-US" sz="2000"/>
              <a:t>	464	Nursing Assistants</a:t>
            </a:r>
          </a:p>
          <a:p>
            <a:pPr>
              <a:tabLst>
                <a:tab pos="965200" algn="r"/>
                <a:tab pos="1193800" algn="l"/>
              </a:tabLst>
            </a:pPr>
            <a:r>
              <a:rPr lang="en-US" sz="2000"/>
              <a:t>	448	First-Line Supervisors of Food Preparation and Serving Workers</a:t>
            </a:r>
          </a:p>
          <a:p>
            <a:pPr>
              <a:tabLst>
                <a:tab pos="965200" algn="r"/>
                <a:tab pos="1193800" algn="l"/>
              </a:tabLst>
            </a:pPr>
            <a:r>
              <a:rPr lang="en-US" sz="2000"/>
              <a:t>	426	Janitors and Cleaners, Except Maids and Housekeeping Cleaners</a:t>
            </a:r>
          </a:p>
          <a:p>
            <a:pPr>
              <a:tabLst>
                <a:tab pos="965200" algn="r"/>
                <a:tab pos="1193800" algn="l"/>
              </a:tabLst>
            </a:pPr>
            <a:r>
              <a:rPr lang="en-US" sz="2000"/>
              <a:t>	395	Heavy and Tractor-Trailer Truck Drivers</a:t>
            </a:r>
          </a:p>
          <a:p>
            <a:pPr>
              <a:tabLst>
                <a:tab pos="965200" algn="r"/>
                <a:tab pos="1193800" algn="l"/>
              </a:tabLst>
            </a:pPr>
            <a:r>
              <a:rPr lang="en-US" sz="2000"/>
              <a:t>	356	Landscaping and </a:t>
            </a:r>
            <a:r>
              <a:rPr lang="en-US" sz="2000" err="1"/>
              <a:t>Groundskeeping</a:t>
            </a:r>
            <a:r>
              <a:rPr lang="en-US" sz="2000"/>
              <a:t> Workers</a:t>
            </a:r>
          </a:p>
          <a:p>
            <a:pPr>
              <a:tabLst>
                <a:tab pos="965200" algn="r"/>
                <a:tab pos="1193800" algn="l"/>
              </a:tabLst>
            </a:pPr>
            <a:r>
              <a:rPr lang="en-US" sz="2000"/>
              <a:t>	343	Sales Representatives, Wholesale and Manufacturing, Except Technical and Scientific Products</a:t>
            </a:r>
          </a:p>
          <a:p>
            <a:pPr>
              <a:tabLst>
                <a:tab pos="965200" algn="r"/>
                <a:tab pos="1193800" algn="l"/>
              </a:tabLst>
            </a:pPr>
            <a:r>
              <a:rPr lang="en-US" sz="2000"/>
              <a:t>	322	General and Operations Managers</a:t>
            </a:r>
          </a:p>
          <a:p>
            <a:pPr>
              <a:tabLst>
                <a:tab pos="965200" algn="r"/>
                <a:tab pos="1193800" algn="l"/>
              </a:tabLst>
            </a:pPr>
            <a:r>
              <a:rPr lang="en-US" sz="2000"/>
              <a:t>	302	Machinists</a:t>
            </a:r>
          </a:p>
          <a:p>
            <a:pPr>
              <a:tabLst>
                <a:tab pos="965200" algn="r"/>
                <a:tab pos="1193800" algn="l"/>
              </a:tabLst>
            </a:pPr>
            <a:r>
              <a:rPr lang="en-US" sz="2000"/>
              <a:t>	292	Maintenance and Repair Workers, General</a:t>
            </a:r>
          </a:p>
          <a:p>
            <a:pPr>
              <a:tabLst>
                <a:tab pos="965200" algn="r"/>
                <a:tab pos="1193800" algn="l"/>
              </a:tabLst>
            </a:pPr>
            <a:r>
              <a:rPr lang="en-US" sz="2000"/>
              <a:t>	270	Industrial Machinery Mechanics</a:t>
            </a:r>
          </a:p>
          <a:p>
            <a:pPr>
              <a:tabLst>
                <a:tab pos="965200" algn="r"/>
                <a:tab pos="1193800" algn="l"/>
              </a:tabLst>
            </a:pPr>
            <a:r>
              <a:rPr lang="en-US" sz="2000"/>
              <a:t>	258	Security Guards</a:t>
            </a:r>
          </a:p>
          <a:p>
            <a:pPr>
              <a:tabLst>
                <a:tab pos="965200" algn="r"/>
                <a:tab pos="1193800" algn="l"/>
              </a:tabLst>
            </a:pPr>
            <a:r>
              <a:rPr lang="en-US" sz="2000"/>
              <a:t>	252	Construction Laborers</a:t>
            </a:r>
          </a:p>
          <a:p>
            <a:pPr>
              <a:tabLst>
                <a:tab pos="965200" algn="r"/>
                <a:tab pos="1193800" algn="l"/>
              </a:tabLst>
            </a:pPr>
            <a:r>
              <a:rPr lang="en-US" sz="2000"/>
              <a:t>	251	Stock Clerks and Order Fillers</a:t>
            </a:r>
          </a:p>
          <a:p>
            <a:pPr>
              <a:tabLst>
                <a:tab pos="965200" algn="r"/>
                <a:tab pos="1193800" algn="l"/>
              </a:tabLst>
            </a:pPr>
            <a:r>
              <a:rPr lang="en-US" sz="2000"/>
              <a:t>	240	Computer-Controlled Machine Tool Operators, Metal and Plastic</a:t>
            </a:r>
          </a:p>
          <a:p>
            <a:pPr>
              <a:tabLst>
                <a:tab pos="965200" algn="r"/>
                <a:tab pos="1193800" algn="l"/>
              </a:tabLst>
            </a:pPr>
            <a:r>
              <a:rPr lang="en-US" sz="2000"/>
              <a:t>	238	Light Truck or Delivery Services Drivers</a:t>
            </a:r>
          </a:p>
          <a:p>
            <a:pPr>
              <a:tabLst>
                <a:tab pos="965200" algn="r"/>
                <a:tab pos="1193800" algn="l"/>
              </a:tabLst>
            </a:pPr>
            <a:r>
              <a:rPr lang="en-US" sz="2000"/>
              <a:t>	225	Personal Care Aides</a:t>
            </a:r>
          </a:p>
          <a:p>
            <a:pPr>
              <a:tabLst>
                <a:tab pos="965200" algn="r"/>
                <a:tab pos="1193800" algn="l"/>
              </a:tabLst>
            </a:pPr>
            <a:r>
              <a:rPr lang="en-US" sz="2000"/>
              <a:t>	212	Computer Systems Analysts</a:t>
            </a:r>
          </a:p>
          <a:p>
            <a:pPr>
              <a:tabLst>
                <a:tab pos="965200" algn="r"/>
                <a:tab pos="1193800" algn="l"/>
              </a:tabLst>
            </a:pPr>
            <a:r>
              <a:rPr lang="en-US" sz="2000"/>
              <a:t>	210	Packers and Packagers, Hand</a:t>
            </a:r>
          </a:p>
          <a:p>
            <a:pPr>
              <a:tabLst>
                <a:tab pos="965200" algn="r"/>
                <a:tab pos="1193800" algn="l"/>
              </a:tabLst>
            </a:pPr>
            <a:r>
              <a:rPr lang="en-US" sz="2000"/>
              <a:t>	210	First-Line Supervisors of Construction Trades and Extraction Workers</a:t>
            </a:r>
          </a:p>
          <a:p>
            <a:pPr>
              <a:tabLst>
                <a:tab pos="965200" algn="r"/>
                <a:tab pos="1193800" algn="l"/>
              </a:tabLst>
            </a:pPr>
            <a:r>
              <a:rPr lang="en-US" sz="2000"/>
              <a:t>	205	Maids and Housekeeping Cleaners</a:t>
            </a:r>
          </a:p>
          <a:p>
            <a:pPr>
              <a:tabLst>
                <a:tab pos="965200" algn="r"/>
                <a:tab pos="1193800" algn="l"/>
              </a:tabLst>
            </a:pPr>
            <a:r>
              <a:rPr lang="en-US" sz="2000"/>
              <a:t>	198	Carpenters</a:t>
            </a:r>
          </a:p>
          <a:p>
            <a:pPr>
              <a:tabLst>
                <a:tab pos="965200" algn="r"/>
                <a:tab pos="1193800" algn="l"/>
              </a:tabLst>
            </a:pPr>
            <a:r>
              <a:rPr lang="en-US" sz="2000"/>
              <a:t>	192	Accountants and Auditors</a:t>
            </a:r>
          </a:p>
          <a:p>
            <a:pPr>
              <a:tabLst>
                <a:tab pos="965200" algn="r"/>
                <a:tab pos="1193800" algn="l"/>
              </a:tabLst>
            </a:pPr>
            <a:r>
              <a:rPr lang="en-US" sz="2000"/>
              <a:t>	183	Electricians</a:t>
            </a:r>
          </a:p>
          <a:p>
            <a:pPr>
              <a:tabLst>
                <a:tab pos="965200" algn="r"/>
                <a:tab pos="1193800" algn="l"/>
              </a:tabLst>
            </a:pPr>
            <a:r>
              <a:rPr lang="en-US" sz="2000"/>
              <a:t>	171	Bartenders</a:t>
            </a:r>
          </a:p>
          <a:p>
            <a:pPr>
              <a:tabLst>
                <a:tab pos="965200" algn="r"/>
                <a:tab pos="1193800" algn="l"/>
              </a:tabLst>
            </a:pPr>
            <a:r>
              <a:rPr lang="en-US" sz="2000"/>
              <a:t>	166	First-Line Supervisors of Office and Administrative Support Workers</a:t>
            </a:r>
          </a:p>
          <a:p>
            <a:pPr>
              <a:tabLst>
                <a:tab pos="965200" algn="r"/>
                <a:tab pos="1193800" algn="l"/>
              </a:tabLst>
            </a:pPr>
            <a:r>
              <a:rPr lang="en-US" sz="2000"/>
              <a:t>	165	Software Developers, Applications</a:t>
            </a:r>
          </a:p>
          <a:p>
            <a:pPr>
              <a:tabLst>
                <a:tab pos="965200" algn="r"/>
                <a:tab pos="1193800" algn="l"/>
              </a:tabLst>
            </a:pPr>
            <a:r>
              <a:rPr lang="en-US" sz="2000"/>
              <a:t>	164	First-Line Supervisors of Retail Sales Workers</a:t>
            </a:r>
          </a:p>
          <a:p>
            <a:pPr>
              <a:tabLst>
                <a:tab pos="965200" algn="r"/>
                <a:tab pos="1193800" algn="l"/>
              </a:tabLst>
            </a:pPr>
            <a:r>
              <a:rPr lang="en-US" sz="2000"/>
              <a:t>	164	Market Research Analysts and Marketing Specialists</a:t>
            </a:r>
          </a:p>
          <a:p>
            <a:pPr>
              <a:tabLst>
                <a:tab pos="965200" algn="r"/>
                <a:tab pos="1193800" algn="l"/>
              </a:tabLst>
            </a:pPr>
            <a:r>
              <a:rPr lang="en-US" sz="2000"/>
              <a:t>	154	Automotive Service Technicians and Mechanics</a:t>
            </a:r>
          </a:p>
          <a:p>
            <a:pPr>
              <a:tabLst>
                <a:tab pos="965200" algn="r"/>
                <a:tab pos="1193800" algn="l"/>
              </a:tabLst>
            </a:pPr>
            <a:r>
              <a:rPr lang="en-US" sz="2000"/>
              <a:t>	153	Sales Representatives, Services, All Other</a:t>
            </a:r>
          </a:p>
          <a:p>
            <a:pPr>
              <a:tabLst>
                <a:tab pos="965200" algn="r"/>
                <a:tab pos="1193800" algn="l"/>
              </a:tabLst>
            </a:pPr>
            <a:r>
              <a:rPr lang="en-US" sz="2000"/>
              <a:t>	144	Hosts and Hostesses, Restaurant, Lounge, and Coffee Shop 	</a:t>
            </a:r>
          </a:p>
        </p:txBody>
      </p:sp>
    </p:spTree>
    <p:extLst>
      <p:ext uri="{BB962C8B-B14F-4D97-AF65-F5344CB8AC3E}">
        <p14:creationId xmlns:p14="http://schemas.microsoft.com/office/powerpoint/2010/main" val="34281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Raleigh-Durham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8,477	Combined Food Preparation and Serving Workers, Including Fast Food</a:t>
            </a:r>
          </a:p>
          <a:p>
            <a:pPr>
              <a:tabLst>
                <a:tab pos="965200" algn="r"/>
                <a:tab pos="1193800" algn="l"/>
              </a:tabLst>
            </a:pPr>
            <a:r>
              <a:rPr lang="en-US" sz="2000"/>
              <a:t>	6,599	Registered Nurses</a:t>
            </a:r>
          </a:p>
          <a:p>
            <a:pPr>
              <a:tabLst>
                <a:tab pos="965200" algn="r"/>
                <a:tab pos="1193800" algn="l"/>
              </a:tabLst>
            </a:pPr>
            <a:r>
              <a:rPr lang="en-US" sz="2000"/>
              <a:t>	4,514	Retail Salespersons</a:t>
            </a:r>
          </a:p>
          <a:p>
            <a:pPr>
              <a:tabLst>
                <a:tab pos="965200" algn="r"/>
                <a:tab pos="1193800" algn="l"/>
              </a:tabLst>
            </a:pPr>
            <a:r>
              <a:rPr lang="en-US" sz="2000"/>
              <a:t>	4,451	Customer Service Representatives</a:t>
            </a:r>
          </a:p>
          <a:p>
            <a:pPr>
              <a:tabLst>
                <a:tab pos="965200" algn="r"/>
                <a:tab pos="1193800" algn="l"/>
              </a:tabLst>
            </a:pPr>
            <a:r>
              <a:rPr lang="en-US" sz="2000"/>
              <a:t>	3,635	Home Health Aides</a:t>
            </a:r>
          </a:p>
          <a:p>
            <a:pPr>
              <a:tabLst>
                <a:tab pos="965200" algn="r"/>
                <a:tab pos="1193800" algn="l"/>
              </a:tabLst>
            </a:pPr>
            <a:r>
              <a:rPr lang="en-US" sz="2000"/>
              <a:t>	3,162	Waiters and Waitresses</a:t>
            </a:r>
          </a:p>
          <a:p>
            <a:pPr>
              <a:tabLst>
                <a:tab pos="965200" algn="r"/>
                <a:tab pos="1193800" algn="l"/>
              </a:tabLst>
            </a:pPr>
            <a:r>
              <a:rPr lang="en-US" sz="2000"/>
              <a:t>	2,919	Cashiers</a:t>
            </a:r>
          </a:p>
          <a:p>
            <a:pPr>
              <a:tabLst>
                <a:tab pos="965200" algn="r"/>
                <a:tab pos="1193800" algn="l"/>
              </a:tabLst>
            </a:pPr>
            <a:r>
              <a:rPr lang="en-US" sz="2000"/>
              <a:t>	2,848	Software Developers, Applications</a:t>
            </a:r>
          </a:p>
          <a:p>
            <a:pPr>
              <a:tabLst>
                <a:tab pos="965200" algn="r"/>
                <a:tab pos="1193800" algn="l"/>
              </a:tabLst>
            </a:pPr>
            <a:r>
              <a:rPr lang="en-US" sz="2000"/>
              <a:t>	2,762	Nursing Assistants</a:t>
            </a:r>
          </a:p>
          <a:p>
            <a:pPr>
              <a:tabLst>
                <a:tab pos="965200" algn="r"/>
                <a:tab pos="1193800" algn="l"/>
              </a:tabLst>
            </a:pPr>
            <a:r>
              <a:rPr lang="en-US" sz="2000"/>
              <a:t>	2,552	Cooks, Restaurant</a:t>
            </a:r>
          </a:p>
          <a:p>
            <a:pPr>
              <a:tabLst>
                <a:tab pos="965200" algn="r"/>
                <a:tab pos="1193800" algn="l"/>
              </a:tabLst>
            </a:pPr>
            <a:r>
              <a:rPr lang="en-US" sz="2000"/>
              <a:t>	2,425	General and Operations Managers</a:t>
            </a:r>
          </a:p>
          <a:p>
            <a:pPr>
              <a:tabLst>
                <a:tab pos="965200" algn="r"/>
                <a:tab pos="1193800" algn="l"/>
              </a:tabLst>
            </a:pPr>
            <a:r>
              <a:rPr lang="en-US" sz="2000"/>
              <a:t>	2,322	Accountants and Auditors</a:t>
            </a:r>
          </a:p>
          <a:p>
            <a:pPr>
              <a:tabLst>
                <a:tab pos="965200" algn="r"/>
                <a:tab pos="1193800" algn="l"/>
              </a:tabLst>
            </a:pPr>
            <a:r>
              <a:rPr lang="en-US" sz="2000"/>
              <a:t>	2,319	Office Clerks, General</a:t>
            </a:r>
          </a:p>
          <a:p>
            <a:pPr>
              <a:tabLst>
                <a:tab pos="965200" algn="r"/>
                <a:tab pos="1193800" algn="l"/>
              </a:tabLst>
            </a:pPr>
            <a:r>
              <a:rPr lang="en-US" sz="2000"/>
              <a:t>	2,016	Janitors and Cleaners, Except Maids and Housekeeping Cleaners</a:t>
            </a:r>
          </a:p>
          <a:p>
            <a:pPr>
              <a:tabLst>
                <a:tab pos="965200" algn="r"/>
                <a:tab pos="1193800" algn="l"/>
              </a:tabLst>
            </a:pPr>
            <a:r>
              <a:rPr lang="en-US" sz="2000"/>
              <a:t>	1,994	Laborers and Freight, Stock, and Material Movers, Hand</a:t>
            </a:r>
          </a:p>
          <a:p>
            <a:pPr>
              <a:tabLst>
                <a:tab pos="965200" algn="r"/>
                <a:tab pos="1193800" algn="l"/>
              </a:tabLst>
            </a:pPr>
            <a:r>
              <a:rPr lang="en-US" sz="2000"/>
              <a:t>	1,844	Secretaries and Administrative Assistants, Except Legal, Medical, and Executive</a:t>
            </a:r>
          </a:p>
          <a:p>
            <a:pPr>
              <a:tabLst>
                <a:tab pos="965200" algn="r"/>
                <a:tab pos="1193800" algn="l"/>
              </a:tabLst>
            </a:pPr>
            <a:r>
              <a:rPr lang="en-US" sz="2000"/>
              <a:t>	1,833	First-Line Supervisors of Food Preparation and Serving Workers</a:t>
            </a:r>
          </a:p>
          <a:p>
            <a:pPr>
              <a:tabLst>
                <a:tab pos="965200" algn="r"/>
                <a:tab pos="1193800" algn="l"/>
              </a:tabLst>
            </a:pPr>
            <a:r>
              <a:rPr lang="en-US" sz="2000"/>
              <a:t>	1,780	Stock Clerks and Order Fillers</a:t>
            </a:r>
          </a:p>
          <a:p>
            <a:pPr>
              <a:tabLst>
                <a:tab pos="965200" algn="r"/>
                <a:tab pos="1193800" algn="l"/>
              </a:tabLst>
            </a:pPr>
            <a:r>
              <a:rPr lang="en-US" sz="2000"/>
              <a:t>	1,749	Computer Systems Analysts</a:t>
            </a:r>
          </a:p>
          <a:p>
            <a:pPr>
              <a:tabLst>
                <a:tab pos="965200" algn="r"/>
                <a:tab pos="1193800" algn="l"/>
              </a:tabLst>
            </a:pPr>
            <a:r>
              <a:rPr lang="en-US" sz="2000"/>
              <a:t>	1,634	First-Line Supervisors of Retail Sales Workers</a:t>
            </a:r>
          </a:p>
          <a:p>
            <a:pPr>
              <a:tabLst>
                <a:tab pos="965200" algn="r"/>
                <a:tab pos="1193800" algn="l"/>
              </a:tabLst>
            </a:pPr>
            <a:r>
              <a:rPr lang="en-US" sz="2000"/>
              <a:t>	1,602	Landscaping and </a:t>
            </a:r>
            <a:r>
              <a:rPr lang="en-US" sz="2000" err="1"/>
              <a:t>Groundskeeping</a:t>
            </a:r>
            <a:r>
              <a:rPr lang="en-US" sz="2000"/>
              <a:t> Workers</a:t>
            </a:r>
          </a:p>
          <a:p>
            <a:pPr>
              <a:tabLst>
                <a:tab pos="965200" algn="r"/>
                <a:tab pos="1193800" algn="l"/>
              </a:tabLst>
            </a:pPr>
            <a:r>
              <a:rPr lang="en-US" sz="2000"/>
              <a:t>	1,595	Computer User Support Specialists</a:t>
            </a:r>
          </a:p>
          <a:p>
            <a:pPr>
              <a:tabLst>
                <a:tab pos="965200" algn="r"/>
                <a:tab pos="1193800" algn="l"/>
              </a:tabLst>
            </a:pPr>
            <a:r>
              <a:rPr lang="en-US" sz="2000"/>
              <a:t>	1,536	Business Operations Specialists, All Other</a:t>
            </a:r>
          </a:p>
          <a:p>
            <a:pPr>
              <a:tabLst>
                <a:tab pos="965200" algn="r"/>
                <a:tab pos="1193800" algn="l"/>
              </a:tabLst>
            </a:pPr>
            <a:r>
              <a:rPr lang="en-US" sz="2000"/>
              <a:t>	1,509	First-Line Supervisors of Office and Administrative Support Workers</a:t>
            </a:r>
          </a:p>
          <a:p>
            <a:pPr>
              <a:tabLst>
                <a:tab pos="965200" algn="r"/>
                <a:tab pos="1193800" algn="l"/>
              </a:tabLst>
            </a:pPr>
            <a:r>
              <a:rPr lang="en-US" sz="2000"/>
              <a:t>	1,478	Childcare Workers</a:t>
            </a:r>
          </a:p>
          <a:p>
            <a:pPr>
              <a:tabLst>
                <a:tab pos="965200" algn="r"/>
                <a:tab pos="1193800" algn="l"/>
              </a:tabLst>
            </a:pPr>
            <a:r>
              <a:rPr lang="en-US" sz="2000"/>
              <a:t>	1,337	Construction Laborers</a:t>
            </a:r>
          </a:p>
          <a:p>
            <a:pPr>
              <a:tabLst>
                <a:tab pos="965200" algn="r"/>
                <a:tab pos="1193800" algn="l"/>
              </a:tabLst>
            </a:pPr>
            <a:r>
              <a:rPr lang="en-US" sz="2000"/>
              <a:t>	1,309	Market Research Analysts and Marketing Specialists</a:t>
            </a:r>
          </a:p>
          <a:p>
            <a:pPr>
              <a:tabLst>
                <a:tab pos="965200" algn="r"/>
                <a:tab pos="1193800" algn="l"/>
              </a:tabLst>
            </a:pPr>
            <a:r>
              <a:rPr lang="en-US" sz="2000"/>
              <a:t>	1,287	Elementary School Teachers, Except Special Education</a:t>
            </a:r>
          </a:p>
          <a:p>
            <a:pPr>
              <a:tabLst>
                <a:tab pos="965200" algn="r"/>
                <a:tab pos="1193800" algn="l"/>
              </a:tabLst>
            </a:pPr>
            <a:r>
              <a:rPr lang="en-US" sz="2000"/>
              <a:t>	1,276	Maintenance and Repair Workers, General</a:t>
            </a:r>
          </a:p>
          <a:p>
            <a:pPr>
              <a:tabLst>
                <a:tab pos="965200" algn="r"/>
                <a:tab pos="1193800" algn="l"/>
              </a:tabLst>
            </a:pPr>
            <a:r>
              <a:rPr lang="en-US" sz="2000"/>
              <a:t>	1,250	Management Analysts</a:t>
            </a:r>
          </a:p>
          <a:p>
            <a:pPr>
              <a:tabLst>
                <a:tab pos="965200" algn="r"/>
                <a:tab pos="1193800" algn="l"/>
              </a:tabLst>
            </a:pPr>
            <a:r>
              <a:rPr lang="en-US" sz="2000"/>
              <a:t>	1,165	Receptionists and Information Clerks</a:t>
            </a:r>
          </a:p>
          <a:p>
            <a:pPr>
              <a:tabLst>
                <a:tab pos="965200" algn="r"/>
                <a:tab pos="1193800" algn="l"/>
              </a:tabLst>
            </a:pPr>
            <a:r>
              <a:rPr lang="en-US" sz="2000"/>
              <a:t>	1,156	Maids and Housekeeping Cleaners</a:t>
            </a:r>
          </a:p>
          <a:p>
            <a:pPr>
              <a:tabLst>
                <a:tab pos="965200" algn="r"/>
                <a:tab pos="1193800" algn="l"/>
              </a:tabLst>
            </a:pPr>
            <a:r>
              <a:rPr lang="en-US" sz="2000"/>
              <a:t>	1,128	Sales Representatives, Wholesale and Manufacturing, Except Technical and Scientific Products</a:t>
            </a:r>
          </a:p>
          <a:p>
            <a:pPr>
              <a:tabLst>
                <a:tab pos="965200" algn="r"/>
                <a:tab pos="1193800" algn="l"/>
              </a:tabLst>
            </a:pPr>
            <a:r>
              <a:rPr lang="en-US" sz="2000"/>
              <a:t>	1,123	First-Line Supervisors of Construction Trades and Extraction Workers</a:t>
            </a:r>
          </a:p>
          <a:p>
            <a:pPr>
              <a:tabLst>
                <a:tab pos="965200" algn="r"/>
                <a:tab pos="1193800" algn="l"/>
              </a:tabLst>
            </a:pPr>
            <a:r>
              <a:rPr lang="en-US" sz="2000"/>
              <a:t>	1,096	Computer and Information Systems Managers</a:t>
            </a:r>
          </a:p>
          <a:p>
            <a:pPr>
              <a:tabLst>
                <a:tab pos="965200" algn="r"/>
                <a:tab pos="1193800" algn="l"/>
              </a:tabLst>
            </a:pPr>
            <a:r>
              <a:rPr lang="en-US" sz="2000"/>
              <a:t>	1,034	Teacher Assistants</a:t>
            </a:r>
          </a:p>
          <a:p>
            <a:pPr>
              <a:tabLst>
                <a:tab pos="965200" algn="r"/>
                <a:tab pos="1193800" algn="l"/>
              </a:tabLst>
            </a:pPr>
            <a:r>
              <a:rPr lang="en-US" sz="2000"/>
              <a:t>	1,007	Sales Representatives, Services, All Other</a:t>
            </a:r>
          </a:p>
          <a:p>
            <a:pPr>
              <a:tabLst>
                <a:tab pos="965200" algn="r"/>
                <a:tab pos="1193800" algn="l"/>
              </a:tabLst>
            </a:pPr>
            <a:r>
              <a:rPr lang="en-US" sz="2000"/>
              <a:t>	1,006	Heavy and Tractor-Trailer Truck Drivers</a:t>
            </a:r>
          </a:p>
          <a:p>
            <a:pPr>
              <a:tabLst>
                <a:tab pos="965200" algn="r"/>
                <a:tab pos="1193800" algn="l"/>
              </a:tabLst>
            </a:pPr>
            <a:r>
              <a:rPr lang="en-US" sz="2000"/>
              <a:t>	1,006	Managers, All Other</a:t>
            </a:r>
          </a:p>
          <a:p>
            <a:pPr>
              <a:tabLst>
                <a:tab pos="965200" algn="r"/>
                <a:tab pos="1193800" algn="l"/>
              </a:tabLst>
            </a:pPr>
            <a:r>
              <a:rPr lang="en-US" sz="2000"/>
              <a:t>	1,005	Team Assemblers</a:t>
            </a:r>
          </a:p>
        </p:txBody>
      </p:sp>
    </p:spTree>
    <p:extLst>
      <p:ext uri="{BB962C8B-B14F-4D97-AF65-F5344CB8AC3E}">
        <p14:creationId xmlns:p14="http://schemas.microsoft.com/office/powerpoint/2010/main" val="371519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Fayetteville-Lumberton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1,510	Combined Food Preparation and Serving Workers, Including Fast Food</a:t>
            </a:r>
          </a:p>
          <a:p>
            <a:pPr>
              <a:tabLst>
                <a:tab pos="965200" algn="r"/>
                <a:tab pos="1193800" algn="l"/>
              </a:tabLst>
            </a:pPr>
            <a:r>
              <a:rPr lang="en-US" sz="2000"/>
              <a:t>	1,196	Home Health Aides</a:t>
            </a:r>
          </a:p>
          <a:p>
            <a:pPr>
              <a:tabLst>
                <a:tab pos="965200" algn="r"/>
                <a:tab pos="1193800" algn="l"/>
              </a:tabLst>
            </a:pPr>
            <a:r>
              <a:rPr lang="en-US" sz="2000"/>
              <a:t>	1,147	Registered Nurses</a:t>
            </a:r>
          </a:p>
          <a:p>
            <a:pPr>
              <a:tabLst>
                <a:tab pos="965200" algn="r"/>
                <a:tab pos="1193800" algn="l"/>
              </a:tabLst>
            </a:pPr>
            <a:r>
              <a:rPr lang="en-US" sz="2000"/>
              <a:t>	949	Retail Salespersons</a:t>
            </a:r>
          </a:p>
          <a:p>
            <a:pPr>
              <a:tabLst>
                <a:tab pos="965200" algn="r"/>
                <a:tab pos="1193800" algn="l"/>
              </a:tabLst>
            </a:pPr>
            <a:r>
              <a:rPr lang="en-US" sz="2000"/>
              <a:t>	742	Nursing Assistants</a:t>
            </a:r>
          </a:p>
          <a:p>
            <a:pPr>
              <a:tabLst>
                <a:tab pos="965200" algn="r"/>
                <a:tab pos="1193800" algn="l"/>
              </a:tabLst>
            </a:pPr>
            <a:r>
              <a:rPr lang="en-US" sz="2000"/>
              <a:t>	568	Cashiers</a:t>
            </a:r>
          </a:p>
          <a:p>
            <a:pPr>
              <a:tabLst>
                <a:tab pos="965200" algn="r"/>
                <a:tab pos="1193800" algn="l"/>
              </a:tabLst>
            </a:pPr>
            <a:r>
              <a:rPr lang="en-US" sz="2000"/>
              <a:t>	545	Personal Care Aides</a:t>
            </a:r>
          </a:p>
          <a:p>
            <a:pPr>
              <a:tabLst>
                <a:tab pos="965200" algn="r"/>
                <a:tab pos="1193800" algn="l"/>
              </a:tabLst>
            </a:pPr>
            <a:r>
              <a:rPr lang="en-US" sz="2000"/>
              <a:t>	522	Childcare Workers</a:t>
            </a:r>
          </a:p>
          <a:p>
            <a:pPr>
              <a:tabLst>
                <a:tab pos="965200" algn="r"/>
                <a:tab pos="1193800" algn="l"/>
              </a:tabLst>
            </a:pPr>
            <a:r>
              <a:rPr lang="en-US" sz="2000"/>
              <a:t>	473	Cooks, Restaurant</a:t>
            </a:r>
          </a:p>
          <a:p>
            <a:pPr>
              <a:tabLst>
                <a:tab pos="965200" algn="r"/>
                <a:tab pos="1193800" algn="l"/>
              </a:tabLst>
            </a:pPr>
            <a:r>
              <a:rPr lang="en-US" sz="2000"/>
              <a:t>	445	Waiters and Waitresses</a:t>
            </a:r>
          </a:p>
          <a:p>
            <a:pPr>
              <a:tabLst>
                <a:tab pos="965200" algn="r"/>
                <a:tab pos="1193800" algn="l"/>
              </a:tabLst>
            </a:pPr>
            <a:r>
              <a:rPr lang="en-US" sz="2000"/>
              <a:t>	400	Customer Service Representatives</a:t>
            </a:r>
          </a:p>
          <a:p>
            <a:pPr>
              <a:tabLst>
                <a:tab pos="965200" algn="r"/>
                <a:tab pos="1193800" algn="l"/>
              </a:tabLst>
            </a:pPr>
            <a:r>
              <a:rPr lang="en-US" sz="2000"/>
              <a:t>	336	First-Line Supervisors of Retail Sales Workers</a:t>
            </a:r>
          </a:p>
          <a:p>
            <a:pPr>
              <a:tabLst>
                <a:tab pos="965200" algn="r"/>
                <a:tab pos="1193800" algn="l"/>
              </a:tabLst>
            </a:pPr>
            <a:r>
              <a:rPr lang="en-US" sz="2000"/>
              <a:t>	312	Stock Clerks and Order Fillers</a:t>
            </a:r>
          </a:p>
          <a:p>
            <a:pPr>
              <a:tabLst>
                <a:tab pos="965200" algn="r"/>
                <a:tab pos="1193800" algn="l"/>
              </a:tabLst>
            </a:pPr>
            <a:r>
              <a:rPr lang="en-US" sz="2000"/>
              <a:t>	312	First-Line Supervisors of Food Preparation and Serving Workers</a:t>
            </a:r>
          </a:p>
          <a:p>
            <a:pPr>
              <a:tabLst>
                <a:tab pos="965200" algn="r"/>
                <a:tab pos="1193800" algn="l"/>
              </a:tabLst>
            </a:pPr>
            <a:r>
              <a:rPr lang="en-US" sz="2000"/>
              <a:t>	264	General and Operations Managers</a:t>
            </a:r>
          </a:p>
          <a:p>
            <a:pPr>
              <a:tabLst>
                <a:tab pos="965200" algn="r"/>
                <a:tab pos="1193800" algn="l"/>
              </a:tabLst>
            </a:pPr>
            <a:r>
              <a:rPr lang="en-US" sz="2000"/>
              <a:t>	229	Laborers and Freight, Stock, and Material Movers, Hand</a:t>
            </a:r>
          </a:p>
          <a:p>
            <a:pPr>
              <a:tabLst>
                <a:tab pos="965200" algn="r"/>
                <a:tab pos="1193800" algn="l"/>
              </a:tabLst>
            </a:pPr>
            <a:r>
              <a:rPr lang="en-US" sz="2000"/>
              <a:t>	222	First-Line Supervisors of Office and Administrative Support Workers</a:t>
            </a:r>
          </a:p>
          <a:p>
            <a:pPr>
              <a:tabLst>
                <a:tab pos="965200" algn="r"/>
                <a:tab pos="1193800" algn="l"/>
              </a:tabLst>
            </a:pPr>
            <a:r>
              <a:rPr lang="en-US" sz="2000"/>
              <a:t>	220	Preschool Teachers, Except Special Education</a:t>
            </a:r>
          </a:p>
          <a:p>
            <a:pPr>
              <a:tabLst>
                <a:tab pos="965200" algn="r"/>
                <a:tab pos="1193800" algn="l"/>
              </a:tabLst>
            </a:pPr>
            <a:r>
              <a:rPr lang="en-US" sz="2000"/>
              <a:t>	198	Pharmacy Technicians</a:t>
            </a:r>
          </a:p>
          <a:p>
            <a:pPr>
              <a:tabLst>
                <a:tab pos="965200" algn="r"/>
                <a:tab pos="1193800" algn="l"/>
              </a:tabLst>
            </a:pPr>
            <a:r>
              <a:rPr lang="en-US" sz="2000"/>
              <a:t>	194	Maintenance and Repair Workers, General</a:t>
            </a:r>
          </a:p>
          <a:p>
            <a:pPr>
              <a:tabLst>
                <a:tab pos="965200" algn="r"/>
                <a:tab pos="1193800" algn="l"/>
              </a:tabLst>
            </a:pPr>
            <a:r>
              <a:rPr lang="en-US" sz="2000"/>
              <a:t>	182	Construction Laborers</a:t>
            </a:r>
          </a:p>
          <a:p>
            <a:pPr>
              <a:tabLst>
                <a:tab pos="965200" algn="r"/>
                <a:tab pos="1193800" algn="l"/>
              </a:tabLst>
            </a:pPr>
            <a:r>
              <a:rPr lang="en-US" sz="2000"/>
              <a:t>	181	Maids and Housekeeping Cleaners</a:t>
            </a:r>
          </a:p>
          <a:p>
            <a:pPr>
              <a:tabLst>
                <a:tab pos="965200" algn="r"/>
                <a:tab pos="1193800" algn="l"/>
              </a:tabLst>
            </a:pPr>
            <a:r>
              <a:rPr lang="en-US" sz="2000"/>
              <a:t>	179	Social and Human Service Assistants</a:t>
            </a:r>
          </a:p>
          <a:p>
            <a:pPr>
              <a:tabLst>
                <a:tab pos="965200" algn="r"/>
                <a:tab pos="1193800" algn="l"/>
              </a:tabLst>
            </a:pPr>
            <a:r>
              <a:rPr lang="en-US" sz="2000"/>
              <a:t>	177	Business Operations Specialists, All Other</a:t>
            </a:r>
          </a:p>
          <a:p>
            <a:pPr>
              <a:tabLst>
                <a:tab pos="965200" algn="r"/>
                <a:tab pos="1193800" algn="l"/>
              </a:tabLst>
            </a:pPr>
            <a:r>
              <a:rPr lang="en-US" sz="2000"/>
              <a:t>	175	First-Line Supervisors of Construction Trades and Extraction Workers</a:t>
            </a:r>
          </a:p>
          <a:p>
            <a:pPr>
              <a:tabLst>
                <a:tab pos="965200" algn="r"/>
                <a:tab pos="1193800" algn="l"/>
              </a:tabLst>
            </a:pPr>
            <a:r>
              <a:rPr lang="en-US" sz="2000"/>
              <a:t>	174	Heavy and Tractor-Trailer Truck Drivers</a:t>
            </a:r>
          </a:p>
          <a:p>
            <a:pPr>
              <a:tabLst>
                <a:tab pos="965200" algn="r"/>
                <a:tab pos="1193800" algn="l"/>
              </a:tabLst>
            </a:pPr>
            <a:r>
              <a:rPr lang="en-US" sz="2000"/>
              <a:t>	169	Office Clerks, General</a:t>
            </a:r>
          </a:p>
          <a:p>
            <a:pPr>
              <a:tabLst>
                <a:tab pos="965200" algn="r"/>
                <a:tab pos="1193800" algn="l"/>
              </a:tabLst>
            </a:pPr>
            <a:r>
              <a:rPr lang="en-US" sz="2000"/>
              <a:t>	167	Licensed Practical and Licensed Vocational Nurses</a:t>
            </a:r>
          </a:p>
          <a:p>
            <a:pPr>
              <a:tabLst>
                <a:tab pos="965200" algn="r"/>
                <a:tab pos="1193800" algn="l"/>
              </a:tabLst>
            </a:pPr>
            <a:r>
              <a:rPr lang="en-US" sz="2000"/>
              <a:t>	162	Janitors and Cleaners, Except Maids and Housekeeping Cleaners</a:t>
            </a:r>
          </a:p>
          <a:p>
            <a:pPr>
              <a:tabLst>
                <a:tab pos="965200" algn="r"/>
                <a:tab pos="1193800" algn="l"/>
              </a:tabLst>
            </a:pPr>
            <a:r>
              <a:rPr lang="en-US" sz="2000"/>
              <a:t>	160	Secretaries and Administrative Assistants, Except Legal, Medical, and Executive</a:t>
            </a:r>
          </a:p>
          <a:p>
            <a:pPr>
              <a:tabLst>
                <a:tab pos="965200" algn="r"/>
                <a:tab pos="1193800" algn="l"/>
              </a:tabLst>
            </a:pPr>
            <a:r>
              <a:rPr lang="en-US" sz="2000"/>
              <a:t>	156	Receptionists and Information Clerks</a:t>
            </a:r>
          </a:p>
          <a:p>
            <a:pPr>
              <a:tabLst>
                <a:tab pos="965200" algn="r"/>
                <a:tab pos="1193800" algn="l"/>
              </a:tabLst>
            </a:pPr>
            <a:r>
              <a:rPr lang="en-US" sz="2000"/>
              <a:t>	153	Accountants and Auditors</a:t>
            </a:r>
          </a:p>
          <a:p>
            <a:pPr>
              <a:tabLst>
                <a:tab pos="965200" algn="r"/>
                <a:tab pos="1193800" algn="l"/>
              </a:tabLst>
            </a:pPr>
            <a:r>
              <a:rPr lang="en-US" sz="2000"/>
              <a:t>	148	Medical Assistants</a:t>
            </a:r>
          </a:p>
          <a:p>
            <a:pPr>
              <a:tabLst>
                <a:tab pos="965200" algn="r"/>
                <a:tab pos="1193800" algn="l"/>
              </a:tabLst>
            </a:pPr>
            <a:r>
              <a:rPr lang="en-US" sz="2000"/>
              <a:t>	144	Carpenters</a:t>
            </a:r>
          </a:p>
          <a:p>
            <a:pPr>
              <a:tabLst>
                <a:tab pos="965200" algn="r"/>
                <a:tab pos="1193800" algn="l"/>
              </a:tabLst>
            </a:pPr>
            <a:r>
              <a:rPr lang="en-US" sz="2000"/>
              <a:t>	140	Clergy</a:t>
            </a:r>
          </a:p>
          <a:p>
            <a:pPr>
              <a:tabLst>
                <a:tab pos="965200" algn="r"/>
                <a:tab pos="1193800" algn="l"/>
              </a:tabLst>
            </a:pPr>
            <a:r>
              <a:rPr lang="en-US" sz="2000"/>
              <a:t>	131	Food Preparation Workers</a:t>
            </a:r>
          </a:p>
          <a:p>
            <a:pPr>
              <a:tabLst>
                <a:tab pos="965200" algn="r"/>
                <a:tab pos="1193800" algn="l"/>
              </a:tabLst>
            </a:pPr>
            <a:r>
              <a:rPr lang="en-US" sz="2000"/>
              <a:t>	129	Electricians</a:t>
            </a:r>
          </a:p>
          <a:p>
            <a:pPr>
              <a:tabLst>
                <a:tab pos="965200" algn="r"/>
                <a:tab pos="1193800" algn="l"/>
              </a:tabLst>
            </a:pPr>
            <a:r>
              <a:rPr lang="en-US" sz="2000"/>
              <a:t>	126	Teacher Assistants</a:t>
            </a:r>
          </a:p>
          <a:p>
            <a:pPr>
              <a:tabLst>
                <a:tab pos="965200" algn="r"/>
                <a:tab pos="1193800" algn="l"/>
              </a:tabLst>
            </a:pPr>
            <a:r>
              <a:rPr lang="en-US" sz="2000"/>
              <a:t>	121	Software Developers, Applications</a:t>
            </a:r>
          </a:p>
          <a:p>
            <a:pPr>
              <a:tabLst>
                <a:tab pos="965200" algn="r"/>
                <a:tab pos="1193800" algn="l"/>
              </a:tabLst>
            </a:pPr>
            <a:r>
              <a:rPr lang="en-US" sz="2000"/>
              <a:t>	121	Industrial Machinery Mechanics</a:t>
            </a:r>
          </a:p>
        </p:txBody>
      </p:sp>
    </p:spTree>
    <p:extLst>
      <p:ext uri="{BB962C8B-B14F-4D97-AF65-F5344CB8AC3E}">
        <p14:creationId xmlns:p14="http://schemas.microsoft.com/office/powerpoint/2010/main" val="553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Rocky Mount-Wilson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555	Combined Food Preparation and Serving Workers, Including Fast Food</a:t>
            </a:r>
          </a:p>
          <a:p>
            <a:pPr>
              <a:tabLst>
                <a:tab pos="965200" algn="r"/>
                <a:tab pos="1193800" algn="l"/>
              </a:tabLst>
            </a:pPr>
            <a:r>
              <a:rPr lang="en-US" sz="2000"/>
              <a:t>	186	Cooks, Restaurant</a:t>
            </a:r>
          </a:p>
          <a:p>
            <a:pPr>
              <a:tabLst>
                <a:tab pos="965200" algn="r"/>
                <a:tab pos="1193800" algn="l"/>
              </a:tabLst>
            </a:pPr>
            <a:r>
              <a:rPr lang="en-US" sz="2000"/>
              <a:t>	177	Home Health Aides</a:t>
            </a:r>
          </a:p>
          <a:p>
            <a:pPr>
              <a:tabLst>
                <a:tab pos="965200" algn="r"/>
                <a:tab pos="1193800" algn="l"/>
              </a:tabLst>
            </a:pPr>
            <a:r>
              <a:rPr lang="en-US" sz="2000"/>
              <a:t>	169	Waiters and Waitresses</a:t>
            </a:r>
          </a:p>
          <a:p>
            <a:pPr>
              <a:tabLst>
                <a:tab pos="965200" algn="r"/>
                <a:tab pos="1193800" algn="l"/>
              </a:tabLst>
            </a:pPr>
            <a:r>
              <a:rPr lang="en-US" sz="2000"/>
              <a:t>	104	First-Line Supervisors of Food Preparation and Serving Workers</a:t>
            </a:r>
          </a:p>
          <a:p>
            <a:pPr>
              <a:tabLst>
                <a:tab pos="965200" algn="r"/>
                <a:tab pos="1193800" algn="l"/>
              </a:tabLst>
            </a:pPr>
            <a:r>
              <a:rPr lang="en-US" sz="2000"/>
              <a:t>	57	Personal Care Aides</a:t>
            </a:r>
          </a:p>
          <a:p>
            <a:pPr>
              <a:tabLst>
                <a:tab pos="965200" algn="r"/>
                <a:tab pos="1193800" algn="l"/>
              </a:tabLst>
            </a:pPr>
            <a:r>
              <a:rPr lang="en-US" sz="2000"/>
              <a:t>	38	Bartenders</a:t>
            </a:r>
          </a:p>
          <a:p>
            <a:pPr>
              <a:tabLst>
                <a:tab pos="965200" algn="r"/>
                <a:tab pos="1193800" algn="l"/>
              </a:tabLst>
            </a:pPr>
            <a:r>
              <a:rPr lang="en-US" sz="2000"/>
              <a:t>	36	Retail Salespersons</a:t>
            </a:r>
          </a:p>
          <a:p>
            <a:pPr>
              <a:tabLst>
                <a:tab pos="965200" algn="r"/>
                <a:tab pos="1193800" algn="l"/>
              </a:tabLst>
            </a:pPr>
            <a:r>
              <a:rPr lang="en-US" sz="2000"/>
              <a:t>	36	Machinists</a:t>
            </a:r>
          </a:p>
          <a:p>
            <a:pPr>
              <a:tabLst>
                <a:tab pos="965200" algn="r"/>
                <a:tab pos="1193800" algn="l"/>
              </a:tabLst>
            </a:pPr>
            <a:r>
              <a:rPr lang="en-US" sz="2000"/>
              <a:t>	35	Counter Attendants, Cafeteria, Food Concession, and Coffee Shop</a:t>
            </a:r>
          </a:p>
          <a:p>
            <a:pPr>
              <a:tabLst>
                <a:tab pos="965200" algn="r"/>
                <a:tab pos="1193800" algn="l"/>
              </a:tabLst>
            </a:pPr>
            <a:r>
              <a:rPr lang="en-US" sz="2000"/>
              <a:t>	34	Hosts and Hostesses, Restaurant, Lounge, and Coffee Shop</a:t>
            </a:r>
          </a:p>
          <a:p>
            <a:pPr>
              <a:tabLst>
                <a:tab pos="965200" algn="r"/>
                <a:tab pos="1193800" algn="l"/>
              </a:tabLst>
            </a:pPr>
            <a:r>
              <a:rPr lang="en-US" sz="2000"/>
              <a:t>	33	Industrial Machinery Mechanics</a:t>
            </a:r>
          </a:p>
          <a:p>
            <a:pPr>
              <a:tabLst>
                <a:tab pos="965200" algn="r"/>
                <a:tab pos="1193800" algn="l"/>
              </a:tabLst>
            </a:pPr>
            <a:r>
              <a:rPr lang="en-US" sz="2000"/>
              <a:t>	27	Computer Systems Analysts</a:t>
            </a:r>
          </a:p>
          <a:p>
            <a:pPr>
              <a:tabLst>
                <a:tab pos="965200" algn="r"/>
                <a:tab pos="1193800" algn="l"/>
              </a:tabLst>
            </a:pPr>
            <a:r>
              <a:rPr lang="en-US" sz="2000"/>
              <a:t>	26	Computer-Controlled Machine Tool Operators, Metal and Plastic</a:t>
            </a:r>
          </a:p>
          <a:p>
            <a:pPr>
              <a:tabLst>
                <a:tab pos="965200" algn="r"/>
                <a:tab pos="1193800" algn="l"/>
              </a:tabLst>
            </a:pPr>
            <a:r>
              <a:rPr lang="en-US" sz="2000"/>
              <a:t>	24	Stock Clerks and Order Fillers</a:t>
            </a:r>
          </a:p>
          <a:p>
            <a:pPr>
              <a:tabLst>
                <a:tab pos="965200" algn="r"/>
                <a:tab pos="1193800" algn="l"/>
              </a:tabLst>
            </a:pPr>
            <a:r>
              <a:rPr lang="en-US" sz="2000"/>
              <a:t>	21	Food Preparation Workers</a:t>
            </a:r>
          </a:p>
          <a:p>
            <a:pPr>
              <a:tabLst>
                <a:tab pos="965200" algn="r"/>
                <a:tab pos="1193800" algn="l"/>
              </a:tabLst>
            </a:pPr>
            <a:r>
              <a:rPr lang="en-US" sz="2000"/>
              <a:t>	19	Dining Room and Cafeteria Attendants and Bartender Helpers</a:t>
            </a:r>
          </a:p>
          <a:p>
            <a:pPr>
              <a:tabLst>
                <a:tab pos="965200" algn="r"/>
                <a:tab pos="1193800" algn="l"/>
              </a:tabLst>
            </a:pPr>
            <a:r>
              <a:rPr lang="en-US" sz="2000"/>
              <a:t>	17	Electrical Power-Line Installers and Repairers</a:t>
            </a:r>
          </a:p>
          <a:p>
            <a:pPr>
              <a:tabLst>
                <a:tab pos="965200" algn="r"/>
                <a:tab pos="1193800" algn="l"/>
              </a:tabLst>
            </a:pPr>
            <a:r>
              <a:rPr lang="en-US" sz="2000"/>
              <a:t>	15	Police and Sheriff's Patrol Officers</a:t>
            </a:r>
          </a:p>
          <a:p>
            <a:pPr>
              <a:tabLst>
                <a:tab pos="965200" algn="r"/>
                <a:tab pos="1193800" algn="l"/>
              </a:tabLst>
            </a:pPr>
            <a:r>
              <a:rPr lang="en-US" sz="2000"/>
              <a:t>	14	Preschool Teachers, Except Special Education</a:t>
            </a:r>
          </a:p>
          <a:p>
            <a:pPr>
              <a:tabLst>
                <a:tab pos="965200" algn="r"/>
                <a:tab pos="1193800" algn="l"/>
              </a:tabLst>
            </a:pPr>
            <a:r>
              <a:rPr lang="en-US" sz="2000"/>
              <a:t>	13	Parts Salespersons</a:t>
            </a:r>
          </a:p>
          <a:p>
            <a:pPr>
              <a:tabLst>
                <a:tab pos="965200" algn="r"/>
                <a:tab pos="1193800" algn="l"/>
              </a:tabLst>
            </a:pPr>
            <a:r>
              <a:rPr lang="en-US" sz="2000"/>
              <a:t>	13	Butchers and Meat Cutters</a:t>
            </a:r>
          </a:p>
          <a:p>
            <a:pPr>
              <a:tabLst>
                <a:tab pos="965200" algn="r"/>
                <a:tab pos="1193800" algn="l"/>
              </a:tabLst>
            </a:pPr>
            <a:r>
              <a:rPr lang="en-US" sz="2000"/>
              <a:t>	12	Bakers</a:t>
            </a:r>
          </a:p>
          <a:p>
            <a:pPr>
              <a:tabLst>
                <a:tab pos="965200" algn="r"/>
                <a:tab pos="1193800" algn="l"/>
              </a:tabLst>
            </a:pPr>
            <a:r>
              <a:rPr lang="en-US" sz="2000"/>
              <a:t>	12	Information Security Analysts</a:t>
            </a:r>
          </a:p>
          <a:p>
            <a:pPr>
              <a:tabLst>
                <a:tab pos="965200" algn="r"/>
                <a:tab pos="1193800" algn="l"/>
              </a:tabLst>
            </a:pPr>
            <a:r>
              <a:rPr lang="en-US" sz="2000"/>
              <a:t>	11	Slaughterers and Meat Packers</a:t>
            </a:r>
          </a:p>
          <a:p>
            <a:pPr>
              <a:tabLst>
                <a:tab pos="965200" algn="r"/>
                <a:tab pos="1193800" algn="l"/>
              </a:tabLst>
            </a:pPr>
            <a:r>
              <a:rPr lang="en-US" sz="2000"/>
              <a:t>	11	Pharmacy Technicians</a:t>
            </a:r>
          </a:p>
          <a:p>
            <a:pPr>
              <a:tabLst>
                <a:tab pos="965200" algn="r"/>
                <a:tab pos="1193800" algn="l"/>
              </a:tabLst>
            </a:pPr>
            <a:r>
              <a:rPr lang="en-US" sz="2000"/>
              <a:t>	11	Hotel, Motel, and Resort Desk Clerks</a:t>
            </a:r>
          </a:p>
          <a:p>
            <a:pPr>
              <a:tabLst>
                <a:tab pos="965200" algn="r"/>
                <a:tab pos="1193800" algn="l"/>
              </a:tabLst>
            </a:pPr>
            <a:r>
              <a:rPr lang="en-US" sz="2000"/>
              <a:t>	10	Market Research Analysts and Marketing Specialists</a:t>
            </a:r>
          </a:p>
          <a:p>
            <a:pPr>
              <a:tabLst>
                <a:tab pos="965200" algn="r"/>
                <a:tab pos="1193800" algn="l"/>
              </a:tabLst>
            </a:pPr>
            <a:r>
              <a:rPr lang="en-US" sz="2000"/>
              <a:t>	8	Emergency Medical Technicians and Paramedics</a:t>
            </a:r>
          </a:p>
          <a:p>
            <a:pPr>
              <a:tabLst>
                <a:tab pos="965200" algn="r"/>
                <a:tab pos="1193800" algn="l"/>
              </a:tabLst>
            </a:pPr>
            <a:r>
              <a:rPr lang="en-US" sz="2000"/>
              <a:t>	8	Operations Research Analysts</a:t>
            </a:r>
          </a:p>
          <a:p>
            <a:pPr>
              <a:tabLst>
                <a:tab pos="965200" algn="r"/>
                <a:tab pos="1193800" algn="l"/>
              </a:tabLst>
            </a:pPr>
            <a:r>
              <a:rPr lang="en-US" sz="2000"/>
              <a:t>	7	Social and Human Service Assistants</a:t>
            </a:r>
          </a:p>
          <a:p>
            <a:pPr>
              <a:tabLst>
                <a:tab pos="965200" algn="r"/>
                <a:tab pos="1193800" algn="l"/>
              </a:tabLst>
            </a:pPr>
            <a:r>
              <a:rPr lang="en-US" sz="2000"/>
              <a:t>	7	Personal Financial Advisors</a:t>
            </a:r>
          </a:p>
          <a:p>
            <a:pPr>
              <a:tabLst>
                <a:tab pos="965200" algn="r"/>
                <a:tab pos="1193800" algn="l"/>
              </a:tabLst>
            </a:pPr>
            <a:r>
              <a:rPr lang="en-US" sz="2000"/>
              <a:t>	6	Eligibility Interviewers, Government Programs</a:t>
            </a:r>
          </a:p>
          <a:p>
            <a:pPr>
              <a:tabLst>
                <a:tab pos="965200" algn="r"/>
                <a:tab pos="1193800" algn="l"/>
              </a:tabLst>
            </a:pPr>
            <a:r>
              <a:rPr lang="en-US" sz="2000"/>
              <a:t>	6	Refuse and Recyclable Material Collectors</a:t>
            </a:r>
          </a:p>
          <a:p>
            <a:pPr>
              <a:tabLst>
                <a:tab pos="965200" algn="r"/>
                <a:tab pos="1193800" algn="l"/>
              </a:tabLst>
            </a:pPr>
            <a:r>
              <a:rPr lang="en-US" sz="2000"/>
              <a:t>	6	Nurse Practitioners</a:t>
            </a:r>
          </a:p>
          <a:p>
            <a:pPr>
              <a:tabLst>
                <a:tab pos="965200" algn="r"/>
                <a:tab pos="1193800" algn="l"/>
              </a:tabLst>
            </a:pPr>
            <a:r>
              <a:rPr lang="en-US" sz="2000"/>
              <a:t>	5	Software Developers, Applications</a:t>
            </a:r>
          </a:p>
          <a:p>
            <a:pPr>
              <a:tabLst>
                <a:tab pos="965200" algn="r"/>
                <a:tab pos="1193800" algn="l"/>
              </a:tabLst>
            </a:pPr>
            <a:r>
              <a:rPr lang="en-US" sz="2000"/>
              <a:t>	5	Food Service Managers</a:t>
            </a:r>
          </a:p>
          <a:p>
            <a:pPr>
              <a:tabLst>
                <a:tab pos="965200" algn="r"/>
                <a:tab pos="1193800" algn="l"/>
              </a:tabLst>
            </a:pPr>
            <a:r>
              <a:rPr lang="en-US" sz="2000"/>
              <a:t>	5	Physical Therapists</a:t>
            </a:r>
          </a:p>
          <a:p>
            <a:pPr>
              <a:tabLst>
                <a:tab pos="965200" algn="r"/>
                <a:tab pos="1193800" algn="l"/>
              </a:tabLst>
            </a:pPr>
            <a:r>
              <a:rPr lang="en-US" sz="2000"/>
              <a:t>	5	Speech-Language Pathologists</a:t>
            </a:r>
          </a:p>
          <a:p>
            <a:pPr>
              <a:tabLst>
                <a:tab pos="965200" algn="r"/>
                <a:tab pos="1193800" algn="l"/>
              </a:tabLst>
            </a:pPr>
            <a:r>
              <a:rPr lang="en-US" sz="2000"/>
              <a:t>	5	Interpreters and Translators 	</a:t>
            </a:r>
          </a:p>
        </p:txBody>
      </p:sp>
    </p:spTree>
    <p:extLst>
      <p:ext uri="{BB962C8B-B14F-4D97-AF65-F5344CB8AC3E}">
        <p14:creationId xmlns:p14="http://schemas.microsoft.com/office/powerpoint/2010/main" val="28108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Greenville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830	Combined Food Preparation and Serving Workers, Including Fast Food</a:t>
            </a:r>
          </a:p>
          <a:p>
            <a:pPr>
              <a:tabLst>
                <a:tab pos="965200" algn="r"/>
                <a:tab pos="1193800" algn="l"/>
              </a:tabLst>
            </a:pPr>
            <a:r>
              <a:rPr lang="en-US" sz="2000"/>
              <a:t>	383	Registered Nurses</a:t>
            </a:r>
          </a:p>
          <a:p>
            <a:pPr>
              <a:tabLst>
                <a:tab pos="965200" algn="r"/>
                <a:tab pos="1193800" algn="l"/>
              </a:tabLst>
            </a:pPr>
            <a:r>
              <a:rPr lang="en-US" sz="2000"/>
              <a:t>	274	Cooks, Restaurant</a:t>
            </a:r>
          </a:p>
          <a:p>
            <a:pPr>
              <a:tabLst>
                <a:tab pos="965200" algn="r"/>
                <a:tab pos="1193800" algn="l"/>
              </a:tabLst>
            </a:pPr>
            <a:r>
              <a:rPr lang="en-US" sz="2000"/>
              <a:t>	234	Waiters and Waitresses</a:t>
            </a:r>
          </a:p>
          <a:p>
            <a:pPr>
              <a:tabLst>
                <a:tab pos="965200" algn="r"/>
                <a:tab pos="1193800" algn="l"/>
              </a:tabLst>
            </a:pPr>
            <a:r>
              <a:rPr lang="en-US" sz="2000"/>
              <a:t>	152	First-Line Supervisors of Food Preparation and Serving Workers</a:t>
            </a:r>
          </a:p>
          <a:p>
            <a:pPr>
              <a:tabLst>
                <a:tab pos="965200" algn="r"/>
                <a:tab pos="1193800" algn="l"/>
              </a:tabLst>
            </a:pPr>
            <a:r>
              <a:rPr lang="en-US" sz="2000"/>
              <a:t>	142	Customer Service Representatives</a:t>
            </a:r>
          </a:p>
          <a:p>
            <a:pPr>
              <a:tabLst>
                <a:tab pos="965200" algn="r"/>
                <a:tab pos="1193800" algn="l"/>
              </a:tabLst>
            </a:pPr>
            <a:r>
              <a:rPr lang="en-US" sz="2000"/>
              <a:t>	119	Cashiers</a:t>
            </a:r>
          </a:p>
          <a:p>
            <a:pPr>
              <a:tabLst>
                <a:tab pos="965200" algn="r"/>
                <a:tab pos="1193800" algn="l"/>
              </a:tabLst>
            </a:pPr>
            <a:r>
              <a:rPr lang="en-US" sz="2000"/>
              <a:t>	116	Home Health Aides</a:t>
            </a:r>
          </a:p>
          <a:p>
            <a:pPr>
              <a:tabLst>
                <a:tab pos="965200" algn="r"/>
                <a:tab pos="1193800" algn="l"/>
              </a:tabLst>
            </a:pPr>
            <a:r>
              <a:rPr lang="en-US" sz="2000"/>
              <a:t>	110	Stock Clerks and Order Fillers</a:t>
            </a:r>
          </a:p>
          <a:p>
            <a:pPr>
              <a:tabLst>
                <a:tab pos="965200" algn="r"/>
                <a:tab pos="1193800" algn="l"/>
              </a:tabLst>
            </a:pPr>
            <a:r>
              <a:rPr lang="en-US" sz="2000"/>
              <a:t>	102	First-Line Supervisors of Construction Trades and Extraction Workers</a:t>
            </a:r>
          </a:p>
          <a:p>
            <a:pPr>
              <a:tabLst>
                <a:tab pos="965200" algn="r"/>
                <a:tab pos="1193800" algn="l"/>
              </a:tabLst>
            </a:pPr>
            <a:r>
              <a:rPr lang="en-US" sz="2000"/>
              <a:t>	95	Construction Laborers</a:t>
            </a:r>
          </a:p>
          <a:p>
            <a:pPr>
              <a:tabLst>
                <a:tab pos="965200" algn="r"/>
                <a:tab pos="1193800" algn="l"/>
              </a:tabLst>
            </a:pPr>
            <a:r>
              <a:rPr lang="en-US" sz="2000"/>
              <a:t>	92	Laborers and Freight, Stock, and Material Movers, Hand</a:t>
            </a:r>
          </a:p>
          <a:p>
            <a:pPr>
              <a:tabLst>
                <a:tab pos="965200" algn="r"/>
                <a:tab pos="1193800" algn="l"/>
              </a:tabLst>
            </a:pPr>
            <a:r>
              <a:rPr lang="en-US" sz="2000"/>
              <a:t>	92	Carpenters</a:t>
            </a:r>
          </a:p>
          <a:p>
            <a:pPr>
              <a:tabLst>
                <a:tab pos="965200" algn="r"/>
                <a:tab pos="1193800" algn="l"/>
              </a:tabLst>
            </a:pPr>
            <a:r>
              <a:rPr lang="en-US" sz="2000"/>
              <a:t>	82	Heavy and Tractor-Trailer Truck Drivers</a:t>
            </a:r>
          </a:p>
          <a:p>
            <a:pPr>
              <a:tabLst>
                <a:tab pos="965200" algn="r"/>
                <a:tab pos="1193800" algn="l"/>
              </a:tabLst>
            </a:pPr>
            <a:r>
              <a:rPr lang="en-US" sz="2000"/>
              <a:t>	76	Sales Representatives, Wholesale and Manufacturing, Except Technical and Scientific Products</a:t>
            </a:r>
          </a:p>
          <a:p>
            <a:pPr>
              <a:tabLst>
                <a:tab pos="965200" algn="r"/>
                <a:tab pos="1193800" algn="l"/>
              </a:tabLst>
            </a:pPr>
            <a:r>
              <a:rPr lang="en-US" sz="2000"/>
              <a:t>	64	Bartenders</a:t>
            </a:r>
          </a:p>
          <a:p>
            <a:pPr>
              <a:tabLst>
                <a:tab pos="965200" algn="r"/>
                <a:tab pos="1193800" algn="l"/>
              </a:tabLst>
            </a:pPr>
            <a:r>
              <a:rPr lang="en-US" sz="2000"/>
              <a:t>	61	Pharmacy Technicians</a:t>
            </a:r>
          </a:p>
          <a:p>
            <a:pPr>
              <a:tabLst>
                <a:tab pos="965200" algn="r"/>
                <a:tab pos="1193800" algn="l"/>
              </a:tabLst>
            </a:pPr>
            <a:r>
              <a:rPr lang="en-US" sz="2000"/>
              <a:t>	60	General and Operations Managers</a:t>
            </a:r>
          </a:p>
          <a:p>
            <a:pPr>
              <a:tabLst>
                <a:tab pos="965200" algn="r"/>
                <a:tab pos="1193800" algn="l"/>
              </a:tabLst>
            </a:pPr>
            <a:r>
              <a:rPr lang="en-US" sz="2000"/>
              <a:t>	60	Maids and Housekeeping Cleaners</a:t>
            </a:r>
          </a:p>
          <a:p>
            <a:pPr>
              <a:tabLst>
                <a:tab pos="965200" algn="r"/>
                <a:tab pos="1193800" algn="l"/>
              </a:tabLst>
            </a:pPr>
            <a:r>
              <a:rPr lang="en-US" sz="2000"/>
              <a:t>	59	Electricians</a:t>
            </a:r>
          </a:p>
          <a:p>
            <a:pPr>
              <a:tabLst>
                <a:tab pos="965200" algn="r"/>
                <a:tab pos="1193800" algn="l"/>
              </a:tabLst>
            </a:pPr>
            <a:r>
              <a:rPr lang="en-US" sz="2000"/>
              <a:t>	58	Industrial Machinery Mechanics</a:t>
            </a:r>
          </a:p>
          <a:p>
            <a:pPr>
              <a:tabLst>
                <a:tab pos="965200" algn="r"/>
                <a:tab pos="1193800" algn="l"/>
              </a:tabLst>
            </a:pPr>
            <a:r>
              <a:rPr lang="en-US" sz="2000"/>
              <a:t>	55	Computer Systems Analysts</a:t>
            </a:r>
          </a:p>
          <a:p>
            <a:pPr>
              <a:tabLst>
                <a:tab pos="965200" algn="r"/>
                <a:tab pos="1193800" algn="l"/>
              </a:tabLst>
            </a:pPr>
            <a:r>
              <a:rPr lang="en-US" sz="2000"/>
              <a:t>	51	Police and Sheriff's Patrol Officers</a:t>
            </a:r>
          </a:p>
          <a:p>
            <a:pPr>
              <a:tabLst>
                <a:tab pos="965200" algn="r"/>
                <a:tab pos="1193800" algn="l"/>
              </a:tabLst>
            </a:pPr>
            <a:r>
              <a:rPr lang="en-US" sz="2000"/>
              <a:t>	50	Hosts and Hostesses, Restaurant, Lounge, and Coffee Shop</a:t>
            </a:r>
          </a:p>
          <a:p>
            <a:pPr>
              <a:tabLst>
                <a:tab pos="965200" algn="r"/>
                <a:tab pos="1193800" algn="l"/>
              </a:tabLst>
            </a:pPr>
            <a:r>
              <a:rPr lang="en-US" sz="2000"/>
              <a:t>	47	Nursing Assistants</a:t>
            </a:r>
          </a:p>
          <a:p>
            <a:pPr>
              <a:tabLst>
                <a:tab pos="965200" algn="r"/>
                <a:tab pos="1193800" algn="l"/>
              </a:tabLst>
            </a:pPr>
            <a:r>
              <a:rPr lang="en-US" sz="2000"/>
              <a:t>	47	Counter Attendants, Cafeteria, Food Concession, and Coffee Shop</a:t>
            </a:r>
          </a:p>
          <a:p>
            <a:pPr>
              <a:tabLst>
                <a:tab pos="965200" algn="r"/>
                <a:tab pos="1193800" algn="l"/>
              </a:tabLst>
            </a:pPr>
            <a:r>
              <a:rPr lang="en-US" sz="2000"/>
              <a:t>	47	Heating, Air Conditioning, and Refrigeration Mechanics and Installers</a:t>
            </a:r>
          </a:p>
          <a:p>
            <a:pPr>
              <a:tabLst>
                <a:tab pos="965200" algn="r"/>
                <a:tab pos="1193800" algn="l"/>
              </a:tabLst>
            </a:pPr>
            <a:r>
              <a:rPr lang="en-US" sz="2000"/>
              <a:t>	45	Health Specialties Teachers, Postsecondary</a:t>
            </a:r>
          </a:p>
          <a:p>
            <a:pPr>
              <a:tabLst>
                <a:tab pos="965200" algn="r"/>
                <a:tab pos="1193800" algn="l"/>
              </a:tabLst>
            </a:pPr>
            <a:r>
              <a:rPr lang="en-US" sz="2000"/>
              <a:t>	42	Software Developers, Applications</a:t>
            </a:r>
          </a:p>
          <a:p>
            <a:pPr>
              <a:tabLst>
                <a:tab pos="965200" algn="r"/>
                <a:tab pos="1193800" algn="l"/>
              </a:tabLst>
            </a:pPr>
            <a:r>
              <a:rPr lang="en-US" sz="2000"/>
              <a:t>	40	Driver/Sales Workers</a:t>
            </a:r>
          </a:p>
          <a:p>
            <a:pPr>
              <a:tabLst>
                <a:tab pos="965200" algn="r"/>
                <a:tab pos="1193800" algn="l"/>
              </a:tabLst>
            </a:pPr>
            <a:r>
              <a:rPr lang="en-US" sz="2000"/>
              <a:t>	39	Management Analysts</a:t>
            </a:r>
          </a:p>
          <a:p>
            <a:pPr>
              <a:tabLst>
                <a:tab pos="965200" algn="r"/>
                <a:tab pos="1193800" algn="l"/>
              </a:tabLst>
            </a:pPr>
            <a:r>
              <a:rPr lang="en-US" sz="2000"/>
              <a:t>	38	First-Line Supervisors of Retail Sales Workers</a:t>
            </a:r>
          </a:p>
          <a:p>
            <a:pPr>
              <a:tabLst>
                <a:tab pos="965200" algn="r"/>
                <a:tab pos="1193800" algn="l"/>
              </a:tabLst>
            </a:pPr>
            <a:r>
              <a:rPr lang="en-US" sz="2000"/>
              <a:t>	38	Landscaping and </a:t>
            </a:r>
            <a:r>
              <a:rPr lang="en-US" sz="2000" err="1"/>
              <a:t>Groundskeeping</a:t>
            </a:r>
            <a:r>
              <a:rPr lang="en-US" sz="2000"/>
              <a:t> Workers</a:t>
            </a:r>
          </a:p>
          <a:p>
            <a:pPr>
              <a:tabLst>
                <a:tab pos="965200" algn="r"/>
                <a:tab pos="1193800" algn="l"/>
              </a:tabLst>
            </a:pPr>
            <a:r>
              <a:rPr lang="en-US" sz="2000"/>
              <a:t>	38	Accountants and Auditors</a:t>
            </a:r>
          </a:p>
          <a:p>
            <a:pPr>
              <a:tabLst>
                <a:tab pos="965200" algn="r"/>
                <a:tab pos="1193800" algn="l"/>
              </a:tabLst>
            </a:pPr>
            <a:r>
              <a:rPr lang="en-US" sz="2000"/>
              <a:t>	38	Market Research Analysts and Marketing Specialists</a:t>
            </a:r>
          </a:p>
          <a:p>
            <a:pPr>
              <a:tabLst>
                <a:tab pos="965200" algn="r"/>
                <a:tab pos="1193800" algn="l"/>
              </a:tabLst>
            </a:pPr>
            <a:r>
              <a:rPr lang="en-US" sz="2000"/>
              <a:t>	37	Construction Managers</a:t>
            </a:r>
          </a:p>
          <a:p>
            <a:pPr>
              <a:tabLst>
                <a:tab pos="965200" algn="r"/>
                <a:tab pos="1193800" algn="l"/>
              </a:tabLst>
            </a:pPr>
            <a:r>
              <a:rPr lang="en-US" sz="2000"/>
              <a:t>	36	Food Preparation Workers</a:t>
            </a:r>
          </a:p>
          <a:p>
            <a:pPr>
              <a:tabLst>
                <a:tab pos="965200" algn="r"/>
                <a:tab pos="1193800" algn="l"/>
              </a:tabLst>
            </a:pPr>
            <a:r>
              <a:rPr lang="en-US" sz="2000"/>
              <a:t>	34	Firefighters</a:t>
            </a:r>
          </a:p>
          <a:p>
            <a:pPr>
              <a:tabLst>
                <a:tab pos="965200" algn="r"/>
                <a:tab pos="1193800" algn="l"/>
              </a:tabLst>
            </a:pPr>
            <a:r>
              <a:rPr lang="en-US" sz="2000"/>
              <a:t>	34	Plumbers, Pipefitters, and Steamfitters</a:t>
            </a:r>
          </a:p>
          <a:p>
            <a:pPr>
              <a:tabLst>
                <a:tab pos="965200" algn="r"/>
                <a:tab pos="1193800" algn="l"/>
              </a:tabLst>
            </a:pPr>
            <a:r>
              <a:rPr lang="en-US" sz="2000"/>
              <a:t>	31	Maintenance and Repair Workers, General 	</a:t>
            </a:r>
          </a:p>
        </p:txBody>
      </p:sp>
    </p:spTree>
    <p:extLst>
      <p:ext uri="{BB962C8B-B14F-4D97-AF65-F5344CB8AC3E}">
        <p14:creationId xmlns:p14="http://schemas.microsoft.com/office/powerpoint/2010/main" val="31975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a:t>Brian Schleicher</a:t>
            </a:r>
            <a:endParaRPr lang="en-US"/>
          </a:p>
        </p:txBody>
      </p:sp>
      <p:sp>
        <p:nvSpPr>
          <p:cNvPr id="3" name="Subtitle 2"/>
          <p:cNvSpPr>
            <a:spLocks noGrp="1"/>
          </p:cNvSpPr>
          <p:nvPr>
            <p:ph type="subTitle" idx="1"/>
          </p:nvPr>
        </p:nvSpPr>
        <p:spPr/>
        <p:txBody>
          <a:bodyPr/>
          <a:lstStyle/>
          <a:p>
            <a:r>
              <a:rPr lang="en-US"/>
              <a:t>Superior Cranes, Inc</a:t>
            </a:r>
          </a:p>
          <a:p>
            <a:r>
              <a:rPr lang="en-US"/>
              <a:t>Rockingham, NC</a:t>
            </a:r>
          </a:p>
        </p:txBody>
      </p:sp>
      <p:pic>
        <p:nvPicPr>
          <p:cNvPr id="1027" name="Picture 3" descr="http://nebula.wsimg.com/1f8e17b0086bf0b3f22c40ef5bdd2b89?AccessKeyId=588C3D8C5A0FCA6B1E8C&amp;disposition=0&amp;alloworigin=1">
            <a:extLst>
              <a:ext uri="{FF2B5EF4-FFF2-40B4-BE49-F238E27FC236}">
                <a16:creationId xmlns:a16="http://schemas.microsoft.com/office/drawing/2014/main" id="{506C48BC-3EF9-084A-BA13-379164100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292" y="5114381"/>
            <a:ext cx="36957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liftandmoveusa.com/images/lift%20and%20move%20logo%20v2.png?crc=4061695203">
            <a:hlinkClick r:id="rId4"/>
            <a:extLst>
              <a:ext uri="{FF2B5EF4-FFF2-40B4-BE49-F238E27FC236}">
                <a16:creationId xmlns:a16="http://schemas.microsoft.com/office/drawing/2014/main" id="{7FE5E25D-6599-D540-B33A-F67070796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44" y="5046119"/>
            <a:ext cx="3911022" cy="16557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2BFD88-D046-B844-A1E8-0BDF114A7786}"/>
              </a:ext>
            </a:extLst>
          </p:cNvPr>
          <p:cNvSpPr/>
          <p:nvPr/>
        </p:nvSpPr>
        <p:spPr>
          <a:xfrm>
            <a:off x="3138554" y="6516755"/>
            <a:ext cx="1572342" cy="370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7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Elizabeth City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287	Combined Food Preparation and Serving Workers, Including Fast Food</a:t>
            </a:r>
          </a:p>
          <a:p>
            <a:pPr>
              <a:tabLst>
                <a:tab pos="965200" algn="r"/>
                <a:tab pos="1193800" algn="l"/>
              </a:tabLst>
            </a:pPr>
            <a:r>
              <a:rPr lang="en-US" sz="2000"/>
              <a:t>	216	Retail Salespersons</a:t>
            </a:r>
          </a:p>
          <a:p>
            <a:pPr>
              <a:tabLst>
                <a:tab pos="965200" algn="r"/>
                <a:tab pos="1193800" algn="l"/>
              </a:tabLst>
            </a:pPr>
            <a:r>
              <a:rPr lang="en-US" sz="2000"/>
              <a:t>	103	Cooks, Restaurant</a:t>
            </a:r>
          </a:p>
          <a:p>
            <a:pPr>
              <a:tabLst>
                <a:tab pos="965200" algn="r"/>
                <a:tab pos="1193800" algn="l"/>
              </a:tabLst>
            </a:pPr>
            <a:r>
              <a:rPr lang="en-US" sz="2000"/>
              <a:t>	92	Maintenance and Repair Workers, General</a:t>
            </a:r>
          </a:p>
          <a:p>
            <a:pPr>
              <a:tabLst>
                <a:tab pos="965200" algn="r"/>
                <a:tab pos="1193800" algn="l"/>
              </a:tabLst>
            </a:pPr>
            <a:r>
              <a:rPr lang="en-US" sz="2000"/>
              <a:t>	81	Home Health Aides</a:t>
            </a:r>
          </a:p>
          <a:p>
            <a:pPr>
              <a:tabLst>
                <a:tab pos="965200" algn="r"/>
                <a:tab pos="1193800" algn="l"/>
              </a:tabLst>
            </a:pPr>
            <a:r>
              <a:rPr lang="en-US" sz="2000"/>
              <a:t>	66	Heavy and Tractor-Trailer Truck Drivers</a:t>
            </a:r>
          </a:p>
          <a:p>
            <a:pPr>
              <a:tabLst>
                <a:tab pos="965200" algn="r"/>
                <a:tab pos="1193800" algn="l"/>
              </a:tabLst>
            </a:pPr>
            <a:r>
              <a:rPr lang="en-US" sz="2000"/>
              <a:t>	62	Customer Service Representatives</a:t>
            </a:r>
          </a:p>
          <a:p>
            <a:pPr>
              <a:tabLst>
                <a:tab pos="965200" algn="r"/>
                <a:tab pos="1193800" algn="l"/>
              </a:tabLst>
            </a:pPr>
            <a:r>
              <a:rPr lang="en-US" sz="2000"/>
              <a:t>	61	Stock Clerks and Order Fillers</a:t>
            </a:r>
          </a:p>
          <a:p>
            <a:pPr>
              <a:tabLst>
                <a:tab pos="965200" algn="r"/>
                <a:tab pos="1193800" algn="l"/>
              </a:tabLst>
            </a:pPr>
            <a:r>
              <a:rPr lang="en-US" sz="2000"/>
              <a:t>	58	Cashiers</a:t>
            </a:r>
          </a:p>
          <a:p>
            <a:pPr>
              <a:tabLst>
                <a:tab pos="965200" algn="r"/>
                <a:tab pos="1193800" algn="l"/>
              </a:tabLst>
            </a:pPr>
            <a:r>
              <a:rPr lang="en-US" sz="2000"/>
              <a:t>	54	First-Line Supervisors of Food Preparation and Serving Workers</a:t>
            </a:r>
          </a:p>
          <a:p>
            <a:pPr>
              <a:tabLst>
                <a:tab pos="965200" algn="r"/>
                <a:tab pos="1193800" algn="l"/>
              </a:tabLst>
            </a:pPr>
            <a:r>
              <a:rPr lang="en-US" sz="2000"/>
              <a:t>	51	First-Line Supervisors of Retail Sales Workers</a:t>
            </a:r>
          </a:p>
          <a:p>
            <a:pPr>
              <a:tabLst>
                <a:tab pos="965200" algn="r"/>
                <a:tab pos="1193800" algn="l"/>
              </a:tabLst>
            </a:pPr>
            <a:r>
              <a:rPr lang="en-US" sz="2000"/>
              <a:t>	47	Laborers and Freight, Stock, and Material Movers, Hand</a:t>
            </a:r>
          </a:p>
          <a:p>
            <a:pPr>
              <a:tabLst>
                <a:tab pos="965200" algn="r"/>
                <a:tab pos="1193800" algn="l"/>
              </a:tabLst>
            </a:pPr>
            <a:r>
              <a:rPr lang="en-US" sz="2000"/>
              <a:t>	43	General and Operations Managers</a:t>
            </a:r>
          </a:p>
          <a:p>
            <a:pPr>
              <a:tabLst>
                <a:tab pos="965200" algn="r"/>
                <a:tab pos="1193800" algn="l"/>
              </a:tabLst>
            </a:pPr>
            <a:r>
              <a:rPr lang="en-US" sz="2000"/>
              <a:t>	40	Janitors and Cleaners, Except Maids and Housekeeping Cleaners</a:t>
            </a:r>
          </a:p>
          <a:p>
            <a:pPr>
              <a:tabLst>
                <a:tab pos="965200" algn="r"/>
                <a:tab pos="1193800" algn="l"/>
              </a:tabLst>
            </a:pPr>
            <a:r>
              <a:rPr lang="en-US" sz="2000"/>
              <a:t>	36	Landscaping and </a:t>
            </a:r>
            <a:r>
              <a:rPr lang="en-US" sz="2000" err="1"/>
              <a:t>Groundskeeping</a:t>
            </a:r>
            <a:r>
              <a:rPr lang="en-US" sz="2000"/>
              <a:t> Workers</a:t>
            </a:r>
          </a:p>
          <a:p>
            <a:pPr>
              <a:tabLst>
                <a:tab pos="965200" algn="r"/>
                <a:tab pos="1193800" algn="l"/>
              </a:tabLst>
            </a:pPr>
            <a:r>
              <a:rPr lang="en-US" sz="2000"/>
              <a:t>	33	Waiters and Waitresses</a:t>
            </a:r>
          </a:p>
          <a:p>
            <a:pPr>
              <a:tabLst>
                <a:tab pos="965200" algn="r"/>
                <a:tab pos="1193800" algn="l"/>
              </a:tabLst>
            </a:pPr>
            <a:r>
              <a:rPr lang="en-US" sz="2000"/>
              <a:t>	33	Construction Laborers</a:t>
            </a:r>
          </a:p>
          <a:p>
            <a:pPr>
              <a:tabLst>
                <a:tab pos="965200" algn="r"/>
                <a:tab pos="1193800" algn="l"/>
              </a:tabLst>
            </a:pPr>
            <a:r>
              <a:rPr lang="en-US" sz="2000"/>
              <a:t>	32	First-Line Supervisors of Construction Trades and Extraction Workers</a:t>
            </a:r>
          </a:p>
          <a:p>
            <a:pPr>
              <a:tabLst>
                <a:tab pos="965200" algn="r"/>
                <a:tab pos="1193800" algn="l"/>
              </a:tabLst>
            </a:pPr>
            <a:r>
              <a:rPr lang="en-US" sz="2000"/>
              <a:t>	32	Property, Real Estate, and Community Association Managers</a:t>
            </a:r>
          </a:p>
          <a:p>
            <a:pPr>
              <a:tabLst>
                <a:tab pos="965200" algn="r"/>
                <a:tab pos="1193800" algn="l"/>
              </a:tabLst>
            </a:pPr>
            <a:r>
              <a:rPr lang="en-US" sz="2000"/>
              <a:t>	31	Electricians</a:t>
            </a:r>
          </a:p>
          <a:p>
            <a:pPr>
              <a:tabLst>
                <a:tab pos="965200" algn="r"/>
                <a:tab pos="1193800" algn="l"/>
              </a:tabLst>
            </a:pPr>
            <a:r>
              <a:rPr lang="en-US" sz="2000"/>
              <a:t>	30	Sales Representatives, Services, All Other</a:t>
            </a:r>
          </a:p>
          <a:p>
            <a:pPr>
              <a:tabLst>
                <a:tab pos="965200" algn="r"/>
                <a:tab pos="1193800" algn="l"/>
              </a:tabLst>
            </a:pPr>
            <a:r>
              <a:rPr lang="en-US" sz="2000"/>
              <a:t>	29	Software Developers, Applications</a:t>
            </a:r>
          </a:p>
          <a:p>
            <a:pPr>
              <a:tabLst>
                <a:tab pos="965200" algn="r"/>
                <a:tab pos="1193800" algn="l"/>
              </a:tabLst>
            </a:pPr>
            <a:r>
              <a:rPr lang="en-US" sz="2000"/>
              <a:t>	27	Maids and Housekeeping Cleaners</a:t>
            </a:r>
          </a:p>
          <a:p>
            <a:pPr>
              <a:tabLst>
                <a:tab pos="965200" algn="r"/>
                <a:tab pos="1193800" algn="l"/>
              </a:tabLst>
            </a:pPr>
            <a:r>
              <a:rPr lang="en-US" sz="2000"/>
              <a:t>	26	Accountants and Auditors</a:t>
            </a:r>
          </a:p>
          <a:p>
            <a:pPr>
              <a:tabLst>
                <a:tab pos="965200" algn="r"/>
                <a:tab pos="1193800" algn="l"/>
              </a:tabLst>
            </a:pPr>
            <a:r>
              <a:rPr lang="en-US" sz="2000"/>
              <a:t>	26	Personal Care Aides</a:t>
            </a:r>
          </a:p>
          <a:p>
            <a:pPr>
              <a:tabLst>
                <a:tab pos="965200" algn="r"/>
                <a:tab pos="1193800" algn="l"/>
              </a:tabLst>
            </a:pPr>
            <a:r>
              <a:rPr lang="en-US" sz="2000"/>
              <a:t>	25	Sales Representatives, Wholesale and Manufacturing, Except Technical and Scientific Products</a:t>
            </a:r>
          </a:p>
          <a:p>
            <a:pPr>
              <a:tabLst>
                <a:tab pos="965200" algn="r"/>
                <a:tab pos="1193800" algn="l"/>
              </a:tabLst>
            </a:pPr>
            <a:r>
              <a:rPr lang="en-US" sz="2000"/>
              <a:t>	25	Market Research Analysts and Marketing Specialists</a:t>
            </a:r>
          </a:p>
          <a:p>
            <a:pPr>
              <a:tabLst>
                <a:tab pos="965200" algn="r"/>
                <a:tab pos="1193800" algn="l"/>
              </a:tabLst>
            </a:pPr>
            <a:r>
              <a:rPr lang="en-US" sz="2000"/>
              <a:t>	24	Woodworking Machine Setters, Operators, and Tenders, Except Sawing</a:t>
            </a:r>
          </a:p>
          <a:p>
            <a:pPr>
              <a:tabLst>
                <a:tab pos="965200" algn="r"/>
                <a:tab pos="1193800" algn="l"/>
              </a:tabLst>
            </a:pPr>
            <a:r>
              <a:rPr lang="en-US" sz="2000"/>
              <a:t>	23	Bartenders</a:t>
            </a:r>
          </a:p>
          <a:p>
            <a:pPr>
              <a:tabLst>
                <a:tab pos="965200" algn="r"/>
                <a:tab pos="1193800" algn="l"/>
              </a:tabLst>
            </a:pPr>
            <a:r>
              <a:rPr lang="en-US" sz="2000"/>
              <a:t>	22	Real Estate Sales Agents</a:t>
            </a:r>
          </a:p>
          <a:p>
            <a:pPr>
              <a:tabLst>
                <a:tab pos="965200" algn="r"/>
                <a:tab pos="1193800" algn="l"/>
              </a:tabLst>
            </a:pPr>
            <a:r>
              <a:rPr lang="en-US" sz="2000"/>
              <a:t>	22	First-Line Supervisors of Mechanics, Installers, and Repairers</a:t>
            </a:r>
          </a:p>
          <a:p>
            <a:pPr>
              <a:tabLst>
                <a:tab pos="965200" algn="r"/>
                <a:tab pos="1193800" algn="l"/>
              </a:tabLst>
            </a:pPr>
            <a:r>
              <a:rPr lang="en-US" sz="2000"/>
              <a:t>	22	Heating, Air Conditioning, and Refrigeration Mechanics and Installers</a:t>
            </a:r>
          </a:p>
          <a:p>
            <a:pPr>
              <a:tabLst>
                <a:tab pos="965200" algn="r"/>
                <a:tab pos="1193800" algn="l"/>
              </a:tabLst>
            </a:pPr>
            <a:r>
              <a:rPr lang="en-US" sz="2000"/>
              <a:t>	22	Nonfarm Animal Caretakers</a:t>
            </a:r>
          </a:p>
          <a:p>
            <a:pPr>
              <a:tabLst>
                <a:tab pos="965200" algn="r"/>
                <a:tab pos="1193800" algn="l"/>
              </a:tabLst>
            </a:pPr>
            <a:r>
              <a:rPr lang="en-US" sz="2000"/>
              <a:t>	21	Police and Sheriff's Patrol Officers</a:t>
            </a:r>
          </a:p>
          <a:p>
            <a:pPr>
              <a:tabLst>
                <a:tab pos="965200" algn="r"/>
                <a:tab pos="1193800" algn="l"/>
              </a:tabLst>
            </a:pPr>
            <a:r>
              <a:rPr lang="en-US" sz="2000"/>
              <a:t>	20	Hotel, Motel, and Resort Desk Clerks</a:t>
            </a:r>
          </a:p>
          <a:p>
            <a:pPr>
              <a:tabLst>
                <a:tab pos="965200" algn="r"/>
                <a:tab pos="1193800" algn="l"/>
              </a:tabLst>
            </a:pPr>
            <a:r>
              <a:rPr lang="en-US" sz="2000"/>
              <a:t>	20	Counter and Rental Clerks</a:t>
            </a:r>
          </a:p>
          <a:p>
            <a:pPr>
              <a:tabLst>
                <a:tab pos="965200" algn="r"/>
                <a:tab pos="1193800" algn="l"/>
              </a:tabLst>
            </a:pPr>
            <a:r>
              <a:rPr lang="en-US" sz="2000"/>
              <a:t>	20	Computer Systems Analysts</a:t>
            </a:r>
          </a:p>
          <a:p>
            <a:pPr>
              <a:tabLst>
                <a:tab pos="965200" algn="r"/>
                <a:tab pos="1193800" algn="l"/>
              </a:tabLst>
            </a:pPr>
            <a:r>
              <a:rPr lang="en-US" sz="2000"/>
              <a:t>	18	Pharmacy Technicians</a:t>
            </a:r>
          </a:p>
          <a:p>
            <a:pPr>
              <a:tabLst>
                <a:tab pos="965200" algn="r"/>
                <a:tab pos="1193800" algn="l"/>
              </a:tabLst>
            </a:pPr>
            <a:r>
              <a:rPr lang="en-US" sz="2000"/>
              <a:t>	18	Management Analysts</a:t>
            </a:r>
          </a:p>
          <a:p>
            <a:pPr>
              <a:tabLst>
                <a:tab pos="965200" algn="r"/>
                <a:tab pos="1193800" algn="l"/>
              </a:tabLst>
            </a:pPr>
            <a:r>
              <a:rPr lang="en-US" sz="2000"/>
              <a:t>	15	Real Estate Brokers</a:t>
            </a:r>
          </a:p>
        </p:txBody>
      </p:sp>
    </p:spTree>
    <p:extLst>
      <p:ext uri="{BB962C8B-B14F-4D97-AF65-F5344CB8AC3E}">
        <p14:creationId xmlns:p14="http://schemas.microsoft.com/office/powerpoint/2010/main" val="18999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Goldsboro-Kinston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325	Combined Food Preparation and Serving Workers, Including Fast Food</a:t>
            </a:r>
          </a:p>
          <a:p>
            <a:pPr>
              <a:tabLst>
                <a:tab pos="965200" algn="r"/>
                <a:tab pos="1193800" algn="l"/>
              </a:tabLst>
            </a:pPr>
            <a:r>
              <a:rPr lang="en-US" sz="2000"/>
              <a:t>	315	Home Health Aides</a:t>
            </a:r>
          </a:p>
          <a:p>
            <a:pPr>
              <a:tabLst>
                <a:tab pos="965200" algn="r"/>
                <a:tab pos="1193800" algn="l"/>
              </a:tabLst>
            </a:pPr>
            <a:r>
              <a:rPr lang="en-US" sz="2000"/>
              <a:t>	275	Registered Nurses</a:t>
            </a:r>
          </a:p>
          <a:p>
            <a:pPr>
              <a:tabLst>
                <a:tab pos="965200" algn="r"/>
                <a:tab pos="1193800" algn="l"/>
              </a:tabLst>
            </a:pPr>
            <a:r>
              <a:rPr lang="en-US" sz="2000"/>
              <a:t>	269	Slaughterers and Meat Packers</a:t>
            </a:r>
          </a:p>
          <a:p>
            <a:pPr>
              <a:tabLst>
                <a:tab pos="965200" algn="r"/>
                <a:tab pos="1193800" algn="l"/>
              </a:tabLst>
            </a:pPr>
            <a:r>
              <a:rPr lang="en-US" sz="2000"/>
              <a:t>	186	Customer Service Representatives</a:t>
            </a:r>
          </a:p>
          <a:p>
            <a:pPr>
              <a:tabLst>
                <a:tab pos="965200" algn="r"/>
                <a:tab pos="1193800" algn="l"/>
              </a:tabLst>
            </a:pPr>
            <a:r>
              <a:rPr lang="en-US" sz="2000"/>
              <a:t>	161	Retail Salespersons</a:t>
            </a:r>
          </a:p>
          <a:p>
            <a:pPr>
              <a:tabLst>
                <a:tab pos="965200" algn="r"/>
                <a:tab pos="1193800" algn="l"/>
              </a:tabLst>
            </a:pPr>
            <a:r>
              <a:rPr lang="en-US" sz="2000"/>
              <a:t>	155	Laborers and Freight, Stock, and Material Movers, Hand</a:t>
            </a:r>
          </a:p>
          <a:p>
            <a:pPr>
              <a:tabLst>
                <a:tab pos="965200" algn="r"/>
                <a:tab pos="1193800" algn="l"/>
              </a:tabLst>
            </a:pPr>
            <a:r>
              <a:rPr lang="en-US" sz="2000"/>
              <a:t>	136	Packers and Packagers, Hand</a:t>
            </a:r>
          </a:p>
          <a:p>
            <a:pPr>
              <a:tabLst>
                <a:tab pos="965200" algn="r"/>
                <a:tab pos="1193800" algn="l"/>
              </a:tabLst>
            </a:pPr>
            <a:r>
              <a:rPr lang="en-US" sz="2000"/>
              <a:t>	134	Nursing Assistants</a:t>
            </a:r>
          </a:p>
          <a:p>
            <a:pPr>
              <a:tabLst>
                <a:tab pos="965200" algn="r"/>
                <a:tab pos="1193800" algn="l"/>
              </a:tabLst>
            </a:pPr>
            <a:r>
              <a:rPr lang="en-US" sz="2000"/>
              <a:t>	131	Meat, Poultry, and Fish Cutters and Trimmers</a:t>
            </a:r>
          </a:p>
          <a:p>
            <a:pPr>
              <a:tabLst>
                <a:tab pos="965200" algn="r"/>
                <a:tab pos="1193800" algn="l"/>
              </a:tabLst>
            </a:pPr>
            <a:r>
              <a:rPr lang="en-US" sz="2000"/>
              <a:t>	122	Team Assemblers</a:t>
            </a:r>
          </a:p>
          <a:p>
            <a:pPr>
              <a:tabLst>
                <a:tab pos="965200" algn="r"/>
                <a:tab pos="1193800" algn="l"/>
              </a:tabLst>
            </a:pPr>
            <a:r>
              <a:rPr lang="en-US" sz="2000"/>
              <a:t>	115	Personal Care Aides</a:t>
            </a:r>
          </a:p>
          <a:p>
            <a:pPr>
              <a:tabLst>
                <a:tab pos="965200" algn="r"/>
                <a:tab pos="1193800" algn="l"/>
              </a:tabLst>
            </a:pPr>
            <a:r>
              <a:rPr lang="en-US" sz="2000"/>
              <a:t>	111	General and Operations Managers</a:t>
            </a:r>
          </a:p>
          <a:p>
            <a:pPr>
              <a:tabLst>
                <a:tab pos="965200" algn="r"/>
                <a:tab pos="1193800" algn="l"/>
              </a:tabLst>
            </a:pPr>
            <a:r>
              <a:rPr lang="en-US" sz="2000"/>
              <a:t>	108	Cooks, Restaurant</a:t>
            </a:r>
          </a:p>
          <a:p>
            <a:pPr>
              <a:tabLst>
                <a:tab pos="965200" algn="r"/>
                <a:tab pos="1193800" algn="l"/>
              </a:tabLst>
            </a:pPr>
            <a:r>
              <a:rPr lang="en-US" sz="2000"/>
              <a:t>	96	Maintenance and Repair Workers, General</a:t>
            </a:r>
          </a:p>
          <a:p>
            <a:pPr>
              <a:tabLst>
                <a:tab pos="965200" algn="r"/>
                <a:tab pos="1193800" algn="l"/>
              </a:tabLst>
            </a:pPr>
            <a:r>
              <a:rPr lang="en-US" sz="2000"/>
              <a:t>	93	Heavy and Tractor-Trailer Truck Drivers</a:t>
            </a:r>
          </a:p>
          <a:p>
            <a:pPr>
              <a:tabLst>
                <a:tab pos="965200" algn="r"/>
                <a:tab pos="1193800" algn="l"/>
              </a:tabLst>
            </a:pPr>
            <a:r>
              <a:rPr lang="en-US" sz="2000"/>
              <a:t>	88	Janitors and Cleaners, Except Maids and Housekeeping Cleaners</a:t>
            </a:r>
          </a:p>
          <a:p>
            <a:pPr>
              <a:tabLst>
                <a:tab pos="965200" algn="r"/>
                <a:tab pos="1193800" algn="l"/>
              </a:tabLst>
            </a:pPr>
            <a:r>
              <a:rPr lang="en-US" sz="2000"/>
              <a:t>	88	Industrial Machinery Mechanics</a:t>
            </a:r>
          </a:p>
          <a:p>
            <a:pPr>
              <a:tabLst>
                <a:tab pos="965200" algn="r"/>
                <a:tab pos="1193800" algn="l"/>
              </a:tabLst>
            </a:pPr>
            <a:r>
              <a:rPr lang="en-US" sz="2000"/>
              <a:t>	82	Childcare Workers</a:t>
            </a:r>
          </a:p>
          <a:p>
            <a:pPr>
              <a:tabLst>
                <a:tab pos="965200" algn="r"/>
                <a:tab pos="1193800" algn="l"/>
              </a:tabLst>
            </a:pPr>
            <a:r>
              <a:rPr lang="en-US" sz="2000"/>
              <a:t>	80	Packaging and Filling Machine Operators and Tenders</a:t>
            </a:r>
          </a:p>
          <a:p>
            <a:pPr>
              <a:tabLst>
                <a:tab pos="965200" algn="r"/>
                <a:tab pos="1193800" algn="l"/>
              </a:tabLst>
            </a:pPr>
            <a:r>
              <a:rPr lang="en-US" sz="2000"/>
              <a:t>	72	Cashiers</a:t>
            </a:r>
          </a:p>
          <a:p>
            <a:pPr>
              <a:tabLst>
                <a:tab pos="965200" algn="r"/>
                <a:tab pos="1193800" algn="l"/>
              </a:tabLst>
            </a:pPr>
            <a:r>
              <a:rPr lang="en-US" sz="2000"/>
              <a:t>	72	Sales Representatives, Wholesale and Manufacturing, Except Technical and Scientific Products</a:t>
            </a:r>
          </a:p>
          <a:p>
            <a:pPr>
              <a:tabLst>
                <a:tab pos="965200" algn="r"/>
                <a:tab pos="1193800" algn="l"/>
              </a:tabLst>
            </a:pPr>
            <a:r>
              <a:rPr lang="en-US" sz="2000"/>
              <a:t>	72	First-Line Supervisors of Office and Administrative Support Workers</a:t>
            </a:r>
          </a:p>
          <a:p>
            <a:pPr>
              <a:tabLst>
                <a:tab pos="965200" algn="r"/>
                <a:tab pos="1193800" algn="l"/>
              </a:tabLst>
            </a:pPr>
            <a:r>
              <a:rPr lang="en-US" sz="2000"/>
              <a:t>	70	First-Line Supervisors of Food Preparation and Serving Workers</a:t>
            </a:r>
          </a:p>
          <a:p>
            <a:pPr>
              <a:tabLst>
                <a:tab pos="965200" algn="r"/>
                <a:tab pos="1193800" algn="l"/>
              </a:tabLst>
            </a:pPr>
            <a:r>
              <a:rPr lang="en-US" sz="2000"/>
              <a:t>	68	Stock Clerks and Order Fillers</a:t>
            </a:r>
          </a:p>
          <a:p>
            <a:pPr>
              <a:tabLst>
                <a:tab pos="965200" algn="r"/>
                <a:tab pos="1193800" algn="l"/>
              </a:tabLst>
            </a:pPr>
            <a:r>
              <a:rPr lang="en-US" sz="2000"/>
              <a:t>	62	First-Line Supervisors of Production and Operating Workers</a:t>
            </a:r>
          </a:p>
          <a:p>
            <a:pPr>
              <a:tabLst>
                <a:tab pos="965200" algn="r"/>
                <a:tab pos="1193800" algn="l"/>
              </a:tabLst>
            </a:pPr>
            <a:r>
              <a:rPr lang="en-US" sz="2000"/>
              <a:t>	56	Accountants and Auditors</a:t>
            </a:r>
          </a:p>
          <a:p>
            <a:pPr>
              <a:tabLst>
                <a:tab pos="965200" algn="r"/>
                <a:tab pos="1193800" algn="l"/>
              </a:tabLst>
            </a:pPr>
            <a:r>
              <a:rPr lang="en-US" sz="2000"/>
              <a:t>	54	Construction Laborers</a:t>
            </a:r>
          </a:p>
          <a:p>
            <a:pPr>
              <a:tabLst>
                <a:tab pos="965200" algn="r"/>
                <a:tab pos="1193800" algn="l"/>
              </a:tabLst>
            </a:pPr>
            <a:r>
              <a:rPr lang="en-US" sz="2000"/>
              <a:t>	54	Computer Systems Analysts</a:t>
            </a:r>
          </a:p>
          <a:p>
            <a:pPr>
              <a:tabLst>
                <a:tab pos="965200" algn="r"/>
                <a:tab pos="1193800" algn="l"/>
              </a:tabLst>
            </a:pPr>
            <a:r>
              <a:rPr lang="en-US" sz="2000"/>
              <a:t>	51	Business Operations Specialists, All Other</a:t>
            </a:r>
          </a:p>
          <a:p>
            <a:pPr>
              <a:tabLst>
                <a:tab pos="965200" algn="r"/>
                <a:tab pos="1193800" algn="l"/>
              </a:tabLst>
            </a:pPr>
            <a:r>
              <a:rPr lang="en-US" sz="2000"/>
              <a:t>	51	Machinists</a:t>
            </a:r>
          </a:p>
          <a:p>
            <a:pPr>
              <a:tabLst>
                <a:tab pos="965200" algn="r"/>
                <a:tab pos="1193800" algn="l"/>
              </a:tabLst>
            </a:pPr>
            <a:r>
              <a:rPr lang="en-US" sz="2000"/>
              <a:t>	50	First-Line Supervisors of Retail Sales Workers</a:t>
            </a:r>
          </a:p>
          <a:p>
            <a:pPr>
              <a:tabLst>
                <a:tab pos="965200" algn="r"/>
                <a:tab pos="1193800" algn="l"/>
              </a:tabLst>
            </a:pPr>
            <a:r>
              <a:rPr lang="en-US" sz="2000"/>
              <a:t>	50	Industrial Truck and Tractor Operators</a:t>
            </a:r>
          </a:p>
          <a:p>
            <a:pPr>
              <a:tabLst>
                <a:tab pos="965200" algn="r"/>
                <a:tab pos="1193800" algn="l"/>
              </a:tabLst>
            </a:pPr>
            <a:r>
              <a:rPr lang="en-US" sz="2000"/>
              <a:t>	49	Waiters and Waitresses</a:t>
            </a:r>
          </a:p>
          <a:p>
            <a:pPr>
              <a:tabLst>
                <a:tab pos="965200" algn="r"/>
                <a:tab pos="1193800" algn="l"/>
              </a:tabLst>
            </a:pPr>
            <a:r>
              <a:rPr lang="en-US" sz="2000"/>
              <a:t>	49	Pharmacy Technicians</a:t>
            </a:r>
          </a:p>
          <a:p>
            <a:pPr>
              <a:tabLst>
                <a:tab pos="965200" algn="r"/>
                <a:tab pos="1193800" algn="l"/>
              </a:tabLst>
            </a:pPr>
            <a:r>
              <a:rPr lang="en-US" sz="2000"/>
              <a:t>	48	Market Research Analysts and Marketing Specialists</a:t>
            </a:r>
          </a:p>
          <a:p>
            <a:pPr>
              <a:tabLst>
                <a:tab pos="965200" algn="r"/>
                <a:tab pos="1193800" algn="l"/>
              </a:tabLst>
            </a:pPr>
            <a:r>
              <a:rPr lang="en-US" sz="2000"/>
              <a:t>	47	Inspectors, Testers, Sorters, Samplers, and </a:t>
            </a:r>
            <a:r>
              <a:rPr lang="en-US" sz="2000" err="1"/>
              <a:t>Weighers</a:t>
            </a:r>
            <a:endParaRPr lang="en-US" sz="2000"/>
          </a:p>
          <a:p>
            <a:pPr>
              <a:tabLst>
                <a:tab pos="965200" algn="r"/>
                <a:tab pos="1193800" algn="l"/>
              </a:tabLst>
            </a:pPr>
            <a:r>
              <a:rPr lang="en-US" sz="2000"/>
              <a:t>	46	Office Clerks, General</a:t>
            </a:r>
          </a:p>
          <a:p>
            <a:pPr>
              <a:tabLst>
                <a:tab pos="965200" algn="r"/>
                <a:tab pos="1193800" algn="l"/>
              </a:tabLst>
            </a:pPr>
            <a:r>
              <a:rPr lang="en-US" sz="2000"/>
              <a:t>	46	Bakers</a:t>
            </a:r>
          </a:p>
          <a:p>
            <a:pPr>
              <a:tabLst>
                <a:tab pos="965200" algn="r"/>
                <a:tab pos="1193800" algn="l"/>
              </a:tabLst>
            </a:pPr>
            <a:r>
              <a:rPr lang="en-US" sz="2000"/>
              <a:t>	43	Preschool Teachers, Except Special Education</a:t>
            </a:r>
          </a:p>
        </p:txBody>
      </p:sp>
    </p:spTree>
    <p:extLst>
      <p:ext uri="{BB962C8B-B14F-4D97-AF65-F5344CB8AC3E}">
        <p14:creationId xmlns:p14="http://schemas.microsoft.com/office/powerpoint/2010/main" val="38160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Jacksonville-New Bern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1,318	Combined Food Preparation and Serving Workers, Including Fast Food</a:t>
            </a:r>
          </a:p>
          <a:p>
            <a:pPr>
              <a:tabLst>
                <a:tab pos="965200" algn="r"/>
                <a:tab pos="1193800" algn="l"/>
              </a:tabLst>
            </a:pPr>
            <a:r>
              <a:rPr lang="en-US" sz="2000"/>
              <a:t>	1,090	Retail Salespersons</a:t>
            </a:r>
          </a:p>
          <a:p>
            <a:pPr>
              <a:tabLst>
                <a:tab pos="965200" algn="r"/>
                <a:tab pos="1193800" algn="l"/>
              </a:tabLst>
            </a:pPr>
            <a:r>
              <a:rPr lang="en-US" sz="2000"/>
              <a:t>	606	Home Health Aides</a:t>
            </a:r>
          </a:p>
          <a:p>
            <a:pPr>
              <a:tabLst>
                <a:tab pos="965200" algn="r"/>
                <a:tab pos="1193800" algn="l"/>
              </a:tabLst>
            </a:pPr>
            <a:r>
              <a:rPr lang="en-US" sz="2000"/>
              <a:t>	461	Waiters and Waitresses</a:t>
            </a:r>
          </a:p>
          <a:p>
            <a:pPr>
              <a:tabLst>
                <a:tab pos="965200" algn="r"/>
                <a:tab pos="1193800" algn="l"/>
              </a:tabLst>
            </a:pPr>
            <a:r>
              <a:rPr lang="en-US" sz="2000"/>
              <a:t>	427	Registered Nurses</a:t>
            </a:r>
          </a:p>
          <a:p>
            <a:pPr>
              <a:tabLst>
                <a:tab pos="965200" algn="r"/>
                <a:tab pos="1193800" algn="l"/>
              </a:tabLst>
            </a:pPr>
            <a:r>
              <a:rPr lang="en-US" sz="2000"/>
              <a:t>	424	Cashiers</a:t>
            </a:r>
          </a:p>
          <a:p>
            <a:pPr>
              <a:tabLst>
                <a:tab pos="965200" algn="r"/>
                <a:tab pos="1193800" algn="l"/>
              </a:tabLst>
            </a:pPr>
            <a:r>
              <a:rPr lang="en-US" sz="2000"/>
              <a:t>	415	Cooks, Restaurant</a:t>
            </a:r>
          </a:p>
          <a:p>
            <a:pPr>
              <a:tabLst>
                <a:tab pos="965200" algn="r"/>
                <a:tab pos="1193800" algn="l"/>
              </a:tabLst>
            </a:pPr>
            <a:r>
              <a:rPr lang="en-US" sz="2000"/>
              <a:t>	334	Nursing Assistants</a:t>
            </a:r>
          </a:p>
          <a:p>
            <a:pPr>
              <a:tabLst>
                <a:tab pos="965200" algn="r"/>
                <a:tab pos="1193800" algn="l"/>
              </a:tabLst>
            </a:pPr>
            <a:r>
              <a:rPr lang="en-US" sz="2000"/>
              <a:t>	317	Customer Service Representatives</a:t>
            </a:r>
          </a:p>
          <a:p>
            <a:pPr>
              <a:tabLst>
                <a:tab pos="965200" algn="r"/>
                <a:tab pos="1193800" algn="l"/>
              </a:tabLst>
            </a:pPr>
            <a:r>
              <a:rPr lang="en-US" sz="2000"/>
              <a:t>	292	First-Line Supervisors of Retail Sales Workers</a:t>
            </a:r>
          </a:p>
          <a:p>
            <a:pPr>
              <a:tabLst>
                <a:tab pos="965200" algn="r"/>
                <a:tab pos="1193800" algn="l"/>
              </a:tabLst>
            </a:pPr>
            <a:r>
              <a:rPr lang="en-US" sz="2000"/>
              <a:t>	267	First-Line Supervisors of Food Preparation and Serving Workers</a:t>
            </a:r>
          </a:p>
          <a:p>
            <a:pPr>
              <a:tabLst>
                <a:tab pos="965200" algn="r"/>
                <a:tab pos="1193800" algn="l"/>
              </a:tabLst>
            </a:pPr>
            <a:r>
              <a:rPr lang="en-US" sz="2000"/>
              <a:t>	248	Stock Clerks and Order Fillers</a:t>
            </a:r>
          </a:p>
          <a:p>
            <a:pPr>
              <a:tabLst>
                <a:tab pos="965200" algn="r"/>
                <a:tab pos="1193800" algn="l"/>
              </a:tabLst>
            </a:pPr>
            <a:r>
              <a:rPr lang="en-US" sz="2000"/>
              <a:t>	204	Laborers and Freight, Stock, and Material Movers, Hand</a:t>
            </a:r>
          </a:p>
          <a:p>
            <a:pPr>
              <a:tabLst>
                <a:tab pos="965200" algn="r"/>
                <a:tab pos="1193800" algn="l"/>
              </a:tabLst>
            </a:pPr>
            <a:r>
              <a:rPr lang="en-US" sz="2000"/>
              <a:t>	179	Janitors and Cleaners, Except Maids and Housekeeping Cleaners</a:t>
            </a:r>
          </a:p>
          <a:p>
            <a:pPr>
              <a:tabLst>
                <a:tab pos="965200" algn="r"/>
                <a:tab pos="1193800" algn="l"/>
              </a:tabLst>
            </a:pPr>
            <a:r>
              <a:rPr lang="en-US" sz="2000"/>
              <a:t>	165	General and Operations Managers</a:t>
            </a:r>
          </a:p>
          <a:p>
            <a:pPr>
              <a:tabLst>
                <a:tab pos="965200" algn="r"/>
                <a:tab pos="1193800" algn="l"/>
              </a:tabLst>
            </a:pPr>
            <a:r>
              <a:rPr lang="en-US" sz="2000"/>
              <a:t>	164	Childcare Workers</a:t>
            </a:r>
          </a:p>
          <a:p>
            <a:pPr>
              <a:tabLst>
                <a:tab pos="965200" algn="r"/>
                <a:tab pos="1193800" algn="l"/>
              </a:tabLst>
            </a:pPr>
            <a:r>
              <a:rPr lang="en-US" sz="2000"/>
              <a:t>	152	First-Line Supervisors of Office and Administrative Support Workers</a:t>
            </a:r>
          </a:p>
          <a:p>
            <a:pPr>
              <a:tabLst>
                <a:tab pos="965200" algn="r"/>
                <a:tab pos="1193800" algn="l"/>
              </a:tabLst>
            </a:pPr>
            <a:r>
              <a:rPr lang="en-US" sz="2000"/>
              <a:t>	145	Personal Care Aides</a:t>
            </a:r>
          </a:p>
          <a:p>
            <a:pPr>
              <a:tabLst>
                <a:tab pos="965200" algn="r"/>
                <a:tab pos="1193800" algn="l"/>
              </a:tabLst>
            </a:pPr>
            <a:r>
              <a:rPr lang="en-US" sz="2000"/>
              <a:t>	131	Landscaping and </a:t>
            </a:r>
            <a:r>
              <a:rPr lang="en-US" sz="2000" err="1"/>
              <a:t>Groundskeeping</a:t>
            </a:r>
            <a:r>
              <a:rPr lang="en-US" sz="2000"/>
              <a:t> Workers</a:t>
            </a:r>
          </a:p>
          <a:p>
            <a:pPr>
              <a:tabLst>
                <a:tab pos="965200" algn="r"/>
                <a:tab pos="1193800" algn="l"/>
              </a:tabLst>
            </a:pPr>
            <a:r>
              <a:rPr lang="en-US" sz="2000"/>
              <a:t>	125	Automotive Service Technicians and Mechanics</a:t>
            </a:r>
          </a:p>
          <a:p>
            <a:pPr>
              <a:tabLst>
                <a:tab pos="965200" algn="r"/>
                <a:tab pos="1193800" algn="l"/>
              </a:tabLst>
            </a:pPr>
            <a:r>
              <a:rPr lang="en-US" sz="2000"/>
              <a:t>	115	Receptionists and Information Clerks</a:t>
            </a:r>
          </a:p>
          <a:p>
            <a:pPr>
              <a:tabLst>
                <a:tab pos="965200" algn="r"/>
                <a:tab pos="1193800" algn="l"/>
              </a:tabLst>
            </a:pPr>
            <a:r>
              <a:rPr lang="en-US" sz="2000"/>
              <a:t>	114	Office Clerks, General</a:t>
            </a:r>
          </a:p>
          <a:p>
            <a:pPr>
              <a:tabLst>
                <a:tab pos="965200" algn="r"/>
                <a:tab pos="1193800" algn="l"/>
              </a:tabLst>
            </a:pPr>
            <a:r>
              <a:rPr lang="en-US" sz="2000"/>
              <a:t>	114	Heavy and Tractor-Trailer Truck Drivers</a:t>
            </a:r>
          </a:p>
          <a:p>
            <a:pPr>
              <a:tabLst>
                <a:tab pos="965200" algn="r"/>
                <a:tab pos="1193800" algn="l"/>
              </a:tabLst>
            </a:pPr>
            <a:r>
              <a:rPr lang="en-US" sz="2000"/>
              <a:t>	104	Pharmacy Technicians</a:t>
            </a:r>
          </a:p>
          <a:p>
            <a:pPr>
              <a:tabLst>
                <a:tab pos="965200" algn="r"/>
                <a:tab pos="1193800" algn="l"/>
              </a:tabLst>
            </a:pPr>
            <a:r>
              <a:rPr lang="en-US" sz="2000"/>
              <a:t>	102	Maids and Housekeeping Cleaners</a:t>
            </a:r>
          </a:p>
          <a:p>
            <a:pPr>
              <a:tabLst>
                <a:tab pos="965200" algn="r"/>
                <a:tab pos="1193800" algn="l"/>
              </a:tabLst>
            </a:pPr>
            <a:r>
              <a:rPr lang="en-US" sz="2000"/>
              <a:t>	102	Bartenders</a:t>
            </a:r>
          </a:p>
          <a:p>
            <a:pPr>
              <a:tabLst>
                <a:tab pos="965200" algn="r"/>
                <a:tab pos="1193800" algn="l"/>
              </a:tabLst>
            </a:pPr>
            <a:r>
              <a:rPr lang="en-US" sz="2000"/>
              <a:t>	99	Medical Assistants</a:t>
            </a:r>
          </a:p>
          <a:p>
            <a:pPr>
              <a:tabLst>
                <a:tab pos="965200" algn="r"/>
                <a:tab pos="1193800" algn="l"/>
              </a:tabLst>
            </a:pPr>
            <a:r>
              <a:rPr lang="en-US" sz="2000"/>
              <a:t>	93	Construction Laborers</a:t>
            </a:r>
          </a:p>
          <a:p>
            <a:pPr>
              <a:tabLst>
                <a:tab pos="965200" algn="r"/>
                <a:tab pos="1193800" algn="l"/>
              </a:tabLst>
            </a:pPr>
            <a:r>
              <a:rPr lang="en-US" sz="2000"/>
              <a:t>	90	Accountants and Auditors</a:t>
            </a:r>
          </a:p>
          <a:p>
            <a:pPr>
              <a:tabLst>
                <a:tab pos="965200" algn="r"/>
                <a:tab pos="1193800" algn="l"/>
              </a:tabLst>
            </a:pPr>
            <a:r>
              <a:rPr lang="en-US" sz="2000"/>
              <a:t>	90	Counter Attendants, Cafeteria, Food Concession, and Coffee Shop</a:t>
            </a:r>
          </a:p>
          <a:p>
            <a:pPr>
              <a:tabLst>
                <a:tab pos="965200" algn="r"/>
                <a:tab pos="1193800" algn="l"/>
              </a:tabLst>
            </a:pPr>
            <a:r>
              <a:rPr lang="en-US" sz="2000"/>
              <a:t>	87	Hosts and Hostesses, Restaurant, Lounge, and Coffee Shop</a:t>
            </a:r>
          </a:p>
          <a:p>
            <a:pPr>
              <a:tabLst>
                <a:tab pos="965200" algn="r"/>
                <a:tab pos="1193800" algn="l"/>
              </a:tabLst>
            </a:pPr>
            <a:r>
              <a:rPr lang="en-US" sz="2000"/>
              <a:t>	86	Maintenance and Repair Workers, General</a:t>
            </a:r>
          </a:p>
          <a:p>
            <a:pPr>
              <a:tabLst>
                <a:tab pos="965200" algn="r"/>
                <a:tab pos="1193800" algn="l"/>
              </a:tabLst>
            </a:pPr>
            <a:r>
              <a:rPr lang="en-US" sz="2000"/>
              <a:t>	86	Food Preparation Workers</a:t>
            </a:r>
          </a:p>
          <a:p>
            <a:pPr>
              <a:tabLst>
                <a:tab pos="965200" algn="r"/>
                <a:tab pos="1193800" algn="l"/>
              </a:tabLst>
            </a:pPr>
            <a:r>
              <a:rPr lang="en-US" sz="2000"/>
              <a:t>	78	Licensed Practical and Licensed Vocational Nurses</a:t>
            </a:r>
          </a:p>
          <a:p>
            <a:pPr>
              <a:tabLst>
                <a:tab pos="965200" algn="r"/>
                <a:tab pos="1193800" algn="l"/>
              </a:tabLst>
            </a:pPr>
            <a:r>
              <a:rPr lang="en-US" sz="2000"/>
              <a:t>	78	Sales Representatives, Services, All Other</a:t>
            </a:r>
          </a:p>
          <a:p>
            <a:pPr>
              <a:tabLst>
                <a:tab pos="965200" algn="r"/>
                <a:tab pos="1193800" algn="l"/>
              </a:tabLst>
            </a:pPr>
            <a:r>
              <a:rPr lang="en-US" sz="2000"/>
              <a:t>	77	Secretaries and Administrative Assistants, Except Legal, Medical, and Executive</a:t>
            </a:r>
          </a:p>
          <a:p>
            <a:pPr>
              <a:tabLst>
                <a:tab pos="965200" algn="r"/>
                <a:tab pos="1193800" algn="l"/>
              </a:tabLst>
            </a:pPr>
            <a:r>
              <a:rPr lang="en-US" sz="2000"/>
              <a:t>	75	Team Assemblers</a:t>
            </a:r>
          </a:p>
          <a:p>
            <a:pPr>
              <a:tabLst>
                <a:tab pos="965200" algn="r"/>
                <a:tab pos="1193800" algn="l"/>
              </a:tabLst>
            </a:pPr>
            <a:r>
              <a:rPr lang="en-US" sz="2000"/>
              <a:t>	74	Computer Systems Analysts</a:t>
            </a:r>
          </a:p>
          <a:p>
            <a:pPr>
              <a:tabLst>
                <a:tab pos="965200" algn="r"/>
                <a:tab pos="1193800" algn="l"/>
              </a:tabLst>
            </a:pPr>
            <a:r>
              <a:rPr lang="en-US" sz="2000"/>
              <a:t>	73	Security Guards</a:t>
            </a:r>
          </a:p>
          <a:p>
            <a:pPr>
              <a:tabLst>
                <a:tab pos="965200" algn="r"/>
                <a:tab pos="1193800" algn="l"/>
              </a:tabLst>
            </a:pPr>
            <a:r>
              <a:rPr lang="en-US" sz="2000"/>
              <a:t>	70	First-Line Supervisors of Construction Trades and Extraction Workers</a:t>
            </a:r>
          </a:p>
        </p:txBody>
      </p:sp>
    </p:spTree>
    <p:extLst>
      <p:ext uri="{BB962C8B-B14F-4D97-AF65-F5344CB8AC3E}">
        <p14:creationId xmlns:p14="http://schemas.microsoft.com/office/powerpoint/2010/main" val="49841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1297858" y="168488"/>
            <a:ext cx="7721451" cy="1325563"/>
          </a:xfrm>
        </p:spPr>
        <p:txBody>
          <a:bodyPr>
            <a:normAutofit/>
          </a:bodyPr>
          <a:lstStyle/>
          <a:p>
            <a:pPr>
              <a:defRPr/>
            </a:pPr>
            <a:r>
              <a:rPr lang="en-US" sz="3300" i="1">
                <a:effectLst>
                  <a:outerShdw blurRad="38100" dist="38100" dir="2700000" algn="tl">
                    <a:srgbClr val="DDDDDD"/>
                  </a:outerShdw>
                </a:effectLst>
                <a:latin typeface="Arial" charset="0"/>
                <a:ea typeface="ヒラギノ角ゴ Pro W3" charset="0"/>
                <a:cs typeface="ヒラギノ角ゴ Pro W3" charset="0"/>
              </a:rPr>
              <a:t>Wilmington Region</a:t>
            </a:r>
            <a:br>
              <a:rPr lang="en-US" i="1">
                <a:effectLst>
                  <a:outerShdw blurRad="38100" dist="38100" dir="2700000" algn="tl">
                    <a:srgbClr val="DDDDDD"/>
                  </a:outerShdw>
                </a:effectLst>
                <a:latin typeface="Arial" charset="0"/>
                <a:ea typeface="ヒラギノ角ゴ Pro W3" charset="0"/>
                <a:cs typeface="ヒラギノ角ゴ Pro W3" charset="0"/>
              </a:rPr>
            </a:br>
            <a:r>
              <a:rPr lang="en-US" sz="2200" i="1">
                <a:solidFill>
                  <a:schemeClr val="tx1"/>
                </a:solidFill>
                <a:effectLst>
                  <a:outerShdw blurRad="38100" dist="38100" dir="2700000" algn="tl">
                    <a:srgbClr val="DDDDDD"/>
                  </a:outerShdw>
                </a:effectLst>
                <a:latin typeface="Arial" charset="0"/>
                <a:ea typeface="ヒラギノ角ゴ Pro W3" charset="0"/>
                <a:cs typeface="ヒラギノ角ゴ Pro W3" charset="0"/>
              </a:rPr>
              <a:t>(Total Change in Positions Projected from 2014 - 2024)</a:t>
            </a:r>
          </a:p>
        </p:txBody>
      </p:sp>
      <p:sp>
        <p:nvSpPr>
          <p:cNvPr id="67587" name="Text Box 4"/>
          <p:cNvSpPr txBox="1">
            <a:spLocks noChangeArrowheads="1"/>
          </p:cNvSpPr>
          <p:nvPr/>
        </p:nvSpPr>
        <p:spPr bwMode="auto">
          <a:xfrm>
            <a:off x="104394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endParaRPr lang="en-US">
              <a:latin typeface="Times" charset="0"/>
            </a:endParaRPr>
          </a:p>
        </p:txBody>
      </p:sp>
      <p:sp>
        <p:nvSpPr>
          <p:cNvPr id="5" name="Rectangle 4">
            <a:extLst>
              <a:ext uri="{FF2B5EF4-FFF2-40B4-BE49-F238E27FC236}">
                <a16:creationId xmlns:a16="http://schemas.microsoft.com/office/drawing/2014/main" id="{082E66B0-4305-6144-A1D3-F43A1E0FE67B}"/>
              </a:ext>
            </a:extLst>
          </p:cNvPr>
          <p:cNvSpPr/>
          <p:nvPr/>
        </p:nvSpPr>
        <p:spPr>
          <a:xfrm>
            <a:off x="0" y="1680908"/>
            <a:ext cx="13144500" cy="12403395"/>
          </a:xfrm>
          <a:prstGeom prst="rect">
            <a:avLst/>
          </a:prstGeom>
          <a:solidFill>
            <a:schemeClr val="bg1"/>
          </a:solidFill>
        </p:spPr>
        <p:txBody>
          <a:bodyPr wrap="square">
            <a:spAutoFit/>
          </a:bodyPr>
          <a:lstStyle/>
          <a:p>
            <a:pPr>
              <a:tabLst>
                <a:tab pos="965200" algn="r"/>
                <a:tab pos="1193800" algn="l"/>
              </a:tabLst>
            </a:pPr>
            <a:r>
              <a:rPr lang="en-US" sz="2000"/>
              <a:t>	2,086	Combined Food Preparation and Serving Workers, Including Fast Food</a:t>
            </a:r>
          </a:p>
          <a:p>
            <a:pPr>
              <a:tabLst>
                <a:tab pos="965200" algn="r"/>
                <a:tab pos="1193800" algn="l"/>
              </a:tabLst>
            </a:pPr>
            <a:r>
              <a:rPr lang="en-US" sz="2000"/>
              <a:t>	1,111	Retail Salespersons</a:t>
            </a:r>
          </a:p>
          <a:p>
            <a:pPr>
              <a:tabLst>
                <a:tab pos="965200" algn="r"/>
                <a:tab pos="1193800" algn="l"/>
              </a:tabLst>
            </a:pPr>
            <a:r>
              <a:rPr lang="en-US" sz="2000"/>
              <a:t>	1,095	Home Health Aides</a:t>
            </a:r>
          </a:p>
          <a:p>
            <a:pPr>
              <a:tabLst>
                <a:tab pos="965200" algn="r"/>
                <a:tab pos="1193800" algn="l"/>
              </a:tabLst>
            </a:pPr>
            <a:r>
              <a:rPr lang="en-US" sz="2000"/>
              <a:t>	884	Registered Nurses</a:t>
            </a:r>
          </a:p>
          <a:p>
            <a:pPr>
              <a:tabLst>
                <a:tab pos="965200" algn="r"/>
                <a:tab pos="1193800" algn="l"/>
              </a:tabLst>
            </a:pPr>
            <a:r>
              <a:rPr lang="en-US" sz="2000"/>
              <a:t>	834	Waiters and Waitresses</a:t>
            </a:r>
          </a:p>
          <a:p>
            <a:pPr>
              <a:tabLst>
                <a:tab pos="965200" algn="r"/>
                <a:tab pos="1193800" algn="l"/>
              </a:tabLst>
            </a:pPr>
            <a:r>
              <a:rPr lang="en-US" sz="2000"/>
              <a:t>	726	Cashiers</a:t>
            </a:r>
          </a:p>
          <a:p>
            <a:pPr>
              <a:tabLst>
                <a:tab pos="965200" algn="r"/>
                <a:tab pos="1193800" algn="l"/>
              </a:tabLst>
            </a:pPr>
            <a:r>
              <a:rPr lang="en-US" sz="2000"/>
              <a:t>	677	Customer Service Representatives</a:t>
            </a:r>
          </a:p>
          <a:p>
            <a:pPr>
              <a:tabLst>
                <a:tab pos="965200" algn="r"/>
                <a:tab pos="1193800" algn="l"/>
              </a:tabLst>
            </a:pPr>
            <a:r>
              <a:rPr lang="en-US" sz="2000"/>
              <a:t>	667	Nursing Assistants</a:t>
            </a:r>
          </a:p>
          <a:p>
            <a:pPr>
              <a:tabLst>
                <a:tab pos="965200" algn="r"/>
                <a:tab pos="1193800" algn="l"/>
              </a:tabLst>
            </a:pPr>
            <a:r>
              <a:rPr lang="en-US" sz="2000"/>
              <a:t>	642	Cooks, Restaurant</a:t>
            </a:r>
          </a:p>
          <a:p>
            <a:pPr>
              <a:tabLst>
                <a:tab pos="965200" algn="r"/>
                <a:tab pos="1193800" algn="l"/>
              </a:tabLst>
            </a:pPr>
            <a:r>
              <a:rPr lang="en-US" sz="2000"/>
              <a:t>	457	First-Line Supervisors of Food Preparation and Serving Workers</a:t>
            </a:r>
          </a:p>
          <a:p>
            <a:pPr>
              <a:tabLst>
                <a:tab pos="965200" algn="r"/>
                <a:tab pos="1193800" algn="l"/>
              </a:tabLst>
            </a:pPr>
            <a:r>
              <a:rPr lang="en-US" sz="2000"/>
              <a:t>	442	Office Clerks, General</a:t>
            </a:r>
          </a:p>
          <a:p>
            <a:pPr>
              <a:tabLst>
                <a:tab pos="965200" algn="r"/>
                <a:tab pos="1193800" algn="l"/>
              </a:tabLst>
            </a:pPr>
            <a:r>
              <a:rPr lang="en-US" sz="2000"/>
              <a:t>	409	Childcare Workers</a:t>
            </a:r>
          </a:p>
          <a:p>
            <a:pPr>
              <a:tabLst>
                <a:tab pos="965200" algn="r"/>
                <a:tab pos="1193800" algn="l"/>
              </a:tabLst>
            </a:pPr>
            <a:r>
              <a:rPr lang="en-US" sz="2000"/>
              <a:t>	406	Janitors and Cleaners, Except Maids and Housekeeping Cleaners</a:t>
            </a:r>
          </a:p>
          <a:p>
            <a:pPr>
              <a:tabLst>
                <a:tab pos="965200" algn="r"/>
                <a:tab pos="1193800" algn="l"/>
              </a:tabLst>
            </a:pPr>
            <a:r>
              <a:rPr lang="en-US" sz="2000"/>
              <a:t>	394	General and Operations Managers</a:t>
            </a:r>
          </a:p>
          <a:p>
            <a:pPr>
              <a:tabLst>
                <a:tab pos="965200" algn="r"/>
                <a:tab pos="1193800" algn="l"/>
              </a:tabLst>
            </a:pPr>
            <a:r>
              <a:rPr lang="en-US" sz="2000"/>
              <a:t>	381	First-Line Supervisors of Retail Sales Workers</a:t>
            </a:r>
          </a:p>
          <a:p>
            <a:pPr>
              <a:tabLst>
                <a:tab pos="965200" algn="r"/>
                <a:tab pos="1193800" algn="l"/>
              </a:tabLst>
            </a:pPr>
            <a:r>
              <a:rPr lang="en-US" sz="2000"/>
              <a:t>	361	Stock Clerks and Order Fillers</a:t>
            </a:r>
          </a:p>
          <a:p>
            <a:pPr>
              <a:tabLst>
                <a:tab pos="965200" algn="r"/>
                <a:tab pos="1193800" algn="l"/>
              </a:tabLst>
            </a:pPr>
            <a:r>
              <a:rPr lang="en-US" sz="2000"/>
              <a:t>	360	Secretaries and Administrative Assistants, Except Legal, Medical, and Executive</a:t>
            </a:r>
          </a:p>
          <a:p>
            <a:pPr>
              <a:tabLst>
                <a:tab pos="965200" algn="r"/>
                <a:tab pos="1193800" algn="l"/>
              </a:tabLst>
            </a:pPr>
            <a:r>
              <a:rPr lang="en-US" sz="2000"/>
              <a:t>	345	Maintenance and Repair Workers, General</a:t>
            </a:r>
          </a:p>
          <a:p>
            <a:pPr>
              <a:tabLst>
                <a:tab pos="965200" algn="r"/>
                <a:tab pos="1193800" algn="l"/>
              </a:tabLst>
            </a:pPr>
            <a:r>
              <a:rPr lang="en-US" sz="2000"/>
              <a:t>	339	Elementary School Teachers, Except Special Education</a:t>
            </a:r>
          </a:p>
          <a:p>
            <a:pPr>
              <a:tabLst>
                <a:tab pos="965200" algn="r"/>
                <a:tab pos="1193800" algn="l"/>
              </a:tabLst>
            </a:pPr>
            <a:r>
              <a:rPr lang="en-US" sz="2000"/>
              <a:t>	330	Landscaping and </a:t>
            </a:r>
            <a:r>
              <a:rPr lang="en-US" sz="2000" err="1"/>
              <a:t>Groundskeeping</a:t>
            </a:r>
            <a:r>
              <a:rPr lang="en-US" sz="2000"/>
              <a:t> Workers</a:t>
            </a:r>
          </a:p>
          <a:p>
            <a:pPr>
              <a:tabLst>
                <a:tab pos="965200" algn="r"/>
                <a:tab pos="1193800" algn="l"/>
              </a:tabLst>
            </a:pPr>
            <a:r>
              <a:rPr lang="en-US" sz="2000"/>
              <a:t>	327	Maids and Housekeeping Cleaners</a:t>
            </a:r>
          </a:p>
          <a:p>
            <a:pPr>
              <a:tabLst>
                <a:tab pos="965200" algn="r"/>
                <a:tab pos="1193800" algn="l"/>
              </a:tabLst>
            </a:pPr>
            <a:r>
              <a:rPr lang="en-US" sz="2000"/>
              <a:t>	326	Accountants and Auditors</a:t>
            </a:r>
          </a:p>
          <a:p>
            <a:pPr>
              <a:tabLst>
                <a:tab pos="965200" algn="r"/>
                <a:tab pos="1193800" algn="l"/>
              </a:tabLst>
            </a:pPr>
            <a:r>
              <a:rPr lang="en-US" sz="2000"/>
              <a:t>	308	First-Line Supervisors of Office and Administrative Support Workers</a:t>
            </a:r>
          </a:p>
          <a:p>
            <a:pPr>
              <a:tabLst>
                <a:tab pos="965200" algn="r"/>
                <a:tab pos="1193800" algn="l"/>
              </a:tabLst>
            </a:pPr>
            <a:r>
              <a:rPr lang="en-US" sz="2000"/>
              <a:t>	307	Laborers and Freight, Stock, and Material Movers, Hand</a:t>
            </a:r>
          </a:p>
          <a:p>
            <a:pPr>
              <a:tabLst>
                <a:tab pos="965200" algn="r"/>
                <a:tab pos="1193800" algn="l"/>
              </a:tabLst>
            </a:pPr>
            <a:r>
              <a:rPr lang="en-US" sz="2000"/>
              <a:t>	287	Personal Care Aides</a:t>
            </a:r>
          </a:p>
          <a:p>
            <a:pPr>
              <a:tabLst>
                <a:tab pos="965200" algn="r"/>
                <a:tab pos="1193800" algn="l"/>
              </a:tabLst>
            </a:pPr>
            <a:r>
              <a:rPr lang="en-US" sz="2000"/>
              <a:t>	279	Receptionists and Information Clerks</a:t>
            </a:r>
          </a:p>
          <a:p>
            <a:pPr>
              <a:tabLst>
                <a:tab pos="965200" algn="r"/>
                <a:tab pos="1193800" algn="l"/>
              </a:tabLst>
            </a:pPr>
            <a:r>
              <a:rPr lang="en-US" sz="2000"/>
              <a:t>	275	Teacher Assistants</a:t>
            </a:r>
          </a:p>
          <a:p>
            <a:pPr>
              <a:tabLst>
                <a:tab pos="965200" algn="r"/>
                <a:tab pos="1193800" algn="l"/>
              </a:tabLst>
            </a:pPr>
            <a:r>
              <a:rPr lang="en-US" sz="2000"/>
              <a:t>	257	Software Developers, Applications</a:t>
            </a:r>
          </a:p>
          <a:p>
            <a:pPr>
              <a:tabLst>
                <a:tab pos="965200" algn="r"/>
                <a:tab pos="1193800" algn="l"/>
              </a:tabLst>
            </a:pPr>
            <a:r>
              <a:rPr lang="en-US" sz="2000"/>
              <a:t>	232	Amusement and Recreation Attendants</a:t>
            </a:r>
          </a:p>
          <a:p>
            <a:pPr>
              <a:tabLst>
                <a:tab pos="965200" algn="r"/>
                <a:tab pos="1193800" algn="l"/>
              </a:tabLst>
            </a:pPr>
            <a:r>
              <a:rPr lang="en-US" sz="2000"/>
              <a:t>	226	Computer Systems Analysts</a:t>
            </a:r>
          </a:p>
          <a:p>
            <a:pPr>
              <a:tabLst>
                <a:tab pos="965200" algn="r"/>
                <a:tab pos="1193800" algn="l"/>
              </a:tabLst>
            </a:pPr>
            <a:r>
              <a:rPr lang="en-US" sz="2000"/>
              <a:t>	225	Business Operations Specialists, All Other</a:t>
            </a:r>
          </a:p>
          <a:p>
            <a:pPr>
              <a:tabLst>
                <a:tab pos="965200" algn="r"/>
                <a:tab pos="1193800" algn="l"/>
              </a:tabLst>
            </a:pPr>
            <a:r>
              <a:rPr lang="en-US" sz="2000"/>
              <a:t>	218	Fitness Trainers and Aerobics Instructors</a:t>
            </a:r>
          </a:p>
          <a:p>
            <a:pPr>
              <a:tabLst>
                <a:tab pos="965200" algn="r"/>
                <a:tab pos="1193800" algn="l"/>
              </a:tabLst>
            </a:pPr>
            <a:r>
              <a:rPr lang="en-US" sz="2000"/>
              <a:t>	210	Food Preparation Workers</a:t>
            </a:r>
          </a:p>
          <a:p>
            <a:pPr>
              <a:tabLst>
                <a:tab pos="965200" algn="r"/>
                <a:tab pos="1193800" algn="l"/>
              </a:tabLst>
            </a:pPr>
            <a:r>
              <a:rPr lang="en-US" sz="2000"/>
              <a:t>	199	Construction Laborers</a:t>
            </a:r>
          </a:p>
          <a:p>
            <a:pPr>
              <a:tabLst>
                <a:tab pos="965200" algn="r"/>
                <a:tab pos="1193800" algn="l"/>
              </a:tabLst>
            </a:pPr>
            <a:r>
              <a:rPr lang="en-US" sz="2000"/>
              <a:t>	197	Secondary School Teachers, Except Special and Career/Technical Education</a:t>
            </a:r>
          </a:p>
          <a:p>
            <a:pPr>
              <a:tabLst>
                <a:tab pos="965200" algn="r"/>
                <a:tab pos="1193800" algn="l"/>
              </a:tabLst>
            </a:pPr>
            <a:r>
              <a:rPr lang="en-US" sz="2000"/>
              <a:t>	194	First-Line Supervisors of Construction Trades and Extraction Workers</a:t>
            </a:r>
          </a:p>
          <a:p>
            <a:pPr>
              <a:tabLst>
                <a:tab pos="965200" algn="r"/>
                <a:tab pos="1193800" algn="l"/>
              </a:tabLst>
            </a:pPr>
            <a:r>
              <a:rPr lang="en-US" sz="2000"/>
              <a:t>	192	Sales Representatives, Services, All Other</a:t>
            </a:r>
          </a:p>
          <a:p>
            <a:pPr>
              <a:tabLst>
                <a:tab pos="965200" algn="r"/>
                <a:tab pos="1193800" algn="l"/>
              </a:tabLst>
            </a:pPr>
            <a:r>
              <a:rPr lang="en-US" sz="2000"/>
              <a:t>	192	Medical Assistants</a:t>
            </a:r>
          </a:p>
          <a:p>
            <a:pPr>
              <a:tabLst>
                <a:tab pos="965200" algn="r"/>
                <a:tab pos="1193800" algn="l"/>
              </a:tabLst>
            </a:pPr>
            <a:r>
              <a:rPr lang="en-US" sz="2000"/>
              <a:t>	190	Computer User Support Specialists</a:t>
            </a:r>
          </a:p>
          <a:p>
            <a:pPr>
              <a:tabLst>
                <a:tab pos="965200" algn="r"/>
                <a:tab pos="1193800" algn="l"/>
              </a:tabLst>
            </a:pPr>
            <a:r>
              <a:rPr lang="en-US" sz="2000"/>
              <a:t>	181	Heavy and Tractor-Trailer Truck Drivers 	</a:t>
            </a:r>
          </a:p>
        </p:txBody>
      </p:sp>
    </p:spTree>
    <p:extLst>
      <p:ext uri="{BB962C8B-B14F-4D97-AF65-F5344CB8AC3E}">
        <p14:creationId xmlns:p14="http://schemas.microsoft.com/office/powerpoint/2010/main" val="42134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Scott </a:t>
            </a:r>
            <a:r>
              <a:rPr lang="en-US" err="1"/>
              <a:t>Panagrosso</a:t>
            </a:r>
            <a:endParaRPr lang="en-US"/>
          </a:p>
        </p:txBody>
      </p:sp>
      <p:sp>
        <p:nvSpPr>
          <p:cNvPr id="3" name="Subtitle 2"/>
          <p:cNvSpPr>
            <a:spLocks noGrp="1"/>
          </p:cNvSpPr>
          <p:nvPr>
            <p:ph type="subTitle" idx="1"/>
          </p:nvPr>
        </p:nvSpPr>
        <p:spPr>
          <a:xfrm>
            <a:off x="1" y="3881000"/>
            <a:ext cx="9144000" cy="1655762"/>
          </a:xfrm>
        </p:spPr>
        <p:txBody>
          <a:bodyPr/>
          <a:lstStyle/>
          <a:p>
            <a:r>
              <a:rPr lang="en-US" err="1"/>
              <a:t>NCWorks</a:t>
            </a:r>
            <a:r>
              <a:rPr lang="en-US"/>
              <a:t> Career Pathways Facilitator</a:t>
            </a:r>
          </a:p>
          <a:p>
            <a:r>
              <a:rPr lang="en-US"/>
              <a:t>NC Department of Commerce</a:t>
            </a:r>
          </a:p>
        </p:txBody>
      </p:sp>
      <p:pic>
        <p:nvPicPr>
          <p:cNvPr id="4" name="Picture 3">
            <a:extLst>
              <a:ext uri="{FF2B5EF4-FFF2-40B4-BE49-F238E27FC236}">
                <a16:creationId xmlns:a16="http://schemas.microsoft.com/office/drawing/2014/main" id="{6270A818-0BF2-E240-987A-467E8004B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4" y="5174529"/>
            <a:ext cx="5624945" cy="1654396"/>
          </a:xfrm>
          <a:prstGeom prst="rect">
            <a:avLst/>
          </a:prstGeom>
        </p:spPr>
      </p:pic>
      <p:pic>
        <p:nvPicPr>
          <p:cNvPr id="6" name="Picture 5" descr="A close up of a sign&#13;&#10;&#13;&#10;Description automatically generated">
            <a:extLst>
              <a:ext uri="{FF2B5EF4-FFF2-40B4-BE49-F238E27FC236}">
                <a16:creationId xmlns:a16="http://schemas.microsoft.com/office/drawing/2014/main" id="{702A660E-28D5-7948-A7AC-9FBC61018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49" y="5536762"/>
            <a:ext cx="1079500" cy="1066800"/>
          </a:xfrm>
          <a:prstGeom prst="rect">
            <a:avLst/>
          </a:prstGeom>
        </p:spPr>
      </p:pic>
    </p:spTree>
    <p:extLst>
      <p:ext uri="{BB962C8B-B14F-4D97-AF65-F5344CB8AC3E}">
        <p14:creationId xmlns:p14="http://schemas.microsoft.com/office/powerpoint/2010/main" val="200913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497855-0670-F849-A91C-B16EA9A8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874" y="5698933"/>
            <a:ext cx="3796145" cy="1116513"/>
          </a:xfrm>
          <a:prstGeom prst="rect">
            <a:avLst/>
          </a:prstGeom>
        </p:spPr>
      </p:pic>
      <p:sp>
        <p:nvSpPr>
          <p:cNvPr id="2" name="Content Placeholder 1">
            <a:extLst>
              <a:ext uri="{FF2B5EF4-FFF2-40B4-BE49-F238E27FC236}">
                <a16:creationId xmlns:a16="http://schemas.microsoft.com/office/drawing/2014/main" id="{E48853ED-1223-4F42-B7E2-C49431ACC1F8}"/>
              </a:ext>
            </a:extLst>
          </p:cNvPr>
          <p:cNvSpPr>
            <a:spLocks noGrp="1"/>
          </p:cNvSpPr>
          <p:nvPr>
            <p:ph idx="1"/>
          </p:nvPr>
        </p:nvSpPr>
        <p:spPr/>
        <p:txBody>
          <a:bodyPr/>
          <a:lstStyle/>
          <a:p>
            <a:pPr marL="514350" indent="-514350">
              <a:buFont typeface="+mj-lt"/>
              <a:buAutoNum type="arabicPeriod"/>
            </a:pPr>
            <a:r>
              <a:rPr lang="en-US"/>
              <a:t>Demand-Driven and Data-Informed</a:t>
            </a:r>
          </a:p>
          <a:p>
            <a:pPr marL="514350" indent="-514350">
              <a:buFont typeface="+mj-lt"/>
              <a:buAutoNum type="arabicPeriod"/>
            </a:pPr>
            <a:r>
              <a:rPr lang="en-US"/>
              <a:t>Employer Engagement</a:t>
            </a:r>
          </a:p>
          <a:p>
            <a:pPr marL="514350" indent="-514350">
              <a:buFont typeface="+mj-lt"/>
              <a:buAutoNum type="arabicPeriod"/>
            </a:pPr>
            <a:r>
              <a:rPr lang="en-US"/>
              <a:t>Collaborative</a:t>
            </a:r>
          </a:p>
          <a:p>
            <a:pPr marL="514350" indent="-514350">
              <a:buFont typeface="+mj-lt"/>
              <a:buAutoNum type="arabicPeriod"/>
            </a:pPr>
            <a:r>
              <a:rPr lang="en-US"/>
              <a:t>Career Awareness</a:t>
            </a:r>
          </a:p>
          <a:p>
            <a:pPr marL="514350" indent="-514350">
              <a:buFont typeface="+mj-lt"/>
              <a:buAutoNum type="arabicPeriod"/>
            </a:pPr>
            <a:r>
              <a:rPr lang="en-US"/>
              <a:t>Articulation and Coordination</a:t>
            </a:r>
          </a:p>
          <a:p>
            <a:pPr marL="514350" indent="-514350">
              <a:buFont typeface="+mj-lt"/>
              <a:buAutoNum type="arabicPeriod"/>
            </a:pPr>
            <a:r>
              <a:rPr lang="en-US"/>
              <a:t>Work-Based Learning</a:t>
            </a:r>
          </a:p>
          <a:p>
            <a:pPr marL="514350" indent="-514350">
              <a:buFont typeface="+mj-lt"/>
              <a:buAutoNum type="arabicPeriod"/>
            </a:pPr>
            <a:r>
              <a:rPr lang="en-US"/>
              <a:t>Contains Multiple Points of Entry and Exit including Non-Degree Training On-Ramps</a:t>
            </a:r>
          </a:p>
          <a:p>
            <a:pPr marL="514350" indent="-514350">
              <a:buFont typeface="+mj-lt"/>
              <a:buAutoNum type="arabicPeriod"/>
            </a:pPr>
            <a:r>
              <a:rPr lang="en-US"/>
              <a:t>Evaluation</a:t>
            </a:r>
          </a:p>
        </p:txBody>
      </p:sp>
      <p:sp>
        <p:nvSpPr>
          <p:cNvPr id="3" name="Title 2">
            <a:extLst>
              <a:ext uri="{FF2B5EF4-FFF2-40B4-BE49-F238E27FC236}">
                <a16:creationId xmlns:a16="http://schemas.microsoft.com/office/drawing/2014/main" id="{A52D9F89-BF77-EE4E-9F80-2E82C4235041}"/>
              </a:ext>
            </a:extLst>
          </p:cNvPr>
          <p:cNvSpPr>
            <a:spLocks noGrp="1"/>
          </p:cNvSpPr>
          <p:nvPr>
            <p:ph type="title"/>
          </p:nvPr>
        </p:nvSpPr>
        <p:spPr>
          <a:xfrm>
            <a:off x="1297858" y="168488"/>
            <a:ext cx="7589161" cy="1325563"/>
          </a:xfrm>
        </p:spPr>
        <p:txBody>
          <a:bodyPr/>
          <a:lstStyle/>
          <a:p>
            <a:r>
              <a:rPr lang="en-US" err="1"/>
              <a:t>NCWorks</a:t>
            </a:r>
            <a:r>
              <a:rPr lang="en-US"/>
              <a:t> Certified Career Pathways - Criteria</a:t>
            </a:r>
          </a:p>
        </p:txBody>
      </p:sp>
    </p:spTree>
    <p:extLst>
      <p:ext uri="{BB962C8B-B14F-4D97-AF65-F5344CB8AC3E}">
        <p14:creationId xmlns:p14="http://schemas.microsoft.com/office/powerpoint/2010/main" val="1423110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8BBF29-CFE4-48C2-8573-5C79D6E94CB9}"/>
              </a:ext>
            </a:extLst>
          </p:cNvPr>
          <p:cNvPicPr>
            <a:picLocks noGrp="1" noChangeAspect="1"/>
          </p:cNvPicPr>
          <p:nvPr>
            <p:ph idx="1"/>
          </p:nvPr>
        </p:nvPicPr>
        <p:blipFill>
          <a:blip r:embed="rId3"/>
          <a:stretch>
            <a:fillRect/>
          </a:stretch>
        </p:blipFill>
        <p:spPr>
          <a:xfrm>
            <a:off x="6660131" y="3796495"/>
            <a:ext cx="2391272" cy="3056079"/>
          </a:xfrm>
          <a:prstGeom prst="rect">
            <a:avLst/>
          </a:prstGeom>
          <a:ln w="25400">
            <a:solidFill>
              <a:schemeClr val="accent2">
                <a:lumMod val="50000"/>
              </a:schemeClr>
            </a:solidFill>
          </a:ln>
        </p:spPr>
      </p:pic>
      <p:sp>
        <p:nvSpPr>
          <p:cNvPr id="3" name="Title 2">
            <a:extLst>
              <a:ext uri="{FF2B5EF4-FFF2-40B4-BE49-F238E27FC236}">
                <a16:creationId xmlns:a16="http://schemas.microsoft.com/office/drawing/2014/main" id="{BB022268-BDE7-B34D-A7EF-4E8C9FB39AC4}"/>
              </a:ext>
            </a:extLst>
          </p:cNvPr>
          <p:cNvSpPr>
            <a:spLocks noGrp="1"/>
          </p:cNvSpPr>
          <p:nvPr>
            <p:ph type="title"/>
          </p:nvPr>
        </p:nvSpPr>
        <p:spPr>
          <a:xfrm>
            <a:off x="1297858" y="168488"/>
            <a:ext cx="7846142" cy="1325563"/>
          </a:xfrm>
        </p:spPr>
        <p:txBody>
          <a:bodyPr>
            <a:noAutofit/>
          </a:bodyPr>
          <a:lstStyle/>
          <a:p>
            <a:pPr marL="0" indent="0"/>
            <a:r>
              <a:rPr lang="en-US" err="1"/>
              <a:t>NCWorks</a:t>
            </a:r>
            <a:r>
              <a:rPr lang="en-US"/>
              <a:t> Certified Career Pathways</a:t>
            </a:r>
            <a:br>
              <a:rPr lang="en-US"/>
            </a:br>
            <a:r>
              <a:rPr lang="en-US"/>
              <a:t>One Year Impact Report Highlights</a:t>
            </a:r>
          </a:p>
        </p:txBody>
      </p:sp>
      <p:sp>
        <p:nvSpPr>
          <p:cNvPr id="6" name="Content Placeholder 5">
            <a:extLst>
              <a:ext uri="{FF2B5EF4-FFF2-40B4-BE49-F238E27FC236}">
                <a16:creationId xmlns:a16="http://schemas.microsoft.com/office/drawing/2014/main" id="{3A490DB3-DCF7-4027-BF82-BA51F3A778C8}"/>
              </a:ext>
            </a:extLst>
          </p:cNvPr>
          <p:cNvSpPr>
            <a:spLocks noGrp="1"/>
          </p:cNvSpPr>
          <p:nvPr>
            <p:ph sz="half" idx="4294967295"/>
          </p:nvPr>
        </p:nvSpPr>
        <p:spPr>
          <a:xfrm>
            <a:off x="0" y="1713054"/>
            <a:ext cx="6805914" cy="4976458"/>
          </a:xfrm>
        </p:spPr>
        <p:txBody>
          <a:bodyPr>
            <a:noAutofit/>
          </a:bodyPr>
          <a:lstStyle/>
          <a:p>
            <a:r>
              <a:rPr lang="en-US" sz="2300">
                <a:latin typeface="Bookman Old Style" panose="02050604050505020204" pitchFamily="18" charset="0"/>
              </a:rPr>
              <a:t>First Pathway Certified February 2016 – </a:t>
            </a:r>
            <a:r>
              <a:rPr lang="en-US" sz="2300" i="1">
                <a:latin typeface="Bookman Old Style" panose="02050604050505020204" pitchFamily="18" charset="0"/>
              </a:rPr>
              <a:t>Northeast Region (Healthcare)</a:t>
            </a:r>
          </a:p>
          <a:p>
            <a:r>
              <a:rPr lang="en-US" sz="2300">
                <a:latin typeface="Bookman Old Style" panose="02050604050505020204" pitchFamily="18" charset="0"/>
              </a:rPr>
              <a:t>Thirty-five Pathways Certified Through 2018</a:t>
            </a:r>
          </a:p>
          <a:p>
            <a:r>
              <a:rPr lang="en-US" sz="2300">
                <a:latin typeface="Bookman Old Style" panose="02050604050505020204" pitchFamily="18" charset="0"/>
              </a:rPr>
              <a:t>Thirteen Pathways Reached One Year of Implementation by June 30, 2018 – </a:t>
            </a:r>
            <a:r>
              <a:rPr lang="en-US" sz="2300" i="1">
                <a:latin typeface="Bookman Old Style" panose="02050604050505020204" pitchFamily="18" charset="0"/>
              </a:rPr>
              <a:t>Healthcare, Hospitality &amp; Tourism, Advanced Manufacturing, Transportation, Information Technology</a:t>
            </a:r>
          </a:p>
          <a:p>
            <a:r>
              <a:rPr lang="en-US" sz="2300">
                <a:latin typeface="Bookman Old Style" panose="02050604050505020204" pitchFamily="18" charset="0"/>
              </a:rPr>
              <a:t>One Year Check-Ins Submitted by Each Team – Synthesized for Report</a:t>
            </a:r>
          </a:p>
          <a:p>
            <a:r>
              <a:rPr lang="en-US" sz="2300">
                <a:latin typeface="Bookman Old Style" panose="02050604050505020204" pitchFamily="18" charset="0"/>
              </a:rPr>
              <a:t>Captured Additional Data from Stakeholders</a:t>
            </a:r>
          </a:p>
          <a:p>
            <a:pPr lvl="1"/>
            <a:r>
              <a:rPr lang="en-US">
                <a:latin typeface="Bookman Old Style" panose="02050604050505020204" pitchFamily="18" charset="0"/>
              </a:rPr>
              <a:t>Two Focus Groups</a:t>
            </a:r>
          </a:p>
          <a:p>
            <a:pPr lvl="1"/>
            <a:r>
              <a:rPr lang="en-US">
                <a:latin typeface="Bookman Old Style" panose="02050604050505020204" pitchFamily="18" charset="0"/>
              </a:rPr>
              <a:t>Twenty-three Individual Interviews</a:t>
            </a:r>
            <a:endParaRPr lang="en-US" sz="3600">
              <a:latin typeface="Bookman Old Style" panose="02050604050505020204" pitchFamily="18" charset="0"/>
            </a:endParaRPr>
          </a:p>
          <a:p>
            <a:endParaRPr lang="en-US" sz="2400" i="1">
              <a:latin typeface="Bookman Old Style" panose="02050604050505020204" pitchFamily="18" charset="0"/>
            </a:endParaRPr>
          </a:p>
        </p:txBody>
      </p:sp>
    </p:spTree>
    <p:extLst>
      <p:ext uri="{BB962C8B-B14F-4D97-AF65-F5344CB8AC3E}">
        <p14:creationId xmlns:p14="http://schemas.microsoft.com/office/powerpoint/2010/main" val="2174084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490DB3-DCF7-4027-BF82-BA51F3A778C8}"/>
              </a:ext>
            </a:extLst>
          </p:cNvPr>
          <p:cNvSpPr>
            <a:spLocks noGrp="1"/>
          </p:cNvSpPr>
          <p:nvPr>
            <p:ph idx="1"/>
          </p:nvPr>
        </p:nvSpPr>
        <p:spPr>
          <a:xfrm>
            <a:off x="130938" y="1749630"/>
            <a:ext cx="7886700" cy="4731671"/>
          </a:xfrm>
        </p:spPr>
        <p:txBody>
          <a:bodyPr>
            <a:noAutofit/>
          </a:bodyPr>
          <a:lstStyle/>
          <a:p>
            <a:r>
              <a:rPr lang="en-US" sz="2000">
                <a:latin typeface="Bookman Old Style" panose="02050604050505020204" pitchFamily="18" charset="0"/>
              </a:rPr>
              <a:t>Data indicate a continued need for Career Pathways</a:t>
            </a:r>
            <a:endParaRPr lang="en-US" sz="2000" i="1">
              <a:latin typeface="Bookman Old Style" panose="02050604050505020204" pitchFamily="18" charset="0"/>
            </a:endParaRPr>
          </a:p>
          <a:p>
            <a:r>
              <a:rPr lang="en-US" sz="2000">
                <a:latin typeface="Bookman Old Style" panose="02050604050505020204" pitchFamily="18" charset="0"/>
              </a:rPr>
              <a:t>Career Pathways have improved collaboration among partners and employers </a:t>
            </a:r>
          </a:p>
          <a:p>
            <a:r>
              <a:rPr lang="en-US" sz="2000">
                <a:latin typeface="Bookman Old Style" panose="02050604050505020204" pitchFamily="18" charset="0"/>
              </a:rPr>
              <a:t>Educational institutions have streamlined course offerings and time to credential</a:t>
            </a:r>
          </a:p>
          <a:p>
            <a:r>
              <a:rPr lang="en-US" sz="2000">
                <a:latin typeface="Bookman Old Style" panose="02050604050505020204" pitchFamily="18" charset="0"/>
              </a:rPr>
              <a:t>Employers have provided larger numbers of </a:t>
            </a:r>
            <a:br>
              <a:rPr lang="en-US" sz="2000">
                <a:latin typeface="Bookman Old Style" panose="02050604050505020204" pitchFamily="18" charset="0"/>
              </a:rPr>
            </a:br>
            <a:r>
              <a:rPr lang="en-US" sz="2000">
                <a:latin typeface="Bookman Old Style" panose="02050604050505020204" pitchFamily="18" charset="0"/>
              </a:rPr>
              <a:t>Work-Based Learning opportunities</a:t>
            </a:r>
          </a:p>
          <a:p>
            <a:r>
              <a:rPr lang="en-US" sz="2000">
                <a:latin typeface="Bookman Old Style" panose="02050604050505020204" pitchFamily="18" charset="0"/>
              </a:rPr>
              <a:t>Increased employer engagement has produced </a:t>
            </a:r>
            <a:br>
              <a:rPr lang="en-US" sz="2000">
                <a:latin typeface="Bookman Old Style" panose="02050604050505020204" pitchFamily="18" charset="0"/>
              </a:rPr>
            </a:br>
            <a:r>
              <a:rPr lang="en-US" sz="2000">
                <a:latin typeface="Bookman Old Style" panose="02050604050505020204" pitchFamily="18" charset="0"/>
              </a:rPr>
              <a:t>other, unintended benefits</a:t>
            </a:r>
          </a:p>
          <a:p>
            <a:r>
              <a:rPr lang="en-US" sz="2000">
                <a:latin typeface="Bookman Old Style" panose="02050604050505020204" pitchFamily="18" charset="0"/>
              </a:rPr>
              <a:t>Career Pathways provide tools for smaller </a:t>
            </a:r>
            <a:br>
              <a:rPr lang="en-US" sz="2000">
                <a:latin typeface="Bookman Old Style" panose="02050604050505020204" pitchFamily="18" charset="0"/>
              </a:rPr>
            </a:br>
            <a:r>
              <a:rPr lang="en-US" sz="2000">
                <a:latin typeface="Bookman Old Style" panose="02050604050505020204" pitchFamily="18" charset="0"/>
              </a:rPr>
              <a:t>counties with fewer resources</a:t>
            </a:r>
          </a:p>
          <a:p>
            <a:r>
              <a:rPr lang="en-US" sz="2000">
                <a:latin typeface="Bookman Old Style" panose="02050604050505020204" pitchFamily="18" charset="0"/>
              </a:rPr>
              <a:t>Front line staff feel invested in the </a:t>
            </a:r>
            <a:br>
              <a:rPr lang="en-US" sz="2000">
                <a:latin typeface="Bookman Old Style" panose="02050604050505020204" pitchFamily="18" charset="0"/>
              </a:rPr>
            </a:br>
            <a:r>
              <a:rPr lang="en-US" sz="2000">
                <a:latin typeface="Bookman Old Style" panose="02050604050505020204" pitchFamily="18" charset="0"/>
              </a:rPr>
              <a:t>Career Pathways process</a:t>
            </a:r>
          </a:p>
          <a:p>
            <a:endParaRPr lang="en-US" sz="2000" i="1">
              <a:latin typeface="Bookman Old Style" panose="02050604050505020204" pitchFamily="18" charset="0"/>
            </a:endParaRPr>
          </a:p>
        </p:txBody>
      </p:sp>
      <p:sp>
        <p:nvSpPr>
          <p:cNvPr id="3" name="Title 2">
            <a:extLst>
              <a:ext uri="{FF2B5EF4-FFF2-40B4-BE49-F238E27FC236}">
                <a16:creationId xmlns:a16="http://schemas.microsoft.com/office/drawing/2014/main" id="{BD6D4BB3-C03F-344A-947B-8AF341A864FE}"/>
              </a:ext>
            </a:extLst>
          </p:cNvPr>
          <p:cNvSpPr>
            <a:spLocks noGrp="1"/>
          </p:cNvSpPr>
          <p:nvPr>
            <p:ph type="title"/>
          </p:nvPr>
        </p:nvSpPr>
        <p:spPr>
          <a:xfrm>
            <a:off x="1297858" y="168488"/>
            <a:ext cx="7846142" cy="1325563"/>
          </a:xfrm>
        </p:spPr>
        <p:txBody>
          <a:bodyPr>
            <a:noAutofit/>
          </a:bodyPr>
          <a:lstStyle/>
          <a:p>
            <a:r>
              <a:rPr lang="en-US" err="1"/>
              <a:t>NCWorks</a:t>
            </a:r>
            <a:r>
              <a:rPr lang="en-US"/>
              <a:t> Certified Career Pathways</a:t>
            </a:r>
            <a:br>
              <a:rPr lang="en-US"/>
            </a:br>
            <a:r>
              <a:rPr lang="en-US"/>
              <a:t>One Year Impact Report Highlights</a:t>
            </a:r>
          </a:p>
        </p:txBody>
      </p:sp>
      <p:pic>
        <p:nvPicPr>
          <p:cNvPr id="4" name="Content Placeholder 6">
            <a:extLst>
              <a:ext uri="{FF2B5EF4-FFF2-40B4-BE49-F238E27FC236}">
                <a16:creationId xmlns:a16="http://schemas.microsoft.com/office/drawing/2014/main" id="{A93DDD23-F62A-EA40-BBDB-E6C0EDA5AD8B}"/>
              </a:ext>
            </a:extLst>
          </p:cNvPr>
          <p:cNvPicPr>
            <a:picLocks noChangeAspect="1"/>
          </p:cNvPicPr>
          <p:nvPr/>
        </p:nvPicPr>
        <p:blipFill>
          <a:blip r:embed="rId3"/>
          <a:stretch>
            <a:fillRect/>
          </a:stretch>
        </p:blipFill>
        <p:spPr>
          <a:xfrm>
            <a:off x="6389225" y="3450273"/>
            <a:ext cx="2623837" cy="3353301"/>
          </a:xfrm>
          <a:prstGeom prst="rect">
            <a:avLst/>
          </a:prstGeom>
          <a:ln w="25400">
            <a:solidFill>
              <a:schemeClr val="accent2">
                <a:lumMod val="50000"/>
              </a:schemeClr>
            </a:solidFill>
          </a:ln>
        </p:spPr>
      </p:pic>
    </p:spTree>
    <p:extLst>
      <p:ext uri="{BB962C8B-B14F-4D97-AF65-F5344CB8AC3E}">
        <p14:creationId xmlns:p14="http://schemas.microsoft.com/office/powerpoint/2010/main" val="4035454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853ED-1223-4F42-B7E2-C49431ACC1F8}"/>
              </a:ext>
            </a:extLst>
          </p:cNvPr>
          <p:cNvSpPr>
            <a:spLocks noGrp="1"/>
          </p:cNvSpPr>
          <p:nvPr>
            <p:ph idx="1"/>
          </p:nvPr>
        </p:nvSpPr>
        <p:spPr/>
        <p:txBody>
          <a:bodyPr/>
          <a:lstStyle/>
          <a:p>
            <a:r>
              <a:rPr lang="en-US"/>
              <a:t>January 28, 2019</a:t>
            </a:r>
          </a:p>
          <a:p>
            <a:r>
              <a:rPr lang="en-US"/>
              <a:t>events in each of the state’s eight prosperity zones </a:t>
            </a:r>
          </a:p>
          <a:p>
            <a:r>
              <a:rPr lang="en-US"/>
              <a:t>highlight the Impact Report’s findings</a:t>
            </a:r>
          </a:p>
          <a:p>
            <a:r>
              <a:rPr lang="en-US"/>
              <a:t>promote the inclusion of nontraditional career seekers into career pathways.</a:t>
            </a:r>
          </a:p>
        </p:txBody>
      </p:sp>
      <p:sp>
        <p:nvSpPr>
          <p:cNvPr id="3" name="Title 2">
            <a:extLst>
              <a:ext uri="{FF2B5EF4-FFF2-40B4-BE49-F238E27FC236}">
                <a16:creationId xmlns:a16="http://schemas.microsoft.com/office/drawing/2014/main" id="{A52D9F89-BF77-EE4E-9F80-2E82C4235041}"/>
              </a:ext>
            </a:extLst>
          </p:cNvPr>
          <p:cNvSpPr>
            <a:spLocks noGrp="1"/>
          </p:cNvSpPr>
          <p:nvPr>
            <p:ph type="title"/>
          </p:nvPr>
        </p:nvSpPr>
        <p:spPr/>
        <p:txBody>
          <a:bodyPr/>
          <a:lstStyle/>
          <a:p>
            <a:r>
              <a:rPr lang="en-US" err="1"/>
              <a:t>NCWorks</a:t>
            </a:r>
            <a:r>
              <a:rPr lang="en-US"/>
              <a:t> Certified Career Pathways week</a:t>
            </a:r>
          </a:p>
        </p:txBody>
      </p:sp>
      <p:pic>
        <p:nvPicPr>
          <p:cNvPr id="5" name="Picture 4">
            <a:extLst>
              <a:ext uri="{FF2B5EF4-FFF2-40B4-BE49-F238E27FC236}">
                <a16:creationId xmlns:a16="http://schemas.microsoft.com/office/drawing/2014/main" id="{07497855-0670-F849-A91C-B16EA9A8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552" y="4959927"/>
            <a:ext cx="6453448" cy="1898073"/>
          </a:xfrm>
          <a:prstGeom prst="rect">
            <a:avLst/>
          </a:prstGeom>
        </p:spPr>
      </p:pic>
    </p:spTree>
    <p:extLst>
      <p:ext uri="{BB962C8B-B14F-4D97-AF65-F5344CB8AC3E}">
        <p14:creationId xmlns:p14="http://schemas.microsoft.com/office/powerpoint/2010/main" val="3153221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October 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err="1"/>
              <a:t>www.ncperkins.org</a:t>
            </a:r>
            <a:r>
              <a:rPr lang="en-US" sz="320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290934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Kyle </a:t>
            </a:r>
            <a:r>
              <a:rPr lang="en-US" err="1"/>
              <a:t>Belkoski</a:t>
            </a:r>
            <a:endParaRPr lang="en-US"/>
          </a:p>
        </p:txBody>
      </p:sp>
      <p:sp>
        <p:nvSpPr>
          <p:cNvPr id="3" name="Subtitle 2"/>
          <p:cNvSpPr>
            <a:spLocks noGrp="1"/>
          </p:cNvSpPr>
          <p:nvPr>
            <p:ph type="subTitle" idx="1"/>
          </p:nvPr>
        </p:nvSpPr>
        <p:spPr/>
        <p:txBody>
          <a:bodyPr/>
          <a:lstStyle/>
          <a:p>
            <a:r>
              <a:rPr lang="en-US"/>
              <a:t>Superior Cranes, Inc</a:t>
            </a:r>
          </a:p>
          <a:p>
            <a:r>
              <a:rPr lang="en-US"/>
              <a:t>Rockingham, NC</a:t>
            </a:r>
          </a:p>
        </p:txBody>
      </p:sp>
      <p:pic>
        <p:nvPicPr>
          <p:cNvPr id="1027" name="Picture 3" descr="http://nebula.wsimg.com/1f8e17b0086bf0b3f22c40ef5bdd2b89?AccessKeyId=588C3D8C5A0FCA6B1E8C&amp;disposition=0&amp;alloworigin=1">
            <a:extLst>
              <a:ext uri="{FF2B5EF4-FFF2-40B4-BE49-F238E27FC236}">
                <a16:creationId xmlns:a16="http://schemas.microsoft.com/office/drawing/2014/main" id="{506C48BC-3EF9-084A-BA13-379164100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781" y="5270500"/>
            <a:ext cx="36957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79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 Career Event</a:t>
            </a:r>
          </a:p>
        </p:txBody>
      </p:sp>
      <p:sp>
        <p:nvSpPr>
          <p:cNvPr id="3" name="Content Placeholder 2"/>
          <p:cNvSpPr>
            <a:spLocks noGrp="1"/>
          </p:cNvSpPr>
          <p:nvPr>
            <p:ph idx="1"/>
          </p:nvPr>
        </p:nvSpPr>
        <p:spPr/>
        <p:txBody>
          <a:bodyPr/>
          <a:lstStyle/>
          <a:p>
            <a:r>
              <a:rPr lang="en-US" dirty="0"/>
              <a:t>Company/Plant Tours</a:t>
            </a:r>
          </a:p>
          <a:p>
            <a:r>
              <a:rPr lang="en-US" dirty="0"/>
              <a:t>Open House</a:t>
            </a:r>
          </a:p>
          <a:p>
            <a:r>
              <a:rPr lang="en-US" dirty="0"/>
              <a:t>Job Fair</a:t>
            </a:r>
          </a:p>
          <a:p>
            <a:r>
              <a:rPr lang="en-US" dirty="0"/>
              <a:t>Presentations to students</a:t>
            </a:r>
          </a:p>
          <a:p>
            <a:r>
              <a:rPr lang="en-US" dirty="0"/>
              <a:t>Day-time events and evening events</a:t>
            </a:r>
          </a:p>
          <a:p>
            <a:r>
              <a:rPr lang="en-US" dirty="0"/>
              <a:t>Invite the media</a:t>
            </a:r>
          </a:p>
          <a:p>
            <a:r>
              <a:rPr lang="en-US" dirty="0"/>
              <a:t>Let the community know what goes on behind that big exterior wall</a:t>
            </a:r>
          </a:p>
        </p:txBody>
      </p:sp>
    </p:spTree>
    <p:extLst>
      <p:ext uri="{BB962C8B-B14F-4D97-AF65-F5344CB8AC3E}">
        <p14:creationId xmlns:p14="http://schemas.microsoft.com/office/powerpoint/2010/main" val="275316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April 9-13,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200" err="1"/>
              <a:t>NCperkins.org</a:t>
            </a:r>
            <a:r>
              <a:rPr lang="en-US" sz="320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1429941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599E93-1634-5D41-86C5-1CFF71413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33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D00F26-D25E-8F45-954D-B36F2B7F4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83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D7763-E36F-9C47-BFB7-695D9B29C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00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A6218-724B-FE4E-AEF7-9595C5896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70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3BC5B-8906-E04C-9183-A4347FD0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673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089E9-7B3F-D74D-B0C6-09B4BB63D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2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ADC3E-469C-B64E-A428-86579BC1D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85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61B256-64E7-2F4C-AF36-71071D6A6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80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B32A10-D8A2-E047-B862-F9610765B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703" y="-107574"/>
            <a:ext cx="6955531" cy="10397442"/>
          </a:xfrm>
          <a:prstGeom prst="rect">
            <a:avLst/>
          </a:prstGeom>
        </p:spPr>
      </p:pic>
    </p:spTree>
    <p:extLst>
      <p:ext uri="{BB962C8B-B14F-4D97-AF65-F5344CB8AC3E}">
        <p14:creationId xmlns:p14="http://schemas.microsoft.com/office/powerpoint/2010/main" val="2262416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To raise the awareness of Construction Careers across North Carolina </a:t>
            </a:r>
          </a:p>
          <a:p>
            <a:r>
              <a:rPr lang="en-US"/>
              <a:t>To provide an opportunity for students and parents to visit community colleges to learn of the many opportunities for training in the trades </a:t>
            </a:r>
          </a:p>
          <a:p>
            <a:r>
              <a:rPr lang="en-US"/>
              <a:t>To provide an opportunity to Students and Parents to talk to employers in their community about president and future employment opportunities in their construction businesses</a:t>
            </a:r>
          </a:p>
          <a:p>
            <a:endParaRPr lang="en-US"/>
          </a:p>
        </p:txBody>
      </p:sp>
      <p:sp>
        <p:nvSpPr>
          <p:cNvPr id="3" name="Title 2"/>
          <p:cNvSpPr>
            <a:spLocks noGrp="1"/>
          </p:cNvSpPr>
          <p:nvPr>
            <p:ph type="title"/>
          </p:nvPr>
        </p:nvSpPr>
        <p:spPr/>
        <p:txBody>
          <a:bodyPr/>
          <a:lstStyle/>
          <a:p>
            <a:r>
              <a:rPr lang="en-US"/>
              <a:t>Vision</a:t>
            </a:r>
          </a:p>
        </p:txBody>
      </p:sp>
    </p:spTree>
    <p:extLst>
      <p:ext uri="{BB962C8B-B14F-4D97-AF65-F5344CB8AC3E}">
        <p14:creationId xmlns:p14="http://schemas.microsoft.com/office/powerpoint/2010/main" val="85551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Curriculum, continuing education, and basic skills coming together to coordinate a career fair or other activities </a:t>
            </a:r>
          </a:p>
          <a:p>
            <a:r>
              <a:rPr lang="en-US"/>
              <a:t>Invite local construction businesses to the college for a career fair activity </a:t>
            </a:r>
          </a:p>
          <a:p>
            <a:r>
              <a:rPr lang="en-US"/>
              <a:t>Use your imagination and ideas to help raise the awareness of building trades careers. </a:t>
            </a:r>
          </a:p>
          <a:p>
            <a:endParaRPr lang="en-US"/>
          </a:p>
        </p:txBody>
      </p:sp>
      <p:sp>
        <p:nvSpPr>
          <p:cNvPr id="3" name="Title 2"/>
          <p:cNvSpPr>
            <a:spLocks noGrp="1"/>
          </p:cNvSpPr>
          <p:nvPr>
            <p:ph type="title"/>
          </p:nvPr>
        </p:nvSpPr>
        <p:spPr/>
        <p:txBody>
          <a:bodyPr/>
          <a:lstStyle/>
          <a:p>
            <a:r>
              <a:rPr lang="en-US"/>
              <a:t>What?</a:t>
            </a:r>
          </a:p>
        </p:txBody>
      </p:sp>
    </p:spTree>
    <p:extLst>
      <p:ext uri="{BB962C8B-B14F-4D97-AF65-F5344CB8AC3E}">
        <p14:creationId xmlns:p14="http://schemas.microsoft.com/office/powerpoint/2010/main" val="10045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Activities</a:t>
            </a:r>
          </a:p>
        </p:txBody>
      </p:sp>
      <p:sp>
        <p:nvSpPr>
          <p:cNvPr id="3" name="Content Placeholder 2"/>
          <p:cNvSpPr>
            <a:spLocks noGrp="1"/>
          </p:cNvSpPr>
          <p:nvPr>
            <p:ph idx="1"/>
          </p:nvPr>
        </p:nvSpPr>
        <p:spPr/>
        <p:txBody>
          <a:bodyPr/>
          <a:lstStyle/>
          <a:p>
            <a:r>
              <a:rPr lang="en-US"/>
              <a:t>Construction site tours</a:t>
            </a:r>
          </a:p>
          <a:p>
            <a:r>
              <a:rPr lang="en-US"/>
              <a:t>Open house</a:t>
            </a:r>
          </a:p>
          <a:p>
            <a:r>
              <a:rPr lang="en-US"/>
              <a:t>Hands-on</a:t>
            </a:r>
          </a:p>
          <a:p>
            <a:r>
              <a:rPr lang="en-US"/>
              <a:t>Job fair</a:t>
            </a:r>
          </a:p>
          <a:p>
            <a:r>
              <a:rPr lang="en-US"/>
              <a:t>Presentations to students</a:t>
            </a:r>
          </a:p>
          <a:p>
            <a:r>
              <a:rPr lang="en-US"/>
              <a:t>Day-time events and evening events</a:t>
            </a:r>
          </a:p>
          <a:p>
            <a:r>
              <a:rPr lang="en-US"/>
              <a:t>Invite the media</a:t>
            </a:r>
          </a:p>
          <a:p>
            <a:r>
              <a:rPr lang="en-US"/>
              <a:t>Let the community know what goes on behind that big exterior wall</a:t>
            </a:r>
          </a:p>
        </p:txBody>
      </p:sp>
    </p:spTree>
    <p:extLst>
      <p:ext uri="{BB962C8B-B14F-4D97-AF65-F5344CB8AC3E}">
        <p14:creationId xmlns:p14="http://schemas.microsoft.com/office/powerpoint/2010/main" val="22913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Middle school students, teachers, counselors, and parents</a:t>
            </a:r>
          </a:p>
          <a:p>
            <a:r>
              <a:rPr lang="en-US"/>
              <a:t>High school students, teachers, counselors, and parents</a:t>
            </a:r>
          </a:p>
          <a:p>
            <a:r>
              <a:rPr lang="en-US"/>
              <a:t>Current and future community college students</a:t>
            </a:r>
          </a:p>
          <a:p>
            <a:r>
              <a:rPr lang="en-US"/>
              <a:t>College graduates</a:t>
            </a:r>
          </a:p>
          <a:p>
            <a:r>
              <a:rPr lang="en-US" err="1"/>
              <a:t>NCWorks</a:t>
            </a:r>
            <a:r>
              <a:rPr lang="en-US"/>
              <a:t> Career Center participants</a:t>
            </a:r>
          </a:p>
          <a:p>
            <a:r>
              <a:rPr lang="en-US"/>
              <a:t>General community</a:t>
            </a:r>
          </a:p>
          <a:p>
            <a:endParaRPr lang="en-US"/>
          </a:p>
        </p:txBody>
      </p:sp>
      <p:sp>
        <p:nvSpPr>
          <p:cNvPr id="3" name="Title 2"/>
          <p:cNvSpPr>
            <a:spLocks noGrp="1"/>
          </p:cNvSpPr>
          <p:nvPr>
            <p:ph type="title"/>
          </p:nvPr>
        </p:nvSpPr>
        <p:spPr/>
        <p:txBody>
          <a:bodyPr/>
          <a:lstStyle/>
          <a:p>
            <a:r>
              <a:rPr lang="en-US"/>
              <a:t>Who?</a:t>
            </a:r>
          </a:p>
        </p:txBody>
      </p:sp>
    </p:spTree>
    <p:extLst>
      <p:ext uri="{BB962C8B-B14F-4D97-AF65-F5344CB8AC3E}">
        <p14:creationId xmlns:p14="http://schemas.microsoft.com/office/powerpoint/2010/main" val="15336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Construction Week Website</a:t>
            </a:r>
          </a:p>
        </p:txBody>
      </p:sp>
      <p:sp>
        <p:nvSpPr>
          <p:cNvPr id="3" name="Content Placeholder 2"/>
          <p:cNvSpPr>
            <a:spLocks noGrp="1"/>
          </p:cNvSpPr>
          <p:nvPr>
            <p:ph idx="1"/>
          </p:nvPr>
        </p:nvSpPr>
        <p:spPr/>
        <p:txBody>
          <a:bodyPr/>
          <a:lstStyle/>
          <a:p>
            <a:pPr marL="0" indent="0">
              <a:buNone/>
            </a:pPr>
            <a:r>
              <a:rPr lang="en-US" sz="3600" dirty="0" err="1"/>
              <a:t>www.ncperkins.org</a:t>
            </a:r>
            <a:r>
              <a:rPr lang="en-US" sz="3600" dirty="0"/>
              <a:t>/construction</a:t>
            </a:r>
          </a:p>
          <a:p>
            <a:r>
              <a:rPr lang="en-US" dirty="0"/>
              <a:t>Event Calendar </a:t>
            </a:r>
          </a:p>
          <a:p>
            <a:r>
              <a:rPr lang="en-US" dirty="0"/>
              <a:t>Promotional Materials</a:t>
            </a:r>
          </a:p>
          <a:p>
            <a:r>
              <a:rPr lang="en-US" dirty="0"/>
              <a:t>Planning Meetings/webinars</a:t>
            </a:r>
          </a:p>
          <a:p>
            <a:r>
              <a:rPr lang="en-US" dirty="0"/>
              <a:t>Partners</a:t>
            </a:r>
          </a:p>
          <a:p>
            <a:r>
              <a:rPr lang="en-US" dirty="0"/>
              <a:t>Participating Colleges</a:t>
            </a:r>
          </a:p>
        </p:txBody>
      </p:sp>
    </p:spTree>
    <p:extLst>
      <p:ext uri="{BB962C8B-B14F-4D97-AF65-F5344CB8AC3E}">
        <p14:creationId xmlns:p14="http://schemas.microsoft.com/office/powerpoint/2010/main" val="8513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April 8-12, 2019</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200" err="1"/>
              <a:t>NCperkins.org</a:t>
            </a:r>
            <a:r>
              <a:rPr lang="en-US" sz="320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11119864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Calendar of Events</a:t>
            </a:r>
          </a:p>
        </p:txBody>
      </p:sp>
      <p:sp>
        <p:nvSpPr>
          <p:cNvPr id="3" name="Subtitle 2"/>
          <p:cNvSpPr>
            <a:spLocks noGrp="1"/>
          </p:cNvSpPr>
          <p:nvPr>
            <p:ph type="subTitle" idx="1"/>
          </p:nvPr>
        </p:nvSpPr>
        <p:spPr/>
        <p:txBody>
          <a:bodyPr/>
          <a:lstStyle/>
          <a:p>
            <a:r>
              <a:rPr lang="en-US"/>
              <a:t>Career Open Houses</a:t>
            </a:r>
          </a:p>
        </p:txBody>
      </p:sp>
    </p:spTree>
    <p:extLst>
      <p:ext uri="{BB962C8B-B14F-4D97-AF65-F5344CB8AC3E}">
        <p14:creationId xmlns:p14="http://schemas.microsoft.com/office/powerpoint/2010/main" val="790147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p:txBody>
          <a:bodyPr/>
          <a:lstStyle/>
          <a:p>
            <a:pPr marL="0" indent="0">
              <a:buNone/>
            </a:pPr>
            <a:r>
              <a:rPr lang="en-US" dirty="0"/>
              <a:t>Next meeting is January 24, 2019</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in North Carolina</a:t>
            </a:r>
          </a:p>
        </p:txBody>
      </p:sp>
      <p:pic>
        <p:nvPicPr>
          <p:cNvPr id="4" name="Picture 3" descr="A close up of a sign&#13;&#10;&#13;&#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88" y="2607867"/>
            <a:ext cx="8067607" cy="3061317"/>
          </a:xfrm>
          <a:prstGeom prst="rect">
            <a:avLst/>
          </a:prstGeom>
        </p:spPr>
      </p:pic>
      <p:sp>
        <p:nvSpPr>
          <p:cNvPr id="5" name="Rectangle 4">
            <a:extLst>
              <a:ext uri="{FF2B5EF4-FFF2-40B4-BE49-F238E27FC236}">
                <a16:creationId xmlns:a16="http://schemas.microsoft.com/office/drawing/2014/main" id="{D4A2742A-214E-AF4E-84BB-772094E1028F}"/>
              </a:ext>
            </a:extLst>
          </p:cNvPr>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dirty="0" err="1"/>
              <a:t>www.ncperkins.org</a:t>
            </a:r>
            <a:r>
              <a:rPr lang="en-US" sz="3200" dirty="0"/>
              <a:t>/presentations</a:t>
            </a:r>
          </a:p>
        </p:txBody>
      </p:sp>
    </p:spTree>
    <p:extLst>
      <p:ext uri="{BB962C8B-B14F-4D97-AF65-F5344CB8AC3E}">
        <p14:creationId xmlns:p14="http://schemas.microsoft.com/office/powerpoint/2010/main" val="2883501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8853ED-1223-4F42-B7E2-C49431ACC1F8}"/>
              </a:ext>
            </a:extLst>
          </p:cNvPr>
          <p:cNvSpPr>
            <a:spLocks noGrp="1"/>
          </p:cNvSpPr>
          <p:nvPr>
            <p:ph idx="1"/>
          </p:nvPr>
        </p:nvSpPr>
        <p:spPr/>
        <p:txBody>
          <a:bodyPr/>
          <a:lstStyle/>
          <a:p>
            <a:r>
              <a:rPr lang="en-US"/>
              <a:t>January 28, 2019</a:t>
            </a:r>
          </a:p>
          <a:p>
            <a:r>
              <a:rPr lang="en-US"/>
              <a:t>events in each of the state’s eight prosperity zones </a:t>
            </a:r>
          </a:p>
          <a:p>
            <a:r>
              <a:rPr lang="en-US"/>
              <a:t>highlight the Impact Report’s findings</a:t>
            </a:r>
          </a:p>
          <a:p>
            <a:r>
              <a:rPr lang="en-US"/>
              <a:t>promote the inclusion of nontraditional career seekers into career pathways.</a:t>
            </a:r>
          </a:p>
        </p:txBody>
      </p:sp>
      <p:sp>
        <p:nvSpPr>
          <p:cNvPr id="3" name="Title 2">
            <a:extLst>
              <a:ext uri="{FF2B5EF4-FFF2-40B4-BE49-F238E27FC236}">
                <a16:creationId xmlns:a16="http://schemas.microsoft.com/office/drawing/2014/main" id="{A52D9F89-BF77-EE4E-9F80-2E82C4235041}"/>
              </a:ext>
            </a:extLst>
          </p:cNvPr>
          <p:cNvSpPr>
            <a:spLocks noGrp="1"/>
          </p:cNvSpPr>
          <p:nvPr>
            <p:ph type="title"/>
          </p:nvPr>
        </p:nvSpPr>
        <p:spPr/>
        <p:txBody>
          <a:bodyPr/>
          <a:lstStyle/>
          <a:p>
            <a:r>
              <a:rPr lang="en-US" b="0" err="1"/>
              <a:t>NCWorks</a:t>
            </a:r>
            <a:r>
              <a:rPr lang="en-US" b="0"/>
              <a:t> Certified Career Pathways week</a:t>
            </a:r>
            <a:endParaRPr lang="en-US"/>
          </a:p>
        </p:txBody>
      </p:sp>
      <p:pic>
        <p:nvPicPr>
          <p:cNvPr id="5" name="Picture 4">
            <a:extLst>
              <a:ext uri="{FF2B5EF4-FFF2-40B4-BE49-F238E27FC236}">
                <a16:creationId xmlns:a16="http://schemas.microsoft.com/office/drawing/2014/main" id="{07497855-0670-F849-A91C-B16EA9A8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552" y="4959927"/>
            <a:ext cx="6453448" cy="1898073"/>
          </a:xfrm>
          <a:prstGeom prst="rect">
            <a:avLst/>
          </a:prstGeom>
        </p:spPr>
      </p:pic>
    </p:spTree>
    <p:extLst>
      <p:ext uri="{BB962C8B-B14F-4D97-AF65-F5344CB8AC3E}">
        <p14:creationId xmlns:p14="http://schemas.microsoft.com/office/powerpoint/2010/main" val="3443457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D1252-B47C-AB49-9C8F-4B35F407389A}"/>
              </a:ext>
            </a:extLst>
          </p:cNvPr>
          <p:cNvSpPr>
            <a:spLocks noGrp="1"/>
          </p:cNvSpPr>
          <p:nvPr>
            <p:ph idx="1"/>
          </p:nvPr>
        </p:nvSpPr>
        <p:spPr/>
        <p:txBody>
          <a:bodyPr/>
          <a:lstStyle/>
          <a:p>
            <a:r>
              <a:rPr lang="en-US"/>
              <a:t>February is National CTE (Career and Technical Education) Month</a:t>
            </a:r>
          </a:p>
        </p:txBody>
      </p:sp>
      <p:sp>
        <p:nvSpPr>
          <p:cNvPr id="3" name="Title 2">
            <a:extLst>
              <a:ext uri="{FF2B5EF4-FFF2-40B4-BE49-F238E27FC236}">
                <a16:creationId xmlns:a16="http://schemas.microsoft.com/office/drawing/2014/main" id="{88728FF5-8CD9-D94A-94EE-3B4B72F38CF1}"/>
              </a:ext>
            </a:extLst>
          </p:cNvPr>
          <p:cNvSpPr>
            <a:spLocks noGrp="1"/>
          </p:cNvSpPr>
          <p:nvPr>
            <p:ph type="title"/>
          </p:nvPr>
        </p:nvSpPr>
        <p:spPr/>
        <p:txBody>
          <a:bodyPr/>
          <a:lstStyle/>
          <a:p>
            <a:r>
              <a:rPr lang="en-US"/>
              <a:t>CTE Month</a:t>
            </a:r>
          </a:p>
        </p:txBody>
      </p:sp>
    </p:spTree>
    <p:extLst>
      <p:ext uri="{BB962C8B-B14F-4D97-AF65-F5344CB8AC3E}">
        <p14:creationId xmlns:p14="http://schemas.microsoft.com/office/powerpoint/2010/main" val="246728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6A1E21-55B6-6F42-8EF9-1295E5A8E1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53028"/>
            <a:ext cx="9315876" cy="2482046"/>
          </a:xfrm>
        </p:spPr>
      </p:pic>
      <p:sp>
        <p:nvSpPr>
          <p:cNvPr id="3" name="Title 2">
            <a:extLst>
              <a:ext uri="{FF2B5EF4-FFF2-40B4-BE49-F238E27FC236}">
                <a16:creationId xmlns:a16="http://schemas.microsoft.com/office/drawing/2014/main" id="{F1095515-BD66-BE40-BBFC-8153CA27A212}"/>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3E042CAC-744D-4648-96E6-DBB03035A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326" y="2747899"/>
            <a:ext cx="12076326" cy="4038386"/>
          </a:xfrm>
          <a:prstGeom prst="rect">
            <a:avLst/>
          </a:prstGeom>
        </p:spPr>
      </p:pic>
      <p:sp>
        <p:nvSpPr>
          <p:cNvPr id="8" name="TextBox 7">
            <a:extLst>
              <a:ext uri="{FF2B5EF4-FFF2-40B4-BE49-F238E27FC236}">
                <a16:creationId xmlns:a16="http://schemas.microsoft.com/office/drawing/2014/main" id="{43EF2A2D-2433-2F48-8586-FC1A4555F50A}"/>
              </a:ext>
            </a:extLst>
          </p:cNvPr>
          <p:cNvSpPr txBox="1"/>
          <p:nvPr/>
        </p:nvSpPr>
        <p:spPr>
          <a:xfrm>
            <a:off x="5665694" y="2765827"/>
            <a:ext cx="3247684" cy="1200329"/>
          </a:xfrm>
          <a:prstGeom prst="rect">
            <a:avLst/>
          </a:prstGeom>
          <a:noFill/>
        </p:spPr>
        <p:txBody>
          <a:bodyPr wrap="none" rtlCol="0">
            <a:spAutoFit/>
          </a:bodyPr>
          <a:lstStyle/>
          <a:p>
            <a:pPr algn="ctr"/>
            <a:r>
              <a:rPr lang="en-US" sz="3600"/>
              <a:t>Lift &amp; Move USA</a:t>
            </a:r>
          </a:p>
          <a:p>
            <a:pPr algn="ctr"/>
            <a:r>
              <a:rPr lang="en-US" sz="3600"/>
              <a:t>Rockingham</a:t>
            </a:r>
          </a:p>
        </p:txBody>
      </p:sp>
    </p:spTree>
    <p:extLst>
      <p:ext uri="{BB962C8B-B14F-4D97-AF65-F5344CB8AC3E}">
        <p14:creationId xmlns:p14="http://schemas.microsoft.com/office/powerpoint/2010/main" val="3758877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Construction Careers Awareness Week</a:t>
            </a:r>
          </a:p>
          <a:p>
            <a:pPr>
              <a:lnSpc>
                <a:spcPct val="150000"/>
              </a:lnSpc>
            </a:pPr>
            <a:r>
              <a:rPr lang="en-US" dirty="0"/>
              <a:t>April 8-12, 2019</a:t>
            </a:r>
          </a:p>
          <a:p>
            <a:pPr>
              <a:lnSpc>
                <a:spcPct val="150000"/>
              </a:lnSpc>
            </a:pPr>
            <a:r>
              <a:rPr lang="en-US" dirty="0" err="1"/>
              <a:t>ncperkins.org</a:t>
            </a:r>
            <a:r>
              <a:rPr lang="en-US" dirty="0"/>
              <a:t>/construction</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Construction Week</a:t>
            </a:r>
          </a:p>
        </p:txBody>
      </p:sp>
      <p:pic>
        <p:nvPicPr>
          <p:cNvPr id="5" name="Picture 4">
            <a:extLst>
              <a:ext uri="{FF2B5EF4-FFF2-40B4-BE49-F238E27FC236}">
                <a16:creationId xmlns:a16="http://schemas.microsoft.com/office/drawing/2014/main" id="{D04EF337-0E81-B247-9A53-10AD316BC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505" y="4523232"/>
            <a:ext cx="5870553" cy="2236797"/>
          </a:xfrm>
          <a:prstGeom prst="rect">
            <a:avLst/>
          </a:prstGeom>
        </p:spPr>
      </p:pic>
    </p:spTree>
    <p:extLst>
      <p:ext uri="{BB962C8B-B14F-4D97-AF65-F5344CB8AC3E}">
        <p14:creationId xmlns:p14="http://schemas.microsoft.com/office/powerpoint/2010/main" val="4454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32BB91-D5DE-1D4A-A980-D9899A4E3D83}"/>
              </a:ext>
            </a:extLst>
          </p:cNvPr>
          <p:cNvSpPr>
            <a:spLocks noGrp="1"/>
          </p:cNvSpPr>
          <p:nvPr>
            <p:ph idx="1"/>
          </p:nvPr>
        </p:nvSpPr>
        <p:spPr/>
        <p:txBody>
          <a:bodyPr/>
          <a:lstStyle/>
          <a:p>
            <a:r>
              <a:rPr lang="en-US"/>
              <a:t>Greensboro</a:t>
            </a:r>
          </a:p>
          <a:p>
            <a:r>
              <a:rPr lang="en-US"/>
              <a:t>April 9-11, 2019</a:t>
            </a:r>
          </a:p>
          <a:p>
            <a:r>
              <a:rPr lang="en-US"/>
              <a:t>Postsecondary Awards Ceremony on April 10</a:t>
            </a:r>
          </a:p>
          <a:p>
            <a:endParaRPr lang="en-US"/>
          </a:p>
        </p:txBody>
      </p:sp>
      <p:sp>
        <p:nvSpPr>
          <p:cNvPr id="3" name="Title 2">
            <a:extLst>
              <a:ext uri="{FF2B5EF4-FFF2-40B4-BE49-F238E27FC236}">
                <a16:creationId xmlns:a16="http://schemas.microsoft.com/office/drawing/2014/main" id="{8807C390-A337-294A-B2E2-60A20D71C2F5}"/>
              </a:ext>
            </a:extLst>
          </p:cNvPr>
          <p:cNvSpPr>
            <a:spLocks noGrp="1"/>
          </p:cNvSpPr>
          <p:nvPr>
            <p:ph type="title"/>
          </p:nvPr>
        </p:nvSpPr>
        <p:spPr/>
        <p:txBody>
          <a:bodyPr/>
          <a:lstStyle/>
          <a:p>
            <a:r>
              <a:rPr lang="en-US"/>
              <a:t>SkillsUSA</a:t>
            </a:r>
          </a:p>
        </p:txBody>
      </p:sp>
      <p:pic>
        <p:nvPicPr>
          <p:cNvPr id="4" name="Picture 1" descr="https://static.wixstatic.com/media/6b19e9_327b474e5aa34c838b4fb00e4eb6d76d.jpg/v1/fill/w_207,h_121,al_c,q_80,usm_0.66_1.00_0.01/6b19e9_327b474e5aa34c838b4fb00e4eb6d76d.jpg">
            <a:extLst>
              <a:ext uri="{FF2B5EF4-FFF2-40B4-BE49-F238E27FC236}">
                <a16:creationId xmlns:a16="http://schemas.microsoft.com/office/drawing/2014/main" id="{2AB31098-D3ED-644E-902B-8B64B793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447" y="4283152"/>
            <a:ext cx="4035553" cy="235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8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2C974-4FD0-FA43-A9CA-211D4900D211}"/>
              </a:ext>
            </a:extLst>
          </p:cNvPr>
          <p:cNvSpPr>
            <a:spLocks noGrp="1"/>
          </p:cNvSpPr>
          <p:nvPr>
            <p:ph idx="1"/>
          </p:nvPr>
        </p:nvSpPr>
        <p:spPr>
          <a:xfrm>
            <a:off x="372171" y="1761204"/>
            <a:ext cx="8515351" cy="4731671"/>
          </a:xfrm>
        </p:spPr>
        <p:txBody>
          <a:bodyPr/>
          <a:lstStyle/>
          <a:p>
            <a:pPr marL="0" indent="0">
              <a:lnSpc>
                <a:spcPct val="150000"/>
              </a:lnSpc>
              <a:buNone/>
            </a:pPr>
            <a:r>
              <a:rPr lang="en-US" dirty="0"/>
              <a:t>NC Advanced Manufacturing Careers </a:t>
            </a:r>
            <a:br>
              <a:rPr lang="en-US" dirty="0"/>
            </a:br>
            <a:r>
              <a:rPr lang="en-US" dirty="0"/>
              <a:t>Awareness Week</a:t>
            </a:r>
          </a:p>
          <a:p>
            <a:pPr>
              <a:lnSpc>
                <a:spcPct val="150000"/>
              </a:lnSpc>
            </a:pPr>
            <a:r>
              <a:rPr lang="en-US" dirty="0"/>
              <a:t>September 30 – October 4, 2019 </a:t>
            </a:r>
          </a:p>
          <a:p>
            <a:pPr>
              <a:lnSpc>
                <a:spcPct val="150000"/>
              </a:lnSpc>
            </a:pPr>
            <a:r>
              <a:rPr lang="en-US" dirty="0" err="1"/>
              <a:t>ncperkins.org</a:t>
            </a:r>
            <a:r>
              <a:rPr lang="en-US" dirty="0"/>
              <a:t>/manufacturing</a:t>
            </a:r>
          </a:p>
        </p:txBody>
      </p:sp>
      <p:sp>
        <p:nvSpPr>
          <p:cNvPr id="3" name="Title 2">
            <a:extLst>
              <a:ext uri="{FF2B5EF4-FFF2-40B4-BE49-F238E27FC236}">
                <a16:creationId xmlns:a16="http://schemas.microsoft.com/office/drawing/2014/main" id="{C96D5F36-705F-4741-9CD2-629D24B3AFF9}"/>
              </a:ext>
            </a:extLst>
          </p:cNvPr>
          <p:cNvSpPr>
            <a:spLocks noGrp="1"/>
          </p:cNvSpPr>
          <p:nvPr>
            <p:ph type="title"/>
          </p:nvPr>
        </p:nvSpPr>
        <p:spPr/>
        <p:txBody>
          <a:bodyPr/>
          <a:lstStyle/>
          <a:p>
            <a:r>
              <a:rPr lang="en-US"/>
              <a:t>Manufacturing Week</a:t>
            </a:r>
          </a:p>
        </p:txBody>
      </p:sp>
      <p:pic>
        <p:nvPicPr>
          <p:cNvPr id="4" name="Picture 3">
            <a:extLst>
              <a:ext uri="{FF2B5EF4-FFF2-40B4-BE49-F238E27FC236}">
                <a16:creationId xmlns:a16="http://schemas.microsoft.com/office/drawing/2014/main" id="{B58B3A3C-1D1E-9B41-BE93-416A9AD83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76" y="4553715"/>
            <a:ext cx="5995416" cy="2206313"/>
          </a:xfrm>
          <a:prstGeom prst="rect">
            <a:avLst/>
          </a:prstGeom>
        </p:spPr>
      </p:pic>
    </p:spTree>
    <p:extLst>
      <p:ext uri="{BB962C8B-B14F-4D97-AF65-F5344CB8AC3E}">
        <p14:creationId xmlns:p14="http://schemas.microsoft.com/office/powerpoint/2010/main" val="203141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F867AB-802F-8A45-9238-C10FE60661C4}"/>
              </a:ext>
            </a:extLst>
          </p:cNvPr>
          <p:cNvSpPr>
            <a:spLocks noGrp="1"/>
          </p:cNvSpPr>
          <p:nvPr>
            <p:ph idx="1"/>
          </p:nvPr>
        </p:nvSpPr>
        <p:spPr/>
        <p:txBody>
          <a:bodyPr/>
          <a:lstStyle/>
          <a:p>
            <a:r>
              <a:rPr lang="en-US"/>
              <a:t>Sponsored by the Collision Repair Education Foundation (I-CAR)</a:t>
            </a:r>
          </a:p>
          <a:p>
            <a:endParaRPr lang="en-US"/>
          </a:p>
          <a:p>
            <a:r>
              <a:rPr lang="en-US"/>
              <a:t>(2018 fair was in Concord NC)</a:t>
            </a:r>
          </a:p>
          <a:p>
            <a:endParaRPr lang="en-US"/>
          </a:p>
        </p:txBody>
      </p:sp>
      <p:sp>
        <p:nvSpPr>
          <p:cNvPr id="3" name="Title 2">
            <a:extLst>
              <a:ext uri="{FF2B5EF4-FFF2-40B4-BE49-F238E27FC236}">
                <a16:creationId xmlns:a16="http://schemas.microsoft.com/office/drawing/2014/main" id="{A5648E37-C400-684B-BBAD-C7B9F7ABD85E}"/>
              </a:ext>
            </a:extLst>
          </p:cNvPr>
          <p:cNvSpPr>
            <a:spLocks noGrp="1"/>
          </p:cNvSpPr>
          <p:nvPr>
            <p:ph type="title"/>
          </p:nvPr>
        </p:nvSpPr>
        <p:spPr/>
        <p:txBody>
          <a:bodyPr/>
          <a:lstStyle/>
          <a:p>
            <a:r>
              <a:rPr lang="en-US"/>
              <a:t>Transportation Career Fairs</a:t>
            </a:r>
          </a:p>
        </p:txBody>
      </p:sp>
    </p:spTree>
    <p:extLst>
      <p:ext uri="{BB962C8B-B14F-4D97-AF65-F5344CB8AC3E}">
        <p14:creationId xmlns:p14="http://schemas.microsoft.com/office/powerpoint/2010/main" val="1997001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F2DB4-401A-2741-A37A-C651F1C9167C}"/>
              </a:ext>
            </a:extLst>
          </p:cNvPr>
          <p:cNvSpPr>
            <a:spLocks noGrp="1"/>
          </p:cNvSpPr>
          <p:nvPr>
            <p:ph idx="1"/>
          </p:nvPr>
        </p:nvSpPr>
        <p:spPr/>
        <p:txBody>
          <a:bodyPr/>
          <a:lstStyle/>
          <a:p>
            <a:r>
              <a:rPr lang="en-US"/>
              <a:t>Sponsored by the NC Museum of Natural Sciences in Raleigh</a:t>
            </a:r>
          </a:p>
          <a:p>
            <a:endParaRPr lang="en-US"/>
          </a:p>
          <a:p>
            <a:r>
              <a:rPr lang="en-US"/>
              <a:t>2018 showcase was in October</a:t>
            </a:r>
          </a:p>
        </p:txBody>
      </p:sp>
      <p:sp>
        <p:nvSpPr>
          <p:cNvPr id="3" name="Title 2">
            <a:extLst>
              <a:ext uri="{FF2B5EF4-FFF2-40B4-BE49-F238E27FC236}">
                <a16:creationId xmlns:a16="http://schemas.microsoft.com/office/drawing/2014/main" id="{5B6F09A4-D13E-7F47-A154-5E12D519B4B9}"/>
              </a:ext>
            </a:extLst>
          </p:cNvPr>
          <p:cNvSpPr>
            <a:spLocks noGrp="1"/>
          </p:cNvSpPr>
          <p:nvPr>
            <p:ph type="title"/>
          </p:nvPr>
        </p:nvSpPr>
        <p:spPr/>
        <p:txBody>
          <a:bodyPr>
            <a:normAutofit/>
          </a:bodyPr>
          <a:lstStyle/>
          <a:p>
            <a:r>
              <a:rPr lang="en-US"/>
              <a:t>STEM Career Showcase for Students with Disabilities</a:t>
            </a:r>
          </a:p>
        </p:txBody>
      </p:sp>
    </p:spTree>
    <p:extLst>
      <p:ext uri="{BB962C8B-B14F-4D97-AF65-F5344CB8AC3E}">
        <p14:creationId xmlns:p14="http://schemas.microsoft.com/office/powerpoint/2010/main" val="1989285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pbs.twimg.com/media/DOH70M_WAAAwKKv.jpg:large">
            <a:extLst>
              <a:ext uri="{FF2B5EF4-FFF2-40B4-BE49-F238E27FC236}">
                <a16:creationId xmlns:a16="http://schemas.microsoft.com/office/drawing/2014/main" id="{72F798C7-C683-2C40-9E69-C2AE217A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39" y="2789655"/>
            <a:ext cx="5424461" cy="4068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234744-67F7-1F4B-9CA9-51CB62CC4441}"/>
              </a:ext>
            </a:extLst>
          </p:cNvPr>
          <p:cNvSpPr/>
          <p:nvPr/>
        </p:nvSpPr>
        <p:spPr>
          <a:xfrm>
            <a:off x="3572933" y="2590800"/>
            <a:ext cx="2472267" cy="150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7882D9C-533B-944D-8C02-741BA3A9D0EF}"/>
              </a:ext>
            </a:extLst>
          </p:cNvPr>
          <p:cNvSpPr>
            <a:spLocks noGrp="1"/>
          </p:cNvSpPr>
          <p:nvPr>
            <p:ph idx="1"/>
          </p:nvPr>
        </p:nvSpPr>
        <p:spPr/>
        <p:txBody>
          <a:bodyPr/>
          <a:lstStyle/>
          <a:p>
            <a:r>
              <a:rPr lang="en-US"/>
              <a:t>November 29, 2018</a:t>
            </a:r>
          </a:p>
          <a:p>
            <a:r>
              <a:rPr lang="en-US"/>
              <a:t>Rockingham, NC</a:t>
            </a:r>
          </a:p>
          <a:p>
            <a:r>
              <a:rPr lang="en-US"/>
              <a:t>Host: Superior Cranes, Inc.</a:t>
            </a:r>
          </a:p>
          <a:p>
            <a:r>
              <a:rPr lang="en-US"/>
              <a:t>http://</a:t>
            </a:r>
            <a:r>
              <a:rPr lang="en-US" err="1"/>
              <a:t>www.liftandmoveusa.com</a:t>
            </a:r>
            <a:r>
              <a:rPr lang="en-US"/>
              <a:t>/</a:t>
            </a:r>
          </a:p>
          <a:p>
            <a:endParaRPr lang="en-US"/>
          </a:p>
          <a:p>
            <a:endParaRPr lang="en-US"/>
          </a:p>
          <a:p>
            <a:endParaRPr lang="en-US"/>
          </a:p>
        </p:txBody>
      </p:sp>
      <p:sp>
        <p:nvSpPr>
          <p:cNvPr id="3" name="Title 2">
            <a:extLst>
              <a:ext uri="{FF2B5EF4-FFF2-40B4-BE49-F238E27FC236}">
                <a16:creationId xmlns:a16="http://schemas.microsoft.com/office/drawing/2014/main" id="{FB2C16FF-E326-0348-BE9C-3221C47C35D1}"/>
              </a:ext>
            </a:extLst>
          </p:cNvPr>
          <p:cNvSpPr>
            <a:spLocks noGrp="1"/>
          </p:cNvSpPr>
          <p:nvPr>
            <p:ph type="title"/>
          </p:nvPr>
        </p:nvSpPr>
        <p:spPr/>
        <p:txBody>
          <a:bodyPr>
            <a:normAutofit fontScale="90000"/>
          </a:bodyPr>
          <a:lstStyle/>
          <a:p>
            <a:r>
              <a:rPr lang="en-US"/>
              <a:t>Lift &amp; Move USA</a:t>
            </a:r>
            <a:br>
              <a:rPr lang="en-US"/>
            </a:br>
            <a:r>
              <a:rPr lang="en-US" sz="2700"/>
              <a:t>Promoting careers in the crane, rigging and </a:t>
            </a:r>
            <a:br>
              <a:rPr lang="en-US" sz="2700"/>
            </a:br>
            <a:r>
              <a:rPr lang="en-US" sz="2700"/>
              <a:t>specialized transport industry</a:t>
            </a:r>
            <a:endParaRPr lang="en-US"/>
          </a:p>
        </p:txBody>
      </p:sp>
      <p:pic>
        <p:nvPicPr>
          <p:cNvPr id="1026" name="Picture 2" descr="Image result for liftandmoveusa">
            <a:hlinkClick r:id="rId4"/>
            <a:extLst>
              <a:ext uri="{FF2B5EF4-FFF2-40B4-BE49-F238E27FC236}">
                <a16:creationId xmlns:a16="http://schemas.microsoft.com/office/drawing/2014/main" id="{880B826C-B455-D244-839D-3F203C39D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255360"/>
            <a:ext cx="2420078" cy="242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0C7D3C-4C1F-4040-88F6-6BCC3481E531}"/>
              </a:ext>
            </a:extLst>
          </p:cNvPr>
          <p:cNvSpPr>
            <a:spLocks noGrp="1"/>
          </p:cNvSpPr>
          <p:nvPr>
            <p:ph idx="1"/>
          </p:nvPr>
        </p:nvSpPr>
        <p:spPr/>
        <p:txBody>
          <a:bodyPr/>
          <a:lstStyle/>
          <a:p>
            <a:r>
              <a:rPr lang="en-US"/>
              <a:t>2,000 students</a:t>
            </a:r>
          </a:p>
          <a:p>
            <a:r>
              <a:rPr lang="en-US"/>
              <a:t>100 businesses and colleges</a:t>
            </a:r>
          </a:p>
          <a:p>
            <a:r>
              <a:rPr lang="en-US"/>
              <a:t>collaboration between </a:t>
            </a:r>
          </a:p>
          <a:p>
            <a:pPr lvl="1"/>
            <a:r>
              <a:rPr lang="en-US"/>
              <a:t>City of Charlotte</a:t>
            </a:r>
          </a:p>
          <a:p>
            <a:pPr lvl="1"/>
            <a:r>
              <a:rPr lang="en-US"/>
              <a:t>Charlotte-Mecklenburg Schools (CMS)</a:t>
            </a:r>
          </a:p>
          <a:p>
            <a:pPr lvl="1"/>
            <a:br>
              <a:rPr lang="en-US"/>
            </a:br>
            <a:r>
              <a:rPr lang="en-US"/>
              <a:t>November 2019</a:t>
            </a:r>
          </a:p>
        </p:txBody>
      </p:sp>
      <p:sp>
        <p:nvSpPr>
          <p:cNvPr id="3" name="Title 2">
            <a:extLst>
              <a:ext uri="{FF2B5EF4-FFF2-40B4-BE49-F238E27FC236}">
                <a16:creationId xmlns:a16="http://schemas.microsoft.com/office/drawing/2014/main" id="{4BCA6522-7D5C-D248-AAA5-E023C6CFD78F}"/>
              </a:ext>
            </a:extLst>
          </p:cNvPr>
          <p:cNvSpPr>
            <a:spLocks noGrp="1"/>
          </p:cNvSpPr>
          <p:nvPr>
            <p:ph type="title"/>
          </p:nvPr>
        </p:nvSpPr>
        <p:spPr/>
        <p:txBody>
          <a:bodyPr/>
          <a:lstStyle/>
          <a:p>
            <a:r>
              <a:rPr lang="en-US"/>
              <a:t>Charlotte Career Discovery Day</a:t>
            </a:r>
          </a:p>
        </p:txBody>
      </p:sp>
    </p:spTree>
    <p:extLst>
      <p:ext uri="{BB962C8B-B14F-4D97-AF65-F5344CB8AC3E}">
        <p14:creationId xmlns:p14="http://schemas.microsoft.com/office/powerpoint/2010/main" val="2947987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October 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err="1"/>
              <a:t>www.ncperkins.org</a:t>
            </a:r>
            <a:r>
              <a:rPr lang="en-US" sz="320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2339040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a:latin typeface="Arial" charset="0"/>
                <a:ea typeface="ヒラギノ角ゴ Pro W3" charset="0"/>
                <a:cs typeface="ヒラギノ角ゴ Pro W3" charset="0"/>
              </a:rPr>
              <a:t>Bob </a:t>
            </a:r>
            <a:r>
              <a:rPr lang="en-US" sz="2600" err="1">
                <a:latin typeface="Arial" charset="0"/>
                <a:ea typeface="ヒラギノ角ゴ Pro W3" charset="0"/>
                <a:cs typeface="ヒラギノ角ゴ Pro W3" charset="0"/>
              </a:rPr>
              <a:t>Witchger</a:t>
            </a:r>
            <a:endParaRPr lang="en-US" sz="26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Chris </a:t>
            </a:r>
            <a:r>
              <a:rPr lang="en-US" sz="2600" err="1">
                <a:latin typeface="Arial" charset="0"/>
                <a:ea typeface="ヒラギノ角ゴ Pro W3" charset="0"/>
                <a:cs typeface="ヒラギノ角ゴ Pro W3" charset="0"/>
              </a:rPr>
              <a:t>Droessler</a:t>
            </a:r>
            <a:endParaRPr lang="en-US" sz="2600">
              <a:latin typeface="Arial" charset="0"/>
              <a:ea typeface="ヒラギノ角ゴ Pro W3" charset="0"/>
              <a:cs typeface="ヒラギノ角ゴ Pro W3" charset="0"/>
            </a:endParaRPr>
          </a:p>
          <a:p>
            <a:pPr marL="228600" indent="0" algn="l">
              <a:lnSpc>
                <a:spcPct val="80000"/>
              </a:lnSpc>
              <a:buNone/>
            </a:pPr>
            <a:r>
              <a:rPr lang="en-US" sz="2600">
                <a:latin typeface="Arial" charset="0"/>
                <a:ea typeface="ヒラギノ角ゴ Pro W3" charset="0"/>
                <a:cs typeface="ヒラギノ角ゴ Pro W3" charset="0"/>
              </a:rPr>
              <a:t>	NC Community Colleges</a:t>
            </a:r>
          </a:p>
          <a:p>
            <a:pPr marL="461963" algn="l">
              <a:lnSpc>
                <a:spcPct val="80000"/>
              </a:lnSpc>
            </a:pPr>
            <a:endParaRPr lang="en-US" sz="900">
              <a:latin typeface="Arial" charset="0"/>
              <a:ea typeface="ヒラギノ角ゴ Pro W3" charset="0"/>
              <a:cs typeface="ヒラギノ角ゴ Pro W3" charset="0"/>
            </a:endParaRPr>
          </a:p>
          <a:p>
            <a:pPr marL="461963" algn="l">
              <a:lnSpc>
                <a:spcPct val="80000"/>
              </a:lnSpc>
            </a:pPr>
            <a:r>
              <a:rPr lang="en-US" sz="2600">
                <a:latin typeface="Arial" charset="0"/>
                <a:ea typeface="ヒラギノ角ゴ Pro W3" charset="0"/>
                <a:cs typeface="ヒラギノ角ゴ Pro W3" charset="0"/>
              </a:rPr>
              <a:t>Cheryl Cox</a:t>
            </a:r>
          </a:p>
          <a:p>
            <a:pPr marL="228600" indent="0" algn="l">
              <a:lnSpc>
                <a:spcPct val="80000"/>
              </a:lnSpc>
              <a:buNone/>
            </a:pPr>
            <a:r>
              <a:rPr lang="en-US" sz="260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a:t>October 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ctr">
              <a:spcBef>
                <a:spcPct val="20000"/>
              </a:spcBef>
              <a:tabLst>
                <a:tab pos="1604963" algn="l"/>
              </a:tabLst>
            </a:pPr>
            <a:r>
              <a:rPr lang="en-US" sz="3200" err="1"/>
              <a:t>www.ncperkins.org</a:t>
            </a:r>
            <a:r>
              <a:rPr lang="en-US" sz="3200"/>
              <a:t>/presentations</a:t>
            </a:r>
          </a:p>
        </p:txBody>
      </p:sp>
      <p:pic>
        <p:nvPicPr>
          <p:cNvPr id="7" name="Picture 6" descr="A close up of a sign&#13;&#10;&#13;&#10;Description automatically generated">
            <a:extLst>
              <a:ext uri="{FF2B5EF4-FFF2-40B4-BE49-F238E27FC236}">
                <a16:creationId xmlns:a16="http://schemas.microsoft.com/office/drawing/2014/main" id="{C34FA5AD-EDA3-CA4A-B82D-39A326CB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 y="1616792"/>
            <a:ext cx="9093253" cy="3450507"/>
          </a:xfrm>
          <a:prstGeom prst="rect">
            <a:avLst/>
          </a:prstGeom>
        </p:spPr>
      </p:pic>
    </p:spTree>
    <p:extLst>
      <p:ext uri="{BB962C8B-B14F-4D97-AF65-F5344CB8AC3E}">
        <p14:creationId xmlns:p14="http://schemas.microsoft.com/office/powerpoint/2010/main" val="29742989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Edward E. Gordon</a:t>
            </a:r>
          </a:p>
        </p:txBody>
      </p:sp>
      <p:sp>
        <p:nvSpPr>
          <p:cNvPr id="3" name="Subtitle 2"/>
          <p:cNvSpPr>
            <a:spLocks noGrp="1"/>
          </p:cNvSpPr>
          <p:nvPr>
            <p:ph type="subTitle" idx="1"/>
          </p:nvPr>
        </p:nvSpPr>
        <p:spPr/>
        <p:txBody>
          <a:bodyPr/>
          <a:lstStyle/>
          <a:p>
            <a:r>
              <a:rPr lang="en-US"/>
              <a:t>Imperial Consulting </a:t>
            </a:r>
            <a:br>
              <a:rPr lang="en-US"/>
            </a:br>
            <a:r>
              <a:rPr lang="en-US"/>
              <a:t>Corporation</a:t>
            </a:r>
          </a:p>
        </p:txBody>
      </p:sp>
      <p:pic>
        <p:nvPicPr>
          <p:cNvPr id="1026" name="Picture 2" descr="Future Jobs: Solving the Employment and Skills Crisis">
            <a:extLst>
              <a:ext uri="{FF2B5EF4-FFF2-40B4-BE49-F238E27FC236}">
                <a16:creationId xmlns:a16="http://schemas.microsoft.com/office/drawing/2014/main" id="{ED12A15B-AE12-0649-9D72-DD357D3FB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524000"/>
            <a:ext cx="211455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1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Career Pathway?</a:t>
            </a:r>
          </a:p>
        </p:txBody>
      </p:sp>
      <p:pic>
        <p:nvPicPr>
          <p:cNvPr id="4" name="Picture 3"/>
          <p:cNvPicPr>
            <a:picLocks noChangeAspect="1"/>
          </p:cNvPicPr>
          <p:nvPr/>
        </p:nvPicPr>
        <p:blipFill rotWithShape="1">
          <a:blip r:embed="rId3"/>
          <a:srcRect t="8551" r="4150"/>
          <a:stretch/>
        </p:blipFill>
        <p:spPr>
          <a:xfrm>
            <a:off x="-37721" y="1447800"/>
            <a:ext cx="9052170" cy="5486400"/>
          </a:xfrm>
          <a:prstGeom prst="rect">
            <a:avLst/>
          </a:prstGeom>
        </p:spPr>
      </p:pic>
    </p:spTree>
    <p:extLst>
      <p:ext uri="{BB962C8B-B14F-4D97-AF65-F5344CB8AC3E}">
        <p14:creationId xmlns:p14="http://schemas.microsoft.com/office/powerpoint/2010/main" val="273290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Career Pathway </a:t>
            </a:r>
            <a:r>
              <a:rPr lang="en-US" sz="4000" b="1"/>
              <a:t>- defined</a:t>
            </a:r>
            <a:endParaRPr lang="en-US"/>
          </a:p>
        </p:txBody>
      </p:sp>
      <p:sp>
        <p:nvSpPr>
          <p:cNvPr id="4" name="Content Placeholder 3"/>
          <p:cNvSpPr>
            <a:spLocks noGrp="1"/>
          </p:cNvSpPr>
          <p:nvPr>
            <p:ph idx="1"/>
          </p:nvPr>
        </p:nvSpPr>
        <p:spPr>
          <a:xfrm>
            <a:off x="457200" y="1600200"/>
            <a:ext cx="8229600" cy="5410200"/>
          </a:xfrm>
        </p:spPr>
        <p:txBody>
          <a:bodyPr>
            <a:noAutofit/>
          </a:bodyPr>
          <a:lstStyle/>
          <a:p>
            <a:pPr marL="0" indent="0">
              <a:buNone/>
            </a:pPr>
            <a:r>
              <a:rPr lang="en-US" sz="1500"/>
              <a:t>The term "career pathway" means a combination of rigorous and high-quality education, training, and other services that-</a:t>
            </a:r>
          </a:p>
          <a:p>
            <a:r>
              <a:rPr lang="en-US" sz="1500"/>
              <a:t>(A) aligns with the skill needs of industries in the economy of the State or regional economy involved;</a:t>
            </a:r>
          </a:p>
          <a:p>
            <a:r>
              <a:rPr lang="en-US" sz="1500"/>
              <a:t>(B) prepares an individual to be successful in any of a full range of secondary or postsecondary education options, including apprenticeships registered under the Act of August 16, 1937 (commonly known as the "National Apprenticeship Act"; 50 Stat. 664, chapter 663; 29 U.S.C. 50 et seq.) (referred to individually in this Act as an "apprenticeship", except in section 3226 of this title);</a:t>
            </a:r>
          </a:p>
          <a:p>
            <a:r>
              <a:rPr lang="en-US" sz="1500"/>
              <a:t>(C) includes counseling to support an individual in achieving the individual's education and career goals;</a:t>
            </a:r>
          </a:p>
          <a:p>
            <a:r>
              <a:rPr lang="en-US" sz="1500"/>
              <a:t>(D) includes, as appropriate, education offered concurrently with and in the same context as workforce preparation activities and training for a specific occupation or occupational cluster;</a:t>
            </a:r>
          </a:p>
          <a:p>
            <a:r>
              <a:rPr lang="en-US" sz="1500"/>
              <a:t>(E) organizes education, training, and other services to meet the particular needs of an individual in a manner that accelerates the educational and career advancement of the individual to the extent practicable;</a:t>
            </a:r>
          </a:p>
          <a:p>
            <a:r>
              <a:rPr lang="en-US" sz="1500"/>
              <a:t>(F) enables an individual to attain a secondary school diploma or its recognized equivalent, and at least 1 recognized postsecondary credential; and</a:t>
            </a:r>
          </a:p>
          <a:p>
            <a:r>
              <a:rPr lang="en-US" sz="1500"/>
              <a:t>(G) helps an individual enter or advance within a specific occupation or occupational cluster.</a:t>
            </a:r>
          </a:p>
        </p:txBody>
      </p:sp>
    </p:spTree>
    <p:extLst>
      <p:ext uri="{BB962C8B-B14F-4D97-AF65-F5344CB8AC3E}">
        <p14:creationId xmlns:p14="http://schemas.microsoft.com/office/powerpoint/2010/main" val="199522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6425</Words>
  <Application>Microsoft Macintosh PowerPoint</Application>
  <PresentationFormat>On-screen Show (4:3)</PresentationFormat>
  <Paragraphs>2363</Paragraphs>
  <Slides>79</Slides>
  <Notes>79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Avenir Next Medium</vt:lpstr>
      <vt:lpstr>Bookman Old Style</vt:lpstr>
      <vt:lpstr>Calibri</vt:lpstr>
      <vt:lpstr>Calibri Light</vt:lpstr>
      <vt:lpstr>Helvetica</vt:lpstr>
      <vt:lpstr>HelvLight</vt:lpstr>
      <vt:lpstr>Times</vt:lpstr>
      <vt:lpstr>Office Theme</vt:lpstr>
      <vt:lpstr>October 13, 2018</vt:lpstr>
      <vt:lpstr>Raising the Awareness of Career Pathways in North Carolina</vt:lpstr>
      <vt:lpstr>PowerPoint Presentation</vt:lpstr>
      <vt:lpstr>Brian Schleicher</vt:lpstr>
      <vt:lpstr>Kyle Belkoski</vt:lpstr>
      <vt:lpstr>PowerPoint Presentation</vt:lpstr>
      <vt:lpstr>PowerPoint Presentation</vt:lpstr>
      <vt:lpstr>What is a Career Pathway?</vt:lpstr>
      <vt:lpstr>Career Pathway - defined</vt:lpstr>
      <vt:lpstr>Career Pathway - defined</vt:lpstr>
      <vt:lpstr>Career Pathway - defined</vt:lpstr>
      <vt:lpstr>Career Pathway - defined</vt:lpstr>
      <vt:lpstr>Career Pathway - defined</vt:lpstr>
      <vt:lpstr>Career Pathway - defined</vt:lpstr>
      <vt:lpstr>Career Pathway - defined</vt:lpstr>
      <vt:lpstr>Career Pathway - defined</vt:lpstr>
      <vt:lpstr>PowerPoint Presentation</vt:lpstr>
      <vt:lpstr>Sample Career Pathway </vt:lpstr>
      <vt:lpstr>Multiple Entry and Exit Points</vt:lpstr>
      <vt:lpstr>October 1-5, 2018</vt:lpstr>
      <vt:lpstr>MFG Week Events in NC in 2018</vt:lpstr>
      <vt:lpstr>PowerPoint Presentation</vt:lpstr>
      <vt:lpstr>PowerPoint Presentation</vt:lpstr>
      <vt:lpstr>PowerPoint Presentation</vt:lpstr>
      <vt:lpstr>PowerPoint Presentation</vt:lpstr>
      <vt:lpstr>Fastest Growing Occupations in NC (Total Change in Positions Projected from 2016 - 2026)</vt:lpstr>
      <vt:lpstr>North Carolina's 15  Employment Regions</vt:lpstr>
      <vt:lpstr>Waynesville-Franklin Region (Total Change in Positions Projected from 2014 - 2024)</vt:lpstr>
      <vt:lpstr>Asheville Region (Total Change in Positions Projected from 2014 - 2024)</vt:lpstr>
      <vt:lpstr>Boone-Wilkesboro Region (Total Change in Positions Projected from 2014 - 2024)</vt:lpstr>
      <vt:lpstr>Hickory Region (Total Change in Positions Projected from 2014 - 2024)</vt:lpstr>
      <vt:lpstr>Charlotte Region (Total Change in Positions Projected from 2014 - 2024)</vt:lpstr>
      <vt:lpstr>Winston-Salem Region (Total Change in Positions Projected from 2014 - 2024)</vt:lpstr>
      <vt:lpstr>Pinehurst-Rockingham Region (Total Change in Positions Projected from 2014 - 2024)</vt:lpstr>
      <vt:lpstr>Greensboro Region (Total Change in Positions Projected from 2014 - 2024)</vt:lpstr>
      <vt:lpstr>Raleigh-Durham Region (Total Change in Positions Projected from 2014 - 2024)</vt:lpstr>
      <vt:lpstr>Fayetteville-Lumberton Region (Total Change in Positions Projected from 2014 - 2024)</vt:lpstr>
      <vt:lpstr>Rocky Mount-Wilson Region (Total Change in Positions Projected from 2014 - 2024)</vt:lpstr>
      <vt:lpstr>Greenville Region (Total Change in Positions Projected from 2014 - 2024)</vt:lpstr>
      <vt:lpstr>Elizabeth City Region (Total Change in Positions Projected from 2014 - 2024)</vt:lpstr>
      <vt:lpstr>Goldsboro-Kinston Region (Total Change in Positions Projected from 2014 - 2024)</vt:lpstr>
      <vt:lpstr>Jacksonville-New Bern Region (Total Change in Positions Projected from 2014 - 2024)</vt:lpstr>
      <vt:lpstr>Wilmington Region (Total Change in Positions Projected from 2014 - 2024)</vt:lpstr>
      <vt:lpstr>Scott Panagrosso</vt:lpstr>
      <vt:lpstr>NCWorks Certified Career Pathways - Criteria</vt:lpstr>
      <vt:lpstr>NCWorks Certified Career Pathways One Year Impact Report Highlights</vt:lpstr>
      <vt:lpstr>NCWorks Certified Career Pathways One Year Impact Report Highlights</vt:lpstr>
      <vt:lpstr>NCWorks Certified Career Pathways week</vt:lpstr>
      <vt:lpstr>October 13, 2018</vt:lpstr>
      <vt:lpstr>Planning a Career Event</vt:lpstr>
      <vt:lpstr>April 9-13,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vt:lpstr>
      <vt:lpstr>What?</vt:lpstr>
      <vt:lpstr>Activities</vt:lpstr>
      <vt:lpstr>Who?</vt:lpstr>
      <vt:lpstr>Construction Week Website</vt:lpstr>
      <vt:lpstr>April 8-12, 2019</vt:lpstr>
      <vt:lpstr>Calendar of Events</vt:lpstr>
      <vt:lpstr>Raising the Awareness of Career Pathways in North Carolina</vt:lpstr>
      <vt:lpstr>NCWorks Certified Career Pathways week</vt:lpstr>
      <vt:lpstr>CTE Month</vt:lpstr>
      <vt:lpstr>Construction Week</vt:lpstr>
      <vt:lpstr>SkillsUSA</vt:lpstr>
      <vt:lpstr>Manufacturing Week</vt:lpstr>
      <vt:lpstr>Transportation Career Fairs</vt:lpstr>
      <vt:lpstr>STEM Career Showcase for Students with Disabilities</vt:lpstr>
      <vt:lpstr>Lift &amp; Move USA Promoting careers in the crane, rigging and  specialized transport industry</vt:lpstr>
      <vt:lpstr>Charlotte Career Discovery Day</vt:lpstr>
      <vt:lpstr>October 13, 2018</vt:lpstr>
      <vt:lpstr>October 13, 2018</vt:lpstr>
      <vt:lpstr>Edward E. Gordon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2018-12-12T20:15:14Z</cp:lastPrinted>
  <dcterms:created xsi:type="dcterms:W3CDTF">2017-04-24T19:18:55Z</dcterms:created>
  <dcterms:modified xsi:type="dcterms:W3CDTF">2018-12-13T16:34:54Z</dcterms:modified>
</cp:coreProperties>
</file>